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433" r:id="rId2"/>
    <p:sldId id="1665" r:id="rId3"/>
    <p:sldId id="1645" r:id="rId4"/>
    <p:sldId id="1666" r:id="rId5"/>
    <p:sldId id="1667" r:id="rId6"/>
    <p:sldId id="1668" r:id="rId7"/>
    <p:sldId id="1669" r:id="rId8"/>
    <p:sldId id="1686" r:id="rId9"/>
    <p:sldId id="1670" r:id="rId10"/>
    <p:sldId id="1673" r:id="rId11"/>
    <p:sldId id="1688" r:id="rId12"/>
    <p:sldId id="1671" r:id="rId13"/>
    <p:sldId id="1674" r:id="rId14"/>
    <p:sldId id="1676" r:id="rId15"/>
    <p:sldId id="1672" r:id="rId16"/>
    <p:sldId id="1677" r:id="rId17"/>
    <p:sldId id="1685" r:id="rId18"/>
    <p:sldId id="1687" r:id="rId19"/>
    <p:sldId id="1689" r:id="rId20"/>
    <p:sldId id="1690" r:id="rId21"/>
    <p:sldId id="1691" r:id="rId22"/>
    <p:sldId id="1664" r:id="rId23"/>
    <p:sldId id="729" r:id="rId24"/>
    <p:sldId id="272" r:id="rId25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6">
          <p15:clr>
            <a:srgbClr val="A4A3A4"/>
          </p15:clr>
        </p15:guide>
        <p15:guide id="2" pos="7306">
          <p15:clr>
            <a:srgbClr val="A4A3A4"/>
          </p15:clr>
        </p15:guide>
        <p15:guide id="3" pos="24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D1"/>
    <a:srgbClr val="000000"/>
    <a:srgbClr val="000A8A"/>
    <a:srgbClr val="174A73"/>
    <a:srgbClr val="FFFFFF"/>
    <a:srgbClr val="C00000"/>
    <a:srgbClr val="35947A"/>
    <a:srgbClr val="83BAE6"/>
    <a:srgbClr val="1A85C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86428" autoAdjust="0"/>
  </p:normalViewPr>
  <p:slideViewPr>
    <p:cSldViewPr snapToGrid="0">
      <p:cViewPr varScale="1">
        <p:scale>
          <a:sx n="86" d="100"/>
          <a:sy n="86" d="100"/>
        </p:scale>
        <p:origin x="154" y="58"/>
      </p:cViewPr>
      <p:guideLst>
        <p:guide orient="horz" pos="756"/>
        <p:guide pos="7306"/>
        <p:guide pos="2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1515" y="1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600"/>
            </a:lvl1pPr>
          </a:lstStyle>
          <a:p>
            <a:fld id="{C284E8B5-4917-4870-9822-3896C3C089C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7618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1515" y="6457618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600"/>
            </a:lvl1pPr>
          </a:lstStyle>
          <a:p>
            <a:fld id="{610D528C-0E0F-44F7-BF14-149AB2DCB3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619" y="1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064E96B3-64D9-4A8F-8A05-F01D3CB199B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3684" y="849057"/>
            <a:ext cx="4078953" cy="229495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33" y="3271486"/>
            <a:ext cx="7941056" cy="2676670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819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619" y="6456819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8B22650A-3B22-4C48-85CF-E0840227AD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641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Fit with beam dynamics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241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96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47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33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926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58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altLang="zh-CN" sz="2400" dirty="0">
                <a:solidFill>
                  <a:srgbClr val="000000"/>
                </a:solidFill>
              </a:rPr>
              <a:t>If RF is tuned correctly to the oscillation frequency:</a:t>
            </a:r>
          </a:p>
          <a:p>
            <a:pPr>
              <a:buClr>
                <a:srgbClr val="000000"/>
              </a:buClr>
            </a:pPr>
            <a:r>
              <a:rPr lang="en-US" altLang="zh-CN" sz="2000" dirty="0">
                <a:solidFill>
                  <a:srgbClr val="000000"/>
                </a:solidFill>
              </a:rPr>
              <a:t>Phase-shifts different individual muon oscillations</a:t>
            </a:r>
          </a:p>
          <a:p>
            <a:pPr>
              <a:buClr>
                <a:srgbClr val="000000"/>
              </a:buClr>
            </a:pPr>
            <a:r>
              <a:rPr lang="en-US" altLang="zh-CN" sz="2000" dirty="0">
                <a:solidFill>
                  <a:srgbClr val="000000"/>
                </a:solidFill>
              </a:rPr>
              <a:t>Reduces the oscillation of the </a:t>
            </a:r>
            <a:r>
              <a:rPr lang="en-US" altLang="zh-CN" sz="2000" b="1" dirty="0">
                <a:solidFill>
                  <a:srgbClr val="000000"/>
                </a:solidFill>
              </a:rPr>
              <a:t>mean</a:t>
            </a:r>
            <a:r>
              <a:rPr lang="en-US" altLang="zh-CN" sz="2000" dirty="0">
                <a:solidFill>
                  <a:srgbClr val="000000"/>
                </a:solidFill>
              </a:rPr>
              <a:t> of the particle ensemble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3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91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03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00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906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678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388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2650A-3B22-4C48-85CF-E0840227AD0A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>
                <a:solidFill>
                  <a:srgbClr val="000000"/>
                </a:solidFill>
                <a:latin typeface="Helvetica" pitchFamily="2" charset="0"/>
              </a:rPr>
              <a:t>Spin rotates ahead of momentum as muon orbits the 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solidFill>
                  <a:srgbClr val="000000"/>
                </a:solidFill>
                <a:latin typeface="Helvetica" pitchFamily="2" charset="0"/>
              </a:rPr>
              <a:t>At each point in the ring spin rotates radially in &amp; out at </a:t>
            </a:r>
            <a:r>
              <a:rPr lang="en-US" altLang="zh-CN" sz="1200" b="0" dirty="0" err="1">
                <a:solidFill>
                  <a:srgbClr val="000000"/>
                </a:solidFill>
                <a:latin typeface="Helvetica" pitchFamily="2" charset="0"/>
              </a:rPr>
              <a:t>w_a</a:t>
            </a:r>
            <a:endParaRPr lang="en-US" altLang="zh-CN" sz="1200" b="0" baseline="-250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11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207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92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16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6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35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26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7350"/>
            <a:ext cx="12193201" cy="12065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6"/>
          <p:cNvSpPr/>
          <p:nvPr userDrawn="1"/>
        </p:nvSpPr>
        <p:spPr>
          <a:xfrm rot="5400000">
            <a:off x="449764" y="830395"/>
            <a:ext cx="306774" cy="205276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9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12" name="等腰三角形 7"/>
          <p:cNvSpPr/>
          <p:nvPr userDrawn="1"/>
        </p:nvSpPr>
        <p:spPr>
          <a:xfrm rot="5400000">
            <a:off x="762000" y="518795"/>
            <a:ext cx="354330" cy="338455"/>
          </a:xfrm>
          <a:prstGeom prst="triangle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914400"/>
            <a:ext cx="12193201" cy="1079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grpSp>
        <p:nvGrpSpPr>
          <p:cNvPr id="3" name="组合 6"/>
          <p:cNvGrpSpPr/>
          <p:nvPr userDrawn="1"/>
        </p:nvGrpSpPr>
        <p:grpSpPr bwMode="auto">
          <a:xfrm>
            <a:off x="410989" y="68264"/>
            <a:ext cx="1799465" cy="1800225"/>
            <a:chOff x="925401" y="3148271"/>
            <a:chExt cx="1800000" cy="1800000"/>
          </a:xfrm>
        </p:grpSpPr>
        <p:sp>
          <p:nvSpPr>
            <p:cNvPr id="4" name="椭圆 3"/>
            <p:cNvSpPr/>
            <p:nvPr userDrawn="1"/>
          </p:nvSpPr>
          <p:spPr>
            <a:xfrm>
              <a:off x="925401" y="3148271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5" name="椭圆 4"/>
            <p:cNvSpPr/>
            <p:nvPr userDrawn="1"/>
          </p:nvSpPr>
          <p:spPr>
            <a:xfrm>
              <a:off x="1015877" y="3238747"/>
              <a:ext cx="1619048" cy="161904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6" name="矩形 5"/>
          <p:cNvSpPr>
            <a:spLocks noChangeArrowheads="1"/>
          </p:cNvSpPr>
          <p:nvPr userDrawn="1"/>
        </p:nvSpPr>
        <p:spPr bwMode="auto">
          <a:xfrm>
            <a:off x="10688885" y="466725"/>
            <a:ext cx="1093327" cy="369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CB1B8CB3-3B43-2A43-943A-D7E2EC42B1A2}" type="slidenum">
              <a:rPr lang="zh-CN" altLang="en-US" sz="1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r>
              <a:rPr lang="zh-CN" altLang="en-US" sz="1600">
                <a:solidFill>
                  <a:srgbClr val="404040"/>
                </a:solidFill>
              </a:rPr>
              <a:t>  </a:t>
            </a:r>
            <a:r>
              <a:rPr lang="zh-CN" altLang="en-US" sz="1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60325"/>
            <a:ext cx="12193201" cy="44973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65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2" y="175417"/>
            <a:ext cx="2023540" cy="40141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6766563"/>
            <a:ext cx="12192000" cy="91439"/>
          </a:xfrm>
          <a:prstGeom prst="rect">
            <a:avLst/>
          </a:prstGeom>
          <a:solidFill>
            <a:srgbClr val="C9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5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1" y="175415"/>
            <a:ext cx="2023540" cy="4014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766561"/>
            <a:ext cx="12192000" cy="91439"/>
          </a:xfrm>
          <a:prstGeom prst="rect">
            <a:avLst/>
          </a:prstGeom>
          <a:solidFill>
            <a:srgbClr val="C9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1446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2" name="图片 1" descr="反黑一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61780" y="0"/>
            <a:ext cx="3030220" cy="13201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0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3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10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32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gif"/><Relationship Id="rId7" Type="http://schemas.openxmlformats.org/officeDocument/2006/relationships/image" Target="../media/image33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.png"/><Relationship Id="rId5" Type="http://schemas.openxmlformats.org/officeDocument/2006/relationships/image" Target="../media/image32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gif"/><Relationship Id="rId5" Type="http://schemas.openxmlformats.org/officeDocument/2006/relationships/image" Target="../media/image32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674328"/>
            <a:ext cx="12192000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50000"/>
              </a:lnSpc>
              <a:tabLst>
                <a:tab pos="809625" algn="l"/>
              </a:tabLst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Final measurement with 0.12 ppm precision from the Muon g-2 Experiment at Fermilab</a:t>
            </a:r>
          </a:p>
        </p:txBody>
      </p:sp>
      <p:sp>
        <p:nvSpPr>
          <p:cNvPr id="3" name="文本占位符 9">
            <a:extLst>
              <a:ext uri="{FF2B5EF4-FFF2-40B4-BE49-F238E27FC236}">
                <a16:creationId xmlns:a16="http://schemas.microsoft.com/office/drawing/2014/main" id="{797A2E55-A53C-9C4E-DA64-AA67B5B0EFF6}"/>
              </a:ext>
            </a:extLst>
          </p:cNvPr>
          <p:cNvSpPr txBox="1">
            <a:spLocks/>
          </p:cNvSpPr>
          <p:nvPr/>
        </p:nvSpPr>
        <p:spPr>
          <a:xfrm>
            <a:off x="2898166" y="2590313"/>
            <a:ext cx="6395667" cy="598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Bingzhi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</a:t>
            </a:r>
          </a:p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Zhejiang Lab</a:t>
            </a:r>
          </a:p>
          <a:p>
            <a:pPr marL="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 behalf of the Muon g-2 Collaboration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02BC60-3A1C-475B-8856-B5F10BDB0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140" y="4792366"/>
            <a:ext cx="2233061" cy="1767840"/>
          </a:xfrm>
          <a:prstGeom prst="rect">
            <a:avLst/>
          </a:prstGeom>
        </p:spPr>
      </p:pic>
      <p:pic>
        <p:nvPicPr>
          <p:cNvPr id="1026" name="Picture 2" descr="https://portal.zhejianglab.com/oa/static/img/header-logo.0aad8734.png">
            <a:extLst>
              <a:ext uri="{FF2B5EF4-FFF2-40B4-BE49-F238E27FC236}">
                <a16:creationId xmlns:a16="http://schemas.microsoft.com/office/drawing/2014/main" id="{A25FD27B-F319-4417-AEE1-252BF3BA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4" y="5682972"/>
            <a:ext cx="2543978" cy="8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3FD9785-A0C6-40AD-A2B3-6B3CA0E95C99}"/>
              </a:ext>
            </a:extLst>
          </p:cNvPr>
          <p:cNvSpPr/>
          <p:nvPr/>
        </p:nvSpPr>
        <p:spPr>
          <a:xfrm>
            <a:off x="4347410" y="5104786"/>
            <a:ext cx="5479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17th International Conference on Heavy Quarks and Leptons (HQL2025)</a:t>
            </a:r>
          </a:p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Sep 2025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E5889E-4619-404C-9C93-842C9CEF4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46" y="4724000"/>
            <a:ext cx="3272753" cy="952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 descr="段落标题1"/>
              <p:cNvSpPr/>
              <p:nvPr/>
            </p:nvSpPr>
            <p:spPr>
              <a:xfrm>
                <a:off x="733002" y="678856"/>
                <a:ext cx="835324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000"/>
                  </a:spcBef>
                </a:pPr>
                <a:r>
                  <a:rPr lang="en-US" altLang="zh-CN" sz="3200" b="1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Anomalous Precession Measurement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zh-CN" altLang="en-US" sz="3200" b="1" dirty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</mc:Choice>
        <mc:Fallback xmlns="">
          <p:sp>
            <p:nvSpPr>
              <p:cNvPr id="18" name="矩形 17" descr="段落标题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02" y="678856"/>
                <a:ext cx="8353246" cy="584775"/>
              </a:xfrm>
              <a:prstGeom prst="rect">
                <a:avLst/>
              </a:prstGeom>
              <a:blipFill>
                <a:blip r:embed="rId3"/>
                <a:stretch>
                  <a:fillRect l="-1823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creen Shot 2019-04-06 at 9.40.21 AM.png" descr="Screen Shot 2019-04-06 at 9.40.21 AM.png">
            <a:extLst>
              <a:ext uri="{FF2B5EF4-FFF2-40B4-BE49-F238E27FC236}">
                <a16:creationId xmlns:a16="http://schemas.microsoft.com/office/drawing/2014/main" id="{63221E01-717E-4854-A434-D7A5FEAD89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4" t="9604" r="3998" b="4855"/>
          <a:stretch>
            <a:fillRect/>
          </a:stretch>
        </p:blipFill>
        <p:spPr>
          <a:xfrm>
            <a:off x="353398" y="2498510"/>
            <a:ext cx="2842189" cy="115032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BE9E605-4283-4D8E-AD01-447192F31580}"/>
              </a:ext>
            </a:extLst>
          </p:cNvPr>
          <p:cNvSpPr txBox="1"/>
          <p:nvPr/>
        </p:nvSpPr>
        <p:spPr>
          <a:xfrm>
            <a:off x="384079" y="1398706"/>
            <a:ext cx="52765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Detector effect: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pileup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changes the phase and normalization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92BBF99-AA98-4BF4-822D-0BBFFB6ADF34}"/>
              </a:ext>
            </a:extLst>
          </p:cNvPr>
          <p:cNvSpPr/>
          <p:nvPr/>
        </p:nvSpPr>
        <p:spPr>
          <a:xfrm>
            <a:off x="273250" y="1384821"/>
            <a:ext cx="5844674" cy="5042518"/>
          </a:xfrm>
          <a:prstGeom prst="roundRect">
            <a:avLst>
              <a:gd name="adj" fmla="val 521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1F96351-E684-4C5F-AF18-CA2EAF305BAB}"/>
              </a:ext>
            </a:extLst>
          </p:cNvPr>
          <p:cNvSpPr txBox="1"/>
          <p:nvPr/>
        </p:nvSpPr>
        <p:spPr>
          <a:xfrm>
            <a:off x="355490" y="3906080"/>
            <a:ext cx="58446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change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calorimeter determined from laser data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10BFE0E-E516-4E2B-94FD-C70A0E199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378" y="4398165"/>
            <a:ext cx="2691886" cy="187984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104892C-D49B-4827-BB90-5D0628660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587" y="2421406"/>
            <a:ext cx="2798731" cy="13634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3C600C7-2D36-430D-8ADE-D9402A85D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49" y="4442065"/>
            <a:ext cx="2457198" cy="1598372"/>
          </a:xfrm>
          <a:prstGeom prst="rect">
            <a:avLst/>
          </a:prstGeom>
        </p:spPr>
      </p:pic>
      <p:pic>
        <p:nvPicPr>
          <p:cNvPr id="25" name="cbo-diagram.png" descr="cbo-diagram.png">
            <a:extLst>
              <a:ext uri="{FF2B5EF4-FFF2-40B4-BE49-F238E27FC236}">
                <a16:creationId xmlns:a16="http://schemas.microsoft.com/office/drawing/2014/main" id="{3C1FBA31-D898-4793-A909-BFE55ACBF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1233" y="2448484"/>
            <a:ext cx="2916511" cy="138308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FBD19714-AA53-4721-A6AC-7747E9E49612}"/>
              </a:ext>
            </a:extLst>
          </p:cNvPr>
          <p:cNvSpPr txBox="1"/>
          <p:nvPr/>
        </p:nvSpPr>
        <p:spPr>
          <a:xfrm>
            <a:off x="6422934" y="1398267"/>
            <a:ext cx="4954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Dynamic effect: 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Betatron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Oscillations (CBO)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beam motion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CDFF502-7F70-43FC-9B31-76685DF2ADF3}"/>
              </a:ext>
            </a:extLst>
          </p:cNvPr>
          <p:cNvSpPr/>
          <p:nvPr/>
        </p:nvSpPr>
        <p:spPr>
          <a:xfrm>
            <a:off x="6278295" y="1398267"/>
            <a:ext cx="5716438" cy="5029072"/>
          </a:xfrm>
          <a:prstGeom prst="roundRect">
            <a:avLst>
              <a:gd name="adj" fmla="val 778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Picture 3">
            <a:extLst>
              <a:ext uri="{FF2B5EF4-FFF2-40B4-BE49-F238E27FC236}">
                <a16:creationId xmlns:a16="http://schemas.microsoft.com/office/drawing/2014/main" id="{D9A3075B-5F08-4032-A63D-5A33C3547B3E}"/>
              </a:ext>
            </a:extLst>
          </p:cNvPr>
          <p:cNvPicPr>
            <a:picLocks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9427744" y="2301664"/>
            <a:ext cx="2408766" cy="1640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Screen Shot 2021-04-10 at 11.46.47 AM.png" descr="Screen Shot 2021-04-10 at 11.46.47 AM.png">
            <a:extLst>
              <a:ext uri="{FF2B5EF4-FFF2-40B4-BE49-F238E27FC236}">
                <a16:creationId xmlns:a16="http://schemas.microsoft.com/office/drawing/2014/main" id="{DE0E8F54-D2CB-4C81-A563-7BF3BC73C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1198" y="4736309"/>
            <a:ext cx="2895342" cy="1078962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0FB53CE7-D073-48D2-A094-8C351A0C4D74}"/>
              </a:ext>
            </a:extLst>
          </p:cNvPr>
          <p:cNvSpPr txBox="1"/>
          <p:nvPr/>
        </p:nvSpPr>
        <p:spPr>
          <a:xfrm>
            <a:off x="6422934" y="3923272"/>
            <a:ext cx="33157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losses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storage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1AF956E-2CAA-49B2-829B-4DEAA2F5EB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4671" y="4511143"/>
            <a:ext cx="2554079" cy="1529294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F67B8CE-BE3F-41B1-AC9A-CC4F70C114C2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 descr="段落标题1"/>
              <p:cNvSpPr/>
              <p:nvPr/>
            </p:nvSpPr>
            <p:spPr>
              <a:xfrm>
                <a:off x="733002" y="678856"/>
                <a:ext cx="835324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000"/>
                  </a:spcBef>
                </a:pPr>
                <a:r>
                  <a:rPr lang="en-US" altLang="zh-CN" sz="3200" b="1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Anomalous Precession Measurement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zh-CN" altLang="en-US" sz="3200" b="1" dirty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</mc:Choice>
        <mc:Fallback xmlns="">
          <p:sp>
            <p:nvSpPr>
              <p:cNvPr id="18" name="矩形 17" descr="段落标题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02" y="678856"/>
                <a:ext cx="8353246" cy="584775"/>
              </a:xfrm>
              <a:prstGeom prst="rect">
                <a:avLst/>
              </a:prstGeom>
              <a:blipFill>
                <a:blip r:embed="rId3"/>
                <a:stretch>
                  <a:fillRect l="-1823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5F67B8CE-BE3F-41B1-AC9A-CC4F70C114C2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E0C144E9-5192-446B-BF9A-BC21D9B68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244" y="5213776"/>
            <a:ext cx="8266953" cy="348168"/>
          </a:xfrm>
          <a:prstGeom prst="rect">
            <a:avLst/>
          </a:prstGeom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FCD4AA75-36F3-4F79-9458-1AD628114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186" y="6179144"/>
            <a:ext cx="2883343" cy="510764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7B9E83BD-2A81-49AF-A4AE-08DAB3E655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78" b="68553"/>
          <a:stretch/>
        </p:blipFill>
        <p:spPr>
          <a:xfrm>
            <a:off x="2626458" y="5758240"/>
            <a:ext cx="6198800" cy="34244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17328F8-F927-4E71-83DC-9D15E275FCA8}"/>
              </a:ext>
            </a:extLst>
          </p:cNvPr>
          <p:cNvGrpSpPr/>
          <p:nvPr/>
        </p:nvGrpSpPr>
        <p:grpSpPr>
          <a:xfrm>
            <a:off x="1078974" y="1185176"/>
            <a:ext cx="4884009" cy="3622252"/>
            <a:chOff x="1099824" y="1263631"/>
            <a:chExt cx="4884009" cy="3622252"/>
          </a:xfrm>
        </p:grpSpPr>
        <p:pic>
          <p:nvPicPr>
            <p:cNvPr id="35" name="Content Placeholder 8" descr="Chart, histogram&#10;&#10;Description automatically generated">
              <a:extLst>
                <a:ext uri="{FF2B5EF4-FFF2-40B4-BE49-F238E27FC236}">
                  <a16:creationId xmlns:a16="http://schemas.microsoft.com/office/drawing/2014/main" id="{9406CD07-94FF-40B3-8288-50A14D2F2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824" y="1263631"/>
              <a:ext cx="4884009" cy="3622252"/>
            </a:xfrm>
            <a:prstGeom prst="rect">
              <a:avLst/>
            </a:prstGeom>
          </p:spPr>
        </p:pic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28FEFE4E-1EF4-4D67-BE11-6ECE71449230}"/>
                </a:ext>
              </a:extLst>
            </p:cNvPr>
            <p:cNvSpPr txBox="1"/>
            <p:nvPr/>
          </p:nvSpPr>
          <p:spPr>
            <a:xfrm rot="16200000">
              <a:off x="41247" y="2837853"/>
              <a:ext cx="27165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FFT Power of (Data – Fit) [arb]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03A9CCD5-BE3E-4E66-88C5-5BEDCE7FF5F7}"/>
              </a:ext>
            </a:extLst>
          </p:cNvPr>
          <p:cNvGrpSpPr/>
          <p:nvPr/>
        </p:nvGrpSpPr>
        <p:grpSpPr>
          <a:xfrm>
            <a:off x="5754396" y="1263631"/>
            <a:ext cx="4946396" cy="3668522"/>
            <a:chOff x="5754396" y="1263631"/>
            <a:chExt cx="4946396" cy="3668522"/>
          </a:xfrm>
        </p:grpSpPr>
        <p:pic>
          <p:nvPicPr>
            <p:cNvPr id="37" name="Content Placeholder 8">
              <a:extLst>
                <a:ext uri="{FF2B5EF4-FFF2-40B4-BE49-F238E27FC236}">
                  <a16:creationId xmlns:a16="http://schemas.microsoft.com/office/drawing/2014/main" id="{27C78119-9A1F-46A0-BBEE-0FA3C8BFC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4396" y="1263631"/>
              <a:ext cx="4946396" cy="3668522"/>
            </a:xfrm>
            <a:prstGeom prst="rect">
              <a:avLst/>
            </a:prstGeom>
          </p:spPr>
        </p:pic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B25268BD-355E-49EE-BF1E-5D551B381382}"/>
                </a:ext>
              </a:extLst>
            </p:cNvPr>
            <p:cNvSpPr txBox="1"/>
            <p:nvPr/>
          </p:nvSpPr>
          <p:spPr>
            <a:xfrm rot="16200000">
              <a:off x="4625581" y="2784277"/>
              <a:ext cx="27165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FFT Power of (Data – Fit) [arb]</a:t>
              </a: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6D00EDE8-0C62-4E21-B14E-197713FFB1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653" t="-6422"/>
          <a:stretch/>
        </p:blipFill>
        <p:spPr>
          <a:xfrm>
            <a:off x="1491208" y="4611492"/>
            <a:ext cx="3843266" cy="3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 descr="段落标题1"/>
              <p:cNvSpPr/>
              <p:nvPr/>
            </p:nvSpPr>
            <p:spPr>
              <a:xfrm>
                <a:off x="733002" y="678856"/>
                <a:ext cx="8353246" cy="628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000"/>
                  </a:spcBef>
                </a:pPr>
                <a:r>
                  <a:rPr lang="en-US" altLang="zh-CN" sz="3200" b="1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Magnetic Field Measurement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zh-CN" altLang="en-US" sz="3200" b="1" dirty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</mc:Choice>
        <mc:Fallback xmlns="">
          <p:sp>
            <p:nvSpPr>
              <p:cNvPr id="18" name="矩形 17" descr="段落标题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02" y="678856"/>
                <a:ext cx="8353246" cy="628826"/>
              </a:xfrm>
              <a:prstGeom prst="rect">
                <a:avLst/>
              </a:prstGeom>
              <a:blipFill>
                <a:blip r:embed="rId3"/>
                <a:stretch>
                  <a:fillRect l="-1823" t="-13462" b="-22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DBB72FD0-452C-4336-BAB1-FE77AF523CBB}"/>
              </a:ext>
            </a:extLst>
          </p:cNvPr>
          <p:cNvSpPr txBox="1"/>
          <p:nvPr/>
        </p:nvSpPr>
        <p:spPr>
          <a:xfrm>
            <a:off x="8190666" y="4410649"/>
            <a:ext cx="31521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Calibration probe (CP):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Moveable probe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water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 the trolley measurement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2B5674D-83C0-4443-A371-E9335D0C673D}"/>
              </a:ext>
            </a:extLst>
          </p:cNvPr>
          <p:cNvSpPr/>
          <p:nvPr/>
        </p:nvSpPr>
        <p:spPr>
          <a:xfrm>
            <a:off x="606095" y="6239430"/>
            <a:ext cx="2360055" cy="538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0" cap="none" spc="0" normalizeH="0" baseline="0" noProof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racking</a:t>
            </a:r>
            <a:endParaRPr kumimoji="0" lang="zh-CN" altLang="en-US" sz="2800" b="1" i="0" u="none" strike="noStrike" kern="0" cap="none" spc="0" normalizeH="0" baseline="0" noProof="0" dirty="0">
              <a:ln w="22225">
                <a:solidFill>
                  <a:srgbClr val="0086D1"/>
                </a:solidFill>
                <a:prstDash val="solid"/>
              </a:ln>
              <a:solidFill>
                <a:srgbClr val="0086D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165BAD-E77E-46E8-B305-F29C2D3170A4}"/>
              </a:ext>
            </a:extLst>
          </p:cNvPr>
          <p:cNvSpPr/>
          <p:nvPr/>
        </p:nvSpPr>
        <p:spPr>
          <a:xfrm>
            <a:off x="4495149" y="6253472"/>
            <a:ext cx="2360055" cy="538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endParaRPr kumimoji="0" lang="zh-CN" altLang="en-US" sz="2800" b="1" i="0" u="none" strike="noStrike" kern="0" cap="none" spc="0" normalizeH="0" baseline="0" noProof="0" dirty="0">
              <a:ln w="22225">
                <a:solidFill>
                  <a:srgbClr val="0086D1"/>
                </a:solidFill>
                <a:prstDash val="solid"/>
              </a:ln>
              <a:solidFill>
                <a:srgbClr val="0086D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94A91A-D034-415C-AA2A-898093F17072}"/>
              </a:ext>
            </a:extLst>
          </p:cNvPr>
          <p:cNvSpPr/>
          <p:nvPr/>
        </p:nvSpPr>
        <p:spPr>
          <a:xfrm>
            <a:off x="8760766" y="6239430"/>
            <a:ext cx="2360055" cy="538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Correcting</a:t>
            </a:r>
            <a:endParaRPr kumimoji="0" lang="zh-CN" altLang="en-US" sz="2800" b="1" i="0" u="none" strike="noStrike" kern="0" cap="none" spc="0" normalizeH="0" baseline="0" noProof="0" dirty="0">
              <a:ln w="22225">
                <a:solidFill>
                  <a:srgbClr val="0086D1"/>
                </a:solidFill>
                <a:prstDash val="solid"/>
              </a:ln>
              <a:solidFill>
                <a:srgbClr val="0086D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A0F1FBB-53CB-44D2-A2FF-CDFF10240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652" y="1739519"/>
            <a:ext cx="3902346" cy="2494943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25534C35-18D2-491E-9B8F-F921E96F2BB9}"/>
              </a:ext>
            </a:extLst>
          </p:cNvPr>
          <p:cNvGrpSpPr>
            <a:grpSpLocks noChangeAspect="1"/>
          </p:cNvGrpSpPr>
          <p:nvPr/>
        </p:nvGrpSpPr>
        <p:grpSpPr>
          <a:xfrm>
            <a:off x="269107" y="1331515"/>
            <a:ext cx="3446975" cy="2796206"/>
            <a:chOff x="6578498" y="218114"/>
            <a:chExt cx="3514725" cy="285116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4755F00-51E0-4E84-A83A-2F72C7398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8498" y="449904"/>
              <a:ext cx="3514725" cy="2619375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3796AFE-9E6A-492E-A3B1-22D2BF55A81D}"/>
                </a:ext>
              </a:extLst>
            </p:cNvPr>
            <p:cNvSpPr txBox="1"/>
            <p:nvPr/>
          </p:nvSpPr>
          <p:spPr>
            <a:xfrm>
              <a:off x="7755418" y="218114"/>
              <a:ext cx="1600856" cy="345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Fixed Probe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0722423-3CF2-40AC-AAC1-A4368FAFB124}"/>
                </a:ext>
              </a:extLst>
            </p:cNvPr>
            <p:cNvSpPr txBox="1"/>
            <p:nvPr/>
          </p:nvSpPr>
          <p:spPr>
            <a:xfrm>
              <a:off x="8909108" y="1753299"/>
              <a:ext cx="1101391" cy="37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Trolley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8B06E37E-14D5-4ED8-8833-B78776413711}"/>
              </a:ext>
            </a:extLst>
          </p:cNvPr>
          <p:cNvSpPr txBox="1"/>
          <p:nvPr/>
        </p:nvSpPr>
        <p:spPr>
          <a:xfrm>
            <a:off x="384087" y="4362813"/>
            <a:ext cx="434140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Fixed Probe: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- 378 fixed probes 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- 72 azimuthal positions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continuously track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field drift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1DDDC93-5309-4614-ADDA-A381993036AB}"/>
              </a:ext>
            </a:extLst>
          </p:cNvPr>
          <p:cNvSpPr txBox="1"/>
          <p:nvPr/>
        </p:nvSpPr>
        <p:spPr>
          <a:xfrm>
            <a:off x="3807294" y="4362565"/>
            <a:ext cx="41123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Trolley:</a:t>
            </a: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- 9,000 measurements for each of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17 probes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map the field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2 or 3 days</a:t>
            </a: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Synchronizes the fixed probes</a:t>
            </a: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to field maps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FCD64A5-4063-4274-A2BF-6E6C8B6FC27A}"/>
              </a:ext>
            </a:extLst>
          </p:cNvPr>
          <p:cNvSpPr txBox="1"/>
          <p:nvPr/>
        </p:nvSpPr>
        <p:spPr>
          <a:xfrm>
            <a:off x="5652642" y="1277854"/>
            <a:ext cx="6216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Pulsed Nuclear Magnetic Resonance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F8FAB7D-D7C8-4983-83FC-463E19FA7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045" y="1804490"/>
            <a:ext cx="3737499" cy="123249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49F6D1-9249-4739-8D7D-3ACA137E07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84" y="3094716"/>
            <a:ext cx="3761860" cy="113153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9D0512C-4EC2-4055-8118-DB40FD797496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een Shot 2021-10-02 at 7.30.36 PM.png" descr="Screen Shot 2021-10-02 at 7.30.36 PM.png">
            <a:extLst>
              <a:ext uri="{FF2B5EF4-FFF2-40B4-BE49-F238E27FC236}">
                <a16:creationId xmlns:a16="http://schemas.microsoft.com/office/drawing/2014/main" id="{FAEC8699-CA56-4A3F-8BB2-77870CCB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098" y="1165812"/>
            <a:ext cx="3126164" cy="289542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 descr="段落标题1"/>
              <p:cNvSpPr/>
              <p:nvPr/>
            </p:nvSpPr>
            <p:spPr>
              <a:xfrm>
                <a:off x="733002" y="678856"/>
                <a:ext cx="8353246" cy="628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000"/>
                  </a:spcBef>
                </a:pPr>
                <a:r>
                  <a:rPr lang="en-US" altLang="zh-CN" sz="3200" b="1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Magnetic Field Measurement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zh-CN" altLang="en-US" sz="3200" b="1" dirty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</mc:Choice>
        <mc:Fallback xmlns="">
          <p:sp>
            <p:nvSpPr>
              <p:cNvPr id="18" name="矩形 17" descr="段落标题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02" y="678856"/>
                <a:ext cx="8353246" cy="628826"/>
              </a:xfrm>
              <a:prstGeom prst="rect">
                <a:avLst/>
              </a:prstGeom>
              <a:blipFill>
                <a:blip r:embed="rId4"/>
                <a:stretch>
                  <a:fillRect l="-1823" t="-13462" b="-22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C2B5674D-83C0-4443-A371-E9335D0C673D}"/>
              </a:ext>
            </a:extLst>
          </p:cNvPr>
          <p:cNvSpPr/>
          <p:nvPr/>
        </p:nvSpPr>
        <p:spPr>
          <a:xfrm>
            <a:off x="2619230" y="3744407"/>
            <a:ext cx="54086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2800" b="1" kern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 w="22225">
                <a:solidFill>
                  <a:srgbClr val="0086D1"/>
                </a:solidFill>
                <a:prstDash val="solid"/>
              </a:ln>
              <a:solidFill>
                <a:srgbClr val="0086D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165BAD-E77E-46E8-B305-F29C2D3170A4}"/>
              </a:ext>
            </a:extLst>
          </p:cNvPr>
          <p:cNvSpPr/>
          <p:nvPr/>
        </p:nvSpPr>
        <p:spPr>
          <a:xfrm>
            <a:off x="594788" y="3707719"/>
            <a:ext cx="2360055" cy="538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endParaRPr kumimoji="0" lang="zh-CN" altLang="en-US" sz="2800" b="1" i="0" u="none" strike="noStrike" kern="0" cap="none" spc="0" normalizeH="0" baseline="0" noProof="0" dirty="0">
              <a:ln w="22225">
                <a:solidFill>
                  <a:srgbClr val="0086D1"/>
                </a:solidFill>
                <a:prstDash val="solid"/>
              </a:ln>
              <a:solidFill>
                <a:srgbClr val="0086D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94A91A-D034-415C-AA2A-898093F17072}"/>
              </a:ext>
            </a:extLst>
          </p:cNvPr>
          <p:cNvSpPr/>
          <p:nvPr/>
        </p:nvSpPr>
        <p:spPr>
          <a:xfrm>
            <a:off x="1065970" y="6319381"/>
            <a:ext cx="2360055" cy="538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Correcting</a:t>
            </a:r>
            <a:endParaRPr kumimoji="0" lang="zh-CN" altLang="en-US" sz="2800" b="1" i="0" u="none" strike="noStrike" kern="0" cap="none" spc="0" normalizeH="0" baseline="0" noProof="0" dirty="0">
              <a:ln w="22225">
                <a:solidFill>
                  <a:srgbClr val="0086D1"/>
                </a:solidFill>
                <a:prstDash val="solid"/>
              </a:ln>
              <a:solidFill>
                <a:srgbClr val="0086D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5">
            <a:extLst>
              <a:ext uri="{FF2B5EF4-FFF2-40B4-BE49-F238E27FC236}">
                <a16:creationId xmlns:a16="http://schemas.microsoft.com/office/drawing/2014/main" id="{9220EE81-1454-46E9-9FD6-BEA390C7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0" t="21444" r="2275" b="2863"/>
          <a:stretch/>
        </p:blipFill>
        <p:spPr>
          <a:xfrm>
            <a:off x="3205751" y="1342999"/>
            <a:ext cx="3768772" cy="2276441"/>
          </a:xfrm>
          <a:prstGeom prst="rect">
            <a:avLst/>
          </a:prstGeom>
        </p:spPr>
      </p:pic>
      <p:pic>
        <p:nvPicPr>
          <p:cNvPr id="19" name="그림 5">
            <a:extLst>
              <a:ext uri="{FF2B5EF4-FFF2-40B4-BE49-F238E27FC236}">
                <a16:creationId xmlns:a16="http://schemas.microsoft.com/office/drawing/2014/main" id="{5B3FA127-BE1A-40CA-9B56-F7F30B55A9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11" y="1323080"/>
            <a:ext cx="2826411" cy="231628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042F761-AA42-4919-875B-3C4CA6B43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5" y="4698514"/>
            <a:ext cx="5299866" cy="1679894"/>
          </a:xfrm>
          <a:prstGeom prst="rect">
            <a:avLst/>
          </a:prstGeom>
        </p:spPr>
      </p:pic>
      <p:pic>
        <p:nvPicPr>
          <p:cNvPr id="33" name="그림 1">
            <a:extLst>
              <a:ext uri="{FF2B5EF4-FFF2-40B4-BE49-F238E27FC236}">
                <a16:creationId xmlns:a16="http://schemas.microsoft.com/office/drawing/2014/main" id="{C8521D5E-02FC-4BA2-8693-919CE4B60E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67934" y="3999039"/>
            <a:ext cx="3000619" cy="2466134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8918736A-5E88-417F-A1AB-9200FE4E082B}"/>
              </a:ext>
            </a:extLst>
          </p:cNvPr>
          <p:cNvSpPr/>
          <p:nvPr/>
        </p:nvSpPr>
        <p:spPr>
          <a:xfrm>
            <a:off x="7624640" y="6319381"/>
            <a:ext cx="3642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Beam Distribution</a:t>
            </a:r>
            <a:endParaRPr kumimoji="0" lang="zh-CN" altLang="en-US" sz="2800" b="1" i="0" u="none" strike="noStrike" kern="0" cap="none" spc="0" normalizeH="0" baseline="0" noProof="0" dirty="0">
              <a:ln w="22225">
                <a:solidFill>
                  <a:srgbClr val="0086D1"/>
                </a:solidFill>
                <a:prstDash val="solid"/>
              </a:ln>
              <a:solidFill>
                <a:srgbClr val="0086D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64CB294-291A-4F87-8BBB-F950C0B128AC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B52BD7A-FB37-451E-8718-A662722915B0}"/>
              </a:ext>
            </a:extLst>
          </p:cNvPr>
          <p:cNvSpPr/>
          <p:nvPr/>
        </p:nvSpPr>
        <p:spPr>
          <a:xfrm>
            <a:off x="7714909" y="869761"/>
            <a:ext cx="4333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0" dirty="0">
                <a:ln w="22225">
                  <a:solidFill>
                    <a:srgbClr val="0086D1"/>
                  </a:solidFill>
                  <a:prstDash val="solid"/>
                </a:ln>
                <a:solidFill>
                  <a:srgbClr val="0086D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Azimuthally averaged field</a:t>
            </a:r>
            <a:endParaRPr lang="zh-CN" altLang="en-US" sz="28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DF98A5-AAE2-4455-8E7A-55C8C2915A77}"/>
              </a:ext>
            </a:extLst>
          </p:cNvPr>
          <p:cNvSpPr/>
          <p:nvPr/>
        </p:nvSpPr>
        <p:spPr>
          <a:xfrm>
            <a:off x="4852198" y="1567680"/>
            <a:ext cx="1198534" cy="4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3">
            <a:extLst>
              <a:ext uri="{FF2B5EF4-FFF2-40B4-BE49-F238E27FC236}">
                <a16:creationId xmlns:a16="http://schemas.microsoft.com/office/drawing/2014/main" id="{5A0ED3BD-91EB-45FC-9A06-7F11420F7046}"/>
              </a:ext>
            </a:extLst>
          </p:cNvPr>
          <p:cNvSpPr/>
          <p:nvPr/>
        </p:nvSpPr>
        <p:spPr>
          <a:xfrm>
            <a:off x="2690870" y="2924345"/>
            <a:ext cx="571050" cy="507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3">
            <a:extLst>
              <a:ext uri="{FF2B5EF4-FFF2-40B4-BE49-F238E27FC236}">
                <a16:creationId xmlns:a16="http://schemas.microsoft.com/office/drawing/2014/main" id="{EC4AD655-1154-4333-A60C-157D48D04EFD}"/>
              </a:ext>
            </a:extLst>
          </p:cNvPr>
          <p:cNvSpPr/>
          <p:nvPr/>
        </p:nvSpPr>
        <p:spPr>
          <a:xfrm>
            <a:off x="7260048" y="2921192"/>
            <a:ext cx="571050" cy="507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箭头: 下弧形 21">
            <a:extLst>
              <a:ext uri="{FF2B5EF4-FFF2-40B4-BE49-F238E27FC236}">
                <a16:creationId xmlns:a16="http://schemas.microsoft.com/office/drawing/2014/main" id="{61731D05-CD2F-45D2-A7DF-3CD4D147EFC6}"/>
              </a:ext>
            </a:extLst>
          </p:cNvPr>
          <p:cNvSpPr/>
          <p:nvPr/>
        </p:nvSpPr>
        <p:spPr>
          <a:xfrm rot="16200000" flipH="1">
            <a:off x="10432642" y="3663505"/>
            <a:ext cx="2131071" cy="795464"/>
          </a:xfrm>
          <a:prstGeom prst="curvedUpArrow">
            <a:avLst>
              <a:gd name="adj1" fmla="val 16191"/>
              <a:gd name="adj2" fmla="val 81339"/>
              <a:gd name="adj3" fmla="val 30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B501E67-6588-4A49-82EC-9E4B8513AF73}"/>
              </a:ext>
            </a:extLst>
          </p:cNvPr>
          <p:cNvGrpSpPr/>
          <p:nvPr/>
        </p:nvGrpSpPr>
        <p:grpSpPr>
          <a:xfrm>
            <a:off x="7836473" y="998394"/>
            <a:ext cx="3963522" cy="2208122"/>
            <a:chOff x="7833533" y="1368198"/>
            <a:chExt cx="3963522" cy="2208122"/>
          </a:xfrm>
        </p:grpSpPr>
        <p:pic>
          <p:nvPicPr>
            <p:cNvPr id="29" name="Picture 31" descr="A white text with black text&#10;&#10;AI-generated content may be incorrect.">
              <a:extLst>
                <a:ext uri="{FF2B5EF4-FFF2-40B4-BE49-F238E27FC236}">
                  <a16:creationId xmlns:a16="http://schemas.microsoft.com/office/drawing/2014/main" id="{B263CC7C-9189-430F-BAFD-5B93F9848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45512"/>
            <a:stretch/>
          </p:blipFill>
          <p:spPr>
            <a:xfrm>
              <a:off x="7833533" y="1368198"/>
              <a:ext cx="3963522" cy="1860142"/>
            </a:xfrm>
            <a:prstGeom prst="rect">
              <a:avLst/>
            </a:prstGeom>
          </p:spPr>
        </p:pic>
        <p:pic>
          <p:nvPicPr>
            <p:cNvPr id="30" name="Picture 31" descr="A white text with black text&#10;&#10;AI-generated content may be incorrect.">
              <a:extLst>
                <a:ext uri="{FF2B5EF4-FFF2-40B4-BE49-F238E27FC236}">
                  <a16:creationId xmlns:a16="http://schemas.microsoft.com/office/drawing/2014/main" id="{E1DFE69A-4C5E-4DCA-A1A6-08F0CA849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714" b="26094"/>
            <a:stretch/>
          </p:blipFill>
          <p:spPr>
            <a:xfrm>
              <a:off x="7833533" y="3228340"/>
              <a:ext cx="3963522" cy="347980"/>
            </a:xfrm>
            <a:prstGeom prst="rect">
              <a:avLst/>
            </a:prstGeom>
          </p:spPr>
        </p:pic>
      </p:grpSp>
      <p:sp>
        <p:nvSpPr>
          <p:cNvPr id="18" name="矩形 17" descr="段落标题1"/>
          <p:cNvSpPr/>
          <p:nvPr/>
        </p:nvSpPr>
        <p:spPr>
          <a:xfrm>
            <a:off x="684875" y="706007"/>
            <a:ext cx="8353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Corrections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23D34F-BC45-4CB2-B691-B7392EDE3B7B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eam Dynamics Corrections">
            <a:extLst>
              <a:ext uri="{FF2B5EF4-FFF2-40B4-BE49-F238E27FC236}">
                <a16:creationId xmlns:a16="http://schemas.microsoft.com/office/drawing/2014/main" id="{518D6921-8E89-447F-B3B7-9B2391B34727}"/>
              </a:ext>
            </a:extLst>
          </p:cNvPr>
          <p:cNvSpPr txBox="1"/>
          <p:nvPr/>
        </p:nvSpPr>
        <p:spPr>
          <a:xfrm>
            <a:off x="3116407" y="1201372"/>
            <a:ext cx="2478241" cy="34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defRPr sz="1700">
                <a:solidFill>
                  <a:srgbClr val="FF0101"/>
                </a:solidFill>
              </a:defRPr>
            </a:lvl1pPr>
          </a:lstStyle>
          <a:p>
            <a:r>
              <a:rPr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Dynamics Corrections</a:t>
            </a:r>
          </a:p>
        </p:txBody>
      </p:sp>
      <p:sp>
        <p:nvSpPr>
          <p:cNvPr id="15" name="Transient Magnetic Field Corrections">
            <a:extLst>
              <a:ext uri="{FF2B5EF4-FFF2-40B4-BE49-F238E27FC236}">
                <a16:creationId xmlns:a16="http://schemas.microsoft.com/office/drawing/2014/main" id="{E542E131-3970-4DEE-A736-88BE19BE8DD7}"/>
              </a:ext>
            </a:extLst>
          </p:cNvPr>
          <p:cNvSpPr txBox="1"/>
          <p:nvPr/>
        </p:nvSpPr>
        <p:spPr>
          <a:xfrm>
            <a:off x="3508338" y="2782450"/>
            <a:ext cx="3238833" cy="34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defRPr sz="1700">
                <a:solidFill>
                  <a:srgbClr val="0101FF"/>
                </a:solidFill>
              </a:defRPr>
            </a:lvl1pPr>
          </a:lstStyle>
          <a:p>
            <a:r>
              <a:rPr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Transient Magnetic Field Corrections</a:t>
            </a: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D2278A9-0C1F-4A9C-88AD-F441AE16BDC3}"/>
                  </a:ext>
                </a:extLst>
              </p:cNvPr>
              <p:cNvSpPr/>
              <p:nvPr/>
            </p:nvSpPr>
            <p:spPr>
              <a:xfrm>
                <a:off x="435547" y="1897100"/>
                <a:ext cx="5675015" cy="779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(</m:t>
                          </m:r>
                          <m: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𝑝𝑎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𝑑𝑑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D2278A9-0C1F-4A9C-88AD-F441AE16B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47" y="1897100"/>
                <a:ext cx="5675015" cy="7793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左大括号 18">
            <a:extLst>
              <a:ext uri="{FF2B5EF4-FFF2-40B4-BE49-F238E27FC236}">
                <a16:creationId xmlns:a16="http://schemas.microsoft.com/office/drawing/2014/main" id="{F928E81A-F670-4F66-95E7-4832A55DD75D}"/>
              </a:ext>
            </a:extLst>
          </p:cNvPr>
          <p:cNvSpPr/>
          <p:nvPr/>
        </p:nvSpPr>
        <p:spPr>
          <a:xfrm rot="5400000">
            <a:off x="4196669" y="325297"/>
            <a:ext cx="236050" cy="2906639"/>
          </a:xfrm>
          <a:prstGeom prst="leftBrace">
            <a:avLst>
              <a:gd name="adj1" fmla="val 51190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1C13D0E3-505D-4B36-B587-F9943F204988}"/>
              </a:ext>
            </a:extLst>
          </p:cNvPr>
          <p:cNvSpPr/>
          <p:nvPr/>
        </p:nvSpPr>
        <p:spPr>
          <a:xfrm rot="5400000" flipH="1">
            <a:off x="4364364" y="2243782"/>
            <a:ext cx="105993" cy="888275"/>
          </a:xfrm>
          <a:prstGeom prst="leftBrace">
            <a:avLst>
              <a:gd name="adj1" fmla="val 91935"/>
              <a:gd name="adj2" fmla="val 45098"/>
            </a:avLst>
          </a:prstGeom>
          <a:ln w="254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 Placeholder 1">
                <a:extLst>
                  <a:ext uri="{FF2B5EF4-FFF2-40B4-BE49-F238E27FC236}">
                    <a16:creationId xmlns:a16="http://schemas.microsoft.com/office/drawing/2014/main" id="{7C75288A-A3AD-4A6B-A875-DB3C2F18AB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945" y="3251620"/>
                <a:ext cx="5373069" cy="868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Electric field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Pitch field</a:t>
                </a:r>
              </a:p>
            </p:txBody>
          </p:sp>
        </mc:Choice>
        <mc:Fallback>
          <p:sp>
            <p:nvSpPr>
              <p:cNvPr id="22" name="Text Placeholder 1">
                <a:extLst>
                  <a:ext uri="{FF2B5EF4-FFF2-40B4-BE49-F238E27FC236}">
                    <a16:creationId xmlns:a16="http://schemas.microsoft.com/office/drawing/2014/main" id="{7C75288A-A3AD-4A6B-A875-DB3C2F18A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5" y="3251620"/>
                <a:ext cx="5373069" cy="868000"/>
              </a:xfrm>
              <a:prstGeom prst="rect">
                <a:avLst/>
              </a:prstGeom>
              <a:blipFill>
                <a:blip r:embed="rId5"/>
                <a:stretch>
                  <a:fillRect t="-6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9">
            <a:extLst>
              <a:ext uri="{FF2B5EF4-FFF2-40B4-BE49-F238E27FC236}">
                <a16:creationId xmlns:a16="http://schemas.microsoft.com/office/drawing/2014/main" id="{61774C9B-B71F-4D0E-A697-3D22DC0828FD}"/>
              </a:ext>
            </a:extLst>
          </p:cNvPr>
          <p:cNvSpPr txBox="1"/>
          <p:nvPr/>
        </p:nvSpPr>
        <p:spPr>
          <a:xfrm>
            <a:off x="2602312" y="3441233"/>
            <a:ext cx="895396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E-field &amp; Up/Down motion: Spin precesses slower than in basic equation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4ECD3192-A44E-4C12-AA29-BC123C9F71CF}"/>
              </a:ext>
            </a:extLst>
          </p:cNvPr>
          <p:cNvSpPr txBox="1"/>
          <p:nvPr/>
        </p:nvSpPr>
        <p:spPr>
          <a:xfrm>
            <a:off x="3214957" y="4575253"/>
            <a:ext cx="740190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Phase changes over each fill: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Phase-Acceptance, Differential Decay, Muon Losses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F1CA3855-D8A2-4416-BF03-94ABB0B033BD}"/>
              </a:ext>
            </a:extLst>
          </p:cNvPr>
          <p:cNvSpPr txBox="1"/>
          <p:nvPr/>
        </p:nvSpPr>
        <p:spPr>
          <a:xfrm>
            <a:off x="5636219" y="5890602"/>
            <a:ext cx="5451567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Helvetica" pitchFamily="2" charset="0"/>
              </a:rPr>
              <a:t>Transient Magnetic Fields: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  <a:latin typeface="Helvetica" pitchFamily="2" charset="0"/>
              </a:rPr>
              <a:t>Quad Vibrations, Kicker Eddy Current,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6E83995-D004-4B29-8F1D-451B9CADEE4A}"/>
                  </a:ext>
                </a:extLst>
              </p:cNvPr>
              <p:cNvSpPr/>
              <p:nvPr/>
            </p:nvSpPr>
            <p:spPr>
              <a:xfrm>
                <a:off x="435547" y="4542895"/>
                <a:ext cx="6096000" cy="9482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Phase acceptance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𝒅𝒅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Differential decay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𝒎𝒍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Muon loss</a:t>
                </a: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6E83995-D004-4B29-8F1D-451B9CADE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47" y="4542895"/>
                <a:ext cx="6096000" cy="948208"/>
              </a:xfrm>
              <a:prstGeom prst="rect">
                <a:avLst/>
              </a:prstGeom>
              <a:blipFill>
                <a:blip r:embed="rId6"/>
                <a:stretch>
                  <a:fillRect t="-3205" b="-89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99B402F-377F-4891-9168-9AAC7FBD3CBF}"/>
                  </a:ext>
                </a:extLst>
              </p:cNvPr>
              <p:cNvSpPr/>
              <p:nvPr/>
            </p:nvSpPr>
            <p:spPr>
              <a:xfrm>
                <a:off x="435547" y="5889344"/>
                <a:ext cx="6096000" cy="6713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Transient field from eddy current in kickers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Transient field from quad charging</a:t>
                </a:r>
              </a:p>
            </p:txBody>
          </p:sp>
        </mc:Choice>
        <mc:Fallback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99B402F-377F-4891-9168-9AAC7FBD3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47" y="5889344"/>
                <a:ext cx="6096000" cy="671338"/>
              </a:xfrm>
              <a:prstGeom prst="rect">
                <a:avLst/>
              </a:prstGeom>
              <a:blipFill>
                <a:blip r:embed="rId7"/>
                <a:stretch>
                  <a:fillRect t="-4545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4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 descr="段落标题1"/>
              <p:cNvSpPr/>
              <p:nvPr/>
            </p:nvSpPr>
            <p:spPr>
              <a:xfrm>
                <a:off x="733002" y="678856"/>
                <a:ext cx="8353246" cy="624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000"/>
                  </a:spcBef>
                </a:pPr>
                <a:r>
                  <a:rPr lang="en-US" altLang="zh-CN" sz="3200" b="1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zh-CN" alt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zh-CN" sz="3200" b="1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 </a:t>
                </a:r>
              </a:p>
            </p:txBody>
          </p:sp>
        </mc:Choice>
        <mc:Fallback xmlns="">
          <p:sp>
            <p:nvSpPr>
              <p:cNvPr id="18" name="矩形 17" descr="段落标题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02" y="678856"/>
                <a:ext cx="8353246" cy="624658"/>
              </a:xfrm>
              <a:prstGeom prst="rect">
                <a:avLst/>
              </a:prstGeom>
              <a:blipFill>
                <a:blip r:embed="rId4"/>
                <a:stretch>
                  <a:fillRect l="-1823" t="-13592" b="-233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箭头: 下弧形 35">
            <a:extLst>
              <a:ext uri="{FF2B5EF4-FFF2-40B4-BE49-F238E27FC236}">
                <a16:creationId xmlns:a16="http://schemas.microsoft.com/office/drawing/2014/main" id="{A443CA5F-E7A2-4E6C-831B-FEBB571B5E97}"/>
              </a:ext>
            </a:extLst>
          </p:cNvPr>
          <p:cNvSpPr/>
          <p:nvPr/>
        </p:nvSpPr>
        <p:spPr>
          <a:xfrm>
            <a:off x="1034783" y="4830906"/>
            <a:ext cx="4248866" cy="705023"/>
          </a:xfrm>
          <a:prstGeom prst="curvedUpArrow">
            <a:avLst>
              <a:gd name="adj1" fmla="val 16191"/>
              <a:gd name="adj2" fmla="val 50336"/>
              <a:gd name="adj3" fmla="val 30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A90353-0FBE-408E-AC11-1837A2CAE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767" y="96392"/>
            <a:ext cx="2464111" cy="17069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DF8076-EE3E-49A1-8E34-6E6B5B95C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477" y="5057455"/>
            <a:ext cx="2192305" cy="177250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7" name="fieldMapsMean.png">
            <a:extLst>
              <a:ext uri="{FF2B5EF4-FFF2-40B4-BE49-F238E27FC236}">
                <a16:creationId xmlns:a16="http://schemas.microsoft.com/office/drawing/2014/main" id="{8D3048DC-CB16-4DF6-B3B1-D8831170AC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237" y="5090091"/>
            <a:ext cx="1881511" cy="1743808"/>
          </a:xfrm>
          <a:prstGeom prst="rect">
            <a:avLst/>
          </a:prstGeom>
          <a:ln w="28575">
            <a:solidFill>
              <a:srgbClr val="0432FF"/>
            </a:solidFill>
            <a:miter lim="400000"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412E9CD-1D43-405D-9C24-727F857E5C40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0110901-B336-4FD4-AA56-36A9F0716045}"/>
                  </a:ext>
                </a:extLst>
              </p:cNvPr>
              <p:cNvSpPr txBox="1"/>
              <p:nvPr/>
            </p:nvSpPr>
            <p:spPr>
              <a:xfrm>
                <a:off x="4196366" y="3033197"/>
                <a:ext cx="6953121" cy="708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zh-CN" altLang="en-US" sz="200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000" b="0" i="1" smtClean="0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b="0" i="1" smtClean="0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𝑐𝑙𝑜𝑐𝑘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  (1 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𝑝𝑎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𝑑𝑑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𝑐𝑎𝑙𝑖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174A73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altLang="zh-CN" sz="200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rgbClr val="174A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0110901-B336-4FD4-AA56-36A9F0716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366" y="3033197"/>
                <a:ext cx="6953121" cy="7089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C4C5D4B3-34F0-4D25-B949-E7737BBB2E59}"/>
              </a:ext>
            </a:extLst>
          </p:cNvPr>
          <p:cNvSpPr txBox="1"/>
          <p:nvPr/>
        </p:nvSpPr>
        <p:spPr>
          <a:xfrm>
            <a:off x="4618412" y="2253155"/>
            <a:ext cx="228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blinding factor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5188FD-182D-45E1-9A99-379852E5D0DD}"/>
              </a:ext>
            </a:extLst>
          </p:cNvPr>
          <p:cNvSpPr txBox="1"/>
          <p:nvPr/>
        </p:nvSpPr>
        <p:spPr>
          <a:xfrm>
            <a:off x="6902993" y="1791490"/>
            <a:ext cx="177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g-2 frequency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BD229D5-982D-4232-BE13-7BD97D66A4FD}"/>
              </a:ext>
            </a:extLst>
          </p:cNvPr>
          <p:cNvSpPr txBox="1"/>
          <p:nvPr/>
        </p:nvSpPr>
        <p:spPr>
          <a:xfrm>
            <a:off x="8843987" y="1919531"/>
            <a:ext cx="228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Corrections from the beam dynamics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8FD1F0C-F2B2-44AF-924F-91173A2E97A4}"/>
              </a:ext>
            </a:extLst>
          </p:cNvPr>
          <p:cNvCxnSpPr>
            <a:cxnSpLocks/>
          </p:cNvCxnSpPr>
          <p:nvPr/>
        </p:nvCxnSpPr>
        <p:spPr>
          <a:xfrm>
            <a:off x="6008725" y="2636906"/>
            <a:ext cx="430156" cy="39629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5FA8EC71-DF9D-4222-A28E-4B0DE86DE127}"/>
              </a:ext>
            </a:extLst>
          </p:cNvPr>
          <p:cNvCxnSpPr>
            <a:cxnSpLocks/>
          </p:cNvCxnSpPr>
          <p:nvPr/>
        </p:nvCxnSpPr>
        <p:spPr>
          <a:xfrm flipH="1">
            <a:off x="7039399" y="2505543"/>
            <a:ext cx="194195" cy="432365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左大括号 34">
            <a:extLst>
              <a:ext uri="{FF2B5EF4-FFF2-40B4-BE49-F238E27FC236}">
                <a16:creationId xmlns:a16="http://schemas.microsoft.com/office/drawing/2014/main" id="{1FC5EBBF-DDB7-4A88-A59E-5FFDB80D257B}"/>
              </a:ext>
            </a:extLst>
          </p:cNvPr>
          <p:cNvSpPr/>
          <p:nvPr/>
        </p:nvSpPr>
        <p:spPr>
          <a:xfrm rot="5400000">
            <a:off x="8986927" y="1090894"/>
            <a:ext cx="263950" cy="3497803"/>
          </a:xfrm>
          <a:prstGeom prst="leftBrace">
            <a:avLst>
              <a:gd name="adj1" fmla="val 51190"/>
              <a:gd name="adj2" fmla="val 50000"/>
            </a:avLst>
          </a:prstGeom>
          <a:ln w="254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1FC7572-D8EC-4050-993E-5F3326554BDC}"/>
              </a:ext>
            </a:extLst>
          </p:cNvPr>
          <p:cNvCxnSpPr>
            <a:cxnSpLocks/>
          </p:cNvCxnSpPr>
          <p:nvPr/>
        </p:nvCxnSpPr>
        <p:spPr>
          <a:xfrm flipV="1">
            <a:off x="5652365" y="3770427"/>
            <a:ext cx="402853" cy="287564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03DE4792-C7FB-41FC-A218-41824747E46D}"/>
              </a:ext>
            </a:extLst>
          </p:cNvPr>
          <p:cNvSpPr txBox="1"/>
          <p:nvPr/>
        </p:nvSpPr>
        <p:spPr>
          <a:xfrm>
            <a:off x="4117858" y="3949292"/>
            <a:ext cx="205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Calibration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8EC009C6-2D1A-448E-9EE7-016EFFCC09BD}"/>
              </a:ext>
            </a:extLst>
          </p:cNvPr>
          <p:cNvCxnSpPr>
            <a:cxnSpLocks/>
          </p:cNvCxnSpPr>
          <p:nvPr/>
        </p:nvCxnSpPr>
        <p:spPr>
          <a:xfrm flipV="1">
            <a:off x="6828966" y="3757397"/>
            <a:ext cx="176303" cy="496757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264DB5B8-CC2C-401A-B1C6-06BC5FC9DC35}"/>
              </a:ext>
            </a:extLst>
          </p:cNvPr>
          <p:cNvSpPr txBox="1"/>
          <p:nvPr/>
        </p:nvSpPr>
        <p:spPr>
          <a:xfrm>
            <a:off x="5434508" y="4205537"/>
            <a:ext cx="3598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magnetic field: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Trolley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probe tracking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315F55C-4423-4462-AD8C-B4F5D04C222F}"/>
              </a:ext>
            </a:extLst>
          </p:cNvPr>
          <p:cNvSpPr txBox="1"/>
          <p:nvPr/>
        </p:nvSpPr>
        <p:spPr>
          <a:xfrm>
            <a:off x="7843666" y="4169041"/>
            <a:ext cx="194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time and spatial distribution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B2C0A75D-86EE-47CF-8990-235DE9613037}"/>
              </a:ext>
            </a:extLst>
          </p:cNvPr>
          <p:cNvCxnSpPr>
            <a:cxnSpLocks/>
          </p:cNvCxnSpPr>
          <p:nvPr/>
        </p:nvCxnSpPr>
        <p:spPr>
          <a:xfrm flipV="1">
            <a:off x="8779038" y="3765658"/>
            <a:ext cx="0" cy="43118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左大括号 43">
            <a:extLst>
              <a:ext uri="{FF2B5EF4-FFF2-40B4-BE49-F238E27FC236}">
                <a16:creationId xmlns:a16="http://schemas.microsoft.com/office/drawing/2014/main" id="{63075F95-9BA1-45FA-B072-6163074A41A8}"/>
              </a:ext>
            </a:extLst>
          </p:cNvPr>
          <p:cNvSpPr/>
          <p:nvPr/>
        </p:nvSpPr>
        <p:spPr>
          <a:xfrm rot="16200000" flipV="1">
            <a:off x="10102542" y="3171756"/>
            <a:ext cx="263950" cy="1555073"/>
          </a:xfrm>
          <a:prstGeom prst="leftBrace">
            <a:avLst>
              <a:gd name="adj1" fmla="val 51190"/>
              <a:gd name="adj2" fmla="val 50000"/>
            </a:avLst>
          </a:prstGeom>
          <a:ln w="254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2DA86E9-DD5F-465E-8416-A40B322CF890}"/>
              </a:ext>
            </a:extLst>
          </p:cNvPr>
          <p:cNvSpPr txBox="1"/>
          <p:nvPr/>
        </p:nvSpPr>
        <p:spPr>
          <a:xfrm>
            <a:off x="9552787" y="4138400"/>
            <a:ext cx="2918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Corrections from the transient magnetic field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AAF84FB1-E9C5-41D6-83DC-139F58BAE9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57" y="2153235"/>
            <a:ext cx="3525036" cy="26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1186AF3-6878-40DB-BAED-86E4541555CB}"/>
              </a:ext>
            </a:extLst>
          </p:cNvPr>
          <p:cNvSpPr/>
          <p:nvPr/>
        </p:nvSpPr>
        <p:spPr>
          <a:xfrm>
            <a:off x="217715" y="1290783"/>
            <a:ext cx="11773988" cy="3022600"/>
          </a:xfrm>
          <a:prstGeom prst="roundRect">
            <a:avLst>
              <a:gd name="adj" fmla="val 7978"/>
            </a:avLst>
          </a:prstGeom>
          <a:noFill/>
          <a:ln w="38100">
            <a:solidFill>
              <a:srgbClr val="0086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18" name="矩形 17" descr="段落标题1"/>
          <p:cNvSpPr/>
          <p:nvPr/>
        </p:nvSpPr>
        <p:spPr>
          <a:xfrm>
            <a:off x="684874" y="706007"/>
            <a:ext cx="9521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Arial"/>
                <a:ea typeface="微软雅黑"/>
              </a:rPr>
              <a:t>Improvements: Statistics / Running Conditions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9D4D84-B675-4A88-ABB7-38739C21A725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70253F59-AA51-4287-A9BD-58C7FD782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" t="6276" r="7431" b="6600"/>
          <a:stretch/>
        </p:blipFill>
        <p:spPr>
          <a:xfrm>
            <a:off x="514839" y="1358611"/>
            <a:ext cx="5166005" cy="2880307"/>
          </a:xfrm>
          <a:prstGeom prst="rect">
            <a:avLst/>
          </a:prstGeom>
        </p:spPr>
      </p:pic>
      <p:graphicFrame>
        <p:nvGraphicFramePr>
          <p:cNvPr id="13" name="Table 11">
            <a:extLst>
              <a:ext uri="{FF2B5EF4-FFF2-40B4-BE49-F238E27FC236}">
                <a16:creationId xmlns:a16="http://schemas.microsoft.com/office/drawing/2014/main" id="{70BEEDAD-D387-415E-A0F8-B47EAF9D0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3757"/>
              </p:ext>
            </p:extLst>
          </p:nvPr>
        </p:nvGraphicFramePr>
        <p:xfrm>
          <a:off x="5848298" y="1545441"/>
          <a:ext cx="5928546" cy="250664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37163">
                  <a:extLst>
                    <a:ext uri="{9D8B030D-6E8A-4147-A177-3AD203B41FA5}">
                      <a16:colId xmlns:a16="http://schemas.microsoft.com/office/drawing/2014/main" val="1533436855"/>
                    </a:ext>
                  </a:extLst>
                </a:gridCol>
                <a:gridCol w="1865366">
                  <a:extLst>
                    <a:ext uri="{9D8B030D-6E8A-4147-A177-3AD203B41FA5}">
                      <a16:colId xmlns:a16="http://schemas.microsoft.com/office/drawing/2014/main" val="3422321505"/>
                    </a:ext>
                  </a:extLst>
                </a:gridCol>
                <a:gridCol w="2526017">
                  <a:extLst>
                    <a:ext uri="{9D8B030D-6E8A-4147-A177-3AD203B41FA5}">
                      <a16:colId xmlns:a16="http://schemas.microsoft.com/office/drawing/2014/main" val="2694602626"/>
                    </a:ext>
                  </a:extLst>
                </a:gridCol>
              </a:tblGrid>
              <a:tr h="74472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Helvetica" pitchFamily="2" charset="0"/>
                        </a:rPr>
                        <a:t>Dataset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 pitchFamily="2" charset="0"/>
                        </a:rPr>
                        <a:t>Publication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 pitchFamily="2" charset="0"/>
                        </a:rPr>
                        <a:t>Statistical Error [ppb]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00833"/>
                  </a:ext>
                </a:extLst>
              </a:tr>
              <a:tr h="44048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1356519"/>
                  </a:ext>
                </a:extLst>
              </a:tr>
              <a:tr h="44048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7277436"/>
                  </a:ext>
                </a:extLst>
              </a:tr>
              <a:tr h="44048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Run-4/5/6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67965133"/>
                  </a:ext>
                </a:extLst>
              </a:tr>
              <a:tr h="44048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Total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87863336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85928E5F-2821-4BA4-A29C-6AFB9C14A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" y="4533745"/>
            <a:ext cx="4554004" cy="220166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725724F-6C83-4771-B6CA-E4DC9C7F9835}"/>
              </a:ext>
            </a:extLst>
          </p:cNvPr>
          <p:cNvSpPr/>
          <p:nvPr/>
        </p:nvSpPr>
        <p:spPr>
          <a:xfrm>
            <a:off x="5680844" y="4535657"/>
            <a:ext cx="6096000" cy="17189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Temperature stability: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insulation added to the ring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A/C hall cooling after Run 2</a:t>
            </a: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magnetic field and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gain variations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127912E-F3BA-4E01-9589-946DD3B73B71}"/>
              </a:ext>
            </a:extLst>
          </p:cNvPr>
          <p:cNvSpPr/>
          <p:nvPr/>
        </p:nvSpPr>
        <p:spPr>
          <a:xfrm>
            <a:off x="217715" y="4493576"/>
            <a:ext cx="11773988" cy="2241835"/>
          </a:xfrm>
          <a:prstGeom prst="roundRect">
            <a:avLst>
              <a:gd name="adj" fmla="val 7978"/>
            </a:avLst>
          </a:prstGeom>
          <a:noFill/>
          <a:ln w="38100">
            <a:solidFill>
              <a:srgbClr val="0086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3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684875" y="706007"/>
            <a:ext cx="8353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Arial"/>
                <a:ea typeface="微软雅黑"/>
              </a:rPr>
              <a:t>Improvements: Beam Oscillations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9D4D84-B675-4A88-ABB7-38739C21A725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FCA8E31D-E6EF-4A9E-8282-EC4C3B3CD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3" y="1426674"/>
            <a:ext cx="3512346" cy="4370412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585ADD59-93A8-4D25-9A83-1761CF48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791" y="1426674"/>
            <a:ext cx="3512346" cy="4370412"/>
          </a:xfrm>
          <a:prstGeom prst="rect">
            <a:avLst/>
          </a:prstGeom>
        </p:spPr>
      </p:pic>
      <p:sp>
        <p:nvSpPr>
          <p:cNvPr id="34" name="TextBox 8">
            <a:extLst>
              <a:ext uri="{FF2B5EF4-FFF2-40B4-BE49-F238E27FC236}">
                <a16:creationId xmlns:a16="http://schemas.microsoft.com/office/drawing/2014/main" id="{B2C9C178-F664-4156-BE35-CA58D754F802}"/>
              </a:ext>
            </a:extLst>
          </p:cNvPr>
          <p:cNvSpPr txBox="1"/>
          <p:nvPr/>
        </p:nvSpPr>
        <p:spPr>
          <a:xfrm>
            <a:off x="2199015" y="1426674"/>
            <a:ext cx="1630325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solidFill>
                  <a:srgbClr val="343A40"/>
                </a:solidFill>
                <a:latin typeface="Helvetica" pitchFamily="2" charset="0"/>
              </a:rPr>
              <a:t>NoRF</a:t>
            </a:r>
            <a:endParaRPr lang="en-US" sz="1900" b="1" dirty="0">
              <a:solidFill>
                <a:srgbClr val="343A40"/>
              </a:solidFill>
              <a:latin typeface="Helvetica" pitchFamily="2" charset="0"/>
            </a:endParaRP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8357E64D-183F-47A6-9E59-83F58D8C9E57}"/>
              </a:ext>
            </a:extLst>
          </p:cNvPr>
          <p:cNvSpPr txBox="1"/>
          <p:nvPr/>
        </p:nvSpPr>
        <p:spPr>
          <a:xfrm>
            <a:off x="6111796" y="1487642"/>
            <a:ext cx="1630325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343A40"/>
                </a:solidFill>
                <a:latin typeface="Helvetica" pitchFamily="2" charset="0"/>
              </a:rPr>
              <a:t>HRF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DC8E4BC-151F-4630-8A99-2DEBE754DB86}"/>
              </a:ext>
            </a:extLst>
          </p:cNvPr>
          <p:cNvSpPr txBox="1">
            <a:spLocks/>
          </p:cNvSpPr>
          <p:nvPr/>
        </p:nvSpPr>
        <p:spPr>
          <a:xfrm>
            <a:off x="8039574" y="1704753"/>
            <a:ext cx="3664747" cy="34484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2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10x reduction in horizontal CBO amplitude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5x reduction in vertical CBO amplitude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4x reduction in muon loss rate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Better centered muon distribution </a:t>
            </a:r>
          </a:p>
        </p:txBody>
      </p:sp>
    </p:spTree>
    <p:extLst>
      <p:ext uri="{BB962C8B-B14F-4D97-AF65-F5344CB8AC3E}">
        <p14:creationId xmlns:p14="http://schemas.microsoft.com/office/powerpoint/2010/main" val="40185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4">
            <a:extLst>
              <a:ext uri="{FF2B5EF4-FFF2-40B4-BE49-F238E27FC236}">
                <a16:creationId xmlns:a16="http://schemas.microsoft.com/office/drawing/2014/main" id="{769594F5-A239-468F-B453-5CFDF2D2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9270" y="4582151"/>
            <a:ext cx="3113785" cy="2237543"/>
          </a:xfrm>
          <a:prstGeom prst="rect">
            <a:avLst/>
          </a:prstGeom>
        </p:spPr>
      </p:pic>
      <p:sp>
        <p:nvSpPr>
          <p:cNvPr id="24" name="Rectangle 25">
            <a:extLst>
              <a:ext uri="{FF2B5EF4-FFF2-40B4-BE49-F238E27FC236}">
                <a16:creationId xmlns:a16="http://schemas.microsoft.com/office/drawing/2014/main" id="{6DABE5CB-961D-4A70-8D95-D899C09BBC6F}"/>
              </a:ext>
            </a:extLst>
          </p:cNvPr>
          <p:cNvSpPr/>
          <p:nvPr/>
        </p:nvSpPr>
        <p:spPr>
          <a:xfrm>
            <a:off x="0" y="5362368"/>
            <a:ext cx="144706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Helvetica" pitchFamily="2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Helvetica" pitchFamily="2" charset="0"/>
              </a:rPr>
              <a:t>μ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 distribution</a:t>
            </a:r>
            <a:endParaRPr lang="en-US" sz="1600" dirty="0"/>
          </a:p>
        </p:txBody>
      </p:sp>
      <p:sp>
        <p:nvSpPr>
          <p:cNvPr id="18" name="矩形 17" descr="段落标题1"/>
          <p:cNvSpPr/>
          <p:nvPr/>
        </p:nvSpPr>
        <p:spPr>
          <a:xfrm>
            <a:off x="684875" y="706007"/>
            <a:ext cx="8353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Arial"/>
                <a:ea typeface="微软雅黑"/>
              </a:rPr>
              <a:t>Improvements: Electric Field Correction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9D4D84-B675-4A88-ABB7-38739C21A725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DA3DC47-8EC3-43D0-B921-AAC8D3FCB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6" y="1755716"/>
            <a:ext cx="5027720" cy="28264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095ABB44-CB1C-429A-9D28-46C5F9FBD175}"/>
              </a:ext>
            </a:extLst>
          </p:cNvPr>
          <p:cNvSpPr/>
          <p:nvPr/>
        </p:nvSpPr>
        <p:spPr>
          <a:xfrm>
            <a:off x="3010705" y="3949408"/>
            <a:ext cx="2294692" cy="743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AAD6210-A1F0-4664-B87E-A6722D9D0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593" y="1518083"/>
            <a:ext cx="4714140" cy="925992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B1BFA09-E211-4E95-AABB-DD888ED7604C}"/>
              </a:ext>
            </a:extLst>
          </p:cNvPr>
          <p:cNvCxnSpPr>
            <a:cxnSpLocks/>
            <a:stCxn id="16" idx="2"/>
          </p:cNvCxnSpPr>
          <p:nvPr/>
        </p:nvCxnSpPr>
        <p:spPr>
          <a:xfrm flipV="1">
            <a:off x="8328663" y="1597507"/>
            <a:ext cx="1406789" cy="8465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C0AA160-0AE9-4EBA-AB22-995B5F13EB66}"/>
                  </a:ext>
                </a:extLst>
              </p:cNvPr>
              <p:cNvSpPr txBox="1"/>
              <p:nvPr/>
            </p:nvSpPr>
            <p:spPr>
              <a:xfrm>
                <a:off x="8585275" y="2363599"/>
                <a:ext cx="162531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C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094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C0AA160-0AE9-4EBA-AB22-995B5F13E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275" y="2363599"/>
                <a:ext cx="1625317" cy="615553"/>
              </a:xfrm>
              <a:prstGeom prst="rect">
                <a:avLst/>
              </a:prstGeom>
              <a:blipFill>
                <a:blip r:embed="rId6"/>
                <a:stretch>
                  <a:fillRect l="-3371" r="-2622" b="-128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6242D6A9-92E1-4C89-8BDC-1815AB775DC1}"/>
              </a:ext>
            </a:extLst>
          </p:cNvPr>
          <p:cNvSpPr/>
          <p:nvPr/>
        </p:nvSpPr>
        <p:spPr>
          <a:xfrm>
            <a:off x="5530632" y="3027334"/>
            <a:ext cx="6740542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Focusing </a:t>
            </a:r>
            <a:r>
              <a:rPr lang="en-US" altLang="zh-CN" b="1" dirty="0">
                <a:solidFill>
                  <a:srgbClr val="000000"/>
                </a:solidFill>
                <a:latin typeface="Helvetica" pitchFamily="2" charset="0"/>
              </a:rPr>
              <a:t>E-field</a:t>
            </a: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 makes </a:t>
            </a:r>
            <a:r>
              <a:rPr lang="en-US" altLang="zh-CN" b="1" dirty="0">
                <a:solidFill>
                  <a:srgbClr val="000000"/>
                </a:solidFill>
                <a:latin typeface="Helvetica" pitchFamily="2" charset="0"/>
              </a:rPr>
              <a:t>magnetic field</a:t>
            </a: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 in muon rest frame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00"/>
                </a:solidFill>
                <a:latin typeface="Helvetica" pitchFamily="2" charset="0"/>
              </a:rPr>
              <a:t>“magic” momentum </a:t>
            </a: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Helvetica" pitchFamily="2" charset="0"/>
              </a:rPr>
              <a:t>p</a:t>
            </a:r>
            <a:r>
              <a:rPr lang="en-US" altLang="zh-CN" baseline="-25000" dirty="0" err="1">
                <a:solidFill>
                  <a:srgbClr val="000000"/>
                </a:solidFill>
                <a:latin typeface="Helvetica" pitchFamily="2" charset="0"/>
              </a:rPr>
              <a:t>μ</a:t>
            </a: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 = 3.094 GeV) to cancel 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The momentum has distributions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F396175-28F7-4C38-8502-1A00834DC414}"/>
              </a:ext>
            </a:extLst>
          </p:cNvPr>
          <p:cNvSpPr/>
          <p:nvPr/>
        </p:nvSpPr>
        <p:spPr>
          <a:xfrm>
            <a:off x="3259427" y="4648124"/>
            <a:ext cx="7686739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Use </a:t>
            </a:r>
            <a:r>
              <a:rPr lang="en-US" altLang="zh-CN" b="1" dirty="0">
                <a:solidFill>
                  <a:srgbClr val="000000"/>
                </a:solidFill>
                <a:latin typeface="Helvetica" pitchFamily="2" charset="0"/>
              </a:rPr>
              <a:t>3 completely independent methods </a:t>
            </a: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to extract the </a:t>
            </a:r>
            <a:r>
              <a:rPr lang="en-US" altLang="zh-CN" dirty="0" err="1">
                <a:solidFill>
                  <a:srgbClr val="000000"/>
                </a:solidFill>
                <a:latin typeface="Helvetica" pitchFamily="2" charset="0"/>
              </a:rPr>
              <a:t>p</a:t>
            </a:r>
            <a:r>
              <a:rPr lang="en-US" altLang="zh-CN" baseline="-25000" dirty="0" err="1">
                <a:solidFill>
                  <a:srgbClr val="000000"/>
                </a:solidFill>
                <a:latin typeface="Helvetica" pitchFamily="2" charset="0"/>
              </a:rPr>
              <a:t>μ</a:t>
            </a:r>
            <a:r>
              <a:rPr lang="en-US" altLang="zh-CN" dirty="0">
                <a:solidFill>
                  <a:srgbClr val="000000"/>
                </a:solidFill>
                <a:latin typeface="Helvetica" pitchFamily="2" charset="0"/>
              </a:rPr>
              <a:t> distribution </a:t>
            </a:r>
          </a:p>
        </p:txBody>
      </p:sp>
      <p:pic>
        <p:nvPicPr>
          <p:cNvPr id="27" name="Picture 19">
            <a:extLst>
              <a:ext uri="{FF2B5EF4-FFF2-40B4-BE49-F238E27FC236}">
                <a16:creationId xmlns:a16="http://schemas.microsoft.com/office/drawing/2014/main" id="{3CE01651-55E0-4617-B459-5CC160F18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431" y="5147531"/>
            <a:ext cx="5840729" cy="16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684875" y="706007"/>
            <a:ext cx="8353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Arial"/>
                <a:ea typeface="微软雅黑"/>
              </a:rPr>
              <a:t>Improvements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9D4D84-B675-4A88-ABB7-38739C21A725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Placeholder 1">
                <a:extLst>
                  <a:ext uri="{FF2B5EF4-FFF2-40B4-BE49-F238E27FC236}">
                    <a16:creationId xmlns:a16="http://schemas.microsoft.com/office/drawing/2014/main" id="{DA7A330E-906F-4609-A681-CCC5192158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3678" y="1453040"/>
                <a:ext cx="10724709" cy="540496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Spin Precession -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𝜔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𝝎</m:t>
                        </m:r>
                      </m:e>
                      <m:sub>
                        <m: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sub>
                      <m:sup>
                        <m: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𝒎</m:t>
                        </m:r>
                      </m:sup>
                    </m:sSubSup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(1+</m:t>
                    </m:r>
                    <m:sSub>
                      <m:sSub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𝑝𝑎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𝑑𝑑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𝑚𝑙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-20" normalizeH="0" baseline="0" noProof="0" dirty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Additional measurements to identify a residual slow term in the calorimeter data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Improved the fitting function </a:t>
                </a:r>
                <a:r>
                  <a:rPr lang="en-US" dirty="0">
                    <a:solidFill>
                      <a:srgbClr val="343A40"/>
                    </a:solidFill>
                  </a:rPr>
                  <a:t>to better </a:t>
                </a: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modeling Beam Dynamic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Beam Dynamics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𝜔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𝜔</m:t>
                        </m:r>
                      </m:e>
                      <m:sub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  <m:sup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p>
                    </m:sSubSup>
                    <m:r>
                      <a:rPr kumimoji="0" lang="en-US" sz="2000" b="0" i="1" u="none" strike="noStrike" kern="1200" cap="none" spc="-20" normalizeH="0" baseline="0" noProof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(1+</m:t>
                    </m:r>
                    <m:sSub>
                      <m:sSubPr>
                        <m:ctrlP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𝒆</m:t>
                        </m:r>
                      </m:sub>
                    </m:sSub>
                    <m:r>
                      <a:rPr kumimoji="0" lang="en-US" sz="2000" b="1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𝒑</m:t>
                        </m:r>
                      </m:sub>
                    </m:sSub>
                    <m:r>
                      <a:rPr kumimoji="0" lang="en-US" sz="2000" b="1" i="1" u="none" strike="noStrike" kern="1200" cap="none" spc="-20" normalizeH="0" baseline="0" noProof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𝒑𝒂</m:t>
                        </m:r>
                      </m:sub>
                    </m:sSub>
                    <m:r>
                      <a:rPr kumimoji="0" lang="en-US" sz="2000" b="1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𝒅𝒅</m:t>
                        </m:r>
                      </m:sub>
                    </m:sSub>
                    <m:r>
                      <a:rPr kumimoji="0" lang="en-US" sz="2000" b="1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000" b="1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kumimoji="0" lang="en-US" sz="2000" b="1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𝒎𝒍</m:t>
                        </m:r>
                      </m:sub>
                    </m:sSub>
                    <m:r>
                      <a:rPr kumimoji="0" lang="en-US" sz="2000" b="0" i="1" u="none" strike="noStrike" kern="1200" cap="none" spc="-20" normalizeH="0" baseline="0" noProof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-20" normalizeH="0" baseline="0" noProof="0" dirty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 new detector -MiniScifi- to further improve our understanding of the beam movement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Improvements in analyses techniques to reduce uncertainties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Simulation based estimations to pin down beam injection related systematics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 field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000" b="0" i="1" u="none" strike="noStrike" kern="1200" cap="none" spc="-20" normalizeH="0" baseline="0" noProof="0" smtClean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kumimoji="0" lang="en-US" sz="2000" b="0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343A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343A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𝑝</m:t>
                        </m:r>
                      </m:sub>
                      <m:sup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bSup>
                    <m:r>
                      <a:rPr kumimoji="0" lang="en-US" sz="2000" b="0" i="1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343A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0" lang="en-US" sz="2000" b="1" i="1" u="none" strike="noStrike" kern="1200" cap="none" spc="-2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1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𝝎</m:t>
                            </m:r>
                          </m:e>
                          <m:sub>
                            <m:r>
                              <a:rPr kumimoji="0" lang="en-US" sz="2000" b="1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𝒑</m:t>
                            </m:r>
                          </m:sub>
                          <m:sup>
                            <m:r>
                              <a:rPr kumimoji="0" lang="en-US" sz="2000" b="1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p>
                        </m:sSubSup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1+</m:t>
                        </m:r>
                        <m:sSub>
                          <m:sSubPr>
                            <m:ctrlPr>
                              <a:rPr kumimoji="0" lang="en-US" sz="2000" b="1" i="1" u="none" strike="noStrike" kern="1200" cap="none" spc="-2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1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𝑩</m:t>
                            </m:r>
                          </m:e>
                          <m:sub>
                            <m:r>
                              <a:rPr kumimoji="0" lang="en-US" sz="2000" b="1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𝒌</m:t>
                            </m:r>
                          </m:sub>
                        </m:sSub>
                        <m:r>
                          <a:rPr kumimoji="0" lang="en-US" sz="2000" b="0" i="1" u="none" strike="noStrike" kern="1200" cap="none" spc="-20" normalizeH="0" baseline="0" noProof="0">
                            <a:ln>
                              <a:noFill/>
                            </a:ln>
                            <a:solidFill>
                              <a:srgbClr val="343A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343A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343A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-20" normalizeH="0" baseline="0" noProof="0">
                                <a:ln>
                                  <a:noFill/>
                                </a:ln>
                                <a:solidFill>
                                  <a:srgbClr val="343A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000" b="0" i="0" u="none" strike="noStrike" kern="1200" cap="none" spc="-20" normalizeH="0" baseline="0" noProof="0" dirty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Additional measurements to improve spatial-model of Kicker Transient Magnetic Field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 new cross calibration of the NMR probes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 new measurement to better understand the trolley systematics 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Applied all these new knowledge to earlier results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343A40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Correction over Run-2/3 +89 ppb with a slight increase on uncertainty (70 -&gt;78 ppb)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4C97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343A4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3" name="Text Placeholder 1">
                <a:extLst>
                  <a:ext uri="{FF2B5EF4-FFF2-40B4-BE49-F238E27FC236}">
                    <a16:creationId xmlns:a16="http://schemas.microsoft.com/office/drawing/2014/main" id="{DA7A330E-906F-4609-A681-CCC519215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78" y="1453040"/>
                <a:ext cx="10724709" cy="5404960"/>
              </a:xfrm>
              <a:prstGeom prst="rect">
                <a:avLst/>
              </a:prstGeom>
              <a:blipFill>
                <a:blip r:embed="rId3"/>
                <a:stretch>
                  <a:fillRect l="-1364" t="-14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7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131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Muon Magnetic Moment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C35F1814-26E1-4853-B519-302C00E871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203" y="1291404"/>
                <a:ext cx="10999941" cy="3840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moment 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connected to spin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dimensionless factor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en-US" altLang="zh-C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𝝁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g=2 given by Dirac for spin ½ particles</a:t>
                </a: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Existence of the magnetic “anomaly”</a:t>
                </a:r>
              </a:p>
              <a:p>
                <a:pPr lvl="1">
                  <a:lnSpc>
                    <a:spcPct val="125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Known as Schwinger term: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𝑄𝐸𝐷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𝑙𝑜𝑜𝑝</m:t>
                        </m:r>
                      </m:sup>
                    </m:sSubSup>
                    <m:r>
                      <a:rPr lang="en-US" altLang="zh-CN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zh-CN" alt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0.00116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come from QED, EW and Hadronic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Font typeface="Arial" panose="020B0604020202090204" pitchFamily="34" charset="0"/>
                  <a:buNone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𝑄𝐸𝐷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𝐸𝑊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𝐻𝑉𝑃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𝐻𝐿𝑏𝐿</m:t>
                        </m:r>
                      </m:sup>
                    </m:sSubSup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C35F1814-26E1-4853-B519-302C00E87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03" y="1291404"/>
                <a:ext cx="10999941" cy="3840026"/>
              </a:xfrm>
              <a:prstGeom prst="rect">
                <a:avLst/>
              </a:prstGeom>
              <a:blipFill>
                <a:blip r:embed="rId3"/>
                <a:stretch>
                  <a:fillRect l="-7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2A080A3A-9263-4352-A9B2-5D138622C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452" y="3673081"/>
            <a:ext cx="3731440" cy="291141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E9AAC8-72A9-4F6F-A892-B552C438EC6E}"/>
              </a:ext>
            </a:extLst>
          </p:cNvPr>
          <p:cNvGrpSpPr>
            <a:grpSpLocks noChangeAspect="1"/>
          </p:cNvGrpSpPr>
          <p:nvPr/>
        </p:nvGrpSpPr>
        <p:grpSpPr>
          <a:xfrm>
            <a:off x="478045" y="5654918"/>
            <a:ext cx="7457798" cy="886439"/>
            <a:chOff x="957332" y="16549371"/>
            <a:chExt cx="10818333" cy="1285876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44910E-5D97-4F72-96FF-D8A48F81697F}"/>
                </a:ext>
              </a:extLst>
            </p:cNvPr>
            <p:cNvGrpSpPr/>
            <p:nvPr/>
          </p:nvGrpSpPr>
          <p:grpSpPr>
            <a:xfrm>
              <a:off x="957332" y="16549371"/>
              <a:ext cx="10818333" cy="1285876"/>
              <a:chOff x="736356" y="16450531"/>
              <a:chExt cx="10818333" cy="1285876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40BFB81E-7598-4C56-89EA-B4DF78CDB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56" y="16450531"/>
                <a:ext cx="1596556" cy="1285875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088B267C-D481-40D8-B6C3-5631E526E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7503" y="16450532"/>
                <a:ext cx="5295900" cy="128587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F390948-6CE6-43D1-ACEB-D8D5E2EBE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2839" y="16450531"/>
                <a:ext cx="1816208" cy="128587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3D911C18-0EA6-4405-88FB-EA746083D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5498" y="16450531"/>
                <a:ext cx="1839191" cy="1285875"/>
              </a:xfrm>
              <a:prstGeom prst="rect">
                <a:avLst/>
              </a:prstGeom>
            </p:spPr>
          </p:pic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2A888CE-41D9-45B1-AB54-36A24C98BE3B}"/>
                </a:ext>
              </a:extLst>
            </p:cNvPr>
            <p:cNvSpPr/>
            <p:nvPr/>
          </p:nvSpPr>
          <p:spPr>
            <a:xfrm>
              <a:off x="3805238" y="16549371"/>
              <a:ext cx="227630" cy="31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683" tIns="39842" rIns="79683" bIns="39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72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934AF2A-796A-4669-A2AB-A5BCD90BE302}"/>
                </a:ext>
              </a:extLst>
            </p:cNvPr>
            <p:cNvSpPr/>
            <p:nvPr/>
          </p:nvSpPr>
          <p:spPr>
            <a:xfrm>
              <a:off x="5657178" y="16549371"/>
              <a:ext cx="227630" cy="31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683" tIns="39842" rIns="79683" bIns="39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72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1D627D4-FB9D-4D9C-897F-01DD26C94FD8}"/>
                </a:ext>
              </a:extLst>
            </p:cNvPr>
            <p:cNvSpPr/>
            <p:nvPr/>
          </p:nvSpPr>
          <p:spPr>
            <a:xfrm>
              <a:off x="7522212" y="16549371"/>
              <a:ext cx="227630" cy="31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683" tIns="39842" rIns="79683" bIns="39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720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1C0FE8D5-80BE-43FA-B63B-85CB54F72199}"/>
              </a:ext>
            </a:extLst>
          </p:cNvPr>
          <p:cNvSpPr txBox="1"/>
          <p:nvPr/>
        </p:nvSpPr>
        <p:spPr>
          <a:xfrm>
            <a:off x="11851799" y="0"/>
            <a:ext cx="3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3">
            <a:extLst>
              <a:ext uri="{FF2B5EF4-FFF2-40B4-BE49-F238E27FC236}">
                <a16:creationId xmlns:a16="http://schemas.microsoft.com/office/drawing/2014/main" id="{52F74866-3E7C-4759-AA0D-BE0C79064038}"/>
              </a:ext>
            </a:extLst>
          </p:cNvPr>
          <p:cNvGrpSpPr/>
          <p:nvPr/>
        </p:nvGrpSpPr>
        <p:grpSpPr>
          <a:xfrm>
            <a:off x="9395305" y="940466"/>
            <a:ext cx="2796694" cy="2488535"/>
            <a:chOff x="5871213" y="-277572"/>
            <a:chExt cx="3764787" cy="3236292"/>
          </a:xfrm>
        </p:grpSpPr>
        <p:cxnSp>
          <p:nvCxnSpPr>
            <p:cNvPr id="22" name="Straight Arrow Connector 24">
              <a:extLst>
                <a:ext uri="{FF2B5EF4-FFF2-40B4-BE49-F238E27FC236}">
                  <a16:creationId xmlns:a16="http://schemas.microsoft.com/office/drawing/2014/main" id="{199FBDA2-2A7D-4BE8-ADA4-1A214D9CF071}"/>
                </a:ext>
              </a:extLst>
            </p:cNvPr>
            <p:cNvCxnSpPr/>
            <p:nvPr/>
          </p:nvCxnSpPr>
          <p:spPr>
            <a:xfrm flipV="1">
              <a:off x="6617687" y="178816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5">
              <a:extLst>
                <a:ext uri="{FF2B5EF4-FFF2-40B4-BE49-F238E27FC236}">
                  <a16:creationId xmlns:a16="http://schemas.microsoft.com/office/drawing/2014/main" id="{B597C18E-1E51-4F77-BD96-5B9B8B4951CF}"/>
                </a:ext>
              </a:extLst>
            </p:cNvPr>
            <p:cNvCxnSpPr/>
            <p:nvPr/>
          </p:nvCxnSpPr>
          <p:spPr>
            <a:xfrm flipV="1">
              <a:off x="7852127" y="182646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6">
              <a:extLst>
                <a:ext uri="{FF2B5EF4-FFF2-40B4-BE49-F238E27FC236}">
                  <a16:creationId xmlns:a16="http://schemas.microsoft.com/office/drawing/2014/main" id="{58D6DB63-475A-4100-AE4D-54C7ACC25491}"/>
                </a:ext>
              </a:extLst>
            </p:cNvPr>
            <p:cNvCxnSpPr/>
            <p:nvPr/>
          </p:nvCxnSpPr>
          <p:spPr>
            <a:xfrm flipV="1">
              <a:off x="9084979" y="182646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7">
              <a:extLst>
                <a:ext uri="{FF2B5EF4-FFF2-40B4-BE49-F238E27FC236}">
                  <a16:creationId xmlns:a16="http://schemas.microsoft.com/office/drawing/2014/main" id="{D0529E27-64E3-4263-9C44-7D6844B9500A}"/>
                </a:ext>
              </a:extLst>
            </p:cNvPr>
            <p:cNvSpPr txBox="1"/>
            <p:nvPr/>
          </p:nvSpPr>
          <p:spPr>
            <a:xfrm>
              <a:off x="5871213" y="-277572"/>
              <a:ext cx="708221" cy="920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4C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26" name="Picture 28" descr="out.gif">
              <a:extLst>
                <a:ext uri="{FF2B5EF4-FFF2-40B4-BE49-F238E27FC236}">
                  <a16:creationId xmlns:a16="http://schemas.microsoft.com/office/drawing/2014/main" id="{7968F77C-7E40-4199-8624-0AD0C4FC3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123748" y="324529"/>
              <a:ext cx="3512252" cy="2634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0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684875" y="706007"/>
            <a:ext cx="8353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Arial"/>
                <a:ea typeface="微软雅黑"/>
              </a:rPr>
              <a:t>New Muon g–2 Result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9D4D84-B675-4A88-ABB7-38739C21A725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B47E1CB2-8883-42C8-9BB3-F835472FE5EA}"/>
              </a:ext>
            </a:extLst>
          </p:cNvPr>
          <p:cNvGrpSpPr/>
          <p:nvPr/>
        </p:nvGrpSpPr>
        <p:grpSpPr>
          <a:xfrm>
            <a:off x="599356" y="1595987"/>
            <a:ext cx="4536262" cy="3666026"/>
            <a:chOff x="628917" y="1567155"/>
            <a:chExt cx="6377845" cy="5154320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3A7B7305-82AD-4B4C-9D03-B56C87DAA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917" y="1567155"/>
              <a:ext cx="6377845" cy="5154320"/>
            </a:xfrm>
            <a:prstGeom prst="rect">
              <a:avLst/>
            </a:prstGeom>
          </p:spPr>
        </p:pic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81B47421-7846-4E0F-AFB8-D8254836FCC4}"/>
                </a:ext>
              </a:extLst>
            </p:cNvPr>
            <p:cNvSpPr txBox="1">
              <a:spLocks/>
            </p:cNvSpPr>
            <p:nvPr/>
          </p:nvSpPr>
          <p:spPr>
            <a:xfrm>
              <a:off x="1348462" y="2791160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Electric Field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DDD1C04D-18CA-49DC-95AA-60099D8DE3B0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3070094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Pitch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Placeholder 1">
              <a:extLst>
                <a:ext uri="{FF2B5EF4-FFF2-40B4-BE49-F238E27FC236}">
                  <a16:creationId xmlns:a16="http://schemas.microsoft.com/office/drawing/2014/main" id="{704E1D4C-3857-49DC-B8E3-549090D79BD6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3335061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Phase Acceptance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27C93D58-311D-4FE5-BD49-A628B9BCA4A7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3605035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Differential Decay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E194775A-0849-4B2D-8687-67650D49051B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3860225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Muon Loss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863D93FD-2E3C-4A48-A760-38BDEC626577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4655764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Transient Kicker</a:t>
              </a:r>
            </a:p>
          </p:txBody>
        </p:sp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id="{25C6E8D8-8BFF-4B88-A756-0B0B77635141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4905780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Transient ESQ</a:t>
              </a:r>
            </a:p>
          </p:txBody>
        </p:sp>
      </p:grpSp>
      <p:graphicFrame>
        <p:nvGraphicFramePr>
          <p:cNvPr id="17" name="Table Placeholder 4">
            <a:extLst>
              <a:ext uri="{FF2B5EF4-FFF2-40B4-BE49-F238E27FC236}">
                <a16:creationId xmlns:a16="http://schemas.microsoft.com/office/drawing/2014/main" id="{B9909F58-B0C8-4FA7-9DB2-0D62C45B61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533652"/>
              </p:ext>
            </p:extLst>
          </p:nvPr>
        </p:nvGraphicFramePr>
        <p:xfrm>
          <a:off x="5540317" y="2045854"/>
          <a:ext cx="6164004" cy="259080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541001">
                  <a:extLst>
                    <a:ext uri="{9D8B030D-6E8A-4147-A177-3AD203B41FA5}">
                      <a16:colId xmlns:a16="http://schemas.microsoft.com/office/drawing/2014/main" val="50639562"/>
                    </a:ext>
                  </a:extLst>
                </a:gridCol>
                <a:gridCol w="1541001">
                  <a:extLst>
                    <a:ext uri="{9D8B030D-6E8A-4147-A177-3AD203B41FA5}">
                      <a16:colId xmlns:a16="http://schemas.microsoft.com/office/drawing/2014/main" val="595897341"/>
                    </a:ext>
                  </a:extLst>
                </a:gridCol>
                <a:gridCol w="1541001">
                  <a:extLst>
                    <a:ext uri="{9D8B030D-6E8A-4147-A177-3AD203B41FA5}">
                      <a16:colId xmlns:a16="http://schemas.microsoft.com/office/drawing/2014/main" val="3126196002"/>
                    </a:ext>
                  </a:extLst>
                </a:gridCol>
                <a:gridCol w="1541001">
                  <a:extLst>
                    <a:ext uri="{9D8B030D-6E8A-4147-A177-3AD203B41FA5}">
                      <a16:colId xmlns:a16="http://schemas.microsoft.com/office/drawing/2014/main" val="994907584"/>
                    </a:ext>
                  </a:extLst>
                </a:gridCol>
              </a:tblGrid>
              <a:tr h="772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(ppb)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Syst.</a:t>
                      </a:r>
                      <a:b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(ppb)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</a:t>
                      </a:r>
                      <a:b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(ppb)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7014726"/>
                  </a:ext>
                </a:extLst>
              </a:tr>
              <a:tr h="322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Run-1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159*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20292"/>
                  </a:ext>
                </a:extLst>
              </a:tr>
              <a:tr h="322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Run-2/3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78*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2715827"/>
                  </a:ext>
                </a:extLst>
              </a:tr>
              <a:tr h="322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Run-4/5/6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8308793"/>
                  </a:ext>
                </a:extLst>
              </a:tr>
              <a:tr h="322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Run-1-6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7978707"/>
                  </a:ext>
                </a:extLst>
              </a:tr>
            </a:tbl>
          </a:graphicData>
        </a:graphic>
      </p:graphicFrame>
      <p:sp>
        <p:nvSpPr>
          <p:cNvPr id="31" name="TextBox 12">
            <a:extLst>
              <a:ext uri="{FF2B5EF4-FFF2-40B4-BE49-F238E27FC236}">
                <a16:creationId xmlns:a16="http://schemas.microsoft.com/office/drawing/2014/main" id="{9FA38BF7-463C-46EC-AEE4-E2D3C3CEAE73}"/>
              </a:ext>
            </a:extLst>
          </p:cNvPr>
          <p:cNvSpPr txBox="1"/>
          <p:nvPr/>
        </p:nvSpPr>
        <p:spPr>
          <a:xfrm>
            <a:off x="1783995" y="5527497"/>
            <a:ext cx="8132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a</a:t>
            </a:r>
            <a:r>
              <a:rPr lang="en-US" sz="2400" b="1" baseline="-25000" dirty="0">
                <a:solidFill>
                  <a:srgbClr val="FF0000"/>
                </a:solidFill>
                <a:latin typeface="Helvetica" pitchFamily="2" charset="0"/>
              </a:rPr>
              <a:t>μ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(FNAL) = 0.001 165 920 705(148) [127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 ppb]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BF3B7015-0971-4DC5-82B0-D3A6E3F7CEEA}"/>
              </a:ext>
            </a:extLst>
          </p:cNvPr>
          <p:cNvSpPr txBox="1"/>
          <p:nvPr/>
        </p:nvSpPr>
        <p:spPr>
          <a:xfrm>
            <a:off x="2448629" y="6071335"/>
            <a:ext cx="7044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7030A0"/>
                </a:solidFill>
                <a:latin typeface="Helvetica" pitchFamily="2" charset="0"/>
              </a:rPr>
              <a:t>a</a:t>
            </a:r>
            <a:r>
              <a:rPr lang="en-US" sz="2400" b="1" baseline="-25000" dirty="0">
                <a:solidFill>
                  <a:srgbClr val="7030A0"/>
                </a:solidFill>
                <a:latin typeface="Helvetica" pitchFamily="2" charset="0"/>
              </a:rPr>
              <a:t>μ</a:t>
            </a:r>
            <a:r>
              <a:rPr lang="en-US" sz="2400" b="1" dirty="0">
                <a:solidFill>
                  <a:srgbClr val="7030A0"/>
                </a:solidFill>
                <a:latin typeface="Helvetica" pitchFamily="2" charset="0"/>
              </a:rPr>
              <a:t>(Exp) = 0.001 165 920 715(145) [124</a:t>
            </a:r>
            <a:r>
              <a:rPr lang="en-US" sz="2400" b="1" dirty="0">
                <a:solidFill>
                  <a:srgbClr val="7030A0"/>
                </a:solidFill>
                <a:latin typeface="Helvetica" pitchFamily="2" charset="0"/>
                <a:sym typeface="Wingdings" pitchFamily="2" charset="2"/>
              </a:rPr>
              <a:t> ppb]</a:t>
            </a:r>
            <a:r>
              <a:rPr lang="en-US" sz="2400" b="1" dirty="0">
                <a:solidFill>
                  <a:srgbClr val="7030A0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684875" y="706007"/>
            <a:ext cx="8353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Arial"/>
                <a:ea typeface="微软雅黑"/>
              </a:rPr>
              <a:t>J-PARC Experiment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9D4D84-B675-4A88-ABB7-38739C21A725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Group 33">
            <a:extLst>
              <a:ext uri="{FF2B5EF4-FFF2-40B4-BE49-F238E27FC236}">
                <a16:creationId xmlns:a16="http://schemas.microsoft.com/office/drawing/2014/main" id="{3A6D91A6-4FB4-4EDA-8A8C-E34B5CF8F28B}"/>
              </a:ext>
            </a:extLst>
          </p:cNvPr>
          <p:cNvGrpSpPr>
            <a:grpSpLocks noChangeAspect="1"/>
          </p:cNvGrpSpPr>
          <p:nvPr/>
        </p:nvGrpSpPr>
        <p:grpSpPr>
          <a:xfrm>
            <a:off x="8944926" y="4238457"/>
            <a:ext cx="2404297" cy="2352530"/>
            <a:chOff x="9237138" y="1250002"/>
            <a:chExt cx="4738473" cy="4636448"/>
          </a:xfrm>
        </p:grpSpPr>
        <p:pic>
          <p:nvPicPr>
            <p:cNvPr id="71" name="図 17">
              <a:extLst>
                <a:ext uri="{FF2B5EF4-FFF2-40B4-BE49-F238E27FC236}">
                  <a16:creationId xmlns:a16="http://schemas.microsoft.com/office/drawing/2014/main" id="{DB5898BD-AC93-41D4-A9A4-1100019EF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05" t="3619"/>
            <a:stretch/>
          </p:blipFill>
          <p:spPr>
            <a:xfrm>
              <a:off x="9237138" y="1250002"/>
              <a:ext cx="3467009" cy="4636448"/>
            </a:xfrm>
            <a:prstGeom prst="rect">
              <a:avLst/>
            </a:prstGeom>
          </p:spPr>
        </p:pic>
        <p:sp>
          <p:nvSpPr>
            <p:cNvPr id="72" name="テキスト ボックス 23">
              <a:extLst>
                <a:ext uri="{FF2B5EF4-FFF2-40B4-BE49-F238E27FC236}">
                  <a16:creationId xmlns:a16="http://schemas.microsoft.com/office/drawing/2014/main" id="{CF212A06-303E-41A2-89AA-25F46C7D6117}"/>
                </a:ext>
              </a:extLst>
            </p:cNvPr>
            <p:cNvSpPr txBox="1"/>
            <p:nvPr/>
          </p:nvSpPr>
          <p:spPr>
            <a:xfrm>
              <a:off x="12040429" y="4406937"/>
              <a:ext cx="1935182" cy="552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i="1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Φ</a:t>
              </a:r>
              <a:r>
                <a:rPr kumimoji="1" lang="en-US" altLang="ja-JP" sz="16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580 mm</a:t>
              </a:r>
              <a:endParaRPr kumimoji="1"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endParaRPr>
            </a:p>
          </p:txBody>
        </p:sp>
      </p:grpSp>
      <p:pic>
        <p:nvPicPr>
          <p:cNvPr id="73" name="Picture 36">
            <a:extLst>
              <a:ext uri="{FF2B5EF4-FFF2-40B4-BE49-F238E27FC236}">
                <a16:creationId xmlns:a16="http://schemas.microsoft.com/office/drawing/2014/main" id="{29AACC6B-C88B-4B95-A61F-1E6261C578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522" y="4238457"/>
            <a:ext cx="2519484" cy="23525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DBAA35-253D-4375-8092-80D25BEEE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91054"/>
            <a:ext cx="5914748" cy="1291007"/>
          </a:xfrm>
          <a:prstGeom prst="rect">
            <a:avLst/>
          </a:prstGeom>
        </p:spPr>
      </p:pic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B90B1A24-0860-4E7B-8AD5-1CF092CC665B}"/>
              </a:ext>
            </a:extLst>
          </p:cNvPr>
          <p:cNvSpPr txBox="1">
            <a:spLocks/>
          </p:cNvSpPr>
          <p:nvPr/>
        </p:nvSpPr>
        <p:spPr>
          <a:xfrm>
            <a:off x="374441" y="1517702"/>
            <a:ext cx="5349815" cy="46555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new different approach at J-PARC</a:t>
            </a:r>
          </a:p>
          <a:p>
            <a:pPr lvl="0">
              <a:buClr>
                <a:srgbClr val="004C97"/>
              </a:buClr>
            </a:pPr>
            <a:r>
              <a:rPr lang="en-US" altLang="zh-CN" sz="21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1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E-field, lower momentum</a:t>
            </a:r>
          </a:p>
          <a:p>
            <a:pPr lvl="0">
              <a:buClr>
                <a:srgbClr val="004C97"/>
              </a:buClr>
            </a:pPr>
            <a:r>
              <a:rPr lang="en-US" sz="21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 </a:t>
            </a:r>
            <a:r>
              <a:rPr kumimoji="0" lang="en-US" sz="21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tracking detector (silicon strip sensors)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 will be eliminated by using reaccelerated thermal muon beam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Lower momentum muon beam + compact storage region with highly uniform magnetic field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Tracking detector for decay positrons —&gt; reduced pile-up + able to measure the momentum direction of positrons.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Expects to start data taking ~2028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-2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-2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B0287AD6-F564-446A-A6CC-C55DD1557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452" y="1488841"/>
            <a:ext cx="5359107" cy="1052682"/>
          </a:xfrm>
          <a:prstGeom prst="rect">
            <a:avLst/>
          </a:prstGeom>
        </p:spPr>
      </p:pic>
      <p:cxnSp>
        <p:nvCxnSpPr>
          <p:cNvPr id="80" name="Straight Arrow Connector 22">
            <a:extLst>
              <a:ext uri="{FF2B5EF4-FFF2-40B4-BE49-F238E27FC236}">
                <a16:creationId xmlns:a16="http://schemas.microsoft.com/office/drawing/2014/main" id="{6646CB3F-55EA-4A39-86F1-0A4DC03DDCCC}"/>
              </a:ext>
            </a:extLst>
          </p:cNvPr>
          <p:cNvCxnSpPr>
            <a:cxnSpLocks/>
          </p:cNvCxnSpPr>
          <p:nvPr/>
        </p:nvCxnSpPr>
        <p:spPr>
          <a:xfrm flipV="1">
            <a:off x="8746577" y="1602637"/>
            <a:ext cx="1620736" cy="7827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22">
            <a:extLst>
              <a:ext uri="{FF2B5EF4-FFF2-40B4-BE49-F238E27FC236}">
                <a16:creationId xmlns:a16="http://schemas.microsoft.com/office/drawing/2014/main" id="{2038287D-C91C-4E47-9C3D-1E84A1870EB4}"/>
              </a:ext>
            </a:extLst>
          </p:cNvPr>
          <p:cNvCxnSpPr>
            <a:cxnSpLocks/>
          </p:cNvCxnSpPr>
          <p:nvPr/>
        </p:nvCxnSpPr>
        <p:spPr>
          <a:xfrm flipV="1">
            <a:off x="10937289" y="1656404"/>
            <a:ext cx="346229" cy="313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1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719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Outlook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6FC407D-B1EF-4F65-93FA-DF35A6B6052E}"/>
                  </a:ext>
                </a:extLst>
              </p:cNvPr>
              <p:cNvSpPr/>
              <p:nvPr/>
            </p:nvSpPr>
            <p:spPr>
              <a:xfrm>
                <a:off x="868763" y="1389467"/>
                <a:ext cx="6199125" cy="3525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Other analyses like Muon EDM, Dark Matter and Lorentz-CPT violation searches are under going</a:t>
                </a:r>
              </a:p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Muon EDM: </a:t>
                </a:r>
              </a:p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 best limit from BNL Muon g-2: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ar-AE" altLang="zh-CN" sz="2150" i="1" smtClean="0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altLang="zh-CN" sz="215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altLang="zh-CN" sz="215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ar-AE" altLang="zh-CN" sz="2150" i="1">
                                  <a:solidFill>
                                    <a:srgbClr val="174A73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ar-AE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ar-AE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ar-AE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altLang="zh-CN" sz="2150" i="1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altLang="zh-CN" sz="2150" i="1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altLang="zh-CN" sz="2150" i="1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altLang="zh-CN" sz="2150" i="1">
                              <a:solidFill>
                                <a:srgbClr val="174A73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ar-AE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ar-AE" altLang="zh-CN" sz="2150" i="1" smtClean="0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95</m:t>
                      </m:r>
                      <m:r>
                        <a:rPr lang="en-US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CL</m:t>
                      </m:r>
                      <m:r>
                        <a:rPr lang="en-US" altLang="zh-CN" sz="2150" i="1">
                          <a:solidFill>
                            <a:srgbClr val="174A7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altLang="zh-CN" dirty="0">
                    <a:solidFill>
                      <a:srgbClr val="174A7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dirty="0">
                    <a:solidFill>
                      <a:srgbClr val="174A7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aim to improve to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sz="2150" i="1">
                            <a:solidFill>
                              <a:srgbClr val="174A7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altLang="zh-CN" sz="2150" i="1">
                            <a:solidFill>
                              <a:srgbClr val="174A73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altLang="zh-CN" sz="2150" i="1">
                            <a:solidFill>
                              <a:srgbClr val="174A7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altLang="zh-CN" sz="2150" i="1">
                            <a:solidFill>
                              <a:srgbClr val="174A73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  <m:r>
                      <a:rPr lang="ar-AE" altLang="zh-CN" sz="2150" i="1">
                        <a:solidFill>
                          <a:srgbClr val="174A73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ar-AE" altLang="zh-CN" sz="2150" i="1" smtClean="0">
                        <a:solidFill>
                          <a:srgbClr val="174A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zh-CN" sz="2150" i="1">
                        <a:solidFill>
                          <a:srgbClr val="174A73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31775" indent="-231775"/>
                <a:endParaRPr lang="en-US" altLang="zh-CN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Theory updates with new experimental input for data-driven HVP determination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：</a:t>
                </a:r>
                <a:endParaRPr lang="en-US" altLang="zh-CN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experiment for new HVP evaluation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6FC407D-B1EF-4F65-93FA-DF35A6B60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63" y="1389467"/>
                <a:ext cx="6199125" cy="3525068"/>
              </a:xfrm>
              <a:prstGeom prst="rect">
                <a:avLst/>
              </a:prstGeom>
              <a:blipFill>
                <a:blip r:embed="rId3"/>
                <a:stretch>
                  <a:fillRect l="-1181" t="-173" r="-492" b="-2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ther Analysis:…">
            <a:extLst>
              <a:ext uri="{FF2B5EF4-FFF2-40B4-BE49-F238E27FC236}">
                <a16:creationId xmlns:a16="http://schemas.microsoft.com/office/drawing/2014/main" id="{39DCD95C-093E-4EA1-85D1-C1824D3020F8}"/>
              </a:ext>
            </a:extLst>
          </p:cNvPr>
          <p:cNvSpPr/>
          <p:nvPr/>
        </p:nvSpPr>
        <p:spPr>
          <a:xfrm>
            <a:off x="3333326" y="3846050"/>
            <a:ext cx="1270000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endParaRPr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E584923-4DB7-4275-9BF7-B57180F574D9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404FABE-89CD-459F-A804-8CAE50FC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360" y="996493"/>
            <a:ext cx="4207961" cy="41195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EFD13E6-7DB7-4E91-B139-6C5B243108DB}"/>
              </a:ext>
            </a:extLst>
          </p:cNvPr>
          <p:cNvSpPr/>
          <p:nvPr/>
        </p:nvSpPr>
        <p:spPr>
          <a:xfrm>
            <a:off x="920326" y="463633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1775" indent="-231775"/>
            <a:endParaRPr lang="en-US" altLang="zh-CN" sz="2200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18" name="Picture 2">
            <a:extLst>
              <a:ext uri="{FF2B5EF4-FFF2-40B4-BE49-F238E27FC236}">
                <a16:creationId xmlns:a16="http://schemas.microsoft.com/office/drawing/2014/main" id="{A4211941-82F8-4E9D-ACD4-FD0428061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993" y="4518044"/>
            <a:ext cx="996119" cy="54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未标题11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9130"/>
            <a:ext cx="12192000" cy="3598545"/>
          </a:xfrm>
          <a:prstGeom prst="rect">
            <a:avLst/>
          </a:prstGeom>
        </p:spPr>
      </p:pic>
      <p:sp>
        <p:nvSpPr>
          <p:cNvPr id="48" name="郑少PPT"/>
          <p:cNvSpPr/>
          <p:nvPr/>
        </p:nvSpPr>
        <p:spPr>
          <a:xfrm>
            <a:off x="1104196" y="2087687"/>
            <a:ext cx="9964488" cy="1444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谢谢！</a:t>
            </a:r>
            <a:endParaRPr lang="en-US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" y="6737350"/>
            <a:ext cx="12192000" cy="1206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0" y="6737350"/>
            <a:ext cx="12192000" cy="12065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0" y="1209389"/>
            <a:ext cx="12201560" cy="29596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91891" y="2250605"/>
            <a:ext cx="3635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kern="100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600" b="1" kern="100" spc="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e989_collaboration.jpg" descr="e989_collaboration.jpg"/>
          <p:cNvPicPr preferRelativeResize="0">
            <a:picLocks/>
          </p:cNvPicPr>
          <p:nvPr/>
        </p:nvPicPr>
        <p:blipFill>
          <a:blip r:embed="rId2">
            <a:alphaModFix amt="25000"/>
          </a:blip>
          <a:srcRect t="259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6" name="Group"/>
          <p:cNvGrpSpPr/>
          <p:nvPr/>
        </p:nvGrpSpPr>
        <p:grpSpPr>
          <a:xfrm>
            <a:off x="473849" y="4460963"/>
            <a:ext cx="4858282" cy="2118619"/>
            <a:chOff x="0" y="0"/>
            <a:chExt cx="8747034" cy="4065948"/>
          </a:xfrm>
        </p:grpSpPr>
        <p:pic>
          <p:nvPicPr>
            <p:cNvPr id="424" name="Picture 3" descr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747035" cy="3123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Physics Week in Elba, Italy 2019"/>
            <p:cNvSpPr/>
            <p:nvPr/>
          </p:nvSpPr>
          <p:spPr>
            <a:xfrm>
              <a:off x="872239" y="27959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313" dirty="0"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Physics Week in Elba, Italy 2019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15CC3A4-8F57-4398-8EF3-3B5001B66CEA}"/>
              </a:ext>
            </a:extLst>
          </p:cNvPr>
          <p:cNvSpPr txBox="1"/>
          <p:nvPr/>
        </p:nvSpPr>
        <p:spPr>
          <a:xfrm>
            <a:off x="763572" y="670989"/>
            <a:ext cx="933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865A1E-1EE8-0791-BA3C-CA422204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563" y="1423447"/>
            <a:ext cx="5002021" cy="54345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0BA6A43-78A6-4A5A-B956-F6F68F98C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4" y="1527376"/>
            <a:ext cx="4981328" cy="265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835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Comparison between experiment and SM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DDB303-12D4-4202-A7EB-FB8C1DC62FC4}"/>
              </a:ext>
            </a:extLst>
          </p:cNvPr>
          <p:cNvSpPr txBox="1"/>
          <p:nvPr/>
        </p:nvSpPr>
        <p:spPr>
          <a:xfrm>
            <a:off x="11851799" y="0"/>
            <a:ext cx="3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61FCCEA8-F168-443A-8F47-8341EEC450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009" y="2915718"/>
            <a:ext cx="4389120" cy="3291840"/>
          </a:xfrm>
          <a:prstGeom prst="rect">
            <a:avLst/>
          </a:prstGeom>
        </p:spPr>
      </p:pic>
      <p:pic>
        <p:nvPicPr>
          <p:cNvPr id="41" name="Picture 24" descr="Chart&#10;&#10;AI-generated content may be incorrect.">
            <a:extLst>
              <a:ext uri="{FF2B5EF4-FFF2-40B4-BE49-F238E27FC236}">
                <a16:creationId xmlns:a16="http://schemas.microsoft.com/office/drawing/2014/main" id="{B747AB97-1795-40A7-B144-F6E71AA031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9" y="2915718"/>
            <a:ext cx="4389120" cy="3291840"/>
          </a:xfrm>
          <a:prstGeom prst="rect">
            <a:avLst/>
          </a:prstGeom>
        </p:spPr>
      </p:pic>
      <p:pic>
        <p:nvPicPr>
          <p:cNvPr id="42" name="Picture 31" descr="Chart&#10;&#10;AI-generated content may be incorrect.">
            <a:extLst>
              <a:ext uri="{FF2B5EF4-FFF2-40B4-BE49-F238E27FC236}">
                <a16:creationId xmlns:a16="http://schemas.microsoft.com/office/drawing/2014/main" id="{9895C6F8-B437-4ED2-8E3A-ABD8388587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9" y="2915718"/>
            <a:ext cx="4389120" cy="3291840"/>
          </a:xfrm>
          <a:prstGeom prst="rect">
            <a:avLst/>
          </a:prstGeom>
        </p:spPr>
      </p:pic>
      <p:pic>
        <p:nvPicPr>
          <p:cNvPr id="43" name="Picture 34" descr="Chart&#10;&#10;AI-generated content may be incorrect.">
            <a:extLst>
              <a:ext uri="{FF2B5EF4-FFF2-40B4-BE49-F238E27FC236}">
                <a16:creationId xmlns:a16="http://schemas.microsoft.com/office/drawing/2014/main" id="{5AD71A70-A2D9-4C7F-9EF8-C1C5B76487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9" y="2915718"/>
            <a:ext cx="4389120" cy="3291840"/>
          </a:xfrm>
          <a:prstGeom prst="rect">
            <a:avLst/>
          </a:prstGeom>
        </p:spPr>
      </p:pic>
      <p:pic>
        <p:nvPicPr>
          <p:cNvPr id="44" name="Picture 36" descr="Chart&#10;&#10;AI-generated content may be incorrect.">
            <a:extLst>
              <a:ext uri="{FF2B5EF4-FFF2-40B4-BE49-F238E27FC236}">
                <a16:creationId xmlns:a16="http://schemas.microsoft.com/office/drawing/2014/main" id="{C5FB0B2B-4587-44BE-A2AA-B56A074F58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9" y="2915718"/>
            <a:ext cx="4389120" cy="3291840"/>
          </a:xfrm>
          <a:prstGeom prst="rect">
            <a:avLst/>
          </a:prstGeom>
        </p:spPr>
      </p:pic>
      <p:sp>
        <p:nvSpPr>
          <p:cNvPr id="47" name="TextBox 7">
            <a:extLst>
              <a:ext uri="{FF2B5EF4-FFF2-40B4-BE49-F238E27FC236}">
                <a16:creationId xmlns:a16="http://schemas.microsoft.com/office/drawing/2014/main" id="{F28F475B-0DC0-44E6-8587-529F956E377E}"/>
              </a:ext>
            </a:extLst>
          </p:cNvPr>
          <p:cNvSpPr txBox="1"/>
          <p:nvPr/>
        </p:nvSpPr>
        <p:spPr>
          <a:xfrm>
            <a:off x="386804" y="4117556"/>
            <a:ext cx="2187059" cy="2000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00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algn="ctr"/>
            <a:r>
              <a:rPr lang="en-US" sz="700" dirty="0">
                <a:solidFill>
                  <a:srgbClr val="FF0000"/>
                </a:solidFill>
              </a:rPr>
              <a:t>https://doi.org/10.1103/PhysRevLett.126.141801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D8AD91F3-82D5-412F-A87F-67FA7D631781}"/>
              </a:ext>
            </a:extLst>
          </p:cNvPr>
          <p:cNvSpPr txBox="1"/>
          <p:nvPr/>
        </p:nvSpPr>
        <p:spPr>
          <a:xfrm>
            <a:off x="1283787" y="3823607"/>
            <a:ext cx="2011079" cy="2000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00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algn="ctr"/>
            <a:r>
              <a:rPr lang="en-US" sz="700" dirty="0">
                <a:solidFill>
                  <a:srgbClr val="004C97"/>
                </a:solidFill>
              </a:rPr>
              <a:t>https://doi.org/10.1103/PhysRevD.73.072003</a:t>
            </a:r>
          </a:p>
        </p:txBody>
      </p:sp>
      <p:sp>
        <p:nvSpPr>
          <p:cNvPr id="49" name="TextBox 37">
            <a:extLst>
              <a:ext uri="{FF2B5EF4-FFF2-40B4-BE49-F238E27FC236}">
                <a16:creationId xmlns:a16="http://schemas.microsoft.com/office/drawing/2014/main" id="{92B3CFFB-8495-4418-8A95-9B978D5FE342}"/>
              </a:ext>
            </a:extLst>
          </p:cNvPr>
          <p:cNvSpPr txBox="1"/>
          <p:nvPr/>
        </p:nvSpPr>
        <p:spPr>
          <a:xfrm>
            <a:off x="726438" y="4433701"/>
            <a:ext cx="2279972" cy="2000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00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algn="ctr"/>
            <a:r>
              <a:rPr lang="en-US" sz="700" dirty="0">
                <a:solidFill>
                  <a:srgbClr val="FF0000"/>
                </a:solidFill>
              </a:rPr>
              <a:t>https://doi.org/10.1103/PhysRevLett.131.161802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ABECFABE-A201-44BA-ADB4-D207B8FDC448}"/>
              </a:ext>
            </a:extLst>
          </p:cNvPr>
          <p:cNvSpPr txBox="1"/>
          <p:nvPr/>
        </p:nvSpPr>
        <p:spPr>
          <a:xfrm>
            <a:off x="926735" y="4748223"/>
            <a:ext cx="2151570" cy="2000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00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algn="ctr"/>
            <a:r>
              <a:rPr lang="en-US" sz="700" dirty="0">
                <a:solidFill>
                  <a:srgbClr val="FF0000"/>
                </a:solidFill>
              </a:rPr>
              <a:t>https://doi.org/10.48550/arXiv.2506.03069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8A39F944-23BB-4E7E-8136-739E7F3F814E}"/>
              </a:ext>
            </a:extLst>
          </p:cNvPr>
          <p:cNvSpPr txBox="1"/>
          <p:nvPr/>
        </p:nvSpPr>
        <p:spPr>
          <a:xfrm>
            <a:off x="766355" y="1295970"/>
            <a:ext cx="8668965" cy="509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Paper compilations released in 2020 and 2025: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4FFE6F-76F8-4C9F-8393-F2B3F1245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002" y="2012672"/>
            <a:ext cx="4633362" cy="6767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49A266-465C-4367-9ECF-1D672FA99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8255" y="2012672"/>
            <a:ext cx="4608975" cy="676715"/>
          </a:xfrm>
          <a:prstGeom prst="rect">
            <a:avLst/>
          </a:prstGeom>
        </p:spPr>
      </p:pic>
      <p:sp>
        <p:nvSpPr>
          <p:cNvPr id="9" name="箭头: 左右 8">
            <a:extLst>
              <a:ext uri="{FF2B5EF4-FFF2-40B4-BE49-F238E27FC236}">
                <a16:creationId xmlns:a16="http://schemas.microsoft.com/office/drawing/2014/main" id="{86A70B56-B3B8-4CDF-AC68-5E3B1421CDFF}"/>
              </a:ext>
            </a:extLst>
          </p:cNvPr>
          <p:cNvSpPr/>
          <p:nvPr/>
        </p:nvSpPr>
        <p:spPr>
          <a:xfrm>
            <a:off x="5554427" y="2183041"/>
            <a:ext cx="1083146" cy="335975"/>
          </a:xfrm>
          <a:prstGeom prst="leftRightArrow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DBE532-F91A-4335-BF81-CE2706505F78}"/>
              </a:ext>
            </a:extLst>
          </p:cNvPr>
          <p:cNvSpPr txBox="1"/>
          <p:nvPr/>
        </p:nvSpPr>
        <p:spPr>
          <a:xfrm>
            <a:off x="5239969" y="1862926"/>
            <a:ext cx="16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Tension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911E5EFD-3506-4334-91B8-D74A0BE98FCB}"/>
              </a:ext>
            </a:extLst>
          </p:cNvPr>
          <p:cNvSpPr txBox="1"/>
          <p:nvPr/>
        </p:nvSpPr>
        <p:spPr>
          <a:xfrm>
            <a:off x="5341412" y="4217583"/>
            <a:ext cx="646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(2021 &amp; 2023)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 BNL result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41">
            <a:extLst>
              <a:ext uri="{FF2B5EF4-FFF2-40B4-BE49-F238E27FC236}">
                <a16:creationId xmlns:a16="http://schemas.microsoft.com/office/drawing/2014/main" id="{72CDE19E-0F01-4834-BFB4-18ED1DAF3132}"/>
              </a:ext>
            </a:extLst>
          </p:cNvPr>
          <p:cNvSpPr txBox="1"/>
          <p:nvPr/>
        </p:nvSpPr>
        <p:spPr>
          <a:xfrm>
            <a:off x="5341412" y="3720516"/>
            <a:ext cx="7082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BNL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E821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(2004)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disagreed with SM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prediction at the time</a:t>
            </a:r>
          </a:p>
        </p:txBody>
      </p:sp>
      <p:sp>
        <p:nvSpPr>
          <p:cNvPr id="60" name="TextBox 25">
            <a:extLst>
              <a:ext uri="{FF2B5EF4-FFF2-40B4-BE49-F238E27FC236}">
                <a16:creationId xmlns:a16="http://schemas.microsoft.com/office/drawing/2014/main" id="{5AA37295-8195-42CC-B97F-3BD643EE2B47}"/>
              </a:ext>
            </a:extLst>
          </p:cNvPr>
          <p:cNvSpPr txBox="1"/>
          <p:nvPr/>
        </p:nvSpPr>
        <p:spPr>
          <a:xfrm>
            <a:off x="5341412" y="4753781"/>
            <a:ext cx="63367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in June 2025: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(FNAL) = 0.001165920705(148) [127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ppb]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Dominates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average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0.001165920715(145) [124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ppb]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TextBox 28">
            <a:extLst>
              <a:ext uri="{FF2B5EF4-FFF2-40B4-BE49-F238E27FC236}">
                <a16:creationId xmlns:a16="http://schemas.microsoft.com/office/drawing/2014/main" id="{00050A69-865D-40EE-ABE4-EA4912013ACD}"/>
              </a:ext>
            </a:extLst>
          </p:cNvPr>
          <p:cNvSpPr txBox="1"/>
          <p:nvPr/>
        </p:nvSpPr>
        <p:spPr>
          <a:xfrm>
            <a:off x="5341412" y="5828587"/>
            <a:ext cx="6813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gree with lattice prediction, but tension with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data-driven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prediciton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remains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44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8" grpId="0"/>
      <p:bldP spid="59" grpId="0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7" descr="A diagram of a spinning wheel&#10;&#10;Description automatically generated">
            <a:extLst>
              <a:ext uri="{FF2B5EF4-FFF2-40B4-BE49-F238E27FC236}">
                <a16:creationId xmlns:a16="http://schemas.microsoft.com/office/drawing/2014/main" id="{266A91EF-266E-45FD-A85E-F63B2AEACD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8" t="3491" r="12053" b="6494"/>
          <a:stretch/>
        </p:blipFill>
        <p:spPr>
          <a:xfrm>
            <a:off x="8730565" y="1029998"/>
            <a:ext cx="3365421" cy="3367796"/>
          </a:xfrm>
          <a:prstGeom prst="rect">
            <a:avLst/>
          </a:prstGeom>
        </p:spPr>
      </p:pic>
      <p:sp>
        <p:nvSpPr>
          <p:cNvPr id="18" name="矩形 17" descr="段落标题1"/>
          <p:cNvSpPr/>
          <p:nvPr/>
        </p:nvSpPr>
        <p:spPr>
          <a:xfrm>
            <a:off x="733002" y="678856"/>
            <a:ext cx="835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Measurement Principle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D8281-CE63-4F17-8DD4-F9EE92848964}"/>
                  </a:ext>
                </a:extLst>
              </p:cNvPr>
              <p:cNvSpPr txBox="1"/>
              <p:nvPr/>
            </p:nvSpPr>
            <p:spPr>
              <a:xfrm>
                <a:off x="4042557" y="4005727"/>
                <a:ext cx="8129311" cy="2925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prop.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(and B)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⇒ need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Muon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Uniform magnetic field B in terms of proton NMR frequency: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D8281-CE63-4F17-8DD4-F9EE92848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557" y="4005727"/>
                <a:ext cx="8129311" cy="2925032"/>
              </a:xfrm>
              <a:prstGeom prst="rect">
                <a:avLst/>
              </a:prstGeom>
              <a:blipFill>
                <a:blip r:embed="rId4"/>
                <a:stretch>
                  <a:fillRect l="-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">
            <a:extLst>
              <a:ext uri="{FF2B5EF4-FFF2-40B4-BE49-F238E27FC236}">
                <a16:creationId xmlns:a16="http://schemas.microsoft.com/office/drawing/2014/main" id="{DB3DAB76-012B-402A-A2D0-A2716967FD6D}"/>
              </a:ext>
            </a:extLst>
          </p:cNvPr>
          <p:cNvGrpSpPr>
            <a:grpSpLocks noChangeAspect="1"/>
          </p:cNvGrpSpPr>
          <p:nvPr/>
        </p:nvGrpSpPr>
        <p:grpSpPr>
          <a:xfrm>
            <a:off x="6621099" y="1427011"/>
            <a:ext cx="2204646" cy="2274876"/>
            <a:chOff x="-9072" y="0"/>
            <a:chExt cx="4409290" cy="4549750"/>
          </a:xfrm>
        </p:grpSpPr>
        <p:sp>
          <p:nvSpPr>
            <p:cNvPr id="41" name="Line">
              <a:extLst>
                <a:ext uri="{FF2B5EF4-FFF2-40B4-BE49-F238E27FC236}">
                  <a16:creationId xmlns:a16="http://schemas.microsoft.com/office/drawing/2014/main" id="{885C9043-C72D-466E-B457-F7C769DA89E1}"/>
                </a:ext>
              </a:extLst>
            </p:cNvPr>
            <p:cNvSpPr/>
            <p:nvPr/>
          </p:nvSpPr>
          <p:spPr>
            <a:xfrm flipH="1">
              <a:off x="1564289" y="4549748"/>
              <a:ext cx="936000" cy="2"/>
            </a:xfrm>
            <a:prstGeom prst="line">
              <a:avLst/>
            </a:prstGeom>
            <a:noFill/>
            <a:ln w="50800" cap="flat">
              <a:solidFill>
                <a:srgbClr val="FF25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400"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42" name="Group">
              <a:extLst>
                <a:ext uri="{FF2B5EF4-FFF2-40B4-BE49-F238E27FC236}">
                  <a16:creationId xmlns:a16="http://schemas.microsoft.com/office/drawing/2014/main" id="{AC0F3BDA-E735-42ED-8B12-9E128E3DA412}"/>
                </a:ext>
              </a:extLst>
            </p:cNvPr>
            <p:cNvGrpSpPr/>
            <p:nvPr/>
          </p:nvGrpSpPr>
          <p:grpSpPr>
            <a:xfrm>
              <a:off x="-9072" y="0"/>
              <a:ext cx="4409290" cy="4359687"/>
              <a:chOff x="-9071" y="0"/>
              <a:chExt cx="4409288" cy="4359686"/>
            </a:xfrm>
          </p:grpSpPr>
          <p:sp>
            <p:nvSpPr>
              <p:cNvPr id="43" name="Oval">
                <a:extLst>
                  <a:ext uri="{FF2B5EF4-FFF2-40B4-BE49-F238E27FC236}">
                    <a16:creationId xmlns:a16="http://schemas.microsoft.com/office/drawing/2014/main" id="{632868BF-54D4-4C20-B677-0E7ECD1C59D7}"/>
                  </a:ext>
                </a:extLst>
              </p:cNvPr>
              <p:cNvSpPr/>
              <p:nvPr/>
            </p:nvSpPr>
            <p:spPr>
              <a:xfrm>
                <a:off x="160334" y="605078"/>
                <a:ext cx="3809341" cy="3754608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44" name="Line">
                <a:extLst>
                  <a:ext uri="{FF2B5EF4-FFF2-40B4-BE49-F238E27FC236}">
                    <a16:creationId xmlns:a16="http://schemas.microsoft.com/office/drawing/2014/main" id="{3EAB651B-D651-49AE-9A5E-9BEB4ABFB2CA}"/>
                  </a:ext>
                </a:extLst>
              </p:cNvPr>
              <p:cNvSpPr/>
              <p:nvPr/>
            </p:nvSpPr>
            <p:spPr>
              <a:xfrm flipV="1">
                <a:off x="1597676" y="822472"/>
                <a:ext cx="935999" cy="0"/>
              </a:xfrm>
              <a:prstGeom prst="line">
                <a:avLst/>
              </a:prstGeom>
              <a:noFill/>
              <a:ln w="50800" cap="flat">
                <a:solidFill>
                  <a:srgbClr val="0432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5" name="Line">
                <a:extLst>
                  <a:ext uri="{FF2B5EF4-FFF2-40B4-BE49-F238E27FC236}">
                    <a16:creationId xmlns:a16="http://schemas.microsoft.com/office/drawing/2014/main" id="{A0057498-2E61-405F-A27E-F633D9CA5249}"/>
                  </a:ext>
                </a:extLst>
              </p:cNvPr>
              <p:cNvSpPr/>
              <p:nvPr/>
            </p:nvSpPr>
            <p:spPr>
              <a:xfrm flipH="1" flipV="1">
                <a:off x="-9071" y="2016789"/>
                <a:ext cx="0" cy="936000"/>
              </a:xfrm>
              <a:prstGeom prst="line">
                <a:avLst/>
              </a:prstGeom>
              <a:noFill/>
              <a:ln w="50800" cap="flat">
                <a:solidFill>
                  <a:srgbClr val="FF25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6" name="Line">
                <a:extLst>
                  <a:ext uri="{FF2B5EF4-FFF2-40B4-BE49-F238E27FC236}">
                    <a16:creationId xmlns:a16="http://schemas.microsoft.com/office/drawing/2014/main" id="{972FA03A-0EFC-44BE-9A73-2F5184B0F983}"/>
                  </a:ext>
                </a:extLst>
              </p:cNvPr>
              <p:cNvSpPr/>
              <p:nvPr/>
            </p:nvSpPr>
            <p:spPr>
              <a:xfrm flipV="1">
                <a:off x="1586094" y="404580"/>
                <a:ext cx="935999" cy="0"/>
              </a:xfrm>
              <a:prstGeom prst="line">
                <a:avLst/>
              </a:prstGeom>
              <a:noFill/>
              <a:ln w="50800" cap="flat">
                <a:solidFill>
                  <a:srgbClr val="FF25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g = 2">
                    <a:extLst>
                      <a:ext uri="{FF2B5EF4-FFF2-40B4-BE49-F238E27FC236}">
                        <a16:creationId xmlns:a16="http://schemas.microsoft.com/office/drawing/2014/main" id="{CC67A921-C88F-41EF-B203-A3029E7335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97518" y="2101845"/>
                    <a:ext cx="1865636" cy="943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algn="ctr" defTabSz="584200">
                      <a:lnSpc>
                        <a:spcPct val="100000"/>
                      </a:lnSpc>
                      <a:defRPr sz="4000">
                        <a:solidFill>
                          <a:srgbClr val="000000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oMath>
                      </m:oMathPara>
                    </a14:m>
                    <a:endParaRPr lang="en-US" altLang="zh-CN" sz="2400" i="1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3" name="g = 2">
                    <a:extLst>
                      <a:ext uri="{FF2B5EF4-FFF2-40B4-BE49-F238E27FC236}">
                        <a16:creationId xmlns:a16="http://schemas.microsoft.com/office/drawing/2014/main" id="{7B2551BF-31E2-F8B0-1206-AD420B257F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7518" y="2101845"/>
                    <a:ext cx="1865636" cy="94384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882" b="-11538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Line">
                <a:extLst>
                  <a:ext uri="{FF2B5EF4-FFF2-40B4-BE49-F238E27FC236}">
                    <a16:creationId xmlns:a16="http://schemas.microsoft.com/office/drawing/2014/main" id="{6183303E-AD3A-425E-87F3-A2DD5BE1AC39}"/>
                  </a:ext>
                </a:extLst>
              </p:cNvPr>
              <p:cNvSpPr/>
              <p:nvPr/>
            </p:nvSpPr>
            <p:spPr>
              <a:xfrm flipH="1" flipV="1">
                <a:off x="352489" y="2031723"/>
                <a:ext cx="0" cy="936788"/>
              </a:xfrm>
              <a:prstGeom prst="line">
                <a:avLst/>
              </a:prstGeom>
              <a:noFill/>
              <a:ln w="50800" cap="flat">
                <a:solidFill>
                  <a:srgbClr val="0432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9" name="Line">
                <a:extLst>
                  <a:ext uri="{FF2B5EF4-FFF2-40B4-BE49-F238E27FC236}">
                    <a16:creationId xmlns:a16="http://schemas.microsoft.com/office/drawing/2014/main" id="{EA470CB0-2609-49AA-96C3-D7E9005B1497}"/>
                  </a:ext>
                </a:extLst>
              </p:cNvPr>
              <p:cNvSpPr/>
              <p:nvPr/>
            </p:nvSpPr>
            <p:spPr>
              <a:xfrm flipH="1">
                <a:off x="1553770" y="4084442"/>
                <a:ext cx="935999" cy="2"/>
              </a:xfrm>
              <a:prstGeom prst="line">
                <a:avLst/>
              </a:prstGeom>
              <a:noFill/>
              <a:ln w="50800" cap="flat">
                <a:solidFill>
                  <a:srgbClr val="0432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pSp>
            <p:nvGrpSpPr>
              <p:cNvPr id="50" name="Group">
                <a:extLst>
                  <a:ext uri="{FF2B5EF4-FFF2-40B4-BE49-F238E27FC236}">
                    <a16:creationId xmlns:a16="http://schemas.microsoft.com/office/drawing/2014/main" id="{DC7098B3-A6F4-4541-9733-4DEE302CFCE0}"/>
                  </a:ext>
                </a:extLst>
              </p:cNvPr>
              <p:cNvGrpSpPr/>
              <p:nvPr/>
            </p:nvGrpSpPr>
            <p:grpSpPr>
              <a:xfrm>
                <a:off x="3070517" y="0"/>
                <a:ext cx="1329700" cy="798592"/>
                <a:chOff x="0" y="0"/>
                <a:chExt cx="1329698" cy="798591"/>
              </a:xfrm>
            </p:grpSpPr>
            <p:sp>
              <p:nvSpPr>
                <p:cNvPr id="53" name="•">
                  <a:extLst>
                    <a:ext uri="{FF2B5EF4-FFF2-40B4-BE49-F238E27FC236}">
                      <a16:creationId xmlns:a16="http://schemas.microsoft.com/office/drawing/2014/main" id="{31FC28B6-6577-435F-A787-CBE8323BE8E6}"/>
                    </a:ext>
                  </a:extLst>
                </p:cNvPr>
                <p:cNvSpPr txBox="1"/>
                <p:nvPr/>
              </p:nvSpPr>
              <p:spPr>
                <a:xfrm>
                  <a:off x="778200" y="106828"/>
                  <a:ext cx="444501" cy="6477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ctr" defTabSz="584200">
                    <a:lnSpc>
                      <a:spcPct val="100000"/>
                    </a:lnSpc>
                    <a:defRPr sz="3600">
                      <a:solidFill>
                        <a:srgbClr val="000000"/>
                      </a:solidFill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rPr dirty="0"/>
                    <a:t>•</a:t>
                  </a:r>
                </a:p>
              </p:txBody>
            </p:sp>
            <p:pic>
              <p:nvPicPr>
                <p:cNvPr id="54" name="B-field.pdf" descr="B-field.pdf">
                  <a:extLst>
                    <a:ext uri="{FF2B5EF4-FFF2-40B4-BE49-F238E27FC236}">
                      <a16:creationId xmlns:a16="http://schemas.microsoft.com/office/drawing/2014/main" id="{A8B00D6D-6133-4613-ADB9-EE47BD56B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548927" cy="70576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5" name="Circle">
                  <a:extLst>
                    <a:ext uri="{FF2B5EF4-FFF2-40B4-BE49-F238E27FC236}">
                      <a16:creationId xmlns:a16="http://schemas.microsoft.com/office/drawing/2014/main" id="{A5CBF78B-4380-45D3-91FE-2829FA9E704B}"/>
                    </a:ext>
                  </a:extLst>
                </p:cNvPr>
                <p:cNvSpPr/>
                <p:nvPr/>
              </p:nvSpPr>
              <p:spPr>
                <a:xfrm>
                  <a:off x="633882" y="100090"/>
                  <a:ext cx="695816" cy="698501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defRPr sz="2400">
                      <a:solidFill>
                        <a:srgbClr val="000000"/>
                      </a:solidFill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sp>
            <p:nvSpPr>
              <p:cNvPr id="51" name="Line">
                <a:extLst>
                  <a:ext uri="{FF2B5EF4-FFF2-40B4-BE49-F238E27FC236}">
                    <a16:creationId xmlns:a16="http://schemas.microsoft.com/office/drawing/2014/main" id="{EE5FB641-135E-4EEB-8260-CBF038227D7B}"/>
                  </a:ext>
                </a:extLst>
              </p:cNvPr>
              <p:cNvSpPr/>
              <p:nvPr/>
            </p:nvSpPr>
            <p:spPr>
              <a:xfrm>
                <a:off x="3765936" y="2022305"/>
                <a:ext cx="0" cy="936000"/>
              </a:xfrm>
              <a:prstGeom prst="line">
                <a:avLst/>
              </a:prstGeom>
              <a:noFill/>
              <a:ln w="50800" cap="flat">
                <a:solidFill>
                  <a:srgbClr val="0432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2" name="Line">
                <a:extLst>
                  <a:ext uri="{FF2B5EF4-FFF2-40B4-BE49-F238E27FC236}">
                    <a16:creationId xmlns:a16="http://schemas.microsoft.com/office/drawing/2014/main" id="{0B65135B-7491-45B5-804C-D5B40DDD8454}"/>
                  </a:ext>
                </a:extLst>
              </p:cNvPr>
              <p:cNvSpPr/>
              <p:nvPr/>
            </p:nvSpPr>
            <p:spPr>
              <a:xfrm flipH="1" flipV="1">
                <a:off x="4163637" y="2041655"/>
                <a:ext cx="0" cy="936000"/>
              </a:xfrm>
              <a:prstGeom prst="line">
                <a:avLst/>
              </a:prstGeom>
              <a:noFill/>
              <a:ln w="50800" cap="flat">
                <a:solidFill>
                  <a:srgbClr val="FF25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928363A-9D02-4B1A-ADAA-C5C91622DCC6}"/>
              </a:ext>
            </a:extLst>
          </p:cNvPr>
          <p:cNvGrpSpPr/>
          <p:nvPr/>
        </p:nvGrpSpPr>
        <p:grpSpPr>
          <a:xfrm>
            <a:off x="301793" y="1597838"/>
            <a:ext cx="5917681" cy="1933223"/>
            <a:chOff x="464934" y="1670127"/>
            <a:chExt cx="5917681" cy="193322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F6E4CC3-EE88-450B-938A-D14DCAA82276}"/>
                </a:ext>
              </a:extLst>
            </p:cNvPr>
            <p:cNvGrpSpPr/>
            <p:nvPr/>
          </p:nvGrpSpPr>
          <p:grpSpPr>
            <a:xfrm>
              <a:off x="556499" y="1727373"/>
              <a:ext cx="5644956" cy="1850296"/>
              <a:chOff x="538716" y="1468827"/>
              <a:chExt cx="5644956" cy="1850296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24EF6D4D-5FD7-4AE6-8733-7B34D377E4C2}"/>
                  </a:ext>
                </a:extLst>
              </p:cNvPr>
              <p:cNvGrpSpPr/>
              <p:nvPr/>
            </p:nvGrpSpPr>
            <p:grpSpPr>
              <a:xfrm>
                <a:off x="538716" y="2066707"/>
                <a:ext cx="5644956" cy="1252416"/>
                <a:chOff x="3749150" y="4203625"/>
                <a:chExt cx="5644956" cy="1252416"/>
              </a:xfrm>
            </p:grpSpPr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D9AFFC05-6C60-4951-BA15-A58830616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56862" y="4203625"/>
                  <a:ext cx="4319125" cy="658560"/>
                </a:xfrm>
                <a:prstGeom prst="rect">
                  <a:avLst/>
                </a:prstGeom>
              </p:spPr>
            </p:pic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B2CE14C4-B050-4CE5-A09D-CE6697CB39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749150" y="4906757"/>
                  <a:ext cx="5644956" cy="549284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" name="TextBox 10">
                    <a:extLst>
                      <a:ext uri="{FF2B5EF4-FFF2-40B4-BE49-F238E27FC236}">
                        <a16:creationId xmlns:a16="http://schemas.microsoft.com/office/drawing/2014/main" id="{1CA85149-7911-4866-9D62-EF9E63ADB748}"/>
                      </a:ext>
                    </a:extLst>
                  </p:cNvPr>
                  <p:cNvSpPr txBox="1"/>
                  <p:nvPr/>
                </p:nvSpPr>
                <p:spPr>
                  <a:xfrm>
                    <a:off x="1738421" y="1468827"/>
                    <a:ext cx="3648050" cy="632545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bg-BG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ctrlPr>
                                <a:rPr lang="is-IS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76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6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76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</m:e>
                          </m: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>
              <p:sp>
                <p:nvSpPr>
                  <p:cNvPr id="19" name="TextBox 10">
                    <a:extLst>
                      <a:ext uri="{FF2B5EF4-FFF2-40B4-BE49-F238E27FC236}">
                        <a16:creationId xmlns:a16="http://schemas.microsoft.com/office/drawing/2014/main" id="{1CA85149-7911-4866-9D62-EF9E63ADB7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8421" y="1468827"/>
                    <a:ext cx="3648050" cy="6325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2DF03CBB-26B9-4ADD-92D0-0EDD73ED9CC6}"/>
                </a:ext>
              </a:extLst>
            </p:cNvPr>
            <p:cNvSpPr/>
            <p:nvPr/>
          </p:nvSpPr>
          <p:spPr>
            <a:xfrm>
              <a:off x="464934" y="1670127"/>
              <a:ext cx="5917681" cy="1933223"/>
            </a:xfrm>
            <a:prstGeom prst="roundRect">
              <a:avLst>
                <a:gd name="adj" fmla="val 5217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60EE8C11-C59F-48B5-8F73-56AAE73CD230}"/>
              </a:ext>
            </a:extLst>
          </p:cNvPr>
          <p:cNvSpPr txBox="1"/>
          <p:nvPr/>
        </p:nvSpPr>
        <p:spPr>
          <a:xfrm>
            <a:off x="11851799" y="0"/>
            <a:ext cx="3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94FD43AA-1CB7-41DD-90C1-56387C6B91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711" y="3871847"/>
            <a:ext cx="3525036" cy="26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23-0086-04.jpg" descr="23-0086-04.jpg">
            <a:extLst>
              <a:ext uri="{FF2B5EF4-FFF2-40B4-BE49-F238E27FC236}">
                <a16:creationId xmlns:a16="http://schemas.microsoft.com/office/drawing/2014/main" id="{D4E12BFE-F783-4A07-A1E8-D6B32436B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723059" y="1751055"/>
            <a:ext cx="5759642" cy="437617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矩形 17" descr="段落标题1"/>
          <p:cNvSpPr/>
          <p:nvPr/>
        </p:nvSpPr>
        <p:spPr>
          <a:xfrm>
            <a:off x="733002" y="678856"/>
            <a:ext cx="835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Ring Magnet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386766F-BB95-4D7F-95A6-E5328E607A9A}"/>
              </a:ext>
            </a:extLst>
          </p:cNvPr>
          <p:cNvSpPr txBox="1"/>
          <p:nvPr/>
        </p:nvSpPr>
        <p:spPr>
          <a:xfrm>
            <a:off x="2390638" y="6156235"/>
            <a:ext cx="305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storage 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05ADCF51-0D62-4D75-BA34-18ED1A231572}"/>
              </a:ext>
            </a:extLst>
          </p:cNvPr>
          <p:cNvGrpSpPr/>
          <p:nvPr/>
        </p:nvGrpSpPr>
        <p:grpSpPr>
          <a:xfrm>
            <a:off x="4965620" y="1265368"/>
            <a:ext cx="5307290" cy="2795123"/>
            <a:chOff x="3648174" y="749655"/>
            <a:chExt cx="5307290" cy="2795123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F5D2DF8B-C7B0-4F06-AF44-C0F90F77A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169" y="749655"/>
              <a:ext cx="3094295" cy="2795123"/>
            </a:xfrm>
            <a:prstGeom prst="rect">
              <a:avLst/>
            </a:prstGeom>
          </p:spPr>
        </p:pic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6749300A-947E-41E3-9076-7768EB4DF422}"/>
                </a:ext>
              </a:extLst>
            </p:cNvPr>
            <p:cNvSpPr/>
            <p:nvPr/>
          </p:nvSpPr>
          <p:spPr>
            <a:xfrm>
              <a:off x="3648174" y="1772239"/>
              <a:ext cx="490193" cy="1131217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8420A261-3271-46CF-A4CE-E863BFC7F3F3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V="1">
              <a:off x="3893271" y="791852"/>
              <a:ext cx="1989055" cy="980387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EE3FFB8A-3D3F-45A5-A990-35227297AF86}"/>
                </a:ext>
              </a:extLst>
            </p:cNvPr>
            <p:cNvCxnSpPr>
              <a:cxnSpLocks/>
              <a:stCxn id="71" idx="4"/>
            </p:cNvCxnSpPr>
            <p:nvPr/>
          </p:nvCxnSpPr>
          <p:spPr>
            <a:xfrm>
              <a:off x="3893271" y="2903456"/>
              <a:ext cx="2007908" cy="61274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EAE5DAFC-855C-4592-A56E-1649940AA4C6}"/>
                </a:ext>
              </a:extLst>
            </p:cNvPr>
            <p:cNvSpPr/>
            <p:nvPr/>
          </p:nvSpPr>
          <p:spPr>
            <a:xfrm>
              <a:off x="5863472" y="782425"/>
              <a:ext cx="3073138" cy="2752627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78D6D95B-6F35-4852-B5CB-1E579DBFE637}"/>
              </a:ext>
            </a:extLst>
          </p:cNvPr>
          <p:cNvSpPr txBox="1"/>
          <p:nvPr/>
        </p:nvSpPr>
        <p:spPr>
          <a:xfrm>
            <a:off x="10336700" y="1242491"/>
            <a:ext cx="159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of the yoke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2F526ED0-2FF9-4E00-9325-5DCAAE52F2BB}"/>
              </a:ext>
            </a:extLst>
          </p:cNvPr>
          <p:cNvSpPr txBox="1"/>
          <p:nvPr/>
        </p:nvSpPr>
        <p:spPr>
          <a:xfrm>
            <a:off x="7130840" y="4273926"/>
            <a:ext cx="369459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coils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C-shaped yoke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1.45T field strength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E8471E-B0B1-4B84-AA18-16835C946400}"/>
              </a:ext>
            </a:extLst>
          </p:cNvPr>
          <p:cNvSpPr txBox="1"/>
          <p:nvPr/>
        </p:nvSpPr>
        <p:spPr>
          <a:xfrm>
            <a:off x="11851799" y="0"/>
            <a:ext cx="3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50B7FDEB-E8D0-47DC-AFFA-B807D099F364}"/>
              </a:ext>
            </a:extLst>
          </p:cNvPr>
          <p:cNvGrpSpPr/>
          <p:nvPr/>
        </p:nvGrpSpPr>
        <p:grpSpPr>
          <a:xfrm>
            <a:off x="7474091" y="3354225"/>
            <a:ext cx="287865" cy="287864"/>
            <a:chOff x="9907724" y="1238306"/>
            <a:chExt cx="365760" cy="365760"/>
          </a:xfrm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099C7DCB-3573-4CB9-814D-663231B9554A}"/>
                </a:ext>
              </a:extLst>
            </p:cNvPr>
            <p:cNvSpPr/>
            <p:nvPr/>
          </p:nvSpPr>
          <p:spPr>
            <a:xfrm>
              <a:off x="9907724" y="1238306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0EA62114-1B12-4822-AE2A-15D0DAD73F08}"/>
                </a:ext>
              </a:extLst>
            </p:cNvPr>
            <p:cNvSpPr/>
            <p:nvPr/>
          </p:nvSpPr>
          <p:spPr>
            <a:xfrm>
              <a:off x="10044884" y="1375466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15">
            <a:extLst>
              <a:ext uri="{FF2B5EF4-FFF2-40B4-BE49-F238E27FC236}">
                <a16:creationId xmlns:a16="http://schemas.microsoft.com/office/drawing/2014/main" id="{84944FB8-E842-4D26-82C0-DD6E594E11A4}"/>
              </a:ext>
            </a:extLst>
          </p:cNvPr>
          <p:cNvGrpSpPr/>
          <p:nvPr/>
        </p:nvGrpSpPr>
        <p:grpSpPr>
          <a:xfrm>
            <a:off x="7487293" y="1600958"/>
            <a:ext cx="287865" cy="287864"/>
            <a:chOff x="9907724" y="1238306"/>
            <a:chExt cx="365760" cy="365760"/>
          </a:xfrm>
        </p:grpSpPr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A7AA0325-A018-4286-B66D-1EEADC988DD4}"/>
                </a:ext>
              </a:extLst>
            </p:cNvPr>
            <p:cNvSpPr/>
            <p:nvPr/>
          </p:nvSpPr>
          <p:spPr>
            <a:xfrm>
              <a:off x="9907724" y="1238306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1FE832D2-4B0B-4215-B1C9-7B4C624AB5A3}"/>
                </a:ext>
              </a:extLst>
            </p:cNvPr>
            <p:cNvSpPr/>
            <p:nvPr/>
          </p:nvSpPr>
          <p:spPr>
            <a:xfrm>
              <a:off x="10044884" y="1375466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D5BE015C-1796-4458-8C16-B3A8F0A7FC5A}"/>
              </a:ext>
            </a:extLst>
          </p:cNvPr>
          <p:cNvGrpSpPr/>
          <p:nvPr/>
        </p:nvGrpSpPr>
        <p:grpSpPr>
          <a:xfrm>
            <a:off x="8717487" y="2936583"/>
            <a:ext cx="287865" cy="287864"/>
            <a:chOff x="9753354" y="1933380"/>
            <a:chExt cx="365760" cy="365760"/>
          </a:xfrm>
        </p:grpSpPr>
        <p:sp>
          <p:nvSpPr>
            <p:cNvPr id="32" name="Oval 19">
              <a:extLst>
                <a:ext uri="{FF2B5EF4-FFF2-40B4-BE49-F238E27FC236}">
                  <a16:creationId xmlns:a16="http://schemas.microsoft.com/office/drawing/2014/main" id="{7813A7F1-BB59-4C9F-92D2-AFEA6CD87173}"/>
                </a:ext>
              </a:extLst>
            </p:cNvPr>
            <p:cNvSpPr/>
            <p:nvPr/>
          </p:nvSpPr>
          <p:spPr>
            <a:xfrm>
              <a:off x="9753354" y="1933380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20">
              <a:extLst>
                <a:ext uri="{FF2B5EF4-FFF2-40B4-BE49-F238E27FC236}">
                  <a16:creationId xmlns:a16="http://schemas.microsoft.com/office/drawing/2014/main" id="{6B26A65B-2E9F-4DEC-9959-AFE6DDEAF477}"/>
                </a:ext>
              </a:extLst>
            </p:cNvPr>
            <p:cNvCxnSpPr>
              <a:cxnSpLocks/>
              <a:stCxn id="32" idx="1"/>
              <a:endCxn id="32" idx="5"/>
            </p:cNvCxnSpPr>
            <p:nvPr/>
          </p:nvCxnSpPr>
          <p:spPr>
            <a:xfrm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21">
              <a:extLst>
                <a:ext uri="{FF2B5EF4-FFF2-40B4-BE49-F238E27FC236}">
                  <a16:creationId xmlns:a16="http://schemas.microsoft.com/office/drawing/2014/main" id="{A8BE4CA9-4E4A-4CDE-BF86-94D5F41ABB3C}"/>
                </a:ext>
              </a:extLst>
            </p:cNvPr>
            <p:cNvCxnSpPr>
              <a:cxnSpLocks/>
              <a:stCxn id="32" idx="3"/>
              <a:endCxn id="32" idx="7"/>
            </p:cNvCxnSpPr>
            <p:nvPr/>
          </p:nvCxnSpPr>
          <p:spPr>
            <a:xfrm flipV="1"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22">
            <a:extLst>
              <a:ext uri="{FF2B5EF4-FFF2-40B4-BE49-F238E27FC236}">
                <a16:creationId xmlns:a16="http://schemas.microsoft.com/office/drawing/2014/main" id="{35B9B287-C6A6-46AD-920D-B8680BEF2E4B}"/>
              </a:ext>
            </a:extLst>
          </p:cNvPr>
          <p:cNvGrpSpPr/>
          <p:nvPr/>
        </p:nvGrpSpPr>
        <p:grpSpPr>
          <a:xfrm>
            <a:off x="8687021" y="2123980"/>
            <a:ext cx="287865" cy="287864"/>
            <a:chOff x="9753354" y="1933380"/>
            <a:chExt cx="365760" cy="365760"/>
          </a:xfrm>
        </p:grpSpPr>
        <p:sp>
          <p:nvSpPr>
            <p:cNvPr id="36" name="Oval 23">
              <a:extLst>
                <a:ext uri="{FF2B5EF4-FFF2-40B4-BE49-F238E27FC236}">
                  <a16:creationId xmlns:a16="http://schemas.microsoft.com/office/drawing/2014/main" id="{517F7710-8AA2-48F4-B7FD-574CA78BCCCA}"/>
                </a:ext>
              </a:extLst>
            </p:cNvPr>
            <p:cNvSpPr/>
            <p:nvPr/>
          </p:nvSpPr>
          <p:spPr>
            <a:xfrm>
              <a:off x="9753354" y="1933380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27">
              <a:extLst>
                <a:ext uri="{FF2B5EF4-FFF2-40B4-BE49-F238E27FC236}">
                  <a16:creationId xmlns:a16="http://schemas.microsoft.com/office/drawing/2014/main" id="{2F25D9A1-611E-4E21-A588-6445052D2E45}"/>
                </a:ext>
              </a:extLst>
            </p:cNvPr>
            <p:cNvCxnSpPr>
              <a:cxnSpLocks/>
              <a:stCxn id="36" idx="1"/>
              <a:endCxn id="36" idx="5"/>
            </p:cNvCxnSpPr>
            <p:nvPr/>
          </p:nvCxnSpPr>
          <p:spPr>
            <a:xfrm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29">
              <a:extLst>
                <a:ext uri="{FF2B5EF4-FFF2-40B4-BE49-F238E27FC236}">
                  <a16:creationId xmlns:a16="http://schemas.microsoft.com/office/drawing/2014/main" id="{3D7BB8BC-6878-4AD7-B4B0-88282CA22D8B}"/>
                </a:ext>
              </a:extLst>
            </p:cNvPr>
            <p:cNvCxnSpPr>
              <a:cxnSpLocks/>
              <a:stCxn id="36" idx="3"/>
              <a:endCxn id="36" idx="7"/>
            </p:cNvCxnSpPr>
            <p:nvPr/>
          </p:nvCxnSpPr>
          <p:spPr>
            <a:xfrm flipV="1"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26A9070-C781-4BAB-9B62-8EC567D19BAD}"/>
              </a:ext>
            </a:extLst>
          </p:cNvPr>
          <p:cNvGrpSpPr/>
          <p:nvPr/>
        </p:nvGrpSpPr>
        <p:grpSpPr>
          <a:xfrm>
            <a:off x="8182569" y="1672835"/>
            <a:ext cx="2007908" cy="1925081"/>
            <a:chOff x="8081532" y="1619739"/>
            <a:chExt cx="2303588" cy="2284485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3D071BB-197E-4297-BCD0-E059490263A7}"/>
                </a:ext>
              </a:extLst>
            </p:cNvPr>
            <p:cNvSpPr/>
            <p:nvPr/>
          </p:nvSpPr>
          <p:spPr>
            <a:xfrm>
              <a:off x="8081532" y="1619739"/>
              <a:ext cx="1932010" cy="2284484"/>
            </a:xfrm>
            <a:custGeom>
              <a:avLst/>
              <a:gdLst>
                <a:gd name="connsiteX0" fmla="*/ 55908 w 2257478"/>
                <a:gd name="connsiteY0" fmla="*/ 1304421 h 3448163"/>
                <a:gd name="connsiteX1" fmla="*/ 482628 w 2257478"/>
                <a:gd name="connsiteY1" fmla="*/ 318901 h 3448163"/>
                <a:gd name="connsiteX2" fmla="*/ 2057428 w 2257478"/>
                <a:gd name="connsiteY2" fmla="*/ 227461 h 3448163"/>
                <a:gd name="connsiteX3" fmla="*/ 2067588 w 2257478"/>
                <a:gd name="connsiteY3" fmla="*/ 3163701 h 3448163"/>
                <a:gd name="connsiteX4" fmla="*/ 523268 w 2257478"/>
                <a:gd name="connsiteY4" fmla="*/ 3214501 h 3448163"/>
                <a:gd name="connsiteX5" fmla="*/ 55908 w 2257478"/>
                <a:gd name="connsiteY5" fmla="*/ 2107061 h 3448163"/>
                <a:gd name="connsiteX6" fmla="*/ 55908 w 2257478"/>
                <a:gd name="connsiteY6" fmla="*/ 1304421 h 3448163"/>
                <a:gd name="connsiteX0" fmla="*/ 55908 w 2326686"/>
                <a:gd name="connsiteY0" fmla="*/ 1095743 h 3216809"/>
                <a:gd name="connsiteX1" fmla="*/ 482628 w 2326686"/>
                <a:gd name="connsiteY1" fmla="*/ 110223 h 3216809"/>
                <a:gd name="connsiteX2" fmla="*/ 2169188 w 2326686"/>
                <a:gd name="connsiteY2" fmla="*/ 343903 h 3216809"/>
                <a:gd name="connsiteX3" fmla="*/ 2067588 w 2326686"/>
                <a:gd name="connsiteY3" fmla="*/ 2955023 h 3216809"/>
                <a:gd name="connsiteX4" fmla="*/ 523268 w 2326686"/>
                <a:gd name="connsiteY4" fmla="*/ 3005823 h 3216809"/>
                <a:gd name="connsiteX5" fmla="*/ 55908 w 2326686"/>
                <a:gd name="connsiteY5" fmla="*/ 1898383 h 3216809"/>
                <a:gd name="connsiteX6" fmla="*/ 55908 w 2326686"/>
                <a:gd name="connsiteY6" fmla="*/ 1095743 h 3216809"/>
                <a:gd name="connsiteX0" fmla="*/ 55908 w 2360990"/>
                <a:gd name="connsiteY0" fmla="*/ 1081092 h 3083771"/>
                <a:gd name="connsiteX1" fmla="*/ 482628 w 2360990"/>
                <a:gd name="connsiteY1" fmla="*/ 95572 h 3083771"/>
                <a:gd name="connsiteX2" fmla="*/ 2169188 w 2360990"/>
                <a:gd name="connsiteY2" fmla="*/ 329252 h 3083771"/>
                <a:gd name="connsiteX3" fmla="*/ 2138708 w 2360990"/>
                <a:gd name="connsiteY3" fmla="*/ 2666052 h 3083771"/>
                <a:gd name="connsiteX4" fmla="*/ 523268 w 2360990"/>
                <a:gd name="connsiteY4" fmla="*/ 2991172 h 3083771"/>
                <a:gd name="connsiteX5" fmla="*/ 55908 w 2360990"/>
                <a:gd name="connsiteY5" fmla="*/ 1883732 h 3083771"/>
                <a:gd name="connsiteX6" fmla="*/ 55908 w 2360990"/>
                <a:gd name="connsiteY6" fmla="*/ 1081092 h 3083771"/>
                <a:gd name="connsiteX0" fmla="*/ 52078 w 2360763"/>
                <a:gd name="connsiteY0" fmla="*/ 1081092 h 2970734"/>
                <a:gd name="connsiteX1" fmla="*/ 478798 w 2360763"/>
                <a:gd name="connsiteY1" fmla="*/ 95572 h 2970734"/>
                <a:gd name="connsiteX2" fmla="*/ 2165358 w 2360763"/>
                <a:gd name="connsiteY2" fmla="*/ 329252 h 2970734"/>
                <a:gd name="connsiteX3" fmla="*/ 2134878 w 2360763"/>
                <a:gd name="connsiteY3" fmla="*/ 2666052 h 2970734"/>
                <a:gd name="connsiteX4" fmla="*/ 458478 w 2360763"/>
                <a:gd name="connsiteY4" fmla="*/ 2828612 h 2970734"/>
                <a:gd name="connsiteX5" fmla="*/ 52078 w 2360763"/>
                <a:gd name="connsiteY5" fmla="*/ 1883732 h 2970734"/>
                <a:gd name="connsiteX6" fmla="*/ 52078 w 2360763"/>
                <a:gd name="connsiteY6" fmla="*/ 1081092 h 2970734"/>
                <a:gd name="connsiteX0" fmla="*/ 50167 w 2360845"/>
                <a:gd name="connsiteY0" fmla="*/ 1030646 h 2920288"/>
                <a:gd name="connsiteX1" fmla="*/ 446407 w 2360845"/>
                <a:gd name="connsiteY1" fmla="*/ 126406 h 2920288"/>
                <a:gd name="connsiteX2" fmla="*/ 2163447 w 2360845"/>
                <a:gd name="connsiteY2" fmla="*/ 278806 h 2920288"/>
                <a:gd name="connsiteX3" fmla="*/ 2132967 w 2360845"/>
                <a:gd name="connsiteY3" fmla="*/ 2615606 h 2920288"/>
                <a:gd name="connsiteX4" fmla="*/ 456567 w 2360845"/>
                <a:gd name="connsiteY4" fmla="*/ 2778166 h 2920288"/>
                <a:gd name="connsiteX5" fmla="*/ 50167 w 2360845"/>
                <a:gd name="connsiteY5" fmla="*/ 1833286 h 2920288"/>
                <a:gd name="connsiteX6" fmla="*/ 50167 w 2360845"/>
                <a:gd name="connsiteY6" fmla="*/ 1030646 h 2920288"/>
                <a:gd name="connsiteX0" fmla="*/ 50167 w 2360845"/>
                <a:gd name="connsiteY0" fmla="*/ 1046355 h 2935997"/>
                <a:gd name="connsiteX1" fmla="*/ 446407 w 2360845"/>
                <a:gd name="connsiteY1" fmla="*/ 142115 h 2935997"/>
                <a:gd name="connsiteX2" fmla="*/ 2163447 w 2360845"/>
                <a:gd name="connsiteY2" fmla="*/ 294515 h 2935997"/>
                <a:gd name="connsiteX3" fmla="*/ 2132967 w 2360845"/>
                <a:gd name="connsiteY3" fmla="*/ 2631315 h 2935997"/>
                <a:gd name="connsiteX4" fmla="*/ 456567 w 2360845"/>
                <a:gd name="connsiteY4" fmla="*/ 2793875 h 2935997"/>
                <a:gd name="connsiteX5" fmla="*/ 50167 w 2360845"/>
                <a:gd name="connsiteY5" fmla="*/ 1848995 h 2935997"/>
                <a:gd name="connsiteX6" fmla="*/ 50167 w 2360845"/>
                <a:gd name="connsiteY6" fmla="*/ 1046355 h 2935997"/>
                <a:gd name="connsiteX0" fmla="*/ 33785 w 2344463"/>
                <a:gd name="connsiteY0" fmla="*/ 1046355 h 2935997"/>
                <a:gd name="connsiteX1" fmla="*/ 430025 w 2344463"/>
                <a:gd name="connsiteY1" fmla="*/ 142115 h 2935997"/>
                <a:gd name="connsiteX2" fmla="*/ 2147065 w 2344463"/>
                <a:gd name="connsiteY2" fmla="*/ 294515 h 2935997"/>
                <a:gd name="connsiteX3" fmla="*/ 2116585 w 2344463"/>
                <a:gd name="connsiteY3" fmla="*/ 2631315 h 2935997"/>
                <a:gd name="connsiteX4" fmla="*/ 440185 w 2344463"/>
                <a:gd name="connsiteY4" fmla="*/ 2793875 h 2935997"/>
                <a:gd name="connsiteX5" fmla="*/ 33785 w 2344463"/>
                <a:gd name="connsiteY5" fmla="*/ 1848995 h 2935997"/>
                <a:gd name="connsiteX6" fmla="*/ 33785 w 2344463"/>
                <a:gd name="connsiteY6" fmla="*/ 1046355 h 2935997"/>
                <a:gd name="connsiteX0" fmla="*/ 33785 w 2344463"/>
                <a:gd name="connsiteY0" fmla="*/ 728539 h 2902661"/>
                <a:gd name="connsiteX1" fmla="*/ 430025 w 2344463"/>
                <a:gd name="connsiteY1" fmla="*/ 108779 h 2902661"/>
                <a:gd name="connsiteX2" fmla="*/ 2147065 w 2344463"/>
                <a:gd name="connsiteY2" fmla="*/ 261179 h 2902661"/>
                <a:gd name="connsiteX3" fmla="*/ 2116585 w 2344463"/>
                <a:gd name="connsiteY3" fmla="*/ 2597979 h 2902661"/>
                <a:gd name="connsiteX4" fmla="*/ 440185 w 2344463"/>
                <a:gd name="connsiteY4" fmla="*/ 2760539 h 2902661"/>
                <a:gd name="connsiteX5" fmla="*/ 33785 w 2344463"/>
                <a:gd name="connsiteY5" fmla="*/ 1815659 h 2902661"/>
                <a:gd name="connsiteX6" fmla="*/ 33785 w 2344463"/>
                <a:gd name="connsiteY6" fmla="*/ 728539 h 2902661"/>
                <a:gd name="connsiteX0" fmla="*/ 35113 w 2345791"/>
                <a:gd name="connsiteY0" fmla="*/ 728539 h 2902661"/>
                <a:gd name="connsiteX1" fmla="*/ 431353 w 2345791"/>
                <a:gd name="connsiteY1" fmla="*/ 108779 h 2902661"/>
                <a:gd name="connsiteX2" fmla="*/ 2148393 w 2345791"/>
                <a:gd name="connsiteY2" fmla="*/ 261179 h 2902661"/>
                <a:gd name="connsiteX3" fmla="*/ 2117913 w 2345791"/>
                <a:gd name="connsiteY3" fmla="*/ 2597979 h 2902661"/>
                <a:gd name="connsiteX4" fmla="*/ 441513 w 2345791"/>
                <a:gd name="connsiteY4" fmla="*/ 2760539 h 2902661"/>
                <a:gd name="connsiteX5" fmla="*/ 65593 w 2345791"/>
                <a:gd name="connsiteY5" fmla="*/ 2150939 h 2902661"/>
                <a:gd name="connsiteX6" fmla="*/ 35113 w 2345791"/>
                <a:gd name="connsiteY6" fmla="*/ 728539 h 2902661"/>
                <a:gd name="connsiteX0" fmla="*/ 23583 w 2334261"/>
                <a:gd name="connsiteY0" fmla="*/ 728539 h 2902661"/>
                <a:gd name="connsiteX1" fmla="*/ 419823 w 2334261"/>
                <a:gd name="connsiteY1" fmla="*/ 108779 h 2902661"/>
                <a:gd name="connsiteX2" fmla="*/ 2136863 w 2334261"/>
                <a:gd name="connsiteY2" fmla="*/ 261179 h 2902661"/>
                <a:gd name="connsiteX3" fmla="*/ 2106383 w 2334261"/>
                <a:gd name="connsiteY3" fmla="*/ 2597979 h 2902661"/>
                <a:gd name="connsiteX4" fmla="*/ 429983 w 2334261"/>
                <a:gd name="connsiteY4" fmla="*/ 2760539 h 2902661"/>
                <a:gd name="connsiteX5" fmla="*/ 54063 w 2334261"/>
                <a:gd name="connsiteY5" fmla="*/ 2150939 h 2902661"/>
                <a:gd name="connsiteX6" fmla="*/ 23583 w 2334261"/>
                <a:gd name="connsiteY6" fmla="*/ 728539 h 2902661"/>
                <a:gd name="connsiteX0" fmla="*/ 7216 w 2317894"/>
                <a:gd name="connsiteY0" fmla="*/ 728539 h 2902661"/>
                <a:gd name="connsiteX1" fmla="*/ 403456 w 2317894"/>
                <a:gd name="connsiteY1" fmla="*/ 108779 h 2902661"/>
                <a:gd name="connsiteX2" fmla="*/ 2120496 w 2317894"/>
                <a:gd name="connsiteY2" fmla="*/ 261179 h 2902661"/>
                <a:gd name="connsiteX3" fmla="*/ 2090016 w 2317894"/>
                <a:gd name="connsiteY3" fmla="*/ 2597979 h 2902661"/>
                <a:gd name="connsiteX4" fmla="*/ 413616 w 2317894"/>
                <a:gd name="connsiteY4" fmla="*/ 2760539 h 2902661"/>
                <a:gd name="connsiteX5" fmla="*/ 37696 w 2317894"/>
                <a:gd name="connsiteY5" fmla="*/ 2150939 h 2902661"/>
                <a:gd name="connsiteX6" fmla="*/ 7216 w 2317894"/>
                <a:gd name="connsiteY6" fmla="*/ 728539 h 29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894" h="2902661">
                  <a:moveTo>
                    <a:pt x="7216" y="728539"/>
                  </a:moveTo>
                  <a:cubicBezTo>
                    <a:pt x="29803" y="378019"/>
                    <a:pt x="51243" y="186672"/>
                    <a:pt x="403456" y="108779"/>
                  </a:cubicBezTo>
                  <a:cubicBezTo>
                    <a:pt x="755669" y="30886"/>
                    <a:pt x="1839403" y="-153688"/>
                    <a:pt x="2120496" y="261179"/>
                  </a:cubicBezTo>
                  <a:cubicBezTo>
                    <a:pt x="2401589" y="676046"/>
                    <a:pt x="2374496" y="2181419"/>
                    <a:pt x="2090016" y="2597979"/>
                  </a:cubicBezTo>
                  <a:cubicBezTo>
                    <a:pt x="1805536" y="3014539"/>
                    <a:pt x="748896" y="2936646"/>
                    <a:pt x="413616" y="2760539"/>
                  </a:cubicBezTo>
                  <a:cubicBezTo>
                    <a:pt x="78336" y="2584432"/>
                    <a:pt x="54629" y="2520086"/>
                    <a:pt x="37696" y="2150939"/>
                  </a:cubicBezTo>
                  <a:cubicBezTo>
                    <a:pt x="20763" y="1781792"/>
                    <a:pt x="-15371" y="1079059"/>
                    <a:pt x="7216" y="728539"/>
                  </a:cubicBezTo>
                  <a:close/>
                </a:path>
              </a:pathLst>
            </a:custGeom>
            <a:ln w="28575">
              <a:solidFill>
                <a:srgbClr val="0000FF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8">
              <a:extLst>
                <a:ext uri="{FF2B5EF4-FFF2-40B4-BE49-F238E27FC236}">
                  <a16:creationId xmlns:a16="http://schemas.microsoft.com/office/drawing/2014/main" id="{A8004C2F-3330-473E-A6A3-BF33F7545B97}"/>
                </a:ext>
              </a:extLst>
            </p:cNvPr>
            <p:cNvCxnSpPr>
              <a:cxnSpLocks/>
            </p:cNvCxnSpPr>
            <p:nvPr/>
          </p:nvCxnSpPr>
          <p:spPr>
            <a:xfrm>
              <a:off x="10009544" y="2808833"/>
              <a:ext cx="0" cy="71966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9">
              <a:extLst>
                <a:ext uri="{FF2B5EF4-FFF2-40B4-BE49-F238E27FC236}">
                  <a16:creationId xmlns:a16="http://schemas.microsoft.com/office/drawing/2014/main" id="{A1BF51BE-3C97-448B-ACBB-21F2B5DDA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6736" y="3904224"/>
              <a:ext cx="119944" cy="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10">
              <a:extLst>
                <a:ext uri="{FF2B5EF4-FFF2-40B4-BE49-F238E27FC236}">
                  <a16:creationId xmlns:a16="http://schemas.microsoft.com/office/drawing/2014/main" id="{90B1ED38-70EA-4773-8F25-99032B53B255}"/>
                </a:ext>
              </a:extLst>
            </p:cNvPr>
            <p:cNvCxnSpPr>
              <a:cxnSpLocks/>
            </p:cNvCxnSpPr>
            <p:nvPr/>
          </p:nvCxnSpPr>
          <p:spPr>
            <a:xfrm>
              <a:off x="9063989" y="1627735"/>
              <a:ext cx="67253" cy="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11">
              <a:extLst>
                <a:ext uri="{FF2B5EF4-FFF2-40B4-BE49-F238E27FC236}">
                  <a16:creationId xmlns:a16="http://schemas.microsoft.com/office/drawing/2014/main" id="{434B6AE2-6274-4A9F-A91B-145EACCEC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1532" y="2568946"/>
              <a:ext cx="0" cy="107949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03AA5582-0875-419C-838B-0B45CFD45803}"/>
                </a:ext>
              </a:extLst>
            </p:cNvPr>
            <p:cNvSpPr txBox="1"/>
            <p:nvPr/>
          </p:nvSpPr>
          <p:spPr>
            <a:xfrm>
              <a:off x="10104789" y="2621684"/>
              <a:ext cx="280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rgbClr val="0000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2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3-0086-04.jpg" descr="23-0086-04.jpg">
            <a:extLst>
              <a:ext uri="{FF2B5EF4-FFF2-40B4-BE49-F238E27FC236}">
                <a16:creationId xmlns:a16="http://schemas.microsoft.com/office/drawing/2014/main" id="{85A9E465-1E9F-4C53-9755-DC18AA88E1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723059" y="1751055"/>
            <a:ext cx="5759642" cy="437617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矩形 17" descr="段落标题1"/>
          <p:cNvSpPr/>
          <p:nvPr/>
        </p:nvSpPr>
        <p:spPr>
          <a:xfrm>
            <a:off x="733002" y="678856"/>
            <a:ext cx="835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the Muon: Injection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E250024-851E-467C-A537-DF486E0C3923}"/>
              </a:ext>
            </a:extLst>
          </p:cNvPr>
          <p:cNvSpPr txBox="1"/>
          <p:nvPr/>
        </p:nvSpPr>
        <p:spPr>
          <a:xfrm>
            <a:off x="6732690" y="3811858"/>
            <a:ext cx="5708174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Injection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Cancel field in beam channel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Prevents strong deflection of the 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perturbation to storage magnetic field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inflector magnet are used to achieve above requirements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669D0C1-602D-4F53-8190-5848E3063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171" y="1430111"/>
            <a:ext cx="4771595" cy="2251507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B012D1B2-6C94-4A0D-96FB-BC69C70DE5EA}"/>
              </a:ext>
            </a:extLst>
          </p:cNvPr>
          <p:cNvSpPr/>
          <p:nvPr/>
        </p:nvSpPr>
        <p:spPr>
          <a:xfrm>
            <a:off x="3909258" y="1832929"/>
            <a:ext cx="490193" cy="113121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00184D3-D97D-4795-8D89-44FDA333AD35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4154355" y="1432857"/>
            <a:ext cx="2597816" cy="4000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F5B01B7-CAB9-4BE9-9977-D303AA9057EA}"/>
              </a:ext>
            </a:extLst>
          </p:cNvPr>
          <p:cNvCxnSpPr>
            <a:cxnSpLocks/>
            <a:stCxn id="21" idx="4"/>
          </p:cNvCxnSpPr>
          <p:nvPr/>
        </p:nvCxnSpPr>
        <p:spPr>
          <a:xfrm>
            <a:off x="4154355" y="2964146"/>
            <a:ext cx="2627168" cy="68264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AAD7E505-E4CF-4AE9-8503-95D8255412CA}"/>
              </a:ext>
            </a:extLst>
          </p:cNvPr>
          <p:cNvSpPr/>
          <p:nvPr/>
        </p:nvSpPr>
        <p:spPr>
          <a:xfrm>
            <a:off x="6781523" y="1432857"/>
            <a:ext cx="4781221" cy="225218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14D48BB-0FA6-4C93-A9A4-6E0AC1403AEF}"/>
              </a:ext>
            </a:extLst>
          </p:cNvPr>
          <p:cNvSpPr txBox="1"/>
          <p:nvPr/>
        </p:nvSpPr>
        <p:spPr>
          <a:xfrm>
            <a:off x="6804314" y="1405244"/>
            <a:ext cx="2725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inflector magnet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59FF66BF-358A-426F-9DED-4BED5CCAB6CA}"/>
              </a:ext>
            </a:extLst>
          </p:cNvPr>
          <p:cNvSpPr/>
          <p:nvPr/>
        </p:nvSpPr>
        <p:spPr>
          <a:xfrm rot="1946597">
            <a:off x="2764830" y="1421508"/>
            <a:ext cx="1216781" cy="5681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7A001C6-5CF7-4899-8D86-8A37D8EE2314}"/>
              </a:ext>
            </a:extLst>
          </p:cNvPr>
          <p:cNvSpPr txBox="1"/>
          <p:nvPr/>
        </p:nvSpPr>
        <p:spPr>
          <a:xfrm>
            <a:off x="11851799" y="0"/>
            <a:ext cx="3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AB38F11-976B-4989-A36F-837C598DADAC}"/>
              </a:ext>
            </a:extLst>
          </p:cNvPr>
          <p:cNvSpPr txBox="1"/>
          <p:nvPr/>
        </p:nvSpPr>
        <p:spPr>
          <a:xfrm>
            <a:off x="2390638" y="6156235"/>
            <a:ext cx="305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storage 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4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7AE7CDEF-2333-41F8-ABF2-97E34ECCC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06" y="1164615"/>
            <a:ext cx="2368304" cy="3035432"/>
          </a:xfrm>
          <a:prstGeom prst="rect">
            <a:avLst/>
          </a:prstGeom>
        </p:spPr>
      </p:pic>
      <p:pic>
        <p:nvPicPr>
          <p:cNvPr id="14" name="23-0086-04.jpg" descr="23-0086-04.jpg">
            <a:extLst>
              <a:ext uri="{FF2B5EF4-FFF2-40B4-BE49-F238E27FC236}">
                <a16:creationId xmlns:a16="http://schemas.microsoft.com/office/drawing/2014/main" id="{03FD5399-BA04-45A2-A2E0-5C1C90FB32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79" t="6905" r="11279" b="4779"/>
          <a:stretch>
            <a:fillRect/>
          </a:stretch>
        </p:blipFill>
        <p:spPr>
          <a:xfrm>
            <a:off x="723059" y="1751055"/>
            <a:ext cx="5759642" cy="437617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矩形 17" descr="段落标题1"/>
          <p:cNvSpPr/>
          <p:nvPr/>
        </p:nvSpPr>
        <p:spPr>
          <a:xfrm>
            <a:off x="733002" y="678856"/>
            <a:ext cx="835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the Muon: Kicker and ESQ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7559870-7471-48D4-A866-ACFF00CF808E}"/>
              </a:ext>
            </a:extLst>
          </p:cNvPr>
          <p:cNvSpPr txBox="1"/>
          <p:nvPr/>
        </p:nvSpPr>
        <p:spPr>
          <a:xfrm>
            <a:off x="6646022" y="4062604"/>
            <a:ext cx="5725366" cy="15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Storage: Electrostatic Quadrupoles (ESQ)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Drives the muons towards the central part of storage region vertically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Aluminum ESQ cover ~43% of total ring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74391635-162C-475A-AA03-56A84E908B22}"/>
              </a:ext>
            </a:extLst>
          </p:cNvPr>
          <p:cNvSpPr/>
          <p:nvPr/>
        </p:nvSpPr>
        <p:spPr>
          <a:xfrm>
            <a:off x="1344382" y="2368038"/>
            <a:ext cx="4516995" cy="300715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84D57A7-7957-4BE9-835B-0C1E7EA8DB42}"/>
              </a:ext>
            </a:extLst>
          </p:cNvPr>
          <p:cNvSpPr txBox="1"/>
          <p:nvPr/>
        </p:nvSpPr>
        <p:spPr>
          <a:xfrm>
            <a:off x="8759093" y="1155037"/>
            <a:ext cx="3391291" cy="264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Storage: Kicker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inflector, muons enter storage region at 77 mm outside central closed orbit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fast-kicker system steers muons onto stored orbit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0B7C557B-2306-4296-9A2E-F96269809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022" y="5600013"/>
            <a:ext cx="4226141" cy="830135"/>
          </a:xfrm>
          <a:prstGeom prst="rect">
            <a:avLst/>
          </a:prstGeom>
        </p:spPr>
      </p:pic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801DFBEB-6004-41C5-A536-493734217C56}"/>
              </a:ext>
            </a:extLst>
          </p:cNvPr>
          <p:cNvCxnSpPr>
            <a:cxnSpLocks/>
            <a:stCxn id="34" idx="2"/>
          </p:cNvCxnSpPr>
          <p:nvPr/>
        </p:nvCxnSpPr>
        <p:spPr>
          <a:xfrm flipV="1">
            <a:off x="8759093" y="5583579"/>
            <a:ext cx="1162790" cy="846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DF0FA76-32A1-4DD6-B299-75D5B0FE6D4C}"/>
                  </a:ext>
                </a:extLst>
              </p:cNvPr>
              <p:cNvSpPr txBox="1"/>
              <p:nvPr/>
            </p:nvSpPr>
            <p:spPr>
              <a:xfrm>
                <a:off x="9361872" y="6304002"/>
                <a:ext cx="146886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=29.3</m:t>
                      </m:r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=3.094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DF0FA76-32A1-4DD6-B299-75D5B0FE6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872" y="6304002"/>
                <a:ext cx="1468864" cy="553998"/>
              </a:xfrm>
              <a:prstGeom prst="rect">
                <a:avLst/>
              </a:prstGeom>
              <a:blipFill>
                <a:blip r:embed="rId6"/>
                <a:stretch>
                  <a:fillRect l="-3320" r="-2490" b="-131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4FF664D6-51CC-4C3A-AF9B-B2CE73490D1B}"/>
              </a:ext>
            </a:extLst>
          </p:cNvPr>
          <p:cNvSpPr txBox="1"/>
          <p:nvPr/>
        </p:nvSpPr>
        <p:spPr>
          <a:xfrm>
            <a:off x="2390638" y="6156235"/>
            <a:ext cx="305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storage 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38405773-6863-4C33-8E7A-1D924245BF24}"/>
              </a:ext>
            </a:extLst>
          </p:cNvPr>
          <p:cNvSpPr/>
          <p:nvPr/>
        </p:nvSpPr>
        <p:spPr>
          <a:xfrm rot="1946597">
            <a:off x="2764830" y="1421508"/>
            <a:ext cx="1216781" cy="5681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1BCAFF2-1ADC-4C61-B3A3-27B3A02E5B77}"/>
              </a:ext>
            </a:extLst>
          </p:cNvPr>
          <p:cNvSpPr txBox="1"/>
          <p:nvPr/>
        </p:nvSpPr>
        <p:spPr>
          <a:xfrm>
            <a:off x="11851799" y="0"/>
            <a:ext cx="3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23-0086-04.jpg" descr="23-0086-04.jpg">
            <a:extLst>
              <a:ext uri="{FF2B5EF4-FFF2-40B4-BE49-F238E27FC236}">
                <a16:creationId xmlns:a16="http://schemas.microsoft.com/office/drawing/2014/main" id="{03FD5399-BA04-45A2-A2E0-5C1C90FB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9" t="6905" r="11279" b="4779"/>
          <a:stretch>
            <a:fillRect/>
          </a:stretch>
        </p:blipFill>
        <p:spPr>
          <a:xfrm>
            <a:off x="723059" y="1751055"/>
            <a:ext cx="5759642" cy="437617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矩形 17" descr="段落标题1"/>
          <p:cNvSpPr/>
          <p:nvPr/>
        </p:nvSpPr>
        <p:spPr>
          <a:xfrm>
            <a:off x="733002" y="678856"/>
            <a:ext cx="835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the Muon: RF-matching System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917CEC-2C39-44D8-876B-46853C47C5B1}"/>
              </a:ext>
            </a:extLst>
          </p:cNvPr>
          <p:cNvSpPr txBox="1"/>
          <p:nvPr/>
        </p:nvSpPr>
        <p:spPr>
          <a:xfrm>
            <a:off x="11851799" y="0"/>
            <a:ext cx="3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F664D6-51CC-4C3A-AF9B-B2CE73490D1B}"/>
              </a:ext>
            </a:extLst>
          </p:cNvPr>
          <p:cNvSpPr txBox="1"/>
          <p:nvPr/>
        </p:nvSpPr>
        <p:spPr>
          <a:xfrm>
            <a:off x="2390638" y="6156235"/>
            <a:ext cx="305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storage 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38405773-6863-4C33-8E7A-1D924245BF24}"/>
              </a:ext>
            </a:extLst>
          </p:cNvPr>
          <p:cNvSpPr/>
          <p:nvPr/>
        </p:nvSpPr>
        <p:spPr>
          <a:xfrm rot="1946597">
            <a:off x="2764830" y="1421508"/>
            <a:ext cx="1216781" cy="5681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6ABA350D-43E4-4BE4-82BF-370FF4101366}"/>
              </a:ext>
            </a:extLst>
          </p:cNvPr>
          <p:cNvSpPr/>
          <p:nvPr/>
        </p:nvSpPr>
        <p:spPr>
          <a:xfrm rot="21214486">
            <a:off x="2676405" y="2262558"/>
            <a:ext cx="1108709" cy="349539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2">
            <a:extLst>
              <a:ext uri="{FF2B5EF4-FFF2-40B4-BE49-F238E27FC236}">
                <a16:creationId xmlns:a16="http://schemas.microsoft.com/office/drawing/2014/main" id="{CDDA4BAA-7B4A-4118-B17C-B6108A7FCA5B}"/>
              </a:ext>
            </a:extLst>
          </p:cNvPr>
          <p:cNvSpPr/>
          <p:nvPr/>
        </p:nvSpPr>
        <p:spPr>
          <a:xfrm rot="15491635">
            <a:off x="747064" y="4005362"/>
            <a:ext cx="1200864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7A7C9722-2011-4881-AFA3-0C98F53A2C56}"/>
              </a:ext>
            </a:extLst>
          </p:cNvPr>
          <p:cNvSpPr/>
          <p:nvPr/>
        </p:nvSpPr>
        <p:spPr>
          <a:xfrm rot="10583061">
            <a:off x="3244922" y="5194110"/>
            <a:ext cx="1200864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FF03E58E-97EA-430E-BE97-F62D8D96CEEE}"/>
              </a:ext>
            </a:extLst>
          </p:cNvPr>
          <p:cNvSpPr/>
          <p:nvPr/>
        </p:nvSpPr>
        <p:spPr>
          <a:xfrm rot="3177264">
            <a:off x="5011775" y="2885755"/>
            <a:ext cx="1037742" cy="487042"/>
          </a:xfrm>
          <a:prstGeom prst="roundRect">
            <a:avLst/>
          </a:prstGeom>
          <a:solidFill>
            <a:srgbClr val="4C8C2B">
              <a:alpha val="8009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1991125-99DD-48CA-A7D1-9F3CB1891369}"/>
              </a:ext>
            </a:extLst>
          </p:cNvPr>
          <p:cNvSpPr txBox="1">
            <a:spLocks/>
          </p:cNvSpPr>
          <p:nvPr/>
        </p:nvSpPr>
        <p:spPr>
          <a:xfrm>
            <a:off x="6745920" y="1406771"/>
            <a:ext cx="4961608" cy="37499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RF voltage was superimposed to the quad voltage (Run5/6)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2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343A4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2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343A4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None/>
              <a:tabLst/>
              <a:defRPr/>
            </a:pPr>
            <a:endParaRPr lang="en-US" dirty="0">
              <a:solidFill>
                <a:srgbClr val="343A4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4C9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Damp beam dynamics oscillations and scrap the beam </a:t>
            </a: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43D8F40E-194E-42AA-AEB1-DD77E8BB0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866" y="4788093"/>
            <a:ext cx="3483429" cy="2021850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328F5E08-BFA8-48D4-AD28-396A5D639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953" y="2049060"/>
            <a:ext cx="3188589" cy="21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 descr="段落标题1"/>
              <p:cNvSpPr/>
              <p:nvPr/>
            </p:nvSpPr>
            <p:spPr>
              <a:xfrm>
                <a:off x="733002" y="678856"/>
                <a:ext cx="835324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000"/>
                  </a:spcBef>
                </a:pPr>
                <a:r>
                  <a:rPr lang="en-US" altLang="zh-CN" sz="3200" b="1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Anomalous Precession Measurement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zh-CN" altLang="en-US" sz="3200" b="1" dirty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</mc:Choice>
        <mc:Fallback xmlns="">
          <p:sp>
            <p:nvSpPr>
              <p:cNvPr id="18" name="矩形 17" descr="段落标题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02" y="678856"/>
                <a:ext cx="8353246" cy="584775"/>
              </a:xfrm>
              <a:prstGeom prst="rect">
                <a:avLst/>
              </a:prstGeom>
              <a:blipFill>
                <a:blip r:embed="rId3"/>
                <a:stretch>
                  <a:fillRect l="-1823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B4C3B9DA-6DEA-43E3-A027-E418554DA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"/>
          <a:stretch/>
        </p:blipFill>
        <p:spPr>
          <a:xfrm>
            <a:off x="345529" y="1478505"/>
            <a:ext cx="7209483" cy="1537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DDA2573-44F3-4D45-80BF-20D49853867A}"/>
                  </a:ext>
                </a:extLst>
              </p:cNvPr>
              <p:cNvSpPr txBox="1"/>
              <p:nvPr/>
            </p:nvSpPr>
            <p:spPr>
              <a:xfrm>
                <a:off x="251514" y="3130684"/>
                <a:ext cx="8916111" cy="3392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Self-analyzing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 calorimeters of 9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PbF</a:t>
                </a: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crystals detect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Highest-energy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emitted preferentially along muon spin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 in a “wiggle” arrival time of these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calorimeters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DDA2573-44F3-4D45-80BF-20D498538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4" y="3130684"/>
                <a:ext cx="8916111" cy="3392467"/>
              </a:xfrm>
              <a:prstGeom prst="rect">
                <a:avLst/>
              </a:prstGeom>
              <a:blipFill>
                <a:blip r:embed="rId5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5" descr="그림 5">
            <a:extLst>
              <a:ext uri="{FF2B5EF4-FFF2-40B4-BE49-F238E27FC236}">
                <a16:creationId xmlns:a16="http://schemas.microsoft.com/office/drawing/2014/main" id="{D8486D46-FDD8-46D8-9AD9-ECC976922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480" y="1386284"/>
            <a:ext cx="3642281" cy="2648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1E01FC3-4243-4999-A1BE-F5A15DE4CE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036" y="3947036"/>
            <a:ext cx="3805423" cy="24490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3462A9C-1FEA-4343-8D69-0C877001D9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53" t="-6422"/>
          <a:stretch/>
        </p:blipFill>
        <p:spPr>
          <a:xfrm>
            <a:off x="451368" y="5756569"/>
            <a:ext cx="6372989" cy="531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D80A16-FDD6-40ED-AA8F-D1144D29AD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12" r="62721"/>
          <a:stretch/>
        </p:blipFill>
        <p:spPr>
          <a:xfrm>
            <a:off x="483334" y="5379495"/>
            <a:ext cx="3805423" cy="4959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3D0C14-681B-419B-9F28-2476321B6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3275" y="3016323"/>
            <a:ext cx="1726427" cy="13000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96DBCF8-35F0-4180-93AD-CFA2D0A26B1C}"/>
              </a:ext>
            </a:extLst>
          </p:cNvPr>
          <p:cNvSpPr/>
          <p:nvPr/>
        </p:nvSpPr>
        <p:spPr>
          <a:xfrm>
            <a:off x="397170" y="6338485"/>
            <a:ext cx="4115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*More complicated due to beam dynamics</a:t>
            </a:r>
            <a:endParaRPr lang="en-US" altLang="ko-KR" dirty="0">
              <a:solidFill>
                <a:prstClr val="black"/>
              </a:solidFill>
              <a:latin typeface="Times New Roman" panose="02020603050405020304" pitchFamily="18" charset="0"/>
              <a:ea typeface="나눔스퀘어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BF968D-0FEB-448E-B919-B0F42D45882A}"/>
              </a:ext>
            </a:extLst>
          </p:cNvPr>
          <p:cNvSpPr txBox="1"/>
          <p:nvPr/>
        </p:nvSpPr>
        <p:spPr>
          <a:xfrm>
            <a:off x="11704321" y="0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郑少PPT">
  <a:themeElements>
    <a:clrScheme name="自定义 78">
      <a:dk1>
        <a:srgbClr val="174A73"/>
      </a:dk1>
      <a:lt1>
        <a:srgbClr val="FFFFFF"/>
      </a:lt1>
      <a:dk2>
        <a:srgbClr val="5F5F5F"/>
      </a:dk2>
      <a:lt2>
        <a:srgbClr val="FFFFFF"/>
      </a:lt2>
      <a:accent1>
        <a:srgbClr val="174A73"/>
      </a:accent1>
      <a:accent2>
        <a:srgbClr val="4CBFA0"/>
      </a:accent2>
      <a:accent3>
        <a:srgbClr val="174A73"/>
      </a:accent3>
      <a:accent4>
        <a:srgbClr val="4CBFA0"/>
      </a:accent4>
      <a:accent5>
        <a:srgbClr val="174A73"/>
      </a:accent5>
      <a:accent6>
        <a:srgbClr val="4CBFA0"/>
      </a:accent6>
      <a:hlink>
        <a:srgbClr val="FFFFFF"/>
      </a:hlink>
      <a:folHlink>
        <a:srgbClr val="FFFFFF"/>
      </a:folHlink>
    </a:clrScheme>
    <a:fontScheme name="0000001 思源黑体">
      <a:majorFont>
        <a:latin typeface="等线 Light"/>
        <a:ea typeface="思源黑体 CN Bold"/>
        <a:cs typeface=""/>
      </a:majorFont>
      <a:minorFont>
        <a:latin typeface="等线"/>
        <a:ea typeface="思源黑体 CN Extra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15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1397</Words>
  <Application>Microsoft Office PowerPoint</Application>
  <PresentationFormat>宽屏</PresentationFormat>
  <Paragraphs>302</Paragraphs>
  <Slides>24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나눔스퀘어</vt:lpstr>
      <vt:lpstr>Segoe UI Light</vt:lpstr>
      <vt:lpstr>Adobe 黑体 Std R</vt:lpstr>
      <vt:lpstr>Calibri</vt:lpstr>
      <vt:lpstr>宋体</vt:lpstr>
      <vt:lpstr>思源黑体 CN ExtraLight</vt:lpstr>
      <vt:lpstr>等线</vt:lpstr>
      <vt:lpstr>Times New Roman</vt:lpstr>
      <vt:lpstr>思源黑体 CN Bold</vt:lpstr>
      <vt:lpstr>Helvetica Neue</vt:lpstr>
      <vt:lpstr>Cambria Math</vt:lpstr>
      <vt:lpstr>Helvetica</vt:lpstr>
      <vt:lpstr>Arial</vt:lpstr>
      <vt:lpstr>Helvetica Light</vt:lpstr>
      <vt:lpstr>微软雅黑</vt:lpstr>
      <vt:lpstr>Wingdings</vt:lpstr>
      <vt:lpstr>游ゴシック Medium</vt:lpstr>
      <vt:lpstr>郑少PPT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KLS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001</dc:title>
  <dc:creator>郑少PPT</dc:creator>
  <cp:lastModifiedBy>ZJ</cp:lastModifiedBy>
  <cp:revision>3090</cp:revision>
  <cp:lastPrinted>2022-09-21T01:53:40Z</cp:lastPrinted>
  <dcterms:created xsi:type="dcterms:W3CDTF">2022-09-21T01:53:40Z</dcterms:created>
  <dcterms:modified xsi:type="dcterms:W3CDTF">2025-09-14T16:36:00Z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  <property fmtid="{D5CDD505-2E9C-101B-9397-08002B2CF9AE}" pid="3" name="KSORubyTemplateID">
    <vt:lpwstr>2</vt:lpwstr>
  </property>
</Properties>
</file>