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2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699" r:id="rId3"/>
    <p:sldMasterId id="2147483724" r:id="rId4"/>
    <p:sldMasterId id="2147483841" r:id="rId5"/>
    <p:sldMasterId id="2147483903" r:id="rId6"/>
    <p:sldMasterId id="2147483939" r:id="rId7"/>
    <p:sldMasterId id="2147483951" r:id="rId8"/>
    <p:sldMasterId id="2147483965" r:id="rId9"/>
    <p:sldMasterId id="2147483977" r:id="rId10"/>
    <p:sldMasterId id="2147483991" r:id="rId11"/>
    <p:sldMasterId id="2147484017" r:id="rId12"/>
    <p:sldMasterId id="2147484066" r:id="rId13"/>
  </p:sldMasterIdLst>
  <p:notesMasterIdLst>
    <p:notesMasterId r:id="rId60"/>
  </p:notesMasterIdLst>
  <p:sldIdLst>
    <p:sldId id="257" r:id="rId14"/>
    <p:sldId id="511" r:id="rId15"/>
    <p:sldId id="258" r:id="rId16"/>
    <p:sldId id="501" r:id="rId17"/>
    <p:sldId id="496" r:id="rId18"/>
    <p:sldId id="318" r:id="rId19"/>
    <p:sldId id="433" r:id="rId20"/>
    <p:sldId id="267" r:id="rId21"/>
    <p:sldId id="372" r:id="rId22"/>
    <p:sldId id="477" r:id="rId23"/>
    <p:sldId id="482" r:id="rId24"/>
    <p:sldId id="483" r:id="rId25"/>
    <p:sldId id="484" r:id="rId26"/>
    <p:sldId id="462" r:id="rId27"/>
    <p:sldId id="463" r:id="rId28"/>
    <p:sldId id="464" r:id="rId29"/>
    <p:sldId id="465" r:id="rId30"/>
    <p:sldId id="466" r:id="rId31"/>
    <p:sldId id="467" r:id="rId32"/>
    <p:sldId id="469" r:id="rId33"/>
    <p:sldId id="470" r:id="rId34"/>
    <p:sldId id="472" r:id="rId35"/>
    <p:sldId id="473" r:id="rId36"/>
    <p:sldId id="475" r:id="rId37"/>
    <p:sldId id="476" r:id="rId38"/>
    <p:sldId id="474" r:id="rId39"/>
    <p:sldId id="492" r:id="rId40"/>
    <p:sldId id="494" r:id="rId41"/>
    <p:sldId id="495" r:id="rId42"/>
    <p:sldId id="296" r:id="rId43"/>
    <p:sldId id="502" r:id="rId44"/>
    <p:sldId id="503" r:id="rId45"/>
    <p:sldId id="504" r:id="rId46"/>
    <p:sldId id="505" r:id="rId47"/>
    <p:sldId id="506" r:id="rId48"/>
    <p:sldId id="507" r:id="rId49"/>
    <p:sldId id="508" r:id="rId50"/>
    <p:sldId id="509" r:id="rId51"/>
    <p:sldId id="510" r:id="rId52"/>
    <p:sldId id="411" r:id="rId53"/>
    <p:sldId id="432" r:id="rId54"/>
    <p:sldId id="450" r:id="rId55"/>
    <p:sldId id="451" r:id="rId56"/>
    <p:sldId id="452" r:id="rId57"/>
    <p:sldId id="453" r:id="rId58"/>
    <p:sldId id="454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FF"/>
    <a:srgbClr val="FFFFFF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3641" autoAdjust="0"/>
  </p:normalViewPr>
  <p:slideViewPr>
    <p:cSldViewPr snapToGrid="0">
      <p:cViewPr varScale="1">
        <p:scale>
          <a:sx n="64" d="100"/>
          <a:sy n="64" d="100"/>
        </p:scale>
        <p:origin x="765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61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93A60-0494-40AF-A1C8-F6BEEEA64C54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805E7-A969-4F90-B8C3-9093EAABD2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320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85A00E-BB72-43F6-88FB-A82F1C2D846F}" type="slidenum">
              <a:rPr kumimoji="0" lang="zh-CN" alt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zh-C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8300" y="703263"/>
            <a:ext cx="6126163" cy="3446462"/>
          </a:xfrm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60863"/>
            <a:ext cx="5010150" cy="4079875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755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85A00E-BB72-43F6-88FB-A82F1C2D846F}" type="slidenum">
              <a:rPr kumimoji="0" lang="zh-CN" alt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zh-C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8300" y="703263"/>
            <a:ext cx="6126163" cy="3446462"/>
          </a:xfrm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60863"/>
            <a:ext cx="5010150" cy="4079875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701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01068-B8BE-442C-B378-B9339F306026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3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4F9C6-DA21-402E-997D-C5CE25AAE5F0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3627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2A42FD3-5501-4466-B0EF-C693BF37ED6B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0038280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58A9E8-C34F-41AF-9746-A1FB7A48180C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767280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E732A00-4582-4C21-9DFB-866BDFB9CEBD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870231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060A92-70B3-4902-B975-49C587C007B9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7894921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6A5C3A-53CC-4F9C-B68F-FBE0D5585B02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4291047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3D371-0DFA-4CC8-BF42-7F528B9D493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8215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3877E-9700-4568-A947-3F5649BD375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6482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BA724-F06C-4A99-A171-B1455D1E743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80110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1D18D-D3D0-4534-AD4F-D453F809E79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2200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FE8B7-EBFC-4748-BBBF-F5A4BEB228F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478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B1F76-EFC8-4C34-979E-45D536F13E11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7387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C8250-9F42-46F9-8186-A0DCDCA4CFD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83974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59A1D-DCBA-46CB-A345-9338E516802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5161524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F2377-DEE9-4DCE-A212-9329B2C1C8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202546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5415B-88C4-4270-9243-EFCBDA35453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9495978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A8629-8A1B-4D2E-9B60-6CCC275F735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495097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29318-817E-4A39-9E09-F0304DCA1F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858902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标题，媒体剪辑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媒体占位符 2"/>
          <p:cNvSpPr>
            <a:spLocks noGrp="1"/>
          </p:cNvSpPr>
          <p:nvPr>
            <p:ph type="media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12FDA-F8C2-4837-9D94-9B8EB3CF9F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3334611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标题，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A77D7-83A8-4D7E-A777-248B90464F3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985429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A5861-2714-4902-ABC5-9E6A11E7719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8148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9C02E-8C5A-47C3-9CBC-0AA1695AF5F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71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8BFFF78-F6B2-469A-9A80-E9CC5B7A44AD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960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4DC99-81A3-4A57-81AF-94988DA5904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9710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70D60-53A6-43A0-A4A3-98BF191ED2E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95086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D0D74-8D10-4937-B65E-4419A16BD24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46668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76919-3C29-41E7-AF63-65504E8723E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30947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4C81F-56F1-4961-BE06-E85F3C604B4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21721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486AA-6C05-4D97-A595-381EDD77E37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2344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E2196-5E48-4ED5-B61C-2B73FD2A44A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733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094BF-17E8-403C-9CA3-3D83AE61490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47794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78ADB-326D-4D0B-B5C1-EA28EDADD05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9645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标题，媒体剪辑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媒体占位符 2"/>
          <p:cNvSpPr>
            <a:spLocks noGrp="1"/>
          </p:cNvSpPr>
          <p:nvPr>
            <p:ph type="media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E9EE1-9C81-4A10-A25F-EB9F74641DF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951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5FB9BBC-8A85-4CE9-A706-35B2B04D7065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4792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标题，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F46E7-F1ED-49DD-9757-BA897AF2257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9206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BAB67-0A15-4481-9B18-C5591E7799E1}" type="slidenum">
              <a:rPr lang="zh-CN" alt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14013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2831A-88C3-43DF-9D78-9E1CD613AC8C}" type="slidenum">
              <a:rPr lang="zh-CN" alt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47720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E4B10-301A-49D6-BF5C-334714563638}" type="slidenum">
              <a:rPr lang="zh-CN" alt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902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6D907-78CA-4D7D-BB13-B718EA2EEC87}" type="slidenum">
              <a:rPr lang="zh-CN" alt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14386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ED32A-1AF6-4216-B5F3-7B6E1F0CC5A2}" type="slidenum">
              <a:rPr lang="zh-CN" alt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25047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2A8AC-17C7-4517-AEB0-F6D70020F634}" type="slidenum">
              <a:rPr lang="zh-CN" alt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106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AB407-02ED-44D7-B56D-28B4EB760913}" type="slidenum">
              <a:rPr lang="zh-CN" alt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01985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EC494-F163-4651-AC55-DB4D1511408C}" type="slidenum">
              <a:rPr lang="zh-CN" alt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3893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8C77C-A96C-40B9-935E-E53166232C09}" type="slidenum">
              <a:rPr lang="zh-CN" alt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642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4A774-9D99-413B-91E9-DD57291BA06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91008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07CAC-95AA-4580-A1BB-AF5BD7F47EA8}" type="slidenum">
              <a:rPr lang="zh-CN" alt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7152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7AA4D-AAF9-4CE6-8FD0-FB94466DBAFF}" type="slidenum">
              <a:rPr lang="zh-CN" alt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7560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01068-B8BE-442C-B378-B9339F306026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6783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E455D-037D-4ECB-B92A-01CCA3CE6B76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48894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9E267-1337-449A-8E15-FC27D4CDCBF1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6631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7513F-117B-43A3-ADA0-59D02EB089A1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92172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080C4-CBF2-4D1E-A3B5-880F360F0FD0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92020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F83A3-73FE-4CEE-B803-B03CC30F4AAF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60186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7D597-F47B-41B3-ADE8-88A1CDF6D9DF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8968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18212-4B14-4400-8E48-55F51D195426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22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03135-1A1D-47D7-9CE0-1BAD9BFD5DF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01490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A7DA4-2129-417B-818A-CCA9B45E70EE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6904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4F9C6-DA21-402E-997D-C5CE25AAE5F0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48954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B1F76-EFC8-4C34-979E-45D536F13E11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95802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8BFFF78-F6B2-469A-9A80-E9CC5B7A44AD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3996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5FB9BBC-8A85-4CE9-A706-35B2B04D7065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763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A9843-1654-4BE2-B8B9-F20C996A6E6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44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2B17A-A3D4-48DC-A4EF-665509209E7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705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68FE4-3086-4F6F-932E-17246CEFD7A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21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5C65B-85E0-4B1F-946B-60AE028AA24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56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E455D-037D-4ECB-B92A-01CCA3CE6B76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03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42553-499A-4341-915C-A25881279E0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695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AC3FF-E79F-49B8-8CD8-5E9129A0C79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277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7FB9D-B4AD-46CB-925B-4D60CC1540D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23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2B7FA-C4D8-4DBC-B0CC-BC520380296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15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D3C82-B0D2-4A08-8F61-81D1593D234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629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057E82D-9782-4947-B3E9-B41F17E7E05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88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0C315E-36B1-4FAD-89D5-2415EEE64A33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774005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7DF5F6-0141-44BB-8D9A-8E6ED45BE9FF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5397240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D716A94-8FB1-4F5B-B166-DAA68524FDED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7359684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D726F3E-5AA9-4DE8-AAEE-6B90BE1D7C35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640875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9E267-1337-449A-8E15-FC27D4CDCBF1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091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2B9A85-C6E2-406E-912E-3D094C7067E0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8922097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EDE7FF-34C5-472D-AF73-E1C8AF6D408A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3312494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2A42FD3-5501-4466-B0EF-C693BF37ED6B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6288416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58A9E8-C34F-41AF-9746-A1FB7A48180C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3864389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E732A00-4582-4C21-9DFB-866BDFB9CEBD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8039913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060A92-70B3-4902-B975-49C587C007B9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1268472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6A5C3A-53CC-4F9C-B68F-FBE0D5585B02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5452662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5A19-31B9-4749-ABD7-AC00A8349C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3730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5A19-31B9-4749-ABD7-AC00A8349C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8674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5A19-31B9-4749-ABD7-AC00A8349C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95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7513F-117B-43A3-ADA0-59D02EB089A1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3352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5A19-31B9-4749-ABD7-AC00A8349C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3402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5A19-31B9-4749-ABD7-AC00A8349C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7389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5A19-31B9-4749-ABD7-AC00A8349C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2557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5A19-31B9-4749-ABD7-AC00A8349C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7175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5A19-31B9-4749-ABD7-AC00A8349C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4086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5A19-31B9-4749-ABD7-AC00A8349C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3523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5A19-31B9-4749-ABD7-AC00A8349C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7430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5A19-31B9-4749-ABD7-AC00A8349C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2682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5A19-31B9-4749-ABD7-AC00A8349C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5240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5A19-31B9-4749-ABD7-AC00A8349C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64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080C4-CBF2-4D1E-A3B5-880F360F0FD0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237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5A19-31B9-4749-ABD7-AC00A8349C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2411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5A19-31B9-4749-ABD7-AC00A8349C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1100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5A19-31B9-4749-ABD7-AC00A8349C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5295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5A19-31B9-4749-ABD7-AC00A8349C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3433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5A19-31B9-4749-ABD7-AC00A8349C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7705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5A19-31B9-4749-ABD7-AC00A8349C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6412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5A19-31B9-4749-ABD7-AC00A8349C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580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5A19-31B9-4749-ABD7-AC00A8349C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4769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5A19-31B9-4749-ABD7-AC00A8349C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9502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1FBE612-B222-4DBA-A6BE-897CCAA55B99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150740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F83A3-73FE-4CEE-B803-B03CC30F4AAF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9432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B39DE15-DDDB-42DF-A081-0E9579ACB863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2512654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5851B3F-B730-49C5-B9E0-69FF75A30C49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0637473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64F02BA-B279-4BE6-BE39-DA961CD410EE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7712901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5B3BA4E-82CE-43A1-B0CD-9E132D4FFC83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0722683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D078E14-7F09-434C-BBB3-72F3D0B6B2C7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3645248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CE9581B-F658-4AB4-904E-BA714EF88C05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8302705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C0E4A37-9F71-4983-B32D-B5F7C8F8F733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7548550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37C1041-D113-4A79-8663-8DB1189BED57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4047449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F59A1E7-5E0A-4BCC-8A1F-6D434A0E807E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3597003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4CA79E9-90E5-46AC-9D9F-868CB6DC116B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589666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7D597-F47B-41B3-ADE8-88A1CDF6D9DF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9015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43AB6-EDFF-4FB1-8880-6C3450EDF516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0389090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41D78-3462-437C-B14F-4F32ABE33AE7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0834820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782D5-2C41-4BE0-8FA9-1C41F9F9993B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3727138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93555-0717-4CA7-AD03-4901CA720463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0624207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2CC4F-AB67-4CEB-BF93-815EC70BB19D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2905879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795BD-A09C-4956-9111-9D937ECEE1F3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2250393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5D72C-87A2-4FC6-AC8C-88F56B22C0EF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7699585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C4ED2-FCFA-40E9-BD73-5BE2772BCC69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0036333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43827-0DAA-4E93-9B20-83E04B13617C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7538765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E781A-525B-4695-8DEF-1F6D8E4B2079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69968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18212-4B14-4400-8E48-55F51D195426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724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0658C-8120-4FE7-BB1E-FBDD3AC81EA1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2782127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01068-B8BE-442C-B378-B9339F306026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783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E455D-037D-4ECB-B92A-01CCA3CE6B76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546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9E267-1337-449A-8E15-FC27D4CDCBF1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6972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7513F-117B-43A3-ADA0-59D02EB089A1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5913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080C4-CBF2-4D1E-A3B5-880F360F0FD0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446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F83A3-73FE-4CEE-B803-B03CC30F4AAF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592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7D597-F47B-41B3-ADE8-88A1CDF6D9DF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1153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18212-4B14-4400-8E48-55F51D195426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738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A7DA4-2129-417B-818A-CCA9B45E70EE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197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A7DA4-2129-417B-818A-CCA9B45E70EE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2422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4F9C6-DA21-402E-997D-C5CE25AAE5F0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437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B1F76-EFC8-4C34-979E-45D536F13E11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495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8BFFF78-F6B2-469A-9A80-E9CC5B7A44AD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402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5FB9BBC-8A85-4CE9-A706-35B2B04D7065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1248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0C315E-36B1-4FAD-89D5-2415EEE64A33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87328660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7DF5F6-0141-44BB-8D9A-8E6ED45BE9FF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6135217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D716A94-8FB1-4F5B-B166-DAA68524FDED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762508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D726F3E-5AA9-4DE8-AAEE-6B90BE1D7C35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5590594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2B9A85-C6E2-406E-912E-3D094C7067E0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6587557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EDE7FF-34C5-472D-AF73-E1C8AF6D408A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315290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75524F-C991-480D-AC43-5ECA7E168D21}" type="slidenum">
              <a:rPr lang="zh-CN" alt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3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5DF3118-AD2F-4532-A74C-FFB2BB7230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642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宋体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宋体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宋体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224F21-D4FA-4518-8064-C9B4C4EB4B98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2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  <p:sldLayoutId id="214748400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宋体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宋体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宋体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0BA886-AFF3-43E5-A569-EB9A7D2998C7}" type="slidenum">
              <a:rPr lang="zh-CN" alt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36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75524F-C991-480D-AC43-5ECA7E168D21}" type="slidenum">
              <a:rPr lang="zh-CN" alt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1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  <p:sldLayoutId id="2147484078" r:id="rId12"/>
    <p:sldLayoutId id="214748407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071024-30CA-407D-9EC9-A4CF8752EEC4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8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9BE0D1-A52E-4683-BD66-0D7424BBFB46}" type="slidenum">
              <a:rPr lang="zh-CN" alt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76246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A5A19-31B9-4749-ABD7-AC00A8349C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38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A5A19-31B9-4749-ABD7-AC00A8349C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63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fld id="{8F6AECF7-FF91-486E-A80B-71510F4130B0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54602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193896D8-6D42-4DF9-A1CD-2419784FB3B0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62332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75524F-C991-480D-AC43-5ECA7E168D21}" type="slidenum">
              <a:rPr lang="zh-CN" alt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4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9BE0D1-A52E-4683-BD66-0D7424BBFB46}" type="slidenum">
              <a:rPr lang="zh-CN" alt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95481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9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6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87.xml"/><Relationship Id="rId5" Type="http://schemas.openxmlformats.org/officeDocument/2006/relationships/image" Target="../media/image52.png"/><Relationship Id="rId4" Type="http://schemas.openxmlformats.org/officeDocument/2006/relationships/image" Target="../media/image4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87.xml"/><Relationship Id="rId5" Type="http://schemas.openxmlformats.org/officeDocument/2006/relationships/image" Target="../media/image56.png"/><Relationship Id="rId4" Type="http://schemas.openxmlformats.org/officeDocument/2006/relationships/image" Target="../media/image4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41.emf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11.xml"/><Relationship Id="rId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8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0.png"/><Relationship Id="rId3" Type="http://schemas.openxmlformats.org/officeDocument/2006/relationships/image" Target="../media/image250.png"/><Relationship Id="rId7" Type="http://schemas.openxmlformats.org/officeDocument/2006/relationships/image" Target="../media/image290.png"/><Relationship Id="rId12" Type="http://schemas.openxmlformats.org/officeDocument/2006/relationships/image" Target="../media/image34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280.png"/><Relationship Id="rId11" Type="http://schemas.openxmlformats.org/officeDocument/2006/relationships/image" Target="../media/image33.png"/><Relationship Id="rId5" Type="http://schemas.openxmlformats.org/officeDocument/2006/relationships/image" Target="../media/image270.png"/><Relationship Id="rId15" Type="http://schemas.openxmlformats.org/officeDocument/2006/relationships/image" Target="../media/image371.png"/><Relationship Id="rId10" Type="http://schemas.openxmlformats.org/officeDocument/2006/relationships/image" Target="../media/image320.png"/><Relationship Id="rId4" Type="http://schemas.openxmlformats.org/officeDocument/2006/relationships/image" Target="../media/image260.png"/><Relationship Id="rId9" Type="http://schemas.openxmlformats.org/officeDocument/2006/relationships/image" Target="../media/image310.png"/><Relationship Id="rId14" Type="http://schemas.openxmlformats.org/officeDocument/2006/relationships/image" Target="../media/image36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1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6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4.xml"/><Relationship Id="rId6" Type="http://schemas.openxmlformats.org/officeDocument/2006/relationships/image" Target="../media/image78.png"/><Relationship Id="rId11" Type="http://schemas.openxmlformats.org/officeDocument/2006/relationships/image" Target="../media/image64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67.wmf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37.xml"/><Relationship Id="rId6" Type="http://schemas.openxmlformats.org/officeDocument/2006/relationships/image" Target="../media/image66.emf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7.xml"/><Relationship Id="rId4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55.png"/><Relationship Id="rId7" Type="http://schemas.openxmlformats.org/officeDocument/2006/relationships/image" Target="../media/image59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48.xml"/><Relationship Id="rId5" Type="http://schemas.openxmlformats.org/officeDocument/2006/relationships/image" Target="../media/image150.png"/><Relationship Id="rId4" Type="http://schemas.openxmlformats.org/officeDocument/2006/relationships/image" Target="../media/image72.emf"/><Relationship Id="rId9" Type="http://schemas.openxmlformats.org/officeDocument/2006/relationships/image" Target="../media/image17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83.png"/><Relationship Id="rId7" Type="http://schemas.openxmlformats.org/officeDocument/2006/relationships/image" Target="../media/image90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48.xml"/><Relationship Id="rId6" Type="http://schemas.openxmlformats.org/officeDocument/2006/relationships/image" Target="../media/image89.png"/><Relationship Id="rId5" Type="http://schemas.openxmlformats.org/officeDocument/2006/relationships/image" Target="../media/image84.emf"/><Relationship Id="rId4" Type="http://schemas.openxmlformats.org/officeDocument/2006/relationships/image" Target="../media/image20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4.png"/><Relationship Id="rId3" Type="http://schemas.openxmlformats.org/officeDocument/2006/relationships/image" Target="../media/image91.emf"/><Relationship Id="rId7" Type="http://schemas.openxmlformats.org/officeDocument/2006/relationships/image" Target="../media/image291.png"/><Relationship Id="rId12" Type="http://schemas.openxmlformats.org/officeDocument/2006/relationships/image" Target="../media/image341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148.xml"/><Relationship Id="rId6" Type="http://schemas.openxmlformats.org/officeDocument/2006/relationships/image" Target="../media/image281.png"/><Relationship Id="rId11" Type="http://schemas.openxmlformats.org/officeDocument/2006/relationships/image" Target="../media/image331.png"/><Relationship Id="rId5" Type="http://schemas.openxmlformats.org/officeDocument/2006/relationships/image" Target="../media/image271.png"/><Relationship Id="rId10" Type="http://schemas.openxmlformats.org/officeDocument/2006/relationships/image" Target="../media/image321.png"/><Relationship Id="rId4" Type="http://schemas.openxmlformats.org/officeDocument/2006/relationships/image" Target="../media/image262.png"/><Relationship Id="rId9" Type="http://schemas.openxmlformats.org/officeDocument/2006/relationships/image" Target="../media/image31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emf"/><Relationship Id="rId13" Type="http://schemas.openxmlformats.org/officeDocument/2006/relationships/image" Target="../media/image42.png"/><Relationship Id="rId18" Type="http://schemas.openxmlformats.org/officeDocument/2006/relationships/image" Target="../media/image96.emf"/><Relationship Id="rId3" Type="http://schemas.openxmlformats.org/officeDocument/2006/relationships/image" Target="../media/image330.png"/><Relationship Id="rId7" Type="http://schemas.openxmlformats.org/officeDocument/2006/relationships/image" Target="../media/image361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200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48.xml"/><Relationship Id="rId6" Type="http://schemas.openxmlformats.org/officeDocument/2006/relationships/image" Target="../media/image3500.png"/><Relationship Id="rId11" Type="http://schemas.openxmlformats.org/officeDocument/2006/relationships/image" Target="../media/image400.png"/><Relationship Id="rId5" Type="http://schemas.openxmlformats.org/officeDocument/2006/relationships/image" Target="../media/image340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97.emf"/><Relationship Id="rId4" Type="http://schemas.openxmlformats.org/officeDocument/2006/relationships/image" Target="../media/image91.emf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530.png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48.xml"/><Relationship Id="rId6" Type="http://schemas.openxmlformats.org/officeDocument/2006/relationships/image" Target="../media/image101.emf"/><Relationship Id="rId5" Type="http://schemas.openxmlformats.org/officeDocument/2006/relationships/image" Target="../media/image100.emf"/><Relationship Id="rId4" Type="http://schemas.openxmlformats.org/officeDocument/2006/relationships/image" Target="../media/image99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103.emf"/><Relationship Id="rId7" Type="http://schemas.openxmlformats.org/officeDocument/2006/relationships/image" Target="../media/image66.png"/><Relationship Id="rId12" Type="http://schemas.openxmlformats.org/officeDocument/2006/relationships/image" Target="../media/image711.png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48.xml"/><Relationship Id="rId6" Type="http://schemas.openxmlformats.org/officeDocument/2006/relationships/image" Target="../media/image650.png"/><Relationship Id="rId11" Type="http://schemas.openxmlformats.org/officeDocument/2006/relationships/image" Target="../media/image700.png"/><Relationship Id="rId5" Type="http://schemas.openxmlformats.org/officeDocument/2006/relationships/image" Target="../media/image640.png"/><Relationship Id="rId10" Type="http://schemas.openxmlformats.org/officeDocument/2006/relationships/image" Target="../media/image690.png"/><Relationship Id="rId4" Type="http://schemas.openxmlformats.org/officeDocument/2006/relationships/image" Target="../media/image104.emf"/><Relationship Id="rId9" Type="http://schemas.openxmlformats.org/officeDocument/2006/relationships/image" Target="../media/image105.emf"/><Relationship Id="rId14" Type="http://schemas.openxmlformats.org/officeDocument/2006/relationships/image" Target="../media/image73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0.png"/><Relationship Id="rId13" Type="http://schemas.openxmlformats.org/officeDocument/2006/relationships/image" Target="../media/image730.png"/><Relationship Id="rId3" Type="http://schemas.openxmlformats.org/officeDocument/2006/relationships/image" Target="../media/image106.emf"/><Relationship Id="rId7" Type="http://schemas.openxmlformats.org/officeDocument/2006/relationships/image" Target="../media/image510.png"/><Relationship Id="rId12" Type="http://schemas.openxmlformats.org/officeDocument/2006/relationships/image" Target="../media/image72.png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48.xml"/><Relationship Id="rId6" Type="http://schemas.openxmlformats.org/officeDocument/2006/relationships/image" Target="../media/image500.png"/><Relationship Id="rId11" Type="http://schemas.openxmlformats.org/officeDocument/2006/relationships/image" Target="../media/image711.png"/><Relationship Id="rId5" Type="http://schemas.openxmlformats.org/officeDocument/2006/relationships/image" Target="../media/image108.emf"/><Relationship Id="rId10" Type="http://schemas.openxmlformats.org/officeDocument/2006/relationships/image" Target="../media/image700.png"/><Relationship Id="rId4" Type="http://schemas.openxmlformats.org/officeDocument/2006/relationships/image" Target="../media/image107.emf"/><Relationship Id="rId9" Type="http://schemas.openxmlformats.org/officeDocument/2006/relationships/image" Target="../media/image69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7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148.xml"/><Relationship Id="rId6" Type="http://schemas.openxmlformats.org/officeDocument/2006/relationships/image" Target="../media/image10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148.xml"/><Relationship Id="rId6" Type="http://schemas.openxmlformats.org/officeDocument/2006/relationships/image" Target="../media/image1230.png"/><Relationship Id="rId5" Type="http://schemas.openxmlformats.org/officeDocument/2006/relationships/image" Target="../media/image113.emf"/><Relationship Id="rId4" Type="http://schemas.openxmlformats.org/officeDocument/2006/relationships/image" Target="../media/image12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3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7" Type="http://schemas.openxmlformats.org/officeDocument/2006/relationships/image" Target="../media/image220.png"/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121.emf"/><Relationship Id="rId5" Type="http://schemas.openxmlformats.org/officeDocument/2006/relationships/image" Target="../media/image200.png"/><Relationship Id="rId4" Type="http://schemas.openxmlformats.org/officeDocument/2006/relationships/image" Target="../media/image120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87.xml"/><Relationship Id="rId5" Type="http://schemas.openxmlformats.org/officeDocument/2006/relationships/image" Target="../media/image261.png"/><Relationship Id="rId4" Type="http://schemas.openxmlformats.org/officeDocument/2006/relationships/image" Target="../media/image12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87.xml"/><Relationship Id="rId5" Type="http://schemas.openxmlformats.org/officeDocument/2006/relationships/image" Target="../media/image300.png"/><Relationship Id="rId4" Type="http://schemas.openxmlformats.org/officeDocument/2006/relationships/image" Target="../media/image126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8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370.png"/><Relationship Id="rId5" Type="http://schemas.openxmlformats.org/officeDocument/2006/relationships/image" Target="../media/image132.emf"/><Relationship Id="rId4" Type="http://schemas.openxmlformats.org/officeDocument/2006/relationships/image" Target="../media/image13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0.png"/><Relationship Id="rId18" Type="http://schemas.openxmlformats.org/officeDocument/2006/relationships/image" Target="../media/image26.png"/><Relationship Id="rId3" Type="http://schemas.openxmlformats.org/officeDocument/2006/relationships/image" Target="../media/image131.png"/><Relationship Id="rId21" Type="http://schemas.openxmlformats.org/officeDocument/2006/relationships/image" Target="../media/image11.emf"/><Relationship Id="rId7" Type="http://schemas.openxmlformats.org/officeDocument/2006/relationships/image" Target="../media/image16.png"/><Relationship Id="rId12" Type="http://schemas.openxmlformats.org/officeDocument/2006/relationships/image" Target="../media/image12.png"/><Relationship Id="rId17" Type="http://schemas.openxmlformats.org/officeDocument/2006/relationships/image" Target="../media/image25.png"/><Relationship Id="rId2" Type="http://schemas.openxmlformats.org/officeDocument/2006/relationships/image" Target="../media/image1211.png"/><Relationship Id="rId16" Type="http://schemas.openxmlformats.org/officeDocument/2006/relationships/image" Target="../media/image24.png"/><Relationship Id="rId20" Type="http://schemas.openxmlformats.org/officeDocument/2006/relationships/image" Target="../media/image10.emf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0.png"/><Relationship Id="rId15" Type="http://schemas.openxmlformats.org/officeDocument/2006/relationships/image" Target="../media/image23.png"/><Relationship Id="rId10" Type="http://schemas.openxmlformats.org/officeDocument/2006/relationships/image" Target="../media/image19.png"/><Relationship Id="rId19" Type="http://schemas.openxmlformats.org/officeDocument/2006/relationships/image" Target="../media/image27.png"/><Relationship Id="rId4" Type="http://schemas.openxmlformats.org/officeDocument/2006/relationships/image" Target="../media/image90.png"/><Relationship Id="rId9" Type="http://schemas.openxmlformats.org/officeDocument/2006/relationships/image" Target="../media/image18.png"/><Relationship Id="rId14" Type="http://schemas.openxmlformats.org/officeDocument/2006/relationships/image" Target="../media/image22.png"/><Relationship Id="rId22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4.png"/><Relationship Id="rId7" Type="http://schemas.openxmlformats.org/officeDocument/2006/relationships/image" Target="../media/image17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710.png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6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1.png"/><Relationship Id="rId5" Type="http://schemas.openxmlformats.org/officeDocument/2006/relationships/image" Target="../media/image23.emf"/><Relationship Id="rId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965480" y="3621317"/>
            <a:ext cx="8459787" cy="2058059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5000"/>
              </a:spcBef>
              <a:spcAft>
                <a:spcPct val="20000"/>
              </a:spcAft>
            </a:pPr>
            <a:r>
              <a:rPr lang="en-GB" altLang="zh-CN" b="1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Qiang Zhao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GB" altLang="zh-CN" sz="2400" b="1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Theoretical Physics Division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GB" altLang="zh-CN" sz="2400" b="1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Institute of High Energy Physics,  Chinese Academy of Sciences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GB" altLang="zh-CN" sz="2400" b="1" i="1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zhaoq</a:t>
            </a:r>
            <a:r>
              <a:rPr lang="en-GB" altLang="zh-CN" sz="2400" b="1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@</a:t>
            </a:r>
            <a:r>
              <a:rPr lang="en-GB" altLang="zh-CN" sz="2400" b="1" i="1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ihep.ac.cn</a:t>
            </a:r>
            <a:endParaRPr lang="en-GB" altLang="zh-CN" sz="2400" b="1" dirty="0">
              <a:solidFill>
                <a:schemeClr val="accent2"/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222211" name="Text Box 3"/>
          <p:cNvSpPr txBox="1">
            <a:spLocks noChangeArrowheads="1"/>
          </p:cNvSpPr>
          <p:nvPr/>
        </p:nvSpPr>
        <p:spPr bwMode="auto">
          <a:xfrm>
            <a:off x="1571629" y="1719266"/>
            <a:ext cx="9247490" cy="1446550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FFCC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 b="1" kern="0" dirty="0">
                <a:solidFill>
                  <a:srgbClr val="333399"/>
                </a:solidFill>
                <a:latin typeface="Calibri" pitchFamily="34" charset="0"/>
                <a:ea typeface="宋体" charset="-122"/>
              </a:rPr>
              <a:t>Theoretical review on light meson and heavy hadron spectroscopy</a:t>
            </a:r>
            <a:endParaRPr lang="en-GB" altLang="zh-CN" sz="4400" b="1" kern="0" dirty="0">
              <a:solidFill>
                <a:srgbClr val="333399"/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222212" name="AutoShape 4" descr="photo_original_bridge_FCPPL_rogne"/>
          <p:cNvSpPr>
            <a:spLocks noChangeAspect="1" noChangeArrowheads="1"/>
          </p:cNvSpPr>
          <p:nvPr/>
        </p:nvSpPr>
        <p:spPr bwMode="auto">
          <a:xfrm>
            <a:off x="4667250" y="20002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kern="0">
              <a:solidFill>
                <a:srgbClr val="000000"/>
              </a:solidFill>
            </a:endParaRPr>
          </a:p>
        </p:txBody>
      </p:sp>
      <p:sp>
        <p:nvSpPr>
          <p:cNvPr id="222213" name="AutoShape 5" descr="photo_original_bridge_FCPPL_rogne"/>
          <p:cNvSpPr>
            <a:spLocks noChangeAspect="1" noChangeArrowheads="1"/>
          </p:cNvSpPr>
          <p:nvPr/>
        </p:nvSpPr>
        <p:spPr bwMode="auto">
          <a:xfrm>
            <a:off x="4667250" y="20002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kern="0">
              <a:solidFill>
                <a:srgbClr val="000000"/>
              </a:solidFill>
            </a:endParaRPr>
          </a:p>
        </p:txBody>
      </p:sp>
      <p:pic>
        <p:nvPicPr>
          <p:cNvPr id="222214" name="Picture 6" descr="ihep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8" y="167328"/>
            <a:ext cx="1139825" cy="76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215" name="Picture 7" descr="ihe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192728"/>
            <a:ext cx="32004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16" name="Text Box 8"/>
          <p:cNvSpPr txBox="1">
            <a:spLocks noChangeArrowheads="1"/>
          </p:cNvSpPr>
          <p:nvPr/>
        </p:nvSpPr>
        <p:spPr bwMode="auto">
          <a:xfrm>
            <a:off x="2840038" y="649928"/>
            <a:ext cx="32496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 i="1" ker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宋体" charset="-122"/>
              </a:rPr>
              <a:t>Institute of High Energy Physics, CAS</a:t>
            </a:r>
            <a:endParaRPr lang="en-GB" altLang="zh-CN" sz="1600" b="1" i="1" kern="0">
              <a:solidFill>
                <a:srgbClr val="96969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宋体" charset="-122"/>
            </a:endParaRPr>
          </a:p>
        </p:txBody>
      </p:sp>
      <p:sp>
        <p:nvSpPr>
          <p:cNvPr id="222217" name="Text Box 9"/>
          <p:cNvSpPr txBox="1">
            <a:spLocks noChangeArrowheads="1"/>
          </p:cNvSpPr>
          <p:nvPr/>
        </p:nvSpPr>
        <p:spPr bwMode="auto">
          <a:xfrm>
            <a:off x="1510154" y="5937448"/>
            <a:ext cx="956253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17th International Conference on Heavy Quarks and Leptons (HQL 2025), Peking University, </a:t>
            </a:r>
          </a:p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1600" b="1" kern="0" dirty="0">
                <a:solidFill>
                  <a:srgbClr val="C00000"/>
                </a:solidFill>
                <a:latin typeface="Calibri" panose="020F0502020204030204" pitchFamily="34" charset="0"/>
                <a:ea typeface="宋体" charset="-122"/>
                <a:cs typeface="Calibri" panose="020F0502020204030204" pitchFamily="34" charset="0"/>
              </a:rPr>
              <a:t>Sept. 15-19, 2025 </a:t>
            </a:r>
          </a:p>
        </p:txBody>
      </p:sp>
      <p:pic>
        <p:nvPicPr>
          <p:cNvPr id="222218" name="Picture 10" descr="cas_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6" y="44453"/>
            <a:ext cx="2592387" cy="100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759" y="80466"/>
            <a:ext cx="1215135" cy="120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1068-B8BE-442C-B378-B9339F306026}" type="slidenum">
              <a:rPr lang="zh-CN" altLang="en-GB" smtClean="0">
                <a:solidFill>
                  <a:srgbClr val="000000"/>
                </a:solidFill>
              </a:rPr>
              <a:pPr/>
              <a:t>1</a:t>
            </a:fld>
            <a:endParaRPr lang="en-GB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02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910" y="1715694"/>
            <a:ext cx="4863252" cy="327549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58798" y="5192337"/>
            <a:ext cx="10636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However, the effects of the open channels on the soft QCD potential is also evident!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8799" y="5809056"/>
            <a:ext cx="9929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G. S. Bali, et al., Phys. Rev. D62, 054503 (2000)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M. Foster and C. Michael (UKQCD), Phys. Rev. D59, 094509 (1999)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J.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Bulava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, et al., Phys. Lett. B793, 493 (2019)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54" y="1646042"/>
            <a:ext cx="4015069" cy="33451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72136" y="1374464"/>
            <a:ext cx="275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Quenched LQCD simulation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66428" y="1457708"/>
            <a:ext cx="3038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Unquenched LQCD simulation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A5A19-31B9-4749-ABD7-AC00A8349CB9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1469433" y="269649"/>
            <a:ext cx="9429184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Open threshold effects: A missing piece of dynamics in the potential QM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9204358" y="1303953"/>
                <a:ext cx="2981405" cy="373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The creation energy for a quark pair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𝑃𝐶</m:t>
                        </m:r>
                      </m:sup>
                    </m:sSup>
                    <m:r>
                      <a:rPr kumimoji="0" lang="en-US" altLang="zh-C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: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0" lang="en-US" altLang="zh-C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≃2</m:t>
                    </m:r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kumimoji="0" lang="en-US" altLang="zh-C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≃280</m:t>
                    </m:r>
                  </m:oMath>
                </a14:m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MeV.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The radial excitation energy for nucleon: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kumimoji="0" lang="en-US" altLang="zh-CN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zh-CN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1440</m:t>
                            </m:r>
                          </m:e>
                        </m:d>
                      </m:sub>
                    </m:sSub>
                    <m:r>
                      <a:rPr kumimoji="0" lang="en-US" altLang="zh-C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kumimoji="0" lang="en-US" altLang="zh-CN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zh-CN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kumimoji="0" lang="en-US" altLang="zh-CN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d>
                      </m:sub>
                    </m:sSub>
                    <m:r>
                      <a:rPr kumimoji="0" lang="en-US" altLang="zh-C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≃502</m:t>
                    </m:r>
                  </m:oMath>
                </a14:m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MeV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.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The orbital excitation energy for nucleon: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kumimoji="0" lang="en-US" altLang="zh-CN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zh-CN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1535</m:t>
                            </m:r>
                          </m:e>
                        </m:d>
                      </m:sub>
                    </m:sSub>
                    <m:r>
                      <a:rPr kumimoji="0" lang="en-US" altLang="zh-C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938</m:t>
                            </m:r>
                          </m:e>
                        </m:d>
                      </m:sub>
                    </m:sSub>
                    <m:r>
                      <a:rPr kumimoji="0" lang="en-US" altLang="zh-C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≃597</m:t>
                    </m:r>
                  </m:oMath>
                </a14:m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MeV.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4358" y="1303953"/>
                <a:ext cx="2981405" cy="3733330"/>
              </a:xfrm>
              <a:prstGeom prst="rect">
                <a:avLst/>
              </a:prstGeom>
              <a:blipFill>
                <a:blip r:embed="rId4"/>
                <a:stretch>
                  <a:fillRect l="-1840" t="-980" b="-17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633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A42FD3-5501-4466-B0EF-C693BF37ED6B}" type="slidenum">
              <a:rPr kumimoji="0" lang="zh-CN" alt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Box 14"/>
          <p:cNvSpPr txBox="1">
            <a:spLocks noChangeArrowheads="1"/>
          </p:cNvSpPr>
          <p:nvPr/>
        </p:nvSpPr>
        <p:spPr bwMode="auto">
          <a:xfrm>
            <a:off x="378394" y="337791"/>
            <a:ext cx="6370749" cy="1154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The narrow two-body open thresholds: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Impact on the spectrum should have some systematic features.  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94" y="1629262"/>
            <a:ext cx="5822719" cy="30189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78394" y="4756030"/>
            <a:ext cx="59183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The number of states would depend on the interactions between the threshold hadrons.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So far, the S-wave phenomena is evident.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Model-building is required.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575" y="337791"/>
            <a:ext cx="4365306" cy="646685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 bwMode="auto">
          <a:xfrm>
            <a:off x="9630229" y="3084282"/>
            <a:ext cx="805543" cy="3243943"/>
          </a:xfrm>
          <a:prstGeom prst="rect">
            <a:avLst/>
          </a:prstGeom>
          <a:solidFill>
            <a:srgbClr val="00B0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9630228" y="471715"/>
            <a:ext cx="1255487" cy="2612568"/>
          </a:xfrm>
          <a:prstGeom prst="rect">
            <a:avLst/>
          </a:prstGeom>
          <a:solidFill>
            <a:srgbClr val="FFC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160000" y="4371205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P-wave thresh.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257971" y="2324823"/>
            <a:ext cx="203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S-wave thresh.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491931" y="6297119"/>
            <a:ext cx="6257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F.-K.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Guo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, C.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Hanhart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, U.-G. Meissner, Q. Wang, Q. Zhao, B.-S. Zou, 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sym typeface="Symbol" panose="05050102010706020507" pitchFamily="18" charset="2"/>
              </a:rPr>
              <a:t>Rev. Mod. Phys. 90, 015004 (2018)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" name="椭圆 3"/>
          <p:cNvSpPr/>
          <p:nvPr/>
        </p:nvSpPr>
        <p:spPr bwMode="auto">
          <a:xfrm>
            <a:off x="7030891" y="5017674"/>
            <a:ext cx="2067005" cy="56861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1113566" y="1629262"/>
            <a:ext cx="2450202" cy="3018900"/>
          </a:xfrm>
          <a:prstGeom prst="rect">
            <a:avLst/>
          </a:prstGeom>
          <a:solidFill>
            <a:srgbClr val="00B0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10968105" y="5138338"/>
                <a:ext cx="1245213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𝑐𝑐</m:t>
                          </m:r>
                        </m:sub>
                      </m:sSub>
                      <m:r>
                        <a:rPr kumimoji="0" lang="en-US" altLang="zh-CN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(3875)</m:t>
                      </m:r>
                    </m:oMath>
                  </m:oMathPara>
                </a14:m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8105" y="5138338"/>
                <a:ext cx="1245213" cy="369332"/>
              </a:xfrm>
              <a:prstGeom prst="rect">
                <a:avLst/>
              </a:prstGeom>
              <a:blipFill>
                <a:blip r:embed="rId4"/>
                <a:stretch>
                  <a:fillRect b="-1290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7642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A42FD3-5501-4466-B0EF-C693BF37ED6B}" type="slidenum">
              <a:rPr kumimoji="0" lang="zh-CN" alt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图片 2">
            <a:extLst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49" y="1157634"/>
            <a:ext cx="5415002" cy="5595978"/>
          </a:xfrm>
          <a:prstGeom prst="rect">
            <a:avLst/>
          </a:prstGeom>
        </p:spPr>
      </p:pic>
      <p:pic>
        <p:nvPicPr>
          <p:cNvPr id="4" name="图片 3" descr="图表&#10;&#10;描述已自动生成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056" y="786535"/>
            <a:ext cx="4817087" cy="5981350"/>
          </a:xfrm>
          <a:prstGeom prst="rect">
            <a:avLst/>
          </a:prstGeom>
        </p:spPr>
      </p:pic>
      <p:sp>
        <p:nvSpPr>
          <p:cNvPr id="5" name="文本框 4">
            <a:extLst/>
          </p:cNvPr>
          <p:cNvSpPr txBox="1"/>
          <p:nvPr/>
        </p:nvSpPr>
        <p:spPr>
          <a:xfrm>
            <a:off x="560878" y="0"/>
            <a:ext cx="11456951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 Unicode MS" panose="020B0604020202020204" pitchFamily="34" charset="-122"/>
                <a:cs typeface="Arial Unicode MS" panose="020B0604020202020204" pitchFamily="34" charset="-122"/>
              </a:rPr>
              <a:t>Implementation of EFT with heavy quark symmetry (HQS) and heavy quark spin symmetry (HQSS)</a:t>
            </a:r>
          </a:p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 Unicode MS" panose="020B0604020202020204" pitchFamily="34" charset="-122"/>
                <a:cs typeface="Arial Unicode MS" panose="020B0604020202020204" pitchFamily="34" charset="-122"/>
              </a:rPr>
              <a:t>X.-K. Dong, F.-K.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 Unicode MS" panose="020B0604020202020204" pitchFamily="34" charset="-122"/>
                <a:cs typeface="Arial Unicode MS" panose="020B0604020202020204" pitchFamily="34" charset="-122"/>
              </a:rPr>
              <a:t>Guo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 Unicode MS" panose="020B0604020202020204" pitchFamily="34" charset="-122"/>
                <a:cs typeface="Arial Unicode MS" panose="020B0604020202020204" pitchFamily="34" charset="-122"/>
              </a:rPr>
              <a:t>, B.-S. Zou,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 Unicode MS" panose="020B0604020202020204" pitchFamily="34" charset="-122"/>
                <a:cs typeface="Arial Unicode MS" panose="020B0604020202020204" pitchFamily="34" charset="-122"/>
              </a:rPr>
              <a:t>Progr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 Unicode MS" panose="020B0604020202020204" pitchFamily="34" charset="-122"/>
                <a:cs typeface="Arial Unicode MS" panose="020B0604020202020204" pitchFamily="34" charset="-122"/>
              </a:rPr>
              <a:t>. Phys. 41 (2021) 65 [arXiv:2101.01021]</a:t>
            </a:r>
          </a:p>
        </p:txBody>
      </p:sp>
    </p:spTree>
    <p:extLst>
      <p:ext uri="{BB962C8B-B14F-4D97-AF65-F5344CB8AC3E}">
        <p14:creationId xmlns:p14="http://schemas.microsoft.com/office/powerpoint/2010/main" val="136348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A42FD3-5501-4466-B0EF-C693BF37ED6B}" type="slidenum">
              <a:rPr kumimoji="0" lang="zh-CN" alt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04" y="254620"/>
            <a:ext cx="4365306" cy="64668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3106058" y="2968171"/>
            <a:ext cx="805543" cy="3243943"/>
          </a:xfrm>
          <a:prstGeom prst="rect">
            <a:avLst/>
          </a:prstGeom>
          <a:solidFill>
            <a:srgbClr val="00B0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3106057" y="696686"/>
            <a:ext cx="1255487" cy="2271485"/>
          </a:xfrm>
          <a:prstGeom prst="rect">
            <a:avLst/>
          </a:prstGeom>
          <a:solidFill>
            <a:srgbClr val="FFC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114" y="696686"/>
            <a:ext cx="5467302" cy="515997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006093" y="202663"/>
            <a:ext cx="6894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 wave thresholds and effects on the </a:t>
            </a:r>
            <a:r>
              <a:rPr kumimoji="0" lang="en-US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lineshapes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4788159" y="6212114"/>
            <a:ext cx="6257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F.-K.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Guo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, C.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Hanhart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, U.-G. Meissner, Q. Wang, Q. Zhao, B.-S. Zou, 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sym typeface="Symbol" panose="05050102010706020507" pitchFamily="18" charset="2"/>
              </a:rPr>
              <a:t>Rev. Mod. Phys. 90, 015004 (2018)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115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7443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972457" y="1778000"/>
                <a:ext cx="10443029" cy="2146300"/>
              </a:xfrm>
              <a:solidFill>
                <a:srgbClr val="99CCFF"/>
              </a:solidFill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algn="l"/>
                <a:r>
                  <a:rPr lang="en-US" altLang="zh-CN" sz="3600" b="1" dirty="0">
                    <a:solidFill>
                      <a:schemeClr val="accent2"/>
                    </a:solidFill>
                    <a:latin typeface="Calibri" pitchFamily="34" charset="0"/>
                    <a:ea typeface="宋体" charset="-122"/>
                  </a:rPr>
                  <a:t>2. Vector </a:t>
                </a:r>
                <a:r>
                  <a:rPr lang="en-US" altLang="zh-CN" sz="3600" b="1" dirty="0" err="1">
                    <a:solidFill>
                      <a:schemeClr val="accent2"/>
                    </a:solidFill>
                    <a:latin typeface="Calibri" pitchFamily="34" charset="0"/>
                    <a:ea typeface="宋体" charset="-122"/>
                  </a:rPr>
                  <a:t>charmonia</a:t>
                </a:r>
                <a:r>
                  <a:rPr lang="en-US" altLang="zh-CN" sz="3600" b="1" dirty="0">
                    <a:solidFill>
                      <a:schemeClr val="accent2"/>
                    </a:solidFill>
                    <a:latin typeface="Calibri" pitchFamily="34" charset="0"/>
                    <a:ea typeface="宋体" charset="-122"/>
                  </a:rPr>
                  <a:t> probed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pPr>
                      <m:e>
                        <m:r>
                          <a:rPr lang="en-US" altLang="zh-CN" sz="3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𝒆</m:t>
                        </m:r>
                      </m:e>
                      <m:sup>
                        <m:r>
                          <a:rPr lang="en-US" altLang="zh-CN" sz="3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3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pPr>
                      <m:e>
                        <m:r>
                          <a:rPr lang="en-US" altLang="zh-CN" sz="3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𝒆</m:t>
                        </m:r>
                      </m:e>
                      <m:sup>
                        <m:r>
                          <a:rPr lang="en-US" altLang="zh-CN" sz="3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3600" b="1" dirty="0">
                    <a:solidFill>
                      <a:schemeClr val="accent2"/>
                    </a:solidFill>
                    <a:latin typeface="Calibri" pitchFamily="34" charset="0"/>
                    <a:ea typeface="宋体" charset="-122"/>
                  </a:rPr>
                  <a:t> annihilations </a:t>
                </a:r>
                <a:br>
                  <a:rPr lang="en-US" altLang="zh-CN" sz="3600" b="1" dirty="0">
                    <a:solidFill>
                      <a:schemeClr val="accent2"/>
                    </a:solidFill>
                    <a:latin typeface="Calibri" pitchFamily="34" charset="0"/>
                    <a:ea typeface="宋体" charset="-122"/>
                  </a:rPr>
                </a:br>
                <a:r>
                  <a:rPr lang="en-US" altLang="zh-CN" sz="3600" b="1" dirty="0">
                    <a:solidFill>
                      <a:schemeClr val="accent2"/>
                    </a:solidFill>
                    <a:latin typeface="Calibri" pitchFamily="34" charset="0"/>
                    <a:ea typeface="宋体" charset="-122"/>
                  </a:rPr>
                  <a:t>    </a:t>
                </a:r>
                <a:r>
                  <a:rPr lang="en-US" altLang="zh-CN" sz="2400" b="1" dirty="0">
                    <a:solidFill>
                      <a:schemeClr val="accent2"/>
                    </a:solidFill>
                    <a:latin typeface="Calibri" pitchFamily="34" charset="0"/>
                    <a:ea typeface="宋体" charset="-122"/>
                  </a:rPr>
                  <a:t>---The property of the vector </a:t>
                </a:r>
                <a:r>
                  <a:rPr lang="en-US" altLang="zh-CN" sz="2400" b="1" dirty="0" err="1">
                    <a:solidFill>
                      <a:schemeClr val="accent2"/>
                    </a:solidFill>
                    <a:latin typeface="Calibri" pitchFamily="34" charset="0"/>
                    <a:ea typeface="宋体" charset="-122"/>
                  </a:rPr>
                  <a:t>charmonium</a:t>
                </a:r>
                <a:r>
                  <a:rPr lang="en-US" altLang="zh-CN" sz="2400" b="1" dirty="0">
                    <a:solidFill>
                      <a:schemeClr val="accent2"/>
                    </a:solidFill>
                    <a:latin typeface="Calibri" pitchFamily="34" charset="0"/>
                    <a:ea typeface="宋体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宋体" charset="-122"/>
                      </a:rPr>
                      <m:t>𝒀</m:t>
                    </m:r>
                    <m:r>
                      <a:rPr lang="en-US" altLang="zh-CN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宋体" charset="-122"/>
                      </a:rPr>
                      <m:t>(</m:t>
                    </m:r>
                    <m:r>
                      <a:rPr lang="en-US" altLang="zh-CN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宋体" charset="-122"/>
                      </a:rPr>
                      <m:t>𝟒𝟐𝟔𝟎</m:t>
                    </m:r>
                    <m:r>
                      <a:rPr lang="en-US" altLang="zh-CN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宋体" charset="-122"/>
                      </a:rPr>
                      <m:t>)</m:t>
                    </m:r>
                  </m:oMath>
                </a14:m>
                <a:r>
                  <a:rPr lang="en-US" altLang="zh-CN" sz="2400" b="1" dirty="0">
                    <a:solidFill>
                      <a:schemeClr val="accent2"/>
                    </a:solidFill>
                    <a:latin typeface="Calibri" pitchFamily="34" charset="0"/>
                    <a:ea typeface="宋体" charset="-122"/>
                  </a:rPr>
                  <a:t> in different scenarios</a:t>
                </a:r>
              </a:p>
            </p:txBody>
          </p:sp>
        </mc:Choice>
        <mc:Fallback>
          <p:sp>
            <p:nvSpPr>
              <p:cNvPr id="27443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72457" y="1778000"/>
                <a:ext cx="10443029" cy="2146300"/>
              </a:xfrm>
              <a:blipFill>
                <a:blip r:embed="rId2"/>
                <a:stretch>
                  <a:fillRect l="-745"/>
                </a:stretch>
              </a:blipFill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0F83A3-73FE-4CEE-B803-B03CC30F4AAF}" type="slidenum">
              <a:rPr kumimoji="0" lang="zh-CN" alt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00931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80" y="1420800"/>
            <a:ext cx="5728035" cy="408011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50524" y="5500914"/>
            <a:ext cx="4309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</a:rPr>
              <a:t>BaBar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</a:rPr>
              <a:t>,</a:t>
            </a:r>
            <a:r>
              <a:rPr kumimoji="0" lang="en-US" altLang="zh-CN" sz="18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zh-CN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</a:rPr>
              <a:t>Phys.Rev.Lett</a:t>
            </a:r>
            <a:r>
              <a:rPr kumimoji="0" lang="en-US" altLang="zh-CN" sz="18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</a:rPr>
              <a:t>.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</a:rPr>
              <a:t> 95 (2005) 142001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593479" y="415371"/>
                <a:ext cx="11170349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</a:rPr>
                  <a:t>1) Observations of Y(4260)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First evidence from </a:t>
                </a:r>
                <a:r>
                  <a:rPr kumimoji="0" lang="en-US" altLang="zh-CN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BaBar</a:t>
                </a: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0" lang="en-US" altLang="zh-CN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𝐼𝑆𝑅</m:t>
                        </m:r>
                      </m:sub>
                    </m:sSub>
                    <m:r>
                      <a:rPr kumimoji="0" lang="en-US" altLang="zh-CN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altLang="zh-CN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𝐽</m:t>
                    </m:r>
                    <m:r>
                      <a:rPr kumimoji="0" lang="en-US" altLang="zh-CN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/</m:t>
                    </m:r>
                    <m:r>
                      <a:rPr kumimoji="0" lang="en-US" altLang="zh-CN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𝜓</m:t>
                    </m:r>
                    <m:sSup>
                      <m:sSupPr>
                        <m:ctrlP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and quickly confirmed by CLEO-c and Belle</a:t>
                </a: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79" y="415371"/>
                <a:ext cx="11170349" cy="846386"/>
              </a:xfrm>
              <a:prstGeom prst="rect">
                <a:avLst/>
              </a:prstGeom>
              <a:blipFill>
                <a:blip r:embed="rId3"/>
                <a:stretch>
                  <a:fillRect l="-818" t="-5036" b="-12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图片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419" y="2485610"/>
            <a:ext cx="3783183" cy="38016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7733" y="3117691"/>
            <a:ext cx="655784" cy="34316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5894" y="3117691"/>
            <a:ext cx="2905364" cy="367092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D597-F47B-41B3-ADE8-88A1CDF6D9DF}" type="slidenum">
              <a:rPr lang="zh-CN" altLang="en-GB" smtClean="0">
                <a:solidFill>
                  <a:srgbClr val="000000"/>
                </a:solidFill>
              </a:rPr>
              <a:pPr/>
              <a:t>15</a:t>
            </a:fld>
            <a:endParaRPr lang="en-GB" altLang="zh-CN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1050524" y="6114018"/>
                <a:ext cx="55755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rgbClr val="C00000"/>
                    </a:solidFill>
                  </a:rPr>
                  <a:t>* Particle Data Group renames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𝟒𝟐𝟔𝟎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b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𝝍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𝟒𝟐𝟑𝟎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524" y="6114018"/>
                <a:ext cx="5575565" cy="369332"/>
              </a:xfrm>
              <a:prstGeom prst="rect">
                <a:avLst/>
              </a:prstGeom>
              <a:blipFill>
                <a:blip r:embed="rId7"/>
                <a:stretch>
                  <a:fillRect l="-874"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4307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AF3F7-C5FE-495E-AB51-514AFF693C71}" type="slidenum">
              <a:rPr kumimoji="0" lang="zh-CN" alt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3" y="49214"/>
            <a:ext cx="9036497" cy="676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 bwMode="auto">
          <a:xfrm>
            <a:off x="4948950" y="384630"/>
            <a:ext cx="4405086" cy="627017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337" y="67450"/>
            <a:ext cx="3337200" cy="2309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823" y="2372096"/>
            <a:ext cx="3010943" cy="22272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474" y="4585578"/>
            <a:ext cx="2229357" cy="2192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2537" y="52765"/>
            <a:ext cx="3493632" cy="228393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795248" y="2311394"/>
            <a:ext cx="28921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BESIII, arXiv:1610.07044 [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hep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-ex]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91475" y="75630"/>
            <a:ext cx="2941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BESIII, arXiv:1611.01317 [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hep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-ex] 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364062" y="4585578"/>
            <a:ext cx="2699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Gao, et al., 1703.10351[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hep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-ex]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59544" y="1013713"/>
            <a:ext cx="375776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One state or two states?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8450" y="393822"/>
            <a:ext cx="3180769" cy="305805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9033306" y="3504094"/>
            <a:ext cx="31037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BESIII, PRD106, 072001 (2022)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 flipH="1">
            <a:off x="7033031" y="203200"/>
            <a:ext cx="29029" cy="6248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1875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380" y="3548742"/>
            <a:ext cx="8053178" cy="28665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492" y="419046"/>
            <a:ext cx="8098066" cy="28539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95" y="522143"/>
            <a:ext cx="3870318" cy="25694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46602" y="265157"/>
            <a:ext cx="2699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Gao, et al., 1703.10351[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hep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-ex]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44316" y="127272"/>
            <a:ext cx="2433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BESIII, 2112.06477[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hep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-ex]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8" name="箭头: 下 7"/>
          <p:cNvSpPr/>
          <p:nvPr/>
        </p:nvSpPr>
        <p:spPr bwMode="auto">
          <a:xfrm>
            <a:off x="1691906" y="1400629"/>
            <a:ext cx="224972" cy="58782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" name="箭头: 下 8"/>
          <p:cNvSpPr/>
          <p:nvPr/>
        </p:nvSpPr>
        <p:spPr bwMode="auto">
          <a:xfrm>
            <a:off x="5569725" y="1219015"/>
            <a:ext cx="224972" cy="58782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" name="箭头: 下 9"/>
          <p:cNvSpPr/>
          <p:nvPr/>
        </p:nvSpPr>
        <p:spPr bwMode="auto">
          <a:xfrm>
            <a:off x="5682211" y="4869358"/>
            <a:ext cx="224972" cy="58782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1" name="箭头: 下 10"/>
          <p:cNvSpPr/>
          <p:nvPr/>
        </p:nvSpPr>
        <p:spPr bwMode="auto">
          <a:xfrm>
            <a:off x="9586554" y="4753244"/>
            <a:ext cx="224972" cy="58782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2" name="箭头: 下 11"/>
          <p:cNvSpPr/>
          <p:nvPr/>
        </p:nvSpPr>
        <p:spPr bwMode="auto">
          <a:xfrm>
            <a:off x="9963925" y="1400629"/>
            <a:ext cx="224972" cy="58782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338098" y="3919238"/>
                <a:ext cx="398033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FF0000"/>
                    </a:solidFill>
                  </a:rPr>
                  <a:t>No apparent bump structure appears in the two-body open charm decays!</a:t>
                </a:r>
              </a:p>
              <a:p>
                <a:endParaRPr lang="en-US" altLang="zh-CN" sz="2000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acc>
                          <m:accPr>
                            <m:chr m:val="̅"/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</a:rPr>
                  <a:t>          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at 4.23 GeV</a:t>
                </a:r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98" y="3919238"/>
                <a:ext cx="3980330" cy="1938992"/>
              </a:xfrm>
              <a:prstGeom prst="rect">
                <a:avLst/>
              </a:prstGeom>
              <a:blipFill>
                <a:blip r:embed="rId5"/>
                <a:stretch>
                  <a:fillRect l="-1531" t="-1572" b="-50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D597-F47B-41B3-ADE8-88A1CDF6D9DF}" type="slidenum">
              <a:rPr lang="zh-CN" altLang="en-GB" smtClean="0">
                <a:solidFill>
                  <a:srgbClr val="000000"/>
                </a:solidFill>
              </a:rPr>
              <a:pPr/>
              <a:t>17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23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22" y="225125"/>
            <a:ext cx="5231888" cy="43014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780" y="325262"/>
            <a:ext cx="5163048" cy="42669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77" y="4830314"/>
            <a:ext cx="5863765" cy="19325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569200" y="5991716"/>
            <a:ext cx="4426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Phys.Rev.D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 104 (2021) 11, 112009; </a:t>
            </a:r>
            <a:r>
              <a:rPr lang="en-US" altLang="zh-CN" sz="1600" kern="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2109.12751 [</a:t>
            </a:r>
            <a:r>
              <a:rPr lang="en-US" altLang="zh-CN" sz="1600" kern="0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hep</a:t>
            </a:r>
            <a:r>
              <a:rPr lang="en-US" altLang="zh-CN" sz="1600" kern="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-ex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7023207" y="4830314"/>
                <a:ext cx="4787153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0000CC"/>
                    </a:solidFill>
                  </a:rPr>
                  <a:t>No explicit experimental evidence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(4260)</m:t>
                    </m:r>
                  </m:oMath>
                </a14:m>
                <a:r>
                  <a:rPr lang="zh-CN" altLang="en-US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00CC"/>
                    </a:solidFill>
                  </a:rPr>
                  <a:t>is seen in the pure light-quark final states.</a:t>
                </a:r>
                <a:endParaRPr lang="zh-CN" alt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207" y="4830314"/>
                <a:ext cx="4787153" cy="923330"/>
              </a:xfrm>
              <a:prstGeom prst="rect">
                <a:avLst/>
              </a:prstGeom>
              <a:blipFill>
                <a:blip r:embed="rId5"/>
                <a:stretch>
                  <a:fillRect l="-1019" t="-3289" b="-92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D597-F47B-41B3-ADE8-88A1CDF6D9DF}" type="slidenum">
              <a:rPr lang="zh-CN" altLang="en-GB" smtClean="0">
                <a:solidFill>
                  <a:srgbClr val="000000"/>
                </a:solidFill>
              </a:rPr>
              <a:pPr/>
              <a:t>18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395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A42FD3-5501-4466-B0EF-C693BF37ED6B}" type="slidenum">
              <a:rPr kumimoji="0" lang="zh-CN" alt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99" y="1121128"/>
            <a:ext cx="8332476" cy="521622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05544" y="222200"/>
            <a:ext cx="8887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Resonance parameters extracted around 4.26 GeV in different channels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60331" y="1395933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BESIII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8597022" y="2159524"/>
                <a:ext cx="13982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4260</m:t>
                          </m:r>
                        </m:e>
                      </m:d>
                    </m:oMath>
                  </m:oMathPara>
                </a14:m>
                <a:endParaRPr lang="zh-CN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7022" y="2159524"/>
                <a:ext cx="139820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箭头: 右 6"/>
          <p:cNvSpPr/>
          <p:nvPr/>
        </p:nvSpPr>
        <p:spPr bwMode="auto">
          <a:xfrm>
            <a:off x="10017418" y="2221308"/>
            <a:ext cx="414938" cy="33809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0596283" y="2152463"/>
                <a:ext cx="1502334" cy="461665"/>
              </a:xfrm>
              <a:prstGeom prst="rect">
                <a:avLst/>
              </a:prstGeom>
              <a:solidFill>
                <a:srgbClr val="0000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𝝍</m:t>
                      </m:r>
                      <m:r>
                        <a:rPr lang="en-US" altLang="zh-CN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𝟒𝟐𝟑𝟎</m:t>
                      </m:r>
                      <m:r>
                        <a:rPr lang="en-US" altLang="zh-CN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6283" y="2152463"/>
                <a:ext cx="1502334" cy="461665"/>
              </a:xfrm>
              <a:prstGeom prst="rect">
                <a:avLst/>
              </a:prstGeom>
              <a:blipFill>
                <a:blip r:embed="rId4"/>
                <a:stretch>
                  <a:fillRect r="-405" b="-19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7788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965480" y="3621317"/>
            <a:ext cx="8459787" cy="2058059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5000"/>
              </a:spcBef>
              <a:spcAft>
                <a:spcPct val="20000"/>
              </a:spcAft>
            </a:pPr>
            <a:r>
              <a:rPr lang="en-GB" altLang="zh-CN" b="1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Qiang Zhao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GB" altLang="zh-CN" sz="2400" b="1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Theoretical Physics Division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GB" altLang="zh-CN" sz="2400" b="1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Institute of High Energy Physics,  Chinese Academy of Sciences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GB" altLang="zh-CN" sz="2400" b="1" i="1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zhaoq</a:t>
            </a:r>
            <a:r>
              <a:rPr lang="en-GB" altLang="zh-CN" sz="2400" b="1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@</a:t>
            </a:r>
            <a:r>
              <a:rPr lang="en-GB" altLang="zh-CN" sz="2400" b="1" i="1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ihep.ac.cn</a:t>
            </a:r>
            <a:endParaRPr lang="en-GB" altLang="zh-CN" sz="2400" b="1" dirty="0">
              <a:solidFill>
                <a:schemeClr val="accent2"/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222211" name="Text Box 3"/>
          <p:cNvSpPr txBox="1">
            <a:spLocks noChangeArrowheads="1"/>
          </p:cNvSpPr>
          <p:nvPr/>
        </p:nvSpPr>
        <p:spPr bwMode="auto">
          <a:xfrm>
            <a:off x="1571629" y="1719266"/>
            <a:ext cx="9247490" cy="1446550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FFCC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Some insights</a:t>
            </a:r>
            <a:r>
              <a:rPr kumimoji="0" lang="en-US" altLang="zh-CN" sz="4400" b="1" i="0" u="none" strike="noStrike" kern="0" cap="none" spc="0" normalizeH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 into the non-perturbative QCD phenomena</a:t>
            </a:r>
            <a:endParaRPr kumimoji="0" lang="en-GB" altLang="zh-CN" sz="44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itchFamily="34" charset="0"/>
              <a:ea typeface="宋体" charset="-122"/>
            </a:endParaRPr>
          </a:p>
        </p:txBody>
      </p:sp>
      <p:sp>
        <p:nvSpPr>
          <p:cNvPr id="222212" name="AutoShape 4" descr="photo_original_bridge_FCPPL_rogne"/>
          <p:cNvSpPr>
            <a:spLocks noChangeAspect="1" noChangeArrowheads="1"/>
          </p:cNvSpPr>
          <p:nvPr/>
        </p:nvSpPr>
        <p:spPr bwMode="auto">
          <a:xfrm>
            <a:off x="4667250" y="20002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22213" name="AutoShape 5" descr="photo_original_bridge_FCPPL_rogne"/>
          <p:cNvSpPr>
            <a:spLocks noChangeAspect="1" noChangeArrowheads="1"/>
          </p:cNvSpPr>
          <p:nvPr/>
        </p:nvSpPr>
        <p:spPr bwMode="auto">
          <a:xfrm>
            <a:off x="4667250" y="20002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222214" name="Picture 6" descr="ihep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8" y="167328"/>
            <a:ext cx="1139825" cy="76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215" name="Picture 7" descr="ihe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192728"/>
            <a:ext cx="32004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16" name="Text Box 8"/>
          <p:cNvSpPr txBox="1">
            <a:spLocks noChangeArrowheads="1"/>
          </p:cNvSpPr>
          <p:nvPr/>
        </p:nvSpPr>
        <p:spPr bwMode="auto">
          <a:xfrm>
            <a:off x="2840038" y="649928"/>
            <a:ext cx="32496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1" u="none" strike="noStrike" kern="0" cap="none" spc="0" normalizeH="0" baseline="0" noProof="0">
                <a:ln>
                  <a:noFill/>
                </a:ln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宋体" charset="-122"/>
              </a:rPr>
              <a:t>Institute of High Energy Physics, CAS</a:t>
            </a:r>
            <a:endParaRPr kumimoji="0" lang="en-GB" altLang="zh-CN" sz="1600" b="1" i="1" u="none" strike="noStrike" kern="0" cap="none" spc="0" normalizeH="0" baseline="0" noProof="0">
              <a:ln>
                <a:noFill/>
              </a:ln>
              <a:solidFill>
                <a:srgbClr val="96969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itchFamily="34" charset="0"/>
              <a:ea typeface="宋体" charset="-122"/>
            </a:endParaRPr>
          </a:p>
        </p:txBody>
      </p:sp>
      <p:sp>
        <p:nvSpPr>
          <p:cNvPr id="222217" name="Text Box 9"/>
          <p:cNvSpPr txBox="1">
            <a:spLocks noChangeArrowheads="1"/>
          </p:cNvSpPr>
          <p:nvPr/>
        </p:nvSpPr>
        <p:spPr bwMode="auto">
          <a:xfrm>
            <a:off x="1510154" y="5937448"/>
            <a:ext cx="956253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17th International Conference on Heavy Quarks and Leptons (HQL 2025), Peking University, 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宋体" charset="-122"/>
                <a:cs typeface="Calibri" panose="020F0502020204030204" pitchFamily="34" charset="0"/>
              </a:rPr>
              <a:t>Sept. 15-19, 2025 </a:t>
            </a:r>
          </a:p>
        </p:txBody>
      </p:sp>
      <p:pic>
        <p:nvPicPr>
          <p:cNvPr id="222218" name="Picture 10" descr="cas_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6" y="44453"/>
            <a:ext cx="2592387" cy="100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759" y="80466"/>
            <a:ext cx="1215135" cy="120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01068-B8BE-442C-B378-B9339F306026}" type="slidenum">
              <a:rPr kumimoji="0" lang="zh-CN" alt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zh-C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75339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449943" y="449944"/>
                <a:ext cx="6966857" cy="6524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A brief summary of the experimental status and a list of concerns: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Complicated structures in the vicinity of 4.22~4.26 GeV.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Relatively narrow structure for the lower peak if fitted by </a:t>
                </a:r>
                <a:r>
                  <a:rPr kumimoji="0" lang="en-US" altLang="zh-CN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Breit</a:t>
                </a: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-Wigner.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The pion angular distribution recoiling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0" lang="en-US" altLang="zh-CN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(3900)</m:t>
                    </m:r>
                  </m:oMath>
                </a14:m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in </a:t>
                </a:r>
                <a14:m>
                  <m:oMath xmlns:m="http://schemas.openxmlformats.org/officeDocument/2006/math">
                    <m:r>
                      <a:rPr kumimoji="0" lang="en-US" altLang="zh-CN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4260</m:t>
                        </m:r>
                      </m:e>
                    </m:d>
                    <m:r>
                      <a:rPr kumimoji="0" lang="en-US" altLang="zh-CN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sSup>
                      <m:sSupPr>
                        <m:ctrlPr>
                          <a:rPr kumimoji="0" lang="en-US" altLang="zh-CN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0" lang="en-US" altLang="zh-CN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kumimoji="0" lang="en-US" altLang="zh-CN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indicates non-S-wave contributions.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The open-charm cross section seems to be larger than those for the hidden charm channel.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The signal of Y(4260)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0" lang="en-US" altLang="zh-CN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kumimoji="0" lang="en-US" altLang="zh-CN" sz="24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kumimoji="0" lang="en-US" altLang="zh-CN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altLang="zh-CN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kumimoji="0" lang="en-US" altLang="zh-CN" sz="24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 needs to be clarified.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The lepton decay width will depend on how the total width is saturated.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The </a:t>
                </a:r>
                <a:r>
                  <a:rPr kumimoji="0" lang="en-US" altLang="zh-CN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Breit</a:t>
                </a: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-Wigner width may not be the pole width.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……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43" y="449944"/>
                <a:ext cx="6966857" cy="6524863"/>
              </a:xfrm>
              <a:prstGeom prst="rect">
                <a:avLst/>
              </a:prstGeom>
              <a:blipFill>
                <a:blip r:embed="rId2"/>
                <a:stretch>
                  <a:fillRect l="-1400" t="-6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9469681"/>
                  </p:ext>
                </p:extLst>
              </p:nvPr>
            </p:nvGraphicFramePr>
            <p:xfrm>
              <a:off x="7699828" y="1496180"/>
              <a:ext cx="4170766" cy="46767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86832">
                      <a:extLst>
                        <a:ext uri="{9D8B030D-6E8A-4147-A177-3AD203B41FA5}">
                          <a16:colId xmlns:a16="http://schemas.microsoft.com/office/drawing/2014/main" val="1919094391"/>
                        </a:ext>
                      </a:extLst>
                    </a:gridCol>
                    <a:gridCol w="1983934">
                      <a:extLst>
                        <a:ext uri="{9D8B030D-6E8A-4147-A177-3AD203B41FA5}">
                          <a16:colId xmlns:a16="http://schemas.microsoft.com/office/drawing/2014/main" val="12901184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aseline="0" dirty="0" err="1">
                              <a:solidFill>
                                <a:srgbClr val="FF0000"/>
                              </a:solidFill>
                            </a:rPr>
                            <a:t>Reac</a:t>
                          </a:r>
                          <a:r>
                            <a:rPr lang="en-US" altLang="zh-CN" sz="2000" baseline="0" dirty="0">
                              <a:solidFill>
                                <a:srgbClr val="FF0000"/>
                              </a:solidFill>
                            </a:rPr>
                            <a:t>. channel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rgbClr val="0000FF"/>
                              </a:solidFill>
                            </a:rPr>
                            <a:t>Total cross section (</a:t>
                          </a:r>
                          <a:r>
                            <a:rPr lang="en-US" altLang="zh-CN" sz="2000" dirty="0" err="1">
                              <a:solidFill>
                                <a:srgbClr val="0000FF"/>
                              </a:solidFill>
                            </a:rPr>
                            <a:t>pb</a:t>
                          </a:r>
                          <a:r>
                            <a:rPr lang="en-US" altLang="zh-CN" sz="2000" dirty="0">
                              <a:solidFill>
                                <a:srgbClr val="0000FF"/>
                              </a:solidFill>
                            </a:rPr>
                            <a:t>)</a:t>
                          </a:r>
                          <a:endParaRPr lang="zh-CN" altLang="en-US" sz="200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83644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200~300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99198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~80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1783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~50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02534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~50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22859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𝜓𝜂</m:t>
                                </m:r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50~60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83972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𝜓𝜂</m:t>
                                </m:r>
                                <m: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2~4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31669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~20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33640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~4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1191212"/>
                      </a:ext>
                    </a:extLst>
                  </a:tr>
                  <a:tr h="2047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4~5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1435857"/>
                      </a:ext>
                    </a:extLst>
                  </a:tr>
                  <a:tr h="2047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sSubSup>
                                  <m:sSubSupPr>
                                    <m:ctrlP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(3900)</m:t>
                                </m:r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6~7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66630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9469681"/>
                  </p:ext>
                </p:extLst>
              </p:nvPr>
            </p:nvGraphicFramePr>
            <p:xfrm>
              <a:off x="7699828" y="1496180"/>
              <a:ext cx="4170766" cy="46767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86832">
                      <a:extLst>
                        <a:ext uri="{9D8B030D-6E8A-4147-A177-3AD203B41FA5}">
                          <a16:colId xmlns:a16="http://schemas.microsoft.com/office/drawing/2014/main" val="1919094391"/>
                        </a:ext>
                      </a:extLst>
                    </a:gridCol>
                    <a:gridCol w="1983934">
                      <a:extLst>
                        <a:ext uri="{9D8B030D-6E8A-4147-A177-3AD203B41FA5}">
                          <a16:colId xmlns:a16="http://schemas.microsoft.com/office/drawing/2014/main" val="1290118445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aseline="0" dirty="0" err="1">
                              <a:solidFill>
                                <a:srgbClr val="FF0000"/>
                              </a:solidFill>
                            </a:rPr>
                            <a:t>Reac</a:t>
                          </a:r>
                          <a:r>
                            <a:rPr lang="en-US" altLang="zh-CN" sz="2000" baseline="0" dirty="0">
                              <a:solidFill>
                                <a:srgbClr val="FF0000"/>
                              </a:solidFill>
                            </a:rPr>
                            <a:t>. channel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rgbClr val="0000FF"/>
                              </a:solidFill>
                            </a:rPr>
                            <a:t>Total cross section (</a:t>
                          </a:r>
                          <a:r>
                            <a:rPr lang="en-US" altLang="zh-CN" sz="2000" dirty="0" err="1">
                              <a:solidFill>
                                <a:srgbClr val="0000FF"/>
                              </a:solidFill>
                            </a:rPr>
                            <a:t>pb</a:t>
                          </a:r>
                          <a:r>
                            <a:rPr lang="en-US" altLang="zh-CN" sz="2000" dirty="0">
                              <a:solidFill>
                                <a:srgbClr val="0000FF"/>
                              </a:solidFill>
                            </a:rPr>
                            <a:t>)</a:t>
                          </a:r>
                          <a:endParaRPr lang="zh-CN" altLang="en-US" sz="200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836446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79" t="-183077" r="-91922" b="-93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200~300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991980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79" t="-283077" r="-91922" b="-83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~80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17833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79" t="-383077" r="-91922" b="-73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~50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02534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79" t="-483077" r="-91922" b="-63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~50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228592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79" t="-583077" r="-91922" b="-53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50~60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839723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79" t="-672727" r="-91922" b="-4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2~4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316691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79" t="-784615" r="-91922" b="-33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~20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336404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79" t="-884615" r="-91922" b="-23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~4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1191212"/>
                      </a:ext>
                    </a:extLst>
                  </a:tr>
                  <a:tr h="40951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79" t="-955224" r="-91922" b="-1253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4~5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143585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79" t="-1087692" r="-91922" b="-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6~7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666304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D597-F47B-41B3-ADE8-88A1CDF6D9DF}" type="slidenum">
              <a:rPr lang="zh-CN" altLang="en-GB" smtClean="0">
                <a:solidFill>
                  <a:srgbClr val="000000"/>
                </a:solidFill>
              </a:rPr>
              <a:pPr/>
              <a:t>20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564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A42FD3-5501-4466-B0EF-C693BF37ED6B}" type="slidenum">
              <a:rPr kumimoji="0" lang="zh-CN" alt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7025" y="4383282"/>
            <a:ext cx="1120502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Many papers on the properties of Y(4260), e.g. see recent reviews and reference therein: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H.-X. Chen, W. Chen, X. Liu and S.-L. Zhu, 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Phys. Rept.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639, 1 (2016)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F.K.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Guo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, C.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Hanhart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, U.-G. Meissner, Q. Wang, Q. Zhao, B.-S. Zou, 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Rev. Mod. Phys.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90, 015004 (2018)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A. Esposito, A. Pilloni and A.D. Polosa, 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Phys. Rept.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668, 1 (2017)</a:t>
            </a:r>
          </a:p>
          <a:p>
            <a:pPr marL="285750" indent="-285750" defTabSz="9144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solidFill>
                  <a:srgbClr val="0000CC"/>
                </a:solidFill>
              </a:rPr>
              <a:t>Q. Wang and Q. Zhao, arXiv:2508.05304v1 [</a:t>
            </a:r>
            <a:r>
              <a:rPr lang="en-US" altLang="zh-CN" kern="0" dirty="0" err="1">
                <a:solidFill>
                  <a:srgbClr val="0000CC"/>
                </a:solidFill>
              </a:rPr>
              <a:t>hep-ph</a:t>
            </a:r>
            <a:r>
              <a:rPr lang="en-US" altLang="zh-CN" kern="0" dirty="0">
                <a:solidFill>
                  <a:srgbClr val="0000CC"/>
                </a:solidFill>
              </a:rPr>
              <a:t>], to appear in </a:t>
            </a:r>
            <a:r>
              <a:rPr lang="en-US" altLang="zh-CN" b="1" kern="0" dirty="0">
                <a:solidFill>
                  <a:srgbClr val="0000CC"/>
                </a:solidFill>
              </a:rPr>
              <a:t>Chinese Phys. Lett.</a:t>
            </a:r>
            <a:r>
              <a:rPr lang="zh-CN" altLang="en-US" b="1" kern="0" dirty="0">
                <a:solidFill>
                  <a:srgbClr val="0000CC"/>
                </a:solidFill>
              </a:rPr>
              <a:t> 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7025" y="425428"/>
            <a:ext cx="9450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2) Possible interpretations and reminder of some crucial issues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91348" y="1452282"/>
            <a:ext cx="82372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en-US" altLang="zh-CN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Tetraquark</a:t>
            </a:r>
            <a:r>
              <a:rPr lang="en-US" altLang="zh-C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en-US" altLang="zh-C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Hybrid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en-US" altLang="zh-CN" sz="24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Hadro-quarkonium</a:t>
            </a:r>
            <a:r>
              <a:rPr lang="en-US" altLang="zh-CN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en-US" altLang="zh-C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Hadronic molecule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en-US" altLang="zh-CN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Non-resonance structure</a:t>
            </a:r>
            <a:endParaRPr lang="zh-CN" altLang="en-US" sz="2400" b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93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/>
          <p:nvPr/>
        </p:nvSpPr>
        <p:spPr>
          <a:xfrm>
            <a:off x="354807" y="166194"/>
            <a:ext cx="7128792" cy="461665"/>
          </a:xfrm>
          <a:prstGeom prst="rect">
            <a:avLst/>
          </a:prstGeom>
          <a:solidFill>
            <a:schemeClr val="accent5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Predictions from the compact </a:t>
            </a: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tetraquark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 scenario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44" y="1204295"/>
            <a:ext cx="5562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/>
          <p:nvPr/>
        </p:nvSpPr>
        <p:spPr>
          <a:xfrm>
            <a:off x="859736" y="771875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The mass of a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tetraquark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is given by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26" y="2500067"/>
            <a:ext cx="8585398" cy="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4"/>
          <p:cNvSpPr txBox="1"/>
          <p:nvPr/>
        </p:nvSpPr>
        <p:spPr>
          <a:xfrm>
            <a:off x="859736" y="1996011"/>
            <a:ext cx="557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For a state with given </a:t>
            </a:r>
            <a:r>
              <a:rPr kumimoji="0" lang="en-US" altLang="zh-CN" sz="1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J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the mass can be estimated: 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69" y="3220146"/>
            <a:ext cx="8353281" cy="262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5"/>
          <p:cNvSpPr txBox="1"/>
          <p:nvPr/>
        </p:nvSpPr>
        <p:spPr>
          <a:xfrm>
            <a:off x="1651824" y="3364163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 wave 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6595561" y="3364163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 wave 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685565" y="5884287"/>
            <a:ext cx="437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Extremely rich spectrum is predicted! 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730" y="741388"/>
            <a:ext cx="1441515" cy="132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2853" y="191187"/>
            <a:ext cx="3493632" cy="2283933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8852624" y="3377456"/>
            <a:ext cx="333937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Y(4008) needs confirmation! 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cxnSp>
        <p:nvCxnSpPr>
          <p:cNvPr id="20" name="连接符: 肘形 19"/>
          <p:cNvCxnSpPr/>
          <p:nvPr/>
        </p:nvCxnSpPr>
        <p:spPr bwMode="auto">
          <a:xfrm rot="16200000" flipH="1">
            <a:off x="9577438" y="2327544"/>
            <a:ext cx="1284462" cy="500742"/>
          </a:xfrm>
          <a:prstGeom prst="bentConnector3">
            <a:avLst>
              <a:gd name="adj1" fmla="val 65820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文本框 20"/>
          <p:cNvSpPr txBox="1"/>
          <p:nvPr/>
        </p:nvSpPr>
        <p:spPr>
          <a:xfrm>
            <a:off x="5123425" y="5903893"/>
            <a:ext cx="72368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altLang="zh-CN" sz="1400" kern="0" dirty="0">
                <a:solidFill>
                  <a:sysClr val="windowText" lastClr="000000"/>
                </a:solidFill>
              </a:rPr>
              <a:t>L. </a:t>
            </a:r>
            <a:r>
              <a:rPr lang="en-US" altLang="zh-CN" sz="1400" kern="0" dirty="0" err="1">
                <a:solidFill>
                  <a:sysClr val="windowText" lastClr="000000"/>
                </a:solidFill>
              </a:rPr>
              <a:t>Maiani</a:t>
            </a:r>
            <a:r>
              <a:rPr lang="en-US" altLang="zh-CN" sz="1400" kern="0" dirty="0">
                <a:solidFill>
                  <a:sysClr val="windowText" lastClr="000000"/>
                </a:solidFill>
              </a:rPr>
              <a:t> et al. </a:t>
            </a:r>
            <a:r>
              <a:rPr lang="en-US" altLang="zh-CN" sz="1400" b="1" kern="0" dirty="0">
                <a:solidFill>
                  <a:sysClr val="windowText" lastClr="000000"/>
                </a:solidFill>
              </a:rPr>
              <a:t>PR</a:t>
            </a:r>
            <a:r>
              <a:rPr lang="en-US" altLang="zh-CN" sz="1400" b="1" dirty="0"/>
              <a:t>D 72</a:t>
            </a:r>
            <a:r>
              <a:rPr lang="en-US" altLang="zh-CN" sz="1400" dirty="0"/>
              <a:t>, 031502(R) (2005)</a:t>
            </a:r>
          </a:p>
          <a:p>
            <a:pPr lvl="0" defTabSz="914400">
              <a:defRPr/>
            </a:pPr>
            <a:r>
              <a:rPr lang="en-US" altLang="zh-CN" sz="1400" kern="0" dirty="0">
                <a:solidFill>
                  <a:sysClr val="windowText" lastClr="000000"/>
                </a:solidFill>
              </a:rPr>
              <a:t>L. </a:t>
            </a:r>
            <a:r>
              <a:rPr lang="en-US" altLang="zh-CN" sz="1400" kern="0" dirty="0" err="1">
                <a:solidFill>
                  <a:sysClr val="windowText" lastClr="000000"/>
                </a:solidFill>
              </a:rPr>
              <a:t>Maiani</a:t>
            </a:r>
            <a:r>
              <a:rPr lang="en-US" altLang="zh-CN" sz="1400" kern="0" dirty="0">
                <a:solidFill>
                  <a:sysClr val="windowText" lastClr="000000"/>
                </a:solidFill>
              </a:rPr>
              <a:t> et al. </a:t>
            </a:r>
            <a:r>
              <a:rPr lang="en-US" altLang="zh-CN" sz="1400" b="1" kern="0" dirty="0">
                <a:solidFill>
                  <a:sysClr val="windowText" lastClr="000000"/>
                </a:solidFill>
              </a:rPr>
              <a:t>PR</a:t>
            </a:r>
            <a:r>
              <a:rPr lang="en-US" altLang="zh-CN" sz="1400" b="1" dirty="0"/>
              <a:t>D 89</a:t>
            </a:r>
            <a:r>
              <a:rPr lang="en-US" altLang="zh-CN" sz="1400" dirty="0"/>
              <a:t>, 114010 (2014)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M. 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Cleven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F.- K. 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Guo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C. 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Hanhart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Q. Wang and Q. Zhao, 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PRD 92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014005 (2015);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Q. Wang, 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</a:t>
            </a:r>
            <a:r>
              <a:rPr kumimoji="0" lang="zh-CN" altLang="zh-CN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zh-CN" altLang="zh-CN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89</a:t>
            </a:r>
            <a:r>
              <a:rPr kumimoji="0" lang="zh-CN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114013 (2014)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59A1D-DCBA-46CB-A345-9338E5168022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116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678" y="4182906"/>
            <a:ext cx="4107678" cy="252683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66" y="1054414"/>
            <a:ext cx="8215355" cy="25189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53143" y="222398"/>
            <a:ext cx="10788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updated </a:t>
            </a:r>
            <a:r>
              <a:rPr lang="zh-CN" altLang="en-US" dirty="0"/>
              <a:t>𝑃</a:t>
            </a:r>
            <a:r>
              <a:rPr lang="en-US" altLang="zh-CN" dirty="0"/>
              <a:t>-wave </a:t>
            </a:r>
            <a:r>
              <a:rPr lang="en-US" altLang="zh-CN" dirty="0" err="1"/>
              <a:t>tetraquark</a:t>
            </a:r>
            <a:r>
              <a:rPr lang="en-US" altLang="zh-CN" dirty="0"/>
              <a:t> spectroscopy where the left panel is the spectroscopy with </a:t>
            </a:r>
            <a:r>
              <a:rPr lang="zh-CN" altLang="en-US" dirty="0"/>
              <a:t>𝜓</a:t>
            </a:r>
            <a:r>
              <a:rPr lang="en-US" altLang="zh-CN" dirty="0"/>
              <a:t>(4008) and </a:t>
            </a:r>
            <a:r>
              <a:rPr lang="zh-CN" altLang="en-US" dirty="0"/>
              <a:t>𝜓</a:t>
            </a:r>
            <a:r>
              <a:rPr lang="en-US" altLang="zh-CN" dirty="0"/>
              <a:t>(4230) as inputs, and the right one is the spectroscopy with </a:t>
            </a:r>
            <a:r>
              <a:rPr lang="zh-CN" altLang="en-US" dirty="0"/>
              <a:t>𝜓</a:t>
            </a:r>
            <a:r>
              <a:rPr lang="en-US" altLang="zh-CN" dirty="0"/>
              <a:t>(4230) and </a:t>
            </a:r>
            <a:r>
              <a:rPr lang="zh-CN" altLang="en-US" dirty="0"/>
              <a:t>𝜓</a:t>
            </a:r>
            <a:r>
              <a:rPr lang="en-US" altLang="zh-CN" dirty="0"/>
              <a:t>(4360) as inputs.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53143" y="3480867"/>
            <a:ext cx="785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 </a:t>
            </a:r>
            <a:r>
              <a:rPr lang="zh-CN" altLang="en-US" dirty="0"/>
              <a:t>𝑃</a:t>
            </a:r>
            <a:r>
              <a:rPr lang="en-US" altLang="zh-CN" dirty="0"/>
              <a:t>-wave </a:t>
            </a:r>
            <a:r>
              <a:rPr lang="en-US" altLang="zh-CN" dirty="0" err="1"/>
              <a:t>diquark-antidiquark</a:t>
            </a:r>
            <a:r>
              <a:rPr lang="en-US" altLang="zh-CN" dirty="0"/>
              <a:t> </a:t>
            </a:r>
            <a:r>
              <a:rPr lang="en-US" altLang="zh-CN" dirty="0" err="1"/>
              <a:t>tetraquark</a:t>
            </a:r>
            <a:r>
              <a:rPr lang="en-US" altLang="zh-CN" dirty="0"/>
              <a:t> </a:t>
            </a:r>
            <a:r>
              <a:rPr lang="en-US" altLang="zh-CN" dirty="0" err="1"/>
              <a:t>supermultiplet</a:t>
            </a:r>
            <a:r>
              <a:rPr lang="en-US" altLang="zh-CN" dirty="0"/>
              <a:t> with tensor force.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 bwMode="auto">
          <a:xfrm>
            <a:off x="7507301" y="1054414"/>
            <a:ext cx="1536807" cy="2240768"/>
          </a:xfrm>
          <a:prstGeom prst="rect">
            <a:avLst/>
          </a:prstGeom>
          <a:solidFill>
            <a:srgbClr val="00B0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3478416" y="4221569"/>
            <a:ext cx="1536807" cy="2186915"/>
          </a:xfrm>
          <a:prstGeom prst="rect">
            <a:avLst/>
          </a:prstGeom>
          <a:solidFill>
            <a:srgbClr val="00B0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5824498" y="4487475"/>
                <a:ext cx="6108807" cy="1931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rgbClr val="FF0000"/>
                    </a:solidFill>
                  </a:rPr>
                  <a:t>Significant changes to the energy levels with the tensor force included.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rgbClr val="FF0000"/>
                    </a:solidFill>
                  </a:rPr>
                  <a:t>However, the description of the vector </a:t>
                </a:r>
                <a:r>
                  <a:rPr lang="en-US" altLang="zh-CN" dirty="0" err="1">
                    <a:solidFill>
                      <a:srgbClr val="FF0000"/>
                    </a:solidFill>
                  </a:rPr>
                  <a:t>charmonium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spectrum has not been improved.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rgbClr val="FF0000"/>
                    </a:solidFill>
                  </a:rPr>
                  <a:t>Access to exotic quantum numbers are allowed, 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−+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.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498" y="4487475"/>
                <a:ext cx="6108807" cy="1931876"/>
              </a:xfrm>
              <a:prstGeom prst="rect">
                <a:avLst/>
              </a:prstGeom>
              <a:blipFill>
                <a:blip r:embed="rId4"/>
                <a:stretch>
                  <a:fillRect l="-598" t="-1577" r="-798" b="-28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59A1D-DCBA-46CB-A345-9338E5168022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30466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943" y="1865983"/>
            <a:ext cx="3911889" cy="299948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63909" y="904834"/>
            <a:ext cx="712460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Lowest gluon fields generate adiabatic potential on which the quark motion can be described.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flux tube may be excited on which the quark motion in the adiabatic potential of such excited gluon field configurations will give access to 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hybrid states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decays of both conventional and exotic hadrons can be well described by the flux tube breaking mechanism.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箭头: 左右 4"/>
          <p:cNvSpPr/>
          <p:nvPr/>
        </p:nvSpPr>
        <p:spPr bwMode="auto">
          <a:xfrm rot="19900311">
            <a:off x="10215877" y="3350678"/>
            <a:ext cx="802513" cy="237332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" name="箭头: 左右 5"/>
          <p:cNvSpPr/>
          <p:nvPr/>
        </p:nvSpPr>
        <p:spPr bwMode="auto">
          <a:xfrm rot="14375198">
            <a:off x="10080303" y="2639856"/>
            <a:ext cx="666684" cy="228797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" name="对话气泡: 圆角矩形 9"/>
          <p:cNvSpPr/>
          <p:nvPr/>
        </p:nvSpPr>
        <p:spPr bwMode="auto">
          <a:xfrm>
            <a:off x="10261889" y="1314446"/>
            <a:ext cx="1625311" cy="691022"/>
          </a:xfrm>
          <a:prstGeom prst="wedgeRoundRectCallout">
            <a:avLst>
              <a:gd name="adj1" fmla="val -37169"/>
              <a:gd name="adj2" fmla="val 76154"/>
              <a:gd name="adj3" fmla="val 1666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Transverse mode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2" name="对话气泡: 圆角矩形 11"/>
          <p:cNvSpPr/>
          <p:nvPr/>
        </p:nvSpPr>
        <p:spPr bwMode="auto">
          <a:xfrm>
            <a:off x="10531156" y="3888834"/>
            <a:ext cx="1465943" cy="691022"/>
          </a:xfrm>
          <a:prstGeom prst="wedgeRoundRectCallout">
            <a:avLst>
              <a:gd name="adj1" fmla="val -41130"/>
              <a:gd name="adj2" fmla="val -80327"/>
              <a:gd name="adj3" fmla="val 1666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</a:rPr>
              <a:t>Collinear mode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63909" y="6276811"/>
            <a:ext cx="8146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N.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Isgur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and J. Paton, PLB124 (1983) 247-251; PRL54 (1985) 869; PRD31 (1985) 2910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09" y="3976309"/>
            <a:ext cx="4963058" cy="2096376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63909" y="3425686"/>
            <a:ext cx="3172663" cy="369332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Flux tube model Hamiltonian: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</a:endParaRPr>
          </a:p>
        </p:txBody>
      </p:sp>
      <p:sp>
        <p:nvSpPr>
          <p:cNvPr id="14" name="TextBox 2"/>
          <p:cNvSpPr txBox="1"/>
          <p:nvPr/>
        </p:nvSpPr>
        <p:spPr>
          <a:xfrm>
            <a:off x="662359" y="124437"/>
            <a:ext cx="7014435" cy="461665"/>
          </a:xfrm>
          <a:prstGeom prst="rect">
            <a:avLst/>
          </a:prstGeom>
          <a:solidFill>
            <a:schemeClr val="accent5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Predictions from the hybrid scenario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D597-F47B-41B3-ADE8-88A1CDF6D9DF}" type="slidenum">
              <a:rPr lang="zh-CN" altLang="en-GB" smtClean="0">
                <a:solidFill>
                  <a:srgbClr val="000000"/>
                </a:solidFill>
              </a:rPr>
              <a:pPr/>
              <a:t>24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55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 flipV="1">
            <a:off x="7997818" y="1855486"/>
            <a:ext cx="235021" cy="81404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 flipV="1">
            <a:off x="7001545" y="792726"/>
            <a:ext cx="218530" cy="87628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6881721" y="1000238"/>
            <a:ext cx="478292" cy="466723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3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7860977" y="2046208"/>
            <a:ext cx="473115" cy="491603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31"/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9"/>
              <p:cNvSpPr txBox="1">
                <a:spLocks noChangeArrowheads="1"/>
              </p:cNvSpPr>
              <p:nvPr/>
            </p:nvSpPr>
            <p:spPr bwMode="auto">
              <a:xfrm>
                <a:off x="6205004" y="2214339"/>
                <a:ext cx="1121571" cy="490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bPr>
                        <m:e>
                          <m:r>
                            <a:rPr kumimoji="0" lang="en-GB" altLang="zh-CN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𝐿</m:t>
                          </m:r>
                        </m:e>
                        <m:sub>
                          <m:r>
                            <a:rPr kumimoji="0" lang="en-US" altLang="zh-CN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𝑞</m:t>
                          </m:r>
                        </m:sub>
                      </m:sSub>
                      <m:r>
                        <a:rPr kumimoji="0" lang="en-US" altLang="zh-CN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=0</m:t>
                      </m:r>
                    </m:oMath>
                  </m:oMathPara>
                </a14:m>
                <a:endParaRPr kumimoji="0" lang="en-GB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7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5004" y="2214339"/>
                <a:ext cx="1121571" cy="490199"/>
              </a:xfrm>
              <a:prstGeom prst="rect">
                <a:avLst/>
              </a:prstGeom>
              <a:blipFill>
                <a:blip r:embed="rId2"/>
                <a:stretch>
                  <a:fillRect b="-61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10"/>
              <p:cNvSpPr txBox="1">
                <a:spLocks noChangeArrowheads="1"/>
              </p:cNvSpPr>
              <p:nvPr/>
            </p:nvSpPr>
            <p:spPr bwMode="auto">
              <a:xfrm>
                <a:off x="6188804" y="1787296"/>
                <a:ext cx="1143903" cy="490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bPr>
                        <m:e>
                          <m:r>
                            <a:rPr kumimoji="0" lang="en-GB" altLang="zh-CN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𝑆</m:t>
                          </m:r>
                        </m:e>
                        <m:sub>
                          <m:r>
                            <a:rPr kumimoji="0" lang="en-US" altLang="zh-CN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𝑞</m:t>
                          </m:r>
                        </m:sub>
                      </m:sSub>
                      <m:r>
                        <a:rPr kumimoji="0" lang="en-GB" altLang="zh-CN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=1</m:t>
                      </m:r>
                    </m:oMath>
                  </m:oMathPara>
                </a14:m>
                <a:endParaRPr kumimoji="0" lang="en-GB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8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88804" y="1787296"/>
                <a:ext cx="1143903" cy="490199"/>
              </a:xfrm>
              <a:prstGeom prst="rect">
                <a:avLst/>
              </a:prstGeom>
              <a:blipFill>
                <a:blip r:embed="rId3"/>
                <a:stretch>
                  <a:fillRect b="-61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501962" y="269414"/>
            <a:ext cx="4899868" cy="461665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Lowest hybrid in the flux-tube model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839338" y="1239723"/>
            <a:ext cx="1059543" cy="994229"/>
            <a:chOff x="5595257" y="2997200"/>
            <a:chExt cx="1059543" cy="994229"/>
          </a:xfrm>
        </p:grpSpPr>
        <p:sp>
          <p:nvSpPr>
            <p:cNvPr id="10" name="自由: 形状 9"/>
            <p:cNvSpPr/>
            <p:nvPr/>
          </p:nvSpPr>
          <p:spPr bwMode="auto">
            <a:xfrm>
              <a:off x="5602514" y="2997200"/>
              <a:ext cx="1052286" cy="994229"/>
            </a:xfrm>
            <a:custGeom>
              <a:avLst/>
              <a:gdLst>
                <a:gd name="connsiteX0" fmla="*/ 0 w 1052286"/>
                <a:gd name="connsiteY0" fmla="*/ 0 h 994229"/>
                <a:gd name="connsiteX1" fmla="*/ 1052286 w 1052286"/>
                <a:gd name="connsiteY1" fmla="*/ 994229 h 99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2286" h="994229">
                  <a:moveTo>
                    <a:pt x="0" y="0"/>
                  </a:moveTo>
                  <a:lnTo>
                    <a:pt x="1052286" y="994229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" name="自由: 形状 11"/>
            <p:cNvSpPr/>
            <p:nvPr/>
          </p:nvSpPr>
          <p:spPr bwMode="auto">
            <a:xfrm>
              <a:off x="5595257" y="2997200"/>
              <a:ext cx="1045029" cy="965200"/>
            </a:xfrm>
            <a:custGeom>
              <a:avLst/>
              <a:gdLst>
                <a:gd name="connsiteX0" fmla="*/ 0 w 1045029"/>
                <a:gd name="connsiteY0" fmla="*/ 0 h 965200"/>
                <a:gd name="connsiteX1" fmla="*/ 203200 w 1045029"/>
                <a:gd name="connsiteY1" fmla="*/ 515257 h 965200"/>
                <a:gd name="connsiteX2" fmla="*/ 805543 w 1045029"/>
                <a:gd name="connsiteY2" fmla="*/ 624114 h 965200"/>
                <a:gd name="connsiteX3" fmla="*/ 1045029 w 1045029"/>
                <a:gd name="connsiteY3" fmla="*/ 965200 h 9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5029" h="965200">
                  <a:moveTo>
                    <a:pt x="0" y="0"/>
                  </a:moveTo>
                  <a:cubicBezTo>
                    <a:pt x="34471" y="205619"/>
                    <a:pt x="68943" y="411238"/>
                    <a:pt x="203200" y="515257"/>
                  </a:cubicBezTo>
                  <a:cubicBezTo>
                    <a:pt x="337457" y="619276"/>
                    <a:pt x="665238" y="549124"/>
                    <a:pt x="805543" y="624114"/>
                  </a:cubicBezTo>
                  <a:cubicBezTo>
                    <a:pt x="945848" y="699104"/>
                    <a:pt x="995438" y="832152"/>
                    <a:pt x="1045029" y="96520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" name="自由: 形状 12"/>
            <p:cNvSpPr/>
            <p:nvPr/>
          </p:nvSpPr>
          <p:spPr bwMode="auto">
            <a:xfrm>
              <a:off x="5609771" y="2997200"/>
              <a:ext cx="1023258" cy="950686"/>
            </a:xfrm>
            <a:custGeom>
              <a:avLst/>
              <a:gdLst>
                <a:gd name="connsiteX0" fmla="*/ 0 w 1023258"/>
                <a:gd name="connsiteY0" fmla="*/ 0 h 950686"/>
                <a:gd name="connsiteX1" fmla="*/ 268515 w 1023258"/>
                <a:gd name="connsiteY1" fmla="*/ 399143 h 950686"/>
                <a:gd name="connsiteX2" fmla="*/ 798286 w 1023258"/>
                <a:gd name="connsiteY2" fmla="*/ 449943 h 950686"/>
                <a:gd name="connsiteX3" fmla="*/ 1023258 w 1023258"/>
                <a:gd name="connsiteY3" fmla="*/ 950686 h 95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3258" h="950686">
                  <a:moveTo>
                    <a:pt x="0" y="0"/>
                  </a:moveTo>
                  <a:cubicBezTo>
                    <a:pt x="67733" y="162076"/>
                    <a:pt x="135467" y="324153"/>
                    <a:pt x="268515" y="399143"/>
                  </a:cubicBezTo>
                  <a:cubicBezTo>
                    <a:pt x="401563" y="474133"/>
                    <a:pt x="672496" y="358019"/>
                    <a:pt x="798286" y="449943"/>
                  </a:cubicBezTo>
                  <a:cubicBezTo>
                    <a:pt x="924077" y="541867"/>
                    <a:pt x="973667" y="746276"/>
                    <a:pt x="1023258" y="950686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" name="自由: 形状 13"/>
            <p:cNvSpPr/>
            <p:nvPr/>
          </p:nvSpPr>
          <p:spPr bwMode="auto">
            <a:xfrm>
              <a:off x="5602514" y="2997200"/>
              <a:ext cx="1016000" cy="965200"/>
            </a:xfrm>
            <a:custGeom>
              <a:avLst/>
              <a:gdLst>
                <a:gd name="connsiteX0" fmla="*/ 0 w 1016000"/>
                <a:gd name="connsiteY0" fmla="*/ 0 h 965200"/>
                <a:gd name="connsiteX1" fmla="*/ 377372 w 1016000"/>
                <a:gd name="connsiteY1" fmla="*/ 283029 h 965200"/>
                <a:gd name="connsiteX2" fmla="*/ 478972 w 1016000"/>
                <a:gd name="connsiteY2" fmla="*/ 762000 h 965200"/>
                <a:gd name="connsiteX3" fmla="*/ 1016000 w 1016000"/>
                <a:gd name="connsiteY3" fmla="*/ 965200 h 9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6000" h="965200">
                  <a:moveTo>
                    <a:pt x="0" y="0"/>
                  </a:moveTo>
                  <a:cubicBezTo>
                    <a:pt x="148771" y="78014"/>
                    <a:pt x="297543" y="156029"/>
                    <a:pt x="377372" y="283029"/>
                  </a:cubicBezTo>
                  <a:cubicBezTo>
                    <a:pt x="457201" y="410029"/>
                    <a:pt x="372534" y="648305"/>
                    <a:pt x="478972" y="762000"/>
                  </a:cubicBezTo>
                  <a:cubicBezTo>
                    <a:pt x="585410" y="875695"/>
                    <a:pt x="800705" y="920447"/>
                    <a:pt x="1016000" y="96520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054737" y="1101838"/>
            <a:ext cx="1197429" cy="1349828"/>
            <a:chOff x="5958114" y="3751943"/>
            <a:chExt cx="1197429" cy="1349828"/>
          </a:xfrm>
        </p:grpSpPr>
        <p:cxnSp>
          <p:nvCxnSpPr>
            <p:cNvPr id="17" name="直接连接符 16"/>
            <p:cNvCxnSpPr/>
            <p:nvPr/>
          </p:nvCxnSpPr>
          <p:spPr bwMode="auto">
            <a:xfrm>
              <a:off x="6030686" y="3889829"/>
              <a:ext cx="1024051" cy="9942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自由: 形状 17"/>
            <p:cNvSpPr/>
            <p:nvPr/>
          </p:nvSpPr>
          <p:spPr bwMode="auto">
            <a:xfrm>
              <a:off x="6125029" y="3751943"/>
              <a:ext cx="1030514" cy="1037771"/>
            </a:xfrm>
            <a:custGeom>
              <a:avLst/>
              <a:gdLst>
                <a:gd name="connsiteX0" fmla="*/ 0 w 1030514"/>
                <a:gd name="connsiteY0" fmla="*/ 0 h 1037771"/>
                <a:gd name="connsiteX1" fmla="*/ 377371 w 1030514"/>
                <a:gd name="connsiteY1" fmla="*/ 493486 h 1037771"/>
                <a:gd name="connsiteX2" fmla="*/ 682171 w 1030514"/>
                <a:gd name="connsiteY2" fmla="*/ 798286 h 1037771"/>
                <a:gd name="connsiteX3" fmla="*/ 1030514 w 1030514"/>
                <a:gd name="connsiteY3" fmla="*/ 1037771 h 103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0514" h="1037771">
                  <a:moveTo>
                    <a:pt x="0" y="0"/>
                  </a:moveTo>
                  <a:cubicBezTo>
                    <a:pt x="131838" y="180219"/>
                    <a:pt x="263676" y="360438"/>
                    <a:pt x="377371" y="493486"/>
                  </a:cubicBezTo>
                  <a:cubicBezTo>
                    <a:pt x="491066" y="626534"/>
                    <a:pt x="573314" y="707572"/>
                    <a:pt x="682171" y="798286"/>
                  </a:cubicBezTo>
                  <a:cubicBezTo>
                    <a:pt x="791028" y="889000"/>
                    <a:pt x="910771" y="963385"/>
                    <a:pt x="1030514" y="1037771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9" name="自由: 形状 18"/>
            <p:cNvSpPr/>
            <p:nvPr/>
          </p:nvSpPr>
          <p:spPr bwMode="auto">
            <a:xfrm>
              <a:off x="5972629" y="3947886"/>
              <a:ext cx="979714" cy="1037771"/>
            </a:xfrm>
            <a:custGeom>
              <a:avLst/>
              <a:gdLst>
                <a:gd name="connsiteX0" fmla="*/ 0 w 979714"/>
                <a:gd name="connsiteY0" fmla="*/ 0 h 1037771"/>
                <a:gd name="connsiteX1" fmla="*/ 420914 w 979714"/>
                <a:gd name="connsiteY1" fmla="*/ 355600 h 1037771"/>
                <a:gd name="connsiteX2" fmla="*/ 711200 w 979714"/>
                <a:gd name="connsiteY2" fmla="*/ 703943 h 1037771"/>
                <a:gd name="connsiteX3" fmla="*/ 979714 w 979714"/>
                <a:gd name="connsiteY3" fmla="*/ 1037771 h 103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9714" h="1037771">
                  <a:moveTo>
                    <a:pt x="0" y="0"/>
                  </a:moveTo>
                  <a:cubicBezTo>
                    <a:pt x="151190" y="119138"/>
                    <a:pt x="302381" y="238276"/>
                    <a:pt x="420914" y="355600"/>
                  </a:cubicBezTo>
                  <a:cubicBezTo>
                    <a:pt x="539447" y="472924"/>
                    <a:pt x="618067" y="590248"/>
                    <a:pt x="711200" y="703943"/>
                  </a:cubicBezTo>
                  <a:cubicBezTo>
                    <a:pt x="804333" y="817638"/>
                    <a:pt x="892023" y="927704"/>
                    <a:pt x="979714" y="1037771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0" name="自由: 形状 19"/>
            <p:cNvSpPr/>
            <p:nvPr/>
          </p:nvSpPr>
          <p:spPr bwMode="auto">
            <a:xfrm>
              <a:off x="5958114" y="4027714"/>
              <a:ext cx="841829" cy="1074057"/>
            </a:xfrm>
            <a:custGeom>
              <a:avLst/>
              <a:gdLst>
                <a:gd name="connsiteX0" fmla="*/ 0 w 841829"/>
                <a:gd name="connsiteY0" fmla="*/ 0 h 1074057"/>
                <a:gd name="connsiteX1" fmla="*/ 116115 w 841829"/>
                <a:gd name="connsiteY1" fmla="*/ 72572 h 1074057"/>
                <a:gd name="connsiteX2" fmla="*/ 428172 w 841829"/>
                <a:gd name="connsiteY2" fmla="*/ 312057 h 1074057"/>
                <a:gd name="connsiteX3" fmla="*/ 718457 w 841829"/>
                <a:gd name="connsiteY3" fmla="*/ 711200 h 1074057"/>
                <a:gd name="connsiteX4" fmla="*/ 841829 w 841829"/>
                <a:gd name="connsiteY4" fmla="*/ 1074057 h 107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829" h="1074057">
                  <a:moveTo>
                    <a:pt x="0" y="0"/>
                  </a:moveTo>
                  <a:cubicBezTo>
                    <a:pt x="22376" y="10281"/>
                    <a:pt x="44753" y="20563"/>
                    <a:pt x="116115" y="72572"/>
                  </a:cubicBezTo>
                  <a:cubicBezTo>
                    <a:pt x="187477" y="124581"/>
                    <a:pt x="327782" y="205619"/>
                    <a:pt x="428172" y="312057"/>
                  </a:cubicBezTo>
                  <a:cubicBezTo>
                    <a:pt x="528562" y="418495"/>
                    <a:pt x="649514" y="584200"/>
                    <a:pt x="718457" y="711200"/>
                  </a:cubicBezTo>
                  <a:cubicBezTo>
                    <a:pt x="787400" y="838200"/>
                    <a:pt x="814614" y="956128"/>
                    <a:pt x="841829" y="1074057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2" name="Line 2"/>
          <p:cNvSpPr>
            <a:spLocks noChangeShapeType="1"/>
          </p:cNvSpPr>
          <p:nvPr/>
        </p:nvSpPr>
        <p:spPr bwMode="auto">
          <a:xfrm flipV="1">
            <a:off x="10754737" y="1855486"/>
            <a:ext cx="235021" cy="81404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Line 3"/>
          <p:cNvSpPr>
            <a:spLocks noChangeShapeType="1"/>
          </p:cNvSpPr>
          <p:nvPr/>
        </p:nvSpPr>
        <p:spPr bwMode="auto">
          <a:xfrm flipV="1">
            <a:off x="9758464" y="792726"/>
            <a:ext cx="218530" cy="87628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Oval 6"/>
          <p:cNvSpPr>
            <a:spLocks noChangeArrowheads="1"/>
          </p:cNvSpPr>
          <p:nvPr/>
        </p:nvSpPr>
        <p:spPr bwMode="auto">
          <a:xfrm>
            <a:off x="9638640" y="1000238"/>
            <a:ext cx="478292" cy="466723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3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10617896" y="2046208"/>
            <a:ext cx="473115" cy="491603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31"/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9"/>
              <p:cNvSpPr txBox="1">
                <a:spLocks noChangeArrowheads="1"/>
              </p:cNvSpPr>
              <p:nvPr/>
            </p:nvSpPr>
            <p:spPr bwMode="auto">
              <a:xfrm>
                <a:off x="9052245" y="2199308"/>
                <a:ext cx="1192715" cy="490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bPr>
                        <m:e>
                          <m:r>
                            <a:rPr kumimoji="0" lang="en-GB" altLang="zh-CN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𝐿</m:t>
                          </m:r>
                        </m:e>
                        <m:sub>
                          <m:r>
                            <a:rPr kumimoji="0" lang="en-US" altLang="zh-CN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𝑞</m:t>
                          </m:r>
                        </m:sub>
                      </m:sSub>
                      <m:r>
                        <a:rPr kumimoji="0" lang="en-US" altLang="zh-CN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=0</m:t>
                      </m:r>
                    </m:oMath>
                  </m:oMathPara>
                </a14:m>
                <a:endParaRPr kumimoji="0" lang="en-GB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7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52245" y="2199308"/>
                <a:ext cx="1192715" cy="490199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10"/>
              <p:cNvSpPr txBox="1">
                <a:spLocks noChangeArrowheads="1"/>
              </p:cNvSpPr>
              <p:nvPr/>
            </p:nvSpPr>
            <p:spPr bwMode="auto">
              <a:xfrm>
                <a:off x="9064255" y="1796637"/>
                <a:ext cx="1143903" cy="490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bPr>
                        <m:e>
                          <m:r>
                            <a:rPr kumimoji="0" lang="en-GB" altLang="zh-CN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𝑆</m:t>
                          </m:r>
                        </m:e>
                        <m:sub>
                          <m:r>
                            <a:rPr kumimoji="0" lang="en-US" altLang="zh-CN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𝑞</m:t>
                          </m:r>
                        </m:sub>
                      </m:sSub>
                      <m:r>
                        <a:rPr kumimoji="0" lang="en-GB" altLang="zh-CN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=1</m:t>
                      </m:r>
                    </m:oMath>
                  </m:oMathPara>
                </a14:m>
                <a:endParaRPr kumimoji="0" lang="en-GB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8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64255" y="1796637"/>
                <a:ext cx="1143903" cy="490199"/>
              </a:xfrm>
              <a:prstGeom prst="rect">
                <a:avLst/>
              </a:prstGeom>
              <a:blipFill>
                <a:blip r:embed="rId5"/>
                <a:stretch>
                  <a:fillRect b="-62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箭头: 左右 33"/>
          <p:cNvSpPr/>
          <p:nvPr/>
        </p:nvSpPr>
        <p:spPr bwMode="auto">
          <a:xfrm rot="2739064">
            <a:off x="7540319" y="1321818"/>
            <a:ext cx="769257" cy="290286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5" name="箭头: 左右 34"/>
          <p:cNvSpPr/>
          <p:nvPr/>
        </p:nvSpPr>
        <p:spPr bwMode="auto">
          <a:xfrm rot="8245828">
            <a:off x="10255203" y="1080064"/>
            <a:ext cx="769257" cy="290286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9"/>
              <p:cNvSpPr txBox="1">
                <a:spLocks noChangeArrowheads="1"/>
              </p:cNvSpPr>
              <p:nvPr/>
            </p:nvSpPr>
            <p:spPr bwMode="auto">
              <a:xfrm>
                <a:off x="10975594" y="832749"/>
                <a:ext cx="1121571" cy="8911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bPr>
                        <m:e>
                          <m:r>
                            <a:rPr kumimoji="0" lang="en-US" altLang="zh-CN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𝑆</m:t>
                          </m:r>
                        </m:e>
                        <m:sub>
                          <m:r>
                            <a:rPr kumimoji="0" lang="en-US" altLang="zh-CN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𝑔</m:t>
                          </m:r>
                        </m:sub>
                      </m:sSub>
                      <m:r>
                        <a:rPr kumimoji="0" lang="en-US" altLang="zh-CN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=1</m:t>
                      </m:r>
                    </m:oMath>
                  </m:oMathPara>
                </a14:m>
                <a:endParaRPr kumimoji="0" lang="en-US" altLang="zh-CN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bPr>
                        <m:e>
                          <m:r>
                            <a:rPr kumimoji="0" lang="en-GB" altLang="zh-CN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𝐿</m:t>
                          </m:r>
                        </m:e>
                        <m:sub>
                          <m:r>
                            <a:rPr kumimoji="0" lang="en-US" altLang="zh-CN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𝑔</m:t>
                          </m:r>
                        </m:sub>
                      </m:sSub>
                      <m:r>
                        <a:rPr kumimoji="0" lang="en-US" altLang="zh-CN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&gt;0</m:t>
                      </m:r>
                    </m:oMath>
                  </m:oMathPara>
                </a14:m>
                <a:endParaRPr kumimoji="0" lang="en-GB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6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75594" y="832749"/>
                <a:ext cx="1121571" cy="891141"/>
              </a:xfrm>
              <a:prstGeom prst="rect">
                <a:avLst/>
              </a:prstGeom>
              <a:blipFill>
                <a:blip r:embed="rId6"/>
                <a:stretch>
                  <a:fillRect b="-41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/>
              <p:cNvSpPr txBox="1"/>
              <p:nvPr/>
            </p:nvSpPr>
            <p:spPr>
              <a:xfrm>
                <a:off x="674915" y="1623128"/>
                <a:ext cx="1755994" cy="1327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kumimoji="0" lang="en-US" altLang="zh-CN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kumimoji="0" lang="en-US" altLang="zh-CN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zh-CN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d>
                      </m:sup>
                    </m:sSup>
                  </m:oMath>
                </a14:m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kumimoji="0" lang="en-US" altLang="zh-CN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kumimoji="0" lang="en-US" altLang="zh-CN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,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  <m:sup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𝑃𝐶</m:t>
                        </m:r>
                      </m:sup>
                    </m:sSubSup>
                    <m:r>
                      <a:rPr kumimoji="0" lang="en-US" altLang="zh-CN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+−</m:t>
                        </m:r>
                      </m:sup>
                    </m:sSup>
                  </m:oMath>
                </a14:m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37" name="文本框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15" y="1623128"/>
                <a:ext cx="1755994" cy="1327415"/>
              </a:xfrm>
              <a:prstGeom prst="rect">
                <a:avLst/>
              </a:prstGeom>
              <a:blipFill>
                <a:blip r:embed="rId7"/>
                <a:stretch>
                  <a:fillRect l="-1389" r="-2431" b="-9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右大括号 37"/>
          <p:cNvSpPr/>
          <p:nvPr/>
        </p:nvSpPr>
        <p:spPr bwMode="auto">
          <a:xfrm>
            <a:off x="2516235" y="1643651"/>
            <a:ext cx="268514" cy="1275218"/>
          </a:xfrm>
          <a:prstGeom prst="rightBrac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/>
              <p:cNvSpPr txBox="1"/>
              <p:nvPr/>
            </p:nvSpPr>
            <p:spPr>
              <a:xfrm>
                <a:off x="2952442" y="1985513"/>
                <a:ext cx="2803396" cy="48667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kumimoji="0" lang="en-US" altLang="zh-CN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altLang="zh-CN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altLang="zh-CN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sup>
                      </m:sSup>
                      <m:r>
                        <a:rPr kumimoji="0" lang="en-US" altLang="zh-CN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altLang="zh-CN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zh-CN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altLang="zh-CN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0, </m:t>
                              </m:r>
                              <m:r>
                                <a:rPr kumimoji="0" lang="en-US" altLang="zh-CN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kumimoji="0" lang="en-US" altLang="zh-CN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, 2</m:t>
                              </m:r>
                            </m:e>
                          </m:d>
                        </m:e>
                        <m:sup>
                          <m:r>
                            <a:rPr kumimoji="0" lang="en-US" altLang="zh-CN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−(+)</m:t>
                          </m:r>
                        </m:sup>
                      </m:sSup>
                    </m:oMath>
                  </m:oMathPara>
                </a14:m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0" name="文本框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442" y="1985513"/>
                <a:ext cx="2803396" cy="4866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Line 2"/>
          <p:cNvSpPr>
            <a:spLocks noChangeShapeType="1"/>
          </p:cNvSpPr>
          <p:nvPr/>
        </p:nvSpPr>
        <p:spPr bwMode="auto">
          <a:xfrm flipV="1">
            <a:off x="8009828" y="4961543"/>
            <a:ext cx="235021" cy="81404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Line 3"/>
          <p:cNvSpPr>
            <a:spLocks noChangeShapeType="1"/>
          </p:cNvSpPr>
          <p:nvPr/>
        </p:nvSpPr>
        <p:spPr bwMode="auto">
          <a:xfrm flipV="1">
            <a:off x="7013555" y="3898783"/>
            <a:ext cx="218530" cy="87628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Oval 6"/>
          <p:cNvSpPr>
            <a:spLocks noChangeArrowheads="1"/>
          </p:cNvSpPr>
          <p:nvPr/>
        </p:nvSpPr>
        <p:spPr bwMode="auto">
          <a:xfrm>
            <a:off x="6893731" y="4106295"/>
            <a:ext cx="478292" cy="466723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3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</a:p>
        </p:txBody>
      </p:sp>
      <p:sp>
        <p:nvSpPr>
          <p:cNvPr id="44" name="Oval 7"/>
          <p:cNvSpPr>
            <a:spLocks noChangeArrowheads="1"/>
          </p:cNvSpPr>
          <p:nvPr/>
        </p:nvSpPr>
        <p:spPr bwMode="auto">
          <a:xfrm>
            <a:off x="7872987" y="5152265"/>
            <a:ext cx="473115" cy="491603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31"/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9"/>
              <p:cNvSpPr txBox="1">
                <a:spLocks noChangeArrowheads="1"/>
              </p:cNvSpPr>
              <p:nvPr/>
            </p:nvSpPr>
            <p:spPr bwMode="auto">
              <a:xfrm>
                <a:off x="6217014" y="5320396"/>
                <a:ext cx="1121571" cy="490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bPr>
                        <m:e>
                          <m:r>
                            <a:rPr kumimoji="0" lang="en-GB" altLang="zh-CN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𝐿</m:t>
                          </m:r>
                        </m:e>
                        <m:sub>
                          <m:r>
                            <a:rPr kumimoji="0" lang="en-US" altLang="zh-CN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𝑞</m:t>
                          </m:r>
                        </m:sub>
                      </m:sSub>
                      <m:r>
                        <a:rPr kumimoji="0" lang="en-US" altLang="zh-CN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=0</m:t>
                      </m:r>
                    </m:oMath>
                  </m:oMathPara>
                </a14:m>
                <a:endParaRPr kumimoji="0" lang="en-GB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17014" y="5320396"/>
                <a:ext cx="1121571" cy="490199"/>
              </a:xfrm>
              <a:prstGeom prst="rect">
                <a:avLst/>
              </a:prstGeom>
              <a:blipFill>
                <a:blip r:embed="rId9"/>
                <a:stretch>
                  <a:fillRect b="-62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10"/>
              <p:cNvSpPr txBox="1">
                <a:spLocks noChangeArrowheads="1"/>
              </p:cNvSpPr>
              <p:nvPr/>
            </p:nvSpPr>
            <p:spPr bwMode="auto">
              <a:xfrm>
                <a:off x="6200814" y="4893353"/>
                <a:ext cx="1143903" cy="490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bPr>
                        <m:e>
                          <m:r>
                            <a:rPr kumimoji="0" lang="en-GB" altLang="zh-CN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𝑆</m:t>
                          </m:r>
                        </m:e>
                        <m:sub>
                          <m:r>
                            <a:rPr kumimoji="0" lang="en-US" altLang="zh-CN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𝑞</m:t>
                          </m:r>
                        </m:sub>
                      </m:sSub>
                      <m:r>
                        <a:rPr kumimoji="0" lang="en-GB" altLang="zh-CN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=</m:t>
                      </m:r>
                      <m:r>
                        <a:rPr kumimoji="0" lang="en-US" altLang="zh-CN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0</m:t>
                      </m:r>
                    </m:oMath>
                  </m:oMathPara>
                </a14:m>
                <a:endParaRPr kumimoji="0" lang="en-GB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6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0814" y="4893353"/>
                <a:ext cx="1143903" cy="490199"/>
              </a:xfrm>
              <a:prstGeom prst="rect">
                <a:avLst/>
              </a:prstGeom>
              <a:blipFill>
                <a:blip r:embed="rId10"/>
                <a:stretch>
                  <a:fillRect b="-62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组合 46"/>
          <p:cNvGrpSpPr/>
          <p:nvPr/>
        </p:nvGrpSpPr>
        <p:grpSpPr>
          <a:xfrm>
            <a:off x="9851348" y="4345780"/>
            <a:ext cx="1059543" cy="994229"/>
            <a:chOff x="5595257" y="2997200"/>
            <a:chExt cx="1059543" cy="994229"/>
          </a:xfrm>
        </p:grpSpPr>
        <p:sp>
          <p:nvSpPr>
            <p:cNvPr id="48" name="自由: 形状 47"/>
            <p:cNvSpPr/>
            <p:nvPr/>
          </p:nvSpPr>
          <p:spPr bwMode="auto">
            <a:xfrm>
              <a:off x="5602514" y="2997200"/>
              <a:ext cx="1052286" cy="994229"/>
            </a:xfrm>
            <a:custGeom>
              <a:avLst/>
              <a:gdLst>
                <a:gd name="connsiteX0" fmla="*/ 0 w 1052286"/>
                <a:gd name="connsiteY0" fmla="*/ 0 h 994229"/>
                <a:gd name="connsiteX1" fmla="*/ 1052286 w 1052286"/>
                <a:gd name="connsiteY1" fmla="*/ 994229 h 99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2286" h="994229">
                  <a:moveTo>
                    <a:pt x="0" y="0"/>
                  </a:moveTo>
                  <a:lnTo>
                    <a:pt x="1052286" y="994229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9" name="自由: 形状 48"/>
            <p:cNvSpPr/>
            <p:nvPr/>
          </p:nvSpPr>
          <p:spPr bwMode="auto">
            <a:xfrm>
              <a:off x="5595257" y="2997200"/>
              <a:ext cx="1045029" cy="965200"/>
            </a:xfrm>
            <a:custGeom>
              <a:avLst/>
              <a:gdLst>
                <a:gd name="connsiteX0" fmla="*/ 0 w 1045029"/>
                <a:gd name="connsiteY0" fmla="*/ 0 h 965200"/>
                <a:gd name="connsiteX1" fmla="*/ 203200 w 1045029"/>
                <a:gd name="connsiteY1" fmla="*/ 515257 h 965200"/>
                <a:gd name="connsiteX2" fmla="*/ 805543 w 1045029"/>
                <a:gd name="connsiteY2" fmla="*/ 624114 h 965200"/>
                <a:gd name="connsiteX3" fmla="*/ 1045029 w 1045029"/>
                <a:gd name="connsiteY3" fmla="*/ 965200 h 9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5029" h="965200">
                  <a:moveTo>
                    <a:pt x="0" y="0"/>
                  </a:moveTo>
                  <a:cubicBezTo>
                    <a:pt x="34471" y="205619"/>
                    <a:pt x="68943" y="411238"/>
                    <a:pt x="203200" y="515257"/>
                  </a:cubicBezTo>
                  <a:cubicBezTo>
                    <a:pt x="337457" y="619276"/>
                    <a:pt x="665238" y="549124"/>
                    <a:pt x="805543" y="624114"/>
                  </a:cubicBezTo>
                  <a:cubicBezTo>
                    <a:pt x="945848" y="699104"/>
                    <a:pt x="995438" y="832152"/>
                    <a:pt x="1045029" y="96520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0" name="自由: 形状 49"/>
            <p:cNvSpPr/>
            <p:nvPr/>
          </p:nvSpPr>
          <p:spPr bwMode="auto">
            <a:xfrm>
              <a:off x="5609771" y="2997200"/>
              <a:ext cx="1023258" cy="950686"/>
            </a:xfrm>
            <a:custGeom>
              <a:avLst/>
              <a:gdLst>
                <a:gd name="connsiteX0" fmla="*/ 0 w 1023258"/>
                <a:gd name="connsiteY0" fmla="*/ 0 h 950686"/>
                <a:gd name="connsiteX1" fmla="*/ 268515 w 1023258"/>
                <a:gd name="connsiteY1" fmla="*/ 399143 h 950686"/>
                <a:gd name="connsiteX2" fmla="*/ 798286 w 1023258"/>
                <a:gd name="connsiteY2" fmla="*/ 449943 h 950686"/>
                <a:gd name="connsiteX3" fmla="*/ 1023258 w 1023258"/>
                <a:gd name="connsiteY3" fmla="*/ 950686 h 95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3258" h="950686">
                  <a:moveTo>
                    <a:pt x="0" y="0"/>
                  </a:moveTo>
                  <a:cubicBezTo>
                    <a:pt x="67733" y="162076"/>
                    <a:pt x="135467" y="324153"/>
                    <a:pt x="268515" y="399143"/>
                  </a:cubicBezTo>
                  <a:cubicBezTo>
                    <a:pt x="401563" y="474133"/>
                    <a:pt x="672496" y="358019"/>
                    <a:pt x="798286" y="449943"/>
                  </a:cubicBezTo>
                  <a:cubicBezTo>
                    <a:pt x="924077" y="541867"/>
                    <a:pt x="973667" y="746276"/>
                    <a:pt x="1023258" y="950686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1" name="自由: 形状 50"/>
            <p:cNvSpPr/>
            <p:nvPr/>
          </p:nvSpPr>
          <p:spPr bwMode="auto">
            <a:xfrm>
              <a:off x="5602514" y="2997200"/>
              <a:ext cx="1016000" cy="965200"/>
            </a:xfrm>
            <a:custGeom>
              <a:avLst/>
              <a:gdLst>
                <a:gd name="connsiteX0" fmla="*/ 0 w 1016000"/>
                <a:gd name="connsiteY0" fmla="*/ 0 h 965200"/>
                <a:gd name="connsiteX1" fmla="*/ 377372 w 1016000"/>
                <a:gd name="connsiteY1" fmla="*/ 283029 h 965200"/>
                <a:gd name="connsiteX2" fmla="*/ 478972 w 1016000"/>
                <a:gd name="connsiteY2" fmla="*/ 762000 h 965200"/>
                <a:gd name="connsiteX3" fmla="*/ 1016000 w 1016000"/>
                <a:gd name="connsiteY3" fmla="*/ 965200 h 9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6000" h="965200">
                  <a:moveTo>
                    <a:pt x="0" y="0"/>
                  </a:moveTo>
                  <a:cubicBezTo>
                    <a:pt x="148771" y="78014"/>
                    <a:pt x="297543" y="156029"/>
                    <a:pt x="377372" y="283029"/>
                  </a:cubicBezTo>
                  <a:cubicBezTo>
                    <a:pt x="457201" y="410029"/>
                    <a:pt x="372534" y="648305"/>
                    <a:pt x="478972" y="762000"/>
                  </a:cubicBezTo>
                  <a:cubicBezTo>
                    <a:pt x="585410" y="875695"/>
                    <a:pt x="800705" y="920447"/>
                    <a:pt x="1016000" y="96520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066747" y="4207895"/>
            <a:ext cx="1197429" cy="1349828"/>
            <a:chOff x="5958114" y="3751943"/>
            <a:chExt cx="1197429" cy="1349828"/>
          </a:xfrm>
        </p:grpSpPr>
        <p:cxnSp>
          <p:nvCxnSpPr>
            <p:cNvPr id="53" name="直接连接符 52"/>
            <p:cNvCxnSpPr/>
            <p:nvPr/>
          </p:nvCxnSpPr>
          <p:spPr bwMode="auto">
            <a:xfrm>
              <a:off x="6030686" y="3889829"/>
              <a:ext cx="1024051" cy="9942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自由: 形状 53"/>
            <p:cNvSpPr/>
            <p:nvPr/>
          </p:nvSpPr>
          <p:spPr bwMode="auto">
            <a:xfrm>
              <a:off x="6125029" y="3751943"/>
              <a:ext cx="1030514" cy="1037771"/>
            </a:xfrm>
            <a:custGeom>
              <a:avLst/>
              <a:gdLst>
                <a:gd name="connsiteX0" fmla="*/ 0 w 1030514"/>
                <a:gd name="connsiteY0" fmla="*/ 0 h 1037771"/>
                <a:gd name="connsiteX1" fmla="*/ 377371 w 1030514"/>
                <a:gd name="connsiteY1" fmla="*/ 493486 h 1037771"/>
                <a:gd name="connsiteX2" fmla="*/ 682171 w 1030514"/>
                <a:gd name="connsiteY2" fmla="*/ 798286 h 1037771"/>
                <a:gd name="connsiteX3" fmla="*/ 1030514 w 1030514"/>
                <a:gd name="connsiteY3" fmla="*/ 1037771 h 103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0514" h="1037771">
                  <a:moveTo>
                    <a:pt x="0" y="0"/>
                  </a:moveTo>
                  <a:cubicBezTo>
                    <a:pt x="131838" y="180219"/>
                    <a:pt x="263676" y="360438"/>
                    <a:pt x="377371" y="493486"/>
                  </a:cubicBezTo>
                  <a:cubicBezTo>
                    <a:pt x="491066" y="626534"/>
                    <a:pt x="573314" y="707572"/>
                    <a:pt x="682171" y="798286"/>
                  </a:cubicBezTo>
                  <a:cubicBezTo>
                    <a:pt x="791028" y="889000"/>
                    <a:pt x="910771" y="963385"/>
                    <a:pt x="1030514" y="1037771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5" name="自由: 形状 54"/>
            <p:cNvSpPr/>
            <p:nvPr/>
          </p:nvSpPr>
          <p:spPr bwMode="auto">
            <a:xfrm>
              <a:off x="5972629" y="3947886"/>
              <a:ext cx="979714" cy="1037771"/>
            </a:xfrm>
            <a:custGeom>
              <a:avLst/>
              <a:gdLst>
                <a:gd name="connsiteX0" fmla="*/ 0 w 979714"/>
                <a:gd name="connsiteY0" fmla="*/ 0 h 1037771"/>
                <a:gd name="connsiteX1" fmla="*/ 420914 w 979714"/>
                <a:gd name="connsiteY1" fmla="*/ 355600 h 1037771"/>
                <a:gd name="connsiteX2" fmla="*/ 711200 w 979714"/>
                <a:gd name="connsiteY2" fmla="*/ 703943 h 1037771"/>
                <a:gd name="connsiteX3" fmla="*/ 979714 w 979714"/>
                <a:gd name="connsiteY3" fmla="*/ 1037771 h 103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9714" h="1037771">
                  <a:moveTo>
                    <a:pt x="0" y="0"/>
                  </a:moveTo>
                  <a:cubicBezTo>
                    <a:pt x="151190" y="119138"/>
                    <a:pt x="302381" y="238276"/>
                    <a:pt x="420914" y="355600"/>
                  </a:cubicBezTo>
                  <a:cubicBezTo>
                    <a:pt x="539447" y="472924"/>
                    <a:pt x="618067" y="590248"/>
                    <a:pt x="711200" y="703943"/>
                  </a:cubicBezTo>
                  <a:cubicBezTo>
                    <a:pt x="804333" y="817638"/>
                    <a:pt x="892023" y="927704"/>
                    <a:pt x="979714" y="1037771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6" name="自由: 形状 55"/>
            <p:cNvSpPr/>
            <p:nvPr/>
          </p:nvSpPr>
          <p:spPr bwMode="auto">
            <a:xfrm>
              <a:off x="5958114" y="4027714"/>
              <a:ext cx="841829" cy="1074057"/>
            </a:xfrm>
            <a:custGeom>
              <a:avLst/>
              <a:gdLst>
                <a:gd name="connsiteX0" fmla="*/ 0 w 841829"/>
                <a:gd name="connsiteY0" fmla="*/ 0 h 1074057"/>
                <a:gd name="connsiteX1" fmla="*/ 116115 w 841829"/>
                <a:gd name="connsiteY1" fmla="*/ 72572 h 1074057"/>
                <a:gd name="connsiteX2" fmla="*/ 428172 w 841829"/>
                <a:gd name="connsiteY2" fmla="*/ 312057 h 1074057"/>
                <a:gd name="connsiteX3" fmla="*/ 718457 w 841829"/>
                <a:gd name="connsiteY3" fmla="*/ 711200 h 1074057"/>
                <a:gd name="connsiteX4" fmla="*/ 841829 w 841829"/>
                <a:gd name="connsiteY4" fmla="*/ 1074057 h 107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829" h="1074057">
                  <a:moveTo>
                    <a:pt x="0" y="0"/>
                  </a:moveTo>
                  <a:cubicBezTo>
                    <a:pt x="22376" y="10281"/>
                    <a:pt x="44753" y="20563"/>
                    <a:pt x="116115" y="72572"/>
                  </a:cubicBezTo>
                  <a:cubicBezTo>
                    <a:pt x="187477" y="124581"/>
                    <a:pt x="327782" y="205619"/>
                    <a:pt x="428172" y="312057"/>
                  </a:cubicBezTo>
                  <a:cubicBezTo>
                    <a:pt x="528562" y="418495"/>
                    <a:pt x="649514" y="584200"/>
                    <a:pt x="718457" y="711200"/>
                  </a:cubicBezTo>
                  <a:cubicBezTo>
                    <a:pt x="787400" y="838200"/>
                    <a:pt x="814614" y="956128"/>
                    <a:pt x="841829" y="1074057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57" name="Line 2"/>
          <p:cNvSpPr>
            <a:spLocks noChangeShapeType="1"/>
          </p:cNvSpPr>
          <p:nvPr/>
        </p:nvSpPr>
        <p:spPr bwMode="auto">
          <a:xfrm flipV="1">
            <a:off x="10766747" y="4961543"/>
            <a:ext cx="235021" cy="81404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Line 3"/>
          <p:cNvSpPr>
            <a:spLocks noChangeShapeType="1"/>
          </p:cNvSpPr>
          <p:nvPr/>
        </p:nvSpPr>
        <p:spPr bwMode="auto">
          <a:xfrm flipV="1">
            <a:off x="9770474" y="3898783"/>
            <a:ext cx="218530" cy="87628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Oval 6"/>
          <p:cNvSpPr>
            <a:spLocks noChangeArrowheads="1"/>
          </p:cNvSpPr>
          <p:nvPr/>
        </p:nvSpPr>
        <p:spPr bwMode="auto">
          <a:xfrm>
            <a:off x="9650650" y="4106295"/>
            <a:ext cx="478292" cy="466723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3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</a:p>
        </p:txBody>
      </p:sp>
      <p:sp>
        <p:nvSpPr>
          <p:cNvPr id="60" name="Oval 7"/>
          <p:cNvSpPr>
            <a:spLocks noChangeArrowheads="1"/>
          </p:cNvSpPr>
          <p:nvPr/>
        </p:nvSpPr>
        <p:spPr bwMode="auto">
          <a:xfrm>
            <a:off x="10629906" y="5152265"/>
            <a:ext cx="473115" cy="491603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31"/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9"/>
              <p:cNvSpPr txBox="1">
                <a:spLocks noChangeArrowheads="1"/>
              </p:cNvSpPr>
              <p:nvPr/>
            </p:nvSpPr>
            <p:spPr bwMode="auto">
              <a:xfrm>
                <a:off x="9064255" y="5305365"/>
                <a:ext cx="1192715" cy="490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bPr>
                        <m:e>
                          <m:r>
                            <a:rPr kumimoji="0" lang="en-GB" altLang="zh-CN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𝐿</m:t>
                          </m:r>
                        </m:e>
                        <m:sub>
                          <m:r>
                            <a:rPr kumimoji="0" lang="en-US" altLang="zh-CN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𝑞</m:t>
                          </m:r>
                        </m:sub>
                      </m:sSub>
                      <m:r>
                        <a:rPr kumimoji="0" lang="en-US" altLang="zh-CN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=0</m:t>
                      </m:r>
                    </m:oMath>
                  </m:oMathPara>
                </a14:m>
                <a:endParaRPr kumimoji="0" lang="en-GB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6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64255" y="5305365"/>
                <a:ext cx="1192715" cy="490199"/>
              </a:xfrm>
              <a:prstGeom prst="rect">
                <a:avLst/>
              </a:prstGeom>
              <a:blipFill>
                <a:blip r:embed="rId11"/>
                <a:stretch>
                  <a:fillRect b="-61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10"/>
              <p:cNvSpPr txBox="1">
                <a:spLocks noChangeArrowheads="1"/>
              </p:cNvSpPr>
              <p:nvPr/>
            </p:nvSpPr>
            <p:spPr bwMode="auto">
              <a:xfrm>
                <a:off x="9076265" y="4902694"/>
                <a:ext cx="1143903" cy="490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bPr>
                        <m:e>
                          <m:r>
                            <a:rPr kumimoji="0" lang="en-GB" altLang="zh-CN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𝑆</m:t>
                          </m:r>
                        </m:e>
                        <m:sub>
                          <m:r>
                            <a:rPr kumimoji="0" lang="en-US" altLang="zh-CN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𝑞</m:t>
                          </m:r>
                        </m:sub>
                      </m:sSub>
                      <m:r>
                        <a:rPr kumimoji="0" lang="en-GB" altLang="zh-CN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=</m:t>
                      </m:r>
                      <m:r>
                        <a:rPr kumimoji="0" lang="en-US" altLang="zh-CN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0</m:t>
                      </m:r>
                    </m:oMath>
                  </m:oMathPara>
                </a14:m>
                <a:endParaRPr kumimoji="0" lang="en-GB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62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76265" y="4902694"/>
                <a:ext cx="1143903" cy="490199"/>
              </a:xfrm>
              <a:prstGeom prst="rect">
                <a:avLst/>
              </a:prstGeom>
              <a:blipFill>
                <a:blip r:embed="rId12"/>
                <a:stretch>
                  <a:fillRect b="-61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箭头: 左右 62"/>
          <p:cNvSpPr/>
          <p:nvPr/>
        </p:nvSpPr>
        <p:spPr bwMode="auto">
          <a:xfrm rot="2739064">
            <a:off x="7552329" y="4427875"/>
            <a:ext cx="769257" cy="290286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4" name="箭头: 左右 63"/>
          <p:cNvSpPr/>
          <p:nvPr/>
        </p:nvSpPr>
        <p:spPr bwMode="auto">
          <a:xfrm rot="8245828">
            <a:off x="10267213" y="4186121"/>
            <a:ext cx="769257" cy="290286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9"/>
              <p:cNvSpPr txBox="1">
                <a:spLocks noChangeArrowheads="1"/>
              </p:cNvSpPr>
              <p:nvPr/>
            </p:nvSpPr>
            <p:spPr bwMode="auto">
              <a:xfrm>
                <a:off x="10987604" y="3938806"/>
                <a:ext cx="1121571" cy="8911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bPr>
                        <m:e>
                          <m:r>
                            <a:rPr kumimoji="0" lang="en-US" altLang="zh-CN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𝑆</m:t>
                          </m:r>
                        </m:e>
                        <m:sub>
                          <m:r>
                            <a:rPr kumimoji="0" lang="en-US" altLang="zh-CN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𝑔</m:t>
                          </m:r>
                        </m:sub>
                      </m:sSub>
                      <m:r>
                        <a:rPr kumimoji="0" lang="en-US" altLang="zh-CN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=1</m:t>
                      </m:r>
                    </m:oMath>
                  </m:oMathPara>
                </a14:m>
                <a:endParaRPr kumimoji="0" lang="en-US" altLang="zh-CN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bPr>
                        <m:e>
                          <m:r>
                            <a:rPr kumimoji="0" lang="en-GB" altLang="zh-CN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𝐿</m:t>
                          </m:r>
                        </m:e>
                        <m:sub>
                          <m:r>
                            <a:rPr kumimoji="0" lang="en-US" altLang="zh-CN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𝑔</m:t>
                          </m:r>
                        </m:sub>
                      </m:sSub>
                      <m:r>
                        <a:rPr kumimoji="0" lang="en-US" altLang="zh-CN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&gt;0</m:t>
                      </m:r>
                    </m:oMath>
                  </m:oMathPara>
                </a14:m>
                <a:endParaRPr kumimoji="0" lang="en-GB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6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87604" y="3938806"/>
                <a:ext cx="1121571" cy="891141"/>
              </a:xfrm>
              <a:prstGeom prst="rect">
                <a:avLst/>
              </a:prstGeom>
              <a:blipFill>
                <a:blip r:embed="rId13"/>
                <a:stretch>
                  <a:fillRect b="-41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/>
              <p:cNvSpPr txBox="1"/>
              <p:nvPr/>
            </p:nvSpPr>
            <p:spPr>
              <a:xfrm>
                <a:off x="760241" y="4339656"/>
                <a:ext cx="1779783" cy="13402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kumimoji="0" lang="en-US" altLang="zh-CN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kumimoji="0" lang="en-US" altLang="zh-CN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zh-CN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d>
                      </m:sup>
                    </m:sSup>
                  </m:oMath>
                </a14:m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</a:rPr>
                  <a:t> 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kumimoji="0" lang="en-US" altLang="zh-CN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kumimoji="0" lang="en-US" altLang="zh-CN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,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  <m:sup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𝑃𝐶</m:t>
                        </m:r>
                      </m:sup>
                    </m:sSubSup>
                    <m:r>
                      <a:rPr kumimoji="0" lang="en-US" altLang="zh-CN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+−</m:t>
                        </m:r>
                      </m:sup>
                    </m:sSup>
                  </m:oMath>
                </a14:m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66" name="文本框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241" y="4339656"/>
                <a:ext cx="1779783" cy="1340239"/>
              </a:xfrm>
              <a:prstGeom prst="rect">
                <a:avLst/>
              </a:prstGeom>
              <a:blipFill>
                <a:blip r:embed="rId14"/>
                <a:stretch>
                  <a:fillRect l="-1370" r="-10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右大括号 66"/>
          <p:cNvSpPr/>
          <p:nvPr/>
        </p:nvSpPr>
        <p:spPr bwMode="auto">
          <a:xfrm>
            <a:off x="2515689" y="4417132"/>
            <a:ext cx="268514" cy="1275218"/>
          </a:xfrm>
          <a:prstGeom prst="rightBrac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/>
              <p:cNvSpPr txBox="1"/>
              <p:nvPr/>
            </p:nvSpPr>
            <p:spPr>
              <a:xfrm>
                <a:off x="2951896" y="4758994"/>
                <a:ext cx="1794530" cy="48667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kumimoji="0" lang="en-US" altLang="zh-CN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altLang="zh-CN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altLang="zh-CN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sup>
                      </m:sSup>
                      <m:r>
                        <a:rPr kumimoji="0" lang="en-US" altLang="zh-CN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altLang="zh-CN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kumimoji="0" lang="en-US" altLang="zh-CN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−−</m:t>
                          </m:r>
                        </m:sup>
                      </m:sSup>
                    </m:oMath>
                  </m:oMathPara>
                </a14:m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8" name="文本框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896" y="4758994"/>
                <a:ext cx="1794530" cy="48667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文本框 68"/>
          <p:cNvSpPr txBox="1"/>
          <p:nvPr/>
        </p:nvSpPr>
        <p:spPr>
          <a:xfrm>
            <a:off x="6330148" y="232704"/>
            <a:ext cx="173637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Collinear mode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9223741" y="232704"/>
            <a:ext cx="202273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Transverse mode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760241" y="6317864"/>
            <a:ext cx="8146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N.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Isgur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and J. Paton, PLB124 (1983) 247-251; PRL54 (1985) 869; PRD31 (1985) 2910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D597-F47B-41B3-ADE8-88A1CDF6D9DF}" type="slidenum">
              <a:rPr lang="zh-CN" altLang="en-GB" smtClean="0">
                <a:solidFill>
                  <a:srgbClr val="000000"/>
                </a:solidFill>
              </a:rPr>
              <a:pPr/>
              <a:t>25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36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2359" y="124437"/>
            <a:ext cx="7014435" cy="461665"/>
          </a:xfrm>
          <a:prstGeom prst="rect">
            <a:avLst/>
          </a:prstGeom>
          <a:solidFill>
            <a:schemeClr val="accent5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marR="0" lvl="0" indent="-3429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Predictions from the hybrid scenario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6901" y="5441408"/>
            <a:ext cx="10775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S. L. Zhu, Phys. Lett. B 625, 212 (2005) [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arXiv:hep-ph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/0507025 [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hep-ph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]].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F. E. Close and P. R. Page, Phys. Lett. B 628, 215-222 (2005) [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arXiv:hep-ph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/0507199 [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hep-ph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]].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E. Kou and O.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Pene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, Phys. Lett. B 631, 164-169 (2005) [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arXiv:hep-ph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/0507119 [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hep-ph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]].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E.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Braaten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and R. Bruschini, Phys. Rev. D 109, no.9, 094051 (2024)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662359" y="928557"/>
                <a:ext cx="10963892" cy="309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altLang="zh-CN" sz="2000" dirty="0"/>
                  <a:t>In the hybrid picture the di-lepton coupling 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4230</m:t>
                        </m:r>
                      </m:e>
                    </m:d>
                  </m:oMath>
                </a14:m>
                <a:r>
                  <a:rPr lang="en-US" altLang="zh-CN" sz="2000" dirty="0"/>
                  <a:t> is highly suppressed.</a:t>
                </a:r>
              </a:p>
              <a:p>
                <a:pPr marL="457200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altLang="zh-CN" sz="2000" dirty="0"/>
                  <a:t>As the ground state vector </a:t>
                </a:r>
                <a:r>
                  <a:rPr lang="en-US" altLang="zh-CN" sz="2000" dirty="0" err="1"/>
                  <a:t>charmonium</a:t>
                </a:r>
                <a:r>
                  <a:rPr lang="en-US" altLang="zh-CN" sz="2000" dirty="0"/>
                  <a:t> hybrid, its decays into a pair of ground-state </a:t>
                </a:r>
                <a:r>
                  <a:rPr lang="zh-CN" altLang="en-US" sz="2000" dirty="0"/>
                  <a:t>𝑆</a:t>
                </a:r>
                <a:r>
                  <a:rPr lang="en-US" altLang="zh-CN" sz="2000" dirty="0"/>
                  <a:t>-wave charmed mesons of the same spatial size will be suppressed (</a:t>
                </a:r>
                <a:r>
                  <a:rPr lang="en-US" altLang="zh-CN" sz="2000" dirty="0">
                    <a:solidFill>
                      <a:srgbClr val="C00000"/>
                    </a:solidFill>
                  </a:rPr>
                  <a:t>Broken down due to HQS breaking?</a:t>
                </a:r>
                <a:r>
                  <a:rPr lang="en-US" altLang="zh-CN" sz="2000" dirty="0"/>
                  <a:t>)</a:t>
                </a:r>
              </a:p>
              <a:p>
                <a:pPr marL="457200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altLang="zh-CN" sz="2000" dirty="0"/>
                  <a:t>The relative partial decay rates of </a:t>
                </a:r>
                <a:r>
                  <a:rPr lang="zh-CN" altLang="en-US" sz="2000" dirty="0"/>
                  <a:t>𝜓</a:t>
                </a:r>
                <a:r>
                  <a:rPr lang="en-US" altLang="zh-CN" sz="2000" dirty="0"/>
                  <a:t>(4230)  to the </a:t>
                </a:r>
                <a:r>
                  <a:rPr lang="zh-CN" altLang="en-US" sz="2000" dirty="0"/>
                  <a:t>𝑆</a:t>
                </a:r>
                <a:r>
                  <a:rPr lang="en-US" altLang="zh-CN" sz="2000" dirty="0"/>
                  <a:t>-wave open charmed pair is predicted to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 dirty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(4230) → 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l-GR" altLang="zh-CN" sz="2000" i="1" dirty="0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l-GR" altLang="zh-CN" sz="2000" i="1" dirty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el-GR" altLang="zh-CN" sz="2000" i="0" dirty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l-GR" altLang="zh-CN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l-GR" sz="2000" i="1" dirty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l-GR" altLang="zh-CN" sz="2000" i="1" dirty="0">
                        <a:latin typeface="Cambria Math" panose="02040503050406030204" pitchFamily="18" charset="0"/>
                      </a:rPr>
                      <m:t>(4230) → </m:t>
                    </m:r>
                    <m:sSup>
                      <m:s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l-GR" sz="20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l-GR" altLang="zh-CN" sz="20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l-GR" altLang="zh-CN" sz="2000" i="1" dirty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.)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l-GR" altLang="zh-CN" sz="2000" i="0" dirty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l-GR" altLang="zh-CN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l-GR" sz="2000" i="1" dirty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l-GR" altLang="zh-CN" sz="2000" i="1" dirty="0">
                        <a:latin typeface="Cambria Math" panose="02040503050406030204" pitchFamily="18" charset="0"/>
                      </a:rPr>
                      <m:t>(4230) → </m:t>
                    </m:r>
                    <m:sSup>
                      <m:s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l-GR" sz="20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l-GR" altLang="zh-CN" sz="20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000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 1 : 0 : 3</m:t>
                    </m:r>
                  </m:oMath>
                </a14:m>
                <a:r>
                  <a:rPr lang="en-US" altLang="zh-CN" sz="2000" dirty="0"/>
                  <a:t>, where </a:t>
                </a:r>
                <a14:m>
                  <m:oMath xmlns:m="http://schemas.openxmlformats.org/officeDocument/2006/math"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(4230) → </m:t>
                    </m:r>
                    <m:sSup>
                      <m:s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altLang="zh-CN" sz="2000" dirty="0"/>
                  <a:t> is forbidden (</a:t>
                </a:r>
                <a:r>
                  <a:rPr lang="en-US" altLang="zh-CN" sz="2000" dirty="0">
                    <a:solidFill>
                      <a:srgbClr val="C00000"/>
                    </a:solidFill>
                  </a:rPr>
                  <a:t>Seem to be contradicting with the exp. observation: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acc>
                          <m:accPr>
                            <m:chr m:val="̅"/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solidFill>
                      <a:srgbClr val="C00000"/>
                    </a:solidFill>
                  </a:rPr>
                  <a:t> at 4.23 GeV </a:t>
                </a:r>
                <a:r>
                  <a:rPr lang="en-US" altLang="zh-CN" sz="2000" dirty="0"/>
                  <a:t>).</a:t>
                </a:r>
              </a:p>
              <a:p>
                <a:pPr marL="457200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altLang="zh-CN" sz="2000" dirty="0"/>
                  <a:t>……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59" y="928557"/>
                <a:ext cx="10963892" cy="3093154"/>
              </a:xfrm>
              <a:prstGeom prst="rect">
                <a:avLst/>
              </a:prstGeom>
              <a:blipFill>
                <a:blip r:embed="rId2"/>
                <a:stretch>
                  <a:fillRect l="-501" t="-787" r="-1001" b="-25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59A1D-DCBA-46CB-A345-9338E5168022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1272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9" name="Oval 38"/>
          <p:cNvSpPr>
            <a:spLocks noChangeArrowheads="1"/>
          </p:cNvSpPr>
          <p:nvPr/>
        </p:nvSpPr>
        <p:spPr bwMode="auto">
          <a:xfrm>
            <a:off x="5179703" y="2291218"/>
            <a:ext cx="1511300" cy="719137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26640" name="Line 39"/>
          <p:cNvSpPr>
            <a:spLocks noChangeShapeType="1"/>
          </p:cNvSpPr>
          <p:nvPr/>
        </p:nvSpPr>
        <p:spPr bwMode="auto">
          <a:xfrm>
            <a:off x="4674879" y="2651579"/>
            <a:ext cx="504825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6641" name="Line 40"/>
          <p:cNvSpPr>
            <a:spLocks noChangeShapeType="1"/>
          </p:cNvSpPr>
          <p:nvPr/>
        </p:nvSpPr>
        <p:spPr bwMode="auto">
          <a:xfrm>
            <a:off x="6691004" y="2651579"/>
            <a:ext cx="504825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42" name="Text Box 41"/>
              <p:cNvSpPr txBox="1">
                <a:spLocks noChangeArrowheads="1"/>
              </p:cNvSpPr>
              <p:nvPr/>
            </p:nvSpPr>
            <p:spPr bwMode="auto">
              <a:xfrm>
                <a:off x="5398715" y="1876200"/>
                <a:ext cx="160088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1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</a:rPr>
                      <m:t>𝑫</m:t>
                    </m:r>
                    <m:r>
                      <a:rPr kumimoji="0" lang="en-US" altLang="zh-CN" sz="1800" b="1" i="1" u="none" strike="noStrike" kern="0" cap="none" spc="0" normalizeH="0" baseline="-2500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</a:rPr>
                      <m:t>𝟏</m:t>
                    </m:r>
                    <m:d>
                      <m:dPr>
                        <m:ctrlPr>
                          <a:rPr kumimoji="0" lang="en-US" altLang="zh-CN" sz="1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dPr>
                      <m:e>
                        <m:r>
                          <a:rPr kumimoji="0" lang="en-US" altLang="zh-CN" sz="1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charset="-122"/>
                          </a:rPr>
                          <m:t>𝟐𝟒𝟐𝟎</m:t>
                        </m:r>
                      </m:e>
                    </m:d>
                    <m:r>
                      <a:rPr kumimoji="0" lang="en-US" altLang="zh-CN" sz="1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</a:rPr>
                      <m:t>, </m:t>
                    </m:r>
                    <m:sSup>
                      <m:sSupPr>
                        <m:ctrlPr>
                          <a:rPr kumimoji="0" lang="en-US" altLang="zh-CN" sz="18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pPr>
                      <m:e>
                        <m:r>
                          <a:rPr kumimoji="0" lang="en-US" altLang="zh-CN" sz="18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charset="-122"/>
                          </a:rPr>
                          <m:t>𝟏</m:t>
                        </m:r>
                      </m:e>
                      <m:sup>
                        <m:r>
                          <a:rPr kumimoji="0" lang="en-US" altLang="zh-CN" sz="18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charset="-122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itchFamily="34" charset="0"/>
                    <a:ea typeface="宋体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2664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8715" y="1876200"/>
                <a:ext cx="1600887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43" name="Text Box 42"/>
              <p:cNvSpPr txBox="1">
                <a:spLocks noChangeArrowheads="1"/>
              </p:cNvSpPr>
              <p:nvPr/>
            </p:nvSpPr>
            <p:spPr bwMode="auto">
              <a:xfrm>
                <a:off x="5467041" y="3077030"/>
                <a:ext cx="1615314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altLang="zh-CN" sz="18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accPr>
                      <m:e>
                        <m:r>
                          <a:rPr kumimoji="0" lang="en-US" altLang="zh-CN" sz="18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charset="-122"/>
                          </a:rPr>
                          <m:t>𝑫</m:t>
                        </m:r>
                      </m:e>
                    </m:acc>
                    <m:d>
                      <m:dPr>
                        <m:ctrlPr>
                          <a:rPr kumimoji="0" lang="en-US" altLang="zh-CN" sz="18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dPr>
                      <m:e>
                        <m:r>
                          <a:rPr kumimoji="0" lang="en-US" altLang="zh-CN" sz="18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charset="-122"/>
                          </a:rPr>
                          <m:t>𝟏𝟖𝟔𝟖</m:t>
                        </m:r>
                      </m:e>
                    </m:d>
                    <m:r>
                      <a:rPr kumimoji="0" lang="en-US" altLang="zh-CN" sz="1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</a:rPr>
                      <m:t>, </m:t>
                    </m:r>
                    <m:sSup>
                      <m:sSupPr>
                        <m:ctrlPr>
                          <a:rPr kumimoji="0" lang="en-US" altLang="zh-CN" sz="18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pPr>
                      <m:e>
                        <m:r>
                          <a:rPr kumimoji="0" lang="en-US" altLang="zh-CN" sz="18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charset="-122"/>
                          </a:rPr>
                          <m:t>𝟎</m:t>
                        </m:r>
                      </m:e>
                      <m:sup>
                        <m:r>
                          <a:rPr kumimoji="0" lang="en-US" altLang="zh-CN" sz="18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charset="-122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itchFamily="34" charset="0"/>
                    <a:ea typeface="宋体" charset="-122"/>
                  </a:rPr>
                  <a:t>   </a:t>
                </a:r>
              </a:p>
            </p:txBody>
          </p:sp>
        </mc:Choice>
        <mc:Fallback xmlns="">
          <p:sp>
            <p:nvSpPr>
              <p:cNvPr id="26643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67041" y="3077030"/>
                <a:ext cx="161531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44" name="Text Box 43"/>
              <p:cNvSpPr txBox="1">
                <a:spLocks noChangeArrowheads="1"/>
              </p:cNvSpPr>
              <p:nvPr/>
            </p:nvSpPr>
            <p:spPr bwMode="auto">
              <a:xfrm>
                <a:off x="3666817" y="2148342"/>
                <a:ext cx="171072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20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</a:rPr>
                      <m:t>𝝍</m:t>
                    </m:r>
                    <m:r>
                      <a:rPr kumimoji="0" lang="en-US" altLang="zh-CN" sz="20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</a:rPr>
                      <m:t>(</m:t>
                    </m:r>
                    <m:r>
                      <a:rPr kumimoji="0" lang="en-US" altLang="zh-CN" sz="20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</a:rPr>
                      <m:t>𝟒𝟐𝟑𝟎</m:t>
                    </m:r>
                    <m:r>
                      <a:rPr kumimoji="0" lang="en-US" altLang="zh-CN" sz="20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</a:rPr>
                      <m:t>)</m:t>
                    </m:r>
                  </m:oMath>
                </a14:m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宋体" charset="-122"/>
                  </a:rPr>
                  <a:t>, 1</a:t>
                </a:r>
                <a:r>
                  <a:rPr kumimoji="0" lang="en-US" altLang="zh-CN" sz="2000" b="1" i="0" u="none" strike="noStrike" kern="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宋体" charset="-122"/>
                    <a:sym typeface="Symbol" pitchFamily="18" charset="2"/>
                  </a:rPr>
                  <a:t></a:t>
                </a: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宋体" charset="-122"/>
                    <a:sym typeface="Symbol" pitchFamily="18" charset="2"/>
                  </a:rPr>
                  <a:t> </a:t>
                </a:r>
              </a:p>
            </p:txBody>
          </p:sp>
        </mc:Choice>
        <mc:Fallback xmlns="">
          <p:sp>
            <p:nvSpPr>
              <p:cNvPr id="26644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6817" y="2148342"/>
                <a:ext cx="1710725" cy="400110"/>
              </a:xfrm>
              <a:prstGeom prst="rect">
                <a:avLst/>
              </a:prstGeom>
              <a:blipFill>
                <a:blip r:embed="rId4"/>
                <a:stretch>
                  <a:fillRect l="-1786" t="-7576" b="-257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45" name="Text Box 44"/>
              <p:cNvSpPr txBox="1">
                <a:spLocks noChangeArrowheads="1"/>
              </p:cNvSpPr>
              <p:nvPr/>
            </p:nvSpPr>
            <p:spPr bwMode="auto">
              <a:xfrm>
                <a:off x="6764029" y="2194379"/>
                <a:ext cx="132440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0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charset="-122"/>
                        </a:rPr>
                        <m:t>𝝍</m:t>
                      </m:r>
                      <m:r>
                        <a:rPr kumimoji="0" lang="en-US" altLang="zh-CN" sz="20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charset="-122"/>
                        </a:rPr>
                        <m:t>(</m:t>
                      </m:r>
                      <m:r>
                        <a:rPr kumimoji="0" lang="en-US" altLang="zh-CN" sz="20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charset="-122"/>
                        </a:rPr>
                        <m:t>𝟒𝟐𝟑𝟎</m:t>
                      </m:r>
                      <m:r>
                        <a:rPr kumimoji="0" lang="en-US" altLang="zh-CN" sz="20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charset="-122"/>
                        </a:rPr>
                        <m:t>) </m:t>
                      </m:r>
                    </m:oMath>
                  </m:oMathPara>
                </a14:m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  <a:ea typeface="宋体" charset="-122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6645" name="Text 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64029" y="2194379"/>
                <a:ext cx="1324402" cy="400110"/>
              </a:xfrm>
              <a:prstGeom prst="rect">
                <a:avLst/>
              </a:prstGeom>
              <a:blipFill>
                <a:blip r:embed="rId5"/>
                <a:stretch>
                  <a:fillRect b="-136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46" name="Line 45"/>
          <p:cNvSpPr>
            <a:spLocks noChangeShapeType="1"/>
          </p:cNvSpPr>
          <p:nvPr/>
        </p:nvSpPr>
        <p:spPr bwMode="auto">
          <a:xfrm flipV="1">
            <a:off x="8304696" y="2672054"/>
            <a:ext cx="504825" cy="3698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6647" name="Line 46"/>
          <p:cNvSpPr>
            <a:spLocks noChangeShapeType="1"/>
          </p:cNvSpPr>
          <p:nvPr/>
        </p:nvSpPr>
        <p:spPr bwMode="auto">
          <a:xfrm flipH="1" flipV="1">
            <a:off x="8304696" y="1951328"/>
            <a:ext cx="504825" cy="3492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6648" name="Line 47"/>
          <p:cNvSpPr>
            <a:spLocks noChangeShapeType="1"/>
          </p:cNvSpPr>
          <p:nvPr/>
        </p:nvSpPr>
        <p:spPr bwMode="auto">
          <a:xfrm flipH="1" flipV="1">
            <a:off x="8820633" y="2664116"/>
            <a:ext cx="431800" cy="3778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6649" name="Line 48"/>
          <p:cNvSpPr>
            <a:spLocks noChangeShapeType="1"/>
          </p:cNvSpPr>
          <p:nvPr/>
        </p:nvSpPr>
        <p:spPr bwMode="auto">
          <a:xfrm flipV="1">
            <a:off x="8820633" y="1951328"/>
            <a:ext cx="431800" cy="3413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6650" name="Line 49"/>
          <p:cNvSpPr>
            <a:spLocks noChangeShapeType="1"/>
          </p:cNvSpPr>
          <p:nvPr/>
        </p:nvSpPr>
        <p:spPr bwMode="auto">
          <a:xfrm flipV="1">
            <a:off x="8820633" y="2240253"/>
            <a:ext cx="0" cy="4318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51" name="Text Box 50"/>
              <p:cNvSpPr txBox="1">
                <a:spLocks noChangeArrowheads="1"/>
              </p:cNvSpPr>
              <p:nvPr/>
            </p:nvSpPr>
            <p:spPr bwMode="auto">
              <a:xfrm>
                <a:off x="7981642" y="1554589"/>
                <a:ext cx="90916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charset="-122"/>
                        </a:rPr>
                        <m:t>𝑫</m:t>
                      </m:r>
                      <m:r>
                        <a:rPr kumimoji="0" lang="en-US" altLang="zh-CN" sz="1800" b="1" i="1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charset="-122"/>
                        </a:rPr>
                        <m:t>𝟏</m:t>
                      </m:r>
                      <m:r>
                        <a:rPr kumimoji="0" lang="en-US" altLang="zh-CN" sz="18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charset="-122"/>
                        </a:rPr>
                        <m:t> </m:t>
                      </m:r>
                      <m:r>
                        <a:rPr kumimoji="0" lang="en-US" altLang="zh-CN" sz="18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charset="-122"/>
                        </a:rPr>
                        <m:t>, </m:t>
                      </m:r>
                      <m:sSup>
                        <m:sSupPr>
                          <m:ctrlPr>
                            <a:rPr kumimoji="0" lang="en-US" altLang="zh-CN" sz="1800" b="1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charset="-122"/>
                            </a:rPr>
                          </m:ctrlPr>
                        </m:sSupPr>
                        <m:e>
                          <m:r>
                            <a:rPr kumimoji="0" lang="en-US" altLang="zh-CN" sz="1800" b="1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charset="-122"/>
                            </a:rPr>
                            <m:t>𝟏</m:t>
                          </m:r>
                        </m:e>
                        <m:sup>
                          <m:r>
                            <a:rPr kumimoji="0" lang="en-US" altLang="zh-CN" sz="1800" b="1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charset="-122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itchFamily="34" charset="0"/>
                  <a:ea typeface="宋体" charset="-122"/>
                </a:endParaRPr>
              </a:p>
            </p:txBody>
          </p:sp>
        </mc:Choice>
        <mc:Fallback xmlns="">
          <p:sp>
            <p:nvSpPr>
              <p:cNvPr id="26651" name="Text 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81642" y="1554589"/>
                <a:ext cx="90916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52" name="Text Box 51"/>
              <p:cNvSpPr txBox="1">
                <a:spLocks noChangeArrowheads="1"/>
              </p:cNvSpPr>
              <p:nvPr/>
            </p:nvSpPr>
            <p:spPr bwMode="auto">
              <a:xfrm>
                <a:off x="7809127" y="3062491"/>
                <a:ext cx="81778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0" lang="en-US" altLang="zh-CN" sz="1800" b="1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charset="-122"/>
                            </a:rPr>
                          </m:ctrlPr>
                        </m:accPr>
                        <m:e>
                          <m:r>
                            <a:rPr kumimoji="0" lang="en-US" altLang="zh-CN" sz="1800" b="1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charset="-122"/>
                            </a:rPr>
                            <m:t>𝑫</m:t>
                          </m:r>
                        </m:e>
                      </m:acc>
                      <m:r>
                        <a:rPr kumimoji="0" lang="en-US" altLang="zh-CN" sz="18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charset="-122"/>
                        </a:rPr>
                        <m:t>, </m:t>
                      </m:r>
                      <m:sSup>
                        <m:sSupPr>
                          <m:ctrlPr>
                            <a:rPr kumimoji="0" lang="en-US" altLang="zh-CN" sz="1800" b="1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charset="-122"/>
                            </a:rPr>
                          </m:ctrlPr>
                        </m:sSupPr>
                        <m:e>
                          <m:r>
                            <a:rPr kumimoji="0" lang="en-US" altLang="zh-CN" sz="1800" b="1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charset="-122"/>
                            </a:rPr>
                            <m:t>𝟎</m:t>
                          </m:r>
                        </m:e>
                        <m:sup>
                          <m:r>
                            <a:rPr kumimoji="0" lang="en-US" altLang="zh-CN" sz="1800" b="1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charset="-122"/>
                            </a:rPr>
                            <m:t>−</m:t>
                          </m:r>
                        </m:sup>
                      </m:sSup>
                      <m:r>
                        <a:rPr kumimoji="0" lang="en-US" altLang="zh-CN" sz="18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charset="-122"/>
                        </a:rPr>
                        <m:t> </m:t>
                      </m:r>
                    </m:oMath>
                  </m:oMathPara>
                </a14:m>
                <a:endPara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itchFamily="34" charset="0"/>
                  <a:ea typeface="宋体" charset="-122"/>
                </a:endParaRPr>
              </a:p>
            </p:txBody>
          </p:sp>
        </mc:Choice>
        <mc:Fallback xmlns="">
          <p:sp>
            <p:nvSpPr>
              <p:cNvPr id="26652" name="Text 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09127" y="3062491"/>
                <a:ext cx="81778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53" name="Text Box 52"/>
              <p:cNvSpPr txBox="1">
                <a:spLocks noChangeArrowheads="1"/>
              </p:cNvSpPr>
              <p:nvPr/>
            </p:nvSpPr>
            <p:spPr bwMode="auto">
              <a:xfrm>
                <a:off x="9140514" y="3064511"/>
                <a:ext cx="960456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altLang="zh-CN" sz="18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accPr>
                      <m:e>
                        <m:r>
                          <a:rPr kumimoji="0" lang="en-US" altLang="zh-CN" sz="18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charset="-122"/>
                          </a:rPr>
                          <m:t>𝑫</m:t>
                        </m:r>
                      </m:e>
                    </m:acc>
                    <m:r>
                      <a:rPr kumimoji="0" lang="en-US" altLang="zh-CN" sz="1800" b="1" i="1" u="none" strike="noStrike" kern="0" cap="none" spc="0" normalizeH="0" baseline="-2500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</a:rPr>
                      <m:t>𝟎</m:t>
                    </m:r>
                    <m:r>
                      <a:rPr kumimoji="0" lang="en-US" altLang="zh-CN" sz="18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</a:rPr>
                      <m:t> </m:t>
                    </m:r>
                    <m:r>
                      <a:rPr kumimoji="0" lang="en-US" altLang="zh-CN" sz="1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</a:rPr>
                      <m:t>, </m:t>
                    </m:r>
                    <m:sSup>
                      <m:sSupPr>
                        <m:ctrlPr>
                          <a:rPr kumimoji="0" lang="en-US" altLang="zh-CN" sz="18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pPr>
                      <m:e>
                        <m:r>
                          <a:rPr kumimoji="0" lang="en-US" altLang="zh-CN" sz="18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charset="-122"/>
                          </a:rPr>
                          <m:t>𝟎</m:t>
                        </m:r>
                      </m:e>
                      <m:sup>
                        <m:r>
                          <a:rPr kumimoji="0" lang="en-US" altLang="zh-CN" sz="18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charset="-122"/>
                          </a:rPr>
                          <m:t>+</m:t>
                        </m:r>
                      </m:sup>
                    </m:sSup>
                    <m:r>
                      <a:rPr kumimoji="0" lang="en-US" altLang="zh-CN" sz="18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</a:rPr>
                      <m:t> </m:t>
                    </m:r>
                  </m:oMath>
                </a14:m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itchFamily="34" charset="0"/>
                    <a:ea typeface="宋体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26653" name="Text 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0514" y="3064511"/>
                <a:ext cx="96045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54" name="Text Box 53"/>
              <p:cNvSpPr txBox="1">
                <a:spLocks noChangeArrowheads="1"/>
              </p:cNvSpPr>
              <p:nvPr/>
            </p:nvSpPr>
            <p:spPr bwMode="auto">
              <a:xfrm>
                <a:off x="9252433" y="1584616"/>
                <a:ext cx="909095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1800" b="1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charset="-122"/>
                            </a:rPr>
                          </m:ctrlPr>
                        </m:sSupPr>
                        <m:e>
                          <m:r>
                            <a:rPr kumimoji="0" lang="en-US" altLang="zh-CN" sz="1800" b="1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charset="-122"/>
                            </a:rPr>
                            <m:t>𝑫</m:t>
                          </m:r>
                        </m:e>
                        <m:sup>
                          <m:r>
                            <a:rPr kumimoji="0" lang="en-US" altLang="zh-CN" sz="1800" b="1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charset="-122"/>
                            </a:rPr>
                            <m:t>∗</m:t>
                          </m:r>
                        </m:sup>
                      </m:sSup>
                      <m:r>
                        <a:rPr kumimoji="0" lang="en-US" altLang="zh-CN" sz="18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charset="-122"/>
                        </a:rPr>
                        <m:t>, </m:t>
                      </m:r>
                      <m:sSup>
                        <m:sSupPr>
                          <m:ctrlPr>
                            <a:rPr kumimoji="0" lang="en-US" altLang="zh-CN" sz="1800" b="1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charset="-122"/>
                            </a:rPr>
                          </m:ctrlPr>
                        </m:sSupPr>
                        <m:e>
                          <m:r>
                            <a:rPr kumimoji="0" lang="en-US" altLang="zh-CN" sz="1800" b="1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charset="-122"/>
                            </a:rPr>
                            <m:t>𝟏</m:t>
                          </m:r>
                        </m:e>
                        <m:sup>
                          <m:r>
                            <a:rPr kumimoji="0" lang="en-US" altLang="zh-CN" sz="1800" b="1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charset="-122"/>
                            </a:rPr>
                            <m:t>−</m:t>
                          </m:r>
                        </m:sup>
                      </m:sSup>
                      <m:r>
                        <a:rPr kumimoji="0" lang="en-US" altLang="zh-CN" sz="18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charset="-122"/>
                        </a:rPr>
                        <m:t> </m:t>
                      </m:r>
                    </m:oMath>
                  </m:oMathPara>
                </a14:m>
                <a:endPara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itchFamily="34" charset="0"/>
                  <a:ea typeface="宋体" charset="-122"/>
                </a:endParaRPr>
              </a:p>
            </p:txBody>
          </p:sp>
        </mc:Choice>
        <mc:Fallback xmlns="">
          <p:sp>
            <p:nvSpPr>
              <p:cNvPr id="26654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52433" y="1584616"/>
                <a:ext cx="90909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55" name="Text Box 54"/>
          <p:cNvSpPr txBox="1">
            <a:spLocks noChangeArrowheads="1"/>
          </p:cNvSpPr>
          <p:nvPr/>
        </p:nvSpPr>
        <p:spPr bwMode="auto">
          <a:xfrm>
            <a:off x="8880958" y="2214853"/>
            <a:ext cx="51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  </a:t>
            </a: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5467041" y="2291217"/>
            <a:ext cx="1085850" cy="800100"/>
          </a:xfrm>
          <a:prstGeom prst="line">
            <a:avLst/>
          </a:prstGeom>
          <a:ln w="19050"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4"/>
              <p:cNvSpPr txBox="1">
                <a:spLocks noChangeArrowheads="1"/>
              </p:cNvSpPr>
              <p:nvPr/>
            </p:nvSpPr>
            <p:spPr bwMode="auto">
              <a:xfrm>
                <a:off x="2558784" y="932313"/>
                <a:ext cx="9313048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marL="342900" marR="0" lvl="0" indent="-34290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 pitchFamily="34" charset="0"/>
                    <a:ea typeface="宋体" charset="-122"/>
                  </a:rPr>
                  <a:t>Hadronic molecule made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altLang="zh-CN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accPr>
                      <m:e>
                        <m:r>
                          <a:rPr kumimoji="0" lang="en-US" altLang="zh-CN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charset="-122"/>
                          </a:rPr>
                          <m:t>𝑫</m:t>
                        </m:r>
                      </m:e>
                    </m:acc>
                    <m:r>
                      <a:rPr kumimoji="0" lang="en-US" altLang="zh-CN" sz="20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</a:rPr>
                      <m:t>𝑫</m:t>
                    </m:r>
                    <m:r>
                      <a:rPr kumimoji="0" lang="en-US" altLang="zh-CN" sz="2000" b="1" i="1" u="none" strike="noStrike" kern="0" cap="none" spc="0" normalizeH="0" baseline="-2500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</a:rPr>
                      <m:t>𝟏</m:t>
                    </m:r>
                    <m:d>
                      <m:dPr>
                        <m:ctrlPr>
                          <a:rPr kumimoji="0" lang="en-US" altLang="zh-CN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dPr>
                      <m:e>
                        <m:r>
                          <a:rPr kumimoji="0" lang="en-US" altLang="zh-CN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charset="-122"/>
                          </a:rPr>
                          <m:t>𝟐𝟒𝟐𝟎</m:t>
                        </m:r>
                      </m:e>
                    </m:d>
                    <m:r>
                      <a:rPr kumimoji="0" lang="en-US" altLang="zh-CN" sz="20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</a:rPr>
                      <m:t>+</m:t>
                    </m:r>
                    <m:r>
                      <a:rPr kumimoji="0" lang="en-US" altLang="zh-CN" sz="20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</a:rPr>
                      <m:t>𝒄</m:t>
                    </m:r>
                    <m:r>
                      <a:rPr kumimoji="0" lang="en-US" altLang="zh-CN" sz="20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</a:rPr>
                      <m:t>.</m:t>
                    </m:r>
                    <m:r>
                      <a:rPr kumimoji="0" lang="en-US" altLang="zh-CN" sz="20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</a:rPr>
                      <m:t>𝒄</m:t>
                    </m:r>
                    <m:r>
                      <a:rPr kumimoji="0" lang="en-US" altLang="zh-CN" sz="20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</a:rPr>
                      <m:t>.</m:t>
                    </m:r>
                  </m:oMath>
                </a14:m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 pitchFamily="34" charset="0"/>
                    <a:ea typeface="宋体" charset="-122"/>
                  </a:rPr>
                  <a:t>  with coupled channel effects.</a:t>
                </a:r>
              </a:p>
            </p:txBody>
          </p:sp>
        </mc:Choice>
        <mc:Fallback xmlns="">
          <p:sp>
            <p:nvSpPr>
              <p:cNvPr id="5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8784" y="932313"/>
                <a:ext cx="9313048" cy="400110"/>
              </a:xfrm>
              <a:prstGeom prst="rect">
                <a:avLst/>
              </a:prstGeom>
              <a:blipFill>
                <a:blip r:embed="rId10"/>
                <a:stretch>
                  <a:fillRect l="-720" t="-10606" b="-257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2"/>
          <p:cNvSpPr txBox="1"/>
          <p:nvPr/>
        </p:nvSpPr>
        <p:spPr>
          <a:xfrm>
            <a:off x="662359" y="124437"/>
            <a:ext cx="7014435" cy="461665"/>
          </a:xfrm>
          <a:prstGeom prst="rect">
            <a:avLst/>
          </a:prstGeom>
          <a:solidFill>
            <a:schemeClr val="accent5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marR="0" lvl="0" indent="-3429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</a:lstStyle>
          <a:p>
            <a:r>
              <a:rPr lang="en-US" altLang="zh-CN" dirty="0"/>
              <a:t>Predictions from the hadronic molecule scenario</a:t>
            </a:r>
            <a:endParaRPr lang="zh-CN" altLang="en-US" dirty="0"/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03" y="1319859"/>
            <a:ext cx="1757086" cy="139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35553" y="3757693"/>
            <a:ext cx="101809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kern="0" dirty="0">
                <a:solidFill>
                  <a:srgbClr val="0000FF"/>
                </a:solidFill>
                <a:latin typeface="Calibri" panose="020F0502020204030204" pitchFamily="34" charset="0"/>
              </a:rPr>
              <a:t>Depending on the binding mechanism, the </a:t>
            </a:r>
            <a:r>
              <a:rPr lang="en-US" altLang="zh-CN" sz="2000" kern="0" dirty="0" err="1">
                <a:solidFill>
                  <a:srgbClr val="0000FF"/>
                </a:solidFill>
                <a:latin typeface="Calibri" panose="020F0502020204030204" pitchFamily="34" charset="0"/>
              </a:rPr>
              <a:t>isoscalar</a:t>
            </a:r>
            <a:r>
              <a:rPr lang="en-US" altLang="zh-CN" sz="2000" kern="0" dirty="0">
                <a:solidFill>
                  <a:srgbClr val="0000FF"/>
                </a:solidFill>
                <a:latin typeface="Calibri" panose="020F0502020204030204" pitchFamily="34" charset="0"/>
              </a:rPr>
              <a:t> and </a:t>
            </a:r>
            <a:r>
              <a:rPr lang="en-US" altLang="zh-CN" sz="2000" kern="0" dirty="0" err="1">
                <a:solidFill>
                  <a:srgbClr val="0000FF"/>
                </a:solidFill>
                <a:latin typeface="Calibri" panose="020F0502020204030204" pitchFamily="34" charset="0"/>
              </a:rPr>
              <a:t>isovector</a:t>
            </a:r>
            <a:r>
              <a:rPr lang="en-US" altLang="zh-CN" sz="2000" kern="0" dirty="0">
                <a:solidFill>
                  <a:srgbClr val="0000FF"/>
                </a:solidFill>
                <a:latin typeface="Calibri" panose="020F0502020204030204" pitchFamily="34" charset="0"/>
              </a:rPr>
              <a:t> may not bind simultaneously:</a:t>
            </a:r>
            <a:endParaRPr lang="zh-CN" altLang="en-US" sz="2000" dirty="0"/>
          </a:p>
        </p:txBody>
      </p:sp>
      <p:pic>
        <p:nvPicPr>
          <p:cNvPr id="71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4" y="4365612"/>
            <a:ext cx="6335799" cy="72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06824" y="5766080"/>
            <a:ext cx="67377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kern="0" dirty="0">
                <a:solidFill>
                  <a:srgbClr val="0000CC"/>
                </a:solidFill>
                <a:latin typeface="Calibri" pitchFamily="34" charset="0"/>
                <a:ea typeface="宋体" charset="-122"/>
              </a:rPr>
              <a:t>Q. Wang, C. </a:t>
            </a:r>
            <a:r>
              <a:rPr lang="en-US" altLang="zh-CN" sz="1600" kern="0" dirty="0" err="1">
                <a:solidFill>
                  <a:srgbClr val="0000CC"/>
                </a:solidFill>
                <a:latin typeface="Calibri" pitchFamily="34" charset="0"/>
                <a:ea typeface="宋体" charset="-122"/>
              </a:rPr>
              <a:t>Hanhart</a:t>
            </a:r>
            <a:r>
              <a:rPr lang="en-US" altLang="zh-CN" sz="1600" kern="0" dirty="0">
                <a:solidFill>
                  <a:srgbClr val="0000CC"/>
                </a:solidFill>
                <a:latin typeface="Calibri" pitchFamily="34" charset="0"/>
                <a:ea typeface="宋体" charset="-122"/>
              </a:rPr>
              <a:t>, QZ, PRL111, 132003 (2013)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kern="0" dirty="0">
                <a:solidFill>
                  <a:srgbClr val="0000CC"/>
                </a:solidFill>
                <a:latin typeface="Calibri" pitchFamily="34" charset="0"/>
                <a:ea typeface="宋体" charset="-122"/>
              </a:rPr>
              <a:t>Q. Wang et al., PRD89, 034001 (2014); M. </a:t>
            </a:r>
            <a:r>
              <a:rPr lang="en-US" altLang="zh-CN" sz="1600" kern="0" dirty="0" err="1">
                <a:solidFill>
                  <a:srgbClr val="0000CC"/>
                </a:solidFill>
                <a:latin typeface="Calibri" pitchFamily="34" charset="0"/>
                <a:ea typeface="宋体" charset="-122"/>
              </a:rPr>
              <a:t>Cleven</a:t>
            </a:r>
            <a:r>
              <a:rPr lang="en-US" altLang="zh-CN" sz="1600" kern="0" dirty="0">
                <a:solidFill>
                  <a:srgbClr val="0000CC"/>
                </a:solidFill>
                <a:latin typeface="Calibri" pitchFamily="34" charset="0"/>
                <a:ea typeface="宋体" charset="-122"/>
              </a:rPr>
              <a:t> et al., PRD90, 074039 (</a:t>
            </a:r>
            <a:r>
              <a:rPr lang="en-US" altLang="zh-CN" sz="1600" kern="0" dirty="0">
                <a:solidFill>
                  <a:srgbClr val="0000CC"/>
                </a:solidFill>
                <a:latin typeface="Calibri" pitchFamily="34" charset="0"/>
              </a:rPr>
              <a:t>2014);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kern="0" dirty="0">
                <a:solidFill>
                  <a:srgbClr val="0000CC"/>
                </a:solidFill>
                <a:latin typeface="Calibri" pitchFamily="34" charset="0"/>
              </a:rPr>
              <a:t>W. Qin, S.R. </a:t>
            </a:r>
            <a:r>
              <a:rPr lang="en-US" altLang="zh-CN" sz="1600" kern="0" dirty="0" err="1">
                <a:solidFill>
                  <a:srgbClr val="0000CC"/>
                </a:solidFill>
                <a:latin typeface="Calibri" pitchFamily="34" charset="0"/>
              </a:rPr>
              <a:t>Xue</a:t>
            </a:r>
            <a:r>
              <a:rPr lang="en-US" altLang="zh-CN" sz="1600" kern="0" dirty="0">
                <a:solidFill>
                  <a:srgbClr val="0000CC"/>
                </a:solidFill>
                <a:latin typeface="Calibri" pitchFamily="34" charset="0"/>
              </a:rPr>
              <a:t>, QZ, PRD94, 054035 (2016) </a:t>
            </a:r>
            <a:endParaRPr lang="zh-CN" altLang="en-US" sz="1600" kern="0" dirty="0">
              <a:solidFill>
                <a:srgbClr val="0000CC"/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4C81F-56F1-4961-BE06-E85F3C604B4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448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746" name="直接连接符 31"/>
          <p:cNvCxnSpPr>
            <a:cxnSpLocks noChangeShapeType="1"/>
          </p:cNvCxnSpPr>
          <p:nvPr/>
        </p:nvCxnSpPr>
        <p:spPr bwMode="auto">
          <a:xfrm>
            <a:off x="782865" y="1598962"/>
            <a:ext cx="4032250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47" name="Line 2"/>
          <p:cNvSpPr>
            <a:spLocks noChangeShapeType="1"/>
          </p:cNvSpPr>
          <p:nvPr/>
        </p:nvSpPr>
        <p:spPr bwMode="auto">
          <a:xfrm>
            <a:off x="2132240" y="4942237"/>
            <a:ext cx="6477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1143229" y="4767613"/>
            <a:ext cx="600075" cy="36988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J/ </a:t>
            </a:r>
          </a:p>
        </p:txBody>
      </p:sp>
      <p:sp>
        <p:nvSpPr>
          <p:cNvPr id="31749" name="Line 6"/>
          <p:cNvSpPr>
            <a:spLocks noChangeShapeType="1"/>
          </p:cNvSpPr>
          <p:nvPr/>
        </p:nvSpPr>
        <p:spPr bwMode="auto">
          <a:xfrm>
            <a:off x="2132240" y="3734149"/>
            <a:ext cx="6477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835254" y="3592863"/>
            <a:ext cx="1068387" cy="36988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(3686)</a:t>
            </a:r>
          </a:p>
        </p:txBody>
      </p:sp>
      <p:sp>
        <p:nvSpPr>
          <p:cNvPr id="31751" name="Line 10"/>
          <p:cNvSpPr>
            <a:spLocks noChangeShapeType="1"/>
          </p:cNvSpPr>
          <p:nvPr/>
        </p:nvSpPr>
        <p:spPr bwMode="auto">
          <a:xfrm>
            <a:off x="2133828" y="3437287"/>
            <a:ext cx="6477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752" name="Text Box 11"/>
          <p:cNvSpPr txBox="1">
            <a:spLocks noChangeArrowheads="1"/>
          </p:cNvSpPr>
          <p:nvPr/>
        </p:nvSpPr>
        <p:spPr bwMode="auto">
          <a:xfrm>
            <a:off x="836840" y="3167413"/>
            <a:ext cx="1009650" cy="36988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(3770)</a:t>
            </a:r>
          </a:p>
        </p:txBody>
      </p:sp>
      <p:sp>
        <p:nvSpPr>
          <p:cNvPr id="31753" name="Line 14"/>
          <p:cNvSpPr>
            <a:spLocks noChangeShapeType="1"/>
          </p:cNvSpPr>
          <p:nvPr/>
        </p:nvSpPr>
        <p:spPr bwMode="auto">
          <a:xfrm flipV="1">
            <a:off x="763815" y="806800"/>
            <a:ext cx="0" cy="54006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754" name="Line 17"/>
          <p:cNvSpPr>
            <a:spLocks noChangeShapeType="1"/>
          </p:cNvSpPr>
          <p:nvPr/>
        </p:nvSpPr>
        <p:spPr bwMode="auto">
          <a:xfrm>
            <a:off x="763816" y="6201124"/>
            <a:ext cx="2982913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755" name="Text Box 18"/>
          <p:cNvSpPr txBox="1">
            <a:spLocks noChangeArrowheads="1"/>
          </p:cNvSpPr>
          <p:nvPr/>
        </p:nvSpPr>
        <p:spPr bwMode="auto">
          <a:xfrm>
            <a:off x="1411516" y="5634387"/>
            <a:ext cx="1528763" cy="461962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-122"/>
              </a:rPr>
              <a:t>J</a:t>
            </a:r>
            <a:r>
              <a:rPr kumimoji="0" lang="en-GB" altLang="zh-CN" sz="24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-122"/>
              </a:rPr>
              <a:t>PC</a:t>
            </a:r>
            <a:r>
              <a:rPr kumimoji="0" lang="en-GB" altLang="zh-CN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-122"/>
              </a:rPr>
              <a:t> = 1</a:t>
            </a:r>
            <a:r>
              <a:rPr kumimoji="0" lang="en-GB" altLang="zh-CN" sz="24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 </a:t>
            </a:r>
            <a:r>
              <a:rPr kumimoji="0" lang="en-GB" altLang="zh-CN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-122"/>
              </a:rPr>
              <a:t> </a:t>
            </a:r>
          </a:p>
        </p:txBody>
      </p:sp>
      <p:sp>
        <p:nvSpPr>
          <p:cNvPr id="31756" name="Text Box 55"/>
          <p:cNvSpPr txBox="1">
            <a:spLocks noChangeArrowheads="1"/>
          </p:cNvSpPr>
          <p:nvPr/>
        </p:nvSpPr>
        <p:spPr bwMode="auto">
          <a:xfrm rot="10800000">
            <a:off x="106432" y="1706815"/>
            <a:ext cx="492443" cy="3040256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-122"/>
              </a:rPr>
              <a:t>Charmonium spectrum 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-122"/>
              </a:rPr>
              <a:t> </a:t>
            </a:r>
          </a:p>
        </p:txBody>
      </p:sp>
      <p:sp>
        <p:nvSpPr>
          <p:cNvPr id="31757" name="Line 10"/>
          <p:cNvSpPr>
            <a:spLocks noChangeShapeType="1"/>
          </p:cNvSpPr>
          <p:nvPr/>
        </p:nvSpPr>
        <p:spPr bwMode="auto">
          <a:xfrm>
            <a:off x="2151290" y="2732437"/>
            <a:ext cx="6477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758" name="Text Box 11"/>
          <p:cNvSpPr txBox="1">
            <a:spLocks noChangeArrowheads="1"/>
          </p:cNvSpPr>
          <p:nvPr/>
        </p:nvSpPr>
        <p:spPr bwMode="auto">
          <a:xfrm>
            <a:off x="854303" y="2462563"/>
            <a:ext cx="1009650" cy="36988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(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404</a:t>
            </a:r>
            <a:r>
              <a:rPr kumimoji="0" lang="en-GB" altLang="zh-CN" sz="1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0)</a:t>
            </a:r>
          </a:p>
        </p:txBody>
      </p:sp>
      <p:sp>
        <p:nvSpPr>
          <p:cNvPr id="31759" name="Line 10"/>
          <p:cNvSpPr>
            <a:spLocks noChangeShapeType="1"/>
          </p:cNvSpPr>
          <p:nvPr/>
        </p:nvSpPr>
        <p:spPr bwMode="auto">
          <a:xfrm>
            <a:off x="2151290" y="2362549"/>
            <a:ext cx="6477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760" name="Text Box 11"/>
          <p:cNvSpPr txBox="1">
            <a:spLocks noChangeArrowheads="1"/>
          </p:cNvSpPr>
          <p:nvPr/>
        </p:nvSpPr>
        <p:spPr bwMode="auto">
          <a:xfrm>
            <a:off x="854303" y="2092674"/>
            <a:ext cx="1009650" cy="3698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(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416</a:t>
            </a:r>
            <a:r>
              <a:rPr kumimoji="0" lang="en-GB" altLang="zh-CN" sz="1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0)</a:t>
            </a:r>
          </a:p>
        </p:txBody>
      </p:sp>
      <p:sp>
        <p:nvSpPr>
          <p:cNvPr id="31761" name="Line 10"/>
          <p:cNvSpPr>
            <a:spLocks noChangeShapeType="1"/>
          </p:cNvSpPr>
          <p:nvPr/>
        </p:nvSpPr>
        <p:spPr bwMode="auto">
          <a:xfrm>
            <a:off x="2151290" y="1292574"/>
            <a:ext cx="6477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762" name="Text Box 11"/>
          <p:cNvSpPr txBox="1">
            <a:spLocks noChangeArrowheads="1"/>
          </p:cNvSpPr>
          <p:nvPr/>
        </p:nvSpPr>
        <p:spPr bwMode="auto">
          <a:xfrm>
            <a:off x="854303" y="1022699"/>
            <a:ext cx="1009650" cy="3698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(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4415</a:t>
            </a:r>
            <a:r>
              <a:rPr kumimoji="0" lang="en-GB" altLang="zh-CN" sz="1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)</a:t>
            </a:r>
          </a:p>
        </p:txBody>
      </p:sp>
      <p:cxnSp>
        <p:nvCxnSpPr>
          <p:cNvPr id="31763" name="直接连接符 28"/>
          <p:cNvCxnSpPr>
            <a:cxnSpLocks noChangeShapeType="1"/>
          </p:cNvCxnSpPr>
          <p:nvPr/>
        </p:nvCxnSpPr>
        <p:spPr bwMode="auto">
          <a:xfrm>
            <a:off x="763816" y="3592862"/>
            <a:ext cx="5014913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64" name="Text Box 16"/>
          <p:cNvSpPr txBox="1">
            <a:spLocks noChangeArrowheads="1"/>
          </p:cNvSpPr>
          <p:nvPr/>
        </p:nvSpPr>
        <p:spPr bwMode="auto">
          <a:xfrm>
            <a:off x="5823178" y="3359499"/>
            <a:ext cx="8255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0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DD </a:t>
            </a:r>
            <a:r>
              <a:rPr kumimoji="0" lang="zh-CN" altLang="en-GB" sz="20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 </a:t>
            </a:r>
          </a:p>
        </p:txBody>
      </p:sp>
      <p:sp>
        <p:nvSpPr>
          <p:cNvPr id="31765" name="Line 10"/>
          <p:cNvSpPr>
            <a:spLocks noChangeShapeType="1"/>
          </p:cNvSpPr>
          <p:nvPr/>
        </p:nvSpPr>
        <p:spPr bwMode="auto">
          <a:xfrm>
            <a:off x="2151290" y="2003774"/>
            <a:ext cx="6477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1766" name="直接连接符 31"/>
          <p:cNvCxnSpPr>
            <a:cxnSpLocks noChangeShapeType="1"/>
          </p:cNvCxnSpPr>
          <p:nvPr/>
        </p:nvCxnSpPr>
        <p:spPr bwMode="auto">
          <a:xfrm>
            <a:off x="782865" y="1886299"/>
            <a:ext cx="4032250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67" name="Text Box 11"/>
          <p:cNvSpPr txBox="1">
            <a:spLocks noChangeArrowheads="1"/>
          </p:cNvSpPr>
          <p:nvPr/>
        </p:nvSpPr>
        <p:spPr bwMode="auto">
          <a:xfrm>
            <a:off x="854304" y="1732313"/>
            <a:ext cx="1004887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Y(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4260</a:t>
            </a:r>
            <a:r>
              <a:rPr kumimoji="0" lang="en-GB" altLang="zh-CN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)</a:t>
            </a:r>
          </a:p>
        </p:txBody>
      </p:sp>
      <p:cxnSp>
        <p:nvCxnSpPr>
          <p:cNvPr id="31768" name="直接连接符 32"/>
          <p:cNvCxnSpPr>
            <a:cxnSpLocks noChangeShapeType="1"/>
          </p:cNvCxnSpPr>
          <p:nvPr/>
        </p:nvCxnSpPr>
        <p:spPr bwMode="auto">
          <a:xfrm>
            <a:off x="782866" y="3110262"/>
            <a:ext cx="4995863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69" name="Text Box 16"/>
          <p:cNvSpPr txBox="1">
            <a:spLocks noChangeArrowheads="1"/>
          </p:cNvSpPr>
          <p:nvPr/>
        </p:nvSpPr>
        <p:spPr bwMode="auto">
          <a:xfrm>
            <a:off x="6352610" y="2857169"/>
            <a:ext cx="925512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0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DD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*</a:t>
            </a:r>
            <a:r>
              <a:rPr kumimoji="0" lang="en-GB" altLang="zh-CN" sz="20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 </a:t>
            </a:r>
            <a:r>
              <a:rPr kumimoji="0" lang="zh-CN" altLang="en-GB" sz="20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 </a:t>
            </a:r>
          </a:p>
        </p:txBody>
      </p:sp>
      <p:sp>
        <p:nvSpPr>
          <p:cNvPr id="31770" name="Text Box 16"/>
          <p:cNvSpPr txBox="1">
            <a:spLocks noChangeArrowheads="1"/>
          </p:cNvSpPr>
          <p:nvPr/>
        </p:nvSpPr>
        <p:spPr bwMode="auto">
          <a:xfrm>
            <a:off x="4311878" y="1670399"/>
            <a:ext cx="9207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0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DD</a:t>
            </a:r>
            <a:r>
              <a:rPr kumimoji="0" lang="en-US" altLang="zh-CN" sz="2000" b="1" i="0" u="none" strike="noStrike" kern="0" cap="none" spc="0" normalizeH="0" baseline="-2500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1</a:t>
            </a:r>
            <a:r>
              <a:rPr kumimoji="0" lang="en-GB" altLang="zh-CN" sz="20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 </a:t>
            </a:r>
            <a:r>
              <a:rPr kumimoji="0" lang="zh-CN" altLang="en-GB" sz="20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 </a:t>
            </a:r>
          </a:p>
        </p:txBody>
      </p:sp>
      <p:sp>
        <p:nvSpPr>
          <p:cNvPr id="31771" name="Line 10"/>
          <p:cNvSpPr>
            <a:spLocks noChangeShapeType="1"/>
          </p:cNvSpPr>
          <p:nvPr/>
        </p:nvSpPr>
        <p:spPr bwMode="auto">
          <a:xfrm>
            <a:off x="3591153" y="3038824"/>
            <a:ext cx="6477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1772" name="直接箭头连接符 44"/>
          <p:cNvCxnSpPr>
            <a:cxnSpLocks noChangeShapeType="1"/>
          </p:cNvCxnSpPr>
          <p:nvPr/>
        </p:nvCxnSpPr>
        <p:spPr bwMode="auto">
          <a:xfrm>
            <a:off x="2798991" y="2003775"/>
            <a:ext cx="792163" cy="1019175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73" name="直接箭头连接符 46"/>
          <p:cNvCxnSpPr>
            <a:cxnSpLocks noChangeShapeType="1"/>
            <a:stCxn id="31771" idx="0"/>
          </p:cNvCxnSpPr>
          <p:nvPr/>
        </p:nvCxnSpPr>
        <p:spPr bwMode="auto">
          <a:xfrm flipH="1">
            <a:off x="2779941" y="3038825"/>
            <a:ext cx="811213" cy="1800225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774" name="Text Box 11"/>
              <p:cNvSpPr txBox="1">
                <a:spLocks noChangeArrowheads="1"/>
              </p:cNvSpPr>
              <p:nvPr/>
            </p:nvSpPr>
            <p:spPr bwMode="auto">
              <a:xfrm>
                <a:off x="3226875" y="2276372"/>
                <a:ext cx="48122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  <a:sym typeface="Symbol" pitchFamily="18" charset="2"/>
                      </a:rPr>
                      <m:t>𝝅</m:t>
                    </m:r>
                  </m:oMath>
                </a14:m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ea typeface="宋体" charset="-122"/>
                    <a:sym typeface="Symbol" pitchFamily="18" charset="2"/>
                  </a:rPr>
                  <a:t> </a:t>
                </a:r>
              </a:p>
            </p:txBody>
          </p:sp>
        </mc:Choice>
        <mc:Fallback xmlns="">
          <p:sp>
            <p:nvSpPr>
              <p:cNvPr id="31774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26875" y="2276372"/>
                <a:ext cx="481222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76" name="Freeform 3"/>
          <p:cNvSpPr>
            <a:spLocks/>
          </p:cNvSpPr>
          <p:nvPr/>
        </p:nvSpPr>
        <p:spPr bwMode="auto">
          <a:xfrm rot="2419281">
            <a:off x="9739648" y="623887"/>
            <a:ext cx="396875" cy="385762"/>
          </a:xfrm>
          <a:custGeom>
            <a:avLst/>
            <a:gdLst>
              <a:gd name="T0" fmla="*/ 2147483647 w 568"/>
              <a:gd name="T1" fmla="*/ 2147483647 h 522"/>
              <a:gd name="T2" fmla="*/ 2147483647 w 568"/>
              <a:gd name="T3" fmla="*/ 2147483647 h 522"/>
              <a:gd name="T4" fmla="*/ 2147483647 w 568"/>
              <a:gd name="T5" fmla="*/ 2147483647 h 522"/>
              <a:gd name="T6" fmla="*/ 2147483647 w 568"/>
              <a:gd name="T7" fmla="*/ 2147483647 h 522"/>
              <a:gd name="T8" fmla="*/ 2147483647 w 568"/>
              <a:gd name="T9" fmla="*/ 2147483647 h 522"/>
              <a:gd name="T10" fmla="*/ 2147483647 w 568"/>
              <a:gd name="T11" fmla="*/ 2147483647 h 522"/>
              <a:gd name="T12" fmla="*/ 2147483647 w 568"/>
              <a:gd name="T13" fmla="*/ 2147483647 h 522"/>
              <a:gd name="T14" fmla="*/ 2147483647 w 568"/>
              <a:gd name="T15" fmla="*/ 2147483647 h 522"/>
              <a:gd name="T16" fmla="*/ 2147483647 w 568"/>
              <a:gd name="T17" fmla="*/ 2147483647 h 522"/>
              <a:gd name="T18" fmla="*/ 2147483647 w 568"/>
              <a:gd name="T19" fmla="*/ 2147483647 h 522"/>
              <a:gd name="T20" fmla="*/ 2147483647 w 568"/>
              <a:gd name="T21" fmla="*/ 2147483647 h 5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8" h="522">
                <a:moveTo>
                  <a:pt x="69" y="522"/>
                </a:moveTo>
                <a:cubicBezTo>
                  <a:pt x="34" y="457"/>
                  <a:pt x="0" y="393"/>
                  <a:pt x="23" y="386"/>
                </a:cubicBezTo>
                <a:cubicBezTo>
                  <a:pt x="46" y="379"/>
                  <a:pt x="182" y="492"/>
                  <a:pt x="205" y="477"/>
                </a:cubicBezTo>
                <a:cubicBezTo>
                  <a:pt x="228" y="462"/>
                  <a:pt x="136" y="311"/>
                  <a:pt x="159" y="296"/>
                </a:cubicBezTo>
                <a:cubicBezTo>
                  <a:pt x="182" y="281"/>
                  <a:pt x="326" y="401"/>
                  <a:pt x="341" y="386"/>
                </a:cubicBezTo>
                <a:cubicBezTo>
                  <a:pt x="356" y="371"/>
                  <a:pt x="235" y="220"/>
                  <a:pt x="250" y="205"/>
                </a:cubicBezTo>
                <a:cubicBezTo>
                  <a:pt x="265" y="190"/>
                  <a:pt x="417" y="311"/>
                  <a:pt x="432" y="296"/>
                </a:cubicBezTo>
                <a:cubicBezTo>
                  <a:pt x="447" y="281"/>
                  <a:pt x="326" y="129"/>
                  <a:pt x="341" y="114"/>
                </a:cubicBezTo>
                <a:cubicBezTo>
                  <a:pt x="356" y="99"/>
                  <a:pt x="507" y="220"/>
                  <a:pt x="522" y="205"/>
                </a:cubicBezTo>
                <a:cubicBezTo>
                  <a:pt x="537" y="190"/>
                  <a:pt x="424" y="46"/>
                  <a:pt x="432" y="23"/>
                </a:cubicBezTo>
                <a:cubicBezTo>
                  <a:pt x="440" y="0"/>
                  <a:pt x="504" y="34"/>
                  <a:pt x="568" y="69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777" name="Line 7"/>
          <p:cNvSpPr>
            <a:spLocks noChangeShapeType="1"/>
          </p:cNvSpPr>
          <p:nvPr/>
        </p:nvSpPr>
        <p:spPr bwMode="auto">
          <a:xfrm flipV="1">
            <a:off x="9279272" y="822324"/>
            <a:ext cx="455612" cy="406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778" name="Line 8"/>
          <p:cNvSpPr>
            <a:spLocks noChangeShapeType="1"/>
          </p:cNvSpPr>
          <p:nvPr/>
        </p:nvSpPr>
        <p:spPr bwMode="auto">
          <a:xfrm flipH="1" flipV="1">
            <a:off x="9279272" y="417512"/>
            <a:ext cx="455612" cy="4048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779" name="Text Box 9"/>
          <p:cNvSpPr txBox="1">
            <a:spLocks noChangeArrowheads="1"/>
          </p:cNvSpPr>
          <p:nvPr/>
        </p:nvSpPr>
        <p:spPr bwMode="auto">
          <a:xfrm>
            <a:off x="8918909" y="201612"/>
            <a:ext cx="4270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</a:rPr>
              <a:t>e</a:t>
            </a:r>
            <a:r>
              <a:rPr kumimoji="0" lang="en-GB" altLang="zh-CN" sz="2000" b="1" i="0" u="none" strike="noStrike" kern="0" cap="none" spc="0" normalizeH="0" baseline="30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</a:rPr>
              <a:t>+</a:t>
            </a:r>
          </a:p>
        </p:txBody>
      </p:sp>
      <p:sp>
        <p:nvSpPr>
          <p:cNvPr id="31780" name="Rectangle 10"/>
          <p:cNvSpPr>
            <a:spLocks noChangeArrowheads="1"/>
          </p:cNvSpPr>
          <p:nvPr/>
        </p:nvSpPr>
        <p:spPr bwMode="auto">
          <a:xfrm>
            <a:off x="8918910" y="957262"/>
            <a:ext cx="4921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</a:rPr>
              <a:t>e</a:t>
            </a:r>
            <a:r>
              <a:rPr kumimoji="0" lang="en-GB" altLang="zh-CN" sz="2000" b="1" i="0" u="none" strike="noStrike" kern="0" cap="none" spc="0" normalizeH="0" baseline="30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</a:t>
            </a:r>
            <a:r>
              <a:rPr kumimoji="0" lang="en-GB" altLang="zh-CN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 </a:t>
            </a:r>
            <a:endParaRPr kumimoji="0" lang="en-GB" altLang="zh-CN" sz="20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31781" name="Line 5"/>
          <p:cNvSpPr>
            <a:spLocks noChangeShapeType="1"/>
          </p:cNvSpPr>
          <p:nvPr/>
        </p:nvSpPr>
        <p:spPr bwMode="auto">
          <a:xfrm flipV="1">
            <a:off x="11071560" y="777874"/>
            <a:ext cx="392113" cy="2809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782" name="Line 6"/>
          <p:cNvSpPr>
            <a:spLocks noChangeShapeType="1"/>
          </p:cNvSpPr>
          <p:nvPr/>
        </p:nvSpPr>
        <p:spPr bwMode="auto">
          <a:xfrm flipH="1" flipV="1">
            <a:off x="11084260" y="1065212"/>
            <a:ext cx="392113" cy="254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783" name="Line 7"/>
          <p:cNvSpPr>
            <a:spLocks noChangeShapeType="1"/>
          </p:cNvSpPr>
          <p:nvPr/>
        </p:nvSpPr>
        <p:spPr bwMode="auto">
          <a:xfrm flipH="1" flipV="1">
            <a:off x="10657222" y="830263"/>
            <a:ext cx="431800" cy="223837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784" name="Line 8"/>
          <p:cNvSpPr>
            <a:spLocks noChangeShapeType="1"/>
          </p:cNvSpPr>
          <p:nvPr/>
        </p:nvSpPr>
        <p:spPr bwMode="auto">
          <a:xfrm flipV="1">
            <a:off x="10669922" y="493712"/>
            <a:ext cx="431800" cy="3413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785" name="Line 9"/>
          <p:cNvSpPr>
            <a:spLocks noChangeShapeType="1"/>
          </p:cNvSpPr>
          <p:nvPr/>
        </p:nvSpPr>
        <p:spPr bwMode="auto">
          <a:xfrm>
            <a:off x="10212722" y="830262"/>
            <a:ext cx="457200" cy="47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786" name="Text Box 11"/>
          <p:cNvSpPr txBox="1">
            <a:spLocks noChangeArrowheads="1"/>
          </p:cNvSpPr>
          <p:nvPr/>
        </p:nvSpPr>
        <p:spPr bwMode="auto">
          <a:xfrm>
            <a:off x="11030284" y="201613"/>
            <a:ext cx="3746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 </a:t>
            </a:r>
          </a:p>
        </p:txBody>
      </p:sp>
      <p:sp>
        <p:nvSpPr>
          <p:cNvPr id="31787" name="Text Box 12"/>
          <p:cNvSpPr txBox="1">
            <a:spLocks noChangeArrowheads="1"/>
          </p:cNvSpPr>
          <p:nvPr/>
        </p:nvSpPr>
        <p:spPr bwMode="auto">
          <a:xfrm>
            <a:off x="11390647" y="482599"/>
            <a:ext cx="3746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 </a:t>
            </a:r>
          </a:p>
        </p:txBody>
      </p:sp>
      <p:sp>
        <p:nvSpPr>
          <p:cNvPr id="31788" name="Text Box 13"/>
          <p:cNvSpPr txBox="1">
            <a:spLocks noChangeArrowheads="1"/>
          </p:cNvSpPr>
          <p:nvPr/>
        </p:nvSpPr>
        <p:spPr bwMode="auto">
          <a:xfrm>
            <a:off x="11440713" y="1155315"/>
            <a:ext cx="6635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J/  </a:t>
            </a:r>
          </a:p>
        </p:txBody>
      </p:sp>
      <p:sp>
        <p:nvSpPr>
          <p:cNvPr id="31789" name="Text Box 14"/>
          <p:cNvSpPr txBox="1">
            <a:spLocks noChangeArrowheads="1"/>
          </p:cNvSpPr>
          <p:nvPr/>
        </p:nvSpPr>
        <p:spPr bwMode="auto">
          <a:xfrm>
            <a:off x="10312734" y="1135063"/>
            <a:ext cx="105568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Zc(3900) </a:t>
            </a:r>
          </a:p>
        </p:txBody>
      </p:sp>
      <p:sp>
        <p:nvSpPr>
          <p:cNvPr id="31790" name="Oval 10"/>
          <p:cNvSpPr>
            <a:spLocks noChangeArrowheads="1"/>
          </p:cNvSpPr>
          <p:nvPr/>
        </p:nvSpPr>
        <p:spPr bwMode="auto">
          <a:xfrm>
            <a:off x="10141285" y="75565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31791" name="TextBox 23"/>
          <p:cNvSpPr txBox="1">
            <a:spLocks noChangeArrowheads="1"/>
          </p:cNvSpPr>
          <p:nvPr/>
        </p:nvSpPr>
        <p:spPr bwMode="auto">
          <a:xfrm>
            <a:off x="9825372" y="407988"/>
            <a:ext cx="1028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Y(4260)  </a:t>
            </a:r>
            <a:endParaRPr kumimoji="0" lang="zh-CN" altLang="en-US" sz="16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31795" name="Text Box 11"/>
          <p:cNvSpPr txBox="1">
            <a:spLocks noChangeArrowheads="1"/>
          </p:cNvSpPr>
          <p:nvPr/>
        </p:nvSpPr>
        <p:spPr bwMode="auto">
          <a:xfrm>
            <a:off x="3445950" y="3136269"/>
            <a:ext cx="1225550" cy="40005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000" b="1" i="0" u="none" strike="noStrike" kern="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Zc(3900)</a:t>
            </a:r>
          </a:p>
        </p:txBody>
      </p:sp>
      <p:sp>
        <p:nvSpPr>
          <p:cNvPr id="31796" name="Text Box 11"/>
          <p:cNvSpPr txBox="1">
            <a:spLocks noChangeArrowheads="1"/>
          </p:cNvSpPr>
          <p:nvPr/>
        </p:nvSpPr>
        <p:spPr bwMode="auto">
          <a:xfrm>
            <a:off x="854304" y="1373538"/>
            <a:ext cx="1004887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Y(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4360</a:t>
            </a:r>
            <a:r>
              <a:rPr kumimoji="0" lang="en-GB" altLang="zh-CN" sz="1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)</a:t>
            </a:r>
          </a:p>
        </p:txBody>
      </p:sp>
      <p:sp>
        <p:nvSpPr>
          <p:cNvPr id="31797" name="Line 10"/>
          <p:cNvSpPr>
            <a:spLocks noChangeShapeType="1"/>
          </p:cNvSpPr>
          <p:nvPr/>
        </p:nvSpPr>
        <p:spPr bwMode="auto">
          <a:xfrm>
            <a:off x="2151290" y="1743424"/>
            <a:ext cx="647700" cy="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798" name="Text Box 16"/>
          <p:cNvSpPr txBox="1">
            <a:spLocks noChangeArrowheads="1"/>
          </p:cNvSpPr>
          <p:nvPr/>
        </p:nvSpPr>
        <p:spPr bwMode="auto">
          <a:xfrm>
            <a:off x="4311879" y="1270349"/>
            <a:ext cx="1019175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0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D*D</a:t>
            </a:r>
            <a:r>
              <a:rPr kumimoji="0" lang="en-US" altLang="zh-CN" sz="2000" b="1" i="0" u="none" strike="noStrike" kern="0" cap="none" spc="0" normalizeH="0" baseline="-2500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1</a:t>
            </a:r>
            <a:r>
              <a:rPr kumimoji="0" lang="en-GB" altLang="zh-CN" sz="20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 </a:t>
            </a:r>
            <a:r>
              <a:rPr kumimoji="0" lang="zh-CN" altLang="en-GB" sz="20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270835" y="913331"/>
            <a:ext cx="3009677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The first S-wave narrow open charm threshold in vector channel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89426" y="174804"/>
            <a:ext cx="1094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Correlations between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Y(4260)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Zc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(3900)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X(3872)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7" name="Text Box 11"/>
          <p:cNvSpPr txBox="1">
            <a:spLocks noChangeArrowheads="1"/>
          </p:cNvSpPr>
          <p:nvPr/>
        </p:nvSpPr>
        <p:spPr bwMode="auto">
          <a:xfrm>
            <a:off x="5021456" y="2659012"/>
            <a:ext cx="1096775" cy="40011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X(3872)</a:t>
            </a:r>
          </a:p>
        </p:txBody>
      </p:sp>
      <p:cxnSp>
        <p:nvCxnSpPr>
          <p:cNvPr id="58" name="直接箭头连接符 44"/>
          <p:cNvCxnSpPr>
            <a:cxnSpLocks noChangeShapeType="1"/>
            <a:stCxn id="31765" idx="1"/>
          </p:cNvCxnSpPr>
          <p:nvPr/>
        </p:nvCxnSpPr>
        <p:spPr bwMode="auto">
          <a:xfrm>
            <a:off x="2798990" y="2003775"/>
            <a:ext cx="2113757" cy="1152525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Line 10"/>
          <p:cNvSpPr>
            <a:spLocks noChangeShapeType="1"/>
          </p:cNvSpPr>
          <p:nvPr/>
        </p:nvSpPr>
        <p:spPr bwMode="auto">
          <a:xfrm>
            <a:off x="4946985" y="3171042"/>
            <a:ext cx="647700" cy="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11"/>
              <p:cNvSpPr txBox="1">
                <a:spLocks noChangeArrowheads="1"/>
              </p:cNvSpPr>
              <p:nvPr/>
            </p:nvSpPr>
            <p:spPr bwMode="auto">
              <a:xfrm>
                <a:off x="3916022" y="2254599"/>
                <a:ext cx="40908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  <a:sym typeface="Symbol" pitchFamily="18" charset="2"/>
                      </a:rPr>
                      <m:t>𝜸</m:t>
                    </m:r>
                  </m:oMath>
                </a14:m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ea typeface="宋体" charset="-122"/>
                    <a:sym typeface="Symbol" pitchFamily="18" charset="2"/>
                  </a:rPr>
                  <a:t> </a:t>
                </a:r>
              </a:p>
            </p:txBody>
          </p:sp>
        </mc:Choice>
        <mc:Fallback xmlns="">
          <p:sp>
            <p:nvSpPr>
              <p:cNvPr id="60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16022" y="2254599"/>
                <a:ext cx="409086" cy="400110"/>
              </a:xfrm>
              <a:prstGeom prst="rect">
                <a:avLst/>
              </a:prstGeom>
              <a:blipFill>
                <a:blip r:embed="rId3"/>
                <a:stretch>
                  <a:fillRect b="-92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直接箭头连接符 46"/>
          <p:cNvCxnSpPr>
            <a:cxnSpLocks noChangeShapeType="1"/>
            <a:stCxn id="59" idx="0"/>
          </p:cNvCxnSpPr>
          <p:nvPr/>
        </p:nvCxnSpPr>
        <p:spPr bwMode="auto">
          <a:xfrm flipH="1">
            <a:off x="2940278" y="3171042"/>
            <a:ext cx="2006707" cy="1668008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 Box 11"/>
              <p:cNvSpPr txBox="1">
                <a:spLocks noChangeArrowheads="1"/>
              </p:cNvSpPr>
              <p:nvPr/>
            </p:nvSpPr>
            <p:spPr bwMode="auto">
              <a:xfrm>
                <a:off x="3770145" y="3972881"/>
                <a:ext cx="1260858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  <a:sym typeface="Symbol" pitchFamily="18" charset="2"/>
                      </a:rPr>
                      <m:t>𝟐</m:t>
                    </m:r>
                    <m:r>
                      <a:rPr kumimoji="0" lang="en-US" altLang="zh-CN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  <a:sym typeface="Symbol" pitchFamily="18" charset="2"/>
                      </a:rPr>
                      <m:t>𝝅</m:t>
                    </m:r>
                    <m:r>
                      <a:rPr kumimoji="0" lang="en-US" altLang="zh-CN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  <a:sym typeface="Symbol" pitchFamily="18" charset="2"/>
                      </a:rPr>
                      <m:t>, </m:t>
                    </m:r>
                    <m:r>
                      <a:rPr kumimoji="0" lang="en-US" altLang="zh-CN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  <a:sym typeface="Symbol" pitchFamily="18" charset="2"/>
                      </a:rPr>
                      <m:t>𝟑</m:t>
                    </m:r>
                    <m:r>
                      <a:rPr kumimoji="0" lang="en-US" altLang="zh-CN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  <a:sym typeface="Symbol" pitchFamily="18" charset="2"/>
                      </a:rPr>
                      <m:t>𝝅</m:t>
                    </m:r>
                    <m:r>
                      <a:rPr kumimoji="0" lang="en-US" altLang="zh-CN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  <a:sym typeface="Symbol" pitchFamily="18" charset="2"/>
                      </a:rPr>
                      <m:t>, </m:t>
                    </m:r>
                    <m:r>
                      <a:rPr kumimoji="0" lang="en-US" altLang="zh-CN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  <a:sym typeface="Symbol" pitchFamily="18" charset="2"/>
                      </a:rPr>
                      <m:t>𝜸</m:t>
                    </m:r>
                  </m:oMath>
                </a14:m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ea typeface="宋体" charset="-122"/>
                    <a:sym typeface="Symbol" pitchFamily="18" charset="2"/>
                  </a:rPr>
                  <a:t> </a:t>
                </a:r>
              </a:p>
            </p:txBody>
          </p:sp>
        </mc:Choice>
        <mc:Fallback xmlns="">
          <p:sp>
            <p:nvSpPr>
              <p:cNvPr id="64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0145" y="3972881"/>
                <a:ext cx="1260858" cy="400110"/>
              </a:xfrm>
              <a:prstGeom prst="rect">
                <a:avLst/>
              </a:prstGeom>
              <a:blipFill>
                <a:blip r:embed="rId4"/>
                <a:stretch>
                  <a:fillRect b="-92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11"/>
              <p:cNvSpPr txBox="1">
                <a:spLocks noChangeArrowheads="1"/>
              </p:cNvSpPr>
              <p:nvPr/>
            </p:nvSpPr>
            <p:spPr bwMode="auto">
              <a:xfrm>
                <a:off x="2760891" y="3952318"/>
                <a:ext cx="48122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  <a:sym typeface="Symbol" pitchFamily="18" charset="2"/>
                      </a:rPr>
                      <m:t>𝝅</m:t>
                    </m:r>
                  </m:oMath>
                </a14:m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ea typeface="宋体" charset="-122"/>
                    <a:sym typeface="Symbol" pitchFamily="18" charset="2"/>
                  </a:rPr>
                  <a:t> </a:t>
                </a:r>
              </a:p>
            </p:txBody>
          </p:sp>
        </mc:Choice>
        <mc:Fallback xmlns="">
          <p:sp>
            <p:nvSpPr>
              <p:cNvPr id="65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60891" y="3952318"/>
                <a:ext cx="481222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7147" y="4730774"/>
            <a:ext cx="3067814" cy="686677"/>
          </a:xfrm>
          <a:prstGeom prst="rect">
            <a:avLst/>
          </a:prstGeom>
          <a:ln>
            <a:solidFill>
              <a:srgbClr val="0000CC"/>
            </a:solidFill>
          </a:ln>
        </p:spPr>
      </p:pic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7391015" y="2372135"/>
            <a:ext cx="480098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The production of </a:t>
            </a:r>
            <a:r>
              <a:rPr kumimoji="0" lang="en-US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Zc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(3900) is strongly correlated with Y(4260) and enhanced by the triangle singularity kinematics.</a:t>
            </a:r>
          </a:p>
        </p:txBody>
      </p:sp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316" y="3714826"/>
            <a:ext cx="3846189" cy="162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Line 6"/>
          <p:cNvSpPr>
            <a:spLocks noChangeShapeType="1"/>
          </p:cNvSpPr>
          <p:nvPr/>
        </p:nvSpPr>
        <p:spPr bwMode="auto">
          <a:xfrm flipV="1">
            <a:off x="9139347" y="4410153"/>
            <a:ext cx="715276" cy="432386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7" name="Line 8"/>
          <p:cNvSpPr>
            <a:spLocks noChangeShapeType="1"/>
          </p:cNvSpPr>
          <p:nvPr/>
        </p:nvSpPr>
        <p:spPr bwMode="auto">
          <a:xfrm>
            <a:off x="9175093" y="4109956"/>
            <a:ext cx="0" cy="615947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8" name="Text Box 40"/>
          <p:cNvSpPr txBox="1">
            <a:spLocks noChangeArrowheads="1"/>
          </p:cNvSpPr>
          <p:nvPr/>
        </p:nvSpPr>
        <p:spPr bwMode="auto">
          <a:xfrm>
            <a:off x="4040902" y="5634387"/>
            <a:ext cx="806338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Q. Wang, C.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Hanhart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, QZ, PRL111, 132003 (2013); PLB(2013)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Q. Wang et al., PRD89, 034001 (2014); M.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Cleven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 et al., PRD90, 074039 (</a:t>
            </a:r>
            <a:r>
              <a:rPr lang="en-US" altLang="zh-CN" sz="1600" kern="0" dirty="0">
                <a:solidFill>
                  <a:srgbClr val="0000CC"/>
                </a:solidFill>
                <a:latin typeface="Calibri" pitchFamily="34" charset="0"/>
              </a:rPr>
              <a:t>2014);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kern="0" dirty="0">
                <a:solidFill>
                  <a:srgbClr val="0000CC"/>
                </a:solidFill>
                <a:latin typeface="Calibri" pitchFamily="34" charset="0"/>
              </a:rPr>
              <a:t>W. Qin, S.R. </a:t>
            </a:r>
            <a:r>
              <a:rPr lang="en-US" altLang="zh-CN" sz="1600" kern="0" dirty="0" err="1">
                <a:solidFill>
                  <a:srgbClr val="0000CC"/>
                </a:solidFill>
                <a:latin typeface="Calibri" pitchFamily="34" charset="0"/>
              </a:rPr>
              <a:t>Xue</a:t>
            </a:r>
            <a:r>
              <a:rPr lang="en-US" altLang="zh-CN" sz="1600" kern="0" dirty="0">
                <a:solidFill>
                  <a:srgbClr val="0000CC"/>
                </a:solidFill>
                <a:latin typeface="Calibri" pitchFamily="34" charset="0"/>
              </a:rPr>
              <a:t>, QZ, PRD94, 054035 (2016) </a:t>
            </a:r>
          </a:p>
          <a:p>
            <a:pPr lvl="0"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altLang="zh-CN" sz="1600" kern="0" dirty="0">
                <a:solidFill>
                  <a:srgbClr val="0000CC"/>
                </a:solidFill>
                <a:latin typeface="Calibri" pitchFamily="34" charset="0"/>
              </a:rPr>
              <a:t>L. von Detten, V. Baru, C. Hanhart, Q. Wang, D. Winney and QZ., PRD 109, 116002 (2024)</a:t>
            </a:r>
            <a:r>
              <a:rPr lang="en-US" altLang="zh-CN" sz="1600" kern="0" dirty="0">
                <a:solidFill>
                  <a:srgbClr val="0000CC"/>
                </a:solidFill>
                <a:latin typeface="Calibri" pitchFamily="34" charset="0"/>
              </a:rPr>
              <a:t>   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AB407-02ED-44D7-B56D-28B4EB760913}" type="slidenum">
              <a:rPr lang="zh-CN" altLang="en-GB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67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  <p:bldP spid="60" grpId="0"/>
      <p:bldP spid="64" grpId="0"/>
      <p:bldP spid="66" grpId="0" animBg="1"/>
      <p:bldP spid="6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9426" y="174804"/>
            <a:ext cx="1094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b="1" kern="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Partners based on the h</a:t>
            </a: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eavy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quark</a:t>
            </a:r>
            <a:r>
              <a:rPr kumimoji="0" lang="en-US" altLang="zh-CN" sz="2400" b="1" i="0" u="none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spin symmetry (HQSS) 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55" y="1122447"/>
            <a:ext cx="3096344" cy="244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右箭头 3"/>
          <p:cNvSpPr/>
          <p:nvPr/>
        </p:nvSpPr>
        <p:spPr bwMode="auto">
          <a:xfrm>
            <a:off x="3213146" y="1694338"/>
            <a:ext cx="360040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3897" y="1592713"/>
            <a:ext cx="2709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</a:rPr>
              <a:t>J</a:t>
            </a:r>
            <a:r>
              <a:rPr kumimoji="0" lang="en-US" altLang="zh-CN" sz="2400" b="1" i="0" u="none" strike="noStrike" kern="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</a:rPr>
              <a:t>PC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sym typeface="Symbol"/>
              </a:rPr>
              <a:t>0</a:t>
            </a:r>
            <a:r>
              <a:rPr kumimoji="0" lang="en-US" altLang="zh-CN" sz="2400" b="1" i="0" u="none" strike="noStrike" kern="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sym typeface="Symbol"/>
              </a:rPr>
              <a:t>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sym typeface="Symbol"/>
              </a:rPr>
              <a:t>,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sym typeface="Symbol"/>
              </a:rPr>
              <a:t>1</a:t>
            </a:r>
            <a:r>
              <a:rPr kumimoji="0" lang="en-US" altLang="zh-CN" sz="2400" b="1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sym typeface="Symbol"/>
              </a:rPr>
              <a:t>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sym typeface="Symbol"/>
              </a:rPr>
              <a:t>,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sym typeface="Symbol"/>
              </a:rPr>
              <a:t>1</a:t>
            </a:r>
            <a:r>
              <a:rPr kumimoji="0" lang="en-US" altLang="zh-CN" sz="2400" b="1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sym typeface="Symbol"/>
              </a:rPr>
              <a:t>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sym typeface="Symbol"/>
              </a:rPr>
              <a:t>, 2</a:t>
            </a:r>
            <a:r>
              <a:rPr kumimoji="0" lang="en-US" altLang="zh-CN" sz="2400" b="1" i="0" u="none" strike="noStrike" kern="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sym typeface="Symbol"/>
              </a:rPr>
              <a:t></a:t>
            </a:r>
            <a:endParaRPr kumimoji="0" lang="zh-CN" altLang="en-US" sz="2400" b="1" i="0" u="none" strike="noStrike" kern="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4628555" y="2987214"/>
            <a:ext cx="2144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</a:rPr>
              <a:t>J</a:t>
            </a:r>
            <a:r>
              <a:rPr kumimoji="0" lang="en-US" altLang="zh-CN" sz="2400" b="1" i="0" u="none" strike="noStrike" kern="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</a:rPr>
              <a:t>PC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sym typeface="Symbol"/>
              </a:rPr>
              <a:t>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sym typeface="Symbol"/>
              </a:rPr>
              <a:t>1</a:t>
            </a:r>
            <a:r>
              <a:rPr kumimoji="0" lang="en-US" altLang="zh-CN" sz="2400" b="1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sym typeface="Symbol"/>
              </a:rPr>
              <a:t>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sym typeface="Symbol"/>
              </a:rPr>
              <a:t>,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sym typeface="Symbol"/>
              </a:rPr>
              <a:t>1</a:t>
            </a:r>
            <a:r>
              <a:rPr kumimoji="0" lang="en-US" altLang="zh-CN" sz="2400" b="1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sym typeface="Symbol"/>
              </a:rPr>
              <a:t></a:t>
            </a:r>
            <a:endParaRPr kumimoji="0" lang="zh-CN" altLang="en-US" sz="2400" b="1" i="0" u="none" strike="noStrike" kern="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" name="右箭头 8"/>
          <p:cNvSpPr/>
          <p:nvPr/>
        </p:nvSpPr>
        <p:spPr bwMode="auto">
          <a:xfrm>
            <a:off x="4152896" y="3074030"/>
            <a:ext cx="360040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390" y="999503"/>
            <a:ext cx="5442842" cy="328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 bwMode="auto">
          <a:xfrm>
            <a:off x="7209758" y="1122447"/>
            <a:ext cx="1181208" cy="2842514"/>
          </a:xfrm>
          <a:prstGeom prst="rect">
            <a:avLst/>
          </a:prstGeom>
          <a:solidFill>
            <a:srgbClr val="FFC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8618" y="5715106"/>
            <a:ext cx="85649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Wang, Phys. Rev. D 89, no.11, 114013 (2014) [arXiv:1403.2243 [</a:t>
            </a:r>
            <a:r>
              <a:rPr lang="en-US" altLang="zh-CN" sz="1600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hep-ph</a:t>
            </a:r>
            <a:r>
              <a:rPr lang="en-US" altLang="zh-CN" sz="16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]].</a:t>
            </a:r>
          </a:p>
          <a:p>
            <a:r>
              <a:rPr lang="en-US" altLang="zh-CN" sz="16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X. K. Dong, Y. H. Lin and B. S. Zou, Phys. Rev. D 101, no.7, 076003 (2020) [arXiv:1910.14455 [</a:t>
            </a:r>
            <a:r>
              <a:rPr lang="en-US" altLang="zh-CN" sz="1600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hep-ph</a:t>
            </a:r>
            <a:r>
              <a:rPr lang="en-US" altLang="zh-CN" sz="16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]].</a:t>
            </a:r>
          </a:p>
          <a:p>
            <a:r>
              <a:rPr lang="en-US" altLang="zh-CN" sz="16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X. Y. Zhang, P. P. Shi and F. K. </a:t>
            </a:r>
            <a:r>
              <a:rPr lang="en-US" altLang="zh-CN" sz="1600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Guo</a:t>
            </a:r>
            <a:r>
              <a:rPr lang="en-US" altLang="zh-CN" sz="16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Phys. Lett. B 867, 139603 (2025) [arXiv:2503.06259 [</a:t>
            </a:r>
            <a:r>
              <a:rPr lang="en-US" altLang="zh-CN" sz="1600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hep-ph</a:t>
            </a:r>
            <a:r>
              <a:rPr lang="en-US" altLang="zh-CN" sz="16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]].</a:t>
            </a:r>
            <a:endParaRPr lang="zh-CN" altLang="en-US" sz="1600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868296" y="4719637"/>
                <a:ext cx="9349226" cy="378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rgbClr val="C00000"/>
                    </a:solidFill>
                  </a:rPr>
                  <a:t>Experimental search 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 +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rgbClr val="C00000"/>
                    </a:solidFill>
                  </a:rPr>
                  <a:t>state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 +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sSup>
                      <m:sSupPr>
                        <m:ctrlPr>
                          <a:rPr lang="en-US" altLang="zh-CN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dirty="0">
                    <a:solidFill>
                      <a:srgbClr val="C00000"/>
                    </a:solidFill>
                  </a:rPr>
                  <a:t> could be interesting.  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296" y="4719637"/>
                <a:ext cx="9349226" cy="378437"/>
              </a:xfrm>
              <a:prstGeom prst="rect">
                <a:avLst/>
              </a:prstGeom>
              <a:blipFill>
                <a:blip r:embed="rId4"/>
                <a:stretch>
                  <a:fillRect l="-522" t="-4839" r="-261" b="-25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AB407-02ED-44D7-B56D-28B4EB760913}" type="slidenum">
              <a:rPr lang="zh-CN" altLang="en-GB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276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175656" y="1568451"/>
                <a:ext cx="9912405" cy="2934394"/>
              </a:xfrm>
            </p:spPr>
            <p:txBody>
              <a:bodyPr/>
              <a:lstStyle/>
              <a:p>
                <a:pPr marL="457200" indent="-457200">
                  <a:lnSpc>
                    <a:spcPct val="90000"/>
                  </a:lnSpc>
                  <a:spcBef>
                    <a:spcPct val="35000"/>
                  </a:spcBef>
                  <a:buFont typeface="+mj-lt"/>
                  <a:buAutoNum type="arabicPeriod"/>
                </a:pPr>
                <a:r>
                  <a:rPr lang="en-US" altLang="zh-CN" sz="2800" b="1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Hadrons beyond the conventional quark model</a:t>
                </a:r>
              </a:p>
              <a:p>
                <a:pPr marL="457200" indent="-457200">
                  <a:lnSpc>
                    <a:spcPct val="90000"/>
                  </a:lnSpc>
                  <a:spcBef>
                    <a:spcPct val="35000"/>
                  </a:spcBef>
                  <a:buFont typeface="+mj-lt"/>
                  <a:buAutoNum type="arabicPeriod"/>
                </a:pPr>
                <a:r>
                  <a:rPr lang="en-US" altLang="zh-CN" sz="2800" b="1" dirty="0">
                    <a:solidFill>
                      <a:schemeClr val="accent2"/>
                    </a:solidFill>
                    <a:latin typeface="Calibri" pitchFamily="34" charset="0"/>
                    <a:ea typeface="宋体" charset="-122"/>
                  </a:rPr>
                  <a:t>Vector </a:t>
                </a:r>
                <a:r>
                  <a:rPr lang="en-US" altLang="zh-CN" sz="2800" b="1" dirty="0" err="1">
                    <a:solidFill>
                      <a:schemeClr val="accent2"/>
                    </a:solidFill>
                    <a:latin typeface="Calibri" pitchFamily="34" charset="0"/>
                    <a:ea typeface="宋体" charset="-122"/>
                  </a:rPr>
                  <a:t>charmonia</a:t>
                </a:r>
                <a:r>
                  <a:rPr lang="en-US" altLang="zh-CN" sz="2800" b="1" dirty="0">
                    <a:solidFill>
                      <a:schemeClr val="accent2"/>
                    </a:solidFill>
                    <a:latin typeface="Calibri" pitchFamily="34" charset="0"/>
                    <a:ea typeface="宋体" charset="-122"/>
                  </a:rPr>
                  <a:t> probed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𝒆</m:t>
                        </m:r>
                      </m:e>
                      <m:sup>
                        <m: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𝒆</m:t>
                        </m:r>
                      </m:e>
                      <m:sup>
                        <m: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800" b="1" dirty="0">
                    <a:solidFill>
                      <a:schemeClr val="accent2"/>
                    </a:solidFill>
                    <a:latin typeface="Calibri" pitchFamily="34" charset="0"/>
                    <a:ea typeface="宋体" charset="-122"/>
                  </a:rPr>
                  <a:t> annihilations </a:t>
                </a:r>
              </a:p>
              <a:p>
                <a:pPr marL="457200" indent="-457200">
                  <a:lnSpc>
                    <a:spcPct val="90000"/>
                  </a:lnSpc>
                  <a:spcBef>
                    <a:spcPct val="35000"/>
                  </a:spcBef>
                  <a:buFont typeface="+mj-lt"/>
                  <a:buAutoNum type="arabicPeriod"/>
                </a:pPr>
                <a:r>
                  <a:rPr lang="en-US" altLang="zh-CN" sz="2800" b="1" dirty="0">
                    <a:solidFill>
                      <a:schemeClr val="accent2"/>
                    </a:solidFill>
                    <a:latin typeface="Calibri" pitchFamily="34" charset="0"/>
                    <a:ea typeface="宋体" charset="-122"/>
                  </a:rPr>
                  <a:t>Non-perturbative mechanism probed in heavy hadron hadronic weak decays</a:t>
                </a:r>
                <a:endParaRPr lang="en-US" altLang="zh-CN" sz="28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lnSpc>
                    <a:spcPct val="90000"/>
                  </a:lnSpc>
                  <a:spcBef>
                    <a:spcPct val="35000"/>
                  </a:spcBef>
                  <a:buFont typeface="+mj-lt"/>
                  <a:buAutoNum type="arabicPeriod"/>
                </a:pPr>
                <a:r>
                  <a:rPr lang="en-US" altLang="zh-CN" sz="2800" b="1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Summary</a:t>
                </a:r>
                <a:endParaRPr lang="en-GB" altLang="zh-CN" sz="28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75656" y="1568451"/>
                <a:ext cx="9912405" cy="2934394"/>
              </a:xfrm>
              <a:blipFill>
                <a:blip r:embed="rId2"/>
                <a:stretch>
                  <a:fillRect l="-1292" t="-35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3135-1A1D-47D7-9CE0-1BAD9BFD5DF7}" type="slidenum">
              <a:rPr lang="en-US" altLang="zh-CN" smtClean="0">
                <a:solidFill>
                  <a:srgbClr val="000000"/>
                </a:solidFill>
              </a:rPr>
              <a:pPr/>
              <a:t>3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08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2457" y="1778000"/>
            <a:ext cx="10443029" cy="2146300"/>
          </a:xfrm>
          <a:solidFill>
            <a:srgbClr val="99CC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/>
            <a:r>
              <a:rPr lang="en-US" altLang="zh-CN" b="1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3. Non-perturbative mechanism probed in heavy hadron hadronic weak decays</a:t>
            </a:r>
            <a:endParaRPr lang="en-US" altLang="zh-CN" sz="4000" b="1" dirty="0">
              <a:solidFill>
                <a:schemeClr val="accent2"/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83A3-73FE-4CEE-B803-B03CC30F4AAF}" type="slidenum">
              <a:rPr lang="zh-CN" altLang="en-GB" smtClean="0">
                <a:solidFill>
                  <a:srgbClr val="000000"/>
                </a:solidFill>
              </a:rPr>
              <a:pPr/>
              <a:t>30</a:t>
            </a:fld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82057" y="5079999"/>
            <a:ext cx="5955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CC"/>
                </a:solidFill>
              </a:rPr>
              <a:t>Y. Cao, Y. Cheng and Q. Zhao, PRD 109, 073002 (2024)</a:t>
            </a:r>
            <a:endParaRPr lang="zh-CN" alt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834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110" y="283809"/>
            <a:ext cx="3856140" cy="20312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827314" y="281614"/>
                <a:ext cx="5423792" cy="407099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000" b="1">
                    <a:solidFill>
                      <a:srgbClr val="0033CC"/>
                    </a:solidFill>
                  </a:defRPr>
                </a:lvl1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</a:rPr>
                  <a:t>Polarization puzzles with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20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0" lang="en-US" altLang="zh-CN" sz="20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kumimoji="0" lang="en-US" altLang="zh-CN" sz="2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0" lang="en-US" altLang="zh-CN" sz="2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𝜙</m:t>
                    </m:r>
                    <m:sSup>
                      <m:sSupPr>
                        <m:ctrlPr>
                          <a:rPr kumimoji="0" lang="en-US" altLang="zh-CN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20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kumimoji="0" lang="en-US" altLang="zh-CN" sz="20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</a:rPr>
                  <a:t>and </a:t>
                </a:r>
                <a14:m>
                  <m:oMath xmlns:m="http://schemas.openxmlformats.org/officeDocument/2006/math">
                    <m:r>
                      <a:rPr kumimoji="0" lang="en-US" altLang="zh-CN" sz="2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𝜙𝜔</m:t>
                    </m:r>
                  </m:oMath>
                </a14:m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14" y="281614"/>
                <a:ext cx="5423792" cy="4070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7078" y="3143985"/>
            <a:ext cx="3408203" cy="258915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078829" y="5825100"/>
            <a:ext cx="396042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[20] M.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Ablikim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et al., BESIII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Colla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., Phys. Rev. Lett., 128, 011803 (2022)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[21] P.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d'Argent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et al., JHEP, 05:143 (2017)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518164" y="2559470"/>
                <a:ext cx="7943665" cy="3579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However, significant differences arise from the experimental measurements: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(I) Negligibly small longitudinal polarization with the 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𝜙𝜔</m:t>
                    </m:r>
                  </m:oMath>
                </a14:m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channel: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kumimoji="0" lang="en-US" altLang="zh-CN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=0.00±0.10±0.08</m:t>
                      </m:r>
                    </m:oMath>
                  </m:oMathPara>
                </a14:m>
                <a:endPara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which corresponds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kumimoji="0" lang="en-US" altLang="zh-C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&lt;0.24</m:t>
                    </m:r>
                  </m:oMath>
                </a14:m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at 95% C.L.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(II) Dominance of the S-wave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kumimoji="0" lang="en-US" altLang="zh-C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0" lang="en-US" altLang="zh-C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𝜙</m:t>
                    </m:r>
                    <m:sSup>
                      <m:sSup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suggests relatively large longitudinal </a:t>
                </a:r>
                <a:r>
                  <a:rPr kumimoji="0" lang="en-US" altLang="zh-CN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pola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. fraction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.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(III) Difference in </a:t>
                </a:r>
                <a:r>
                  <a:rPr kumimoji="0" lang="en-US" altLang="zh-CN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b.r.s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: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𝑒𝑥𝑝</m:t>
                          </m:r>
                        </m:sup>
                      </m:sSup>
                      <m:d>
                        <m:dPr>
                          <m:ctrlP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𝜙</m:t>
                          </m:r>
                          <m:sSup>
                            <m:sSupPr>
                              <m:ctrlP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kumimoji="0" lang="en-US" altLang="zh-CN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1.56±0.13</m:t>
                          </m:r>
                        </m:e>
                      </m:d>
                      <m:r>
                        <a:rPr kumimoji="0" lang="en-US" altLang="zh-CN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kumimoji="0" lang="en-US" altLang="zh-CN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𝑒𝑥𝑝</m:t>
                          </m:r>
                        </m:sup>
                      </m:sSup>
                      <m:d>
                        <m:dPr>
                          <m:ctrlP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𝜙𝜔</m:t>
                          </m:r>
                        </m:e>
                      </m:d>
                      <m:r>
                        <a:rPr kumimoji="0" lang="en-US" altLang="zh-CN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≃</m:t>
                      </m:r>
                      <m:d>
                        <m:dPr>
                          <m:ctrlP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zh-CN" sz="1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0.65</m:t>
                          </m:r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±0.10</m:t>
                          </m:r>
                        </m:e>
                      </m:d>
                      <m:r>
                        <a:rPr kumimoji="0" lang="en-US" altLang="zh-CN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4" y="2559470"/>
                <a:ext cx="7943665" cy="3579954"/>
              </a:xfrm>
              <a:prstGeom prst="rect">
                <a:avLst/>
              </a:prstGeom>
              <a:blipFill>
                <a:blip r:embed="rId5"/>
                <a:stretch>
                  <a:fillRect l="-614" t="-10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9906000" y="2774653"/>
                <a:ext cx="2015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</a:rPr>
                  <a:t>in unit of 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(×</m:t>
                    </m:r>
                    <m:sSup>
                      <m:sSup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kumimoji="0" lang="en-US" altLang="zh-C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0" y="2774653"/>
                <a:ext cx="2015232" cy="369332"/>
              </a:xfrm>
              <a:prstGeom prst="rect">
                <a:avLst/>
              </a:prstGeom>
              <a:blipFill>
                <a:blip r:embed="rId7"/>
                <a:stretch>
                  <a:fillRect l="-2417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/>
          <p:cNvSpPr txBox="1"/>
          <p:nvPr/>
        </p:nvSpPr>
        <p:spPr>
          <a:xfrm>
            <a:off x="595087" y="6250582"/>
            <a:ext cx="717375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There must be mechanisms beyond the leading tree-level transitions!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518164" y="1019172"/>
                <a:ext cx="7345857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</a:rPr>
                  <a:t>At the leading order, one would expect 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𝐵𝑟</m:t>
                    </m:r>
                    <m:d>
                      <m:d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𝜙</m:t>
                        </m:r>
                        <m:sSup>
                          <m:sSupPr>
                            <m:ctrlP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kumimoji="0" lang="en-US" altLang="zh-C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≃</m:t>
                    </m:r>
                    <m:r>
                      <a:rPr kumimoji="0" lang="en-US" altLang="zh-C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𝐵𝑟</m:t>
                    </m:r>
                    <m:r>
                      <a:rPr kumimoji="0" lang="en-US" altLang="zh-C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kumimoji="0" lang="en-US" altLang="zh-C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0" lang="en-US" altLang="zh-C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𝜙𝜔</m:t>
                    </m:r>
                    <m:r>
                      <a:rPr kumimoji="0" lang="en-US" altLang="zh-C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4" y="1019172"/>
                <a:ext cx="7345857" cy="404983"/>
              </a:xfrm>
              <a:prstGeom prst="rect">
                <a:avLst/>
              </a:prstGeom>
              <a:blipFill>
                <a:blip r:embed="rId8"/>
                <a:stretch>
                  <a:fillRect l="-664" t="-2985" b="-179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410544" y="1614586"/>
                <a:ext cx="5036956" cy="664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𝑢</m:t>
                      </m:r>
                      <m:acc>
                        <m:accPr>
                          <m:chr m:val="̅"/>
                          <m:ctrlP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kumimoji="0" lang="en-US" altLang="zh-CN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zh-CN" sz="1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altLang="zh-CN" sz="1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𝑢</m:t>
                          </m:r>
                          <m:acc>
                            <m:accPr>
                              <m:chr m:val="̅"/>
                              <m:ctrlP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d>
                      <m:r>
                        <a:rPr kumimoji="0" lang="en-US" altLang="zh-CN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𝑢</m:t>
                          </m:r>
                          <m:acc>
                            <m:accPr>
                              <m:chr m:val="̅"/>
                              <m:ctrlP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d>
                      <m:r>
                        <a:rPr kumimoji="0" lang="en-US" altLang="zh-CN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544" y="1614586"/>
                <a:ext cx="5036956" cy="6646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021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90" y="1473427"/>
            <a:ext cx="6293325" cy="10664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90" y="2713668"/>
            <a:ext cx="6982898" cy="5215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486145" y="877031"/>
                <a:ext cx="95136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</a:rPr>
                  <a:t>Cabibbo</a:t>
                </a: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</a:rPr>
                  <a:t>-favored (CF) decays </a:t>
                </a:r>
                <a14:m>
                  <m:oMath xmlns:m="http://schemas.openxmlformats.org/officeDocument/2006/math">
                    <m:r>
                      <a:rPr kumimoji="0" lang="en-US" altLang="zh-CN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(∼</m:t>
                    </m:r>
                    <m:sSub>
                      <m:sSubPr>
                        <m:ctrlPr>
                          <a:rPr kumimoji="0" lang="en-US" altLang="zh-CN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kumimoji="0" lang="en-US" altLang="zh-CN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𝒄𝒔</m:t>
                        </m:r>
                      </m:sub>
                    </m:sSub>
                    <m:sSub>
                      <m:sSubPr>
                        <m:ctrlPr>
                          <a:rPr kumimoji="0" lang="en-US" altLang="zh-CN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kumimoji="0" lang="en-US" altLang="zh-CN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𝒖𝒅</m:t>
                        </m:r>
                      </m:sub>
                    </m:sSub>
                    <m:r>
                      <a:rPr kumimoji="0" lang="en-US" altLang="zh-CN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</a:rPr>
                  <a:t> via color suppressed transitions: 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45" y="877031"/>
                <a:ext cx="9513695" cy="400110"/>
              </a:xfrm>
              <a:prstGeom prst="rect">
                <a:avLst/>
              </a:prstGeom>
              <a:blipFill>
                <a:blip r:embed="rId4"/>
                <a:stretch>
                  <a:fillRect l="-577" t="-7576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91" y="3423442"/>
            <a:ext cx="6682684" cy="32202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4154" y="1473427"/>
            <a:ext cx="3828597" cy="196124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1610" y="4066913"/>
            <a:ext cx="3533684" cy="16444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1450386" y="4053320"/>
                <a:ext cx="5039906" cy="12368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𝑢</m:t>
                      </m:r>
                      <m:acc>
                        <m:accPr>
                          <m:chr m:val="̅"/>
                          <m:ctrlP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kumimoji="0" lang="en-US" altLang="zh-CN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zh-CN" sz="1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altLang="zh-CN" sz="1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𝑢</m:t>
                          </m:r>
                          <m:acc>
                            <m:accPr>
                              <m:chr m:val="̅"/>
                              <m:ctrlP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d>
                      <m:r>
                        <a:rPr kumimoji="0" lang="en-US" altLang="zh-CN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𝑢</m:t>
                          </m:r>
                          <m:acc>
                            <m:accPr>
                              <m:chr m:val="̅"/>
                              <m:ctrlP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d>
                      <m:r>
                        <a:rPr kumimoji="0" lang="en-US" altLang="zh-CN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en-US" altLang="zh-CN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̅"/>
                          <m:ctrlP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kumimoji="0" lang="en-US" altLang="zh-CN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𝑢</m:t>
                          </m:r>
                          <m:acc>
                            <m:accPr>
                              <m:chr m:val="̅"/>
                              <m:ctrlP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d>
                      <m:r>
                        <a:rPr kumimoji="0" lang="en-US" altLang="zh-CN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𝑢</m:t>
                          </m:r>
                          <m:acc>
                            <m:accPr>
                              <m:chr m:val="̅"/>
                              <m:ctrlP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d>
                      <m:r>
                        <a:rPr kumimoji="0" lang="en-US" altLang="zh-CN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zh-CN" alt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386" y="4053320"/>
                <a:ext cx="5039906" cy="12368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/>
          <p:cNvSpPr txBox="1"/>
          <p:nvPr/>
        </p:nvSpPr>
        <p:spPr>
          <a:xfrm>
            <a:off x="573315" y="5784364"/>
            <a:ext cx="1049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B.R. differences can be possibly accounted for by the interferences between the color suppressed emission (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CS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 and internal conversion 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(IC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 transitions.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752114" y="1698171"/>
            <a:ext cx="147989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CS emission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752114" y="3745471"/>
            <a:ext cx="141577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IC transition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384630" y="235088"/>
            <a:ext cx="7103227" cy="4001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0033CC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Parametrizing the short-distance transition mechanisms </a:t>
            </a:r>
          </a:p>
        </p:txBody>
      </p:sp>
    </p:spTree>
    <p:extLst>
      <p:ext uri="{BB962C8B-B14F-4D97-AF65-F5344CB8AC3E}">
        <p14:creationId xmlns:p14="http://schemas.microsoft.com/office/powerpoint/2010/main" val="42515132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565976" y="194734"/>
                <a:ext cx="10762425" cy="734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The CF decay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kumimoji="0" lang="en-US" altLang="zh-CN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∗−</m:t>
                        </m:r>
                      </m:sup>
                    </m:sSup>
                    <m:sSup>
                      <m:sSupPr>
                        <m:ctrlP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with the </a:t>
                </a: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direct W emission (DE) </a:t>
                </a: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has not been precisely measured in experiment! </a:t>
                </a: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76" y="194734"/>
                <a:ext cx="10762425" cy="734240"/>
              </a:xfrm>
              <a:prstGeom prst="rect">
                <a:avLst/>
              </a:prstGeom>
              <a:blipFill>
                <a:blip r:embed="rId2"/>
                <a:stretch>
                  <a:fillRect l="-623" t="-4167" b="-1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932" y="1176581"/>
            <a:ext cx="2882725" cy="17143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579775" y="2257357"/>
                <a:ext cx="557589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775" y="2257357"/>
                <a:ext cx="557589" cy="4070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951225" y="1232542"/>
                <a:ext cx="5479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p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225" y="1232542"/>
                <a:ext cx="547971" cy="400110"/>
              </a:xfrm>
              <a:prstGeom prst="rect">
                <a:avLst/>
              </a:prstGeom>
              <a:blipFill>
                <a:blip r:embed="rId5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951225" y="2264346"/>
                <a:ext cx="67621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∗−</m:t>
                          </m:r>
                        </m:sup>
                      </m:sSup>
                    </m:oMath>
                  </m:oMathPara>
                </a14:m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225" y="2264346"/>
                <a:ext cx="676211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565976" y="5860272"/>
            <a:ext cx="11045385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Topological diagram approach (TDA):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Y.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Kohara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PRD44, 2799 (1991); L.L. Chau, H.Y. Cheng and B. Tseng, PRD54, 2132 (1996); X.G. He and W. Wang, CPC42, 103108 (2018)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802607" y="3071546"/>
                <a:ext cx="6759222" cy="45108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𝐵𝑅</m:t>
                      </m:r>
                      <m:d>
                        <m:dPr>
                          <m:ctrlP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∗−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kumimoji="0" lang="en-US" altLang="zh-CN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6.5±2.5</m:t>
                          </m:r>
                        </m:e>
                      </m:d>
                      <m:r>
                        <a:rPr kumimoji="0" lang="en-US" altLang="zh-CN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%∼5×</m:t>
                      </m:r>
                      <m:r>
                        <a:rPr kumimoji="0" lang="en-US" altLang="zh-CN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𝐵𝑅</m:t>
                      </m:r>
                      <m:d>
                        <m:dPr>
                          <m:ctrlP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∗0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07" y="3071546"/>
                <a:ext cx="6759222" cy="4510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3639" y="1632652"/>
            <a:ext cx="2407104" cy="11941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6456575" y="2093692"/>
                <a:ext cx="557589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575" y="2093692"/>
                <a:ext cx="557589" cy="4070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9425799" y="1533541"/>
                <a:ext cx="5479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p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799" y="1533541"/>
                <a:ext cx="547971" cy="400110"/>
              </a:xfrm>
              <a:prstGeom prst="rect">
                <a:avLst/>
              </a:prstGeom>
              <a:blipFill>
                <a:blip r:embed="rId10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9425799" y="2401964"/>
                <a:ext cx="67621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∗−</m:t>
                          </m:r>
                        </m:sup>
                      </m:sSup>
                    </m:oMath>
                  </m:oMathPara>
                </a14:m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799" y="2401964"/>
                <a:ext cx="676211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/>
          <p:cNvSpPr txBox="1"/>
          <p:nvPr/>
        </p:nvSpPr>
        <p:spPr>
          <a:xfrm>
            <a:off x="1741714" y="1200915"/>
            <a:ext cx="178766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Direct Emission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561829" y="1223833"/>
            <a:ext cx="141577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IC transition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6666200" y="3987049"/>
                <a:ext cx="5003286" cy="1554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The CF decay amplitudes can be parametrized out by topological diagrams for the DE, CS, and IC transitions.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is a trivial phase angle which prefers 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𝜃</m:t>
                    </m:r>
                    <m:r>
                      <a:rPr kumimoji="0" lang="en-US" altLang="zh-C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.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200" y="3987049"/>
                <a:ext cx="5003286" cy="1554272"/>
              </a:xfrm>
              <a:prstGeom prst="rect">
                <a:avLst/>
              </a:prstGeom>
              <a:blipFill>
                <a:blip r:embed="rId12"/>
                <a:stretch>
                  <a:fillRect l="-854" t="-1961" r="-1829" b="-5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5976" y="3912945"/>
            <a:ext cx="5758317" cy="159919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187191" y="3039029"/>
            <a:ext cx="3866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H. Albrecht et al., New results on D0 decays, Z. Phys. C56, 7 (1992)</a:t>
            </a:r>
          </a:p>
        </p:txBody>
      </p:sp>
    </p:spTree>
    <p:extLst>
      <p:ext uri="{BB962C8B-B14F-4D97-AF65-F5344CB8AC3E}">
        <p14:creationId xmlns:p14="http://schemas.microsoft.com/office/powerpoint/2010/main" val="10804319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449862" y="412148"/>
                <a:ext cx="78377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</a:rPr>
                  <a:t>Singly </a:t>
                </a:r>
                <a:r>
                  <a:rPr kumimoji="0" lang="en-US" altLang="zh-CN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</a:rPr>
                  <a:t>Cabibbo</a:t>
                </a: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</a:rPr>
                  <a:t> suppressed (SCS) decays </a:t>
                </a:r>
                <a14:m>
                  <m:oMath xmlns:m="http://schemas.openxmlformats.org/officeDocument/2006/math">
                    <m:r>
                      <a:rPr kumimoji="0" lang="en-US" altLang="zh-CN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(∼</m:t>
                    </m:r>
                    <m:sSub>
                      <m:sSubPr>
                        <m:ctrlPr>
                          <a:rPr kumimoji="0" lang="en-US" altLang="zh-CN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kumimoji="0" lang="en-US" altLang="zh-CN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𝒄𝒔</m:t>
                        </m:r>
                      </m:sub>
                    </m:sSub>
                    <m:sSub>
                      <m:sSubPr>
                        <m:ctrlPr>
                          <a:rPr kumimoji="0" lang="en-US" altLang="zh-CN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kumimoji="0" lang="en-US" altLang="zh-CN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𝒖𝒔</m:t>
                        </m:r>
                      </m:sub>
                    </m:sSub>
                    <m:r>
                      <m:rPr>
                        <m:lit/>
                      </m:rPr>
                      <a:rPr kumimoji="0" lang="en-US" altLang="zh-CN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/</m:t>
                    </m:r>
                    <m:r>
                      <a:rPr kumimoji="0" lang="en-US" altLang="zh-CN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altLang="zh-CN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kumimoji="0" lang="en-US" altLang="zh-CN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𝒄𝒅</m:t>
                        </m:r>
                      </m:sub>
                    </m:sSub>
                    <m:sSub>
                      <m:sSubPr>
                        <m:ctrlPr>
                          <a:rPr kumimoji="0" lang="en-US" altLang="zh-CN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kumimoji="0" lang="en-US" altLang="zh-CN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𝒖𝒅</m:t>
                        </m:r>
                      </m:sub>
                    </m:sSub>
                    <m:r>
                      <a:rPr kumimoji="0" lang="en-US" altLang="zh-CN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</a:rPr>
                  <a:t>: 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62" y="412148"/>
                <a:ext cx="7837795" cy="400110"/>
              </a:xfrm>
              <a:prstGeom prst="rect">
                <a:avLst/>
              </a:prstGeom>
              <a:blipFill>
                <a:blip r:embed="rId2"/>
                <a:stretch>
                  <a:fillRect l="-700" t="-7692" r="-2722" b="-2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34754" y="5647465"/>
                <a:ext cx="1088571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The SCS decays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kumimoji="0" lang="en-US" altLang="zh-C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∗+</m:t>
                        </m:r>
                      </m:sup>
                    </m:sSup>
                    <m:sSup>
                      <m:sSup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∗−</m:t>
                        </m:r>
                      </m:sup>
                    </m:sSup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kumimoji="0" lang="en-US" altLang="zh-C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0" lang="en-US" altLang="zh-C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kumimoji="0" lang="en-US" altLang="zh-C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, which is the only one involving the dominant DE transitions among the SCS decays, have NOT been measured in experiment! 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54" y="5647465"/>
                <a:ext cx="10885715" cy="646331"/>
              </a:xfrm>
              <a:prstGeom prst="rect">
                <a:avLst/>
              </a:prstGeom>
              <a:blipFill>
                <a:blip r:embed="rId3"/>
                <a:stretch>
                  <a:fillRect l="-504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911" y="3527896"/>
            <a:ext cx="2882725" cy="17143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34754" y="4608672"/>
                <a:ext cx="557589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54" y="4608672"/>
                <a:ext cx="557589" cy="4070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906204" y="3583857"/>
                <a:ext cx="5479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p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204" y="3583857"/>
                <a:ext cx="547971" cy="400110"/>
              </a:xfrm>
              <a:prstGeom prst="rect">
                <a:avLst/>
              </a:prstGeom>
              <a:blipFill>
                <a:blip r:embed="rId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906204" y="4615661"/>
                <a:ext cx="5479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p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204" y="4615661"/>
                <a:ext cx="547971" cy="400110"/>
              </a:xfrm>
              <a:prstGeom prst="rect">
                <a:avLst/>
              </a:prstGeom>
              <a:blipFill>
                <a:blip r:embed="rId7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9106" y="4062747"/>
            <a:ext cx="2276944" cy="1091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7723703" y="3987188"/>
                <a:ext cx="5479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p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703" y="3987188"/>
                <a:ext cx="547971" cy="400110"/>
              </a:xfrm>
              <a:prstGeom prst="rect">
                <a:avLst/>
              </a:prstGeom>
              <a:blipFill>
                <a:blip r:embed="rId9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7723703" y="4670652"/>
                <a:ext cx="5479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p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703" y="4670652"/>
                <a:ext cx="547971" cy="400110"/>
              </a:xfrm>
              <a:prstGeom prst="rect">
                <a:avLst/>
              </a:prstGeom>
              <a:blipFill>
                <a:blip r:embed="rId10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4935567" y="4412111"/>
                <a:ext cx="557589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567" y="4412111"/>
                <a:ext cx="557589" cy="4070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/>
          <p:cNvSpPr txBox="1"/>
          <p:nvPr/>
        </p:nvSpPr>
        <p:spPr>
          <a:xfrm>
            <a:off x="869052" y="3614635"/>
            <a:ext cx="178766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Direct Emission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879692" y="3652535"/>
            <a:ext cx="141577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IC transition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187543" y="958350"/>
            <a:ext cx="2317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Transition amplitude: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911" y="1327682"/>
            <a:ext cx="2882725" cy="17143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534754" y="2408458"/>
                <a:ext cx="557589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54" y="2408458"/>
                <a:ext cx="557589" cy="4070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3906204" y="1383643"/>
                <a:ext cx="67621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∗+</m:t>
                          </m:r>
                        </m:sup>
                      </m:sSup>
                    </m:oMath>
                  </m:oMathPara>
                </a14:m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204" y="1383643"/>
                <a:ext cx="676211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3906204" y="2415447"/>
                <a:ext cx="67621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∗−</m:t>
                          </m:r>
                        </m:sup>
                      </m:sSup>
                    </m:oMath>
                  </m:oMathPara>
                </a14:m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204" y="2415447"/>
                <a:ext cx="676211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图片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9106" y="1862533"/>
            <a:ext cx="2276944" cy="1091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7723703" y="1786974"/>
                <a:ext cx="67621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∗+</m:t>
                          </m:r>
                        </m:sup>
                      </m:sSup>
                    </m:oMath>
                  </m:oMathPara>
                </a14:m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703" y="1786974"/>
                <a:ext cx="676211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7723703" y="2470438"/>
                <a:ext cx="67621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∗−</m:t>
                          </m:r>
                        </m:sup>
                      </m:sSup>
                    </m:oMath>
                  </m:oMathPara>
                </a14:m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703" y="2470438"/>
                <a:ext cx="676211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4935567" y="2211897"/>
                <a:ext cx="557589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567" y="2211897"/>
                <a:ext cx="557589" cy="4070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文本框 31"/>
          <p:cNvSpPr txBox="1"/>
          <p:nvPr/>
        </p:nvSpPr>
        <p:spPr>
          <a:xfrm>
            <a:off x="869052" y="1414421"/>
            <a:ext cx="178766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Direct Emission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879692" y="1452321"/>
            <a:ext cx="141577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IC transition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92741" y="2053239"/>
            <a:ext cx="3326181" cy="36220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5033" y="4362746"/>
            <a:ext cx="3037811" cy="39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810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20" y="1179884"/>
            <a:ext cx="2612328" cy="139347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072" y="1379244"/>
            <a:ext cx="2407104" cy="1194112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624033" y="376461"/>
            <a:ext cx="6204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neutral decay channels involves the CS emissions and IC transitions: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577" y="3409796"/>
            <a:ext cx="5066246" cy="28313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320" y="3059883"/>
            <a:ext cx="5066246" cy="35823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 bwMode="auto">
          <a:xfrm>
            <a:off x="733576" y="3701143"/>
            <a:ext cx="4999269" cy="428167"/>
          </a:xfrm>
          <a:prstGeom prst="rect">
            <a:avLst/>
          </a:prstGeom>
          <a:solidFill>
            <a:srgbClr val="00B0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759808" y="4412341"/>
            <a:ext cx="4999269" cy="732973"/>
          </a:xfrm>
          <a:prstGeom prst="rect">
            <a:avLst/>
          </a:prstGeom>
          <a:solidFill>
            <a:srgbClr val="00B0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2978" y="173629"/>
            <a:ext cx="2513934" cy="6588087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9637486" y="3945560"/>
            <a:ext cx="25545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[19] J. M. Link et al., FOCUS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Colla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., Phys. Rev. D, 75:052003, 2007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[20] M.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Ablikim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et al., BESIII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Colla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., Phys. Rev. Lett., 128(1):011803, 2022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[21] P.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d'Argent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et al., JHEP, 05:143, 2017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/>
              <p:cNvSpPr txBox="1"/>
              <p:nvPr/>
            </p:nvSpPr>
            <p:spPr>
              <a:xfrm>
                <a:off x="9637486" y="111281"/>
                <a:ext cx="2015232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</a:rPr>
                  <a:t>in unit of 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(×</m:t>
                    </m:r>
                    <m:sSup>
                      <m:sSup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kumimoji="0" lang="en-US" altLang="zh-C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7486" y="111281"/>
                <a:ext cx="2015232" cy="369332"/>
              </a:xfrm>
              <a:prstGeom prst="rect">
                <a:avLst/>
              </a:prstGeom>
              <a:blipFill>
                <a:blip r:embed="rId7"/>
                <a:stretch>
                  <a:fillRect l="-2402" t="-6349" b="-2222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矩形 28"/>
          <p:cNvSpPr/>
          <p:nvPr/>
        </p:nvSpPr>
        <p:spPr bwMode="auto">
          <a:xfrm>
            <a:off x="759807" y="5471893"/>
            <a:ext cx="4973037" cy="689422"/>
          </a:xfrm>
          <a:prstGeom prst="rect">
            <a:avLst/>
          </a:prstGeom>
          <a:solidFill>
            <a:srgbClr val="FFC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6952979" y="4825468"/>
            <a:ext cx="2513934" cy="1880131"/>
          </a:xfrm>
          <a:prstGeom prst="rect">
            <a:avLst/>
          </a:prstGeom>
          <a:solidFill>
            <a:srgbClr val="FFC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6952978" y="4180114"/>
            <a:ext cx="2513934" cy="615887"/>
          </a:xfrm>
          <a:prstGeom prst="rect">
            <a:avLst/>
          </a:prstGeom>
          <a:solidFill>
            <a:srgbClr val="CC66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759806" y="5145314"/>
            <a:ext cx="4973037" cy="326579"/>
          </a:xfrm>
          <a:prstGeom prst="rect">
            <a:avLst/>
          </a:prstGeom>
          <a:solidFill>
            <a:srgbClr val="CC66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799823" y="5675017"/>
            <a:ext cx="505267" cy="369332"/>
          </a:xfrm>
          <a:prstGeom prst="rect">
            <a:avLst/>
          </a:prstGeom>
          <a:solidFill>
            <a:srgbClr val="FFF2CC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CS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830923" y="5123937"/>
            <a:ext cx="415498" cy="369332"/>
          </a:xfrm>
          <a:prstGeom prst="rect">
            <a:avLst/>
          </a:prstGeom>
          <a:solidFill>
            <a:srgbClr val="F5E0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IC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165314" y="1218037"/>
            <a:ext cx="50526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CS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730315" y="1071680"/>
            <a:ext cx="41549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IC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826054" y="4557811"/>
            <a:ext cx="870751" cy="369332"/>
          </a:xfrm>
          <a:prstGeom prst="rect">
            <a:avLst/>
          </a:prstGeom>
          <a:solidFill>
            <a:srgbClr val="CCEFFC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CS+IC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759806" y="3410786"/>
            <a:ext cx="4973037" cy="312133"/>
          </a:xfrm>
          <a:prstGeom prst="rect">
            <a:avLst/>
          </a:prstGeom>
          <a:solidFill>
            <a:srgbClr val="00C459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0" name="矩形 39"/>
          <p:cNvSpPr/>
          <p:nvPr/>
        </p:nvSpPr>
        <p:spPr bwMode="auto">
          <a:xfrm>
            <a:off x="772923" y="4114759"/>
            <a:ext cx="4973037" cy="312133"/>
          </a:xfrm>
          <a:prstGeom prst="rect">
            <a:avLst/>
          </a:prstGeom>
          <a:solidFill>
            <a:srgbClr val="00C459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811045" y="3388441"/>
            <a:ext cx="870751" cy="369332"/>
          </a:xfrm>
          <a:prstGeom prst="rect">
            <a:avLst/>
          </a:prstGeom>
          <a:solidFill>
            <a:srgbClr val="CCF3DE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DE+IC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2" name="矩形 41"/>
          <p:cNvSpPr/>
          <p:nvPr/>
        </p:nvSpPr>
        <p:spPr bwMode="auto">
          <a:xfrm>
            <a:off x="6952977" y="1441012"/>
            <a:ext cx="2513935" cy="641788"/>
          </a:xfrm>
          <a:prstGeom prst="rect">
            <a:avLst/>
          </a:prstGeom>
          <a:solidFill>
            <a:srgbClr val="00C459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3" name="矩形 42"/>
          <p:cNvSpPr/>
          <p:nvPr/>
        </p:nvSpPr>
        <p:spPr bwMode="auto">
          <a:xfrm>
            <a:off x="6952977" y="173628"/>
            <a:ext cx="2513935" cy="1267383"/>
          </a:xfrm>
          <a:prstGeom prst="rect">
            <a:avLst/>
          </a:prstGeom>
          <a:solidFill>
            <a:srgbClr val="00B0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4" name="矩形 43"/>
          <p:cNvSpPr/>
          <p:nvPr/>
        </p:nvSpPr>
        <p:spPr bwMode="auto">
          <a:xfrm>
            <a:off x="6952977" y="2082800"/>
            <a:ext cx="2513935" cy="2097314"/>
          </a:xfrm>
          <a:prstGeom prst="rect">
            <a:avLst/>
          </a:prstGeom>
          <a:solidFill>
            <a:srgbClr val="00B0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1445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112" y="397018"/>
            <a:ext cx="6430416" cy="152132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112" y="2428731"/>
            <a:ext cx="6430416" cy="141755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71" y="1573075"/>
            <a:ext cx="5105044" cy="7177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5999850" y="543564"/>
            <a:ext cx="50526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DE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071107" y="210416"/>
            <a:ext cx="41549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IC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09450" y="2155328"/>
            <a:ext cx="41549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IC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71107" y="2160176"/>
            <a:ext cx="41549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IC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695031" y="3152060"/>
                <a:ext cx="4755084" cy="43973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𝐵𝑅</m:t>
                      </m:r>
                      <m:d>
                        <m:dPr>
                          <m:ctrlP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∗+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∗−</m:t>
                              </m:r>
                            </m:sup>
                          </m:sSup>
                        </m:e>
                      </m:d>
                      <m:r>
                        <a:rPr kumimoji="0" lang="en-US" altLang="zh-CN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≫</m:t>
                      </m:r>
                      <m:r>
                        <a:rPr kumimoji="0" lang="en-US" altLang="zh-CN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𝐵𝑅</m:t>
                      </m:r>
                      <m:d>
                        <m:dPr>
                          <m:ctrlP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∗0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kumimoji="0" lang="en-US" altLang="zh-CN" sz="20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zh-CN" sz="20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p>
                              <m: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∗0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31" y="3152060"/>
                <a:ext cx="4755084" cy="4397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491633" y="437903"/>
                <a:ext cx="51264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Notice that there exist significant differences between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kumimoji="0" lang="en-US" altLang="zh-C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∗+</m:t>
                        </m:r>
                      </m:sup>
                    </m:sSup>
                    <m:sSup>
                      <m:sSupPr>
                        <m:ctrlPr>
                          <a:rPr kumimoji="0" lang="en-US" altLang="zh-C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kumimoji="0" lang="en-US" altLang="zh-C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∗−</m:t>
                        </m:r>
                      </m:sup>
                    </m:sSup>
                  </m:oMath>
                </a14:m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kumimoji="0" lang="en-US" altLang="zh-C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∗0</m:t>
                        </m:r>
                      </m:sup>
                    </m:sSup>
                    <m:sSup>
                      <m:sSupPr>
                        <m:ctrlPr>
                          <a:rPr kumimoji="0" lang="en-US" altLang="zh-C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kumimoji="0" lang="en-US" altLang="zh-CN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altLang="zh-CN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p>
                        <m:r>
                          <a:rPr kumimoji="0" lang="en-US" altLang="zh-C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∗0</m:t>
                        </m:r>
                      </m:sup>
                    </m:sSup>
                  </m:oMath>
                </a14:m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channels.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33" y="437903"/>
                <a:ext cx="5126479" cy="646331"/>
              </a:xfrm>
              <a:prstGeom prst="rect">
                <a:avLst/>
              </a:prstGeom>
              <a:blipFill>
                <a:blip r:embed="rId6"/>
                <a:stretch>
                  <a:fillRect l="-832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箭头: 下 10"/>
          <p:cNvSpPr/>
          <p:nvPr/>
        </p:nvSpPr>
        <p:spPr bwMode="auto">
          <a:xfrm>
            <a:off x="2598057" y="2524660"/>
            <a:ext cx="456815" cy="443511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491634" y="4083676"/>
                <a:ext cx="62189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Long distance transition mechanism due to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p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final-state interactions (FSIs) should be considered: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34" y="4083676"/>
                <a:ext cx="6218948" cy="646331"/>
              </a:xfrm>
              <a:prstGeom prst="rect">
                <a:avLst/>
              </a:prstGeom>
              <a:blipFill>
                <a:blip r:embed="rId7"/>
                <a:stretch>
                  <a:fillRect l="-686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1212580" y="4843134"/>
                <a:ext cx="3572325" cy="42742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p>
                            <m:sSupPr>
                              <m:ctrlP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kumimoji="0" lang="en-US" altLang="zh-CN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kumimoji="0" lang="en-US" altLang="zh-CN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kumimoji="0" lang="en-US" altLang="zh-CN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kumimoji="0" lang="en-US" altLang="zh-CN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</m:oMath>
                  </m:oMathPara>
                </a14:m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580" y="4843134"/>
                <a:ext cx="3572325" cy="427425"/>
              </a:xfrm>
              <a:prstGeom prst="rect">
                <a:avLst/>
              </a:prstGeom>
              <a:blipFill>
                <a:blip r:embed="rId8"/>
                <a:stretch>
                  <a:fillRect b="-684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5259" y="4583910"/>
            <a:ext cx="3481990" cy="1780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6710581" y="5270559"/>
                <a:ext cx="464678" cy="407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581" y="5270559"/>
                <a:ext cx="464678" cy="4070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8137109" y="4472129"/>
                <a:ext cx="1211037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∗+</m:t>
                          </m:r>
                        </m:sup>
                      </m:sSup>
                      <m:r>
                        <a:rPr kumimoji="0" lang="en-US" altLang="zh-CN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109" y="4472129"/>
                <a:ext cx="1211037" cy="407099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8137108" y="6121867"/>
                <a:ext cx="1211037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∗−</m:t>
                          </m:r>
                        </m:sup>
                      </m:sSup>
                      <m:r>
                        <a:rPr kumimoji="0" lang="en-US" altLang="zh-CN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kumimoji="0" lang="en-US" altLang="zh-CN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CN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</m:acc>
                        </m:e>
                        <m:sup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108" y="6121867"/>
                <a:ext cx="1211037" cy="407099"/>
              </a:xfrm>
              <a:prstGeom prst="rect">
                <a:avLst/>
              </a:prstGeom>
              <a:blipFill>
                <a:blip r:embed="rId12"/>
                <a:stretch>
                  <a:fillRect r="-9091" b="-149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10556529" y="4578118"/>
                <a:ext cx="4507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𝝓</m:t>
                      </m:r>
                    </m:oMath>
                  </m:oMathPara>
                </a14:m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529" y="4578118"/>
                <a:ext cx="450764" cy="400110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10490368" y="5855298"/>
                <a:ext cx="866969" cy="407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𝝎</m:t>
                      </m:r>
                      <m:r>
                        <a:rPr kumimoji="0" lang="en-US" altLang="zh-CN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p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0368" y="5855298"/>
                <a:ext cx="866969" cy="407099"/>
              </a:xfrm>
              <a:prstGeom prst="rect">
                <a:avLst/>
              </a:prstGeom>
              <a:blipFill>
                <a:blip r:embed="rId14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/>
          <p:cNvSpPr txBox="1"/>
          <p:nvPr/>
        </p:nvSpPr>
        <p:spPr>
          <a:xfrm>
            <a:off x="491634" y="5648796"/>
            <a:ext cx="6218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Moreover, FSIs involving other intermediate meson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rescatterings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can also contribute. A systematic treatment is required.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061865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259" y="4583910"/>
            <a:ext cx="3481990" cy="17803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96" y="1481818"/>
            <a:ext cx="5677155" cy="10002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478" y="3524073"/>
            <a:ext cx="5585283" cy="7167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478" y="4240777"/>
            <a:ext cx="4562430" cy="13399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587830" y="939945"/>
                <a:ext cx="74439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Taking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kumimoji="0" lang="en-US" altLang="zh-C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0" lang="en-US" altLang="zh-C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𝜙</m:t>
                    </m:r>
                    <m:sSup>
                      <m:sSup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kumimoji="0" lang="en-US" altLang="zh-C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/</m:t>
                    </m:r>
                    <m:r>
                      <a:rPr kumimoji="0" lang="en-US" altLang="zh-C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𝜙𝜔</m:t>
                    </m:r>
                  </m:oMath>
                </a14:m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as an example, the tree-level amplitude reads: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30" y="939945"/>
                <a:ext cx="7443961" cy="369332"/>
              </a:xfrm>
              <a:prstGeom prst="rect">
                <a:avLst/>
              </a:prstGeom>
              <a:blipFill>
                <a:blip r:embed="rId6"/>
                <a:stretch>
                  <a:fillRect l="-491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587830" y="3060464"/>
                <a:ext cx="8454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The amplitude due to the intermediate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∗+</m:t>
                        </m:r>
                      </m:sup>
                    </m:sSup>
                    <m:sSup>
                      <m:sSup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∗−</m:t>
                        </m:r>
                      </m:sup>
                    </m:sSup>
                  </m:oMath>
                </a14:m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rescatterings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can be written as: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30" y="3060464"/>
                <a:ext cx="8454494" cy="369332"/>
              </a:xfrm>
              <a:prstGeom prst="rect">
                <a:avLst/>
              </a:prstGeom>
              <a:blipFill>
                <a:blip r:embed="rId7"/>
                <a:stretch>
                  <a:fillRect l="-433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连接符: 肘形 9"/>
          <p:cNvCxnSpPr/>
          <p:nvPr/>
        </p:nvCxnSpPr>
        <p:spPr bwMode="auto">
          <a:xfrm rot="16200000" flipV="1">
            <a:off x="5667831" y="5537203"/>
            <a:ext cx="761998" cy="326568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3915336" y="6081486"/>
                <a:ext cx="3940419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Different strange particle exchanges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∗+</m:t>
                        </m:r>
                      </m:sup>
                    </m:sSup>
                    <m:sSup>
                      <m:sSup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∗−</m:t>
                        </m:r>
                      </m:sup>
                    </m:sSup>
                    <m:r>
                      <a:rPr kumimoji="0" lang="en-US" altLang="zh-C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0" lang="en-US" altLang="zh-C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𝜙</m:t>
                    </m:r>
                    <m:sSup>
                      <m:sSup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kumimoji="0" lang="en-US" altLang="zh-C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/</m:t>
                    </m:r>
                    <m:r>
                      <a:rPr kumimoji="0" lang="en-US" altLang="zh-C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𝜙𝜔</m:t>
                    </m:r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.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336" y="6081486"/>
                <a:ext cx="3940419" cy="646331"/>
              </a:xfrm>
              <a:prstGeom prst="rect">
                <a:avLst/>
              </a:prstGeom>
              <a:blipFill>
                <a:blip r:embed="rId8"/>
                <a:stretch>
                  <a:fillRect l="-1079" t="-4630" r="-154" b="-129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6710581" y="5270559"/>
                <a:ext cx="464678" cy="407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581" y="5270559"/>
                <a:ext cx="464678" cy="4070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8137109" y="4472129"/>
                <a:ext cx="1211037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∗+</m:t>
                          </m:r>
                        </m:sup>
                      </m:sSup>
                      <m:r>
                        <a:rPr kumimoji="0" lang="en-US" altLang="zh-CN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109" y="4472129"/>
                <a:ext cx="1211037" cy="407099"/>
              </a:xfrm>
              <a:prstGeom prst="rect">
                <a:avLst/>
              </a:prstGeom>
              <a:blipFill>
                <a:blip r:embed="rId1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8137108" y="6121867"/>
                <a:ext cx="1211037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∗−</m:t>
                          </m:r>
                        </m:sup>
                      </m:sSup>
                      <m:r>
                        <a:rPr kumimoji="0" lang="en-US" altLang="zh-CN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kumimoji="0" lang="en-US" altLang="zh-CN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CN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</m:acc>
                        </m:e>
                        <m:sup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108" y="6121867"/>
                <a:ext cx="1211037" cy="407099"/>
              </a:xfrm>
              <a:prstGeom prst="rect">
                <a:avLst/>
              </a:prstGeom>
              <a:blipFill>
                <a:blip r:embed="rId11"/>
                <a:stretch>
                  <a:fillRect r="-9091" b="-149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10556529" y="4578118"/>
                <a:ext cx="4507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𝝓</m:t>
                      </m:r>
                    </m:oMath>
                  </m:oMathPara>
                </a14:m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529" y="4578118"/>
                <a:ext cx="450764" cy="400110"/>
              </a:xfrm>
              <a:prstGeom prst="rect">
                <a:avLst/>
              </a:prstGeom>
              <a:blipFill>
                <a:blip r:embed="rId1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10490368" y="5855298"/>
                <a:ext cx="866969" cy="407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𝝎</m:t>
                      </m:r>
                      <m:r>
                        <a:rPr kumimoji="0" lang="en-US" altLang="zh-CN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p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0368" y="5855298"/>
                <a:ext cx="866969" cy="407099"/>
              </a:xfrm>
              <a:prstGeom prst="rect">
                <a:avLst/>
              </a:prstGeom>
              <a:blipFill>
                <a:blip r:embed="rId1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连接符: 肘形 22"/>
          <p:cNvCxnSpPr/>
          <p:nvPr/>
        </p:nvCxnSpPr>
        <p:spPr bwMode="auto">
          <a:xfrm rot="5400000" flipH="1" flipV="1">
            <a:off x="3770668" y="5397974"/>
            <a:ext cx="503916" cy="410733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文本框 26"/>
          <p:cNvSpPr txBox="1"/>
          <p:nvPr/>
        </p:nvSpPr>
        <p:spPr>
          <a:xfrm>
            <a:off x="587830" y="5855298"/>
            <a:ext cx="3305736" cy="92333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“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P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” can be either “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PC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” or “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PV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” for parity-conserving or parity-violating amplitudes.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TextBox 14"/>
          <p:cNvSpPr txBox="1">
            <a:spLocks noChangeArrowheads="1"/>
          </p:cNvSpPr>
          <p:nvPr/>
        </p:nvSpPr>
        <p:spPr bwMode="auto">
          <a:xfrm>
            <a:off x="246743" y="220574"/>
            <a:ext cx="11821885" cy="461665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rtlCol="0">
            <a:spAutoFit/>
          </a:bodyPr>
          <a:lstStyle>
            <a:defPPr>
              <a:defRPr lang="en-US"/>
            </a:defPPr>
            <a:lvl1pPr marL="609600" indent="-609600">
              <a:spcBef>
                <a:spcPct val="35000"/>
              </a:spcBef>
              <a:buSzPct val="130000"/>
              <a:buNone/>
              <a:defRPr sz="3600" b="1">
                <a:solidFill>
                  <a:schemeClr val="accent2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3. Tree-level short-distance transitions vs. long-distance final state interactions</a:t>
            </a:r>
          </a:p>
        </p:txBody>
      </p:sp>
      <p:sp>
        <p:nvSpPr>
          <p:cNvPr id="29" name="矩形 28"/>
          <p:cNvSpPr/>
          <p:nvPr/>
        </p:nvSpPr>
        <p:spPr bwMode="auto">
          <a:xfrm>
            <a:off x="5729516" y="1917565"/>
            <a:ext cx="439056" cy="427435"/>
          </a:xfrm>
          <a:prstGeom prst="rect">
            <a:avLst/>
          </a:prstGeom>
          <a:solidFill>
            <a:srgbClr val="CC66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3668637" y="3569189"/>
            <a:ext cx="439056" cy="427435"/>
          </a:xfrm>
          <a:prstGeom prst="rect">
            <a:avLst/>
          </a:prstGeom>
          <a:solidFill>
            <a:srgbClr val="CC66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3803098" y="4293791"/>
            <a:ext cx="439056" cy="427435"/>
          </a:xfrm>
          <a:prstGeom prst="rect">
            <a:avLst/>
          </a:prstGeom>
          <a:solidFill>
            <a:srgbClr val="CC66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4764947" y="4293791"/>
            <a:ext cx="685589" cy="427435"/>
          </a:xfrm>
          <a:prstGeom prst="rect">
            <a:avLst/>
          </a:prstGeom>
          <a:solidFill>
            <a:srgbClr val="CC66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4764948" y="3571335"/>
            <a:ext cx="2646814" cy="428167"/>
          </a:xfrm>
          <a:prstGeom prst="rect">
            <a:avLst/>
          </a:prstGeom>
          <a:solidFill>
            <a:srgbClr val="00B0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3470047" y="4947048"/>
            <a:ext cx="2646814" cy="428167"/>
          </a:xfrm>
          <a:prstGeom prst="rect">
            <a:avLst/>
          </a:prstGeom>
          <a:solidFill>
            <a:srgbClr val="00B0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90331" y="870032"/>
            <a:ext cx="3478297" cy="1832189"/>
          </a:xfrm>
          <a:prstGeom prst="rect">
            <a:avLst/>
          </a:prstGeom>
        </p:spPr>
      </p:pic>
      <p:cxnSp>
        <p:nvCxnSpPr>
          <p:cNvPr id="25" name="连接符: 肘形 24"/>
          <p:cNvCxnSpPr>
            <a:endCxn id="29" idx="2"/>
          </p:cNvCxnSpPr>
          <p:nvPr/>
        </p:nvCxnSpPr>
        <p:spPr bwMode="auto">
          <a:xfrm rot="16200000" flipV="1">
            <a:off x="5857214" y="2436830"/>
            <a:ext cx="351478" cy="16781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文本框 21"/>
          <p:cNvSpPr txBox="1"/>
          <p:nvPr/>
        </p:nvSpPr>
        <p:spPr>
          <a:xfrm>
            <a:off x="4376608" y="2696796"/>
            <a:ext cx="441665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To be calculated explicitly in the NRCQM 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564712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66" y="1660080"/>
            <a:ext cx="5084267" cy="505969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72065" y="101563"/>
            <a:ext cx="5791970" cy="4001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0033CC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Numerical results in comparison with the data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673666" y="2909774"/>
            <a:ext cx="5084267" cy="1625600"/>
          </a:xfrm>
          <a:prstGeom prst="rect">
            <a:avLst/>
          </a:prstGeom>
          <a:solidFill>
            <a:srgbClr val="00B0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73666" y="5304631"/>
            <a:ext cx="5084267" cy="1415141"/>
          </a:xfrm>
          <a:prstGeom prst="rect">
            <a:avLst/>
          </a:prstGeom>
          <a:solidFill>
            <a:srgbClr val="FFC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673666" y="2213088"/>
            <a:ext cx="5066734" cy="696685"/>
          </a:xfrm>
          <a:prstGeom prst="rect">
            <a:avLst/>
          </a:prstGeom>
          <a:solidFill>
            <a:srgbClr val="CC66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673666" y="4572306"/>
            <a:ext cx="5084267" cy="732324"/>
          </a:xfrm>
          <a:prstGeom prst="rect">
            <a:avLst/>
          </a:prstGeom>
          <a:solidFill>
            <a:srgbClr val="CC66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673666" y="650382"/>
            <a:ext cx="785020" cy="226954"/>
          </a:xfrm>
          <a:prstGeom prst="rect">
            <a:avLst/>
          </a:prstGeom>
          <a:solidFill>
            <a:srgbClr val="CC66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751708" y="624944"/>
            <a:ext cx="3583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Leading processes with the DE trans.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656133" y="1018843"/>
            <a:ext cx="802553" cy="199810"/>
          </a:xfrm>
          <a:prstGeom prst="rect">
            <a:avLst/>
          </a:prstGeom>
          <a:solidFill>
            <a:srgbClr val="00B0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751708" y="950241"/>
            <a:ext cx="1792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CF trans. with CS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656133" y="1318175"/>
            <a:ext cx="802553" cy="191312"/>
          </a:xfrm>
          <a:prstGeom prst="rect">
            <a:avLst/>
          </a:prstGeom>
          <a:solidFill>
            <a:srgbClr val="FFC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751708" y="1271437"/>
            <a:ext cx="1939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SCS trans. with CS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/>
              <p:cNvSpPr txBox="1"/>
              <p:nvPr/>
            </p:nvSpPr>
            <p:spPr>
              <a:xfrm>
                <a:off x="3984685" y="1272282"/>
                <a:ext cx="2015232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</a:rPr>
                  <a:t>in unit of 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(×</m:t>
                    </m:r>
                    <m:sSup>
                      <m:sSup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kumimoji="0" lang="en-US" altLang="zh-C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685" y="1272282"/>
                <a:ext cx="2015232" cy="369332"/>
              </a:xfrm>
              <a:prstGeom prst="rect">
                <a:avLst/>
              </a:prstGeom>
              <a:blipFill>
                <a:blip r:embed="rId6"/>
                <a:stretch>
                  <a:fillRect l="-2410" t="-8065" b="-2419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6446" y="1732045"/>
            <a:ext cx="4958544" cy="20489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7" name="矩形 26"/>
          <p:cNvSpPr/>
          <p:nvPr/>
        </p:nvSpPr>
        <p:spPr bwMode="auto">
          <a:xfrm>
            <a:off x="6586447" y="2387260"/>
            <a:ext cx="4958544" cy="697026"/>
          </a:xfrm>
          <a:prstGeom prst="rect">
            <a:avLst/>
          </a:prstGeom>
          <a:solidFill>
            <a:srgbClr val="00B0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6347918" y="4245429"/>
                <a:ext cx="5435600" cy="2323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</a:rPr>
                  <a:t>The long-distance FSIs are crucial and evident. 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</a:rPr>
                  <a:t>The difference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kumimoji="0" lang="en-US" altLang="zh-CN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altLang="zh-CN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p>
                        <m:r>
                          <a:rPr kumimoji="0" lang="en-US" altLang="zh-CN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∗0</m:t>
                        </m:r>
                      </m:sup>
                    </m:sSup>
                    <m:sSup>
                      <m:sSupPr>
                        <m:ctrlPr>
                          <a:rPr kumimoji="0" lang="en-US" altLang="zh-CN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kumimoji="0" lang="en-US" altLang="zh-CN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kumimoji="0" lang="en-US" altLang="zh-CN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altLang="zh-CN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p>
                        <m:r>
                          <a:rPr kumimoji="0" lang="en-US" altLang="zh-CN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∗0</m:t>
                        </m:r>
                      </m:sup>
                    </m:sSup>
                    <m:r>
                      <a:rPr kumimoji="0" lang="en-US" altLang="zh-CN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</a:rPr>
                  <a:t>indicates the non-negligible contributions from the IC transitions. About 10% corrections from the long-distance FSIs are expected. </a:t>
                </a: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918" y="4245429"/>
                <a:ext cx="5435600" cy="2323713"/>
              </a:xfrm>
              <a:prstGeom prst="rect">
                <a:avLst/>
              </a:prstGeom>
              <a:blipFill>
                <a:blip r:embed="rId8"/>
                <a:stretch>
                  <a:fillRect l="-1009" t="-1047" r="-336" b="-36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9401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51" y="1139715"/>
            <a:ext cx="4846987" cy="561634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65" y="643904"/>
            <a:ext cx="4846987" cy="495811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 bwMode="auto">
          <a:xfrm>
            <a:off x="455951" y="1814286"/>
            <a:ext cx="4861501" cy="2873828"/>
          </a:xfrm>
          <a:prstGeom prst="rect">
            <a:avLst/>
          </a:prstGeom>
          <a:solidFill>
            <a:srgbClr val="FFC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470465" y="1139715"/>
            <a:ext cx="4846987" cy="674571"/>
          </a:xfrm>
          <a:prstGeom prst="rect">
            <a:avLst/>
          </a:prstGeom>
          <a:solidFill>
            <a:srgbClr val="CC66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3207657" y="211333"/>
                <a:ext cx="2015232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</a:rPr>
                  <a:t>in unit of 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(×</m:t>
                    </m:r>
                    <m:sSup>
                      <m:sSup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kumimoji="0" lang="en-US" altLang="zh-C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657" y="211333"/>
                <a:ext cx="2015232" cy="369332"/>
              </a:xfrm>
              <a:prstGeom prst="rect">
                <a:avLst/>
              </a:prstGeom>
              <a:blipFill>
                <a:blip r:embed="rId4"/>
                <a:stretch>
                  <a:fillRect l="-2102" t="-8065" b="-2419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/>
          <p:cNvSpPr txBox="1"/>
          <p:nvPr/>
        </p:nvSpPr>
        <p:spPr>
          <a:xfrm>
            <a:off x="5768179" y="137849"/>
            <a:ext cx="5791970" cy="4001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0033CC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Numerical results in comparison with the data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5869780" y="686668"/>
            <a:ext cx="785020" cy="226954"/>
          </a:xfrm>
          <a:prstGeom prst="rect">
            <a:avLst/>
          </a:prstGeom>
          <a:solidFill>
            <a:srgbClr val="CC66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947822" y="661230"/>
            <a:ext cx="3583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Leading processes with the DE trans.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5852247" y="1055129"/>
            <a:ext cx="802553" cy="199810"/>
          </a:xfrm>
          <a:prstGeom prst="rect">
            <a:avLst/>
          </a:prstGeom>
          <a:solidFill>
            <a:srgbClr val="00B0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947822" y="986527"/>
            <a:ext cx="1792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CF trans. with CS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5852247" y="1354461"/>
            <a:ext cx="802553" cy="191312"/>
          </a:xfrm>
          <a:prstGeom prst="rect">
            <a:avLst/>
          </a:prstGeom>
          <a:solidFill>
            <a:srgbClr val="FFC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947822" y="1307723"/>
            <a:ext cx="1939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SCS trans. with CS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7451" y="1842251"/>
            <a:ext cx="5353425" cy="2244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4" name="矩形 33"/>
          <p:cNvSpPr/>
          <p:nvPr/>
        </p:nvSpPr>
        <p:spPr bwMode="auto">
          <a:xfrm>
            <a:off x="5987451" y="2233589"/>
            <a:ext cx="5353425" cy="1126468"/>
          </a:xfrm>
          <a:prstGeom prst="rect">
            <a:avLst/>
          </a:prstGeom>
          <a:solidFill>
            <a:srgbClr val="FFC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5768179" y="4282825"/>
                <a:ext cx="6204549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Without the long-distance FSI contributions it is impossible to account for the difference between the 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𝜙</m:t>
                    </m:r>
                    <m:sSup>
                      <m:sSupPr>
                        <m:ctrlPr>
                          <a:rPr kumimoji="0" lang="en-US" altLang="zh-C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kumimoji="0" lang="en-US" altLang="zh-C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and 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𝜙𝜔</m:t>
                    </m:r>
                  </m:oMath>
                </a14:m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decays. 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</a:rPr>
                  <a:t>The suppression of the 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𝜔𝜔</m:t>
                    </m:r>
                  </m:oMath>
                </a14:m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</a:rPr>
                  <a:t>channel indicates the relative strength between the CS and IC transitions.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kumimoji="0" lang="en-US" altLang="zh-C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</a:rPr>
                  <a:t> channel is dominantly driven by the IC transition for which the experimental measurement will provide a direct constraint on this mechanism.</a:t>
                </a: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179" y="4282825"/>
                <a:ext cx="6204549" cy="2462213"/>
              </a:xfrm>
              <a:prstGeom prst="rect">
                <a:avLst/>
              </a:prstGeom>
              <a:blipFill>
                <a:blip r:embed="rId6"/>
                <a:stretch>
                  <a:fillRect l="-589" t="-1489" r="-1768" b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 bwMode="auto">
          <a:xfrm>
            <a:off x="455951" y="4688114"/>
            <a:ext cx="4861501" cy="2056924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5972937" y="3360057"/>
            <a:ext cx="5367939" cy="726794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206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8374275" y="1000770"/>
            <a:ext cx="2066591" cy="461665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R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Exotic hadrons</a:t>
            </a:r>
          </a:p>
        </p:txBody>
      </p:sp>
      <p:sp>
        <p:nvSpPr>
          <p:cNvPr id="19" name="Oval 3"/>
          <p:cNvSpPr>
            <a:spLocks noChangeArrowheads="1"/>
          </p:cNvSpPr>
          <p:nvPr/>
        </p:nvSpPr>
        <p:spPr bwMode="auto">
          <a:xfrm>
            <a:off x="6648138" y="2048435"/>
            <a:ext cx="961344" cy="965200"/>
          </a:xfrm>
          <a:prstGeom prst="ellipse">
            <a:avLst/>
          </a:prstGeom>
          <a:gradFill rotWithShape="1">
            <a:gsLst>
              <a:gs pos="0">
                <a:srgbClr val="5E6D76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35" name="Freeform 4"/>
          <p:cNvSpPr>
            <a:spLocks/>
          </p:cNvSpPr>
          <p:nvPr/>
        </p:nvSpPr>
        <p:spPr bwMode="auto">
          <a:xfrm>
            <a:off x="6812656" y="2164323"/>
            <a:ext cx="576262" cy="481012"/>
          </a:xfrm>
          <a:custGeom>
            <a:avLst/>
            <a:gdLst>
              <a:gd name="T0" fmla="*/ 0 w 363"/>
              <a:gd name="T1" fmla="*/ 2147483647 h 303"/>
              <a:gd name="T2" fmla="*/ 2147483647 w 363"/>
              <a:gd name="T3" fmla="*/ 2147483647 h 303"/>
              <a:gd name="T4" fmla="*/ 2147483647 w 363"/>
              <a:gd name="T5" fmla="*/ 2147483647 h 30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3" h="303">
                <a:moveTo>
                  <a:pt x="0" y="121"/>
                </a:moveTo>
                <a:cubicBezTo>
                  <a:pt x="106" y="60"/>
                  <a:pt x="212" y="0"/>
                  <a:pt x="272" y="30"/>
                </a:cubicBezTo>
                <a:cubicBezTo>
                  <a:pt x="332" y="60"/>
                  <a:pt x="348" y="258"/>
                  <a:pt x="363" y="303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</a:endParaRPr>
          </a:p>
        </p:txBody>
      </p:sp>
      <p:sp>
        <p:nvSpPr>
          <p:cNvPr id="36" name="Oval 5"/>
          <p:cNvSpPr>
            <a:spLocks noChangeArrowheads="1"/>
          </p:cNvSpPr>
          <p:nvPr/>
        </p:nvSpPr>
        <p:spPr bwMode="auto">
          <a:xfrm>
            <a:off x="6742806" y="2284973"/>
            <a:ext cx="215900" cy="2159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7247631" y="2573898"/>
            <a:ext cx="215900" cy="215900"/>
          </a:xfrm>
          <a:prstGeom prst="ellipse">
            <a:avLst/>
          </a:prstGeom>
          <a:solidFill>
            <a:srgbClr val="99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6698608" y="1458786"/>
            <a:ext cx="10442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Hybrid 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7884007" y="2042615"/>
            <a:ext cx="1042324" cy="997857"/>
          </a:xfrm>
          <a:prstGeom prst="ellipse">
            <a:avLst/>
          </a:prstGeom>
          <a:gradFill rotWithShape="1">
            <a:gsLst>
              <a:gs pos="0">
                <a:srgbClr val="5E6D76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40" name="Freeform 9"/>
          <p:cNvSpPr>
            <a:spLocks/>
          </p:cNvSpPr>
          <p:nvPr/>
        </p:nvSpPr>
        <p:spPr bwMode="auto">
          <a:xfrm>
            <a:off x="7928006" y="2117383"/>
            <a:ext cx="839787" cy="814387"/>
          </a:xfrm>
          <a:custGeom>
            <a:avLst/>
            <a:gdLst>
              <a:gd name="T0" fmla="*/ 2147483647 w 529"/>
              <a:gd name="T1" fmla="*/ 2147483647 h 513"/>
              <a:gd name="T2" fmla="*/ 2147483647 w 529"/>
              <a:gd name="T3" fmla="*/ 2147483647 h 513"/>
              <a:gd name="T4" fmla="*/ 2147483647 w 529"/>
              <a:gd name="T5" fmla="*/ 2147483647 h 513"/>
              <a:gd name="T6" fmla="*/ 2147483647 w 529"/>
              <a:gd name="T7" fmla="*/ 2147483647 h 513"/>
              <a:gd name="T8" fmla="*/ 2147483647 w 529"/>
              <a:gd name="T9" fmla="*/ 2147483647 h 513"/>
              <a:gd name="T10" fmla="*/ 2147483647 w 529"/>
              <a:gd name="T11" fmla="*/ 2147483647 h 5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29" h="513">
                <a:moveTo>
                  <a:pt x="7" y="189"/>
                </a:moveTo>
                <a:cubicBezTo>
                  <a:pt x="0" y="159"/>
                  <a:pt x="151" y="0"/>
                  <a:pt x="234" y="7"/>
                </a:cubicBezTo>
                <a:cubicBezTo>
                  <a:pt x="317" y="14"/>
                  <a:pt x="483" y="151"/>
                  <a:pt x="506" y="234"/>
                </a:cubicBezTo>
                <a:cubicBezTo>
                  <a:pt x="529" y="317"/>
                  <a:pt x="408" y="513"/>
                  <a:pt x="370" y="506"/>
                </a:cubicBezTo>
                <a:cubicBezTo>
                  <a:pt x="332" y="499"/>
                  <a:pt x="340" y="242"/>
                  <a:pt x="279" y="189"/>
                </a:cubicBezTo>
                <a:cubicBezTo>
                  <a:pt x="218" y="136"/>
                  <a:pt x="14" y="219"/>
                  <a:pt x="7" y="189"/>
                </a:cubicBezTo>
                <a:close/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</a:endParaRP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7855524" y="1465731"/>
            <a:ext cx="10262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glueball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9030588" y="1458786"/>
            <a:ext cx="13644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Tetraquark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51" name="Oval 28"/>
          <p:cNvSpPr>
            <a:spLocks noChangeArrowheads="1"/>
          </p:cNvSpPr>
          <p:nvPr/>
        </p:nvSpPr>
        <p:spPr bwMode="auto">
          <a:xfrm>
            <a:off x="9171665" y="2047530"/>
            <a:ext cx="1013020" cy="1029532"/>
          </a:xfrm>
          <a:prstGeom prst="ellipse">
            <a:avLst/>
          </a:prstGeom>
          <a:gradFill rotWithShape="1">
            <a:gsLst>
              <a:gs pos="0">
                <a:srgbClr val="5E6D76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52" name="Line 29"/>
          <p:cNvSpPr>
            <a:spLocks noChangeShapeType="1"/>
          </p:cNvSpPr>
          <p:nvPr/>
        </p:nvSpPr>
        <p:spPr bwMode="auto">
          <a:xfrm>
            <a:off x="9354051" y="2543132"/>
            <a:ext cx="358775" cy="288925"/>
          </a:xfrm>
          <a:prstGeom prst="line">
            <a:avLst/>
          </a:prstGeom>
          <a:noFill/>
          <a:ln w="57150">
            <a:solidFill>
              <a:srgbClr val="F514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</a:endParaRPr>
          </a:p>
        </p:txBody>
      </p:sp>
      <p:sp>
        <p:nvSpPr>
          <p:cNvPr id="53" name="Oval 30"/>
          <p:cNvSpPr>
            <a:spLocks noChangeArrowheads="1"/>
          </p:cNvSpPr>
          <p:nvPr/>
        </p:nvSpPr>
        <p:spPr bwMode="auto">
          <a:xfrm>
            <a:off x="9209586" y="2400254"/>
            <a:ext cx="215900" cy="2159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54" name="Oval 31"/>
          <p:cNvSpPr>
            <a:spLocks noChangeArrowheads="1"/>
          </p:cNvSpPr>
          <p:nvPr/>
        </p:nvSpPr>
        <p:spPr bwMode="auto">
          <a:xfrm>
            <a:off x="9641386" y="2760617"/>
            <a:ext cx="215900" cy="215900"/>
          </a:xfrm>
          <a:prstGeom prst="ellipse">
            <a:avLst/>
          </a:prstGeom>
          <a:solidFill>
            <a:srgbClr val="99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55" name="Line 32"/>
          <p:cNvSpPr>
            <a:spLocks noChangeShapeType="1"/>
          </p:cNvSpPr>
          <p:nvPr/>
        </p:nvSpPr>
        <p:spPr bwMode="auto">
          <a:xfrm>
            <a:off x="9857289" y="2184357"/>
            <a:ext cx="73025" cy="360363"/>
          </a:xfrm>
          <a:prstGeom prst="line">
            <a:avLst/>
          </a:prstGeom>
          <a:noFill/>
          <a:ln w="57150">
            <a:solidFill>
              <a:srgbClr val="F514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</a:endParaRPr>
          </a:p>
        </p:txBody>
      </p:sp>
      <p:sp>
        <p:nvSpPr>
          <p:cNvPr id="56" name="Oval 33"/>
          <p:cNvSpPr>
            <a:spLocks noChangeArrowheads="1"/>
          </p:cNvSpPr>
          <p:nvPr/>
        </p:nvSpPr>
        <p:spPr bwMode="auto">
          <a:xfrm>
            <a:off x="9857286" y="2471692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0" cap="none" spc="0" normalizeH="0" baseline="0" noProof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imes New Roman" pitchFamily="18" charset="0"/>
              <a:ea typeface="宋体" charset="-122"/>
            </a:endParaRPr>
          </a:p>
        </p:txBody>
      </p:sp>
      <p:sp>
        <p:nvSpPr>
          <p:cNvPr id="57" name="Oval 34"/>
          <p:cNvSpPr>
            <a:spLocks noChangeArrowheads="1"/>
          </p:cNvSpPr>
          <p:nvPr/>
        </p:nvSpPr>
        <p:spPr bwMode="auto">
          <a:xfrm>
            <a:off x="9785848" y="2112917"/>
            <a:ext cx="215900" cy="215900"/>
          </a:xfrm>
          <a:prstGeom prst="ellipse">
            <a:avLst/>
          </a:prstGeom>
          <a:solidFill>
            <a:srgbClr val="99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58" name="Oval 16"/>
          <p:cNvSpPr>
            <a:spLocks noChangeArrowheads="1"/>
          </p:cNvSpPr>
          <p:nvPr/>
        </p:nvSpPr>
        <p:spPr bwMode="auto">
          <a:xfrm>
            <a:off x="10803692" y="1971649"/>
            <a:ext cx="1103301" cy="1076325"/>
          </a:xfrm>
          <a:prstGeom prst="ellipse">
            <a:avLst/>
          </a:prstGeom>
          <a:gradFill rotWithShape="1">
            <a:gsLst>
              <a:gs pos="0">
                <a:srgbClr val="5E6D76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59" name="Line 17"/>
          <p:cNvSpPr>
            <a:spLocks noChangeShapeType="1"/>
          </p:cNvSpPr>
          <p:nvPr/>
        </p:nvSpPr>
        <p:spPr bwMode="auto">
          <a:xfrm>
            <a:off x="10994554" y="2654271"/>
            <a:ext cx="431800" cy="215900"/>
          </a:xfrm>
          <a:prstGeom prst="line">
            <a:avLst/>
          </a:prstGeom>
          <a:noFill/>
          <a:ln w="57150">
            <a:solidFill>
              <a:srgbClr val="F514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</a:endParaRPr>
          </a:p>
        </p:txBody>
      </p:sp>
      <p:sp>
        <p:nvSpPr>
          <p:cNvPr id="60" name="Oval 18"/>
          <p:cNvSpPr>
            <a:spLocks noChangeArrowheads="1"/>
          </p:cNvSpPr>
          <p:nvPr/>
        </p:nvSpPr>
        <p:spPr bwMode="auto">
          <a:xfrm>
            <a:off x="10850091" y="2511396"/>
            <a:ext cx="215900" cy="2159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61" name="Oval 19"/>
          <p:cNvSpPr>
            <a:spLocks noChangeArrowheads="1"/>
          </p:cNvSpPr>
          <p:nvPr/>
        </p:nvSpPr>
        <p:spPr bwMode="auto">
          <a:xfrm>
            <a:off x="11354916" y="2800321"/>
            <a:ext cx="215900" cy="215900"/>
          </a:xfrm>
          <a:prstGeom prst="ellipse">
            <a:avLst/>
          </a:prstGeom>
          <a:solidFill>
            <a:srgbClr val="99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62" name="Line 20"/>
          <p:cNvSpPr>
            <a:spLocks noChangeShapeType="1"/>
          </p:cNvSpPr>
          <p:nvPr/>
        </p:nvSpPr>
        <p:spPr bwMode="auto">
          <a:xfrm>
            <a:off x="11569232" y="2152621"/>
            <a:ext cx="73025" cy="360362"/>
          </a:xfrm>
          <a:prstGeom prst="line">
            <a:avLst/>
          </a:prstGeom>
          <a:noFill/>
          <a:ln w="57150">
            <a:solidFill>
              <a:srgbClr val="F514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</a:endParaRPr>
          </a:p>
        </p:txBody>
      </p:sp>
      <p:sp>
        <p:nvSpPr>
          <p:cNvPr id="63" name="Oval 21"/>
          <p:cNvSpPr>
            <a:spLocks noChangeArrowheads="1"/>
          </p:cNvSpPr>
          <p:nvPr/>
        </p:nvSpPr>
        <p:spPr bwMode="auto">
          <a:xfrm>
            <a:off x="11569229" y="2439958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0" cap="none" spc="0" normalizeH="0" baseline="0" noProof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imes New Roman" pitchFamily="18" charset="0"/>
              <a:ea typeface="宋体" charset="-122"/>
            </a:endParaRPr>
          </a:p>
        </p:txBody>
      </p:sp>
      <p:sp>
        <p:nvSpPr>
          <p:cNvPr id="64" name="Oval 22"/>
          <p:cNvSpPr>
            <a:spLocks noChangeArrowheads="1"/>
          </p:cNvSpPr>
          <p:nvPr/>
        </p:nvSpPr>
        <p:spPr bwMode="auto">
          <a:xfrm>
            <a:off x="11497791" y="2081183"/>
            <a:ext cx="215900" cy="215900"/>
          </a:xfrm>
          <a:prstGeom prst="ellipse">
            <a:avLst/>
          </a:prstGeom>
          <a:solidFill>
            <a:srgbClr val="99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65" name="Line 23"/>
          <p:cNvSpPr>
            <a:spLocks noChangeShapeType="1"/>
          </p:cNvSpPr>
          <p:nvPr/>
        </p:nvSpPr>
        <p:spPr bwMode="auto">
          <a:xfrm>
            <a:off x="11137429" y="2224058"/>
            <a:ext cx="215900" cy="215900"/>
          </a:xfrm>
          <a:prstGeom prst="line">
            <a:avLst/>
          </a:prstGeom>
          <a:noFill/>
          <a:ln w="57150">
            <a:solidFill>
              <a:srgbClr val="F514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</a:endParaRPr>
          </a:p>
        </p:txBody>
      </p:sp>
      <p:sp>
        <p:nvSpPr>
          <p:cNvPr id="66" name="Line 24"/>
          <p:cNvSpPr>
            <a:spLocks noChangeShapeType="1"/>
          </p:cNvSpPr>
          <p:nvPr/>
        </p:nvSpPr>
        <p:spPr bwMode="auto">
          <a:xfrm flipV="1">
            <a:off x="11210457" y="2368521"/>
            <a:ext cx="142875" cy="431800"/>
          </a:xfrm>
          <a:prstGeom prst="line">
            <a:avLst/>
          </a:prstGeom>
          <a:noFill/>
          <a:ln w="57150">
            <a:solidFill>
              <a:srgbClr val="F514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</a:endParaRPr>
          </a:p>
        </p:txBody>
      </p:sp>
      <p:sp>
        <p:nvSpPr>
          <p:cNvPr id="67" name="Line 25"/>
          <p:cNvSpPr>
            <a:spLocks noChangeShapeType="1"/>
          </p:cNvSpPr>
          <p:nvPr/>
        </p:nvSpPr>
        <p:spPr bwMode="auto">
          <a:xfrm flipV="1">
            <a:off x="11354916" y="2368524"/>
            <a:ext cx="287338" cy="71437"/>
          </a:xfrm>
          <a:prstGeom prst="line">
            <a:avLst/>
          </a:prstGeom>
          <a:noFill/>
          <a:ln w="57150">
            <a:solidFill>
              <a:srgbClr val="F514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</a:endParaRPr>
          </a:p>
        </p:txBody>
      </p:sp>
      <p:sp>
        <p:nvSpPr>
          <p:cNvPr id="68" name="Oval 26"/>
          <p:cNvSpPr>
            <a:spLocks noChangeArrowheads="1"/>
          </p:cNvSpPr>
          <p:nvPr/>
        </p:nvSpPr>
        <p:spPr bwMode="auto">
          <a:xfrm>
            <a:off x="11065991" y="2079596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0" cap="none" spc="0" normalizeH="0" baseline="0" noProof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imes New Roman" pitchFamily="18" charset="0"/>
              <a:ea typeface="宋体" charset="-122"/>
            </a:endParaRPr>
          </a:p>
        </p:txBody>
      </p:sp>
      <p:sp>
        <p:nvSpPr>
          <p:cNvPr id="69" name="Text Box 27"/>
          <p:cNvSpPr txBox="1">
            <a:spLocks noChangeArrowheads="1"/>
          </p:cNvSpPr>
          <p:nvPr/>
        </p:nvSpPr>
        <p:spPr bwMode="auto">
          <a:xfrm>
            <a:off x="10592233" y="1467442"/>
            <a:ext cx="14205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Pentaquark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70" name="Oval 11"/>
          <p:cNvSpPr>
            <a:spLocks noChangeArrowheads="1"/>
          </p:cNvSpPr>
          <p:nvPr/>
        </p:nvSpPr>
        <p:spPr bwMode="auto">
          <a:xfrm>
            <a:off x="7159034" y="4269491"/>
            <a:ext cx="850246" cy="862013"/>
          </a:xfrm>
          <a:prstGeom prst="ellipse">
            <a:avLst/>
          </a:prstGeom>
          <a:gradFill rotWithShape="1">
            <a:gsLst>
              <a:gs pos="0">
                <a:srgbClr val="5E6D76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71" name="Line 12"/>
          <p:cNvSpPr>
            <a:spLocks noChangeShapeType="1"/>
          </p:cNvSpPr>
          <p:nvPr/>
        </p:nvSpPr>
        <p:spPr bwMode="auto">
          <a:xfrm>
            <a:off x="7446373" y="4611865"/>
            <a:ext cx="282582" cy="230715"/>
          </a:xfrm>
          <a:prstGeom prst="line">
            <a:avLst/>
          </a:prstGeom>
          <a:noFill/>
          <a:ln w="57150">
            <a:solidFill>
              <a:srgbClr val="F514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</a:endParaRPr>
          </a:p>
        </p:txBody>
      </p:sp>
      <p:sp>
        <p:nvSpPr>
          <p:cNvPr id="72" name="Oval 13"/>
          <p:cNvSpPr>
            <a:spLocks noChangeArrowheads="1"/>
          </p:cNvSpPr>
          <p:nvPr/>
        </p:nvSpPr>
        <p:spPr bwMode="auto">
          <a:xfrm>
            <a:off x="7301912" y="4454276"/>
            <a:ext cx="170049" cy="172403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73" name="Oval 14"/>
          <p:cNvSpPr>
            <a:spLocks noChangeArrowheads="1"/>
          </p:cNvSpPr>
          <p:nvPr/>
        </p:nvSpPr>
        <p:spPr bwMode="auto">
          <a:xfrm>
            <a:off x="7661275" y="4771750"/>
            <a:ext cx="170049" cy="172403"/>
          </a:xfrm>
          <a:prstGeom prst="ellipse">
            <a:avLst/>
          </a:prstGeom>
          <a:solidFill>
            <a:srgbClr val="99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74" name="Oval 35"/>
          <p:cNvSpPr>
            <a:spLocks noChangeArrowheads="1"/>
          </p:cNvSpPr>
          <p:nvPr/>
        </p:nvSpPr>
        <p:spPr bwMode="auto">
          <a:xfrm>
            <a:off x="7878172" y="4053591"/>
            <a:ext cx="850246" cy="862013"/>
          </a:xfrm>
          <a:prstGeom prst="ellipse">
            <a:avLst/>
          </a:prstGeom>
          <a:gradFill rotWithShape="1">
            <a:gsLst>
              <a:gs pos="0">
                <a:srgbClr val="5E6D76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75" name="Line 36"/>
          <p:cNvSpPr>
            <a:spLocks noChangeShapeType="1"/>
          </p:cNvSpPr>
          <p:nvPr/>
        </p:nvSpPr>
        <p:spPr bwMode="auto">
          <a:xfrm>
            <a:off x="8296619" y="4339340"/>
            <a:ext cx="103956" cy="290514"/>
          </a:xfrm>
          <a:prstGeom prst="line">
            <a:avLst/>
          </a:prstGeom>
          <a:noFill/>
          <a:ln w="57150">
            <a:solidFill>
              <a:srgbClr val="F514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</a:endParaRPr>
          </a:p>
        </p:txBody>
      </p:sp>
      <p:sp>
        <p:nvSpPr>
          <p:cNvPr id="76" name="Oval 37"/>
          <p:cNvSpPr>
            <a:spLocks noChangeArrowheads="1"/>
          </p:cNvSpPr>
          <p:nvPr/>
        </p:nvSpPr>
        <p:spPr bwMode="auto">
          <a:xfrm>
            <a:off x="8341472" y="4601914"/>
            <a:ext cx="170049" cy="172403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0" cap="none" spc="0" normalizeH="0" baseline="0" noProof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imes New Roman" pitchFamily="18" charset="0"/>
              <a:ea typeface="宋体" charset="-122"/>
            </a:endParaRPr>
          </a:p>
        </p:txBody>
      </p:sp>
      <p:sp>
        <p:nvSpPr>
          <p:cNvPr id="77" name="Oval 38"/>
          <p:cNvSpPr>
            <a:spLocks noChangeArrowheads="1"/>
          </p:cNvSpPr>
          <p:nvPr/>
        </p:nvSpPr>
        <p:spPr bwMode="auto">
          <a:xfrm>
            <a:off x="8198597" y="4171702"/>
            <a:ext cx="170049" cy="172403"/>
          </a:xfrm>
          <a:prstGeom prst="ellipse">
            <a:avLst/>
          </a:prstGeom>
          <a:solidFill>
            <a:srgbClr val="99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78" name="Text Box 39"/>
          <p:cNvSpPr txBox="1">
            <a:spLocks noChangeArrowheads="1"/>
          </p:cNvSpPr>
          <p:nvPr/>
        </p:nvSpPr>
        <p:spPr bwMode="auto">
          <a:xfrm>
            <a:off x="6821748" y="3402123"/>
            <a:ext cx="21820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Hadronic molecule</a:t>
            </a:r>
            <a:endParaRPr kumimoji="0" lang="en-GB" altLang="zh-CN" sz="20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79" name="Line 2"/>
          <p:cNvSpPr>
            <a:spLocks noChangeShapeType="1"/>
          </p:cNvSpPr>
          <p:nvPr/>
        </p:nvSpPr>
        <p:spPr bwMode="auto">
          <a:xfrm>
            <a:off x="9884205" y="4159694"/>
            <a:ext cx="782638" cy="452885"/>
          </a:xfrm>
          <a:prstGeom prst="line">
            <a:avLst/>
          </a:prstGeom>
          <a:noFill/>
          <a:ln w="571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</a:endParaRPr>
          </a:p>
        </p:txBody>
      </p:sp>
      <p:sp>
        <p:nvSpPr>
          <p:cNvPr id="80" name="Oval 7"/>
          <p:cNvSpPr>
            <a:spLocks noChangeArrowheads="1"/>
          </p:cNvSpPr>
          <p:nvPr/>
        </p:nvSpPr>
        <p:spPr bwMode="auto">
          <a:xfrm>
            <a:off x="9526990" y="3904105"/>
            <a:ext cx="817563" cy="84273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81" name="Oval 8"/>
          <p:cNvSpPr>
            <a:spLocks noChangeArrowheads="1"/>
          </p:cNvSpPr>
          <p:nvPr/>
        </p:nvSpPr>
        <p:spPr bwMode="auto">
          <a:xfrm>
            <a:off x="9809566" y="3905348"/>
            <a:ext cx="263525" cy="247650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76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-122"/>
              </a:rPr>
              <a:t>u</a:t>
            </a:r>
          </a:p>
        </p:txBody>
      </p:sp>
      <p:sp>
        <p:nvSpPr>
          <p:cNvPr id="82" name="Oval 9"/>
          <p:cNvSpPr>
            <a:spLocks noChangeArrowheads="1"/>
          </p:cNvSpPr>
          <p:nvPr/>
        </p:nvSpPr>
        <p:spPr bwMode="auto">
          <a:xfrm>
            <a:off x="9504766" y="4286348"/>
            <a:ext cx="263525" cy="247650"/>
          </a:xfrm>
          <a:prstGeom prst="ellipse">
            <a:avLst/>
          </a:prstGeom>
          <a:gradFill rotWithShape="0">
            <a:gsLst>
              <a:gs pos="0">
                <a:srgbClr val="009900"/>
              </a:gs>
              <a:gs pos="100000">
                <a:srgbClr val="004700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-122"/>
              </a:rPr>
              <a:t>d</a:t>
            </a:r>
          </a:p>
        </p:txBody>
      </p:sp>
      <p:sp>
        <p:nvSpPr>
          <p:cNvPr id="83" name="Oval 10"/>
          <p:cNvSpPr>
            <a:spLocks noChangeArrowheads="1"/>
          </p:cNvSpPr>
          <p:nvPr/>
        </p:nvSpPr>
        <p:spPr bwMode="auto">
          <a:xfrm>
            <a:off x="9961966" y="4362548"/>
            <a:ext cx="263525" cy="24765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宋体" charset="-122"/>
            </a:endParaRPr>
          </a:p>
        </p:txBody>
      </p:sp>
      <p:sp>
        <p:nvSpPr>
          <p:cNvPr id="84" name="Freeform 11"/>
          <p:cNvSpPr>
            <a:spLocks/>
          </p:cNvSpPr>
          <p:nvPr/>
        </p:nvSpPr>
        <p:spPr bwMode="auto">
          <a:xfrm>
            <a:off x="9961963" y="4197451"/>
            <a:ext cx="77788" cy="206375"/>
          </a:xfrm>
          <a:custGeom>
            <a:avLst/>
            <a:gdLst>
              <a:gd name="T0" fmla="*/ 0 w 49"/>
              <a:gd name="T1" fmla="*/ 2147483647 h 130"/>
              <a:gd name="T2" fmla="*/ 2147483647 w 49"/>
              <a:gd name="T3" fmla="*/ 2147483647 h 130"/>
              <a:gd name="T4" fmla="*/ 0 w 49"/>
              <a:gd name="T5" fmla="*/ 2147483647 h 130"/>
              <a:gd name="T6" fmla="*/ 2147483647 w 49"/>
              <a:gd name="T7" fmla="*/ 2147483647 h 1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" h="130">
                <a:moveTo>
                  <a:pt x="0" y="2"/>
                </a:moveTo>
                <a:cubicBezTo>
                  <a:pt x="11" y="5"/>
                  <a:pt x="28" y="0"/>
                  <a:pt x="32" y="10"/>
                </a:cubicBezTo>
                <a:cubicBezTo>
                  <a:pt x="49" y="50"/>
                  <a:pt x="22" y="60"/>
                  <a:pt x="0" y="74"/>
                </a:cubicBezTo>
                <a:cubicBezTo>
                  <a:pt x="23" y="90"/>
                  <a:pt x="40" y="100"/>
                  <a:pt x="40" y="13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</a:endParaRPr>
          </a:p>
        </p:txBody>
      </p:sp>
      <p:sp>
        <p:nvSpPr>
          <p:cNvPr id="85" name="Freeform 12"/>
          <p:cNvSpPr>
            <a:spLocks/>
          </p:cNvSpPr>
          <p:nvPr/>
        </p:nvSpPr>
        <p:spPr bwMode="auto">
          <a:xfrm>
            <a:off x="9704791" y="4568923"/>
            <a:ext cx="303213" cy="101600"/>
          </a:xfrm>
          <a:custGeom>
            <a:avLst/>
            <a:gdLst>
              <a:gd name="T0" fmla="*/ 2147483647 w 191"/>
              <a:gd name="T1" fmla="*/ 0 h 64"/>
              <a:gd name="T2" fmla="*/ 2147483647 w 191"/>
              <a:gd name="T3" fmla="*/ 2147483647 h 64"/>
              <a:gd name="T4" fmla="*/ 2147483647 w 191"/>
              <a:gd name="T5" fmla="*/ 2147483647 h 64"/>
              <a:gd name="T6" fmla="*/ 2147483647 w 191"/>
              <a:gd name="T7" fmla="*/ 2147483647 h 64"/>
              <a:gd name="T8" fmla="*/ 2147483647 w 191"/>
              <a:gd name="T9" fmla="*/ 0 h 64"/>
              <a:gd name="T10" fmla="*/ 2147483647 w 191"/>
              <a:gd name="T11" fmla="*/ 2147483647 h 64"/>
              <a:gd name="T12" fmla="*/ 2147483647 w 191"/>
              <a:gd name="T13" fmla="*/ 2147483647 h 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1" h="64">
                <a:moveTo>
                  <a:pt x="2" y="0"/>
                </a:moveTo>
                <a:cubicBezTo>
                  <a:pt x="5" y="16"/>
                  <a:pt x="0" y="35"/>
                  <a:pt x="10" y="48"/>
                </a:cubicBezTo>
                <a:cubicBezTo>
                  <a:pt x="23" y="64"/>
                  <a:pt x="39" y="32"/>
                  <a:pt x="50" y="16"/>
                </a:cubicBezTo>
                <a:cubicBezTo>
                  <a:pt x="55" y="24"/>
                  <a:pt x="57" y="38"/>
                  <a:pt x="66" y="40"/>
                </a:cubicBezTo>
                <a:cubicBezTo>
                  <a:pt x="119" y="53"/>
                  <a:pt x="114" y="13"/>
                  <a:pt x="154" y="0"/>
                </a:cubicBezTo>
                <a:cubicBezTo>
                  <a:pt x="157" y="8"/>
                  <a:pt x="156" y="18"/>
                  <a:pt x="162" y="24"/>
                </a:cubicBezTo>
                <a:cubicBezTo>
                  <a:pt x="191" y="53"/>
                  <a:pt x="186" y="28"/>
                  <a:pt x="186" y="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</a:endParaRPr>
          </a:p>
        </p:txBody>
      </p:sp>
      <p:sp>
        <p:nvSpPr>
          <p:cNvPr id="86" name="Freeform 13"/>
          <p:cNvSpPr>
            <a:spLocks/>
          </p:cNvSpPr>
          <p:nvPr/>
        </p:nvSpPr>
        <p:spPr bwMode="auto">
          <a:xfrm>
            <a:off x="9652401" y="4054573"/>
            <a:ext cx="195262" cy="209550"/>
          </a:xfrm>
          <a:custGeom>
            <a:avLst/>
            <a:gdLst>
              <a:gd name="T0" fmla="*/ 2147483647 w 123"/>
              <a:gd name="T1" fmla="*/ 2147483647 h 132"/>
              <a:gd name="T2" fmla="*/ 2147483647 w 123"/>
              <a:gd name="T3" fmla="*/ 2147483647 h 132"/>
              <a:gd name="T4" fmla="*/ 2147483647 w 123"/>
              <a:gd name="T5" fmla="*/ 2147483647 h 132"/>
              <a:gd name="T6" fmla="*/ 2147483647 w 123"/>
              <a:gd name="T7" fmla="*/ 2147483647 h 132"/>
              <a:gd name="T8" fmla="*/ 2147483647 w 123"/>
              <a:gd name="T9" fmla="*/ 2147483647 h 1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3" h="132">
                <a:moveTo>
                  <a:pt x="27" y="132"/>
                </a:moveTo>
                <a:cubicBezTo>
                  <a:pt x="17" y="71"/>
                  <a:pt x="0" y="55"/>
                  <a:pt x="67" y="68"/>
                </a:cubicBezTo>
                <a:cubicBezTo>
                  <a:pt x="72" y="60"/>
                  <a:pt x="81" y="53"/>
                  <a:pt x="83" y="44"/>
                </a:cubicBezTo>
                <a:cubicBezTo>
                  <a:pt x="84" y="36"/>
                  <a:pt x="72" y="28"/>
                  <a:pt x="75" y="20"/>
                </a:cubicBezTo>
                <a:cubicBezTo>
                  <a:pt x="83" y="0"/>
                  <a:pt x="108" y="4"/>
                  <a:pt x="123" y="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</a:endParaRPr>
          </a:p>
        </p:txBody>
      </p:sp>
      <p:sp>
        <p:nvSpPr>
          <p:cNvPr id="87" name="Text Box 14"/>
          <p:cNvSpPr txBox="1">
            <a:spLocks noChangeArrowheads="1"/>
          </p:cNvSpPr>
          <p:nvPr/>
        </p:nvSpPr>
        <p:spPr bwMode="auto">
          <a:xfrm>
            <a:off x="9927038" y="4283176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-122"/>
              </a:rPr>
              <a:t>u</a:t>
            </a:r>
          </a:p>
        </p:txBody>
      </p:sp>
      <p:sp>
        <p:nvSpPr>
          <p:cNvPr id="88" name="Oval 15"/>
          <p:cNvSpPr>
            <a:spLocks noChangeArrowheads="1"/>
          </p:cNvSpPr>
          <p:nvPr/>
        </p:nvSpPr>
        <p:spPr bwMode="auto">
          <a:xfrm>
            <a:off x="10448302" y="4374454"/>
            <a:ext cx="792164" cy="82073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89" name="Oval 16"/>
          <p:cNvSpPr>
            <a:spLocks noChangeArrowheads="1"/>
          </p:cNvSpPr>
          <p:nvPr/>
        </p:nvSpPr>
        <p:spPr bwMode="auto">
          <a:xfrm>
            <a:off x="10765271" y="4375591"/>
            <a:ext cx="263525" cy="247650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76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-122"/>
              </a:rPr>
              <a:t>d</a:t>
            </a:r>
          </a:p>
        </p:txBody>
      </p:sp>
      <p:sp>
        <p:nvSpPr>
          <p:cNvPr id="90" name="Oval 17"/>
          <p:cNvSpPr>
            <a:spLocks noChangeArrowheads="1"/>
          </p:cNvSpPr>
          <p:nvPr/>
        </p:nvSpPr>
        <p:spPr bwMode="auto">
          <a:xfrm>
            <a:off x="10460471" y="4756591"/>
            <a:ext cx="263525" cy="247650"/>
          </a:xfrm>
          <a:prstGeom prst="ellipse">
            <a:avLst/>
          </a:prstGeom>
          <a:gradFill rotWithShape="0">
            <a:gsLst>
              <a:gs pos="0">
                <a:srgbClr val="009900"/>
              </a:gs>
              <a:gs pos="100000">
                <a:srgbClr val="004700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-122"/>
              </a:rPr>
              <a:t>d</a:t>
            </a:r>
          </a:p>
        </p:txBody>
      </p:sp>
      <p:sp>
        <p:nvSpPr>
          <p:cNvPr id="91" name="Oval 18"/>
          <p:cNvSpPr>
            <a:spLocks noChangeArrowheads="1"/>
          </p:cNvSpPr>
          <p:nvPr/>
        </p:nvSpPr>
        <p:spPr bwMode="auto">
          <a:xfrm>
            <a:off x="10917671" y="4832791"/>
            <a:ext cx="263525" cy="24765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宋体" charset="-122"/>
            </a:endParaRPr>
          </a:p>
        </p:txBody>
      </p:sp>
      <p:sp>
        <p:nvSpPr>
          <p:cNvPr id="92" name="Freeform 19"/>
          <p:cNvSpPr>
            <a:spLocks/>
          </p:cNvSpPr>
          <p:nvPr/>
        </p:nvSpPr>
        <p:spPr bwMode="auto">
          <a:xfrm>
            <a:off x="10917668" y="4667694"/>
            <a:ext cx="77788" cy="206375"/>
          </a:xfrm>
          <a:custGeom>
            <a:avLst/>
            <a:gdLst>
              <a:gd name="T0" fmla="*/ 0 w 49"/>
              <a:gd name="T1" fmla="*/ 2147483647 h 130"/>
              <a:gd name="T2" fmla="*/ 2147483647 w 49"/>
              <a:gd name="T3" fmla="*/ 2147483647 h 130"/>
              <a:gd name="T4" fmla="*/ 0 w 49"/>
              <a:gd name="T5" fmla="*/ 2147483647 h 130"/>
              <a:gd name="T6" fmla="*/ 2147483647 w 49"/>
              <a:gd name="T7" fmla="*/ 2147483647 h 1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" h="130">
                <a:moveTo>
                  <a:pt x="0" y="2"/>
                </a:moveTo>
                <a:cubicBezTo>
                  <a:pt x="11" y="5"/>
                  <a:pt x="28" y="0"/>
                  <a:pt x="32" y="10"/>
                </a:cubicBezTo>
                <a:cubicBezTo>
                  <a:pt x="49" y="50"/>
                  <a:pt x="22" y="60"/>
                  <a:pt x="0" y="74"/>
                </a:cubicBezTo>
                <a:cubicBezTo>
                  <a:pt x="23" y="90"/>
                  <a:pt x="40" y="100"/>
                  <a:pt x="40" y="13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</a:endParaRPr>
          </a:p>
        </p:txBody>
      </p:sp>
      <p:sp>
        <p:nvSpPr>
          <p:cNvPr id="93" name="Freeform 20"/>
          <p:cNvSpPr>
            <a:spLocks/>
          </p:cNvSpPr>
          <p:nvPr/>
        </p:nvSpPr>
        <p:spPr bwMode="auto">
          <a:xfrm>
            <a:off x="10660496" y="5039166"/>
            <a:ext cx="303213" cy="101600"/>
          </a:xfrm>
          <a:custGeom>
            <a:avLst/>
            <a:gdLst>
              <a:gd name="T0" fmla="*/ 2147483647 w 191"/>
              <a:gd name="T1" fmla="*/ 0 h 64"/>
              <a:gd name="T2" fmla="*/ 2147483647 w 191"/>
              <a:gd name="T3" fmla="*/ 2147483647 h 64"/>
              <a:gd name="T4" fmla="*/ 2147483647 w 191"/>
              <a:gd name="T5" fmla="*/ 2147483647 h 64"/>
              <a:gd name="T6" fmla="*/ 2147483647 w 191"/>
              <a:gd name="T7" fmla="*/ 2147483647 h 64"/>
              <a:gd name="T8" fmla="*/ 2147483647 w 191"/>
              <a:gd name="T9" fmla="*/ 0 h 64"/>
              <a:gd name="T10" fmla="*/ 2147483647 w 191"/>
              <a:gd name="T11" fmla="*/ 2147483647 h 64"/>
              <a:gd name="T12" fmla="*/ 2147483647 w 191"/>
              <a:gd name="T13" fmla="*/ 2147483647 h 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1" h="64">
                <a:moveTo>
                  <a:pt x="2" y="0"/>
                </a:moveTo>
                <a:cubicBezTo>
                  <a:pt x="5" y="16"/>
                  <a:pt x="0" y="35"/>
                  <a:pt x="10" y="48"/>
                </a:cubicBezTo>
                <a:cubicBezTo>
                  <a:pt x="23" y="64"/>
                  <a:pt x="39" y="32"/>
                  <a:pt x="50" y="16"/>
                </a:cubicBezTo>
                <a:cubicBezTo>
                  <a:pt x="55" y="24"/>
                  <a:pt x="57" y="38"/>
                  <a:pt x="66" y="40"/>
                </a:cubicBezTo>
                <a:cubicBezTo>
                  <a:pt x="119" y="53"/>
                  <a:pt x="114" y="13"/>
                  <a:pt x="154" y="0"/>
                </a:cubicBezTo>
                <a:cubicBezTo>
                  <a:pt x="157" y="8"/>
                  <a:pt x="156" y="18"/>
                  <a:pt x="162" y="24"/>
                </a:cubicBezTo>
                <a:cubicBezTo>
                  <a:pt x="191" y="53"/>
                  <a:pt x="186" y="28"/>
                  <a:pt x="186" y="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</a:endParaRPr>
          </a:p>
        </p:txBody>
      </p:sp>
      <p:sp>
        <p:nvSpPr>
          <p:cNvPr id="94" name="Freeform 21"/>
          <p:cNvSpPr>
            <a:spLocks/>
          </p:cNvSpPr>
          <p:nvPr/>
        </p:nvSpPr>
        <p:spPr bwMode="auto">
          <a:xfrm>
            <a:off x="10608106" y="4524816"/>
            <a:ext cx="195262" cy="209550"/>
          </a:xfrm>
          <a:custGeom>
            <a:avLst/>
            <a:gdLst>
              <a:gd name="T0" fmla="*/ 2147483647 w 123"/>
              <a:gd name="T1" fmla="*/ 2147483647 h 132"/>
              <a:gd name="T2" fmla="*/ 2147483647 w 123"/>
              <a:gd name="T3" fmla="*/ 2147483647 h 132"/>
              <a:gd name="T4" fmla="*/ 2147483647 w 123"/>
              <a:gd name="T5" fmla="*/ 2147483647 h 132"/>
              <a:gd name="T6" fmla="*/ 2147483647 w 123"/>
              <a:gd name="T7" fmla="*/ 2147483647 h 132"/>
              <a:gd name="T8" fmla="*/ 2147483647 w 123"/>
              <a:gd name="T9" fmla="*/ 2147483647 h 1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3" h="132">
                <a:moveTo>
                  <a:pt x="27" y="132"/>
                </a:moveTo>
                <a:cubicBezTo>
                  <a:pt x="17" y="71"/>
                  <a:pt x="0" y="55"/>
                  <a:pt x="67" y="68"/>
                </a:cubicBezTo>
                <a:cubicBezTo>
                  <a:pt x="72" y="60"/>
                  <a:pt x="81" y="53"/>
                  <a:pt x="83" y="44"/>
                </a:cubicBezTo>
                <a:cubicBezTo>
                  <a:pt x="84" y="36"/>
                  <a:pt x="72" y="28"/>
                  <a:pt x="75" y="20"/>
                </a:cubicBezTo>
                <a:cubicBezTo>
                  <a:pt x="83" y="0"/>
                  <a:pt x="108" y="4"/>
                  <a:pt x="123" y="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</a:endParaRPr>
          </a:p>
        </p:txBody>
      </p:sp>
      <p:sp>
        <p:nvSpPr>
          <p:cNvPr id="95" name="Text Box 22"/>
          <p:cNvSpPr txBox="1">
            <a:spLocks noChangeArrowheads="1"/>
          </p:cNvSpPr>
          <p:nvPr/>
        </p:nvSpPr>
        <p:spPr bwMode="auto">
          <a:xfrm>
            <a:off x="10882743" y="4753416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-122"/>
              </a:rPr>
              <a:t>u</a:t>
            </a:r>
          </a:p>
        </p:txBody>
      </p:sp>
      <p:sp>
        <p:nvSpPr>
          <p:cNvPr id="96" name="Text Box 23"/>
          <p:cNvSpPr txBox="1">
            <a:spLocks noChangeArrowheads="1"/>
          </p:cNvSpPr>
          <p:nvPr/>
        </p:nvSpPr>
        <p:spPr bwMode="auto">
          <a:xfrm>
            <a:off x="10377127" y="4023382"/>
            <a:ext cx="434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 </a:t>
            </a:r>
          </a:p>
        </p:txBody>
      </p:sp>
      <p:sp>
        <p:nvSpPr>
          <p:cNvPr id="97" name="Text Box 24"/>
          <p:cNvSpPr txBox="1">
            <a:spLocks noChangeArrowheads="1"/>
          </p:cNvSpPr>
          <p:nvPr/>
        </p:nvSpPr>
        <p:spPr bwMode="auto">
          <a:xfrm>
            <a:off x="10208028" y="3691379"/>
            <a:ext cx="9733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proton </a:t>
            </a:r>
          </a:p>
        </p:txBody>
      </p:sp>
      <p:sp>
        <p:nvSpPr>
          <p:cNvPr id="98" name="Text Box 25"/>
          <p:cNvSpPr txBox="1">
            <a:spLocks noChangeArrowheads="1"/>
          </p:cNvSpPr>
          <p:nvPr/>
        </p:nvSpPr>
        <p:spPr bwMode="auto">
          <a:xfrm>
            <a:off x="11241705" y="4568755"/>
            <a:ext cx="10454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neutron</a:t>
            </a:r>
          </a:p>
        </p:txBody>
      </p:sp>
      <p:sp>
        <p:nvSpPr>
          <p:cNvPr id="99" name="Text Box 27"/>
          <p:cNvSpPr txBox="1">
            <a:spLocks noChangeArrowheads="1"/>
          </p:cNvSpPr>
          <p:nvPr/>
        </p:nvSpPr>
        <p:spPr bwMode="auto">
          <a:xfrm>
            <a:off x="9336496" y="3412105"/>
            <a:ext cx="12234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Deuteron</a:t>
            </a:r>
          </a:p>
        </p:txBody>
      </p:sp>
      <p:sp>
        <p:nvSpPr>
          <p:cNvPr id="100" name="Text Box 40"/>
          <p:cNvSpPr txBox="1">
            <a:spLocks noChangeArrowheads="1"/>
          </p:cNvSpPr>
          <p:nvPr/>
        </p:nvSpPr>
        <p:spPr bwMode="auto">
          <a:xfrm>
            <a:off x="6662372" y="5291308"/>
            <a:ext cx="5362108" cy="12003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Evidence for QCD exotic states is a missing piece of knowledge about the Nature of strong QCD.  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A5A19-31B9-4749-ABD7-AC00A8349CB9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3" name="Text Box 5"/>
          <p:cNvSpPr txBox="1">
            <a:spLocks noChangeArrowheads="1"/>
          </p:cNvSpPr>
          <p:nvPr/>
        </p:nvSpPr>
        <p:spPr bwMode="auto">
          <a:xfrm>
            <a:off x="472932" y="1394474"/>
            <a:ext cx="642398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</a:rPr>
              <a:t>Exotics of Type-I: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</a:rPr>
              <a:t>J</a:t>
            </a:r>
            <a:r>
              <a:rPr kumimoji="0" lang="en-GB" altLang="zh-CN" sz="2000" b="1" i="0" u="none" strike="noStrike" kern="0" cap="none" spc="0" normalizeH="0" baseline="2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</a:rPr>
              <a:t>PC</a:t>
            </a:r>
            <a:r>
              <a:rPr kumimoji="0" lang="en-GB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</a:rPr>
              <a:t> are not allowed by Q</a:t>
            </a:r>
            <a:r>
              <a:rPr kumimoji="0" lang="en-GB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sym typeface="Symbol" panose="05050102010706020507" pitchFamily="18" charset="2"/>
              </a:rPr>
              <a:t></a:t>
            </a:r>
            <a:r>
              <a:rPr kumimoji="0" lang="en-GB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</a:rPr>
              <a:t>Q configurations, e.g. 0</a:t>
            </a:r>
            <a:r>
              <a:rPr kumimoji="0" lang="en-GB" altLang="zh-CN" sz="2000" b="1" i="0" u="none" strike="noStrike" kern="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sym typeface="Symbol" panose="05050102010706020507" pitchFamily="18" charset="2"/>
              </a:rPr>
              <a:t></a:t>
            </a:r>
            <a:r>
              <a:rPr kumimoji="0" lang="en-GB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sym typeface="Symbol" panose="05050102010706020507" pitchFamily="18" charset="2"/>
              </a:rPr>
              <a:t>,1</a:t>
            </a:r>
            <a:r>
              <a:rPr kumimoji="0" lang="en-GB" altLang="zh-CN" sz="2000" b="1" i="0" u="none" strike="noStrike" kern="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sym typeface="Symbol" panose="05050102010706020507" pitchFamily="18" charset="2"/>
              </a:rPr>
              <a:t></a:t>
            </a:r>
            <a:r>
              <a:rPr kumimoji="0" lang="en-GB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</a:rPr>
              <a:t> …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sym typeface="Wingdings" panose="05000000000000000000" pitchFamily="2" charset="2"/>
              </a:rPr>
              <a:t>Direct observation</a:t>
            </a:r>
            <a:endParaRPr kumimoji="0" lang="en-GB" altLang="zh-CN" sz="2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" name="Text Box 5"/>
          <p:cNvSpPr txBox="1">
            <a:spLocks noChangeArrowheads="1"/>
          </p:cNvSpPr>
          <p:nvPr/>
        </p:nvSpPr>
        <p:spPr bwMode="auto">
          <a:xfrm>
            <a:off x="472932" y="2727296"/>
            <a:ext cx="511744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</a:rPr>
              <a:t>Exotics of Type-II: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</a:rPr>
              <a:t>J</a:t>
            </a:r>
            <a:r>
              <a:rPr kumimoji="0" lang="en-GB" altLang="zh-CN" sz="2000" b="1" i="0" u="none" strike="noStrike" kern="0" cap="none" spc="0" normalizeH="0" baseline="2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</a:rPr>
              <a:t>PC</a:t>
            </a:r>
            <a:r>
              <a:rPr kumimoji="0" lang="en-GB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</a:rPr>
              <a:t> are the same as Q</a:t>
            </a:r>
            <a:r>
              <a:rPr kumimoji="0" lang="en-GB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sym typeface="Symbol" panose="05050102010706020507" pitchFamily="18" charset="2"/>
              </a:rPr>
              <a:t></a:t>
            </a:r>
            <a:r>
              <a:rPr kumimoji="0" lang="en-GB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</a:rPr>
              <a:t>Q configurations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sym typeface="Wingdings" panose="05000000000000000000" pitchFamily="2" charset="2"/>
              </a:rPr>
              <a:t>Outnumbering of conventional QM states?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sym typeface="Wingdings" panose="05000000000000000000" pitchFamily="2" charset="2"/>
              </a:rPr>
              <a:t>Peculiar properties?</a:t>
            </a:r>
            <a:r>
              <a:rPr kumimoji="0" lang="en-GB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05" name="Text Box 5"/>
          <p:cNvSpPr txBox="1">
            <a:spLocks noChangeArrowheads="1"/>
          </p:cNvSpPr>
          <p:nvPr/>
        </p:nvSpPr>
        <p:spPr bwMode="auto">
          <a:xfrm>
            <a:off x="472932" y="4454276"/>
            <a:ext cx="606213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</a:rPr>
              <a:t>“Exotics” of Type-III: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</a:rPr>
              <a:t>Leading kinematic singularity can cause measurable effects, e.g. </a:t>
            </a:r>
            <a:r>
              <a:rPr kumimoji="0" lang="en-GB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</a:rPr>
              <a:t>the triangle singularity</a:t>
            </a:r>
            <a:r>
              <a:rPr kumimoji="0" lang="en-GB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</a:rPr>
              <a:t>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</a:rPr>
              <a:t>What’s the impact?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</a:rPr>
              <a:t>How to distinguish a genuine state from kinematic effects?</a:t>
            </a:r>
          </a:p>
        </p:txBody>
      </p:sp>
      <p:sp>
        <p:nvSpPr>
          <p:cNvPr id="106" name="TextBox 2"/>
          <p:cNvSpPr txBox="1"/>
          <p:nvPr/>
        </p:nvSpPr>
        <p:spPr>
          <a:xfrm>
            <a:off x="740229" y="158007"/>
            <a:ext cx="9306401" cy="646331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1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. Hadrons beyond the conventional quark model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500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9581B-F658-4AB4-904E-BA714EF88C05}" type="slidenum">
              <a:rPr kumimoji="0" lang="zh-CN" alt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3761" y="1483200"/>
            <a:ext cx="1065860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limitation of QM is unsurprising. </a:t>
            </a:r>
          </a:p>
          <a:p>
            <a:pPr marL="342900" indent="-342900" defTabSz="9144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 spectra can arise from the </a:t>
            </a:r>
            <a:r>
              <a:rPr lang="en-US" altLang="zh-CN" sz="2400" kern="0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multiquark</a:t>
            </a:r>
            <a:r>
              <a:rPr lang="en-US" altLang="zh-CN" sz="2400" kern="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scenario. In contrast, the hadronic molecule scenario provides an economic solution.</a:t>
            </a:r>
          </a:p>
          <a:p>
            <a:pPr marL="342900" indent="-342900" defTabSz="9144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Apart from the hadron spectroscopy, threshold dynamics play a crucial role for understanding many newly observed phenomena in various processes.</a:t>
            </a:r>
          </a:p>
          <a:p>
            <a:pPr marL="342900" indent="-342900" defTabSz="9144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Theoretical tools bridging the quark and hadron D.O.F. are still required.</a:t>
            </a:r>
          </a:p>
          <a:p>
            <a:pPr marL="342900" indent="-342900" defTabSz="9144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 studies of the threshold effects need inputs from experimental data.</a:t>
            </a:r>
            <a:endParaRPr lang="zh-CN" altLang="en-US" sz="2400" kern="0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645886" y="304800"/>
            <a:ext cx="7622134" cy="602343"/>
          </a:xfrm>
          <a:prstGeom prst="rect">
            <a:avLst/>
          </a:prstGeom>
          <a:solidFill>
            <a:srgbClr val="99CC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kern="0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  4. Summary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宋体" charset="-122"/>
              <a:cs typeface="+mj-cs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900113" y="5395863"/>
            <a:ext cx="712946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44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宋体" pitchFamily="2" charset="-122"/>
              </a:rPr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77492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5D72C-87A2-4FC6-AC8C-88F56B22C0EF}" type="slidenum">
              <a:rPr kumimoji="0" lang="zh-CN" alt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68618" y="188914"/>
            <a:ext cx="10926696" cy="120032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Exotics of Type-III: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Peak structures caused by kinematic effects, in particular, by </a:t>
            </a:r>
            <a:r>
              <a:rPr kumimoji="0" lang="en-GB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triangle singularity</a:t>
            </a:r>
            <a:r>
              <a:rPr kumimoji="0" lang="en-GB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81" y="1645930"/>
            <a:ext cx="31813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64" y="1548750"/>
            <a:ext cx="6934194" cy="135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16" y="2935889"/>
            <a:ext cx="5075132" cy="84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/>
          <p:nvPr/>
        </p:nvSpPr>
        <p:spPr>
          <a:xfrm>
            <a:off x="577156" y="3774161"/>
            <a:ext cx="11195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The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TS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 occurs when all the three internal particles can approach their on-shell condition simultaneously: 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702" y="4301495"/>
            <a:ext cx="1590280" cy="40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右箭头 4"/>
          <p:cNvSpPr/>
          <p:nvPr/>
        </p:nvSpPr>
        <p:spPr bwMode="auto">
          <a:xfrm>
            <a:off x="6105230" y="4301495"/>
            <a:ext cx="504056" cy="40158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948" y="4229488"/>
            <a:ext cx="1655546" cy="55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/>
          <p:cNvSpPr txBox="1"/>
          <p:nvPr/>
        </p:nvSpPr>
        <p:spPr>
          <a:xfrm>
            <a:off x="4089007" y="4261425"/>
            <a:ext cx="1869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for all j=1,2,3. 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391886" y="4884107"/>
            <a:ext cx="115106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L. D. Landau, </a:t>
            </a:r>
            <a:r>
              <a:rPr kumimoji="0" lang="en-US" altLang="zh-CN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Nucl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. Phys. 13, 181 (1959);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J.J. Wu, X.-H. Liu, Q. Zhao, B.-S. Zou, Phys. Rev. Lett. 108, 081003 (2012);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Q. Wang, C.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Hanhart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, Q. Zhao, Phys. Rev. Lett. 111, 132003 (2013); Phys. Lett. B 725, 106 (2013)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X.-H. Liu, M. Oka and Q. Zhao, PLB753, 297(2016);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F.-K.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Guo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, C.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Hanhart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, U.-G. Meissner, Q. Wang, Q. Zhao, B.-S. Zou, 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sym typeface="Symbol" panose="05050102010706020507" pitchFamily="18" charset="2"/>
              </a:rPr>
              <a:t>arXiv:1705.00141[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sym typeface="Symbol" panose="05050102010706020507" pitchFamily="18" charset="2"/>
              </a:rPr>
              <a:t>hep-ph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sym typeface="Symbol" panose="05050102010706020507" pitchFamily="18" charset="2"/>
              </a:rPr>
              <a:t>], Rev. Mod. Phys. 90, 015004 (2018)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 ; F.-K.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Guo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, X.-H. Liu and S. Sakai,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Prog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. Part.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Nucl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. Phys. 112, 103757 (2020)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sym typeface="Symbol" panose="05050102010706020507" pitchFamily="18" charset="2"/>
              </a:rPr>
              <a:t>M.-C. Du and Q. Zhao, PR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D 104, 036008 (2021); PRD 100, 036005 (2019); 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sym typeface="Symbol" panose="05050102010706020507" pitchFamily="18" charset="2"/>
              </a:rPr>
              <a:t>Y. Cheng, L.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sym typeface="Symbol" panose="05050102010706020507" pitchFamily="18" charset="2"/>
              </a:rPr>
              <a:t>Qiu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sym typeface="Symbol" panose="05050102010706020507" pitchFamily="18" charset="2"/>
              </a:rPr>
              <a:t>, and Q. Zhao, PRD in press, 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 arXiv:2407.10234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cxnSp>
        <p:nvCxnSpPr>
          <p:cNvPr id="13" name="直接连接符 14"/>
          <p:cNvCxnSpPr>
            <a:cxnSpLocks noChangeShapeType="1"/>
          </p:cNvCxnSpPr>
          <p:nvPr/>
        </p:nvCxnSpPr>
        <p:spPr bwMode="auto">
          <a:xfrm>
            <a:off x="9608937" y="1964441"/>
            <a:ext cx="0" cy="998538"/>
          </a:xfrm>
          <a:prstGeom prst="line">
            <a:avLst/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直接连接符 15"/>
          <p:cNvCxnSpPr>
            <a:cxnSpLocks noChangeShapeType="1"/>
          </p:cNvCxnSpPr>
          <p:nvPr/>
        </p:nvCxnSpPr>
        <p:spPr bwMode="auto">
          <a:xfrm flipH="1">
            <a:off x="9608937" y="2570866"/>
            <a:ext cx="647700" cy="450850"/>
          </a:xfrm>
          <a:prstGeom prst="line">
            <a:avLst/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041415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434" y="785059"/>
            <a:ext cx="3795485" cy="278528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939000" y="3807152"/>
            <a:ext cx="3057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BESIII, </a:t>
            </a:r>
            <a:r>
              <a:rPr kumimoji="0" lang="en-US" altLang="zh-CN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JHEP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10 (2021) 177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5195" y="357805"/>
            <a:ext cx="1911938" cy="308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75" y="785060"/>
            <a:ext cx="4066797" cy="29451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879362" y="266545"/>
                <a:ext cx="17345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kumimoji="0" lang="en-US" altLang="zh-CN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0" lang="en-US" altLang="zh-CN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kumimoji="0" lang="en-US" altLang="zh-CN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0" lang="en-US" altLang="zh-CN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kumimoji="0" lang="en-US" altLang="zh-CN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362" y="266545"/>
                <a:ext cx="1734514" cy="400110"/>
              </a:xfrm>
              <a:prstGeom prst="rect">
                <a:avLst/>
              </a:prstGeom>
              <a:blipFill>
                <a:blip r:embed="rId5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420915" y="3966982"/>
            <a:ext cx="3322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BESIII, PRD91, 112005 (2015)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5072" y="671493"/>
            <a:ext cx="4158239" cy="53543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5312228" y="239400"/>
                <a:ext cx="17345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kumimoji="0" lang="en-US" altLang="zh-CN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0" lang="en-US" altLang="zh-CN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kumimoji="0" lang="en-US" altLang="zh-CN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0" lang="en-US" altLang="zh-CN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kumimoji="0" lang="en-US" altLang="zh-CN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228" y="239400"/>
                <a:ext cx="1734514" cy="400110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4573063" y="6025798"/>
            <a:ext cx="3450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BESIII, PRD102, 031101 (2020)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D597-F47B-41B3-ADE8-88A1CDF6D9DF}" type="slidenum">
              <a:rPr lang="zh-CN" altLang="en-GB" smtClean="0">
                <a:solidFill>
                  <a:srgbClr val="000000"/>
                </a:solidFill>
              </a:rPr>
              <a:pPr/>
              <a:t>42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112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80" y="605643"/>
            <a:ext cx="4459510" cy="303018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76515" y="3749268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BESIII, PRD94, 032009 (2016)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871721" y="135636"/>
                <a:ext cx="18199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kumimoji="0" lang="en-US" altLang="zh-CN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0" lang="en-US" altLang="zh-CN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0" lang="en-US" altLang="zh-CN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kumimoji="0" lang="en-US" altLang="zh-CN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721" y="135636"/>
                <a:ext cx="1819985" cy="400110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7488" y="605642"/>
            <a:ext cx="3990797" cy="5779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6300064" y="205533"/>
                <a:ext cx="18199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kumimoji="0" lang="en-US" altLang="zh-CN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0" lang="en-US" altLang="zh-CN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0" lang="en-US" altLang="zh-CN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kumimoji="0" lang="en-US" altLang="zh-CN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064" y="205533"/>
                <a:ext cx="1819985" cy="400110"/>
              </a:xfrm>
              <a:prstGeom prst="rect">
                <a:avLst/>
              </a:prstGeom>
              <a:blipFill>
                <a:blip r:embed="rId5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6023198" y="6431736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BESIII, PRD101, 012008 (2020)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D597-F47B-41B3-ADE8-88A1CDF6D9DF}" type="slidenum">
              <a:rPr lang="zh-CN" altLang="en-GB" smtClean="0">
                <a:solidFill>
                  <a:srgbClr val="000000"/>
                </a:solidFill>
              </a:rPr>
              <a:pPr/>
              <a:t>43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535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47" y="4048071"/>
            <a:ext cx="10575645" cy="18882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4" y="1081900"/>
            <a:ext cx="5902336" cy="25394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312" y="1081900"/>
            <a:ext cx="5928602" cy="253941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551714" y="6342743"/>
            <a:ext cx="6425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Phys.Rev.D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 104 (2021) 5, 052012; arXiv:2107.09210[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hep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-ex]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820058" y="573314"/>
                <a:ext cx="2517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kumimoji="0" lang="en-US" altLang="zh-CN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kumimoji="0" lang="en-US" altLang="zh-CN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kumimoji="0" lang="en-US" altLang="zh-CN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(3686)</m:t>
                      </m:r>
                    </m:oMath>
                  </m:oMathPara>
                </a14:m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58" y="573314"/>
                <a:ext cx="2517677" cy="369332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 bwMode="auto">
          <a:xfrm>
            <a:off x="724540" y="4361543"/>
            <a:ext cx="10422431" cy="754743"/>
          </a:xfrm>
          <a:prstGeom prst="rect">
            <a:avLst/>
          </a:prstGeom>
          <a:solidFill>
            <a:srgbClr val="FFC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D597-F47B-41B3-ADE8-88A1CDF6D9DF}" type="slidenum">
              <a:rPr lang="zh-CN" altLang="en-GB" smtClean="0">
                <a:solidFill>
                  <a:srgbClr val="000000"/>
                </a:solidFill>
              </a:rPr>
              <a:pPr/>
              <a:t>44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2576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01" y="177599"/>
            <a:ext cx="5102214" cy="34207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766330" y="116115"/>
            <a:ext cx="6425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Phys.Rev.D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104 (2021) 5, 052012; arXiv:2107.09210[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hep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-ex]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86" y="3598364"/>
            <a:ext cx="8805256" cy="3150779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D597-F47B-41B3-ADE8-88A1CDF6D9DF}" type="slidenum">
              <a:rPr lang="zh-CN" altLang="en-GB" smtClean="0">
                <a:solidFill>
                  <a:srgbClr val="000000"/>
                </a:solidFill>
              </a:rPr>
              <a:pPr/>
              <a:t>45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943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532" y="594959"/>
            <a:ext cx="4084594" cy="27535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959"/>
            <a:ext cx="3945544" cy="2692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126" y="594959"/>
            <a:ext cx="3962925" cy="2749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06" y="3566621"/>
            <a:ext cx="11177363" cy="31244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538358" y="82992"/>
            <a:ext cx="4437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BESIII,</a:t>
            </a:r>
            <a:r>
              <a:rPr kumimoji="0" lang="en-US" altLang="zh-CN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altLang="zh-CN" sz="18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Phys.Rev.D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104 (2021) 9, 092001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801018" y="206198"/>
                <a:ext cx="1524328" cy="388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kumimoji="0" lang="en-US" altLang="zh-CN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0" lang="en-US" altLang="zh-CN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𝑐𝐽</m:t>
                          </m:r>
                        </m:sub>
                      </m:sSub>
                    </m:oMath>
                  </m:oMathPara>
                </a14:m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18" y="206198"/>
                <a:ext cx="1524328" cy="388761"/>
              </a:xfrm>
              <a:prstGeom prst="rect">
                <a:avLst/>
              </a:prstGeom>
              <a:blipFill>
                <a:blip r:embed="rId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D597-F47B-41B3-ADE8-88A1CDF6D9DF}" type="slidenum">
              <a:rPr lang="zh-CN" altLang="en-GB" smtClean="0">
                <a:solidFill>
                  <a:srgbClr val="000000"/>
                </a:solidFill>
              </a:rPr>
              <a:pPr/>
              <a:t>46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89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5A19-31B9-4749-ABD7-AC00A8349CB9}" type="slidenum">
              <a:rPr lang="zh-CN" altLang="en-US" smtClean="0"/>
              <a:t>5</a:t>
            </a:fld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98" y="972457"/>
            <a:ext cx="5983900" cy="53838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 Box 2"/>
              <p:cNvSpPr txBox="1">
                <a:spLocks noChangeArrowheads="1"/>
              </p:cNvSpPr>
              <p:nvPr/>
            </p:nvSpPr>
            <p:spPr bwMode="auto">
              <a:xfrm>
                <a:off x="248332" y="251733"/>
                <a:ext cx="8174037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altLang="zh-CN" sz="2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  <a:sym typeface="Symbol" pitchFamily="18" charset="2"/>
                      </a:rPr>
                      <m:t>𝒒</m:t>
                    </m:r>
                    <m:acc>
                      <m:accPr>
                        <m:chr m:val="̅"/>
                        <m:ctrlPr>
                          <a:rPr kumimoji="0" lang="en-US" altLang="zh-CN" sz="28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33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charset="-122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kumimoji="0" lang="en-GB" altLang="zh-CN" sz="28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33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charset="-122"/>
                            <a:sym typeface="Symbol" pitchFamily="18" charset="2"/>
                          </a:rPr>
                          <m:t>𝒒</m:t>
                        </m:r>
                      </m:e>
                    </m:acc>
                  </m:oMath>
                </a14:m>
                <a:r>
                  <a:rPr kumimoji="0" lang="en-GB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Calibri" pitchFamily="34" charset="0"/>
                    <a:ea typeface="宋体" charset="-122"/>
                    <a:sym typeface="Symbol" pitchFamily="18" charset="2"/>
                  </a:rPr>
                  <a:t> SU(3) </a:t>
                </a:r>
                <a:r>
                  <a:rPr kumimoji="0" lang="en-GB" altLang="zh-CN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Calibri" pitchFamily="34" charset="0"/>
                    <a:ea typeface="宋体" charset="-122"/>
                    <a:sym typeface="Symbol" pitchFamily="18" charset="2"/>
                  </a:rPr>
                  <a:t>flavor</a:t>
                </a:r>
                <a:r>
                  <a:rPr kumimoji="0" lang="en-GB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Calibri" pitchFamily="34" charset="0"/>
                    <a:ea typeface="宋体" charset="-122"/>
                    <a:sym typeface="Symbol" pitchFamily="18" charset="2"/>
                  </a:rPr>
                  <a:t> </a:t>
                </a:r>
                <a:r>
                  <a:rPr kumimoji="0" lang="en-GB" altLang="zh-CN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Calibri" pitchFamily="34" charset="0"/>
                    <a:ea typeface="宋体" charset="-122"/>
                    <a:sym typeface="Symbol" pitchFamily="18" charset="2"/>
                  </a:rPr>
                  <a:t>nonet</a:t>
                </a:r>
                <a:r>
                  <a:rPr kumimoji="0" lang="en-GB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Calibri" pitchFamily="34" charset="0"/>
                    <a:ea typeface="宋体" charset="-122"/>
                    <a:sym typeface="Symbol" pitchFamily="18" charset="2"/>
                  </a:rPr>
                  <a:t>:</a:t>
                </a:r>
                <a:r>
                  <a:rPr kumimoji="0" lang="en-GB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alibri" pitchFamily="34" charset="0"/>
                    <a:ea typeface="宋体" charset="-122"/>
                  </a:rPr>
                  <a:t> </a:t>
                </a:r>
                <a:r>
                  <a:rPr kumimoji="0" lang="en-GB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alibri" pitchFamily="34" charset="0"/>
                    <a:ea typeface="宋体" charset="-122"/>
                    <a:sym typeface="Symbol" pitchFamily="18" charset="2"/>
                  </a:rPr>
                  <a:t></a:t>
                </a:r>
                <a:r>
                  <a:rPr kumimoji="0" lang="en-GB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alibri" pitchFamily="34" charset="0"/>
                    <a:ea typeface="宋体" charset="-122"/>
                  </a:rPr>
                  <a:t>3</a:t>
                </a:r>
                <a:r>
                  <a:rPr kumimoji="0" lang="en-GB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alibri" pitchFamily="34" charset="0"/>
                    <a:ea typeface="宋体" charset="-122"/>
                    <a:sym typeface="Symbol" pitchFamily="18" charset="2"/>
                  </a:rPr>
                  <a:t>3 =18</a:t>
                </a:r>
              </a:p>
            </p:txBody>
          </p:sp>
        </mc:Choice>
        <mc:Fallback>
          <p:sp>
            <p:nvSpPr>
              <p:cNvPr id="1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332" y="251733"/>
                <a:ext cx="8174037" cy="523220"/>
              </a:xfrm>
              <a:prstGeom prst="rect">
                <a:avLst/>
              </a:prstGeom>
              <a:blipFill>
                <a:blip r:embed="rId3"/>
                <a:stretch>
                  <a:fillRect t="-13953" b="-325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/>
        </p:nvSpPr>
        <p:spPr bwMode="auto">
          <a:xfrm>
            <a:off x="3870303" y="2452914"/>
            <a:ext cx="2167640" cy="275772"/>
          </a:xfrm>
          <a:prstGeom prst="rect">
            <a:avLst/>
          </a:prstGeom>
          <a:solidFill>
            <a:srgbClr val="00B0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518989" y="2968170"/>
            <a:ext cx="1122611" cy="232229"/>
          </a:xfrm>
          <a:prstGeom prst="rect">
            <a:avLst/>
          </a:prstGeom>
          <a:solidFill>
            <a:srgbClr val="00B0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3870303" y="4695371"/>
            <a:ext cx="2167640" cy="275772"/>
          </a:xfrm>
          <a:prstGeom prst="rect">
            <a:avLst/>
          </a:prstGeom>
          <a:solidFill>
            <a:srgbClr val="00B0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037943" y="4621437"/>
            <a:ext cx="1306513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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(1405) ?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6037943" y="2897408"/>
            <a:ext cx="1389063" cy="400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a</a:t>
            </a:r>
            <a:r>
              <a:rPr kumimoji="0" lang="en-US" altLang="zh-CN" sz="2000" b="1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1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(1420)?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/>
            </p:nvSpPr>
            <p:spPr>
              <a:xfrm>
                <a:off x="7531773" y="383101"/>
                <a:ext cx="4506686" cy="4622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buFont typeface="Wingdings" panose="05000000000000000000" pitchFamily="2" charset="2"/>
                  <a:buChar char="u"/>
                </a:pPr>
                <a:r>
                  <a:rPr lang="en-US" altLang="zh-CN" sz="2000" b="1" dirty="0">
                    <a:solidFill>
                      <a:srgbClr val="0000CC"/>
                    </a:solidFill>
                  </a:rPr>
                  <a:t>Most of the observed low-lying states  can be accommodated by the CQM</a:t>
                </a:r>
              </a:p>
              <a:p>
                <a:pPr marL="285750" indent="-285750">
                  <a:spcBef>
                    <a:spcPts val="600"/>
                  </a:spcBef>
                  <a:buFont typeface="Wingdings" panose="05000000000000000000" pitchFamily="2" charset="2"/>
                  <a:buChar char="u"/>
                </a:pPr>
                <a:r>
                  <a:rPr lang="en-US" altLang="zh-CN" sz="2000" b="1" dirty="0">
                    <a:solidFill>
                      <a:srgbClr val="0000CC"/>
                    </a:solidFill>
                  </a:rPr>
                  <a:t>Most of the higher states predicted by the CQM are still missing </a:t>
                </a:r>
              </a:p>
              <a:p>
                <a:pPr marL="285750" indent="-285750">
                  <a:spcBef>
                    <a:spcPts val="600"/>
                  </a:spcBef>
                  <a:buFont typeface="Wingdings" panose="05000000000000000000" pitchFamily="2" charset="2"/>
                  <a:buChar char="u"/>
                </a:pPr>
                <a:r>
                  <a:rPr lang="en-US" altLang="zh-CN" sz="2000" b="1" dirty="0">
                    <a:solidFill>
                      <a:srgbClr val="0000CC"/>
                    </a:solidFill>
                  </a:rPr>
                  <a:t>Deviations from the CQM are evident and need understanding</a:t>
                </a: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solidFill>
                      <a:srgbClr val="FF0000"/>
                    </a:solidFill>
                  </a:rPr>
                  <a:t>Scalar nonet </a:t>
                </a:r>
                <a:r>
                  <a:rPr lang="en-US" altLang="zh-CN" b="1" dirty="0">
                    <a:solidFill>
                      <a:srgbClr val="0000CC"/>
                    </a:solidFill>
                  </a:rPr>
                  <a:t>below 1 GeV,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d>
                      <m:d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𝟔𝟎𝟎</m:t>
                        </m:r>
                      </m:e>
                    </m:d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𝜿</m:t>
                    </m:r>
                    <m:d>
                      <m:d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𝟕𝟎𝟎</m:t>
                        </m:r>
                      </m:e>
                    </m:d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𝟗𝟖𝟎</m:t>
                        </m:r>
                      </m:e>
                    </m:d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𝟗𝟖𝟎</m:t>
                        </m:r>
                      </m:e>
                    </m:d>
                    <m:r>
                      <a:rPr lang="en-US" altLang="zh-CN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b="1" dirty="0">
                  <a:solidFill>
                    <a:srgbClr val="0000CC"/>
                  </a:solidFill>
                </a:endParaRP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solidFill>
                      <a:srgbClr val="FF0000"/>
                    </a:solidFill>
                  </a:rPr>
                  <a:t>Out-numbering</a:t>
                </a:r>
                <a:r>
                  <a:rPr lang="en-US" altLang="zh-CN" b="1" dirty="0">
                    <a:solidFill>
                      <a:srgbClr val="0000CC"/>
                    </a:solidFill>
                  </a:rPr>
                  <a:t> of the CQM </a:t>
                </a:r>
                <a:r>
                  <a:rPr lang="en-US" altLang="zh-CN" b="1" dirty="0" err="1">
                    <a:solidFill>
                      <a:srgbClr val="0000CC"/>
                    </a:solidFill>
                  </a:rPr>
                  <a:t>multiplets</a:t>
                </a:r>
                <a:endParaRPr lang="en-US" altLang="zh-CN" b="1" dirty="0">
                  <a:solidFill>
                    <a:srgbClr val="0000CC"/>
                  </a:solidFill>
                </a:endParaRP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solidFill>
                      <a:srgbClr val="0000CC"/>
                    </a:solidFill>
                  </a:rPr>
                  <a:t>Signals with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exotic quantum numbers</a:t>
                </a:r>
                <a:r>
                  <a:rPr lang="en-US" altLang="zh-CN" b="1" dirty="0">
                    <a:solidFill>
                      <a:srgbClr val="0000CC"/>
                    </a:solidFill>
                  </a:rPr>
                  <a:t>, 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𝑷𝑪</m:t>
                        </m:r>
                      </m:sup>
                    </m:sSup>
                    <m:r>
                      <a:rPr lang="en-US" altLang="zh-CN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−−</m:t>
                        </m:r>
                      </m:sup>
                    </m:sSup>
                    <m:r>
                      <a:rPr lang="en-US" altLang="zh-CN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−+</m:t>
                        </m:r>
                      </m:sup>
                    </m:sSup>
                    <m:r>
                      <a:rPr lang="en-US" altLang="zh-CN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+−</m:t>
                        </m:r>
                      </m:sup>
                    </m:sSup>
                    <m:r>
                      <a:rPr lang="en-US" altLang="zh-CN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en-US" altLang="zh-CN" b="1" dirty="0">
                  <a:solidFill>
                    <a:srgbClr val="0000CC"/>
                  </a:solidFill>
                </a:endParaRP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solidFill>
                      <a:srgbClr val="0000CC"/>
                    </a:solidFill>
                  </a:rPr>
                  <a:t>Special non-resonance structures, e.g.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triangle singularity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1773" y="383101"/>
                <a:ext cx="4506686" cy="4622869"/>
              </a:xfrm>
              <a:prstGeom prst="rect">
                <a:avLst/>
              </a:prstGeom>
              <a:blipFill>
                <a:blip r:embed="rId4"/>
                <a:stretch>
                  <a:fillRect l="-1218" t="-792" r="-2977" b="-11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2"/>
          <p:cNvSpPr>
            <a:spLocks noChangeArrowheads="1"/>
          </p:cNvSpPr>
          <p:nvPr/>
        </p:nvSpPr>
        <p:spPr bwMode="auto">
          <a:xfrm>
            <a:off x="6144998" y="138017"/>
            <a:ext cx="1122214" cy="107387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6183565" y="448536"/>
            <a:ext cx="432048" cy="41460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6677641" y="612551"/>
            <a:ext cx="416656" cy="41201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5782571" y="190373"/>
            <a:ext cx="471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宋体" charset="-122"/>
              </a:rPr>
              <a:t>m</a:t>
            </a:r>
            <a:r>
              <a:rPr kumimoji="0" lang="en-GB" altLang="zh-CN" sz="1800" b="1" i="0" u="none" strike="noStrike" kern="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宋体" charset="-122"/>
              </a:rPr>
              <a:t>1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7155452" y="742343"/>
            <a:ext cx="471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宋体" charset="-122"/>
              </a:rPr>
              <a:t>m</a:t>
            </a:r>
            <a:r>
              <a:rPr kumimoji="0" lang="en-GB" altLang="zh-CN" sz="1800" b="1" i="0" u="none" strike="noStrike" kern="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宋体" charset="-122"/>
              </a:rPr>
              <a:t>2</a:t>
            </a: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flipV="1">
            <a:off x="6370882" y="251733"/>
            <a:ext cx="232821" cy="498412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</a:endParaRP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H="1">
            <a:off x="6787857" y="573341"/>
            <a:ext cx="196224" cy="486229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703" y="5147476"/>
            <a:ext cx="2626554" cy="165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直接连接符 14"/>
          <p:cNvCxnSpPr>
            <a:cxnSpLocks noChangeShapeType="1"/>
          </p:cNvCxnSpPr>
          <p:nvPr/>
        </p:nvCxnSpPr>
        <p:spPr bwMode="auto">
          <a:xfrm>
            <a:off x="8860972" y="5492121"/>
            <a:ext cx="7257" cy="761158"/>
          </a:xfrm>
          <a:prstGeom prst="line">
            <a:avLst/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直接连接符 15"/>
          <p:cNvCxnSpPr>
            <a:cxnSpLocks noChangeShapeType="1"/>
          </p:cNvCxnSpPr>
          <p:nvPr/>
        </p:nvCxnSpPr>
        <p:spPr bwMode="auto">
          <a:xfrm flipH="1">
            <a:off x="8939572" y="5970180"/>
            <a:ext cx="484805" cy="312756"/>
          </a:xfrm>
          <a:prstGeom prst="line">
            <a:avLst/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31113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53864" y="85573"/>
            <a:ext cx="7763702" cy="646331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kern="0" dirty="0">
                <a:solidFill>
                  <a:srgbClr val="0000CC"/>
                </a:solidFill>
                <a:ea typeface="黑体" panose="02010609060101010101" pitchFamily="49" charset="-122"/>
              </a:rPr>
              <a:t>Ways to produce QCD exotics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ea typeface="黑体" panose="02010609060101010101" pitchFamily="49" charset="-122"/>
            </a:endParaRPr>
          </a:p>
        </p:txBody>
      </p:sp>
      <p:sp>
        <p:nvSpPr>
          <p:cNvPr id="3" name="Freeform 3"/>
          <p:cNvSpPr>
            <a:spLocks/>
          </p:cNvSpPr>
          <p:nvPr/>
        </p:nvSpPr>
        <p:spPr bwMode="auto">
          <a:xfrm rot="2419281">
            <a:off x="946013" y="2325821"/>
            <a:ext cx="396875" cy="385762"/>
          </a:xfrm>
          <a:custGeom>
            <a:avLst/>
            <a:gdLst>
              <a:gd name="T0" fmla="*/ 2147483647 w 568"/>
              <a:gd name="T1" fmla="*/ 2147483647 h 522"/>
              <a:gd name="T2" fmla="*/ 2147483647 w 568"/>
              <a:gd name="T3" fmla="*/ 2147483647 h 522"/>
              <a:gd name="T4" fmla="*/ 2147483647 w 568"/>
              <a:gd name="T5" fmla="*/ 2147483647 h 522"/>
              <a:gd name="T6" fmla="*/ 2147483647 w 568"/>
              <a:gd name="T7" fmla="*/ 2147483647 h 522"/>
              <a:gd name="T8" fmla="*/ 2147483647 w 568"/>
              <a:gd name="T9" fmla="*/ 2147483647 h 522"/>
              <a:gd name="T10" fmla="*/ 2147483647 w 568"/>
              <a:gd name="T11" fmla="*/ 2147483647 h 522"/>
              <a:gd name="T12" fmla="*/ 2147483647 w 568"/>
              <a:gd name="T13" fmla="*/ 2147483647 h 522"/>
              <a:gd name="T14" fmla="*/ 2147483647 w 568"/>
              <a:gd name="T15" fmla="*/ 2147483647 h 522"/>
              <a:gd name="T16" fmla="*/ 2147483647 w 568"/>
              <a:gd name="T17" fmla="*/ 2147483647 h 522"/>
              <a:gd name="T18" fmla="*/ 2147483647 w 568"/>
              <a:gd name="T19" fmla="*/ 2147483647 h 522"/>
              <a:gd name="T20" fmla="*/ 2147483647 w 568"/>
              <a:gd name="T21" fmla="*/ 2147483647 h 5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8" h="522">
                <a:moveTo>
                  <a:pt x="69" y="522"/>
                </a:moveTo>
                <a:cubicBezTo>
                  <a:pt x="34" y="457"/>
                  <a:pt x="0" y="393"/>
                  <a:pt x="23" y="386"/>
                </a:cubicBezTo>
                <a:cubicBezTo>
                  <a:pt x="46" y="379"/>
                  <a:pt x="182" y="492"/>
                  <a:pt x="205" y="477"/>
                </a:cubicBezTo>
                <a:cubicBezTo>
                  <a:pt x="228" y="462"/>
                  <a:pt x="136" y="311"/>
                  <a:pt x="159" y="296"/>
                </a:cubicBezTo>
                <a:cubicBezTo>
                  <a:pt x="182" y="281"/>
                  <a:pt x="326" y="401"/>
                  <a:pt x="341" y="386"/>
                </a:cubicBezTo>
                <a:cubicBezTo>
                  <a:pt x="356" y="371"/>
                  <a:pt x="235" y="220"/>
                  <a:pt x="250" y="205"/>
                </a:cubicBezTo>
                <a:cubicBezTo>
                  <a:pt x="265" y="190"/>
                  <a:pt x="417" y="311"/>
                  <a:pt x="432" y="296"/>
                </a:cubicBezTo>
                <a:cubicBezTo>
                  <a:pt x="447" y="281"/>
                  <a:pt x="326" y="129"/>
                  <a:pt x="341" y="114"/>
                </a:cubicBezTo>
                <a:cubicBezTo>
                  <a:pt x="356" y="99"/>
                  <a:pt x="507" y="220"/>
                  <a:pt x="522" y="205"/>
                </a:cubicBezTo>
                <a:cubicBezTo>
                  <a:pt x="537" y="190"/>
                  <a:pt x="424" y="46"/>
                  <a:pt x="432" y="23"/>
                </a:cubicBezTo>
                <a:cubicBezTo>
                  <a:pt x="440" y="0"/>
                  <a:pt x="504" y="34"/>
                  <a:pt x="568" y="69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 flipV="1">
            <a:off x="485638" y="2524258"/>
            <a:ext cx="455613" cy="406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H="1" flipV="1">
            <a:off x="485638" y="2119446"/>
            <a:ext cx="455613" cy="4048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9"/>
              <p:cNvSpPr txBox="1">
                <a:spLocks noChangeArrowheads="1"/>
              </p:cNvSpPr>
              <p:nvPr/>
            </p:nvSpPr>
            <p:spPr bwMode="auto">
              <a:xfrm>
                <a:off x="74247" y="1903546"/>
                <a:ext cx="520079" cy="392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charset="-122"/>
                            </a:rPr>
                          </m:ctrlPr>
                        </m:sSupPr>
                        <m:e>
                          <m:r>
                            <a:rPr kumimoji="0" lang="en-GB" altLang="zh-CN" sz="20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charset="-122"/>
                            </a:rPr>
                            <m:t>𝑒</m:t>
                          </m:r>
                        </m:e>
                        <m:sup>
                          <m:r>
                            <a:rPr kumimoji="0" lang="en-US" altLang="zh-CN" sz="20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charset="-122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0" lang="en-GB" altLang="zh-CN" sz="20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-122"/>
                </a:endParaRPr>
              </a:p>
            </p:txBody>
          </p:sp>
        </mc:Choice>
        <mc:Fallback xmlns="">
          <p:sp>
            <p:nvSpPr>
              <p:cNvPr id="6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247" y="1903546"/>
                <a:ext cx="520079" cy="3929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38368" y="2663362"/>
                <a:ext cx="59862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charset="-122"/>
                            </a:rPr>
                          </m:ctrlPr>
                        </m:sSupPr>
                        <m:e>
                          <m:r>
                            <a:rPr kumimoji="0" lang="en-GB" altLang="zh-CN" sz="20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charset="-122"/>
                            </a:rPr>
                            <m:t>𝑒</m:t>
                          </m:r>
                        </m:e>
                        <m:sup>
                          <m:r>
                            <a:rPr kumimoji="0" lang="en-US" altLang="zh-CN" sz="20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charset="-122"/>
                            </a:rPr>
                            <m:t>−</m:t>
                          </m:r>
                        </m:sup>
                      </m:sSup>
                      <m:r>
                        <a:rPr kumimoji="0" lang="en-GB" altLang="zh-CN" sz="20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charset="-122"/>
                          <a:sym typeface="Symbol" pitchFamily="18" charset="2"/>
                        </a:rPr>
                        <m:t> </m:t>
                      </m:r>
                    </m:oMath>
                  </m:oMathPara>
                </a14:m>
                <a:endParaRPr kumimoji="0" lang="en-GB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-122"/>
                </a:endParaRPr>
              </a:p>
            </p:txBody>
          </p:sp>
        </mc:Choice>
        <mc:Fallback xmlns="">
          <p:sp>
            <p:nvSpPr>
              <p:cNvPr id="7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68" y="2663362"/>
                <a:ext cx="598625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277926" y="2479808"/>
            <a:ext cx="392112" cy="2809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H="1" flipV="1">
            <a:off x="2290626" y="2767146"/>
            <a:ext cx="392112" cy="254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H="1" flipV="1">
            <a:off x="1863588" y="2532196"/>
            <a:ext cx="431800" cy="223837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1876288" y="2195646"/>
            <a:ext cx="431800" cy="3413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1419088" y="2532196"/>
            <a:ext cx="457200" cy="47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236651" y="1903546"/>
            <a:ext cx="3962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1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 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597013" y="2184533"/>
            <a:ext cx="3962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1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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13"/>
              <p:cNvSpPr txBox="1">
                <a:spLocks noChangeArrowheads="1"/>
              </p:cNvSpPr>
              <p:nvPr/>
            </p:nvSpPr>
            <p:spPr bwMode="auto">
              <a:xfrm>
                <a:off x="2668451" y="2840171"/>
                <a:ext cx="72988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  <a:sym typeface="Symbol" pitchFamily="18" charset="2"/>
                      </a:rPr>
                      <m:t>𝐽</m:t>
                    </m:r>
                    <m:r>
                      <a:rPr kumimoji="0" lang="en-US" altLang="zh-CN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  <a:sym typeface="Symbol" pitchFamily="18" charset="2"/>
                      </a:rPr>
                      <m:t>/</m:t>
                    </m:r>
                  </m:oMath>
                </a14:m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ea typeface="宋体" charset="-122"/>
                    <a:sym typeface="Symbol" pitchFamily="18" charset="2"/>
                  </a:rPr>
                  <a:t>  </a:t>
                </a:r>
              </a:p>
            </p:txBody>
          </p:sp>
        </mc:Choice>
        <mc:Fallback xmlns="">
          <p:sp>
            <p:nvSpPr>
              <p:cNvPr id="15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8451" y="2840171"/>
                <a:ext cx="729880" cy="400110"/>
              </a:xfrm>
              <a:prstGeom prst="rect">
                <a:avLst/>
              </a:prstGeom>
              <a:blipFill>
                <a:blip r:embed="rId4"/>
                <a:stretch>
                  <a:fillRect l="-3361"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14"/>
              <p:cNvSpPr txBox="1">
                <a:spLocks noChangeArrowheads="1"/>
              </p:cNvSpPr>
              <p:nvPr/>
            </p:nvSpPr>
            <p:spPr bwMode="auto">
              <a:xfrm>
                <a:off x="1252956" y="2778198"/>
                <a:ext cx="135979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charset="-122"/>
                        </a:rPr>
                        <m:t>𝑍𝑐</m:t>
                      </m:r>
                      <m:r>
                        <a:rPr kumimoji="0" lang="en-US" altLang="zh-CN" sz="20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charset="-122"/>
                        </a:rPr>
                        <m:t>(3900) </m:t>
                      </m:r>
                    </m:oMath>
                  </m:oMathPara>
                </a14:m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alibri" pitchFamily="34" charset="0"/>
                  <a:ea typeface="宋体" charset="-122"/>
                </a:endParaRPr>
              </a:p>
            </p:txBody>
          </p:sp>
        </mc:Choice>
        <mc:Fallback xmlns="">
          <p:sp>
            <p:nvSpPr>
              <p:cNvPr id="16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2956" y="2778198"/>
                <a:ext cx="1359796" cy="400110"/>
              </a:xfrm>
              <a:prstGeom prst="rect">
                <a:avLst/>
              </a:prstGeom>
              <a:blipFill>
                <a:blip r:embed="rId5"/>
                <a:stretch>
                  <a:fillRect b="-153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1347651" y="2457583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23"/>
              <p:cNvSpPr txBox="1">
                <a:spLocks noChangeArrowheads="1"/>
              </p:cNvSpPr>
              <p:nvPr/>
            </p:nvSpPr>
            <p:spPr bwMode="auto">
              <a:xfrm>
                <a:off x="953951" y="1950302"/>
                <a:ext cx="130984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charset="-122"/>
                        </a:rPr>
                        <m:t>𝑌</m:t>
                      </m:r>
                      <m:r>
                        <a:rPr kumimoji="0" lang="en-US" altLang="zh-CN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charset="-122"/>
                        </a:rPr>
                        <m:t>(4260)  </m:t>
                      </m:r>
                    </m:oMath>
                  </m:oMathPara>
                </a14:m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宋体" charset="-122"/>
                </a:endParaRPr>
              </a:p>
            </p:txBody>
          </p:sp>
        </mc:Choice>
        <mc:Fallback xmlns="">
          <p:sp>
            <p:nvSpPr>
              <p:cNvPr id="18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3951" y="1950302"/>
                <a:ext cx="1309846" cy="400110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 3"/>
          <p:cNvSpPr>
            <a:spLocks/>
          </p:cNvSpPr>
          <p:nvPr/>
        </p:nvSpPr>
        <p:spPr bwMode="auto">
          <a:xfrm rot="2918614">
            <a:off x="3662671" y="2130628"/>
            <a:ext cx="596360" cy="571650"/>
          </a:xfrm>
          <a:custGeom>
            <a:avLst/>
            <a:gdLst>
              <a:gd name="T0" fmla="*/ 2147483647 w 568"/>
              <a:gd name="T1" fmla="*/ 2147483647 h 522"/>
              <a:gd name="T2" fmla="*/ 2147483647 w 568"/>
              <a:gd name="T3" fmla="*/ 2147483647 h 522"/>
              <a:gd name="T4" fmla="*/ 2147483647 w 568"/>
              <a:gd name="T5" fmla="*/ 2147483647 h 522"/>
              <a:gd name="T6" fmla="*/ 2147483647 w 568"/>
              <a:gd name="T7" fmla="*/ 2147483647 h 522"/>
              <a:gd name="T8" fmla="*/ 2147483647 w 568"/>
              <a:gd name="T9" fmla="*/ 2147483647 h 522"/>
              <a:gd name="T10" fmla="*/ 2147483647 w 568"/>
              <a:gd name="T11" fmla="*/ 2147483647 h 522"/>
              <a:gd name="T12" fmla="*/ 2147483647 w 568"/>
              <a:gd name="T13" fmla="*/ 2147483647 h 522"/>
              <a:gd name="T14" fmla="*/ 2147483647 w 568"/>
              <a:gd name="T15" fmla="*/ 2147483647 h 522"/>
              <a:gd name="T16" fmla="*/ 2147483647 w 568"/>
              <a:gd name="T17" fmla="*/ 2147483647 h 522"/>
              <a:gd name="T18" fmla="*/ 2147483647 w 568"/>
              <a:gd name="T19" fmla="*/ 2147483647 h 522"/>
              <a:gd name="T20" fmla="*/ 2147483647 w 568"/>
              <a:gd name="T21" fmla="*/ 2147483647 h 5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8" h="522">
                <a:moveTo>
                  <a:pt x="69" y="522"/>
                </a:moveTo>
                <a:cubicBezTo>
                  <a:pt x="34" y="457"/>
                  <a:pt x="0" y="393"/>
                  <a:pt x="23" y="386"/>
                </a:cubicBezTo>
                <a:cubicBezTo>
                  <a:pt x="46" y="379"/>
                  <a:pt x="182" y="492"/>
                  <a:pt x="205" y="477"/>
                </a:cubicBezTo>
                <a:cubicBezTo>
                  <a:pt x="228" y="462"/>
                  <a:pt x="136" y="311"/>
                  <a:pt x="159" y="296"/>
                </a:cubicBezTo>
                <a:cubicBezTo>
                  <a:pt x="182" y="281"/>
                  <a:pt x="326" y="401"/>
                  <a:pt x="341" y="386"/>
                </a:cubicBezTo>
                <a:cubicBezTo>
                  <a:pt x="356" y="371"/>
                  <a:pt x="235" y="220"/>
                  <a:pt x="250" y="205"/>
                </a:cubicBezTo>
                <a:cubicBezTo>
                  <a:pt x="265" y="190"/>
                  <a:pt x="417" y="311"/>
                  <a:pt x="432" y="296"/>
                </a:cubicBezTo>
                <a:cubicBezTo>
                  <a:pt x="447" y="281"/>
                  <a:pt x="326" y="129"/>
                  <a:pt x="341" y="114"/>
                </a:cubicBezTo>
                <a:cubicBezTo>
                  <a:pt x="356" y="99"/>
                  <a:pt x="507" y="220"/>
                  <a:pt x="522" y="205"/>
                </a:cubicBezTo>
                <a:cubicBezTo>
                  <a:pt x="537" y="190"/>
                  <a:pt x="424" y="46"/>
                  <a:pt x="432" y="23"/>
                </a:cubicBezTo>
                <a:cubicBezTo>
                  <a:pt x="440" y="0"/>
                  <a:pt x="504" y="34"/>
                  <a:pt x="568" y="69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" name="Freeform 3"/>
          <p:cNvSpPr>
            <a:spLocks/>
          </p:cNvSpPr>
          <p:nvPr/>
        </p:nvSpPr>
        <p:spPr bwMode="auto">
          <a:xfrm rot="1835486">
            <a:off x="3714662" y="2733745"/>
            <a:ext cx="550546" cy="544696"/>
          </a:xfrm>
          <a:custGeom>
            <a:avLst/>
            <a:gdLst>
              <a:gd name="T0" fmla="*/ 2147483647 w 568"/>
              <a:gd name="T1" fmla="*/ 2147483647 h 522"/>
              <a:gd name="T2" fmla="*/ 2147483647 w 568"/>
              <a:gd name="T3" fmla="*/ 2147483647 h 522"/>
              <a:gd name="T4" fmla="*/ 2147483647 w 568"/>
              <a:gd name="T5" fmla="*/ 2147483647 h 522"/>
              <a:gd name="T6" fmla="*/ 2147483647 w 568"/>
              <a:gd name="T7" fmla="*/ 2147483647 h 522"/>
              <a:gd name="T8" fmla="*/ 2147483647 w 568"/>
              <a:gd name="T9" fmla="*/ 2147483647 h 522"/>
              <a:gd name="T10" fmla="*/ 2147483647 w 568"/>
              <a:gd name="T11" fmla="*/ 2147483647 h 522"/>
              <a:gd name="T12" fmla="*/ 2147483647 w 568"/>
              <a:gd name="T13" fmla="*/ 2147483647 h 522"/>
              <a:gd name="T14" fmla="*/ 2147483647 w 568"/>
              <a:gd name="T15" fmla="*/ 2147483647 h 522"/>
              <a:gd name="T16" fmla="*/ 2147483647 w 568"/>
              <a:gd name="T17" fmla="*/ 2147483647 h 522"/>
              <a:gd name="T18" fmla="*/ 2147483647 w 568"/>
              <a:gd name="T19" fmla="*/ 2147483647 h 522"/>
              <a:gd name="T20" fmla="*/ 2147483647 w 568"/>
              <a:gd name="T21" fmla="*/ 2147483647 h 5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8" h="522">
                <a:moveTo>
                  <a:pt x="69" y="522"/>
                </a:moveTo>
                <a:cubicBezTo>
                  <a:pt x="34" y="457"/>
                  <a:pt x="0" y="393"/>
                  <a:pt x="23" y="386"/>
                </a:cubicBezTo>
                <a:cubicBezTo>
                  <a:pt x="46" y="379"/>
                  <a:pt x="182" y="492"/>
                  <a:pt x="205" y="477"/>
                </a:cubicBezTo>
                <a:cubicBezTo>
                  <a:pt x="228" y="462"/>
                  <a:pt x="136" y="311"/>
                  <a:pt x="159" y="296"/>
                </a:cubicBezTo>
                <a:cubicBezTo>
                  <a:pt x="182" y="281"/>
                  <a:pt x="326" y="401"/>
                  <a:pt x="341" y="386"/>
                </a:cubicBezTo>
                <a:cubicBezTo>
                  <a:pt x="356" y="371"/>
                  <a:pt x="235" y="220"/>
                  <a:pt x="250" y="205"/>
                </a:cubicBezTo>
                <a:cubicBezTo>
                  <a:pt x="265" y="190"/>
                  <a:pt x="417" y="311"/>
                  <a:pt x="432" y="296"/>
                </a:cubicBezTo>
                <a:cubicBezTo>
                  <a:pt x="447" y="281"/>
                  <a:pt x="326" y="129"/>
                  <a:pt x="341" y="114"/>
                </a:cubicBezTo>
                <a:cubicBezTo>
                  <a:pt x="356" y="99"/>
                  <a:pt x="507" y="220"/>
                  <a:pt x="522" y="205"/>
                </a:cubicBezTo>
                <a:cubicBezTo>
                  <a:pt x="537" y="190"/>
                  <a:pt x="424" y="46"/>
                  <a:pt x="432" y="23"/>
                </a:cubicBezTo>
                <a:cubicBezTo>
                  <a:pt x="440" y="0"/>
                  <a:pt x="504" y="34"/>
                  <a:pt x="568" y="69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" name="自由: 形状 20"/>
          <p:cNvSpPr/>
          <p:nvPr/>
        </p:nvSpPr>
        <p:spPr>
          <a:xfrm>
            <a:off x="4335500" y="2448883"/>
            <a:ext cx="747485" cy="537029"/>
          </a:xfrm>
          <a:custGeom>
            <a:avLst/>
            <a:gdLst>
              <a:gd name="connsiteX0" fmla="*/ 747485 w 747485"/>
              <a:gd name="connsiteY0" fmla="*/ 0 h 537029"/>
              <a:gd name="connsiteX1" fmla="*/ 747485 w 747485"/>
              <a:gd name="connsiteY1" fmla="*/ 0 h 537029"/>
              <a:gd name="connsiteX2" fmla="*/ 43542 w 747485"/>
              <a:gd name="connsiteY2" fmla="*/ 7258 h 537029"/>
              <a:gd name="connsiteX3" fmla="*/ 21771 w 747485"/>
              <a:gd name="connsiteY3" fmla="*/ 14515 h 537029"/>
              <a:gd name="connsiteX4" fmla="*/ 0 w 747485"/>
              <a:gd name="connsiteY4" fmla="*/ 14515 h 537029"/>
              <a:gd name="connsiteX5" fmla="*/ 0 w 747485"/>
              <a:gd name="connsiteY5" fmla="*/ 537029 h 537029"/>
              <a:gd name="connsiteX6" fmla="*/ 747485 w 747485"/>
              <a:gd name="connsiteY6" fmla="*/ 537029 h 53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7485" h="537029">
                <a:moveTo>
                  <a:pt x="747485" y="0"/>
                </a:moveTo>
                <a:lnTo>
                  <a:pt x="747485" y="0"/>
                </a:lnTo>
                <a:lnTo>
                  <a:pt x="43542" y="7258"/>
                </a:lnTo>
                <a:cubicBezTo>
                  <a:pt x="35894" y="7411"/>
                  <a:pt x="29316" y="13257"/>
                  <a:pt x="21771" y="14515"/>
                </a:cubicBezTo>
                <a:cubicBezTo>
                  <a:pt x="14613" y="15708"/>
                  <a:pt x="7257" y="14515"/>
                  <a:pt x="0" y="14515"/>
                </a:cubicBezTo>
                <a:lnTo>
                  <a:pt x="0" y="537029"/>
                </a:lnTo>
                <a:lnTo>
                  <a:pt x="747485" y="537029"/>
                </a:lnTo>
              </a:path>
            </a:pathLst>
          </a:custGeom>
          <a:noFill/>
          <a:ln w="28575">
            <a:solidFill>
              <a:srgbClr val="1C1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3"/>
              <p:cNvSpPr txBox="1">
                <a:spLocks noChangeArrowheads="1"/>
              </p:cNvSpPr>
              <p:nvPr/>
            </p:nvSpPr>
            <p:spPr bwMode="auto">
              <a:xfrm>
                <a:off x="3734443" y="1863105"/>
                <a:ext cx="56137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charset="-122"/>
                            </a:rPr>
                          </m:ctrlPr>
                        </m:sSupPr>
                        <m:e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charset="-122"/>
                            </a:rPr>
                            <m:t>𝛾</m:t>
                          </m:r>
                        </m:e>
                        <m:sup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charset="-122"/>
                            </a:rPr>
                            <m:t>∗</m:t>
                          </m:r>
                        </m:sup>
                      </m:sSup>
                      <m:r>
                        <a:rPr kumimoji="0" lang="en-US" altLang="zh-CN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charset="-122"/>
                        </a:rPr>
                        <m:t> </m:t>
                      </m:r>
                    </m:oMath>
                  </m:oMathPara>
                </a14:m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宋体" charset="-122"/>
                </a:endParaRPr>
              </a:p>
            </p:txBody>
          </p:sp>
        </mc:Choice>
        <mc:Fallback xmlns="">
          <p:sp>
            <p:nvSpPr>
              <p:cNvPr id="22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4443" y="1863105"/>
                <a:ext cx="561371" cy="400110"/>
              </a:xfrm>
              <a:prstGeom prst="rect">
                <a:avLst/>
              </a:prstGeom>
              <a:blipFill>
                <a:blip r:embed="rId7"/>
                <a:stretch>
                  <a:fillRect b="-92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3"/>
              <p:cNvSpPr txBox="1">
                <a:spLocks noChangeArrowheads="1"/>
              </p:cNvSpPr>
              <p:nvPr/>
            </p:nvSpPr>
            <p:spPr bwMode="auto">
              <a:xfrm>
                <a:off x="3737221" y="3134004"/>
                <a:ext cx="56137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charset="-122"/>
                            </a:rPr>
                          </m:ctrlPr>
                        </m:sSupPr>
                        <m:e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charset="-122"/>
                            </a:rPr>
                            <m:t>𝛾</m:t>
                          </m:r>
                        </m:e>
                        <m:sup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charset="-122"/>
                            </a:rPr>
                            <m:t>∗</m:t>
                          </m:r>
                        </m:sup>
                      </m:sSup>
                      <m:r>
                        <a:rPr kumimoji="0" lang="en-US" altLang="zh-CN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charset="-122"/>
                        </a:rPr>
                        <m:t> </m:t>
                      </m:r>
                    </m:oMath>
                  </m:oMathPara>
                </a14:m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宋体" charset="-122"/>
                </a:endParaRPr>
              </a:p>
            </p:txBody>
          </p:sp>
        </mc:Choice>
        <mc:Fallback xmlns="">
          <p:sp>
            <p:nvSpPr>
              <p:cNvPr id="23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7221" y="3134004"/>
                <a:ext cx="561371" cy="400110"/>
              </a:xfrm>
              <a:prstGeom prst="rect">
                <a:avLst/>
              </a:prstGeom>
              <a:blipFill>
                <a:blip r:embed="rId8"/>
                <a:stretch>
                  <a:fillRect b="-75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reeform 7"/>
          <p:cNvSpPr>
            <a:spLocks/>
          </p:cNvSpPr>
          <p:nvPr/>
        </p:nvSpPr>
        <p:spPr bwMode="auto">
          <a:xfrm rot="308340">
            <a:off x="7105093" y="2798333"/>
            <a:ext cx="863600" cy="282575"/>
          </a:xfrm>
          <a:custGeom>
            <a:avLst/>
            <a:gdLst>
              <a:gd name="T0" fmla="*/ 0 w 728"/>
              <a:gd name="T1" fmla="*/ 200 h 242"/>
              <a:gd name="T2" fmla="*/ 16 w 728"/>
              <a:gd name="T3" fmla="*/ 120 h 242"/>
              <a:gd name="T4" fmla="*/ 24 w 728"/>
              <a:gd name="T5" fmla="*/ 96 h 242"/>
              <a:gd name="T6" fmla="*/ 48 w 728"/>
              <a:gd name="T7" fmla="*/ 88 h 242"/>
              <a:gd name="T8" fmla="*/ 144 w 728"/>
              <a:gd name="T9" fmla="*/ 184 h 242"/>
              <a:gd name="T10" fmla="*/ 96 w 728"/>
              <a:gd name="T11" fmla="*/ 176 h 242"/>
              <a:gd name="T12" fmla="*/ 104 w 728"/>
              <a:gd name="T13" fmla="*/ 104 h 242"/>
              <a:gd name="T14" fmla="*/ 208 w 728"/>
              <a:gd name="T15" fmla="*/ 48 h 242"/>
              <a:gd name="T16" fmla="*/ 304 w 728"/>
              <a:gd name="T17" fmla="*/ 56 h 242"/>
              <a:gd name="T18" fmla="*/ 272 w 728"/>
              <a:gd name="T19" fmla="*/ 184 h 242"/>
              <a:gd name="T20" fmla="*/ 248 w 728"/>
              <a:gd name="T21" fmla="*/ 176 h 242"/>
              <a:gd name="T22" fmla="*/ 280 w 728"/>
              <a:gd name="T23" fmla="*/ 64 h 242"/>
              <a:gd name="T24" fmla="*/ 304 w 728"/>
              <a:gd name="T25" fmla="*/ 48 h 242"/>
              <a:gd name="T26" fmla="*/ 352 w 728"/>
              <a:gd name="T27" fmla="*/ 32 h 242"/>
              <a:gd name="T28" fmla="*/ 456 w 728"/>
              <a:gd name="T29" fmla="*/ 88 h 242"/>
              <a:gd name="T30" fmla="*/ 408 w 728"/>
              <a:gd name="T31" fmla="*/ 160 h 242"/>
              <a:gd name="T32" fmla="*/ 456 w 728"/>
              <a:gd name="T33" fmla="*/ 32 h 242"/>
              <a:gd name="T34" fmla="*/ 576 w 728"/>
              <a:gd name="T35" fmla="*/ 40 h 242"/>
              <a:gd name="T36" fmla="*/ 600 w 728"/>
              <a:gd name="T37" fmla="*/ 56 h 242"/>
              <a:gd name="T38" fmla="*/ 568 w 728"/>
              <a:gd name="T39" fmla="*/ 152 h 242"/>
              <a:gd name="T40" fmla="*/ 520 w 728"/>
              <a:gd name="T41" fmla="*/ 144 h 242"/>
              <a:gd name="T42" fmla="*/ 528 w 728"/>
              <a:gd name="T43" fmla="*/ 72 h 242"/>
              <a:gd name="T44" fmla="*/ 616 w 728"/>
              <a:gd name="T45" fmla="*/ 0 h 242"/>
              <a:gd name="T46" fmla="*/ 728 w 728"/>
              <a:gd name="T47" fmla="*/ 5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28" h="242">
                <a:moveTo>
                  <a:pt x="0" y="200"/>
                </a:moveTo>
                <a:cubicBezTo>
                  <a:pt x="5" y="173"/>
                  <a:pt x="11" y="147"/>
                  <a:pt x="16" y="120"/>
                </a:cubicBezTo>
                <a:cubicBezTo>
                  <a:pt x="18" y="112"/>
                  <a:pt x="18" y="102"/>
                  <a:pt x="24" y="96"/>
                </a:cubicBezTo>
                <a:cubicBezTo>
                  <a:pt x="30" y="90"/>
                  <a:pt x="40" y="91"/>
                  <a:pt x="48" y="88"/>
                </a:cubicBezTo>
                <a:cubicBezTo>
                  <a:pt x="163" y="98"/>
                  <a:pt x="157" y="82"/>
                  <a:pt x="144" y="184"/>
                </a:cubicBezTo>
                <a:cubicBezTo>
                  <a:pt x="128" y="181"/>
                  <a:pt x="110" y="184"/>
                  <a:pt x="96" y="176"/>
                </a:cubicBezTo>
                <a:cubicBezTo>
                  <a:pt x="74" y="163"/>
                  <a:pt x="103" y="106"/>
                  <a:pt x="104" y="104"/>
                </a:cubicBezTo>
                <a:cubicBezTo>
                  <a:pt x="116" y="68"/>
                  <a:pt x="176" y="54"/>
                  <a:pt x="208" y="48"/>
                </a:cubicBezTo>
                <a:cubicBezTo>
                  <a:pt x="240" y="51"/>
                  <a:pt x="286" y="30"/>
                  <a:pt x="304" y="56"/>
                </a:cubicBezTo>
                <a:cubicBezTo>
                  <a:pt x="374" y="158"/>
                  <a:pt x="317" y="169"/>
                  <a:pt x="272" y="184"/>
                </a:cubicBezTo>
                <a:cubicBezTo>
                  <a:pt x="264" y="181"/>
                  <a:pt x="254" y="182"/>
                  <a:pt x="248" y="176"/>
                </a:cubicBezTo>
                <a:cubicBezTo>
                  <a:pt x="221" y="149"/>
                  <a:pt x="259" y="78"/>
                  <a:pt x="280" y="64"/>
                </a:cubicBezTo>
                <a:cubicBezTo>
                  <a:pt x="288" y="59"/>
                  <a:pt x="295" y="52"/>
                  <a:pt x="304" y="48"/>
                </a:cubicBezTo>
                <a:cubicBezTo>
                  <a:pt x="319" y="41"/>
                  <a:pt x="352" y="32"/>
                  <a:pt x="352" y="32"/>
                </a:cubicBezTo>
                <a:cubicBezTo>
                  <a:pt x="429" y="40"/>
                  <a:pt x="435" y="26"/>
                  <a:pt x="456" y="88"/>
                </a:cubicBezTo>
                <a:cubicBezTo>
                  <a:pt x="454" y="111"/>
                  <a:pt x="463" y="242"/>
                  <a:pt x="408" y="160"/>
                </a:cubicBezTo>
                <a:cubicBezTo>
                  <a:pt x="416" y="106"/>
                  <a:pt x="418" y="70"/>
                  <a:pt x="456" y="32"/>
                </a:cubicBezTo>
                <a:cubicBezTo>
                  <a:pt x="496" y="35"/>
                  <a:pt x="536" y="33"/>
                  <a:pt x="576" y="40"/>
                </a:cubicBezTo>
                <a:cubicBezTo>
                  <a:pt x="585" y="42"/>
                  <a:pt x="599" y="46"/>
                  <a:pt x="600" y="56"/>
                </a:cubicBezTo>
                <a:cubicBezTo>
                  <a:pt x="614" y="145"/>
                  <a:pt x="614" y="137"/>
                  <a:pt x="568" y="152"/>
                </a:cubicBezTo>
                <a:cubicBezTo>
                  <a:pt x="552" y="149"/>
                  <a:pt x="534" y="152"/>
                  <a:pt x="520" y="144"/>
                </a:cubicBezTo>
                <a:cubicBezTo>
                  <a:pt x="498" y="131"/>
                  <a:pt x="527" y="74"/>
                  <a:pt x="528" y="72"/>
                </a:cubicBezTo>
                <a:cubicBezTo>
                  <a:pt x="540" y="35"/>
                  <a:pt x="582" y="11"/>
                  <a:pt x="616" y="0"/>
                </a:cubicBezTo>
                <a:cubicBezTo>
                  <a:pt x="642" y="3"/>
                  <a:pt x="728" y="8"/>
                  <a:pt x="728" y="5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Freeform 8"/>
          <p:cNvSpPr>
            <a:spLocks/>
          </p:cNvSpPr>
          <p:nvPr/>
        </p:nvSpPr>
        <p:spPr bwMode="auto">
          <a:xfrm rot="826232">
            <a:off x="7038480" y="3102678"/>
            <a:ext cx="863600" cy="282575"/>
          </a:xfrm>
          <a:custGeom>
            <a:avLst/>
            <a:gdLst>
              <a:gd name="T0" fmla="*/ 0 w 728"/>
              <a:gd name="T1" fmla="*/ 200 h 242"/>
              <a:gd name="T2" fmla="*/ 16 w 728"/>
              <a:gd name="T3" fmla="*/ 120 h 242"/>
              <a:gd name="T4" fmla="*/ 24 w 728"/>
              <a:gd name="T5" fmla="*/ 96 h 242"/>
              <a:gd name="T6" fmla="*/ 48 w 728"/>
              <a:gd name="T7" fmla="*/ 88 h 242"/>
              <a:gd name="T8" fmla="*/ 144 w 728"/>
              <a:gd name="T9" fmla="*/ 184 h 242"/>
              <a:gd name="T10" fmla="*/ 96 w 728"/>
              <a:gd name="T11" fmla="*/ 176 h 242"/>
              <a:gd name="T12" fmla="*/ 104 w 728"/>
              <a:gd name="T13" fmla="*/ 104 h 242"/>
              <a:gd name="T14" fmla="*/ 208 w 728"/>
              <a:gd name="T15" fmla="*/ 48 h 242"/>
              <a:gd name="T16" fmla="*/ 304 w 728"/>
              <a:gd name="T17" fmla="*/ 56 h 242"/>
              <a:gd name="T18" fmla="*/ 272 w 728"/>
              <a:gd name="T19" fmla="*/ 184 h 242"/>
              <a:gd name="T20" fmla="*/ 248 w 728"/>
              <a:gd name="T21" fmla="*/ 176 h 242"/>
              <a:gd name="T22" fmla="*/ 280 w 728"/>
              <a:gd name="T23" fmla="*/ 64 h 242"/>
              <a:gd name="T24" fmla="*/ 304 w 728"/>
              <a:gd name="T25" fmla="*/ 48 h 242"/>
              <a:gd name="T26" fmla="*/ 352 w 728"/>
              <a:gd name="T27" fmla="*/ 32 h 242"/>
              <a:gd name="T28" fmla="*/ 456 w 728"/>
              <a:gd name="T29" fmla="*/ 88 h 242"/>
              <a:gd name="T30" fmla="*/ 408 w 728"/>
              <a:gd name="T31" fmla="*/ 160 h 242"/>
              <a:gd name="T32" fmla="*/ 456 w 728"/>
              <a:gd name="T33" fmla="*/ 32 h 242"/>
              <a:gd name="T34" fmla="*/ 576 w 728"/>
              <a:gd name="T35" fmla="*/ 40 h 242"/>
              <a:gd name="T36" fmla="*/ 600 w 728"/>
              <a:gd name="T37" fmla="*/ 56 h 242"/>
              <a:gd name="T38" fmla="*/ 568 w 728"/>
              <a:gd name="T39" fmla="*/ 152 h 242"/>
              <a:gd name="T40" fmla="*/ 520 w 728"/>
              <a:gd name="T41" fmla="*/ 144 h 242"/>
              <a:gd name="T42" fmla="*/ 528 w 728"/>
              <a:gd name="T43" fmla="*/ 72 h 242"/>
              <a:gd name="T44" fmla="*/ 616 w 728"/>
              <a:gd name="T45" fmla="*/ 0 h 242"/>
              <a:gd name="T46" fmla="*/ 728 w 728"/>
              <a:gd name="T47" fmla="*/ 5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28" h="242">
                <a:moveTo>
                  <a:pt x="0" y="200"/>
                </a:moveTo>
                <a:cubicBezTo>
                  <a:pt x="5" y="173"/>
                  <a:pt x="11" y="147"/>
                  <a:pt x="16" y="120"/>
                </a:cubicBezTo>
                <a:cubicBezTo>
                  <a:pt x="18" y="112"/>
                  <a:pt x="18" y="102"/>
                  <a:pt x="24" y="96"/>
                </a:cubicBezTo>
                <a:cubicBezTo>
                  <a:pt x="30" y="90"/>
                  <a:pt x="40" y="91"/>
                  <a:pt x="48" y="88"/>
                </a:cubicBezTo>
                <a:cubicBezTo>
                  <a:pt x="163" y="98"/>
                  <a:pt x="157" y="82"/>
                  <a:pt x="144" y="184"/>
                </a:cubicBezTo>
                <a:cubicBezTo>
                  <a:pt x="128" y="181"/>
                  <a:pt x="110" y="184"/>
                  <a:pt x="96" y="176"/>
                </a:cubicBezTo>
                <a:cubicBezTo>
                  <a:pt x="74" y="163"/>
                  <a:pt x="103" y="106"/>
                  <a:pt x="104" y="104"/>
                </a:cubicBezTo>
                <a:cubicBezTo>
                  <a:pt x="116" y="68"/>
                  <a:pt x="176" y="54"/>
                  <a:pt x="208" y="48"/>
                </a:cubicBezTo>
                <a:cubicBezTo>
                  <a:pt x="240" y="51"/>
                  <a:pt x="286" y="30"/>
                  <a:pt x="304" y="56"/>
                </a:cubicBezTo>
                <a:cubicBezTo>
                  <a:pt x="374" y="158"/>
                  <a:pt x="317" y="169"/>
                  <a:pt x="272" y="184"/>
                </a:cubicBezTo>
                <a:cubicBezTo>
                  <a:pt x="264" y="181"/>
                  <a:pt x="254" y="182"/>
                  <a:pt x="248" y="176"/>
                </a:cubicBezTo>
                <a:cubicBezTo>
                  <a:pt x="221" y="149"/>
                  <a:pt x="259" y="78"/>
                  <a:pt x="280" y="64"/>
                </a:cubicBezTo>
                <a:cubicBezTo>
                  <a:pt x="288" y="59"/>
                  <a:pt x="295" y="52"/>
                  <a:pt x="304" y="48"/>
                </a:cubicBezTo>
                <a:cubicBezTo>
                  <a:pt x="319" y="41"/>
                  <a:pt x="352" y="32"/>
                  <a:pt x="352" y="32"/>
                </a:cubicBezTo>
                <a:cubicBezTo>
                  <a:pt x="429" y="40"/>
                  <a:pt x="435" y="26"/>
                  <a:pt x="456" y="88"/>
                </a:cubicBezTo>
                <a:cubicBezTo>
                  <a:pt x="454" y="111"/>
                  <a:pt x="463" y="242"/>
                  <a:pt x="408" y="160"/>
                </a:cubicBezTo>
                <a:cubicBezTo>
                  <a:pt x="416" y="106"/>
                  <a:pt x="418" y="70"/>
                  <a:pt x="456" y="32"/>
                </a:cubicBezTo>
                <a:cubicBezTo>
                  <a:pt x="496" y="35"/>
                  <a:pt x="536" y="33"/>
                  <a:pt x="576" y="40"/>
                </a:cubicBezTo>
                <a:cubicBezTo>
                  <a:pt x="585" y="42"/>
                  <a:pt x="599" y="46"/>
                  <a:pt x="600" y="56"/>
                </a:cubicBezTo>
                <a:cubicBezTo>
                  <a:pt x="614" y="145"/>
                  <a:pt x="614" y="137"/>
                  <a:pt x="568" y="152"/>
                </a:cubicBezTo>
                <a:cubicBezTo>
                  <a:pt x="552" y="149"/>
                  <a:pt x="534" y="152"/>
                  <a:pt x="520" y="144"/>
                </a:cubicBezTo>
                <a:cubicBezTo>
                  <a:pt x="498" y="131"/>
                  <a:pt x="527" y="74"/>
                  <a:pt x="528" y="72"/>
                </a:cubicBezTo>
                <a:cubicBezTo>
                  <a:pt x="540" y="35"/>
                  <a:pt x="582" y="11"/>
                  <a:pt x="616" y="0"/>
                </a:cubicBezTo>
                <a:cubicBezTo>
                  <a:pt x="642" y="3"/>
                  <a:pt x="728" y="8"/>
                  <a:pt x="728" y="5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 flipV="1">
            <a:off x="6421859" y="2950405"/>
            <a:ext cx="455613" cy="406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 flipH="1" flipV="1">
            <a:off x="6421859" y="2061752"/>
            <a:ext cx="455613" cy="40481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9" name="Freeform 7"/>
          <p:cNvSpPr>
            <a:spLocks/>
          </p:cNvSpPr>
          <p:nvPr/>
        </p:nvSpPr>
        <p:spPr bwMode="auto">
          <a:xfrm rot="20481799">
            <a:off x="7023218" y="2125266"/>
            <a:ext cx="863600" cy="282575"/>
          </a:xfrm>
          <a:custGeom>
            <a:avLst/>
            <a:gdLst>
              <a:gd name="T0" fmla="*/ 0 w 728"/>
              <a:gd name="T1" fmla="*/ 200 h 242"/>
              <a:gd name="T2" fmla="*/ 16 w 728"/>
              <a:gd name="T3" fmla="*/ 120 h 242"/>
              <a:gd name="T4" fmla="*/ 24 w 728"/>
              <a:gd name="T5" fmla="*/ 96 h 242"/>
              <a:gd name="T6" fmla="*/ 48 w 728"/>
              <a:gd name="T7" fmla="*/ 88 h 242"/>
              <a:gd name="T8" fmla="*/ 144 w 728"/>
              <a:gd name="T9" fmla="*/ 184 h 242"/>
              <a:gd name="T10" fmla="*/ 96 w 728"/>
              <a:gd name="T11" fmla="*/ 176 h 242"/>
              <a:gd name="T12" fmla="*/ 104 w 728"/>
              <a:gd name="T13" fmla="*/ 104 h 242"/>
              <a:gd name="T14" fmla="*/ 208 w 728"/>
              <a:gd name="T15" fmla="*/ 48 h 242"/>
              <a:gd name="T16" fmla="*/ 304 w 728"/>
              <a:gd name="T17" fmla="*/ 56 h 242"/>
              <a:gd name="T18" fmla="*/ 272 w 728"/>
              <a:gd name="T19" fmla="*/ 184 h 242"/>
              <a:gd name="T20" fmla="*/ 248 w 728"/>
              <a:gd name="T21" fmla="*/ 176 h 242"/>
              <a:gd name="T22" fmla="*/ 280 w 728"/>
              <a:gd name="T23" fmla="*/ 64 h 242"/>
              <a:gd name="T24" fmla="*/ 304 w 728"/>
              <a:gd name="T25" fmla="*/ 48 h 242"/>
              <a:gd name="T26" fmla="*/ 352 w 728"/>
              <a:gd name="T27" fmla="*/ 32 h 242"/>
              <a:gd name="T28" fmla="*/ 456 w 728"/>
              <a:gd name="T29" fmla="*/ 88 h 242"/>
              <a:gd name="T30" fmla="*/ 408 w 728"/>
              <a:gd name="T31" fmla="*/ 160 h 242"/>
              <a:gd name="T32" fmla="*/ 456 w 728"/>
              <a:gd name="T33" fmla="*/ 32 h 242"/>
              <a:gd name="T34" fmla="*/ 576 w 728"/>
              <a:gd name="T35" fmla="*/ 40 h 242"/>
              <a:gd name="T36" fmla="*/ 600 w 728"/>
              <a:gd name="T37" fmla="*/ 56 h 242"/>
              <a:gd name="T38" fmla="*/ 568 w 728"/>
              <a:gd name="T39" fmla="*/ 152 h 242"/>
              <a:gd name="T40" fmla="*/ 520 w 728"/>
              <a:gd name="T41" fmla="*/ 144 h 242"/>
              <a:gd name="T42" fmla="*/ 528 w 728"/>
              <a:gd name="T43" fmla="*/ 72 h 242"/>
              <a:gd name="T44" fmla="*/ 616 w 728"/>
              <a:gd name="T45" fmla="*/ 0 h 242"/>
              <a:gd name="T46" fmla="*/ 728 w 728"/>
              <a:gd name="T47" fmla="*/ 5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28" h="242">
                <a:moveTo>
                  <a:pt x="0" y="200"/>
                </a:moveTo>
                <a:cubicBezTo>
                  <a:pt x="5" y="173"/>
                  <a:pt x="11" y="147"/>
                  <a:pt x="16" y="120"/>
                </a:cubicBezTo>
                <a:cubicBezTo>
                  <a:pt x="18" y="112"/>
                  <a:pt x="18" y="102"/>
                  <a:pt x="24" y="96"/>
                </a:cubicBezTo>
                <a:cubicBezTo>
                  <a:pt x="30" y="90"/>
                  <a:pt x="40" y="91"/>
                  <a:pt x="48" y="88"/>
                </a:cubicBezTo>
                <a:cubicBezTo>
                  <a:pt x="163" y="98"/>
                  <a:pt x="157" y="82"/>
                  <a:pt x="144" y="184"/>
                </a:cubicBezTo>
                <a:cubicBezTo>
                  <a:pt x="128" y="181"/>
                  <a:pt x="110" y="184"/>
                  <a:pt x="96" y="176"/>
                </a:cubicBezTo>
                <a:cubicBezTo>
                  <a:pt x="74" y="163"/>
                  <a:pt x="103" y="106"/>
                  <a:pt x="104" y="104"/>
                </a:cubicBezTo>
                <a:cubicBezTo>
                  <a:pt x="116" y="68"/>
                  <a:pt x="176" y="54"/>
                  <a:pt x="208" y="48"/>
                </a:cubicBezTo>
                <a:cubicBezTo>
                  <a:pt x="240" y="51"/>
                  <a:pt x="286" y="30"/>
                  <a:pt x="304" y="56"/>
                </a:cubicBezTo>
                <a:cubicBezTo>
                  <a:pt x="374" y="158"/>
                  <a:pt x="317" y="169"/>
                  <a:pt x="272" y="184"/>
                </a:cubicBezTo>
                <a:cubicBezTo>
                  <a:pt x="264" y="181"/>
                  <a:pt x="254" y="182"/>
                  <a:pt x="248" y="176"/>
                </a:cubicBezTo>
                <a:cubicBezTo>
                  <a:pt x="221" y="149"/>
                  <a:pt x="259" y="78"/>
                  <a:pt x="280" y="64"/>
                </a:cubicBezTo>
                <a:cubicBezTo>
                  <a:pt x="288" y="59"/>
                  <a:pt x="295" y="52"/>
                  <a:pt x="304" y="48"/>
                </a:cubicBezTo>
                <a:cubicBezTo>
                  <a:pt x="319" y="41"/>
                  <a:pt x="352" y="32"/>
                  <a:pt x="352" y="32"/>
                </a:cubicBezTo>
                <a:cubicBezTo>
                  <a:pt x="429" y="40"/>
                  <a:pt x="435" y="26"/>
                  <a:pt x="456" y="88"/>
                </a:cubicBezTo>
                <a:cubicBezTo>
                  <a:pt x="454" y="111"/>
                  <a:pt x="463" y="242"/>
                  <a:pt x="408" y="160"/>
                </a:cubicBezTo>
                <a:cubicBezTo>
                  <a:pt x="416" y="106"/>
                  <a:pt x="418" y="70"/>
                  <a:pt x="456" y="32"/>
                </a:cubicBezTo>
                <a:cubicBezTo>
                  <a:pt x="496" y="35"/>
                  <a:pt x="536" y="33"/>
                  <a:pt x="576" y="40"/>
                </a:cubicBezTo>
                <a:cubicBezTo>
                  <a:pt x="585" y="42"/>
                  <a:pt x="599" y="46"/>
                  <a:pt x="600" y="56"/>
                </a:cubicBezTo>
                <a:cubicBezTo>
                  <a:pt x="614" y="145"/>
                  <a:pt x="614" y="137"/>
                  <a:pt x="568" y="152"/>
                </a:cubicBezTo>
                <a:cubicBezTo>
                  <a:pt x="552" y="149"/>
                  <a:pt x="534" y="152"/>
                  <a:pt x="520" y="144"/>
                </a:cubicBezTo>
                <a:cubicBezTo>
                  <a:pt x="498" y="131"/>
                  <a:pt x="527" y="74"/>
                  <a:pt x="528" y="72"/>
                </a:cubicBezTo>
                <a:cubicBezTo>
                  <a:pt x="540" y="35"/>
                  <a:pt x="582" y="11"/>
                  <a:pt x="616" y="0"/>
                </a:cubicBezTo>
                <a:cubicBezTo>
                  <a:pt x="642" y="3"/>
                  <a:pt x="728" y="8"/>
                  <a:pt x="728" y="5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Freeform 7"/>
          <p:cNvSpPr>
            <a:spLocks/>
          </p:cNvSpPr>
          <p:nvPr/>
        </p:nvSpPr>
        <p:spPr bwMode="auto">
          <a:xfrm rot="21028756">
            <a:off x="7122885" y="2463251"/>
            <a:ext cx="863600" cy="282575"/>
          </a:xfrm>
          <a:custGeom>
            <a:avLst/>
            <a:gdLst>
              <a:gd name="T0" fmla="*/ 0 w 728"/>
              <a:gd name="T1" fmla="*/ 200 h 242"/>
              <a:gd name="T2" fmla="*/ 16 w 728"/>
              <a:gd name="T3" fmla="*/ 120 h 242"/>
              <a:gd name="T4" fmla="*/ 24 w 728"/>
              <a:gd name="T5" fmla="*/ 96 h 242"/>
              <a:gd name="T6" fmla="*/ 48 w 728"/>
              <a:gd name="T7" fmla="*/ 88 h 242"/>
              <a:gd name="T8" fmla="*/ 144 w 728"/>
              <a:gd name="T9" fmla="*/ 184 h 242"/>
              <a:gd name="T10" fmla="*/ 96 w 728"/>
              <a:gd name="T11" fmla="*/ 176 h 242"/>
              <a:gd name="T12" fmla="*/ 104 w 728"/>
              <a:gd name="T13" fmla="*/ 104 h 242"/>
              <a:gd name="T14" fmla="*/ 208 w 728"/>
              <a:gd name="T15" fmla="*/ 48 h 242"/>
              <a:gd name="T16" fmla="*/ 304 w 728"/>
              <a:gd name="T17" fmla="*/ 56 h 242"/>
              <a:gd name="T18" fmla="*/ 272 w 728"/>
              <a:gd name="T19" fmla="*/ 184 h 242"/>
              <a:gd name="T20" fmla="*/ 248 w 728"/>
              <a:gd name="T21" fmla="*/ 176 h 242"/>
              <a:gd name="T22" fmla="*/ 280 w 728"/>
              <a:gd name="T23" fmla="*/ 64 h 242"/>
              <a:gd name="T24" fmla="*/ 304 w 728"/>
              <a:gd name="T25" fmla="*/ 48 h 242"/>
              <a:gd name="T26" fmla="*/ 352 w 728"/>
              <a:gd name="T27" fmla="*/ 32 h 242"/>
              <a:gd name="T28" fmla="*/ 456 w 728"/>
              <a:gd name="T29" fmla="*/ 88 h 242"/>
              <a:gd name="T30" fmla="*/ 408 w 728"/>
              <a:gd name="T31" fmla="*/ 160 h 242"/>
              <a:gd name="T32" fmla="*/ 456 w 728"/>
              <a:gd name="T33" fmla="*/ 32 h 242"/>
              <a:gd name="T34" fmla="*/ 576 w 728"/>
              <a:gd name="T35" fmla="*/ 40 h 242"/>
              <a:gd name="T36" fmla="*/ 600 w 728"/>
              <a:gd name="T37" fmla="*/ 56 h 242"/>
              <a:gd name="T38" fmla="*/ 568 w 728"/>
              <a:gd name="T39" fmla="*/ 152 h 242"/>
              <a:gd name="T40" fmla="*/ 520 w 728"/>
              <a:gd name="T41" fmla="*/ 144 h 242"/>
              <a:gd name="T42" fmla="*/ 528 w 728"/>
              <a:gd name="T43" fmla="*/ 72 h 242"/>
              <a:gd name="T44" fmla="*/ 616 w 728"/>
              <a:gd name="T45" fmla="*/ 0 h 242"/>
              <a:gd name="T46" fmla="*/ 728 w 728"/>
              <a:gd name="T47" fmla="*/ 5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28" h="242">
                <a:moveTo>
                  <a:pt x="0" y="200"/>
                </a:moveTo>
                <a:cubicBezTo>
                  <a:pt x="5" y="173"/>
                  <a:pt x="11" y="147"/>
                  <a:pt x="16" y="120"/>
                </a:cubicBezTo>
                <a:cubicBezTo>
                  <a:pt x="18" y="112"/>
                  <a:pt x="18" y="102"/>
                  <a:pt x="24" y="96"/>
                </a:cubicBezTo>
                <a:cubicBezTo>
                  <a:pt x="30" y="90"/>
                  <a:pt x="40" y="91"/>
                  <a:pt x="48" y="88"/>
                </a:cubicBezTo>
                <a:cubicBezTo>
                  <a:pt x="163" y="98"/>
                  <a:pt x="157" y="82"/>
                  <a:pt x="144" y="184"/>
                </a:cubicBezTo>
                <a:cubicBezTo>
                  <a:pt x="128" y="181"/>
                  <a:pt x="110" y="184"/>
                  <a:pt x="96" y="176"/>
                </a:cubicBezTo>
                <a:cubicBezTo>
                  <a:pt x="74" y="163"/>
                  <a:pt x="103" y="106"/>
                  <a:pt x="104" y="104"/>
                </a:cubicBezTo>
                <a:cubicBezTo>
                  <a:pt x="116" y="68"/>
                  <a:pt x="176" y="54"/>
                  <a:pt x="208" y="48"/>
                </a:cubicBezTo>
                <a:cubicBezTo>
                  <a:pt x="240" y="51"/>
                  <a:pt x="286" y="30"/>
                  <a:pt x="304" y="56"/>
                </a:cubicBezTo>
                <a:cubicBezTo>
                  <a:pt x="374" y="158"/>
                  <a:pt x="317" y="169"/>
                  <a:pt x="272" y="184"/>
                </a:cubicBezTo>
                <a:cubicBezTo>
                  <a:pt x="264" y="181"/>
                  <a:pt x="254" y="182"/>
                  <a:pt x="248" y="176"/>
                </a:cubicBezTo>
                <a:cubicBezTo>
                  <a:pt x="221" y="149"/>
                  <a:pt x="259" y="78"/>
                  <a:pt x="280" y="64"/>
                </a:cubicBezTo>
                <a:cubicBezTo>
                  <a:pt x="288" y="59"/>
                  <a:pt x="295" y="52"/>
                  <a:pt x="304" y="48"/>
                </a:cubicBezTo>
                <a:cubicBezTo>
                  <a:pt x="319" y="41"/>
                  <a:pt x="352" y="32"/>
                  <a:pt x="352" y="32"/>
                </a:cubicBezTo>
                <a:cubicBezTo>
                  <a:pt x="429" y="40"/>
                  <a:pt x="435" y="26"/>
                  <a:pt x="456" y="88"/>
                </a:cubicBezTo>
                <a:cubicBezTo>
                  <a:pt x="454" y="111"/>
                  <a:pt x="463" y="242"/>
                  <a:pt x="408" y="160"/>
                </a:cubicBezTo>
                <a:cubicBezTo>
                  <a:pt x="416" y="106"/>
                  <a:pt x="418" y="70"/>
                  <a:pt x="456" y="32"/>
                </a:cubicBezTo>
                <a:cubicBezTo>
                  <a:pt x="496" y="35"/>
                  <a:pt x="536" y="33"/>
                  <a:pt x="576" y="40"/>
                </a:cubicBezTo>
                <a:cubicBezTo>
                  <a:pt x="585" y="42"/>
                  <a:pt x="599" y="46"/>
                  <a:pt x="600" y="56"/>
                </a:cubicBezTo>
                <a:cubicBezTo>
                  <a:pt x="614" y="145"/>
                  <a:pt x="614" y="137"/>
                  <a:pt x="568" y="152"/>
                </a:cubicBezTo>
                <a:cubicBezTo>
                  <a:pt x="552" y="149"/>
                  <a:pt x="534" y="152"/>
                  <a:pt x="520" y="144"/>
                </a:cubicBezTo>
                <a:cubicBezTo>
                  <a:pt x="498" y="131"/>
                  <a:pt x="527" y="74"/>
                  <a:pt x="528" y="72"/>
                </a:cubicBezTo>
                <a:cubicBezTo>
                  <a:pt x="540" y="35"/>
                  <a:pt x="582" y="11"/>
                  <a:pt x="616" y="0"/>
                </a:cubicBezTo>
                <a:cubicBezTo>
                  <a:pt x="642" y="3"/>
                  <a:pt x="728" y="8"/>
                  <a:pt x="728" y="5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6754745" y="2190340"/>
            <a:ext cx="498834" cy="1058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自由: 形状 32"/>
          <p:cNvSpPr/>
          <p:nvPr/>
        </p:nvSpPr>
        <p:spPr>
          <a:xfrm>
            <a:off x="9193221" y="3045857"/>
            <a:ext cx="2081894" cy="303679"/>
          </a:xfrm>
          <a:custGeom>
            <a:avLst/>
            <a:gdLst>
              <a:gd name="connsiteX0" fmla="*/ 0 w 2227943"/>
              <a:gd name="connsiteY0" fmla="*/ 7257 h 406400"/>
              <a:gd name="connsiteX1" fmla="*/ 1103086 w 2227943"/>
              <a:gd name="connsiteY1" fmla="*/ 0 h 406400"/>
              <a:gd name="connsiteX2" fmla="*/ 2227943 w 2227943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7943" h="406400">
                <a:moveTo>
                  <a:pt x="0" y="7257"/>
                </a:moveTo>
                <a:lnTo>
                  <a:pt x="1103086" y="0"/>
                </a:lnTo>
                <a:lnTo>
                  <a:pt x="2227943" y="406400"/>
                </a:lnTo>
              </a:path>
            </a:pathLst>
          </a:custGeom>
          <a:noFill/>
          <a:ln w="28575">
            <a:solidFill>
              <a:srgbClr val="1C1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自由: 形状 33"/>
          <p:cNvSpPr/>
          <p:nvPr/>
        </p:nvSpPr>
        <p:spPr>
          <a:xfrm>
            <a:off x="10448349" y="1995499"/>
            <a:ext cx="826766" cy="957799"/>
          </a:xfrm>
          <a:custGeom>
            <a:avLst/>
            <a:gdLst>
              <a:gd name="connsiteX0" fmla="*/ 246742 w 740228"/>
              <a:gd name="connsiteY0" fmla="*/ 0 h 921657"/>
              <a:gd name="connsiteX1" fmla="*/ 0 w 740228"/>
              <a:gd name="connsiteY1" fmla="*/ 703942 h 921657"/>
              <a:gd name="connsiteX2" fmla="*/ 740228 w 740228"/>
              <a:gd name="connsiteY2" fmla="*/ 921657 h 92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0228" h="921657">
                <a:moveTo>
                  <a:pt x="246742" y="0"/>
                </a:moveTo>
                <a:lnTo>
                  <a:pt x="0" y="703942"/>
                </a:lnTo>
                <a:lnTo>
                  <a:pt x="740228" y="921657"/>
                </a:lnTo>
              </a:path>
            </a:pathLst>
          </a:custGeom>
          <a:noFill/>
          <a:ln w="28575">
            <a:solidFill>
              <a:srgbClr val="1C1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自由: 形状 34"/>
          <p:cNvSpPr/>
          <p:nvPr/>
        </p:nvSpPr>
        <p:spPr>
          <a:xfrm>
            <a:off x="10745891" y="2023498"/>
            <a:ext cx="529771" cy="653829"/>
          </a:xfrm>
          <a:custGeom>
            <a:avLst/>
            <a:gdLst>
              <a:gd name="connsiteX0" fmla="*/ 246742 w 740228"/>
              <a:gd name="connsiteY0" fmla="*/ 0 h 921657"/>
              <a:gd name="connsiteX1" fmla="*/ 0 w 740228"/>
              <a:gd name="connsiteY1" fmla="*/ 703942 h 921657"/>
              <a:gd name="connsiteX2" fmla="*/ 740228 w 740228"/>
              <a:gd name="connsiteY2" fmla="*/ 921657 h 92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0228" h="921657">
                <a:moveTo>
                  <a:pt x="246742" y="0"/>
                </a:moveTo>
                <a:lnTo>
                  <a:pt x="0" y="703942"/>
                </a:lnTo>
                <a:lnTo>
                  <a:pt x="740228" y="921657"/>
                </a:lnTo>
              </a:path>
            </a:pathLst>
          </a:custGeom>
          <a:noFill/>
          <a:ln w="28575">
            <a:solidFill>
              <a:srgbClr val="1C1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自由: 形状 35"/>
          <p:cNvSpPr/>
          <p:nvPr/>
        </p:nvSpPr>
        <p:spPr>
          <a:xfrm>
            <a:off x="9193221" y="3272109"/>
            <a:ext cx="2061966" cy="287085"/>
          </a:xfrm>
          <a:custGeom>
            <a:avLst/>
            <a:gdLst>
              <a:gd name="connsiteX0" fmla="*/ 0 w 2227943"/>
              <a:gd name="connsiteY0" fmla="*/ 7257 h 406400"/>
              <a:gd name="connsiteX1" fmla="*/ 1103086 w 2227943"/>
              <a:gd name="connsiteY1" fmla="*/ 0 h 406400"/>
              <a:gd name="connsiteX2" fmla="*/ 2227943 w 2227943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7943" h="406400">
                <a:moveTo>
                  <a:pt x="0" y="7257"/>
                </a:moveTo>
                <a:lnTo>
                  <a:pt x="1103086" y="0"/>
                </a:lnTo>
                <a:lnTo>
                  <a:pt x="2227943" y="406400"/>
                </a:lnTo>
              </a:path>
            </a:pathLst>
          </a:custGeom>
          <a:noFill/>
          <a:ln w="28575">
            <a:solidFill>
              <a:srgbClr val="1C1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自由: 形状 36"/>
          <p:cNvSpPr/>
          <p:nvPr/>
        </p:nvSpPr>
        <p:spPr>
          <a:xfrm>
            <a:off x="9193221" y="3506921"/>
            <a:ext cx="2050732" cy="294202"/>
          </a:xfrm>
          <a:custGeom>
            <a:avLst/>
            <a:gdLst>
              <a:gd name="connsiteX0" fmla="*/ 0 w 2227943"/>
              <a:gd name="connsiteY0" fmla="*/ 7257 h 406400"/>
              <a:gd name="connsiteX1" fmla="*/ 1103086 w 2227943"/>
              <a:gd name="connsiteY1" fmla="*/ 0 h 406400"/>
              <a:gd name="connsiteX2" fmla="*/ 2227943 w 2227943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7943" h="406400">
                <a:moveTo>
                  <a:pt x="0" y="7257"/>
                </a:moveTo>
                <a:lnTo>
                  <a:pt x="1103086" y="0"/>
                </a:lnTo>
                <a:lnTo>
                  <a:pt x="2227943" y="406400"/>
                </a:lnTo>
              </a:path>
            </a:pathLst>
          </a:custGeom>
          <a:noFill/>
          <a:ln w="28575">
            <a:solidFill>
              <a:srgbClr val="1C1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8832611" y="2738517"/>
            <a:ext cx="3978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0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</a:rPr>
              <a:t>b</a:t>
            </a:r>
            <a:r>
              <a:rPr kumimoji="0" lang="en-GB" altLang="zh-CN" sz="20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 </a:t>
            </a:r>
            <a:endParaRPr kumimoji="0" lang="en-GB" altLang="zh-CN" sz="2000" b="0" i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8832611" y="3067273"/>
            <a:ext cx="3978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0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</a:rPr>
              <a:t>u</a:t>
            </a:r>
            <a:r>
              <a:rPr kumimoji="0" lang="en-GB" altLang="zh-CN" sz="20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 </a:t>
            </a:r>
            <a:endParaRPr kumimoji="0" lang="en-GB" altLang="zh-CN" sz="2000" b="0" i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8832611" y="3380555"/>
            <a:ext cx="3978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0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</a:rPr>
              <a:t>d</a:t>
            </a:r>
            <a:r>
              <a:rPr kumimoji="0" lang="en-GB" altLang="zh-CN" sz="20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 </a:t>
            </a:r>
            <a:endParaRPr kumimoji="0" lang="en-GB" altLang="zh-CN" sz="2000" b="0" i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11311582" y="3067273"/>
            <a:ext cx="3978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0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</a:rPr>
              <a:t>c</a:t>
            </a:r>
            <a:r>
              <a:rPr kumimoji="0" lang="en-GB" altLang="zh-CN" sz="20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 </a:t>
            </a:r>
            <a:endParaRPr kumimoji="0" lang="en-GB" altLang="zh-CN" sz="2000" b="0" i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11268040" y="3367001"/>
            <a:ext cx="3978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0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</a:rPr>
              <a:t>u</a:t>
            </a:r>
            <a:r>
              <a:rPr kumimoji="0" lang="en-GB" altLang="zh-CN" sz="20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 </a:t>
            </a:r>
            <a:endParaRPr kumimoji="0" lang="en-GB" altLang="zh-CN" sz="2000" b="0" i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auto">
          <a:xfrm>
            <a:off x="11268040" y="3680283"/>
            <a:ext cx="3978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0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</a:rPr>
              <a:t>d</a:t>
            </a:r>
            <a:r>
              <a:rPr kumimoji="0" lang="en-GB" altLang="zh-CN" sz="20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 </a:t>
            </a:r>
            <a:endParaRPr kumimoji="0" lang="en-GB" altLang="zh-CN" sz="2000" b="0" i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10"/>
              <p:cNvSpPr>
                <a:spLocks noChangeArrowheads="1"/>
              </p:cNvSpPr>
              <p:nvPr/>
            </p:nvSpPr>
            <p:spPr bwMode="auto">
              <a:xfrm>
                <a:off x="11327416" y="2717101"/>
                <a:ext cx="38196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accPr>
                      <m:e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charset="-122"/>
                          </a:rPr>
                          <m:t>𝑐</m:t>
                        </m:r>
                      </m:e>
                    </m:acc>
                  </m:oMath>
                </a14:m>
                <a:r>
                  <a:rPr kumimoji="0" lang="en-GB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宋体" charset="-122"/>
                    <a:sym typeface="Symbol" pitchFamily="18" charset="2"/>
                  </a:rPr>
                  <a:t> </a:t>
                </a:r>
                <a:endParaRPr kumimoji="0" lang="en-GB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-122"/>
                </a:endParaRPr>
              </a:p>
            </p:txBody>
          </p:sp>
        </mc:Choice>
        <mc:Fallback xmlns="">
          <p:sp>
            <p:nvSpPr>
              <p:cNvPr id="44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27416" y="2717101"/>
                <a:ext cx="381964" cy="400110"/>
              </a:xfrm>
              <a:prstGeom prst="rect">
                <a:avLst/>
              </a:prstGeom>
              <a:blipFill>
                <a:blip r:embed="rId9"/>
                <a:stretch>
                  <a:fillRect r="-158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10586150" y="1605275"/>
            <a:ext cx="3731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0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</a:rPr>
              <a:t>s</a:t>
            </a:r>
            <a:r>
              <a:rPr kumimoji="0" lang="en-GB" altLang="zh-CN" sz="20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 </a:t>
            </a:r>
            <a:endParaRPr kumimoji="0" lang="en-GB" altLang="zh-CN" sz="2000" b="0" i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10"/>
              <p:cNvSpPr>
                <a:spLocks noChangeArrowheads="1"/>
              </p:cNvSpPr>
              <p:nvPr/>
            </p:nvSpPr>
            <p:spPr bwMode="auto">
              <a:xfrm>
                <a:off x="10870475" y="1657064"/>
                <a:ext cx="37310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altLang="zh-CN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accPr>
                      <m:e>
                        <m:r>
                          <a:rPr kumimoji="0" lang="en-US" altLang="zh-CN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charset="-122"/>
                          </a:rPr>
                          <m:t>𝑢</m:t>
                        </m:r>
                      </m:e>
                    </m:acc>
                  </m:oMath>
                </a14:m>
                <a:r>
                  <a:rPr kumimoji="0" lang="en-GB" altLang="zh-CN" sz="20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宋体" charset="-122"/>
                    <a:sym typeface="Symbol" pitchFamily="18" charset="2"/>
                  </a:rPr>
                  <a:t> </a:t>
                </a:r>
                <a:endParaRPr kumimoji="0" lang="en-GB" altLang="zh-CN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-122"/>
                </a:endParaRPr>
              </a:p>
            </p:txBody>
          </p:sp>
        </mc:Choice>
        <mc:Fallback xmlns="">
          <p:sp>
            <p:nvSpPr>
              <p:cNvPr id="46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70475" y="1657064"/>
                <a:ext cx="373105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10"/>
              <p:cNvSpPr>
                <a:spLocks noChangeArrowheads="1"/>
              </p:cNvSpPr>
              <p:nvPr/>
            </p:nvSpPr>
            <p:spPr bwMode="auto">
              <a:xfrm>
                <a:off x="11354148" y="2316991"/>
                <a:ext cx="37310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</a:rPr>
                      <m:t>𝑢</m:t>
                    </m:r>
                  </m:oMath>
                </a14:m>
                <a:r>
                  <a:rPr kumimoji="0" lang="en-GB" altLang="zh-CN" sz="20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宋体" charset="-122"/>
                    <a:sym typeface="Symbol" pitchFamily="18" charset="2"/>
                  </a:rPr>
                  <a:t> </a:t>
                </a:r>
                <a:endParaRPr kumimoji="0" lang="en-GB" altLang="zh-CN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-122"/>
                </a:endParaRPr>
              </a:p>
            </p:txBody>
          </p:sp>
        </mc:Choice>
        <mc:Fallback xmlns="">
          <p:sp>
            <p:nvSpPr>
              <p:cNvPr id="47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54148" y="2316991"/>
                <a:ext cx="373105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直接连接符 48"/>
          <p:cNvCxnSpPr>
            <a:stCxn id="33" idx="1"/>
            <a:endCxn id="34" idx="1"/>
          </p:cNvCxnSpPr>
          <p:nvPr/>
        </p:nvCxnSpPr>
        <p:spPr>
          <a:xfrm flipV="1">
            <a:off x="10223996" y="2727045"/>
            <a:ext cx="224353" cy="318812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/>
              <p:cNvSpPr txBox="1"/>
              <p:nvPr/>
            </p:nvSpPr>
            <p:spPr>
              <a:xfrm>
                <a:off x="507816" y="1271622"/>
                <a:ext cx="2481641" cy="46166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C1C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C1C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kumimoji="0" lang="en-US" altLang="zh-CN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C1C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0" lang="en-US" altLang="zh-CN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C1C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C1C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kumimoji="0" lang="en-US" altLang="zh-CN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C1C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C1CFF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C1CFF"/>
                    </a:solidFill>
                    <a:effectLst/>
                    <a:uLnTx/>
                    <a:uFillTx/>
                  </a:rPr>
                  <a:t>annihilation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1C1CFF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0" name="文本框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16" y="1271622"/>
                <a:ext cx="2481641" cy="461665"/>
              </a:xfrm>
              <a:prstGeom prst="rect">
                <a:avLst/>
              </a:prstGeom>
              <a:blipFill>
                <a:blip r:embed="rId12"/>
                <a:stretch>
                  <a:fillRect t="-10667" r="-2948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/>
              <p:cNvSpPr txBox="1"/>
              <p:nvPr/>
            </p:nvSpPr>
            <p:spPr>
              <a:xfrm>
                <a:off x="3448962" y="1285950"/>
                <a:ext cx="2018501" cy="46166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2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1C1C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𝜸𝜸</m:t>
                    </m:r>
                  </m:oMath>
                </a14:m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C1C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C1C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scatterings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1C1C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1" name="文本框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962" y="1285950"/>
                <a:ext cx="2018501" cy="461665"/>
              </a:xfrm>
              <a:prstGeom prst="rect">
                <a:avLst/>
              </a:prstGeom>
              <a:blipFill>
                <a:blip r:embed="rId13"/>
                <a:stretch>
                  <a:fillRect l="-906" t="-10526" r="-3323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文本框 51"/>
          <p:cNvSpPr txBox="1"/>
          <p:nvPr/>
        </p:nvSpPr>
        <p:spPr>
          <a:xfrm>
            <a:off x="6174117" y="1285950"/>
            <a:ext cx="180530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1C1CFF"/>
                </a:solidFill>
                <a:effectLst/>
                <a:uLnTx/>
                <a:uFillTx/>
              </a:rPr>
              <a:t>Hadron </a:t>
            </a: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C1CFF"/>
                </a:solidFill>
                <a:effectLst/>
                <a:uLnTx/>
                <a:uFillTx/>
              </a:rPr>
              <a:t>colli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1C1CFF"/>
                </a:solidFill>
                <a:effectLst/>
                <a:uLnTx/>
                <a:uFillTx/>
              </a:rPr>
              <a:t>.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1C1CFF"/>
              </a:solidFill>
              <a:effectLst/>
              <a:uLnTx/>
              <a:uFillTx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9031544" y="1265324"/>
            <a:ext cx="1858201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1C1CFF"/>
                </a:solidFill>
                <a:effectLst/>
                <a:uLnTx/>
                <a:uFillTx/>
              </a:rPr>
              <a:t>Weak decays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1C1CFF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12"/>
              <p:cNvSpPr txBox="1">
                <a:spLocks noChangeArrowheads="1"/>
              </p:cNvSpPr>
              <p:nvPr/>
            </p:nvSpPr>
            <p:spPr bwMode="auto">
              <a:xfrm>
                <a:off x="6027822" y="1809450"/>
                <a:ext cx="44493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  <a:sym typeface="Symbol" pitchFamily="18" charset="2"/>
                      </a:rPr>
                      <m:t>𝑝</m:t>
                    </m:r>
                  </m:oMath>
                </a14:m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ea typeface="宋体" charset="-122"/>
                    <a:sym typeface="Symbol" pitchFamily="18" charset="2"/>
                  </a:rPr>
                  <a:t> </a:t>
                </a:r>
              </a:p>
            </p:txBody>
          </p:sp>
        </mc:Choice>
        <mc:Fallback xmlns="">
          <p:sp>
            <p:nvSpPr>
              <p:cNvPr id="54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27822" y="1809450"/>
                <a:ext cx="444930" cy="461665"/>
              </a:xfrm>
              <a:prstGeom prst="rect">
                <a:avLst/>
              </a:prstGeom>
              <a:blipFill>
                <a:blip r:embed="rId14"/>
                <a:stretch>
                  <a:fillRect l="-4110" b="-118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 Box 12"/>
              <p:cNvSpPr txBox="1">
                <a:spLocks noChangeArrowheads="1"/>
              </p:cNvSpPr>
              <p:nvPr/>
            </p:nvSpPr>
            <p:spPr bwMode="auto">
              <a:xfrm>
                <a:off x="6027822" y="3065928"/>
                <a:ext cx="44493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  <a:sym typeface="Symbol" pitchFamily="18" charset="2"/>
                      </a:rPr>
                      <m:t>𝑝</m:t>
                    </m:r>
                  </m:oMath>
                </a14:m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ea typeface="宋体" charset="-122"/>
                    <a:sym typeface="Symbol" pitchFamily="18" charset="2"/>
                  </a:rPr>
                  <a:t> </a:t>
                </a:r>
              </a:p>
            </p:txBody>
          </p:sp>
        </mc:Choice>
        <mc:Fallback xmlns="">
          <p:sp>
            <p:nvSpPr>
              <p:cNvPr id="55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27822" y="3065928"/>
                <a:ext cx="444930" cy="461665"/>
              </a:xfrm>
              <a:prstGeom prst="rect">
                <a:avLst/>
              </a:prstGeom>
              <a:blipFill>
                <a:blip r:embed="rId15"/>
                <a:stretch>
                  <a:fillRect l="-4110" b="-118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自由: 形状 56"/>
          <p:cNvSpPr/>
          <p:nvPr/>
        </p:nvSpPr>
        <p:spPr>
          <a:xfrm>
            <a:off x="7994218" y="2599156"/>
            <a:ext cx="580571" cy="827314"/>
          </a:xfrm>
          <a:custGeom>
            <a:avLst/>
            <a:gdLst>
              <a:gd name="connsiteX0" fmla="*/ 573314 w 580571"/>
              <a:gd name="connsiteY0" fmla="*/ 0 h 827314"/>
              <a:gd name="connsiteX1" fmla="*/ 0 w 580571"/>
              <a:gd name="connsiteY1" fmla="*/ 290286 h 827314"/>
              <a:gd name="connsiteX2" fmla="*/ 580571 w 580571"/>
              <a:gd name="connsiteY2" fmla="*/ 827314 h 82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0571" h="827314">
                <a:moveTo>
                  <a:pt x="573314" y="0"/>
                </a:moveTo>
                <a:lnTo>
                  <a:pt x="0" y="290286"/>
                </a:lnTo>
                <a:lnTo>
                  <a:pt x="580571" y="827314"/>
                </a:lnTo>
              </a:path>
            </a:pathLst>
          </a:custGeom>
          <a:noFill/>
          <a:ln w="19050">
            <a:solidFill>
              <a:srgbClr val="1C1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自由: 形状 57"/>
          <p:cNvSpPr/>
          <p:nvPr/>
        </p:nvSpPr>
        <p:spPr>
          <a:xfrm>
            <a:off x="7921646" y="2889442"/>
            <a:ext cx="645886" cy="834571"/>
          </a:xfrm>
          <a:custGeom>
            <a:avLst/>
            <a:gdLst>
              <a:gd name="connsiteX0" fmla="*/ 645886 w 645886"/>
              <a:gd name="connsiteY0" fmla="*/ 0 h 834571"/>
              <a:gd name="connsiteX1" fmla="*/ 0 w 645886"/>
              <a:gd name="connsiteY1" fmla="*/ 355600 h 834571"/>
              <a:gd name="connsiteX2" fmla="*/ 529772 w 645886"/>
              <a:gd name="connsiteY2" fmla="*/ 834571 h 83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5886" h="834571">
                <a:moveTo>
                  <a:pt x="645886" y="0"/>
                </a:moveTo>
                <a:lnTo>
                  <a:pt x="0" y="355600"/>
                </a:lnTo>
                <a:lnTo>
                  <a:pt x="529772" y="834571"/>
                </a:lnTo>
              </a:path>
            </a:pathLst>
          </a:custGeom>
          <a:noFill/>
          <a:ln w="19050">
            <a:solidFill>
              <a:srgbClr val="1C1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13"/>
              <p:cNvSpPr txBox="1">
                <a:spLocks noChangeArrowheads="1"/>
              </p:cNvSpPr>
              <p:nvPr/>
            </p:nvSpPr>
            <p:spPr bwMode="auto">
              <a:xfrm>
                <a:off x="4984281" y="2454356"/>
                <a:ext cx="94436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0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charset="-122"/>
                          <a:sym typeface="Symbol" pitchFamily="18" charset="2"/>
                        </a:rPr>
                        <m:t>(</m:t>
                      </m:r>
                      <m:r>
                        <a:rPr kumimoji="0" lang="en-US" altLang="zh-CN" sz="20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charset="-122"/>
                          <a:sym typeface="Symbol" pitchFamily="18" charset="2"/>
                        </a:rPr>
                        <m:t>𝑋𝑌𝑍</m:t>
                      </m:r>
                      <m:r>
                        <a:rPr kumimoji="0" lang="en-US" altLang="zh-CN" sz="20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charset="-122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宋体" charset="-122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61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4281" y="2454356"/>
                <a:ext cx="944361" cy="400110"/>
              </a:xfrm>
              <a:prstGeom prst="rect">
                <a:avLst/>
              </a:prstGeom>
              <a:blipFill>
                <a:blip r:embed="rId16"/>
                <a:stretch>
                  <a:fillRect b="-184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13"/>
              <p:cNvSpPr txBox="1">
                <a:spLocks noChangeArrowheads="1"/>
              </p:cNvSpPr>
              <p:nvPr/>
            </p:nvSpPr>
            <p:spPr bwMode="auto">
              <a:xfrm>
                <a:off x="7884933" y="3718658"/>
                <a:ext cx="94436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charset="-122"/>
                          <a:sym typeface="Symbol" pitchFamily="18" charset="2"/>
                        </a:rPr>
                        <m:t>(</m:t>
                      </m:r>
                      <m:r>
                        <a:rPr kumimoji="0" lang="en-US" altLang="zh-CN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charset="-122"/>
                          <a:sym typeface="Symbol" pitchFamily="18" charset="2"/>
                        </a:rPr>
                        <m:t>𝑋𝑌𝑍</m:t>
                      </m:r>
                      <m:r>
                        <a:rPr kumimoji="0" lang="en-US" altLang="zh-CN" sz="20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charset="-122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宋体" charset="-122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62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84933" y="3718658"/>
                <a:ext cx="944361" cy="400110"/>
              </a:xfrm>
              <a:prstGeom prst="rect">
                <a:avLst/>
              </a:prstGeom>
              <a:blipFill>
                <a:blip r:embed="rId17"/>
                <a:stretch>
                  <a:fillRect b="-181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13"/>
              <p:cNvSpPr txBox="1">
                <a:spLocks noChangeArrowheads="1"/>
              </p:cNvSpPr>
              <p:nvPr/>
            </p:nvSpPr>
            <p:spPr bwMode="auto">
              <a:xfrm>
                <a:off x="10935476" y="4056675"/>
                <a:ext cx="125983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charset="-122"/>
                          <a:sym typeface="Symbol" pitchFamily="18" charset="2"/>
                        </a:rPr>
                        <m:t>(</m:t>
                      </m:r>
                      <m:r>
                        <a:rPr kumimoji="0" lang="en-US" altLang="zh-CN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charset="-122"/>
                          <a:sym typeface="Symbol" pitchFamily="18" charset="2"/>
                        </a:rPr>
                        <m:t>𝑋𝑌𝑍</m:t>
                      </m:r>
                      <m:r>
                        <a:rPr kumimoji="0" lang="en-US" altLang="zh-CN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charset="-122"/>
                          <a:sym typeface="Symbol" pitchFamily="18" charset="2"/>
                        </a:rPr>
                        <m:t>, </m:t>
                      </m:r>
                      <m:sSub>
                        <m:sSubPr>
                          <m:ctrlPr>
                            <a:rPr kumimoji="0" lang="en-US" altLang="zh-CN" sz="20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charset="-122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kumimoji="0" lang="en-US" altLang="zh-CN" sz="20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charset="-122"/>
                              <a:sym typeface="Symbol" pitchFamily="18" charset="2"/>
                            </a:rPr>
                            <m:t>𝑃</m:t>
                          </m:r>
                        </m:e>
                        <m:sub>
                          <m:r>
                            <a:rPr kumimoji="0" lang="en-US" altLang="zh-CN" sz="20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charset="-122"/>
                              <a:sym typeface="Symbol" pitchFamily="18" charset="2"/>
                            </a:rPr>
                            <m:t>𝑐</m:t>
                          </m:r>
                        </m:sub>
                      </m:sSub>
                      <m:r>
                        <a:rPr kumimoji="0" lang="en-US" altLang="zh-CN" sz="20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charset="-122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宋体" charset="-122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63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35476" y="4056675"/>
                <a:ext cx="1259832" cy="400110"/>
              </a:xfrm>
              <a:prstGeom prst="rect">
                <a:avLst/>
              </a:prstGeom>
              <a:blipFill>
                <a:blip r:embed="rId18"/>
                <a:stretch>
                  <a:fillRect b="-181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 Box 13"/>
              <p:cNvSpPr txBox="1">
                <a:spLocks noChangeArrowheads="1"/>
              </p:cNvSpPr>
              <p:nvPr/>
            </p:nvSpPr>
            <p:spPr bwMode="auto">
              <a:xfrm>
                <a:off x="1247429" y="3338163"/>
                <a:ext cx="94436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0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charset="-122"/>
                          <a:sym typeface="Symbol" pitchFamily="18" charset="2"/>
                        </a:rPr>
                        <m:t>(</m:t>
                      </m:r>
                      <m:r>
                        <a:rPr kumimoji="0" lang="en-US" altLang="zh-CN" sz="20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charset="-122"/>
                          <a:sym typeface="Symbol" pitchFamily="18" charset="2"/>
                        </a:rPr>
                        <m:t>𝑋𝑌𝑍</m:t>
                      </m:r>
                      <m:r>
                        <a:rPr kumimoji="0" lang="en-US" altLang="zh-CN" sz="20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宋体" charset="-122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宋体" charset="-122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64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7429" y="3338163"/>
                <a:ext cx="944361" cy="400110"/>
              </a:xfrm>
              <a:prstGeom prst="rect">
                <a:avLst/>
              </a:prstGeom>
              <a:blipFill>
                <a:blip r:embed="rId19"/>
                <a:stretch>
                  <a:fillRect b="-184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图片 6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3444" y="4768840"/>
            <a:ext cx="4754019" cy="917045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225311" y="4738581"/>
            <a:ext cx="4747485" cy="982205"/>
          </a:xfrm>
          <a:prstGeom prst="rect">
            <a:avLst/>
          </a:prstGeom>
        </p:spPr>
      </p:pic>
      <p:sp>
        <p:nvSpPr>
          <p:cNvPr id="68" name="文本框 67"/>
          <p:cNvSpPr txBox="1"/>
          <p:nvPr/>
        </p:nvSpPr>
        <p:spPr>
          <a:xfrm>
            <a:off x="715734" y="5928811"/>
            <a:ext cx="7375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Hadron physics</a:t>
            </a:r>
            <a:r>
              <a:rPr kumimoji="0" lang="en-US" altLang="zh-CN" sz="2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is a natural part of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large science facilities. 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9" name="右大括号 68"/>
          <p:cNvSpPr/>
          <p:nvPr/>
        </p:nvSpPr>
        <p:spPr>
          <a:xfrm>
            <a:off x="11665906" y="2578464"/>
            <a:ext cx="250323" cy="1275083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062155" y="4793050"/>
            <a:ext cx="919387" cy="871938"/>
          </a:xfrm>
          <a:prstGeom prst="rect">
            <a:avLst/>
          </a:prstGeom>
        </p:spPr>
      </p:pic>
      <p:sp>
        <p:nvSpPr>
          <p:cNvPr id="59" name="灯片编号占位符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A5A19-31B9-4749-ABD7-AC00A8349CB9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74131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A42FD3-5501-4466-B0EF-C693BF37ED6B}" type="slidenum">
              <a:rPr kumimoji="0" lang="zh-CN" alt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814" y="2091727"/>
            <a:ext cx="3938738" cy="805189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793" y="3146752"/>
            <a:ext cx="3833813" cy="54364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50" y="3819872"/>
            <a:ext cx="3562504" cy="68971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50" y="5328786"/>
            <a:ext cx="5738566" cy="8236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606850" y="3025464"/>
                <a:ext cx="1323824" cy="704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0" lang="en-US" altLang="zh-CN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kumimoji="0" lang="en-US" altLang="zh-CN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  </m:t>
                      </m:r>
                    </m:oMath>
                  </m:oMathPara>
                </a14:m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50" y="3025464"/>
                <a:ext cx="1323824" cy="7042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连接符: 肘形 8"/>
          <p:cNvCxnSpPr/>
          <p:nvPr/>
        </p:nvCxnSpPr>
        <p:spPr bwMode="auto">
          <a:xfrm rot="16200000" flipH="1">
            <a:off x="3743502" y="5110314"/>
            <a:ext cx="241602" cy="21936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文本框 9"/>
          <p:cNvSpPr txBox="1"/>
          <p:nvPr/>
        </p:nvSpPr>
        <p:spPr>
          <a:xfrm>
            <a:off x="3232104" y="4729864"/>
            <a:ext cx="2736647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Potential smearing factor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31956" y="1387825"/>
            <a:ext cx="5992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Hamiltonian in a non-relativistic quark model :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4119" y="1387825"/>
            <a:ext cx="4811771" cy="13565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4119" y="2819272"/>
            <a:ext cx="4895629" cy="750333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 bwMode="auto">
          <a:xfrm>
            <a:off x="2656114" y="5328785"/>
            <a:ext cx="355600" cy="809879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3048000" y="5335656"/>
            <a:ext cx="3069770" cy="809879"/>
          </a:xfrm>
          <a:prstGeom prst="rect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39598" y="6298684"/>
            <a:ext cx="12490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Coulomb 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682912" y="6298684"/>
            <a:ext cx="2133918" cy="369332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Spin-spin correl.  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sp>
        <p:nvSpPr>
          <p:cNvPr id="20" name="左大括号 19"/>
          <p:cNvSpPr/>
          <p:nvPr/>
        </p:nvSpPr>
        <p:spPr bwMode="auto">
          <a:xfrm>
            <a:off x="350767" y="3268722"/>
            <a:ext cx="195943" cy="2682134"/>
          </a:xfrm>
          <a:prstGeom prst="leftBrace">
            <a:avLst/>
          </a:prstGeom>
          <a:noFill/>
          <a:ln w="1905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1" name="左大括号 20"/>
          <p:cNvSpPr/>
          <p:nvPr/>
        </p:nvSpPr>
        <p:spPr bwMode="auto">
          <a:xfrm>
            <a:off x="6604459" y="1609376"/>
            <a:ext cx="259660" cy="1682695"/>
          </a:xfrm>
          <a:prstGeom prst="leftBrace">
            <a:avLst/>
          </a:prstGeom>
          <a:noFill/>
          <a:ln w="1905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677031" y="3898867"/>
            <a:ext cx="43749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Cornell potential model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Godfrey-</a:t>
            </a:r>
            <a:r>
              <a:rPr kumimoji="0" lang="en-US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Isgur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model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 lot of recent developments …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45886" y="201198"/>
            <a:ext cx="10849428" cy="892552"/>
          </a:xfrm>
          <a:prstGeom prst="rect">
            <a:avLst/>
          </a:prstGeom>
          <a:solidFill>
            <a:schemeClr val="accent1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Success of Quark Model: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Hadrons are made of quarks (antiquarks) as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Q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C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D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color singlet 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817131" y="5307667"/>
            <a:ext cx="5160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00" dirty="0">
                <a:solidFill>
                  <a:srgbClr val="0000CC"/>
                </a:solidFill>
                <a:latin typeface="Calibri" panose="020F0502020204030204" pitchFamily="34" charset="0"/>
                <a:ea typeface="SFMono-Regular"/>
                <a:cs typeface="Calibri" panose="020F0502020204030204" pitchFamily="34" charset="0"/>
              </a:rPr>
              <a:t>W.L.</a:t>
            </a:r>
            <a:r>
              <a:rPr lang="en-US" altLang="zh-CN" sz="1600" dirty="0">
                <a:solidFill>
                  <a:srgbClr val="0000CC"/>
                </a:solidFill>
                <a:latin typeface="Calibri" panose="020F0502020204030204" pitchFamily="34" charset="0"/>
                <a:ea typeface="SFMono-Regular"/>
                <a:cs typeface="Calibri" panose="020F0502020204030204" pitchFamily="34" charset="0"/>
              </a:rPr>
              <a:t> </a:t>
            </a:r>
            <a:r>
              <a:rPr lang="zh-CN" altLang="zh-CN" sz="1600" dirty="0">
                <a:solidFill>
                  <a:srgbClr val="0000CC"/>
                </a:solidFill>
                <a:latin typeface="Calibri" panose="020F0502020204030204" pitchFamily="34" charset="0"/>
                <a:ea typeface="SFMono-Regular"/>
                <a:cs typeface="Calibri" panose="020F0502020204030204" pitchFamily="34" charset="0"/>
              </a:rPr>
              <a:t>Wu, L.</a:t>
            </a:r>
            <a:r>
              <a:rPr lang="en-US" altLang="zh-CN" sz="1600" dirty="0">
                <a:solidFill>
                  <a:srgbClr val="0000CC"/>
                </a:solidFill>
                <a:latin typeface="Calibri" panose="020F0502020204030204" pitchFamily="34" charset="0"/>
                <a:ea typeface="SFMono-Regular"/>
                <a:cs typeface="Calibri" panose="020F0502020204030204" pitchFamily="34" charset="0"/>
              </a:rPr>
              <a:t> </a:t>
            </a:r>
            <a:r>
              <a:rPr lang="zh-CN" altLang="zh-CN" sz="1600" dirty="0">
                <a:solidFill>
                  <a:srgbClr val="0000CC"/>
                </a:solidFill>
                <a:latin typeface="Calibri" panose="020F0502020204030204" pitchFamily="34" charset="0"/>
                <a:ea typeface="SFMono-Regular"/>
                <a:cs typeface="Calibri" panose="020F0502020204030204" pitchFamily="34" charset="0"/>
              </a:rPr>
              <a:t>Meng and S.L.</a:t>
            </a:r>
            <a:r>
              <a:rPr lang="en-US" altLang="zh-CN" sz="1600" dirty="0">
                <a:solidFill>
                  <a:srgbClr val="0000CC"/>
                </a:solidFill>
                <a:latin typeface="Calibri" panose="020F0502020204030204" pitchFamily="34" charset="0"/>
                <a:ea typeface="SFMono-Regular"/>
                <a:cs typeface="Calibri" panose="020F0502020204030204" pitchFamily="34" charset="0"/>
              </a:rPr>
              <a:t> </a:t>
            </a:r>
            <a:r>
              <a:rPr lang="zh-CN" altLang="zh-CN" sz="1600" dirty="0">
                <a:solidFill>
                  <a:srgbClr val="0000CC"/>
                </a:solidFill>
                <a:latin typeface="Calibri" panose="020F0502020204030204" pitchFamily="34" charset="0"/>
                <a:ea typeface="SFMono-Regular"/>
                <a:cs typeface="Calibri" panose="020F0502020204030204" pitchFamily="34" charset="0"/>
              </a:rPr>
              <a:t>Zhu</a:t>
            </a:r>
            <a:r>
              <a:rPr lang="en-US" altLang="zh-CN" sz="1600" dirty="0">
                <a:solidFill>
                  <a:srgbClr val="0000CC"/>
                </a:solidFill>
                <a:latin typeface="Calibri" panose="020F0502020204030204" pitchFamily="34" charset="0"/>
                <a:ea typeface="SFMono-Regular"/>
                <a:cs typeface="Calibri" panose="020F0502020204030204" pitchFamily="34" charset="0"/>
              </a:rPr>
              <a:t>, </a:t>
            </a:r>
            <a:r>
              <a:rPr lang="zh-CN" altLang="zh-CN" sz="1600" dirty="0">
                <a:solidFill>
                  <a:srgbClr val="0000CC"/>
                </a:solidFill>
                <a:latin typeface="Calibri" panose="020F0502020204030204" pitchFamily="34" charset="0"/>
                <a:ea typeface="SFMono-Regular"/>
                <a:cs typeface="Calibri" panose="020F0502020204030204" pitchFamily="34" charset="0"/>
              </a:rPr>
              <a:t>DeepQuark: deep-neural-network approach to multiquark bound states,'' [arXiv:2506.20555 [hep-ph]]</a:t>
            </a:r>
            <a:r>
              <a:rPr lang="zh-CN" altLang="zh-CN" sz="16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zh-CN" altLang="en-US" sz="1600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55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144" y="1816190"/>
            <a:ext cx="4015069" cy="3345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28" y="1816190"/>
            <a:ext cx="3887499" cy="35720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58798" y="5855147"/>
            <a:ext cx="10370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G. S. Bali, et al., Phys. Rev. D62, 054503 (2000)</a:t>
            </a:r>
          </a:p>
          <a:p>
            <a:r>
              <a:rPr lang="en-US" altLang="zh-CN" dirty="0"/>
              <a:t>M. Foster and C. Michael (UKQCD), Phys. Rev. D59, 094509 (1999)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362857" y="246743"/>
            <a:ext cx="11364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00CC"/>
                </a:solidFill>
              </a:rPr>
              <a:t>The connection between the quark model and QCD </a:t>
            </a:r>
            <a:r>
              <a:rPr lang="en-US" altLang="zh-CN" sz="2400" b="1" dirty="0">
                <a:solidFill>
                  <a:srgbClr val="0000CC"/>
                </a:solidFill>
              </a:rPr>
              <a:t>ONLY</a:t>
            </a:r>
            <a:r>
              <a:rPr lang="en-US" altLang="zh-CN" sz="2400" dirty="0">
                <a:solidFill>
                  <a:srgbClr val="0000CC"/>
                </a:solidFill>
              </a:rPr>
              <a:t> becomes clear in certain circumstances: in the heavy quark limit the soft QCD for quark-antiquark or quark-quark interactions can become much simpler.</a:t>
            </a:r>
            <a:endParaRPr lang="zh-CN" altLang="en-US" sz="2400" dirty="0">
              <a:solidFill>
                <a:srgbClr val="0000CC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44026" y="1544612"/>
            <a:ext cx="275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Quenched LQCD simulation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5A19-31B9-4749-ABD7-AC00A8349CB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91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A42FD3-5501-4466-B0EF-C693BF37ED6B}" type="slidenum">
              <a:rPr kumimoji="0" lang="zh-CN" alt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569" y="643158"/>
            <a:ext cx="4669065" cy="5393195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 bwMode="auto">
          <a:xfrm>
            <a:off x="7323072" y="3439647"/>
            <a:ext cx="3768562" cy="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矩形 7"/>
          <p:cNvSpPr/>
          <p:nvPr/>
        </p:nvSpPr>
        <p:spPr bwMode="auto">
          <a:xfrm>
            <a:off x="9805016" y="2935067"/>
            <a:ext cx="645886" cy="366484"/>
          </a:xfrm>
          <a:prstGeom prst="rect">
            <a:avLst/>
          </a:prstGeom>
          <a:solidFill>
            <a:srgbClr val="C00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600340" y="6038884"/>
            <a:ext cx="4591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Godfrey and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Isgur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, PRD32, 189 (1985)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27" y="645716"/>
            <a:ext cx="5958643" cy="536653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11115" y="6014700"/>
            <a:ext cx="7997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W.J. Deng et al., PRD95, 034026 (2017)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[8]	T. Barnes, S. Godfrey, and E. S. Swanson, PRD 72, 054026 (2005).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[11]	B. Q. Li and K. T. Chao, PRD 79, 094004 (2009).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463926" y="5174345"/>
            <a:ext cx="5958643" cy="297544"/>
          </a:xfrm>
          <a:prstGeom prst="rect">
            <a:avLst/>
          </a:prstGeom>
          <a:solidFill>
            <a:srgbClr val="C00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6"/>
              <p:cNvSpPr txBox="1">
                <a:spLocks noChangeArrowheads="1"/>
              </p:cNvSpPr>
              <p:nvPr/>
            </p:nvSpPr>
            <p:spPr bwMode="auto">
              <a:xfrm>
                <a:off x="11171352" y="3114628"/>
                <a:ext cx="810863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altLang="zh-CN" sz="20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  <a:sym typeface="Symbol" pitchFamily="18" charset="2"/>
                      </a:rPr>
                      <m:t>𝑫</m:t>
                    </m:r>
                    <m:sSup>
                      <m:sSupPr>
                        <m:ctrlPr>
                          <a:rPr kumimoji="0" lang="en-US" altLang="zh-CN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C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charset="-122"/>
                            <a:sym typeface="Symbol" pitchFamily="18" charset="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kumimoji="0" lang="en-US" altLang="zh-CN" sz="20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CC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charset="-122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kumimoji="0" lang="en-GB" altLang="zh-CN" sz="20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CC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charset="-122"/>
                                <a:sym typeface="Symbol" pitchFamily="18" charset="2"/>
                              </a:rPr>
                              <m:t>𝑫</m:t>
                            </m:r>
                          </m:e>
                        </m:acc>
                      </m:e>
                      <m:sup>
                        <m:r>
                          <a:rPr kumimoji="0" lang="en-US" altLang="zh-CN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C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charset="-122"/>
                            <a:sym typeface="Symbol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GB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charset="0"/>
                    <a:ea typeface="宋体" charset="-122"/>
                    <a:sym typeface="Symbol" pitchFamily="18" charset="2"/>
                  </a:rPr>
                  <a:t> </a:t>
                </a:r>
                <a:r>
                  <a:rPr kumimoji="0" lang="zh-CN" altLang="en-GB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charset="0"/>
                    <a:ea typeface="宋体" charset="-122"/>
                    <a:sym typeface="Symbol" pitchFamily="18" charset="2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71352" y="3114628"/>
                <a:ext cx="810863" cy="400110"/>
              </a:xfrm>
              <a:prstGeom prst="rect">
                <a:avLst/>
              </a:prstGeom>
              <a:blipFill>
                <a:blip r:embed="rId4"/>
                <a:stretch>
                  <a:fillRect r="-13534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3772" y="999477"/>
            <a:ext cx="4222000" cy="419622"/>
          </a:xfrm>
          <a:prstGeom prst="rect">
            <a:avLst/>
          </a:prstGeom>
          <a:ln>
            <a:solidFill>
              <a:srgbClr val="FF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463926" y="191158"/>
                <a:ext cx="9547229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</a:rPr>
                  <a:t>The QM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b>
                        <m:r>
                          <a:rPr kumimoji="0" lang="en-US" altLang="zh-CN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kumimoji="0" lang="en-US" altLang="zh-CN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altLang="zh-CN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altLang="zh-CN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𝟐</m:t>
                    </m:r>
                    <m:r>
                      <a:rPr kumimoji="0" lang="en-US" altLang="zh-CN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𝑷</m:t>
                    </m:r>
                    <m:r>
                      <a:rPr kumimoji="0" lang="en-US" altLang="zh-CN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</a:rPr>
                  <a:t> is about 60 MeV higher than the physical state </a:t>
                </a:r>
                <a14:m>
                  <m:oMath xmlns:m="http://schemas.openxmlformats.org/officeDocument/2006/math">
                    <m:r>
                      <a:rPr kumimoji="0" lang="en-US" altLang="zh-CN" sz="2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𝑿</m:t>
                    </m:r>
                    <m:r>
                      <a:rPr kumimoji="0" lang="en-US" altLang="zh-CN" sz="2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altLang="zh-CN" sz="2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𝟑𝟖𝟕𝟐</m:t>
                    </m:r>
                    <m:r>
                      <a:rPr kumimoji="0" lang="en-US" altLang="zh-CN" sz="2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</a:rPr>
                  <a:t>.  </a:t>
                </a: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26" y="191158"/>
                <a:ext cx="9547229" cy="453137"/>
              </a:xfrm>
              <a:prstGeom prst="rect">
                <a:avLst/>
              </a:prstGeom>
              <a:blipFill>
                <a:blip r:embed="rId6"/>
                <a:stretch>
                  <a:fillRect l="-639" b="-2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/>
          <p:cNvSpPr/>
          <p:nvPr/>
        </p:nvSpPr>
        <p:spPr bwMode="auto">
          <a:xfrm>
            <a:off x="463926" y="1081314"/>
            <a:ext cx="5958642" cy="1110343"/>
          </a:xfrm>
          <a:prstGeom prst="rect">
            <a:avLst/>
          </a:prstGeom>
          <a:solidFill>
            <a:srgbClr val="00B0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9638184" y="3413382"/>
                <a:ext cx="1048685" cy="338554"/>
              </a:xfrm>
              <a:prstGeom prst="rect">
                <a:avLst/>
              </a:prstGeom>
              <a:solidFill>
                <a:srgbClr val="0000CC"/>
              </a:solidFill>
              <a:ln>
                <a:solidFill>
                  <a:srgbClr val="0000CC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1" i="1" kern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altLang="zh-CN" sz="1600" b="1" i="1" kern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600" b="1" i="1" kern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𝟑𝟖𝟕𝟐</m:t>
                      </m:r>
                      <m:r>
                        <a:rPr lang="en-US" altLang="zh-CN" sz="1600" b="1" i="1" kern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184" y="3413382"/>
                <a:ext cx="1048685" cy="338554"/>
              </a:xfrm>
              <a:prstGeom prst="rect">
                <a:avLst/>
              </a:prstGeom>
              <a:blipFill>
                <a:blip r:embed="rId7"/>
                <a:stretch>
                  <a:fillRect b="-10526"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 bwMode="auto">
          <a:xfrm>
            <a:off x="457219" y="2707652"/>
            <a:ext cx="5958642" cy="335225"/>
          </a:xfrm>
          <a:prstGeom prst="rect">
            <a:avLst/>
          </a:prstGeom>
          <a:solidFill>
            <a:srgbClr val="00B0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4485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6|35.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41935</TotalTime>
  <Words>3013</Words>
  <Application>Microsoft Office PowerPoint</Application>
  <PresentationFormat>宽屏</PresentationFormat>
  <Paragraphs>506</Paragraphs>
  <Slides>46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13</vt:i4>
      </vt:variant>
      <vt:variant>
        <vt:lpstr>幻灯片标题</vt:lpstr>
      </vt:variant>
      <vt:variant>
        <vt:i4>46</vt:i4>
      </vt:variant>
    </vt:vector>
  </HeadingPairs>
  <TitlesOfParts>
    <vt:vector size="73" baseType="lpstr">
      <vt:lpstr>Arial Unicode MS</vt:lpstr>
      <vt:lpstr>SFMono-Regular</vt:lpstr>
      <vt:lpstr>等线</vt:lpstr>
      <vt:lpstr>等线 Light</vt:lpstr>
      <vt:lpstr>黑体</vt:lpstr>
      <vt:lpstr>宋体</vt:lpstr>
      <vt:lpstr>宋体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Default Design</vt:lpstr>
      <vt:lpstr>默认设计模板</vt:lpstr>
      <vt:lpstr>1_Default Design</vt:lpstr>
      <vt:lpstr>Office 主题​​</vt:lpstr>
      <vt:lpstr>1_Office 主题​​</vt:lpstr>
      <vt:lpstr>7_Default Design</vt:lpstr>
      <vt:lpstr>3_Default Design</vt:lpstr>
      <vt:lpstr>2_Default Design</vt:lpstr>
      <vt:lpstr>4_Default Design</vt:lpstr>
      <vt:lpstr>5_默认设计模板</vt:lpstr>
      <vt:lpstr>3_默认设计模板</vt:lpstr>
      <vt:lpstr>5_Default Design</vt:lpstr>
      <vt:lpstr>8_Default Design</vt:lpstr>
      <vt:lpstr>PowerPoint 演示文稿</vt:lpstr>
      <vt:lpstr>PowerPoint 演示文稿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 Vector charmonia probed in e^+ e^- annihilations      ---The property of the vector charmonium Y(4260) in different scenarios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3. Non-perturbative mechanism probed in heavy hadron hadronic weak decays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zhao qiang</dc:creator>
  <cp:lastModifiedBy>zhao qiang</cp:lastModifiedBy>
  <cp:revision>389</cp:revision>
  <dcterms:created xsi:type="dcterms:W3CDTF">2019-04-10T14:27:43Z</dcterms:created>
  <dcterms:modified xsi:type="dcterms:W3CDTF">2025-09-15T00:49:00Z</dcterms:modified>
</cp:coreProperties>
</file>