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9" r:id="rId8"/>
    <p:sldId id="262" r:id="rId9"/>
    <p:sldId id="263" r:id="rId10"/>
    <p:sldId id="265" r:id="rId11"/>
    <p:sldId id="266" r:id="rId12"/>
    <p:sldId id="277" r:id="rId13"/>
    <p:sldId id="273" r:id="rId14"/>
    <p:sldId id="270" r:id="rId15"/>
    <p:sldId id="271" r:id="rId16"/>
    <p:sldId id="272" r:id="rId17"/>
    <p:sldId id="274" r:id="rId18"/>
    <p:sldId id="285" r:id="rId19"/>
    <p:sldId id="278" r:id="rId20"/>
    <p:sldId id="275" r:id="rId21"/>
    <p:sldId id="279" r:id="rId22"/>
    <p:sldId id="280" r:id="rId23"/>
    <p:sldId id="281" r:id="rId24"/>
    <p:sldId id="282" r:id="rId25"/>
    <p:sldId id="292" r:id="rId26"/>
    <p:sldId id="283" r:id="rId27"/>
    <p:sldId id="286" r:id="rId28"/>
    <p:sldId id="287" r:id="rId29"/>
    <p:sldId id="288" r:id="rId30"/>
    <p:sldId id="289" r:id="rId31"/>
    <p:sldId id="291" r:id="rId32"/>
    <p:sldId id="293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9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>
        <p:scale>
          <a:sx n="100" d="100"/>
          <a:sy n="100" d="100"/>
        </p:scale>
        <p:origin x="33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83C4CE-AF85-C3E6-131A-E5B1AC4CEF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70C065-29A7-46CF-24C5-EFECD0BCF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E88D71-D851-B860-07D8-9E180DD0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21A01E-7497-1541-351B-808AFFEF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292A13-BF5B-E345-18EC-D714EB26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0236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21EA32-D693-48EC-8C50-51CC8C39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B9CDA4-C234-2019-A6BF-9550A01D3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4D8F-1465-9B03-C9EC-4EC3341C5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1EF49A-5F10-7522-C25D-697BCA911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D63CED-968E-D768-C2C0-E6E3484D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611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B4625A-A853-F884-D0F6-4122BC471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905FFE6-C620-2A42-0AD1-F7D18360C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A87C80-25EA-3B97-2D3D-4460C88ED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A3599D-C620-B7E7-F6FB-58987DD9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93259A-C5B2-989D-AE64-B850DB40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52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CF5D5-740B-3039-BE95-7C71AC84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00BFAB-A596-8A45-C4A3-EF76F20FD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BD972F-1282-2143-43E5-310D89161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B49F5C-AE43-5493-5CF9-03C0B432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3F0E3-70BA-2654-33D7-2E7F758FD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517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F6C31B-E415-A64B-6C80-035B531A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A713E9-D6C4-81F2-8902-2DE250BBF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5E3A3-67AB-8411-B08B-BC63F3F0A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EA9808-896A-6A97-933F-2B776DDB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75733C-2CF2-D03F-AA21-2574AADDE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246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FDD250-F9DD-04E6-2ACA-54CB0045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62D296-4857-97CE-63E3-48FFC4DE8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DC9330-8576-139F-3C3E-FCE29195C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8BDB7F-A049-B7D1-D556-4BC22379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DDAFA7-3415-EAED-8CEF-037B2E055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D0A37A-2851-9197-A5AF-7E03BBE4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32219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1BDED7-FACF-0C87-622A-1C290F4A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254452-D62D-3BEA-F8B7-08D06362C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A9F9C8-D076-9EF5-8BE6-C96E9959B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994F9EB-675B-D738-7BFF-A4062CB8C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563B8C-21B2-CAC4-8EF2-D0F41506F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20B088D-579E-0BA7-458F-DE7B9A58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D2106E5-5D86-695E-2E46-34F62332C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54FA4FE-2815-2C33-F841-631926E8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3005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4D2792-585D-9F2B-E6B2-15F02309B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82433-5B9C-B803-63EC-B2F568F4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2AD5495-C6A1-6C40-C1C0-1862634A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9EC38D-133C-9C87-4FAA-33CB7CE21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338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3E8A272-072B-2D97-F056-F5D061411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9C4A5A-8972-EE63-E619-8CEE3DE4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E52B1D-2772-F28F-0841-0051E7C0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730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92452-6D9D-454D-12AE-EBA8D398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D602D2-CB21-8F9B-F4E8-E12851BF5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B193FF-0ABE-9732-D267-16B56D4FB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FAD226-CA13-7ACD-B16E-C3962428C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2D62A5-5B4D-9F10-63E7-E181EDE2C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0CBC7A3-0074-A80C-F395-847A145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412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6BCBB4-2229-7AFD-CE72-EAC638C1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D0E0CE-C23B-67B6-4F64-F6563AB2A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07B1BF-425B-9E0D-DB90-EC84F5507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307A580-C68A-9F91-010D-328A02B9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DBBE94-F013-1D86-067D-A091AF67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E767DD-9619-E320-11F2-65D843629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8316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0C6F01-CACB-1E7E-506C-99E699BBE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9253FC-325C-C878-DB1A-92984F9F6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48E845-1A28-F8EF-F7D8-76B13BA69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5D24F-5F8E-764B-B114-B3D12EAF3E8C}" type="datetimeFigureOut">
              <a:rPr kumimoji="1" lang="zh-CN" altLang="en-US" smtClean="0"/>
              <a:t>2025/8/30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BC62B1-BCF4-D895-B838-178017058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F4D494-545B-769C-61BA-FEF5277E0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C51A-AF0C-4B4B-90B0-BFCB92398AC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8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4.png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spirehep.net/authors/1049792" TargetMode="Externa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34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13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D7D61D-EB47-3776-E0E3-B7AFA6C49D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3600" b="1" dirty="0"/>
              <a:t>Rare charm decays</a:t>
            </a:r>
            <a:r>
              <a:rPr kumimoji="1" lang="zh-CN" altLang="en-US" sz="3600" b="1" dirty="0"/>
              <a:t> </a:t>
            </a:r>
            <a:r>
              <a:rPr kumimoji="1" lang="en-US" altLang="zh-CN" sz="3600" b="1" dirty="0"/>
              <a:t>-theory overview</a:t>
            </a:r>
            <a:endParaRPr kumimoji="1" lang="zh-CN" altLang="en-US" sz="3600" b="1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303FBE7-1232-36C6-AF3C-65AA190665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zh-CN" dirty="0"/>
              <a:t>Shi Yu-Ji</a:t>
            </a:r>
          </a:p>
          <a:p>
            <a:r>
              <a:rPr kumimoji="1" lang="en-US" altLang="zh-CN" dirty="0"/>
              <a:t>East China University of Science and Technology</a:t>
            </a:r>
          </a:p>
          <a:p>
            <a:r>
              <a:rPr kumimoji="1" lang="en-US" altLang="zh-CN" dirty="0"/>
              <a:t>2025-09-18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6FDA4D-C7EB-2C4C-A60F-9AA16F3E9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2480" y="420783"/>
            <a:ext cx="1567043" cy="156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3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BE18B-4607-7E41-54C6-665C046B0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4400" b="1" dirty="0"/>
              <a:t>Long</a:t>
            </a:r>
            <a:r>
              <a:rPr kumimoji="1" lang="zh-CN" altLang="en-US" sz="4400" b="1" dirty="0"/>
              <a:t> </a:t>
            </a:r>
            <a:r>
              <a:rPr kumimoji="1" lang="en-US" altLang="zh-CN" sz="4400" b="1" dirty="0"/>
              <a:t>distance effects</a:t>
            </a:r>
            <a:endParaRPr kumimoji="1"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256BD7-6C15-6401-E9F0-6935B98C8E6A}"/>
              </a:ext>
            </a:extLst>
          </p:cNvPr>
          <p:cNvSpPr txBox="1"/>
          <p:nvPr/>
        </p:nvSpPr>
        <p:spPr>
          <a:xfrm>
            <a:off x="951471" y="1490633"/>
            <a:ext cx="9418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2000" dirty="0"/>
              <a:t>Without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W boson in the loop, the amplitude is dominated by  Long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distance effects.</a:t>
            </a:r>
            <a:endParaRPr kumimoji="1" lang="zh-CN" altLang="en-US" sz="2000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95CB360-1B6C-2BE5-B570-B8D3EFEAE452}"/>
              </a:ext>
            </a:extLst>
          </p:cNvPr>
          <p:cNvSpPr txBox="1"/>
          <p:nvPr/>
        </p:nvSpPr>
        <p:spPr>
          <a:xfrm>
            <a:off x="951471" y="1946971"/>
            <a:ext cx="51251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One has to introduce resonant contributions:</a:t>
            </a:r>
            <a:endParaRPr kumimoji="1" lang="zh-CN" altLang="en-US" sz="2000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269238B-6754-2FF6-7D25-65F1307E7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56095"/>
            <a:ext cx="4631396" cy="87860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258C93F-A22B-1B2A-D677-D1044587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783" y="2283992"/>
            <a:ext cx="4787260" cy="3530846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D611336C-2112-FE5F-2510-DE94C833C7C1}"/>
              </a:ext>
            </a:extLst>
          </p:cNvPr>
          <p:cNvSpPr txBox="1"/>
          <p:nvPr/>
        </p:nvSpPr>
        <p:spPr>
          <a:xfrm>
            <a:off x="6121898" y="5873905"/>
            <a:ext cx="5117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b="1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G. </a:t>
            </a:r>
            <a:r>
              <a:rPr lang="en-US" altLang="zh-CN" sz="1800" b="1" kern="100" dirty="0" err="1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Burdman</a:t>
            </a:r>
            <a:r>
              <a:rPr lang="en-US" altLang="zh-CN" sz="1800" b="1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, E. </a:t>
            </a:r>
            <a:r>
              <a:rPr lang="en-US" altLang="zh-CN" sz="1800" b="1" kern="100" dirty="0" err="1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Golowich</a:t>
            </a:r>
            <a:r>
              <a:rPr lang="en-US" altLang="zh-CN" sz="1800" b="1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, J. L. Hewett, and S. </a:t>
            </a:r>
            <a:r>
              <a:rPr lang="en-US" altLang="zh-CN" sz="1800" b="1" kern="100" dirty="0" err="1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Pakvasa</a:t>
            </a:r>
            <a:r>
              <a:rPr lang="en-US" altLang="zh-CN" sz="1800" b="1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, Phys. Rev. D 66, 014009 (2002)</a:t>
            </a:r>
            <a:endParaRPr lang="zh-CN" altLang="zh-CN" sz="1800" b="1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F43FF380-6F5C-A885-358D-C594EC455F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47" y="2805805"/>
            <a:ext cx="800190" cy="1399669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8B33AA90-2B7A-D685-1F9B-FD6172FC78FC}"/>
              </a:ext>
            </a:extLst>
          </p:cNvPr>
          <p:cNvGrpSpPr/>
          <p:nvPr/>
        </p:nvGrpSpPr>
        <p:grpSpPr>
          <a:xfrm>
            <a:off x="1157613" y="3146984"/>
            <a:ext cx="3687589" cy="2305275"/>
            <a:chOff x="1157613" y="3146984"/>
            <a:chExt cx="3687589" cy="2305275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B44904B0-2D8F-2D63-11E2-7D89455085EF}"/>
                </a:ext>
              </a:extLst>
            </p:cNvPr>
            <p:cNvGrpSpPr/>
            <p:nvPr/>
          </p:nvGrpSpPr>
          <p:grpSpPr>
            <a:xfrm>
              <a:off x="1157613" y="3146984"/>
              <a:ext cx="2976300" cy="2305275"/>
              <a:chOff x="3123829" y="2255199"/>
              <a:chExt cx="3157688" cy="2183224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EADD786-BD55-2AF4-222F-C6D204C4B3D5}"/>
                  </a:ext>
                </a:extLst>
              </p:cNvPr>
              <p:cNvSpPr txBox="1"/>
              <p:nvPr/>
            </p:nvSpPr>
            <p:spPr>
              <a:xfrm>
                <a:off x="3123829" y="3914485"/>
                <a:ext cx="32412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c</a:t>
                </a:r>
                <a:endParaRPr kumimoji="1" lang="zh-CN" altLang="en-US" sz="2400" dirty="0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8AC9C4C1-EFC0-2D75-DBE9-8008D0816335}"/>
                  </a:ext>
                </a:extLst>
              </p:cNvPr>
              <p:cNvSpPr txBox="1"/>
              <p:nvPr/>
            </p:nvSpPr>
            <p:spPr>
              <a:xfrm>
                <a:off x="5853175" y="3921379"/>
                <a:ext cx="376194" cy="437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dirty="0"/>
                  <a:t>u</a:t>
                </a:r>
                <a:endParaRPr kumimoji="1" lang="zh-CN" altLang="en-US" sz="2400" dirty="0"/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86A4110-5E25-7AE2-726E-630E9A23D19D}"/>
                  </a:ext>
                </a:extLst>
              </p:cNvPr>
              <p:cNvGrpSpPr/>
              <p:nvPr/>
            </p:nvGrpSpPr>
            <p:grpSpPr>
              <a:xfrm>
                <a:off x="3123829" y="2255199"/>
                <a:ext cx="3157688" cy="2183224"/>
                <a:chOff x="3124747" y="2255199"/>
                <a:chExt cx="3157688" cy="2183224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D6F81BF0-1B08-FDFA-46A2-E008465EAD09}"/>
                    </a:ext>
                  </a:extLst>
                </p:cNvPr>
                <p:cNvGrpSpPr/>
                <p:nvPr/>
              </p:nvGrpSpPr>
              <p:grpSpPr>
                <a:xfrm>
                  <a:off x="3124747" y="2830080"/>
                  <a:ext cx="3157688" cy="1608343"/>
                  <a:chOff x="2371090" y="2630025"/>
                  <a:chExt cx="3157688" cy="1608343"/>
                </a:xfrm>
              </p:grpSpPr>
              <p:cxnSp>
                <p:nvCxnSpPr>
                  <p:cNvPr id="6" name="直线连接符 5">
                    <a:extLst>
                      <a:ext uri="{FF2B5EF4-FFF2-40B4-BE49-F238E27FC236}">
                        <a16:creationId xmlns:a16="http://schemas.microsoft.com/office/drawing/2014/main" id="{AC23A551-BEF0-D841-E4DE-028B2E680C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371090" y="4238368"/>
                    <a:ext cx="3157688" cy="0"/>
                  </a:xfrm>
                  <a:prstGeom prst="line">
                    <a:avLst/>
                  </a:prstGeom>
                  <a:ln w="349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0" name="图片 9">
                    <a:extLst>
                      <a:ext uri="{FF2B5EF4-FFF2-40B4-BE49-F238E27FC236}">
                        <a16:creationId xmlns:a16="http://schemas.microsoft.com/office/drawing/2014/main" id="{66794E9F-457C-4317-2094-2759D25E514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738159" y="3918254"/>
                    <a:ext cx="317500" cy="301078"/>
                  </a:xfrm>
                  <a:prstGeom prst="rect">
                    <a:avLst/>
                  </a:prstGeom>
                </p:spPr>
              </p:pic>
              <p:sp>
                <p:nvSpPr>
                  <p:cNvPr id="11" name="任意形状 10">
                    <a:extLst>
                      <a:ext uri="{FF2B5EF4-FFF2-40B4-BE49-F238E27FC236}">
                        <a16:creationId xmlns:a16="http://schemas.microsoft.com/office/drawing/2014/main" id="{D6C301B5-C4A1-63C1-0940-10C89E99C3DE}"/>
                      </a:ext>
                    </a:extLst>
                  </p:cNvPr>
                  <p:cNvSpPr/>
                  <p:nvPr/>
                </p:nvSpPr>
                <p:spPr>
                  <a:xfrm>
                    <a:off x="3957211" y="3318334"/>
                    <a:ext cx="761998" cy="643717"/>
                  </a:xfrm>
                  <a:custGeom>
                    <a:avLst/>
                    <a:gdLst>
                      <a:gd name="connsiteX0" fmla="*/ 0 w 467360"/>
                      <a:gd name="connsiteY0" fmla="*/ 775449 h 775449"/>
                      <a:gd name="connsiteX1" fmla="*/ 50800 w 467360"/>
                      <a:gd name="connsiteY1" fmla="*/ 297929 h 775449"/>
                      <a:gd name="connsiteX2" fmla="*/ 284480 w 467360"/>
                      <a:gd name="connsiteY2" fmla="*/ 84569 h 775449"/>
                      <a:gd name="connsiteX3" fmla="*/ 436880 w 467360"/>
                      <a:gd name="connsiteY3" fmla="*/ 3289 h 775449"/>
                      <a:gd name="connsiteX4" fmla="*/ 467360 w 467360"/>
                      <a:gd name="connsiteY4" fmla="*/ 23609 h 775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7360" h="775449">
                        <a:moveTo>
                          <a:pt x="0" y="775449"/>
                        </a:moveTo>
                        <a:cubicBezTo>
                          <a:pt x="1693" y="594262"/>
                          <a:pt x="3387" y="413076"/>
                          <a:pt x="50800" y="297929"/>
                        </a:cubicBezTo>
                        <a:cubicBezTo>
                          <a:pt x="98213" y="182782"/>
                          <a:pt x="220133" y="133676"/>
                          <a:pt x="284480" y="84569"/>
                        </a:cubicBezTo>
                        <a:cubicBezTo>
                          <a:pt x="348827" y="35462"/>
                          <a:pt x="406400" y="13449"/>
                          <a:pt x="436880" y="3289"/>
                        </a:cubicBezTo>
                        <a:cubicBezTo>
                          <a:pt x="467360" y="-6871"/>
                          <a:pt x="467360" y="8369"/>
                          <a:pt x="467360" y="23609"/>
                        </a:cubicBezTo>
                      </a:path>
                    </a:pathLst>
                  </a:custGeom>
                  <a:noFill/>
                  <a:ln w="3492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12" name="任意形状 11">
                    <a:extLst>
                      <a:ext uri="{FF2B5EF4-FFF2-40B4-BE49-F238E27FC236}">
                        <a16:creationId xmlns:a16="http://schemas.microsoft.com/office/drawing/2014/main" id="{D240985A-C09D-A848-8493-B8293BC1A86F}"/>
                      </a:ext>
                    </a:extLst>
                  </p:cNvPr>
                  <p:cNvSpPr/>
                  <p:nvPr/>
                </p:nvSpPr>
                <p:spPr>
                  <a:xfrm>
                    <a:off x="4023360" y="3298827"/>
                    <a:ext cx="733981" cy="734694"/>
                  </a:xfrm>
                  <a:custGeom>
                    <a:avLst/>
                    <a:gdLst>
                      <a:gd name="connsiteX0" fmla="*/ 0 w 670560"/>
                      <a:gd name="connsiteY0" fmla="*/ 477520 h 477520"/>
                      <a:gd name="connsiteX1" fmla="*/ 406400 w 670560"/>
                      <a:gd name="connsiteY1" fmla="*/ 386080 h 477520"/>
                      <a:gd name="connsiteX2" fmla="*/ 670560 w 670560"/>
                      <a:gd name="connsiteY2" fmla="*/ 0 h 477520"/>
                      <a:gd name="connsiteX3" fmla="*/ 670560 w 670560"/>
                      <a:gd name="connsiteY3" fmla="*/ 0 h 477520"/>
                      <a:gd name="connsiteX4" fmla="*/ 670560 w 670560"/>
                      <a:gd name="connsiteY4" fmla="*/ 0 h 477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0560" h="477520">
                        <a:moveTo>
                          <a:pt x="0" y="477520"/>
                        </a:moveTo>
                        <a:cubicBezTo>
                          <a:pt x="147320" y="471593"/>
                          <a:pt x="294640" y="465667"/>
                          <a:pt x="406400" y="386080"/>
                        </a:cubicBezTo>
                        <a:cubicBezTo>
                          <a:pt x="518160" y="306493"/>
                          <a:pt x="670560" y="0"/>
                          <a:pt x="670560" y="0"/>
                        </a:cubicBezTo>
                        <a:lnTo>
                          <a:pt x="670560" y="0"/>
                        </a:lnTo>
                        <a:lnTo>
                          <a:pt x="670560" y="0"/>
                        </a:lnTo>
                      </a:path>
                    </a:pathLst>
                  </a:custGeom>
                  <a:noFill/>
                  <a:ln w="34925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pic>
                <p:nvPicPr>
                  <p:cNvPr id="14" name="图片 13">
                    <a:extLst>
                      <a:ext uri="{FF2B5EF4-FFF2-40B4-BE49-F238E27FC236}">
                        <a16:creationId xmlns:a16="http://schemas.microsoft.com/office/drawing/2014/main" id="{877F961E-ABE2-ED42-1F19-69269AA9E77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 rot="13455692">
                    <a:off x="4763538" y="2630025"/>
                    <a:ext cx="476949" cy="760024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2" name="文本框 21">
                  <a:extLst>
                    <a:ext uri="{FF2B5EF4-FFF2-40B4-BE49-F238E27FC236}">
                      <a16:creationId xmlns:a16="http://schemas.microsoft.com/office/drawing/2014/main" id="{0E171D6E-F9D7-1335-2389-0D44859C0C06}"/>
                    </a:ext>
                  </a:extLst>
                </p:cNvPr>
                <p:cNvSpPr txBox="1"/>
                <p:nvPr/>
              </p:nvSpPr>
              <p:spPr>
                <a:xfrm>
                  <a:off x="4865079" y="2255199"/>
                  <a:ext cx="12618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b="1" dirty="0" err="1">
                      <a:solidFill>
                        <a:srgbClr val="00B050"/>
                      </a:solidFill>
                    </a:rPr>
                    <a:t>Resonants</a:t>
                  </a:r>
                  <a:endParaRPr kumimoji="1" lang="zh-CN" altLang="en-US" b="1" dirty="0">
                    <a:solidFill>
                      <a:srgbClr val="00B050"/>
                    </a:solidFill>
                  </a:endParaRPr>
                </a:p>
              </p:txBody>
            </p:sp>
          </p:grpSp>
        </p:grp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E3727AB9-956F-CA7A-30E5-420E6583B71B}"/>
                </a:ext>
              </a:extLst>
            </p:cNvPr>
            <p:cNvSpPr/>
            <p:nvPr/>
          </p:nvSpPr>
          <p:spPr>
            <a:xfrm rot="2904226">
              <a:off x="4180585" y="3080745"/>
              <a:ext cx="304562" cy="1024672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566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2B43F1-5411-3EF6-E5E2-806C4BAA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Theoretical framework</a:t>
            </a:r>
            <a:endParaRPr kumimoji="1"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E3EA67A-FF9F-196C-AB4B-D61F49B756C2}"/>
              </a:ext>
            </a:extLst>
          </p:cNvPr>
          <p:cNvSpPr txBox="1"/>
          <p:nvPr/>
        </p:nvSpPr>
        <p:spPr>
          <a:xfrm>
            <a:off x="851409" y="2725443"/>
            <a:ext cx="9315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/>
              <a:t>We need to properly address QCD around the mass of the charm quark &amp; hadrons!</a:t>
            </a:r>
            <a:endParaRPr kumimoji="1" lang="zh-CN" alt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4F3730-1875-E37B-F99E-DEAFB129775C}"/>
                  </a:ext>
                </a:extLst>
              </p:cNvPr>
              <p:cNvSpPr txBox="1"/>
              <p:nvPr/>
            </p:nvSpPr>
            <p:spPr>
              <a:xfrm>
                <a:off x="4407190" y="2166895"/>
                <a:ext cx="22038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274F3730-1875-E37B-F99E-DEAFB1297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190" y="2166895"/>
                <a:ext cx="2203808" cy="461665"/>
              </a:xfrm>
              <a:prstGeom prst="rect">
                <a:avLst/>
              </a:prstGeom>
              <a:blipFill>
                <a:blip r:embed="rId2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8B95673-1F02-BFB0-BBB3-6865902A7961}"/>
                  </a:ext>
                </a:extLst>
              </p:cNvPr>
              <p:cNvSpPr txBox="1"/>
              <p:nvPr/>
            </p:nvSpPr>
            <p:spPr>
              <a:xfrm>
                <a:off x="838200" y="3104767"/>
                <a:ext cx="4693208" cy="952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b="1" dirty="0">
                    <a:solidFill>
                      <a:srgbClr val="FF0000"/>
                    </a:solidFill>
                  </a:rPr>
                  <a:t>Not too light:</a:t>
                </a:r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1"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sub>
                    </m:sSub>
                  </m:oMath>
                </a14:m>
                <a:endParaRPr kumimoji="1" lang="en-US" altLang="zh-CN" b="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Ø"/>
                </a:pPr>
                <a:r>
                  <a:rPr kumimoji="1" lang="en-US" altLang="zh-CN" b="1" dirty="0">
                    <a:solidFill>
                      <a:srgbClr val="FF0000"/>
                    </a:solidFill>
                  </a:rPr>
                  <a:t>Not too heavy: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𝑄𝐶𝐷</m:t>
                        </m:r>
                      </m:sub>
                    </m:sSub>
                  </m:oMath>
                </a14:m>
                <a:r>
                  <a:rPr kumimoji="1" lang="en-US" altLang="zh-CN" dirty="0"/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b="0" i="1" dirty="0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kumimoji="1" lang="en-US" altLang="zh-CN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kumimoji="1" lang="en-US" altLang="zh-CN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(1)</m:t>
                    </m:r>
                  </m:oMath>
                </a14:m>
                <a:endParaRPr kumimoji="1" lang="en-US" altLang="zh-CN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38B95673-1F02-BFB0-BBB3-6865902A7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104767"/>
                <a:ext cx="4693208" cy="952697"/>
              </a:xfrm>
              <a:prstGeom prst="rect">
                <a:avLst/>
              </a:prstGeom>
              <a:blipFill>
                <a:blip r:embed="rId3"/>
                <a:stretch>
                  <a:fillRect l="-1081"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63BD8072-52F7-9E4C-4224-3059723785C9}"/>
              </a:ext>
            </a:extLst>
          </p:cNvPr>
          <p:cNvSpPr txBox="1"/>
          <p:nvPr/>
        </p:nvSpPr>
        <p:spPr>
          <a:xfrm>
            <a:off x="6327382" y="3212786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/>
              <a:t>Cannot use </a:t>
            </a:r>
            <a:r>
              <a:rPr kumimoji="1" lang="en-US" altLang="zh-CN" b="1" dirty="0" err="1"/>
              <a:t>ChPT</a:t>
            </a:r>
            <a:endParaRPr kumimoji="1" lang="zh-CN" altLang="en-US" b="1" dirty="0"/>
          </a:p>
        </p:txBody>
      </p:sp>
      <p:sp>
        <p:nvSpPr>
          <p:cNvPr id="12" name="右箭头 11">
            <a:extLst>
              <a:ext uri="{FF2B5EF4-FFF2-40B4-BE49-F238E27FC236}">
                <a16:creationId xmlns:a16="http://schemas.microsoft.com/office/drawing/2014/main" id="{46CDA401-883F-C3CE-1D4C-3EFA9B79548E}"/>
              </a:ext>
            </a:extLst>
          </p:cNvPr>
          <p:cNvSpPr/>
          <p:nvPr/>
        </p:nvSpPr>
        <p:spPr>
          <a:xfrm>
            <a:off x="5526687" y="3333274"/>
            <a:ext cx="600115" cy="1883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10CC8C9-C53E-5B06-0BE8-BA00DACED27B}"/>
              </a:ext>
            </a:extLst>
          </p:cNvPr>
          <p:cNvSpPr txBox="1"/>
          <p:nvPr/>
        </p:nvSpPr>
        <p:spPr>
          <a:xfrm>
            <a:off x="5626067" y="3658345"/>
            <a:ext cx="35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/>
              <a:t>Cannot apply QCD factorization</a:t>
            </a:r>
            <a:endParaRPr kumimoji="1" lang="zh-CN" altLang="en-US" b="1" dirty="0"/>
          </a:p>
        </p:txBody>
      </p:sp>
      <p:sp>
        <p:nvSpPr>
          <p:cNvPr id="15" name="右箭头 14">
            <a:extLst>
              <a:ext uri="{FF2B5EF4-FFF2-40B4-BE49-F238E27FC236}">
                <a16:creationId xmlns:a16="http://schemas.microsoft.com/office/drawing/2014/main" id="{04392C37-97AA-C193-399E-DD2DA6A302D3}"/>
              </a:ext>
            </a:extLst>
          </p:cNvPr>
          <p:cNvSpPr/>
          <p:nvPr/>
        </p:nvSpPr>
        <p:spPr>
          <a:xfrm>
            <a:off x="4745512" y="3769255"/>
            <a:ext cx="600115" cy="18830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5DCCF9FE-00FF-AF1E-C897-76F3C545C58A}"/>
                  </a:ext>
                </a:extLst>
              </p:cNvPr>
              <p:cNvSpPr txBox="1"/>
              <p:nvPr/>
            </p:nvSpPr>
            <p:spPr>
              <a:xfrm>
                <a:off x="884026" y="1596620"/>
                <a:ext cx="55252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Calculate </a:t>
                </a:r>
                <a14:m>
                  <m:oMath xmlns:m="http://schemas.openxmlformats.org/officeDocument/2006/math">
                    <m:r>
                      <a:rPr kumimoji="1"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r>
                      <a:rPr kumimoji="1"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sz="2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𝒒</m:t>
                    </m:r>
                  </m:oMath>
                </a14:m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 transition form factors</a:t>
                </a:r>
                <a:endParaRPr kumimoji="1" lang="zh-CN" alt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5DCCF9FE-00FF-AF1E-C897-76F3C545C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026" y="1596620"/>
                <a:ext cx="5525295" cy="461665"/>
              </a:xfrm>
              <a:prstGeom prst="rect">
                <a:avLst/>
              </a:prstGeom>
              <a:blipFill>
                <a:blip r:embed="rId4"/>
                <a:stretch>
                  <a:fillRect l="-1835" t="-10526" r="-688" b="-2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69A6FC29-CC06-99C5-DFB0-22BE1A5813C2}"/>
              </a:ext>
            </a:extLst>
          </p:cNvPr>
          <p:cNvSpPr txBox="1"/>
          <p:nvPr/>
        </p:nvSpPr>
        <p:spPr>
          <a:xfrm>
            <a:off x="2140527" y="4694125"/>
            <a:ext cx="37593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000" b="1" dirty="0"/>
              <a:t>QCD sum rules (QCDSR)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-US" altLang="zh-CN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b="1" dirty="0"/>
              <a:t>Light-cone sum rules (LCSR)</a:t>
            </a:r>
          </a:p>
          <a:p>
            <a:pPr marL="285750" indent="-285750">
              <a:buFont typeface="Wingdings" pitchFamily="2" charset="2"/>
              <a:buChar char="Ø"/>
            </a:pPr>
            <a:endParaRPr kumimoji="1" lang="en-US" altLang="zh-CN" sz="2000" b="1" dirty="0"/>
          </a:p>
          <a:p>
            <a:pPr marL="285750" indent="-285750">
              <a:buFont typeface="Wingdings" pitchFamily="2" charset="2"/>
              <a:buChar char="Ø"/>
            </a:pPr>
            <a:r>
              <a:rPr kumimoji="1" lang="en-US" altLang="zh-CN" sz="2000" b="1" dirty="0"/>
              <a:t>Lattice QCD </a:t>
            </a:r>
            <a:endParaRPr kumimoji="1" lang="zh-CN" altLang="en-US" sz="2000" b="1" dirty="0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E95EB1D-728F-E6B3-590B-84964ACE39E5}"/>
              </a:ext>
            </a:extLst>
          </p:cNvPr>
          <p:cNvSpPr txBox="1"/>
          <p:nvPr/>
        </p:nvSpPr>
        <p:spPr>
          <a:xfrm>
            <a:off x="948454" y="4132557"/>
            <a:ext cx="4636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</a:rPr>
              <a:t>Reliable theoretical approaches:</a:t>
            </a:r>
            <a:endParaRPr kumimoji="1" lang="zh-CN" altLang="en-US" sz="2400" dirty="0"/>
          </a:p>
        </p:txBody>
      </p:sp>
      <p:sp>
        <p:nvSpPr>
          <p:cNvPr id="54" name="左大括号 53">
            <a:extLst>
              <a:ext uri="{FF2B5EF4-FFF2-40B4-BE49-F238E27FC236}">
                <a16:creationId xmlns:a16="http://schemas.microsoft.com/office/drawing/2014/main" id="{1B4E5F72-4504-E648-FC44-EDD207C3A3E9}"/>
              </a:ext>
            </a:extLst>
          </p:cNvPr>
          <p:cNvSpPr/>
          <p:nvPr/>
        </p:nvSpPr>
        <p:spPr>
          <a:xfrm>
            <a:off x="1693718" y="4860301"/>
            <a:ext cx="353291" cy="1298864"/>
          </a:xfrm>
          <a:prstGeom prst="leftBrace">
            <a:avLst>
              <a:gd name="adj1" fmla="val 31863"/>
              <a:gd name="adj2" fmla="val 50000"/>
            </a:avLst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928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03B01-D613-C427-4E0F-A474DF35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1061700" cy="1325563"/>
          </a:xfrm>
        </p:spPr>
        <p:txBody>
          <a:bodyPr/>
          <a:lstStyle/>
          <a:p>
            <a:r>
              <a:rPr kumimoji="1" lang="en-US" altLang="zh-CN" b="1" dirty="0"/>
              <a:t>Theoretical status -- Transition form factors 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779415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C19DC121-7996-5A88-E2DF-420A3DB583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22219" y="407637"/>
                <a:ext cx="9788671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1" i="1">
                        <a:latin typeface="Cambria Math" panose="02040503050406030204" pitchFamily="18" charset="0"/>
                      </a:rPr>
                      <m:t>𝑲</m:t>
                    </m:r>
                  </m:oMath>
                </a14:m>
                <a:r>
                  <a:rPr kumimoji="1" lang="en-US" altLang="zh-CN" b="1" dirty="0"/>
                  <a:t> form factors in Lattice QCD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C19DC121-7996-5A88-E2DF-420A3DB583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22219" y="407637"/>
                <a:ext cx="9788671" cy="1325563"/>
              </a:xfrm>
              <a:blipFill>
                <a:blip r:embed="rId2"/>
                <a:stretch>
                  <a:fillRect l="-1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12656DF8-98E6-4EFC-A379-FCEBDC3DE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753" y="4598627"/>
            <a:ext cx="1660484" cy="48837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AA346-1A1F-6113-DDD3-6A33CD960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9495" y="4595775"/>
            <a:ext cx="2204210" cy="4500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2C20D1-DB76-4F8E-F4CF-BC2C4D875B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139" y="2990116"/>
            <a:ext cx="9788670" cy="782348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1156F481-DFB8-5AFB-8901-95B51BB9F1D2}"/>
              </a:ext>
            </a:extLst>
          </p:cNvPr>
          <p:cNvGrpSpPr/>
          <p:nvPr/>
        </p:nvGrpSpPr>
        <p:grpSpPr>
          <a:xfrm>
            <a:off x="4630841" y="3754847"/>
            <a:ext cx="2625479" cy="1244229"/>
            <a:chOff x="1751310" y="4234685"/>
            <a:chExt cx="2625479" cy="1244229"/>
          </a:xfrm>
        </p:grpSpPr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226402E6-8643-EFA6-972E-BF83452771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0659" y="4303584"/>
              <a:ext cx="1153391" cy="10238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21">
              <a:extLst>
                <a:ext uri="{FF2B5EF4-FFF2-40B4-BE49-F238E27FC236}">
                  <a16:creationId xmlns:a16="http://schemas.microsoft.com/office/drawing/2014/main" id="{42AD6185-E652-24F2-D06E-3AE9F1904B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03771" y="4364776"/>
              <a:ext cx="1288472" cy="99194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连接符 22">
              <a:extLst>
                <a:ext uri="{FF2B5EF4-FFF2-40B4-BE49-F238E27FC236}">
                  <a16:creationId xmlns:a16="http://schemas.microsoft.com/office/drawing/2014/main" id="{42CE2809-D287-E94A-4C66-AF79E73E9C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0380" y="5356718"/>
              <a:ext cx="2441863" cy="159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89D9A892-079A-F55F-8E30-313F5FE21276}"/>
                </a:ext>
              </a:extLst>
            </p:cNvPr>
            <p:cNvSpPr/>
            <p:nvPr/>
          </p:nvSpPr>
          <p:spPr>
            <a:xfrm>
              <a:off x="1751310" y="5300626"/>
              <a:ext cx="177355" cy="1782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E1708F0F-27CF-EA38-A9C2-88820E198E9C}"/>
                </a:ext>
              </a:extLst>
            </p:cNvPr>
            <p:cNvSpPr/>
            <p:nvPr/>
          </p:nvSpPr>
          <p:spPr>
            <a:xfrm>
              <a:off x="4199434" y="5266813"/>
              <a:ext cx="177355" cy="17828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74317F40-2FC9-FAEA-5333-BECB02FA2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30932" y="4234685"/>
              <a:ext cx="324897" cy="258199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F471C6E5-A09E-7472-DCBC-A62218A10C24}"/>
                </a:ext>
              </a:extLst>
            </p:cNvPr>
            <p:cNvSpPr txBox="1"/>
            <p:nvPr/>
          </p:nvSpPr>
          <p:spPr>
            <a:xfrm>
              <a:off x="1928665" y="4487878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/>
                <a:t>c</a:t>
              </a:r>
              <a:endParaRPr kumimoji="1" lang="zh-CN" altLang="en-US" sz="2400" b="1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097D4C2-B22F-6DDD-77E7-F31F16F04963}"/>
                </a:ext>
              </a:extLst>
            </p:cNvPr>
            <p:cNvSpPr txBox="1"/>
            <p:nvPr/>
          </p:nvSpPr>
          <p:spPr>
            <a:xfrm>
              <a:off x="3740724" y="4434050"/>
              <a:ext cx="3706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b="1" dirty="0"/>
                <a:t>q</a:t>
              </a:r>
              <a:endParaRPr kumimoji="1" lang="zh-CN" altLang="en-US" sz="2400" b="1" dirty="0"/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BBF359F1-B433-6068-720D-B9424962BD15}"/>
              </a:ext>
            </a:extLst>
          </p:cNvPr>
          <p:cNvSpPr txBox="1"/>
          <p:nvPr/>
        </p:nvSpPr>
        <p:spPr>
          <a:xfrm>
            <a:off x="1122219" y="2546384"/>
            <a:ext cx="4229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Define</a:t>
            </a:r>
            <a:r>
              <a:rPr kumimoji="1" lang="zh-CN" altLang="en-US" sz="2000" dirty="0"/>
              <a:t> </a:t>
            </a:r>
            <a:r>
              <a:rPr kumimoji="1" lang="en-US" altLang="zh-CN" sz="2000" dirty="0"/>
              <a:t>a 3-point correlation function</a:t>
            </a:r>
            <a:endParaRPr kumimoji="1" lang="zh-CN" altLang="en-US" sz="2000" dirty="0"/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55E2556C-9EEE-22AB-F337-4FAF5D68B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344" y="5712846"/>
            <a:ext cx="6687819" cy="79186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55E1FA18-45C0-3B86-70D0-93D37AB9FCB2}"/>
              </a:ext>
            </a:extLst>
          </p:cNvPr>
          <p:cNvSpPr txBox="1"/>
          <p:nvPr/>
        </p:nvSpPr>
        <p:spPr>
          <a:xfrm>
            <a:off x="965200" y="5278950"/>
            <a:ext cx="657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/>
              <a:t>At large time distances the correlation function behaves as 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46DCB7B1-4A16-3E2C-812D-1F8695B256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3856" y="2033858"/>
            <a:ext cx="6643255" cy="48539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F29F0578-3250-665A-9449-311DEA808CFB}"/>
              </a:ext>
            </a:extLst>
          </p:cNvPr>
          <p:cNvSpPr txBox="1"/>
          <p:nvPr/>
        </p:nvSpPr>
        <p:spPr>
          <a:xfrm>
            <a:off x="1122219" y="1646777"/>
            <a:ext cx="1378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Definition: </a:t>
            </a:r>
            <a:endParaRPr kumimoji="1" lang="zh-CN" altLang="en-US" sz="2000" dirty="0"/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81017563-14B7-CF1F-9F52-8DC94BBB0F38}"/>
              </a:ext>
            </a:extLst>
          </p:cNvPr>
          <p:cNvCxnSpPr>
            <a:cxnSpLocks/>
          </p:cNvCxnSpPr>
          <p:nvPr/>
        </p:nvCxnSpPr>
        <p:spPr>
          <a:xfrm>
            <a:off x="4110758" y="6339290"/>
            <a:ext cx="1985242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C954A44B-470B-CEA0-7838-44C63777EAB5}"/>
              </a:ext>
            </a:extLst>
          </p:cNvPr>
          <p:cNvSpPr txBox="1"/>
          <p:nvPr/>
        </p:nvSpPr>
        <p:spPr>
          <a:xfrm>
            <a:off x="8065286" y="5631404"/>
            <a:ext cx="4060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solidFill>
                  <a:srgbClr val="FF0000"/>
                </a:solidFill>
              </a:rPr>
              <a:t>This asymptotic behavior can be used to extract the from factors.</a:t>
            </a:r>
            <a:endParaRPr kumimoji="1"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7DE4AC49-A37E-A2A1-7B42-DCA79A950B57}"/>
              </a:ext>
            </a:extLst>
          </p:cNvPr>
          <p:cNvSpPr txBox="1"/>
          <p:nvPr/>
        </p:nvSpPr>
        <p:spPr>
          <a:xfrm>
            <a:off x="6766700" y="1489934"/>
            <a:ext cx="524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latin typeface="CMR12"/>
              </a:rPr>
              <a:t>V. </a:t>
            </a:r>
            <a:r>
              <a:rPr lang="en" altLang="zh-CN" sz="2000" b="1" dirty="0" err="1">
                <a:latin typeface="CMR12"/>
              </a:rPr>
              <a:t>Lubicz</a:t>
            </a:r>
            <a:r>
              <a:rPr lang="en" altLang="zh-CN" sz="2000" b="1" dirty="0">
                <a:latin typeface="CMR12"/>
              </a:rPr>
              <a:t> et al., </a:t>
            </a:r>
            <a:r>
              <a:rPr lang="en" altLang="zh-CN" sz="2000" b="1" dirty="0" err="1">
                <a:latin typeface="CMR12"/>
              </a:rPr>
              <a:t>Phys.Rev.D</a:t>
            </a:r>
            <a:r>
              <a:rPr lang="en" altLang="zh-CN" sz="2000" b="1" dirty="0">
                <a:latin typeface="CMR12"/>
              </a:rPr>
              <a:t> 100 (2019) 7, 079901</a:t>
            </a:r>
            <a:endParaRPr lang="zh-CN" altLang="en-US" sz="2000" b="1" dirty="0"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481944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2744C3E-6DB4-BEB3-0616-EA87F49E165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0" smtClean="0">
                            <a:latin typeface="Cambria Math" panose="02040503050406030204" pitchFamily="18" charset="0"/>
                          </a:rPr>
                          <m:t>𝚵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𝚵</m:t>
                    </m:r>
                  </m:oMath>
                </a14:m>
                <a:r>
                  <a:rPr kumimoji="1" lang="en-US" altLang="zh-CN" b="1" dirty="0"/>
                  <a:t> transition form factors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02744C3E-6DB4-BEB3-0616-EA87F49E16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3A0B5845-CF50-4A6E-16A2-9414FA0E7529}"/>
              </a:ext>
            </a:extLst>
          </p:cNvPr>
          <p:cNvGrpSpPr/>
          <p:nvPr/>
        </p:nvGrpSpPr>
        <p:grpSpPr>
          <a:xfrm>
            <a:off x="4111338" y="1942165"/>
            <a:ext cx="5874327" cy="1671578"/>
            <a:chOff x="2334491" y="2253624"/>
            <a:chExt cx="7772400" cy="219332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2AEFFF-60E5-2777-963D-6BA7ED75F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28900" y="2253624"/>
              <a:ext cx="4384964" cy="53005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86EC487-C8D7-6329-49D1-D0DB07985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4491" y="2783674"/>
              <a:ext cx="7772400" cy="1663272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8F8AFB36-8420-1F87-C6D2-F9F2AA391907}"/>
              </a:ext>
            </a:extLst>
          </p:cNvPr>
          <p:cNvSpPr txBox="1"/>
          <p:nvPr/>
        </p:nvSpPr>
        <p:spPr>
          <a:xfrm>
            <a:off x="741555" y="1414252"/>
            <a:ext cx="3842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</a:rPr>
              <a:t>QCD sum rules calculation</a:t>
            </a:r>
            <a:endParaRPr kumimoji="1"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56E3529-D27A-4759-78CD-6F5DF79A4749}"/>
              </a:ext>
            </a:extLst>
          </p:cNvPr>
          <p:cNvSpPr txBox="1"/>
          <p:nvPr/>
        </p:nvSpPr>
        <p:spPr>
          <a:xfrm>
            <a:off x="657446" y="3710280"/>
            <a:ext cx="507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Calculated by a 3-point correlation function </a:t>
            </a:r>
            <a:endParaRPr kumimoji="1" lang="zh-CN" altLang="en-US" sz="2000" dirty="0"/>
          </a:p>
        </p:txBody>
      </p: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24756CFE-DFEB-C883-18CA-6D162852DFE8}"/>
              </a:ext>
            </a:extLst>
          </p:cNvPr>
          <p:cNvCxnSpPr>
            <a:cxnSpLocks/>
          </p:cNvCxnSpPr>
          <p:nvPr/>
        </p:nvCxnSpPr>
        <p:spPr>
          <a:xfrm>
            <a:off x="2327097" y="4638299"/>
            <a:ext cx="399228" cy="1633858"/>
          </a:xfrm>
          <a:prstGeom prst="line">
            <a:avLst/>
          </a:prstGeom>
          <a:ln w="349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10417C9E-8F09-7B96-1861-33B586BFC62A}"/>
              </a:ext>
            </a:extLst>
          </p:cNvPr>
          <p:cNvCxnSpPr>
            <a:cxnSpLocks/>
          </p:cNvCxnSpPr>
          <p:nvPr/>
        </p:nvCxnSpPr>
        <p:spPr>
          <a:xfrm flipH="1">
            <a:off x="3418042" y="4591632"/>
            <a:ext cx="284263" cy="1706937"/>
          </a:xfrm>
          <a:prstGeom prst="line">
            <a:avLst/>
          </a:prstGeom>
          <a:ln w="3492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72ABE478-D4EA-737B-E836-08052DD00404}"/>
              </a:ext>
            </a:extLst>
          </p:cNvPr>
          <p:cNvSpPr txBox="1"/>
          <p:nvPr/>
        </p:nvSpPr>
        <p:spPr>
          <a:xfrm>
            <a:off x="838200" y="6272157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chemeClr val="accent2"/>
                </a:solidFill>
              </a:rPr>
              <a:t>C</a:t>
            </a:r>
            <a:r>
              <a:rPr kumimoji="1" lang="en-US" altLang="zh-CN" sz="1800" b="1" dirty="0">
                <a:solidFill>
                  <a:schemeClr val="accent2"/>
                </a:solidFill>
              </a:rPr>
              <a:t>harm baryon states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CA6CB38-C0CC-9118-4C25-6F6409A65594}"/>
              </a:ext>
            </a:extLst>
          </p:cNvPr>
          <p:cNvSpPr txBox="1"/>
          <p:nvPr/>
        </p:nvSpPr>
        <p:spPr>
          <a:xfrm>
            <a:off x="3344609" y="6285976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00B050"/>
                </a:solidFill>
              </a:rPr>
              <a:t>L</a:t>
            </a:r>
            <a:r>
              <a:rPr kumimoji="1" lang="en-US" altLang="zh-CN" sz="1800" b="1" dirty="0">
                <a:solidFill>
                  <a:srgbClr val="00B050"/>
                </a:solidFill>
              </a:rPr>
              <a:t>ight baryon states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43" name="左大括号 42">
            <a:extLst>
              <a:ext uri="{FF2B5EF4-FFF2-40B4-BE49-F238E27FC236}">
                <a16:creationId xmlns:a16="http://schemas.microsoft.com/office/drawing/2014/main" id="{BEB369FB-5C05-A16B-ABD3-5E6D61998BE8}"/>
              </a:ext>
            </a:extLst>
          </p:cNvPr>
          <p:cNvSpPr/>
          <p:nvPr/>
        </p:nvSpPr>
        <p:spPr>
          <a:xfrm>
            <a:off x="6933254" y="4419164"/>
            <a:ext cx="481703" cy="1695298"/>
          </a:xfrm>
          <a:prstGeom prst="leftBrace">
            <a:avLst>
              <a:gd name="adj1" fmla="val 36391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1E3F6C2-0D38-0564-06EC-6241FE900EB7}"/>
              </a:ext>
            </a:extLst>
          </p:cNvPr>
          <p:cNvSpPr txBox="1"/>
          <p:nvPr/>
        </p:nvSpPr>
        <p:spPr>
          <a:xfrm>
            <a:off x="7571509" y="4129967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</a:rPr>
              <a:t>Hadron level</a:t>
            </a:r>
            <a:endParaRPr kumimoji="1"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5CF61AE-E28B-3DC3-1544-0E9D3B8552FA}"/>
              </a:ext>
            </a:extLst>
          </p:cNvPr>
          <p:cNvSpPr txBox="1"/>
          <p:nvPr/>
        </p:nvSpPr>
        <p:spPr>
          <a:xfrm>
            <a:off x="7571509" y="5805321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</a:rPr>
              <a:t>Quark-gluon level</a:t>
            </a:r>
            <a:endParaRPr kumimoji="1"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A6FE74C-1644-7B9C-8788-FB7CA6312C91}"/>
              </a:ext>
            </a:extLst>
          </p:cNvPr>
          <p:cNvSpPr txBox="1"/>
          <p:nvPr/>
        </p:nvSpPr>
        <p:spPr>
          <a:xfrm>
            <a:off x="4778980" y="5069793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calculated at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47" name="上下箭头 46">
            <a:extLst>
              <a:ext uri="{FF2B5EF4-FFF2-40B4-BE49-F238E27FC236}">
                <a16:creationId xmlns:a16="http://schemas.microsoft.com/office/drawing/2014/main" id="{D4A2A73B-4892-0F10-7740-A69B98EB5503}"/>
              </a:ext>
            </a:extLst>
          </p:cNvPr>
          <p:cNvSpPr/>
          <p:nvPr/>
        </p:nvSpPr>
        <p:spPr>
          <a:xfrm>
            <a:off x="8395854" y="4638299"/>
            <a:ext cx="464830" cy="1038026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9C435B4-641B-B98D-1457-2F593C85654F}"/>
              </a:ext>
            </a:extLst>
          </p:cNvPr>
          <p:cNvSpPr txBox="1"/>
          <p:nvPr/>
        </p:nvSpPr>
        <p:spPr>
          <a:xfrm>
            <a:off x="8931944" y="4921791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FF0000"/>
                </a:solidFill>
              </a:rPr>
              <a:t>Matching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3EF128FD-0270-CAA8-01A7-E628D233C9FE}"/>
              </a:ext>
            </a:extLst>
          </p:cNvPr>
          <p:cNvGrpSpPr/>
          <p:nvPr/>
        </p:nvGrpSpPr>
        <p:grpSpPr>
          <a:xfrm>
            <a:off x="1192305" y="4234685"/>
            <a:ext cx="3732233" cy="1801469"/>
            <a:chOff x="1192305" y="4234685"/>
            <a:chExt cx="3732233" cy="1801469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C7466D99-6A24-A967-9071-D321AAEA7159}"/>
                </a:ext>
              </a:extLst>
            </p:cNvPr>
            <p:cNvGrpSpPr/>
            <p:nvPr/>
          </p:nvGrpSpPr>
          <p:grpSpPr>
            <a:xfrm>
              <a:off x="1751310" y="4234685"/>
              <a:ext cx="2625479" cy="1801469"/>
              <a:chOff x="3921600" y="4462257"/>
              <a:chExt cx="2625479" cy="1801469"/>
            </a:xfrm>
          </p:grpSpPr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EE7CD7E0-C2E1-DB1D-FABF-DB9BBC8A4FDA}"/>
                  </a:ext>
                </a:extLst>
              </p:cNvPr>
              <p:cNvGrpSpPr/>
              <p:nvPr/>
            </p:nvGrpSpPr>
            <p:grpSpPr>
              <a:xfrm>
                <a:off x="3921600" y="4462257"/>
                <a:ext cx="2625479" cy="1801469"/>
                <a:chOff x="4187179" y="4462079"/>
                <a:chExt cx="2625479" cy="1801469"/>
              </a:xfrm>
            </p:grpSpPr>
            <p:cxnSp>
              <p:nvCxnSpPr>
                <p:cNvPr id="12" name="直线连接符 11">
                  <a:extLst>
                    <a:ext uri="{FF2B5EF4-FFF2-40B4-BE49-F238E27FC236}">
                      <a16:creationId xmlns:a16="http://schemas.microsoft.com/office/drawing/2014/main" id="{7C9BDA35-EBBA-8FB2-DA30-65ED9C2935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6528" y="4530978"/>
                  <a:ext cx="1153391" cy="102389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34C70708-81C9-47AF-F4BD-289E00D0AF4B}"/>
                    </a:ext>
                  </a:extLst>
                </p:cNvPr>
                <p:cNvGrpSpPr/>
                <p:nvPr/>
              </p:nvGrpSpPr>
              <p:grpSpPr>
                <a:xfrm>
                  <a:off x="4187179" y="4462079"/>
                  <a:ext cx="2625479" cy="1801469"/>
                  <a:chOff x="4247458" y="4416863"/>
                  <a:chExt cx="2625479" cy="1801469"/>
                </a:xfrm>
              </p:grpSpPr>
              <p:cxnSp>
                <p:nvCxnSpPr>
                  <p:cNvPr id="13" name="直线连接符 12">
                    <a:extLst>
                      <a:ext uri="{FF2B5EF4-FFF2-40B4-BE49-F238E27FC236}">
                        <a16:creationId xmlns:a16="http://schemas.microsoft.com/office/drawing/2014/main" id="{6804BE16-EFE5-BDF3-021E-7F78B26B0D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99919" y="4546954"/>
                    <a:ext cx="1288472" cy="99194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线连接符 19">
                    <a:extLst>
                      <a:ext uri="{FF2B5EF4-FFF2-40B4-BE49-F238E27FC236}">
                        <a16:creationId xmlns:a16="http://schemas.microsoft.com/office/drawing/2014/main" id="{D68925AC-D6F4-FEFB-7F9F-91C8F4EE9D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46528" y="5538896"/>
                    <a:ext cx="2441863" cy="159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弧 24">
                    <a:extLst>
                      <a:ext uri="{FF2B5EF4-FFF2-40B4-BE49-F238E27FC236}">
                        <a16:creationId xmlns:a16="http://schemas.microsoft.com/office/drawing/2014/main" id="{B390CEBC-59B7-E6D1-E50E-94EAFB5E0B1F}"/>
                      </a:ext>
                    </a:extLst>
                  </p:cNvPr>
                  <p:cNvSpPr/>
                  <p:nvPr/>
                </p:nvSpPr>
                <p:spPr>
                  <a:xfrm>
                    <a:off x="4336136" y="4982048"/>
                    <a:ext cx="2441863" cy="1236284"/>
                  </a:xfrm>
                  <a:prstGeom prst="arc">
                    <a:avLst>
                      <a:gd name="adj1" fmla="val 31001"/>
                      <a:gd name="adj2" fmla="val 10773226"/>
                    </a:avLst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26" name="椭圆 25">
                    <a:extLst>
                      <a:ext uri="{FF2B5EF4-FFF2-40B4-BE49-F238E27FC236}">
                        <a16:creationId xmlns:a16="http://schemas.microsoft.com/office/drawing/2014/main" id="{9B450A2A-1B37-699A-4944-30A0C19C8CB2}"/>
                      </a:ext>
                    </a:extLst>
                  </p:cNvPr>
                  <p:cNvSpPr/>
                  <p:nvPr/>
                </p:nvSpPr>
                <p:spPr>
                  <a:xfrm>
                    <a:off x="4247458" y="5482804"/>
                    <a:ext cx="177355" cy="17828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27" name="椭圆 26">
                    <a:extLst>
                      <a:ext uri="{FF2B5EF4-FFF2-40B4-BE49-F238E27FC236}">
                        <a16:creationId xmlns:a16="http://schemas.microsoft.com/office/drawing/2014/main" id="{B560D9E7-3EEB-E54E-A6E9-EE08E8B62F98}"/>
                      </a:ext>
                    </a:extLst>
                  </p:cNvPr>
                  <p:cNvSpPr/>
                  <p:nvPr/>
                </p:nvSpPr>
                <p:spPr>
                  <a:xfrm>
                    <a:off x="6695582" y="5448991"/>
                    <a:ext cx="177355" cy="17828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pic>
                <p:nvPicPr>
                  <p:cNvPr id="29" name="图片 28">
                    <a:extLst>
                      <a:ext uri="{FF2B5EF4-FFF2-40B4-BE49-F238E27FC236}">
                        <a16:creationId xmlns:a16="http://schemas.microsoft.com/office/drawing/2014/main" id="{BF5348E3-68AA-D8AE-F857-E308870996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327080" y="4416863"/>
                    <a:ext cx="324897" cy="258199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B5201D88-E308-60E9-54F6-F5E072838241}"/>
                  </a:ext>
                </a:extLst>
              </p:cNvPr>
              <p:cNvSpPr txBox="1"/>
              <p:nvPr/>
            </p:nvSpPr>
            <p:spPr>
              <a:xfrm>
                <a:off x="4098955" y="4715450"/>
                <a:ext cx="328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/>
                  <a:t>c</a:t>
                </a:r>
                <a:endParaRPr kumimoji="1" lang="zh-CN" altLang="en-US" sz="2400" b="1" dirty="0"/>
              </a:p>
            </p:txBody>
          </p:sp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C7B44AED-D5AF-E586-BE0B-9E7F104B9A66}"/>
                  </a:ext>
                </a:extLst>
              </p:cNvPr>
              <p:cNvSpPr txBox="1"/>
              <p:nvPr/>
            </p:nvSpPr>
            <p:spPr>
              <a:xfrm>
                <a:off x="5911014" y="4661622"/>
                <a:ext cx="370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/>
                  <a:t>q</a:t>
                </a:r>
                <a:endParaRPr kumimoji="1" lang="zh-CN" altLang="en-US" sz="2400" b="1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A217EA8E-EA5C-AE3B-5F74-8E7D639A2230}"/>
                    </a:ext>
                  </a:extLst>
                </p:cNvPr>
                <p:cNvSpPr txBox="1"/>
                <p:nvPr/>
              </p:nvSpPr>
              <p:spPr>
                <a:xfrm>
                  <a:off x="1192305" y="5437278"/>
                  <a:ext cx="644344" cy="494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1" i="0" smtClean="0">
                                    <a:latin typeface="Cambria Math" panose="02040503050406030204" pitchFamily="18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kumimoji="1"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1" lang="zh-CN" altLang="en-US" sz="2400" b="1" dirty="0"/>
                </a:p>
              </p:txBody>
            </p:sp>
          </mc:Choice>
          <mc:Fallback>
            <p:sp>
              <p:nvSpPr>
                <p:cNvPr id="49" name="文本框 48">
                  <a:extLst>
                    <a:ext uri="{FF2B5EF4-FFF2-40B4-BE49-F238E27FC236}">
                      <a16:creationId xmlns:a16="http://schemas.microsoft.com/office/drawing/2014/main" id="{A217EA8E-EA5C-AE3B-5F74-8E7D639A22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2305" y="5437278"/>
                  <a:ext cx="644344" cy="494815"/>
                </a:xfrm>
                <a:prstGeom prst="rect">
                  <a:avLst/>
                </a:prstGeom>
                <a:blipFill>
                  <a:blip r:embed="rId6"/>
                  <a:stretch>
                    <a:fillRect b="-7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F620794E-5C41-190F-47FB-C548A8CC7F96}"/>
                    </a:ext>
                  </a:extLst>
                </p:cNvPr>
                <p:cNvSpPr txBox="1"/>
                <p:nvPr/>
              </p:nvSpPr>
              <p:spPr>
                <a:xfrm>
                  <a:off x="4382467" y="5453852"/>
                  <a:ext cx="5420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kumimoji="1" lang="en-US" altLang="zh-CN" sz="2400" b="1" i="0" smtClean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400" b="1" dirty="0"/>
                </a:p>
              </p:txBody>
            </p:sp>
          </mc:Choice>
          <mc:Fallback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F620794E-5C41-190F-47FB-C548A8CC7F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2467" y="5453852"/>
                  <a:ext cx="54207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351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82849157-D11A-648B-3631-B7BB79BB6737}"/>
              </a:ext>
            </a:extLst>
          </p:cNvPr>
          <p:cNvSpPr txBox="1"/>
          <p:nvPr/>
        </p:nvSpPr>
        <p:spPr>
          <a:xfrm>
            <a:off x="5899389" y="3695390"/>
            <a:ext cx="61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b="1" dirty="0"/>
              <a:t>Zhen-Xing Zhao et al.,  </a:t>
            </a:r>
            <a:r>
              <a:rPr lang="en" altLang="zh-CN" b="1" dirty="0" err="1"/>
              <a:t>Phys.Rev.D</a:t>
            </a:r>
            <a:r>
              <a:rPr lang="en" altLang="zh-CN" b="1" dirty="0"/>
              <a:t> 108 (2023) 11, 116008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C46170E-9999-6020-3672-29665F155916}"/>
                  </a:ext>
                </a:extLst>
              </p:cNvPr>
              <p:cNvSpPr txBox="1"/>
              <p:nvPr/>
            </p:nvSpPr>
            <p:spPr>
              <a:xfrm>
                <a:off x="714521" y="2396933"/>
                <a:ext cx="29877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/>
                  <a:t>Definition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000" b="0" i="0" smtClean="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</a:rPr>
                      <m:t>Ξ</m:t>
                    </m:r>
                  </m:oMath>
                </a14:m>
                <a:r>
                  <a:rPr kumimoji="1" lang="en-US" altLang="zh-CN" sz="2000" dirty="0"/>
                  <a:t> transition form factors</a:t>
                </a:r>
                <a:endParaRPr kumimoji="1" lang="zh-CN" altLang="en-US" sz="2000" dirty="0"/>
              </a:p>
            </p:txBody>
          </p:sp>
        </mc:Choice>
        <mc:Fallback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C46170E-9999-6020-3672-29665F155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521" y="2396933"/>
                <a:ext cx="2987784" cy="707886"/>
              </a:xfrm>
              <a:prstGeom prst="rect">
                <a:avLst/>
              </a:prstGeom>
              <a:blipFill>
                <a:blip r:embed="rId8"/>
                <a:stretch>
                  <a:fillRect l="-2119" t="-3509" b="-140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左大括号 52">
            <a:extLst>
              <a:ext uri="{FF2B5EF4-FFF2-40B4-BE49-F238E27FC236}">
                <a16:creationId xmlns:a16="http://schemas.microsoft.com/office/drawing/2014/main" id="{70F2F0D9-4369-68D2-14B7-7473A6BDB038}"/>
              </a:ext>
            </a:extLst>
          </p:cNvPr>
          <p:cNvSpPr/>
          <p:nvPr/>
        </p:nvSpPr>
        <p:spPr>
          <a:xfrm>
            <a:off x="3576497" y="2046672"/>
            <a:ext cx="481703" cy="1413786"/>
          </a:xfrm>
          <a:prstGeom prst="leftBrace">
            <a:avLst>
              <a:gd name="adj1" fmla="val 36391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86800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BF6C934-68D5-A6F7-D65C-4972C15AAD52}"/>
                  </a:ext>
                </a:extLst>
              </p:cNvPr>
              <p:cNvSpPr txBox="1"/>
              <p:nvPr/>
            </p:nvSpPr>
            <p:spPr>
              <a:xfrm>
                <a:off x="1226127" y="498764"/>
                <a:ext cx="52012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Find stable window of the </a:t>
                </a:r>
                <a:r>
                  <a:rPr kumimoji="1" lang="en-US" altLang="zh-CN" sz="2000" dirty="0" err="1"/>
                  <a:t>Borel</a:t>
                </a:r>
                <a:r>
                  <a:rPr kumimoji="1" lang="en-US" altLang="zh-CN" sz="2000" dirty="0"/>
                  <a:t> parameter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CN" sz="2000" dirty="0"/>
                  <a:t>:</a:t>
                </a:r>
                <a:endParaRPr kumimoji="1" lang="zh-CN" altLang="en-US" sz="2000" dirty="0"/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BF6C934-68D5-A6F7-D65C-4972C15AA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127" y="498764"/>
                <a:ext cx="5201296" cy="400110"/>
              </a:xfrm>
              <a:prstGeom prst="rect">
                <a:avLst/>
              </a:prstGeom>
              <a:blipFill>
                <a:blip r:embed="rId2"/>
                <a:stretch>
                  <a:fillRect l="-1220" t="-9375" r="-488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5E5BF00-A6EC-CA9A-B06E-E1AAD162FD5A}"/>
                  </a:ext>
                </a:extLst>
              </p:cNvPr>
              <p:cNvSpPr txBox="1"/>
              <p:nvPr/>
            </p:nvSpPr>
            <p:spPr>
              <a:xfrm>
                <a:off x="1226127" y="1065425"/>
                <a:ext cx="32111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From factors VS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at fixed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: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5E5BF00-A6EC-CA9A-B06E-E1AAD162F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127" y="1065425"/>
                <a:ext cx="3211135" cy="369332"/>
              </a:xfrm>
              <a:prstGeom prst="rect">
                <a:avLst/>
              </a:prstGeom>
              <a:blipFill>
                <a:blip r:embed="rId3"/>
                <a:stretch>
                  <a:fillRect l="-1575" t="-10345" r="-394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679B1CF9-E3B7-6027-0071-B58CBA403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92" y="1632086"/>
            <a:ext cx="9150435" cy="20151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8C60F9E-719B-8D36-4B37-BD2FDC31E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979" y="4556990"/>
            <a:ext cx="2669310" cy="83084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1DF14B4-4C4E-7746-7AB0-21316BC6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663" y="5579868"/>
            <a:ext cx="3158493" cy="77936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F201C20-2C5D-ED37-721B-2FD71963971B}"/>
              </a:ext>
            </a:extLst>
          </p:cNvPr>
          <p:cNvSpPr txBox="1"/>
          <p:nvPr/>
        </p:nvSpPr>
        <p:spPr>
          <a:xfrm>
            <a:off x="1476663" y="4031673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Z-series fitting:</a:t>
            </a:r>
            <a:endParaRPr kumimoji="1"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ED943826-6C61-95FD-6B4B-02CCE484FD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829" y="4031673"/>
            <a:ext cx="5706033" cy="23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92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3ECFBF9-3175-7241-C2D2-F565E882DC8D}"/>
                  </a:ext>
                </a:extLst>
              </p:cNvPr>
              <p:cNvSpPr txBox="1"/>
              <p:nvPr/>
            </p:nvSpPr>
            <p:spPr>
              <a:xfrm>
                <a:off x="876950" y="682114"/>
                <a:ext cx="860851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First</a:t>
                </a:r>
                <a:r>
                  <a:rPr kumimoji="1" lang="zh-CN" alt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lattice</a:t>
                </a:r>
                <a:r>
                  <a:rPr kumimoji="1" lang="zh-CN" alt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QCD</a:t>
                </a:r>
                <a:r>
                  <a:rPr kumimoji="1" lang="zh-CN" altLang="en-US" sz="2400" b="1" dirty="0">
                    <a:solidFill>
                      <a:srgbClr val="0070C0"/>
                    </a:solidFill>
                  </a:rPr>
                  <a:t> </a:t>
                </a:r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calculation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>
                            <a:solidFill>
                              <a:srgbClr val="0070C0"/>
                            </a:solidFill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sz="2400" b="1">
                            <a:solidFill>
                              <a:srgbClr val="0070C0"/>
                            </a:solidFill>
                          </a:rPr>
                          <m:t>Ξ</m:t>
                        </m:r>
                      </m:e>
                      <m:sub>
                        <m:r>
                          <a:rPr kumimoji="1" lang="en-US" altLang="zh-CN" sz="2400" b="1">
                            <a:solidFill>
                              <a:srgbClr val="0070C0"/>
                            </a:solidFill>
                          </a:rPr>
                          <m:t>𝑐</m:t>
                        </m:r>
                      </m:sub>
                    </m:sSub>
                    <m:r>
                      <a:rPr kumimoji="1" lang="en-US" altLang="zh-CN" sz="2400" b="1">
                        <a:solidFill>
                          <a:srgbClr val="0070C0"/>
                        </a:solidFill>
                      </a:rPr>
                      <m:t>→</m:t>
                    </m:r>
                    <m:r>
                      <m:rPr>
                        <m:sty m:val="p"/>
                      </m:rPr>
                      <a:rPr kumimoji="1" lang="en-US" altLang="zh-CN" sz="2400" b="1">
                        <a:solidFill>
                          <a:srgbClr val="0070C0"/>
                        </a:solidFill>
                      </a:rPr>
                      <m:t>Ξ</m:t>
                    </m:r>
                  </m:oMath>
                </a14:m>
                <a:r>
                  <a:rPr kumimoji="1" lang="en-US" altLang="zh-CN" sz="2400" b="1" dirty="0">
                    <a:solidFill>
                      <a:srgbClr val="0070C0"/>
                    </a:solidFill>
                  </a:rPr>
                  <a:t> transition form factors</a:t>
                </a:r>
                <a:endParaRPr kumimoji="1" lang="zh-CN" altLang="en-US" sz="2400" b="1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3ECFBF9-3175-7241-C2D2-F565E882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50" y="682114"/>
                <a:ext cx="8608510" cy="461665"/>
              </a:xfrm>
              <a:prstGeom prst="rect">
                <a:avLst/>
              </a:prstGeom>
              <a:blipFill>
                <a:blip r:embed="rId2"/>
                <a:stretch>
                  <a:fillRect l="-1180" t="-10526" r="-147" b="-2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0B61C85B-53AF-29EA-DA0D-88184C42C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6869" y="2045455"/>
            <a:ext cx="5552760" cy="1485389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0796B3A-3214-3F50-E65C-C9BC78C9E2CB}"/>
              </a:ext>
            </a:extLst>
          </p:cNvPr>
          <p:cNvGrpSpPr/>
          <p:nvPr/>
        </p:nvGrpSpPr>
        <p:grpSpPr>
          <a:xfrm>
            <a:off x="994877" y="1282279"/>
            <a:ext cx="3732233" cy="1801469"/>
            <a:chOff x="1192305" y="4234685"/>
            <a:chExt cx="3732233" cy="1801469"/>
          </a:xfrm>
        </p:grpSpPr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AFBCEEFA-1355-265F-84E8-5263B6B31C47}"/>
                </a:ext>
              </a:extLst>
            </p:cNvPr>
            <p:cNvGrpSpPr/>
            <p:nvPr/>
          </p:nvGrpSpPr>
          <p:grpSpPr>
            <a:xfrm>
              <a:off x="1751310" y="4234685"/>
              <a:ext cx="2625479" cy="1801469"/>
              <a:chOff x="3921600" y="4462257"/>
              <a:chExt cx="2625479" cy="1801469"/>
            </a:xfrm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C3108634-DE9D-12B8-9BBA-2446D43C091A}"/>
                  </a:ext>
                </a:extLst>
              </p:cNvPr>
              <p:cNvGrpSpPr/>
              <p:nvPr/>
            </p:nvGrpSpPr>
            <p:grpSpPr>
              <a:xfrm>
                <a:off x="3921600" y="4462257"/>
                <a:ext cx="2625479" cy="1801469"/>
                <a:chOff x="4187179" y="4462079"/>
                <a:chExt cx="2625479" cy="1801469"/>
              </a:xfrm>
            </p:grpSpPr>
            <p:cxnSp>
              <p:nvCxnSpPr>
                <p:cNvPr id="18" name="直线连接符 17">
                  <a:extLst>
                    <a:ext uri="{FF2B5EF4-FFF2-40B4-BE49-F238E27FC236}">
                      <a16:creationId xmlns:a16="http://schemas.microsoft.com/office/drawing/2014/main" id="{5E1A17BB-F4E5-409F-4236-01873243DD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346528" y="4530978"/>
                  <a:ext cx="1153391" cy="102389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D711CE7E-5079-828B-C10B-79864193111A}"/>
                    </a:ext>
                  </a:extLst>
                </p:cNvPr>
                <p:cNvGrpSpPr/>
                <p:nvPr/>
              </p:nvGrpSpPr>
              <p:grpSpPr>
                <a:xfrm>
                  <a:off x="4187179" y="4462079"/>
                  <a:ext cx="2625479" cy="1801469"/>
                  <a:chOff x="4247458" y="4416863"/>
                  <a:chExt cx="2625479" cy="1801469"/>
                </a:xfrm>
              </p:grpSpPr>
              <p:cxnSp>
                <p:nvCxnSpPr>
                  <p:cNvPr id="20" name="直线连接符 19">
                    <a:extLst>
                      <a:ext uri="{FF2B5EF4-FFF2-40B4-BE49-F238E27FC236}">
                        <a16:creationId xmlns:a16="http://schemas.microsoft.com/office/drawing/2014/main" id="{00388809-9DA3-CA4D-9B31-22C3DD56C8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5499919" y="4546954"/>
                    <a:ext cx="1288472" cy="99194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线连接符 20">
                    <a:extLst>
                      <a:ext uri="{FF2B5EF4-FFF2-40B4-BE49-F238E27FC236}">
                        <a16:creationId xmlns:a16="http://schemas.microsoft.com/office/drawing/2014/main" id="{85A3EC6F-7E66-E87C-97C6-1E827F6FD0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46528" y="5538896"/>
                    <a:ext cx="2441863" cy="15976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弧 21">
                    <a:extLst>
                      <a:ext uri="{FF2B5EF4-FFF2-40B4-BE49-F238E27FC236}">
                        <a16:creationId xmlns:a16="http://schemas.microsoft.com/office/drawing/2014/main" id="{9CC5117F-43B9-7CBE-C8D6-03A03B0184E8}"/>
                      </a:ext>
                    </a:extLst>
                  </p:cNvPr>
                  <p:cNvSpPr/>
                  <p:nvPr/>
                </p:nvSpPr>
                <p:spPr>
                  <a:xfrm>
                    <a:off x="4336136" y="4982048"/>
                    <a:ext cx="2441863" cy="1236284"/>
                  </a:xfrm>
                  <a:prstGeom prst="arc">
                    <a:avLst>
                      <a:gd name="adj1" fmla="val 31001"/>
                      <a:gd name="adj2" fmla="val 10773226"/>
                    </a:avLst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23" name="椭圆 22">
                    <a:extLst>
                      <a:ext uri="{FF2B5EF4-FFF2-40B4-BE49-F238E27FC236}">
                        <a16:creationId xmlns:a16="http://schemas.microsoft.com/office/drawing/2014/main" id="{78245C04-540E-2563-E279-2F6DDB363217}"/>
                      </a:ext>
                    </a:extLst>
                  </p:cNvPr>
                  <p:cNvSpPr/>
                  <p:nvPr/>
                </p:nvSpPr>
                <p:spPr>
                  <a:xfrm>
                    <a:off x="4247458" y="5482804"/>
                    <a:ext cx="177355" cy="17828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sp>
                <p:nvSpPr>
                  <p:cNvPr id="24" name="椭圆 23">
                    <a:extLst>
                      <a:ext uri="{FF2B5EF4-FFF2-40B4-BE49-F238E27FC236}">
                        <a16:creationId xmlns:a16="http://schemas.microsoft.com/office/drawing/2014/main" id="{5D9CA63D-99B8-C380-57D6-F64F535D4011}"/>
                      </a:ext>
                    </a:extLst>
                  </p:cNvPr>
                  <p:cNvSpPr/>
                  <p:nvPr/>
                </p:nvSpPr>
                <p:spPr>
                  <a:xfrm>
                    <a:off x="6695582" y="5448991"/>
                    <a:ext cx="177355" cy="17828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/>
                  </a:p>
                </p:txBody>
              </p:sp>
              <p:pic>
                <p:nvPicPr>
                  <p:cNvPr id="25" name="图片 24">
                    <a:extLst>
                      <a:ext uri="{FF2B5EF4-FFF2-40B4-BE49-F238E27FC236}">
                        <a16:creationId xmlns:a16="http://schemas.microsoft.com/office/drawing/2014/main" id="{EDDECF51-E902-942E-C24E-CFF7C3ADF01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327080" y="4416863"/>
                    <a:ext cx="324897" cy="258199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04E41D9-78A7-D31F-FBB9-87190A88E268}"/>
                  </a:ext>
                </a:extLst>
              </p:cNvPr>
              <p:cNvSpPr txBox="1"/>
              <p:nvPr/>
            </p:nvSpPr>
            <p:spPr>
              <a:xfrm>
                <a:off x="4098955" y="4715450"/>
                <a:ext cx="3289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/>
                  <a:t>c</a:t>
                </a:r>
                <a:endParaRPr kumimoji="1" lang="zh-CN" altLang="en-US" sz="2400" b="1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83FD5AF2-3726-284C-B461-959328DDEBFC}"/>
                  </a:ext>
                </a:extLst>
              </p:cNvPr>
              <p:cNvSpPr txBox="1"/>
              <p:nvPr/>
            </p:nvSpPr>
            <p:spPr>
              <a:xfrm>
                <a:off x="5911014" y="4661622"/>
                <a:ext cx="3706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400" b="1" dirty="0"/>
                  <a:t>q</a:t>
                </a:r>
                <a:endParaRPr kumimoji="1" lang="zh-CN" altLang="en-US" sz="2400" b="1" dirty="0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FA552F7F-1BD3-2B29-4A90-A9ACA5552E64}"/>
                    </a:ext>
                  </a:extLst>
                </p:cNvPr>
                <p:cNvSpPr txBox="1"/>
                <p:nvPr/>
              </p:nvSpPr>
              <p:spPr>
                <a:xfrm>
                  <a:off x="1192305" y="5437278"/>
                  <a:ext cx="644344" cy="4948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sSub>
                              <m:sSubPr>
                                <m:ctrlPr>
                                  <a:rPr kumimoji="1" lang="en-US" altLang="zh-CN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kumimoji="1" lang="en-US" altLang="zh-CN" sz="2400" b="1" i="0" smtClean="0">
                                    <a:latin typeface="Cambria Math" panose="02040503050406030204" pitchFamily="18" charset="0"/>
                                  </a:rPr>
                                  <m:t>𝚵</m:t>
                                </m:r>
                              </m:e>
                              <m:sub>
                                <m:r>
                                  <a:rPr kumimoji="1"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kumimoji="1" lang="zh-CN" altLang="en-US" sz="2400" b="1" dirty="0"/>
                </a:p>
              </p:txBody>
            </p:sp>
          </mc:Choice>
          <mc:Fallback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FA552F7F-1BD3-2B29-4A90-A9ACA5552E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2305" y="5437278"/>
                  <a:ext cx="644344" cy="494815"/>
                </a:xfrm>
                <a:prstGeom prst="rect">
                  <a:avLst/>
                </a:prstGeom>
                <a:blipFill>
                  <a:blip r:embed="rId5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8F4516C-075F-4CEF-04DD-4184C0D7D679}"/>
                    </a:ext>
                  </a:extLst>
                </p:cNvPr>
                <p:cNvSpPr txBox="1"/>
                <p:nvPr/>
              </p:nvSpPr>
              <p:spPr>
                <a:xfrm>
                  <a:off x="4382467" y="5453852"/>
                  <a:ext cx="5420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1" i="1" smtClean="0">
                                <a:latin typeface="Cambria Math" panose="02040503050406030204" pitchFamily="18" charset="0"/>
                              </a:rPr>
                              <m:t>𝑱</m:t>
                            </m:r>
                          </m:e>
                          <m:sub>
                            <m:r>
                              <a:rPr kumimoji="1" lang="en-US" altLang="zh-CN" sz="2400" b="1" i="0" smtClean="0">
                                <a:latin typeface="Cambria Math" panose="02040503050406030204" pitchFamily="18" charset="0"/>
                              </a:rPr>
                              <m:t>𝚵</m:t>
                            </m:r>
                          </m:sub>
                        </m:sSub>
                      </m:oMath>
                    </m:oMathPara>
                  </a14:m>
                  <a:endParaRPr kumimoji="1" lang="zh-CN" altLang="en-US" sz="2400" b="1" dirty="0"/>
                </a:p>
              </p:txBody>
            </p:sp>
          </mc:Choice>
          <mc:Fallback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48F4516C-075F-4CEF-04DD-4184C0D7D6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2467" y="5453852"/>
                  <a:ext cx="542071" cy="461665"/>
                </a:xfrm>
                <a:prstGeom prst="rect">
                  <a:avLst/>
                </a:prstGeom>
                <a:blipFill>
                  <a:blip r:embed="rId6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右箭头 25">
            <a:extLst>
              <a:ext uri="{FF2B5EF4-FFF2-40B4-BE49-F238E27FC236}">
                <a16:creationId xmlns:a16="http://schemas.microsoft.com/office/drawing/2014/main" id="{9BF7E611-CEBB-5911-08F0-503C25E61A24}"/>
              </a:ext>
            </a:extLst>
          </p:cNvPr>
          <p:cNvSpPr/>
          <p:nvPr/>
        </p:nvSpPr>
        <p:spPr>
          <a:xfrm>
            <a:off x="4827726" y="1997137"/>
            <a:ext cx="547298" cy="3510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01B270B4-404C-94A0-DA38-1440CE101BB3}"/>
              </a:ext>
            </a:extLst>
          </p:cNvPr>
          <p:cNvCxnSpPr/>
          <p:nvPr/>
        </p:nvCxnSpPr>
        <p:spPr>
          <a:xfrm>
            <a:off x="8135504" y="3426496"/>
            <a:ext cx="293614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>
            <a:extLst>
              <a:ext uri="{FF2B5EF4-FFF2-40B4-BE49-F238E27FC236}">
                <a16:creationId xmlns:a16="http://schemas.microsoft.com/office/drawing/2014/main" id="{1E022B45-3691-6B9A-8F80-85CC25896B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6756" y="4449678"/>
            <a:ext cx="3124334" cy="4135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FC58042-4306-3189-8382-575D7D092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05" y="3638765"/>
            <a:ext cx="6230988" cy="279148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9F0085E-CD1D-6BFD-F330-1052A94E7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0573" y="5246090"/>
            <a:ext cx="4749981" cy="989941"/>
          </a:xfrm>
          <a:prstGeom prst="rect">
            <a:avLst/>
          </a:prstGeom>
        </p:spPr>
      </p:pic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FD1F383C-2CF0-945B-DB29-B1A7FBACBA12}"/>
              </a:ext>
            </a:extLst>
          </p:cNvPr>
          <p:cNvCxnSpPr>
            <a:cxnSpLocks/>
          </p:cNvCxnSpPr>
          <p:nvPr/>
        </p:nvCxnSpPr>
        <p:spPr>
          <a:xfrm>
            <a:off x="8429118" y="3571489"/>
            <a:ext cx="694100" cy="7303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BBF1E96E-13DA-AE8E-FE20-FBD1DB5DFCA0}"/>
              </a:ext>
            </a:extLst>
          </p:cNvPr>
          <p:cNvSpPr txBox="1"/>
          <p:nvPr/>
        </p:nvSpPr>
        <p:spPr>
          <a:xfrm>
            <a:off x="7145994" y="4893810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Z-series fitting:</a:t>
            </a:r>
            <a:endParaRPr kumimoji="1" lang="zh-CN" altLang="en-US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4C5BF449-2F84-37C3-E143-CAF1870A4252}"/>
              </a:ext>
            </a:extLst>
          </p:cNvPr>
          <p:cNvSpPr txBox="1"/>
          <p:nvPr/>
        </p:nvSpPr>
        <p:spPr>
          <a:xfrm>
            <a:off x="5187927" y="1181691"/>
            <a:ext cx="6187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/>
              <a:t>Qi-An Zhang et al., </a:t>
            </a:r>
            <a:r>
              <a:rPr lang="en" altLang="zh-CN" sz="2000" b="1" dirty="0" err="1"/>
              <a:t>Chin.Phys.C</a:t>
            </a:r>
            <a:r>
              <a:rPr lang="en" altLang="zh-CN" sz="2000" b="1" dirty="0"/>
              <a:t> 46 (2022) 1, 011002</a:t>
            </a:r>
            <a:endParaRPr lang="zh-CN" altLang="en-US" sz="2000" b="1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274BCBBD-D943-CA42-1D44-06645A987983}"/>
              </a:ext>
            </a:extLst>
          </p:cNvPr>
          <p:cNvSpPr txBox="1"/>
          <p:nvPr/>
        </p:nvSpPr>
        <p:spPr>
          <a:xfrm>
            <a:off x="5592323" y="1685161"/>
            <a:ext cx="469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/>
              <a:t>large (Euclidean) time distance behavior </a:t>
            </a:r>
            <a:r>
              <a:rPr kumimoji="1" lang="en-US" altLang="zh-CN" sz="2000" dirty="0"/>
              <a:t>:</a:t>
            </a:r>
            <a:endParaRPr kumimoji="1" lang="en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618680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F402F1-E687-E356-2C83-65D58195D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53" y="1052401"/>
            <a:ext cx="7248256" cy="475319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1859AA-D52F-7E57-6AAB-096BF7BBD766}"/>
              </a:ext>
            </a:extLst>
          </p:cNvPr>
          <p:cNvSpPr txBox="1"/>
          <p:nvPr/>
        </p:nvSpPr>
        <p:spPr>
          <a:xfrm>
            <a:off x="976745" y="602673"/>
            <a:ext cx="662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Comparing helicity form factors between QCDSR and Lattice QCD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871EE06-5F8F-15AE-E0BD-B3A9FD850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718" y="1177113"/>
            <a:ext cx="3334347" cy="22617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1E2E6D-3607-29E0-5D2B-C8BCEF2D4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109" y="3519308"/>
            <a:ext cx="3341020" cy="215091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BD5F4A0-FDE2-7A76-990C-6442C60E9509}"/>
              </a:ext>
            </a:extLst>
          </p:cNvPr>
          <p:cNvSpPr txBox="1"/>
          <p:nvPr/>
        </p:nvSpPr>
        <p:spPr>
          <a:xfrm>
            <a:off x="5212673" y="6070661"/>
            <a:ext cx="61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b="1" dirty="0"/>
              <a:t>Zhen-Xing Zhao et al.,  </a:t>
            </a:r>
            <a:r>
              <a:rPr lang="en" altLang="zh-CN" b="1" dirty="0" err="1"/>
              <a:t>Phys.Rev.D</a:t>
            </a:r>
            <a:r>
              <a:rPr lang="en" altLang="zh-CN" b="1" dirty="0"/>
              <a:t> 108 (2023) 11, 116008</a:t>
            </a:r>
          </a:p>
        </p:txBody>
      </p:sp>
    </p:spTree>
    <p:extLst>
      <p:ext uri="{BB962C8B-B14F-4D97-AF65-F5344CB8AC3E}">
        <p14:creationId xmlns:p14="http://schemas.microsoft.com/office/powerpoint/2010/main" val="277416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C09A7271-E4B8-7F4C-DED7-9781C0F881A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18032" y="203450"/>
                <a:ext cx="9788671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kumimoji="1" lang="en-US" altLang="zh-CN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form factors in Lattice QCD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C09A7271-E4B8-7F4C-DED7-9781C0F88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18032" y="203450"/>
                <a:ext cx="9788671" cy="1325563"/>
              </a:xfrm>
              <a:blipFill>
                <a:blip r:embed="rId2"/>
                <a:stretch>
                  <a:fillRect l="-10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FB64CD22-71F6-AAA0-9122-A390B9C7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59" y="1372548"/>
            <a:ext cx="3973564" cy="47584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6201C8-6D6C-A3A6-6743-05A81632C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377" y="1372547"/>
            <a:ext cx="3970813" cy="475846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2869D1C-B4BD-2119-B03E-64D17333C107}"/>
              </a:ext>
            </a:extLst>
          </p:cNvPr>
          <p:cNvSpPr txBox="1"/>
          <p:nvPr/>
        </p:nvSpPr>
        <p:spPr>
          <a:xfrm>
            <a:off x="8460418" y="1529013"/>
            <a:ext cx="3553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dirty="0">
                <a:latin typeface="-apple-syste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Stefan Meinel</a:t>
            </a:r>
            <a:r>
              <a:rPr lang="en-US" altLang="zh-CN" sz="2000" dirty="0">
                <a:latin typeface="-apple-system"/>
              </a:rPr>
              <a:t>, </a:t>
            </a:r>
            <a:r>
              <a:rPr lang="en" altLang="zh-CN" sz="2000" dirty="0" err="1">
                <a:latin typeface="-apple-system"/>
              </a:rPr>
              <a:t>Phys.Rev.</a:t>
            </a:r>
            <a:r>
              <a:rPr lang="en" altLang="zh-CN" sz="2000" b="0" i="1" dirty="0" err="1">
                <a:effectLst/>
                <a:latin typeface="-apple-system"/>
              </a:rPr>
              <a:t>D</a:t>
            </a:r>
            <a:r>
              <a:rPr lang="en" altLang="zh-CN" sz="2000" b="0" i="0" dirty="0">
                <a:effectLst/>
                <a:latin typeface="-apple-system"/>
              </a:rPr>
              <a:t> 97 (2018) 3, 034511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921579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03B01-D613-C427-4E0F-A474DF35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kumimoji="1" lang="en-US" altLang="zh-CN" b="1" dirty="0"/>
              <a:t>Theoretical status – Rare charm decays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826782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0C74A9-2538-531B-63FD-E487F77F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Outline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91CF09-4F54-C3DA-3BD6-E13EE7665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zh-CN" sz="3200" dirty="0"/>
              <a:t>Brief review of Charm</a:t>
            </a:r>
          </a:p>
          <a:p>
            <a:r>
              <a:rPr kumimoji="1" lang="en-US" altLang="zh-CN" sz="3200" dirty="0"/>
              <a:t>Charm rare decays</a:t>
            </a:r>
          </a:p>
          <a:p>
            <a:r>
              <a:rPr kumimoji="1" lang="en-US" altLang="zh-CN" sz="3200" dirty="0"/>
              <a:t>Theoretical framework</a:t>
            </a:r>
          </a:p>
          <a:p>
            <a:r>
              <a:rPr kumimoji="1" lang="en-US" altLang="zh-CN" sz="3200" dirty="0"/>
              <a:t>Theoretical status</a:t>
            </a:r>
            <a:r>
              <a:rPr kumimoji="1" lang="zh-CN" altLang="en-US" sz="3200" dirty="0"/>
              <a:t> </a:t>
            </a:r>
            <a:r>
              <a:rPr kumimoji="1" lang="en-US" altLang="zh-CN" sz="3200" dirty="0"/>
              <a:t>of rare charm decays</a:t>
            </a:r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88913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9A3F0E2-E0D8-321B-6E5A-F496C6E7DCF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54734"/>
                <a:ext cx="10515600" cy="72425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in SM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9A3F0E2-E0D8-321B-6E5A-F496C6E7DC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54734"/>
                <a:ext cx="10515600" cy="724255"/>
              </a:xfrm>
              <a:blipFill>
                <a:blip r:embed="rId2"/>
                <a:stretch>
                  <a:fillRect l="-965" t="-22414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493FDB39-7678-5D06-B746-3CF0451360B4}"/>
              </a:ext>
            </a:extLst>
          </p:cNvPr>
          <p:cNvSpPr txBox="1"/>
          <p:nvPr/>
        </p:nvSpPr>
        <p:spPr>
          <a:xfrm>
            <a:off x="6763706" y="1100415"/>
            <a:ext cx="48649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effectLst/>
                <a:latin typeface="DengXian" panose="02010600030101010101" pitchFamily="2" charset="-122"/>
                <a:cs typeface="Times New Roman" panose="02020603050405020304" pitchFamily="18" charset="0"/>
              </a:rPr>
              <a:t>R. </a:t>
            </a:r>
            <a:r>
              <a:rPr lang="en-US" altLang="zh-CN" sz="2000" b="1" dirty="0" err="1">
                <a:effectLst/>
                <a:latin typeface="DengXian" panose="02010600030101010101" pitchFamily="2" charset="-122"/>
                <a:cs typeface="Times New Roman" panose="02020603050405020304" pitchFamily="18" charset="0"/>
              </a:rPr>
              <a:t>Bause</a:t>
            </a:r>
            <a:r>
              <a:rPr lang="en-US" altLang="zh-CN" sz="2000" b="1" dirty="0">
                <a:latin typeface="DengXian" panose="02010600030101010101" pitchFamily="2" charset="-122"/>
                <a:cs typeface="Times New Roman" panose="02020603050405020304" pitchFamily="18" charset="0"/>
              </a:rPr>
              <a:t> et al. </a:t>
            </a:r>
            <a:r>
              <a:rPr lang="en" altLang="zh-CN" sz="2000" b="1" i="1" dirty="0" err="1">
                <a:effectLst/>
                <a:latin typeface="-apple-system"/>
              </a:rPr>
              <a:t>Eur.Phys.J.C</a:t>
            </a:r>
            <a:r>
              <a:rPr lang="en" altLang="zh-CN" sz="2000" b="1" i="0" dirty="0">
                <a:effectLst/>
                <a:latin typeface="-apple-system"/>
              </a:rPr>
              <a:t> 81 (2021) 3, 219</a:t>
            </a:r>
            <a:endParaRPr kumimoji="1" lang="zh-CN" altLang="en-US" sz="2000" b="1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AB2D3A-53E0-B64F-CA84-6C35BB640915}"/>
              </a:ext>
            </a:extLst>
          </p:cNvPr>
          <p:cNvGrpSpPr/>
          <p:nvPr/>
        </p:nvGrpSpPr>
        <p:grpSpPr>
          <a:xfrm>
            <a:off x="833086" y="3542190"/>
            <a:ext cx="3144110" cy="2089357"/>
            <a:chOff x="1116049" y="2195837"/>
            <a:chExt cx="4715953" cy="2996647"/>
          </a:xfrm>
        </p:grpSpPr>
        <p:cxnSp>
          <p:nvCxnSpPr>
            <p:cNvPr id="19" name="直线连接符 18">
              <a:extLst>
                <a:ext uri="{FF2B5EF4-FFF2-40B4-BE49-F238E27FC236}">
                  <a16:creationId xmlns:a16="http://schemas.microsoft.com/office/drawing/2014/main" id="{15DF6FF7-A1DD-C86A-4BCD-A51D1F2864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86300" y="2473036"/>
              <a:ext cx="581891" cy="51554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线连接符 19">
              <a:extLst>
                <a:ext uri="{FF2B5EF4-FFF2-40B4-BE49-F238E27FC236}">
                  <a16:creationId xmlns:a16="http://schemas.microsoft.com/office/drawing/2014/main" id="{F5CEE82D-A539-B87D-7E04-60A3F37242A8}"/>
                </a:ext>
              </a:extLst>
            </p:cNvPr>
            <p:cNvCxnSpPr>
              <a:cxnSpLocks/>
            </p:cNvCxnSpPr>
            <p:nvPr/>
          </p:nvCxnSpPr>
          <p:spPr>
            <a:xfrm>
              <a:off x="4686300" y="2988576"/>
              <a:ext cx="581891" cy="462667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7D00BB40-A09E-50D5-05A3-FC95BC7C486D}"/>
                </a:ext>
              </a:extLst>
            </p:cNvPr>
            <p:cNvGrpSpPr/>
            <p:nvPr/>
          </p:nvGrpSpPr>
          <p:grpSpPr>
            <a:xfrm>
              <a:off x="1116049" y="2874657"/>
              <a:ext cx="3687589" cy="2317827"/>
              <a:chOff x="1157613" y="3134430"/>
              <a:chExt cx="3687589" cy="2317827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E0AB842C-8F96-FBE5-B48D-386CE3BD63EA}"/>
                  </a:ext>
                </a:extLst>
              </p:cNvPr>
              <p:cNvGrpSpPr/>
              <p:nvPr/>
            </p:nvGrpSpPr>
            <p:grpSpPr>
              <a:xfrm>
                <a:off x="1157613" y="3134430"/>
                <a:ext cx="2976300" cy="2317827"/>
                <a:chOff x="3123829" y="2243311"/>
                <a:chExt cx="3157688" cy="2195112"/>
              </a:xfrm>
            </p:grpSpPr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E937AC3A-1158-828D-B392-2EB4D50C0E5E}"/>
                    </a:ext>
                  </a:extLst>
                </p:cNvPr>
                <p:cNvSpPr txBox="1"/>
                <p:nvPr/>
              </p:nvSpPr>
              <p:spPr>
                <a:xfrm>
                  <a:off x="3123829" y="3914485"/>
                  <a:ext cx="324128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400" dirty="0"/>
                    <a:t>c</a:t>
                  </a:r>
                  <a:endParaRPr kumimoji="1" lang="zh-CN" altLang="en-US" sz="2400" dirty="0"/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5BF51501-1ADC-2303-8D44-EFE1CFB98257}"/>
                    </a:ext>
                  </a:extLst>
                </p:cNvPr>
                <p:cNvSpPr txBox="1"/>
                <p:nvPr/>
              </p:nvSpPr>
              <p:spPr>
                <a:xfrm>
                  <a:off x="5853175" y="3921379"/>
                  <a:ext cx="376194" cy="4372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zh-CN" sz="2400" dirty="0"/>
                    <a:t>u</a:t>
                  </a:r>
                  <a:endParaRPr kumimoji="1" lang="zh-CN" altLang="en-US" sz="2400" dirty="0"/>
                </a:p>
              </p:txBody>
            </p:sp>
            <p:grpSp>
              <p:nvGrpSpPr>
                <p:cNvPr id="28" name="组合 27">
                  <a:extLst>
                    <a:ext uri="{FF2B5EF4-FFF2-40B4-BE49-F238E27FC236}">
                      <a16:creationId xmlns:a16="http://schemas.microsoft.com/office/drawing/2014/main" id="{F7F23BB2-8E20-D6AB-F46A-113D16A8F21E}"/>
                    </a:ext>
                  </a:extLst>
                </p:cNvPr>
                <p:cNvGrpSpPr/>
                <p:nvPr/>
              </p:nvGrpSpPr>
              <p:grpSpPr>
                <a:xfrm>
                  <a:off x="3123829" y="2243311"/>
                  <a:ext cx="3157688" cy="2195112"/>
                  <a:chOff x="3124747" y="2243311"/>
                  <a:chExt cx="3157688" cy="2195112"/>
                </a:xfrm>
              </p:grpSpPr>
              <p:grpSp>
                <p:nvGrpSpPr>
                  <p:cNvPr id="29" name="组合 28">
                    <a:extLst>
                      <a:ext uri="{FF2B5EF4-FFF2-40B4-BE49-F238E27FC236}">
                        <a16:creationId xmlns:a16="http://schemas.microsoft.com/office/drawing/2014/main" id="{863F6A6E-1ACE-17CE-1A94-D7B1E591AB9F}"/>
                      </a:ext>
                    </a:extLst>
                  </p:cNvPr>
                  <p:cNvGrpSpPr/>
                  <p:nvPr/>
                </p:nvGrpSpPr>
                <p:grpSpPr>
                  <a:xfrm>
                    <a:off x="3124747" y="2830080"/>
                    <a:ext cx="3157688" cy="1608343"/>
                    <a:chOff x="2371090" y="2630025"/>
                    <a:chExt cx="3157688" cy="1608343"/>
                  </a:xfrm>
                </p:grpSpPr>
                <p:cxnSp>
                  <p:nvCxnSpPr>
                    <p:cNvPr id="31" name="直线连接符 30">
                      <a:extLst>
                        <a:ext uri="{FF2B5EF4-FFF2-40B4-BE49-F238E27FC236}">
                          <a16:creationId xmlns:a16="http://schemas.microsoft.com/office/drawing/2014/main" id="{BC5F67B5-CC0D-C407-C801-B7CBFBFCB1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371090" y="4238368"/>
                      <a:ext cx="3157688" cy="0"/>
                    </a:xfrm>
                    <a:prstGeom prst="line">
                      <a:avLst/>
                    </a:prstGeom>
                    <a:ln w="3492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32" name="图片 31">
                      <a:extLst>
                        <a:ext uri="{FF2B5EF4-FFF2-40B4-BE49-F238E27FC236}">
                          <a16:creationId xmlns:a16="http://schemas.microsoft.com/office/drawing/2014/main" id="{015B9AC2-2BE6-DB51-532D-51B08AB3981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3738159" y="3918254"/>
                      <a:ext cx="317500" cy="30107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任意形状 32">
                      <a:extLst>
                        <a:ext uri="{FF2B5EF4-FFF2-40B4-BE49-F238E27FC236}">
                          <a16:creationId xmlns:a16="http://schemas.microsoft.com/office/drawing/2014/main" id="{48B079EC-CCFD-709F-CFBE-67990C71D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57211" y="3318334"/>
                      <a:ext cx="761998" cy="643717"/>
                    </a:xfrm>
                    <a:custGeom>
                      <a:avLst/>
                      <a:gdLst>
                        <a:gd name="connsiteX0" fmla="*/ 0 w 467360"/>
                        <a:gd name="connsiteY0" fmla="*/ 775449 h 775449"/>
                        <a:gd name="connsiteX1" fmla="*/ 50800 w 467360"/>
                        <a:gd name="connsiteY1" fmla="*/ 297929 h 775449"/>
                        <a:gd name="connsiteX2" fmla="*/ 284480 w 467360"/>
                        <a:gd name="connsiteY2" fmla="*/ 84569 h 775449"/>
                        <a:gd name="connsiteX3" fmla="*/ 436880 w 467360"/>
                        <a:gd name="connsiteY3" fmla="*/ 3289 h 775449"/>
                        <a:gd name="connsiteX4" fmla="*/ 467360 w 467360"/>
                        <a:gd name="connsiteY4" fmla="*/ 23609 h 7754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7360" h="775449">
                          <a:moveTo>
                            <a:pt x="0" y="775449"/>
                          </a:moveTo>
                          <a:cubicBezTo>
                            <a:pt x="1693" y="594262"/>
                            <a:pt x="3387" y="413076"/>
                            <a:pt x="50800" y="297929"/>
                          </a:cubicBezTo>
                          <a:cubicBezTo>
                            <a:pt x="98213" y="182782"/>
                            <a:pt x="220133" y="133676"/>
                            <a:pt x="284480" y="84569"/>
                          </a:cubicBezTo>
                          <a:cubicBezTo>
                            <a:pt x="348827" y="35462"/>
                            <a:pt x="406400" y="13449"/>
                            <a:pt x="436880" y="3289"/>
                          </a:cubicBezTo>
                          <a:cubicBezTo>
                            <a:pt x="467360" y="-6871"/>
                            <a:pt x="467360" y="8369"/>
                            <a:pt x="467360" y="23609"/>
                          </a:cubicBezTo>
                        </a:path>
                      </a:pathLst>
                    </a:custGeom>
                    <a:noFill/>
                    <a:ln w="34925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  <p:sp>
                  <p:nvSpPr>
                    <p:cNvPr id="34" name="任意形状 33">
                      <a:extLst>
                        <a:ext uri="{FF2B5EF4-FFF2-40B4-BE49-F238E27FC236}">
                          <a16:creationId xmlns:a16="http://schemas.microsoft.com/office/drawing/2014/main" id="{305771CC-83FB-0860-0A87-0D5E238DE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3360" y="3298827"/>
                      <a:ext cx="733981" cy="734694"/>
                    </a:xfrm>
                    <a:custGeom>
                      <a:avLst/>
                      <a:gdLst>
                        <a:gd name="connsiteX0" fmla="*/ 0 w 670560"/>
                        <a:gd name="connsiteY0" fmla="*/ 477520 h 477520"/>
                        <a:gd name="connsiteX1" fmla="*/ 406400 w 670560"/>
                        <a:gd name="connsiteY1" fmla="*/ 386080 h 477520"/>
                        <a:gd name="connsiteX2" fmla="*/ 670560 w 670560"/>
                        <a:gd name="connsiteY2" fmla="*/ 0 h 477520"/>
                        <a:gd name="connsiteX3" fmla="*/ 670560 w 670560"/>
                        <a:gd name="connsiteY3" fmla="*/ 0 h 477520"/>
                        <a:gd name="connsiteX4" fmla="*/ 670560 w 670560"/>
                        <a:gd name="connsiteY4" fmla="*/ 0 h 47752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70560" h="477520">
                          <a:moveTo>
                            <a:pt x="0" y="477520"/>
                          </a:moveTo>
                          <a:cubicBezTo>
                            <a:pt x="147320" y="471593"/>
                            <a:pt x="294640" y="465667"/>
                            <a:pt x="406400" y="386080"/>
                          </a:cubicBezTo>
                          <a:cubicBezTo>
                            <a:pt x="518160" y="306493"/>
                            <a:pt x="670560" y="0"/>
                            <a:pt x="670560" y="0"/>
                          </a:cubicBezTo>
                          <a:lnTo>
                            <a:pt x="670560" y="0"/>
                          </a:lnTo>
                          <a:lnTo>
                            <a:pt x="670560" y="0"/>
                          </a:lnTo>
                        </a:path>
                      </a:pathLst>
                    </a:custGeom>
                    <a:noFill/>
                    <a:ln w="34925"/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zh-CN" altLang="en-US"/>
                    </a:p>
                  </p:txBody>
                </p:sp>
                <p:pic>
                  <p:nvPicPr>
                    <p:cNvPr id="35" name="图片 34">
                      <a:extLst>
                        <a:ext uri="{FF2B5EF4-FFF2-40B4-BE49-F238E27FC236}">
                          <a16:creationId xmlns:a16="http://schemas.microsoft.com/office/drawing/2014/main" id="{3E66B8B2-4BE7-E05E-C1BB-5E2C0E290E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rot="13455692">
                      <a:off x="4763538" y="2630025"/>
                      <a:ext cx="476949" cy="760024"/>
                    </a:xfrm>
                    <a:prstGeom prst="rect">
                      <a:avLst/>
                    </a:prstGeom>
                  </p:spPr>
                </p:pic>
              </p:grpSp>
              <mc:AlternateContent xmlns:mc="http://schemas.openxmlformats.org/markup-compatibility/2006">
                <mc:Choice xmlns:a14="http://schemas.microsoft.com/office/drawing/2010/main" Requires="a14">
                  <p:sp>
                    <p:nvSpPr>
                      <p:cNvPr id="30" name="文本框 29">
                        <a:extLst>
                          <a:ext uri="{FF2B5EF4-FFF2-40B4-BE49-F238E27FC236}">
                            <a16:creationId xmlns:a16="http://schemas.microsoft.com/office/drawing/2014/main" id="{91B21CFB-9A33-8647-459A-3D2000B5CF4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28642" y="2243311"/>
                        <a:ext cx="1524165" cy="34977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𝑴</m:t>
                              </m:r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𝝆</m:t>
                              </m:r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𝝓</m:t>
                              </m:r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kumimoji="1" lang="en-US" altLang="zh-CN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oMath>
                          </m:oMathPara>
                        </a14:m>
                        <a:endParaRPr kumimoji="1" lang="zh-CN" altLang="en-US" b="1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mc:Choice>
                <mc:Fallback>
                  <p:sp>
                    <p:nvSpPr>
                      <p:cNvPr id="30" name="文本框 29">
                        <a:extLst>
                          <a:ext uri="{FF2B5EF4-FFF2-40B4-BE49-F238E27FC236}">
                            <a16:creationId xmlns:a16="http://schemas.microsoft.com/office/drawing/2014/main" id="{91B21CFB-9A33-8647-459A-3D2000B5CF4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28642" y="2243311"/>
                        <a:ext cx="1524165" cy="349778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r="-39474" b="-571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zh-CN" alt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523997-A6D0-6028-10A0-82EEC9962E9B}"/>
                  </a:ext>
                </a:extLst>
              </p:cNvPr>
              <p:cNvSpPr/>
              <p:nvPr/>
            </p:nvSpPr>
            <p:spPr>
              <a:xfrm rot="2904226">
                <a:off x="4180585" y="3080745"/>
                <a:ext cx="304562" cy="1024672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201C85AF-49DD-29A0-AD8C-859BA7532331}"/>
                    </a:ext>
                  </a:extLst>
                </p:cNvPr>
                <p:cNvSpPr txBox="1"/>
                <p:nvPr/>
              </p:nvSpPr>
              <p:spPr>
                <a:xfrm>
                  <a:off x="5268191" y="2195837"/>
                  <a:ext cx="55342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>
            <p:sp>
              <p:nvSpPr>
                <p:cNvPr id="38" name="文本框 37">
                  <a:extLst>
                    <a:ext uri="{FF2B5EF4-FFF2-40B4-BE49-F238E27FC236}">
                      <a16:creationId xmlns:a16="http://schemas.microsoft.com/office/drawing/2014/main" id="{201C85AF-49DD-29A0-AD8C-859BA75323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8191" y="2195837"/>
                  <a:ext cx="553421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333" r="-16667" b="-3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CFFB2EAC-B1E7-379B-009A-13834DD4D56C}"/>
                    </a:ext>
                  </a:extLst>
                </p:cNvPr>
                <p:cNvSpPr txBox="1"/>
                <p:nvPr/>
              </p:nvSpPr>
              <p:spPr>
                <a:xfrm>
                  <a:off x="5278582" y="3277190"/>
                  <a:ext cx="55342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>
            <p:sp>
              <p:nvSpPr>
                <p:cNvPr id="39" name="文本框 38">
                  <a:extLst>
                    <a:ext uri="{FF2B5EF4-FFF2-40B4-BE49-F238E27FC236}">
                      <a16:creationId xmlns:a16="http://schemas.microsoft.com/office/drawing/2014/main" id="{CFFB2EAC-B1E7-379B-009A-13834DD4D5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8582" y="3277190"/>
                  <a:ext cx="553420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6897" r="-10345" b="-3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2" name="图片 41">
            <a:extLst>
              <a:ext uri="{FF2B5EF4-FFF2-40B4-BE49-F238E27FC236}">
                <a16:creationId xmlns:a16="http://schemas.microsoft.com/office/drawing/2014/main" id="{6767D5BB-31A0-4AA0-271F-D47912C1D6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308" y="1551416"/>
            <a:ext cx="7834968" cy="7197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24CC705-66B9-2969-EA05-F17DEFFB41FD}"/>
                  </a:ext>
                </a:extLst>
              </p:cNvPr>
              <p:cNvSpPr txBox="1"/>
              <p:nvPr/>
            </p:nvSpPr>
            <p:spPr>
              <a:xfrm>
                <a:off x="800010" y="1102868"/>
                <a:ext cx="550182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" altLang="zh-CN" sz="2000" dirty="0"/>
                  <a:t>The dominant process inducing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𝒪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</a:t>
                </a:r>
                <a:r>
                  <a:rPr lang="en" altLang="zh-CN" sz="2000" dirty="0"/>
                  <a:t>operator:</a:t>
                </a:r>
                <a:endParaRPr kumimoji="1" lang="zh-CN" altLang="en-US" sz="2000" dirty="0"/>
              </a:p>
            </p:txBody>
          </p:sp>
        </mc:Choice>
        <mc:Fallback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C24CC705-66B9-2969-EA05-F17DEFFB4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10" y="1102868"/>
                <a:ext cx="5501827" cy="400110"/>
              </a:xfrm>
              <a:prstGeom prst="rect">
                <a:avLst/>
              </a:prstGeom>
              <a:blipFill>
                <a:blip r:embed="rId9"/>
                <a:stretch>
                  <a:fillRect l="-920" t="-6061" r="-230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3877D91-FA92-824D-7380-5342AC7CFE17}"/>
                  </a:ext>
                </a:extLst>
              </p:cNvPr>
              <p:cNvSpPr txBox="1"/>
              <p:nvPr/>
            </p:nvSpPr>
            <p:spPr>
              <a:xfrm>
                <a:off x="5752594" y="2442495"/>
                <a:ext cx="643940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 parameters </a:t>
                </a:r>
                <a:r>
                  <a:rPr lang="en" altLang="zh-CN" sz="2000" dirty="0"/>
                  <a:t>can be extracted from measurements of branching ratios pf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𝑃</m:t>
                    </m:r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1" lang="en-US" altLang="zh-CN" sz="2000" dirty="0"/>
                  <a:t> and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kumimoji="1" lang="en-US" altLang="zh-CN" sz="20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" altLang="zh-CN" sz="2000" dirty="0"/>
                  <a:t>Employ the isospin relation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kumimoji="1" lang="en-US" altLang="zh-CN" sz="2000" dirty="0"/>
                  <a:t>Uncertainties from the strong phases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kumimoji="1" lang="en-US" altLang="zh-CN" sz="2000" dirty="0"/>
                  <a:t>:</a:t>
                </a:r>
                <a:endParaRPr kumimoji="1" lang="zh-CN" altLang="en-US" sz="2000" dirty="0"/>
              </a:p>
            </p:txBody>
          </p:sp>
        </mc:Choice>
        <mc:Fallback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E3877D91-FA92-824D-7380-5342AC7CF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594" y="2442495"/>
                <a:ext cx="6439406" cy="1323439"/>
              </a:xfrm>
              <a:prstGeom prst="rect">
                <a:avLst/>
              </a:prstGeom>
              <a:blipFill>
                <a:blip r:embed="rId10"/>
                <a:stretch>
                  <a:fillRect l="-984" t="-2857" b="-76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45">
            <a:extLst>
              <a:ext uri="{FF2B5EF4-FFF2-40B4-BE49-F238E27FC236}">
                <a16:creationId xmlns:a16="http://schemas.microsoft.com/office/drawing/2014/main" id="{E8CCC375-5788-4C0A-4C9C-3BFE77030D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010" y="3103544"/>
            <a:ext cx="3732790" cy="45331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B9E61DDB-65BA-9A9A-1F22-BEF5F4A7CF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5716" y="3075835"/>
            <a:ext cx="1239007" cy="39126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4352DAD6-A310-F45A-4EFF-4E06085F14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530" y="3814199"/>
            <a:ext cx="7438423" cy="281193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488098C6-4D53-3D5B-FED7-B4F7B89F82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3308" y="2276966"/>
            <a:ext cx="5049040" cy="77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92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EE493AE7-DBE0-994B-FBB6-6A7F4B5FDC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54734"/>
                <a:ext cx="10515600" cy="72425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in SM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EE493AE7-DBE0-994B-FBB6-6A7F4B5FDC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54734"/>
                <a:ext cx="10515600" cy="724255"/>
              </a:xfrm>
              <a:blipFill>
                <a:blip r:embed="rId2"/>
                <a:stretch>
                  <a:fillRect l="-965" t="-22414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D34C7CAD-A702-563B-C8E8-5CD3ED563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725056"/>
            <a:ext cx="10245436" cy="40499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1AC8F9C-526F-5FF3-E0B6-856BB52BCA13}"/>
              </a:ext>
            </a:extLst>
          </p:cNvPr>
          <p:cNvSpPr txBox="1"/>
          <p:nvPr/>
        </p:nvSpPr>
        <p:spPr>
          <a:xfrm>
            <a:off x="914400" y="1201967"/>
            <a:ext cx="4496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/>
              <a:t>The differential SM branching fractions: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28655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BB538E7-F7EE-ADF5-2637-5597A658F6F7}"/>
              </a:ext>
            </a:extLst>
          </p:cNvPr>
          <p:cNvSpPr txBox="1"/>
          <p:nvPr/>
        </p:nvSpPr>
        <p:spPr>
          <a:xfrm>
            <a:off x="838200" y="1215737"/>
            <a:ext cx="4203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rgbClr val="0070C0"/>
                </a:solidFill>
              </a:rPr>
              <a:t>Constraints on Wilson coefficients: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4D38FE9C-55CA-CCEC-CA83-6631409833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beyond SM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5" name="标题 1">
                <a:extLst>
                  <a:ext uri="{FF2B5EF4-FFF2-40B4-BE49-F238E27FC236}">
                    <a16:creationId xmlns:a16="http://schemas.microsoft.com/office/drawing/2014/main" id="{4D38FE9C-55CA-CCEC-CA83-66314098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  <a:blipFill>
                <a:blip r:embed="rId2"/>
                <a:stretch>
                  <a:fillRect l="-965" t="-22414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A46F47C0-46E3-0E28-F32F-B39730B70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0" y="1721817"/>
            <a:ext cx="7772400" cy="106646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C1FD0A5-1C3B-AA3F-7E89-76D57C9785AB}"/>
              </a:ext>
            </a:extLst>
          </p:cNvPr>
          <p:cNvSpPr txBox="1"/>
          <p:nvPr/>
        </p:nvSpPr>
        <p:spPr>
          <a:xfrm>
            <a:off x="838200" y="2070383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/>
              <a:t>Experimental limits:</a:t>
            </a:r>
            <a:endParaRPr kumimoji="1"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94E8FEB-622F-5A5B-C609-9ECE471B7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0556" y="3632687"/>
            <a:ext cx="7772400" cy="10279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7D4B97-68DE-7BD4-DBF0-A3C7E65CE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556" y="4808944"/>
            <a:ext cx="7772400" cy="10446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3F633C6-441F-221A-7E44-D6C9F5126F33}"/>
                  </a:ext>
                </a:extLst>
              </p:cNvPr>
              <p:cNvSpPr txBox="1"/>
              <p:nvPr/>
            </p:nvSpPr>
            <p:spPr>
              <a:xfrm>
                <a:off x="1349044" y="3954298"/>
                <a:ext cx="1581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Full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region: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23F633C6-441F-221A-7E44-D6C9F5126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44" y="3954298"/>
                <a:ext cx="1581395" cy="369332"/>
              </a:xfrm>
              <a:prstGeom prst="rect">
                <a:avLst/>
              </a:prstGeom>
              <a:blipFill>
                <a:blip r:embed="rId6"/>
                <a:stretch>
                  <a:fillRect l="-3200" t="-6667" r="-24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921EF9F-6974-1614-BD79-3BA8FB11CB66}"/>
                  </a:ext>
                </a:extLst>
              </p:cNvPr>
              <p:cNvSpPr txBox="1"/>
              <p:nvPr/>
            </p:nvSpPr>
            <p:spPr>
              <a:xfrm>
                <a:off x="1349043" y="5157511"/>
                <a:ext cx="17128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region: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921EF9F-6974-1614-BD79-3BA8FB11C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043" y="5157511"/>
                <a:ext cx="1712841" cy="369332"/>
              </a:xfrm>
              <a:prstGeom prst="rect">
                <a:avLst/>
              </a:prstGeom>
              <a:blipFill>
                <a:blip r:embed="rId7"/>
                <a:stretch>
                  <a:fillRect l="-2963" t="-6667" r="-2222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下箭头 16">
            <a:extLst>
              <a:ext uri="{FF2B5EF4-FFF2-40B4-BE49-F238E27FC236}">
                <a16:creationId xmlns:a16="http://schemas.microsoft.com/office/drawing/2014/main" id="{8A34B00F-AE9F-44B6-FF8A-CED1E1F1DDD0}"/>
              </a:ext>
            </a:extLst>
          </p:cNvPr>
          <p:cNvSpPr/>
          <p:nvPr/>
        </p:nvSpPr>
        <p:spPr>
          <a:xfrm>
            <a:off x="4610100" y="2850238"/>
            <a:ext cx="1485900" cy="6016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347CF95-3408-6129-1253-0E4AF0DBA890}"/>
              </a:ext>
            </a:extLst>
          </p:cNvPr>
          <p:cNvSpPr txBox="1"/>
          <p:nvPr/>
        </p:nvSpPr>
        <p:spPr>
          <a:xfrm>
            <a:off x="6303818" y="2719800"/>
            <a:ext cx="4879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 err="1"/>
              <a:t>LHCb</a:t>
            </a:r>
            <a:r>
              <a:rPr lang="en" altLang="zh-CN" b="1" dirty="0"/>
              <a:t> Collaboration, Phys. Lett. B 724 (2013)</a:t>
            </a:r>
            <a:endParaRPr kumimoji="1" lang="zh-CN" altLang="en-US" b="1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CE9C6D90-C717-FF81-CB8C-0BFF13CD7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7514" y="5853621"/>
            <a:ext cx="1854200" cy="5842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EC0575E-0119-8DA9-FEA8-4781CE3B9F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9421" y="5885228"/>
            <a:ext cx="1727200" cy="5207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2083629-E813-8D1A-DF7F-B33A4B514BD8}"/>
              </a:ext>
            </a:extLst>
          </p:cNvPr>
          <p:cNvSpPr txBox="1"/>
          <p:nvPr/>
        </p:nvSpPr>
        <p:spPr>
          <a:xfrm>
            <a:off x="1221477" y="5938808"/>
            <a:ext cx="3417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>
                <a:solidFill>
                  <a:srgbClr val="FF0000"/>
                </a:solidFill>
              </a:rPr>
              <a:t>Take </a:t>
            </a:r>
            <a:r>
              <a:rPr kumimoji="1" lang="en" altLang="zh-CN" sz="2400" dirty="0">
                <a:solidFill>
                  <a:srgbClr val="FF0000"/>
                </a:solidFill>
              </a:rPr>
              <a:t>benchmark values: </a:t>
            </a:r>
          </a:p>
        </p:txBody>
      </p:sp>
      <p:cxnSp>
        <p:nvCxnSpPr>
          <p:cNvPr id="25" name="直线连接符 24">
            <a:extLst>
              <a:ext uri="{FF2B5EF4-FFF2-40B4-BE49-F238E27FC236}">
                <a16:creationId xmlns:a16="http://schemas.microsoft.com/office/drawing/2014/main" id="{B1C65DD8-3B49-5B41-70B1-B8AAB5EB8A1E}"/>
              </a:ext>
            </a:extLst>
          </p:cNvPr>
          <p:cNvCxnSpPr/>
          <p:nvPr/>
        </p:nvCxnSpPr>
        <p:spPr>
          <a:xfrm>
            <a:off x="5059421" y="6503266"/>
            <a:ext cx="4252293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438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EBF48838-7B50-8444-AFF2-26ADEFDF25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beyond SM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EBF48838-7B50-8444-AFF2-26ADEFDF25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  <a:blipFill>
                <a:blip r:embed="rId2"/>
                <a:stretch>
                  <a:fillRect l="-965" t="-22414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69199ED8-E73B-DD15-ABA2-0A3987FD9661}"/>
              </a:ext>
            </a:extLst>
          </p:cNvPr>
          <p:cNvSpPr txBox="1"/>
          <p:nvPr/>
        </p:nvSpPr>
        <p:spPr>
          <a:xfrm>
            <a:off x="838200" y="1146774"/>
            <a:ext cx="2465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rgbClr val="0070C0"/>
                </a:solidFill>
                <a:ea typeface="+mj-ea"/>
              </a:rPr>
              <a:t>L</a:t>
            </a:r>
            <a:r>
              <a:rPr lang="en" altLang="zh-CN" sz="2000" b="1" dirty="0">
                <a:solidFill>
                  <a:srgbClr val="0070C0"/>
                </a:solidFill>
                <a:effectLst/>
                <a:ea typeface="+mj-ea"/>
              </a:rPr>
              <a:t>epton universality </a:t>
            </a:r>
            <a:endParaRPr lang="en" altLang="zh-CN" sz="2000" b="1" dirty="0">
              <a:solidFill>
                <a:srgbClr val="0070C0"/>
              </a:solidFill>
              <a:ea typeface="+mj-ea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B368AB8-3064-6198-9FED-18A7AC010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" y="1623254"/>
            <a:ext cx="8618689" cy="147773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96B8FB-0967-93A3-85B1-5A237AC6B87B}"/>
                  </a:ext>
                </a:extLst>
              </p:cNvPr>
              <p:cNvSpPr txBox="1"/>
              <p:nvPr/>
            </p:nvSpPr>
            <p:spPr>
              <a:xfrm>
                <a:off x="3100358" y="1153272"/>
                <a:ext cx="68330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  <m:sup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96B8FB-0967-93A3-85B1-5A237AC6B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358" y="1153272"/>
                <a:ext cx="683301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3FEB2C0B-38EA-6B1E-33AF-F72FF2CB3BA7}"/>
              </a:ext>
            </a:extLst>
          </p:cNvPr>
          <p:cNvSpPr txBox="1"/>
          <p:nvPr/>
        </p:nvSpPr>
        <p:spPr>
          <a:xfrm>
            <a:off x="8727098" y="2023344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/>
              <a:t>I</a:t>
            </a:r>
            <a:r>
              <a:rPr lang="en" altLang="zh-CN" sz="1800" dirty="0">
                <a:effectLst/>
              </a:rPr>
              <a:t>nsensitive </a:t>
            </a:r>
            <a:r>
              <a:rPr lang="en" altLang="zh-CN" dirty="0"/>
              <a:t>to</a:t>
            </a:r>
            <a:r>
              <a:rPr lang="en" altLang="zh-CN" sz="1800" dirty="0">
                <a:effectLst/>
              </a:rPr>
              <a:t> NP </a:t>
            </a:r>
            <a:endParaRPr lang="en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C251F8E-826D-0AA2-DDC9-0212DA5241C2}"/>
              </a:ext>
            </a:extLst>
          </p:cNvPr>
          <p:cNvSpPr txBox="1"/>
          <p:nvPr/>
        </p:nvSpPr>
        <p:spPr>
          <a:xfrm>
            <a:off x="8727098" y="2323345"/>
            <a:ext cx="3462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Huge but has </a:t>
            </a:r>
            <a:r>
              <a:rPr lang="en" altLang="zh-CN" sz="1800" dirty="0">
                <a:effectLst/>
              </a:rPr>
              <a:t>large uncertainties </a:t>
            </a:r>
            <a:endParaRPr lang="en" altLang="zh-CN" dirty="0"/>
          </a:p>
          <a:p>
            <a:endParaRPr kumimoji="1"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612911E-1850-D9AF-0348-234811B48857}"/>
              </a:ext>
            </a:extLst>
          </p:cNvPr>
          <p:cNvSpPr txBox="1"/>
          <p:nvPr/>
        </p:nvSpPr>
        <p:spPr>
          <a:xfrm>
            <a:off x="8727098" y="2628715"/>
            <a:ext cx="220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1800" dirty="0">
                <a:effectLst/>
              </a:rPr>
              <a:t>Sensitive </a:t>
            </a:r>
            <a:r>
              <a:rPr lang="en" altLang="zh-CN" dirty="0"/>
              <a:t>to</a:t>
            </a:r>
            <a:r>
              <a:rPr lang="en" altLang="zh-CN" sz="1800" dirty="0">
                <a:effectLst/>
              </a:rPr>
              <a:t> NP </a:t>
            </a:r>
            <a:endParaRPr lang="en" altLang="zh-CN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98120AA-8258-29BA-57E4-3E083D114CE0}"/>
              </a:ext>
            </a:extLst>
          </p:cNvPr>
          <p:cNvSpPr txBox="1"/>
          <p:nvPr/>
        </p:nvSpPr>
        <p:spPr>
          <a:xfrm>
            <a:off x="838200" y="3139087"/>
            <a:ext cx="4596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rgbClr val="0070C0"/>
                </a:solidFill>
              </a:rPr>
              <a:t>lepton forward-backward asymmetry 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EAD7EE4-7481-ECF8-CD7E-530013E07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349" y="3860529"/>
            <a:ext cx="7772400" cy="291279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522D31-6036-7143-EB95-F60162859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675" y="3491197"/>
            <a:ext cx="1679198" cy="4402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FD079EC-4FDD-4199-9728-6900E3A26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5754" y="3473538"/>
            <a:ext cx="1767920" cy="41041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32DF849-D8B3-38DE-B95F-F6D644D8D157}"/>
              </a:ext>
            </a:extLst>
          </p:cNvPr>
          <p:cNvSpPr txBox="1"/>
          <p:nvPr/>
        </p:nvSpPr>
        <p:spPr>
          <a:xfrm>
            <a:off x="8368989" y="4180983"/>
            <a:ext cx="34628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" altLang="zh-CN" sz="2000" dirty="0"/>
              <a:t>S</a:t>
            </a:r>
            <a:r>
              <a:rPr lang="en" altLang="zh-CN" sz="2000" dirty="0">
                <a:effectLst/>
              </a:rPr>
              <a:t>ensitive to the combinations of tensor and (pseudo)scalar operators</a:t>
            </a:r>
          </a:p>
          <a:p>
            <a:pPr algn="just"/>
            <a:endParaRPr lang="en" altLang="zh-CN" sz="1800" dirty="0">
              <a:effectLst/>
            </a:endParaRPr>
          </a:p>
          <a:p>
            <a:pPr algn="just"/>
            <a:r>
              <a:rPr lang="en" altLang="zh-CN" sz="2000" dirty="0"/>
              <a:t>S</a:t>
            </a:r>
            <a:r>
              <a:rPr lang="en" altLang="zh-CN" sz="2000" dirty="0">
                <a:effectLst/>
              </a:rPr>
              <a:t>ignificantly suppressed if only  </a:t>
            </a:r>
            <a:r>
              <a:rPr lang="en" altLang="zh-CN" sz="2000" dirty="0"/>
              <a:t>s</a:t>
            </a:r>
            <a:r>
              <a:rPr lang="en" altLang="zh-CN" sz="2000" dirty="0">
                <a:effectLst/>
              </a:rPr>
              <a:t>calar or </a:t>
            </a:r>
            <a:r>
              <a:rPr lang="en" altLang="zh-CN" sz="2000" dirty="0" err="1">
                <a:effectLst/>
              </a:rPr>
              <a:t>pseudotensor</a:t>
            </a:r>
            <a:r>
              <a:rPr lang="en" altLang="zh-CN" sz="2000" dirty="0">
                <a:effectLst/>
              </a:rPr>
              <a:t> structure is present </a:t>
            </a:r>
            <a:endParaRPr lang="en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979619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14B4225-28EE-6376-EF07-D84F2D7F99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kumimoji="1" lang="en-US" altLang="zh-CN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kumimoji="1" lang="en-US" altLang="zh-CN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en-US" altLang="zh-CN" dirty="0"/>
                  <a:t> </a:t>
                </a:r>
                <a:r>
                  <a:rPr kumimoji="1" lang="en-US" altLang="zh-CN" b="1" dirty="0"/>
                  <a:t>beyond SM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114B4225-28EE-6376-EF07-D84F2D7F99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  <a:blipFill>
                <a:blip r:embed="rId2"/>
                <a:stretch>
                  <a:fillRect l="-965" t="-22414" b="-39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5C8994AE-9188-538B-838D-7EE2EF91B6A6}"/>
              </a:ext>
            </a:extLst>
          </p:cNvPr>
          <p:cNvSpPr txBox="1"/>
          <p:nvPr/>
        </p:nvSpPr>
        <p:spPr>
          <a:xfrm>
            <a:off x="980242" y="1315646"/>
            <a:ext cx="2168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b="1" dirty="0">
                <a:solidFill>
                  <a:srgbClr val="0070C0"/>
                </a:solidFill>
                <a:effectLst/>
                <a:latin typeface="SFBX1000"/>
              </a:rPr>
              <a:t>CP–asymmetry </a:t>
            </a:r>
            <a:endParaRPr lang="en" altLang="zh-CN" sz="2400" b="1" dirty="0">
              <a:solidFill>
                <a:srgbClr val="0070C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E8737CB-15AF-9DAC-594D-7961BED03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93" y="1058703"/>
            <a:ext cx="3531213" cy="9097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1A04137-044E-04C6-D409-1474640A8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3" y="2717642"/>
            <a:ext cx="4809194" cy="365498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0E0DF39-9210-343A-883F-142C6B818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673" y="2727403"/>
            <a:ext cx="4675929" cy="36848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A7CFAC9-401C-77AE-0155-33B399B4A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101" y="1925637"/>
            <a:ext cx="1679198" cy="4402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5C5F708-0490-81EA-85C8-FBE7F8295F46}"/>
              </a:ext>
            </a:extLst>
          </p:cNvPr>
          <p:cNvSpPr txBox="1"/>
          <p:nvPr/>
        </p:nvSpPr>
        <p:spPr>
          <a:xfrm>
            <a:off x="1908700" y="2323145"/>
            <a:ext cx="252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dirty="0">
                <a:latin typeface="SFRM1000"/>
              </a:rPr>
              <a:t>A</a:t>
            </a:r>
            <a:r>
              <a:rPr lang="en" altLang="zh-CN" sz="1800" dirty="0">
                <a:effectLst/>
                <a:latin typeface="SFRM1000"/>
              </a:rPr>
              <a:t>round the </a:t>
            </a:r>
            <a:r>
              <a:rPr lang="el-GR" altLang="zh-CN" sz="1800" dirty="0">
                <a:effectLst/>
                <a:latin typeface="CMMI10"/>
              </a:rPr>
              <a:t>φ </a:t>
            </a:r>
            <a:r>
              <a:rPr lang="en" altLang="zh-CN" sz="1800" dirty="0">
                <a:effectLst/>
                <a:latin typeface="SFRM1000"/>
              </a:rPr>
              <a:t>resonance </a:t>
            </a:r>
            <a:endParaRPr lang="en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0317A6E-EC82-6A3B-2B4C-B5062C650238}"/>
                  </a:ext>
                </a:extLst>
              </p:cNvPr>
              <p:cNvSpPr txBox="1"/>
              <p:nvPr/>
            </p:nvSpPr>
            <p:spPr>
              <a:xfrm>
                <a:off x="6922990" y="2267833"/>
                <a:ext cx="16615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region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F0317A6E-EC82-6A3B-2B4C-B5062C650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2990" y="2267833"/>
                <a:ext cx="1661545" cy="369332"/>
              </a:xfrm>
              <a:prstGeom prst="rect">
                <a:avLst/>
              </a:prstGeom>
              <a:blipFill>
                <a:blip r:embed="rId7"/>
                <a:stretch>
                  <a:fillRect l="-3817" t="-6667" r="-229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B09952E3-7264-8EF9-8603-CF8B2D29AC5A}"/>
              </a:ext>
            </a:extLst>
          </p:cNvPr>
          <p:cNvSpPr txBox="1"/>
          <p:nvPr/>
        </p:nvSpPr>
        <p:spPr>
          <a:xfrm>
            <a:off x="9898602" y="2967886"/>
            <a:ext cx="2316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/>
              <a:t>S</a:t>
            </a:r>
            <a:r>
              <a:rPr lang="en" altLang="zh-CN" sz="2000" dirty="0">
                <a:effectLst/>
              </a:rPr>
              <a:t>mall uncertainties </a:t>
            </a:r>
            <a:endParaRPr lang="en" altLang="zh-CN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74B97FB-B104-1E26-86D4-6642BE85B71B}"/>
              </a:ext>
            </a:extLst>
          </p:cNvPr>
          <p:cNvSpPr txBox="1"/>
          <p:nvPr/>
        </p:nvSpPr>
        <p:spPr>
          <a:xfrm>
            <a:off x="9898602" y="4221969"/>
            <a:ext cx="22358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dirty="0"/>
              <a:t>U</a:t>
            </a:r>
            <a:r>
              <a:rPr lang="en" altLang="zh-CN" sz="2000" dirty="0">
                <a:effectLst/>
              </a:rPr>
              <a:t>seful to extract strong and weak parameters </a:t>
            </a:r>
            <a:endParaRPr lang="en" altLang="zh-CN" sz="2000" dirty="0"/>
          </a:p>
        </p:txBody>
      </p:sp>
      <p:sp>
        <p:nvSpPr>
          <p:cNvPr id="17" name="下箭头 16">
            <a:extLst>
              <a:ext uri="{FF2B5EF4-FFF2-40B4-BE49-F238E27FC236}">
                <a16:creationId xmlns:a16="http://schemas.microsoft.com/office/drawing/2014/main" id="{BECAD4AD-C2E4-DE71-4903-931E4704D111}"/>
              </a:ext>
            </a:extLst>
          </p:cNvPr>
          <p:cNvSpPr/>
          <p:nvPr/>
        </p:nvSpPr>
        <p:spPr>
          <a:xfrm>
            <a:off x="10741981" y="3490005"/>
            <a:ext cx="532659" cy="6721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58811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76CDBB74-5543-022C-88A5-DC63EA51A3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1" lang="en-US" altLang="zh-CN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1" lang="en-US" altLang="zh-CN" i="1" smtClean="0">
                          <a:latin typeface="Cambria Math" panose="02040503050406030204" pitchFamily="18" charset="0"/>
                        </a:rPr>
                        <m:t>→(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4" name="标题 1">
                <a:extLst>
                  <a:ext uri="{FF2B5EF4-FFF2-40B4-BE49-F238E27FC236}">
                    <a16:creationId xmlns:a16="http://schemas.microsoft.com/office/drawing/2014/main" id="{76CDBB74-5543-022C-88A5-DC63EA51A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4734"/>
                <a:ext cx="10515600" cy="724255"/>
              </a:xfrm>
              <a:prstGeom prst="rect">
                <a:avLst/>
              </a:prstGeom>
              <a:blipFill>
                <a:blip r:embed="rId2"/>
                <a:stretch>
                  <a:fillRect l="-965" b="-258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A379AB8-FC6B-91D7-F854-1AEA243C8E9F}"/>
                  </a:ext>
                </a:extLst>
              </p:cNvPr>
              <p:cNvSpPr txBox="1"/>
              <p:nvPr/>
            </p:nvSpPr>
            <p:spPr>
              <a:xfrm>
                <a:off x="838200" y="1028067"/>
                <a:ext cx="19846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/>
                  <a:t>Fits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</m:sSub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</m:oMath>
                </a14:m>
                <a:r>
                  <a:rPr kumimoji="1" lang="en-US" altLang="zh-CN" b="1" dirty="0"/>
                  <a:t>: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1A379AB8-FC6B-91D7-F854-1AEA243C8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28067"/>
                <a:ext cx="1984646" cy="369332"/>
              </a:xfrm>
              <a:prstGeom prst="rect">
                <a:avLst/>
              </a:prstGeom>
              <a:blipFill>
                <a:blip r:embed="rId3"/>
                <a:stretch>
                  <a:fillRect l="-3185" t="-10345" r="-1274" b="-275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2E793C9A-B9EE-B56D-63F0-41E0C6A4F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" y="1395041"/>
            <a:ext cx="6088778" cy="21928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BC5047E-E14B-9AE4-5F35-FC5AFAB4F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470" y="1422589"/>
            <a:ext cx="6114995" cy="22726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F202E57-91EC-8C7D-9B1C-9F7E5AE5A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50" y="4020577"/>
            <a:ext cx="5814620" cy="22070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83CD423-7CEB-492C-A7C5-2A97D152458F}"/>
                  </a:ext>
                </a:extLst>
              </p:cNvPr>
              <p:cNvSpPr txBox="1"/>
              <p:nvPr/>
            </p:nvSpPr>
            <p:spPr>
              <a:xfrm>
                <a:off x="2685565" y="3651245"/>
                <a:ext cx="4788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83CD423-7CEB-492C-A7C5-2A97D1524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565" y="3651245"/>
                <a:ext cx="478849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E226D1-E2ED-F5E9-894E-AE0E332487B2}"/>
                  </a:ext>
                </a:extLst>
              </p:cNvPr>
              <p:cNvSpPr txBox="1"/>
              <p:nvPr/>
            </p:nvSpPr>
            <p:spPr>
              <a:xfrm>
                <a:off x="9148156" y="3758522"/>
                <a:ext cx="4740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BDE226D1-E2ED-F5E9-894E-AE0E33248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8156" y="3758522"/>
                <a:ext cx="47404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FB113E8-DCCB-6297-0AB7-EFA34865B3A2}"/>
                  </a:ext>
                </a:extLst>
              </p:cNvPr>
              <p:cNvSpPr txBox="1"/>
              <p:nvPr/>
            </p:nvSpPr>
            <p:spPr>
              <a:xfrm>
                <a:off x="2814591" y="6354290"/>
                <a:ext cx="5713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b>
                      </m:sSub>
                    </m:oMath>
                  </m:oMathPara>
                </a14:m>
                <a:endParaRPr kumimoji="1" lang="zh-CN" altLang="en-US" dirty="0"/>
              </a:p>
            </p:txBody>
          </p:sp>
        </mc:Choice>
        <mc:Fallback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4FB113E8-DCCB-6297-0AB7-EFA34865B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591" y="6354290"/>
                <a:ext cx="57131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036BCD-C395-B6C0-6291-0C258E6A83A8}"/>
                  </a:ext>
                </a:extLst>
              </p:cNvPr>
              <p:cNvSpPr txBox="1"/>
              <p:nvPr/>
            </p:nvSpPr>
            <p:spPr>
              <a:xfrm>
                <a:off x="6629400" y="4247837"/>
                <a:ext cx="4724400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" altLang="zh-CN" sz="2000" dirty="0"/>
                  <a:t>The 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" altLang="zh-CN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</m:oMath>
                </a14:m>
                <a:r>
                  <a:rPr lang="en" altLang="zh-CN" sz="2000" dirty="0"/>
                  <a:t> are very sensitive to the resonance parameters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" altLang="zh-CN" sz="20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" altLang="zh-CN" sz="2000" dirty="0"/>
                  <a:t>The bounds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kumimoji="1" lang="en-US" altLang="zh-CN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</m:oMath>
                </a14:m>
                <a:r>
                  <a:rPr lang="en" altLang="zh-CN" sz="2000" dirty="0"/>
                  <a:t> are rather stable over the model scenarios. </a:t>
                </a:r>
                <a:endParaRPr kumimoji="1" lang="zh-CN" altLang="en-US" sz="2000" dirty="0"/>
              </a:p>
            </p:txBody>
          </p:sp>
        </mc:Choice>
        <mc:Fallback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0036BCD-C395-B6C0-6291-0C258E6A8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400" y="4247837"/>
                <a:ext cx="4724400" cy="1631216"/>
              </a:xfrm>
              <a:prstGeom prst="rect">
                <a:avLst/>
              </a:prstGeom>
              <a:blipFill>
                <a:blip r:embed="rId10"/>
                <a:stretch>
                  <a:fillRect l="-1340" t="-2326" b="-62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AC559786-7862-5F9D-6A33-BB3035675616}"/>
              </a:ext>
            </a:extLst>
          </p:cNvPr>
          <p:cNvSpPr txBox="1"/>
          <p:nvPr/>
        </p:nvSpPr>
        <p:spPr>
          <a:xfrm>
            <a:off x="4766569" y="6227668"/>
            <a:ext cx="7425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/>
              <a:t>Hector </a:t>
            </a:r>
            <a:r>
              <a:rPr lang="en" altLang="zh-CN" b="1" dirty="0" err="1"/>
              <a:t>Gisbert</a:t>
            </a:r>
            <a:r>
              <a:rPr lang="en" altLang="zh-CN" b="1" dirty="0"/>
              <a:t> , Gudrun Hiller, Dominik </a:t>
            </a:r>
            <a:r>
              <a:rPr lang="en" altLang="zh-CN" b="1" dirty="0" err="1"/>
              <a:t>Suelmann</a:t>
            </a:r>
            <a:r>
              <a:rPr lang="en" altLang="zh-CN" b="1" dirty="0"/>
              <a:t> , JHEP12(2024)102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755568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228CF1C0-EC17-693E-670C-B7D53C1F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734"/>
            <a:ext cx="10515600" cy="724255"/>
          </a:xfrm>
        </p:spPr>
        <p:txBody>
          <a:bodyPr/>
          <a:lstStyle/>
          <a:p>
            <a:r>
              <a:rPr kumimoji="1" lang="en-US" altLang="zh-CN" b="1" dirty="0"/>
              <a:t>Rare charm baryon decay</a:t>
            </a:r>
            <a:endParaRPr kumimoji="1" lang="zh-CN" altLang="en-US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CC6D62-023D-E8DA-6624-074E8157E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2076" y="430389"/>
            <a:ext cx="2657047" cy="59834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4BFA261-11DD-6A4C-4E77-75C88330068F}"/>
              </a:ext>
            </a:extLst>
          </p:cNvPr>
          <p:cNvSpPr txBox="1"/>
          <p:nvPr/>
        </p:nvSpPr>
        <p:spPr>
          <a:xfrm>
            <a:off x="838200" y="1231682"/>
            <a:ext cx="6075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The Wilson coefficient is the same as that of D decays</a:t>
            </a:r>
            <a:endParaRPr kumimoji="1" lang="zh-CN" alt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E5E6551-D731-1D7F-B561-188116A2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61" y="2233247"/>
            <a:ext cx="7772400" cy="559947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E94B357-298C-D1E1-1727-875069AB5343}"/>
              </a:ext>
            </a:extLst>
          </p:cNvPr>
          <p:cNvSpPr txBox="1"/>
          <p:nvPr/>
        </p:nvSpPr>
        <p:spPr>
          <a:xfrm>
            <a:off x="838200" y="1753387"/>
            <a:ext cx="26805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Resonant contribution:</a:t>
            </a:r>
            <a:endParaRPr kumimoji="1" lang="zh-CN" altLang="en-US" sz="20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9309AEC-9FC0-62A4-4E0E-69FA7BBF8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276" y="2715362"/>
            <a:ext cx="6087323" cy="39774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8B83ADF-F77A-06B0-F7E7-9979CE2C0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178588"/>
            <a:ext cx="3455241" cy="5254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03C1B2-F3C7-5942-4BF9-DF7A42568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112537"/>
            <a:ext cx="4036323" cy="52548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A785199-3C16-A9DD-8883-004EABA83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361" y="2935114"/>
            <a:ext cx="5128185" cy="49388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9518035-4422-8CD6-6336-A0D80D50F326}"/>
              </a:ext>
            </a:extLst>
          </p:cNvPr>
          <p:cNvSpPr txBox="1"/>
          <p:nvPr/>
        </p:nvSpPr>
        <p:spPr>
          <a:xfrm>
            <a:off x="824361" y="3778478"/>
            <a:ext cx="27414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/>
              <a:t>Experiment upper limit: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8EB813C-6DC7-D056-84A4-B066C1FE2AA2}"/>
              </a:ext>
            </a:extLst>
          </p:cNvPr>
          <p:cNvSpPr txBox="1"/>
          <p:nvPr/>
        </p:nvSpPr>
        <p:spPr>
          <a:xfrm>
            <a:off x="838200" y="4796526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SM prediction:</a:t>
            </a:r>
            <a:endParaRPr kumimoji="1"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998DC76-EE89-090F-DAEF-9EF57CC7E78E}"/>
              </a:ext>
            </a:extLst>
          </p:cNvPr>
          <p:cNvSpPr txBox="1"/>
          <p:nvPr/>
        </p:nvSpPr>
        <p:spPr>
          <a:xfrm>
            <a:off x="7117809" y="1158044"/>
            <a:ext cx="468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effectLst/>
                <a:latin typeface="LMSans10"/>
              </a:rPr>
              <a:t>Marcel </a:t>
            </a:r>
            <a:r>
              <a:rPr lang="en" altLang="zh-CN" sz="1800" b="1" dirty="0" err="1">
                <a:effectLst/>
                <a:latin typeface="LMSans10"/>
              </a:rPr>
              <a:t>Golz</a:t>
            </a:r>
            <a:r>
              <a:rPr lang="en" altLang="zh-CN" sz="1800" b="1" dirty="0">
                <a:effectLst/>
                <a:latin typeface="LMSans10"/>
              </a:rPr>
              <a:t>, Gudrun Hiller and Tom </a:t>
            </a:r>
            <a:r>
              <a:rPr lang="en" altLang="zh-CN" sz="1800" b="1" dirty="0" err="1">
                <a:effectLst/>
                <a:latin typeface="LMSans10"/>
              </a:rPr>
              <a:t>Magorsch</a:t>
            </a:r>
            <a:r>
              <a:rPr lang="en" altLang="zh-CN" sz="1800" b="1" dirty="0">
                <a:effectLst/>
                <a:latin typeface="LMSans10"/>
              </a:rPr>
              <a:t>, </a:t>
            </a:r>
            <a:endParaRPr lang="en" altLang="zh-CN" dirty="0"/>
          </a:p>
          <a:p>
            <a:r>
              <a:rPr lang="en" altLang="zh-CN" sz="1800" b="1" dirty="0">
                <a:effectLst/>
              </a:rPr>
              <a:t>JHEP09(2021)208 </a:t>
            </a:r>
            <a:endParaRPr lang="en" altLang="zh-CN" b="1" dirty="0"/>
          </a:p>
        </p:txBody>
      </p:sp>
    </p:spTree>
    <p:extLst>
      <p:ext uri="{BB962C8B-B14F-4D97-AF65-F5344CB8AC3E}">
        <p14:creationId xmlns:p14="http://schemas.microsoft.com/office/powerpoint/2010/main" val="3508465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29B3D58-15ED-F483-1940-92AB8C64C44B}"/>
              </a:ext>
            </a:extLst>
          </p:cNvPr>
          <p:cNvSpPr txBox="1"/>
          <p:nvPr/>
        </p:nvSpPr>
        <p:spPr>
          <a:xfrm>
            <a:off x="939800" y="2588981"/>
            <a:ext cx="500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b="1" dirty="0">
                <a:solidFill>
                  <a:srgbClr val="0070C0"/>
                </a:solidFill>
                <a:effectLst/>
                <a:latin typeface="SFRM1095"/>
              </a:rPr>
              <a:t>lepton forward-backward asymmetry </a:t>
            </a:r>
            <a:endParaRPr lang="en" altLang="zh-CN" sz="2400" b="1" dirty="0">
              <a:solidFill>
                <a:srgbClr val="0070C0"/>
              </a:solidFill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F6366161-B47A-1FFD-EB6C-87F630E0ED4D}"/>
              </a:ext>
            </a:extLst>
          </p:cNvPr>
          <p:cNvSpPr txBox="1">
            <a:spLocks/>
          </p:cNvSpPr>
          <p:nvPr/>
        </p:nvSpPr>
        <p:spPr>
          <a:xfrm>
            <a:off x="838200" y="354734"/>
            <a:ext cx="10515600" cy="724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b="1" dirty="0"/>
              <a:t>Rare charm baryon decay</a:t>
            </a:r>
            <a:endParaRPr kumimoji="1" lang="zh-CN" altLang="en-US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980FEB0-8E94-0F25-3C81-662D1B7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5876" y="480646"/>
            <a:ext cx="2657047" cy="598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301217-1B84-4238-12E6-CC2A5F79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02" y="2341259"/>
            <a:ext cx="5414901" cy="416200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1ED0084-02CC-D652-C878-C25C46528D2B}"/>
                  </a:ext>
                </a:extLst>
              </p:cNvPr>
              <p:cNvSpPr txBox="1"/>
              <p:nvPr/>
            </p:nvSpPr>
            <p:spPr>
              <a:xfrm>
                <a:off x="838200" y="3249730"/>
                <a:ext cx="4889700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</m:oMath>
                </a14:m>
                <a:r>
                  <a:rPr lang="en" altLang="zh-CN" sz="2400" dirty="0">
                    <a:effectLst/>
                    <a:latin typeface="LMRoman10"/>
                  </a:rPr>
                  <a:t> is suppressed around the resonances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" altLang="zh-CN" sz="2400" dirty="0">
                  <a:latin typeface="LMRoman1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" altLang="zh-CN" sz="2400" b="0" i="0" dirty="0">
                    <a:solidFill>
                      <a:srgbClr val="404040"/>
                    </a:solidFill>
                    <a:effectLst/>
                    <a:latin typeface="quote-cjk-patch"/>
                  </a:rPr>
                  <a:t>even a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solidFill>
                              <a:srgbClr val="40404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solidFill>
                              <a:srgbClr val="40404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sz="2400" b="0" i="1" smtClean="0">
                            <a:solidFill>
                              <a:srgbClr val="40404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" altLang="zh-CN" sz="2400" b="0" i="0" dirty="0">
                    <a:solidFill>
                      <a:srgbClr val="404040"/>
                    </a:solidFill>
                    <a:effectLst/>
                    <a:latin typeface="quote-cjk-patch"/>
                  </a:rPr>
                  <a:t> can induce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𝐹𝐵</m:t>
                        </m:r>
                      </m:sub>
                    </m:sSub>
                  </m:oMath>
                </a14:m>
                <a:r>
                  <a:rPr lang="en" altLang="zh-CN" sz="2400" b="0" i="0" dirty="0">
                    <a:solidFill>
                      <a:srgbClr val="404040"/>
                    </a:solidFill>
                    <a:effectLst/>
                    <a:latin typeface="quote-cjk-patch"/>
                  </a:rPr>
                  <a:t> value on the order of 0.1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" altLang="zh-CN" sz="2400" dirty="0">
                  <a:solidFill>
                    <a:srgbClr val="404040"/>
                  </a:solidFill>
                  <a:latin typeface="quote-cjk-patch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" altLang="zh-CN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Offer</a:t>
                </a:r>
                <a:r>
                  <a:rPr lang="zh-CN" altLang="en-US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 </a:t>
                </a:r>
                <a:r>
                  <a:rPr lang="en-US" altLang="zh-CN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potential</a:t>
                </a:r>
                <a:r>
                  <a:rPr lang="zh-CN" altLang="en-US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 </a:t>
                </a:r>
                <a:r>
                  <a:rPr lang="en-US" altLang="zh-CN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signal</a:t>
                </a:r>
                <a:r>
                  <a:rPr lang="zh-CN" altLang="en-US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 </a:t>
                </a:r>
                <a:r>
                  <a:rPr lang="en-US" altLang="zh-CN" sz="2400" dirty="0">
                    <a:solidFill>
                      <a:srgbClr val="404040"/>
                    </a:solidFill>
                    <a:effectLst/>
                    <a:latin typeface="quote-cjk-patch"/>
                  </a:rPr>
                  <a:t>of NP</a:t>
                </a:r>
                <a:r>
                  <a:rPr lang="en" altLang="zh-CN" sz="2400" dirty="0">
                    <a:effectLst/>
                    <a:latin typeface="LMRoman10"/>
                  </a:rPr>
                  <a:t> </a:t>
                </a:r>
                <a:endParaRPr lang="en" altLang="zh-CN" sz="2400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01ED0084-02CC-D652-C878-C25C46528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49730"/>
                <a:ext cx="4889700" cy="2677656"/>
              </a:xfrm>
              <a:prstGeom prst="rect">
                <a:avLst/>
              </a:prstGeom>
              <a:blipFill>
                <a:blip r:embed="rId4"/>
                <a:stretch>
                  <a:fillRect l="-1813" t="-1415" b="-4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866E023F-6BB2-47F6-A312-6E6C015725E9}"/>
              </a:ext>
            </a:extLst>
          </p:cNvPr>
          <p:cNvSpPr txBox="1"/>
          <p:nvPr/>
        </p:nvSpPr>
        <p:spPr>
          <a:xfrm>
            <a:off x="939800" y="1289812"/>
            <a:ext cx="4586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b="1" dirty="0">
                <a:solidFill>
                  <a:srgbClr val="0070C0"/>
                </a:solidFill>
                <a:latin typeface="SFRM1095"/>
              </a:rPr>
              <a:t>Constraints on Wilson coefficients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386D050-3C76-66CC-82B3-8CF30C783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1747202"/>
            <a:ext cx="6832600" cy="6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96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7F38809-A167-DC69-6292-39B40BD11866}"/>
                  </a:ext>
                </a:extLst>
              </p:cNvPr>
              <p:cNvSpPr txBox="1"/>
              <p:nvPr/>
            </p:nvSpPr>
            <p:spPr>
              <a:xfrm>
                <a:off x="1155700" y="2305619"/>
                <a:ext cx="955723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" altLang="zh-CN" sz="2400" dirty="0">
                    <a:latin typeface="LMRoman10"/>
                  </a:rPr>
                  <a:t>D</a:t>
                </a:r>
                <a:r>
                  <a:rPr lang="en" altLang="zh-CN" sz="2400" dirty="0">
                    <a:effectLst/>
                    <a:latin typeface="LMRoman10"/>
                  </a:rPr>
                  <a:t>eviations from the SM can be very large in the low and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" altLang="zh-CN" sz="2400" dirty="0">
                    <a:effectLst/>
                    <a:latin typeface="LMRoman8"/>
                  </a:rPr>
                  <a:t> </a:t>
                </a:r>
                <a:r>
                  <a:rPr lang="en" altLang="zh-CN" sz="2400" dirty="0">
                    <a:effectLst/>
                    <a:latin typeface="LMRoman10"/>
                  </a:rPr>
                  <a:t>regions </a:t>
                </a:r>
                <a:endParaRPr kumimoji="1" lang="en-US" altLang="zh-CN" sz="2400" dirty="0">
                  <a:latin typeface="LMRoman10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" altLang="zh-CN" sz="2400" dirty="0">
                    <a:effectLst/>
                    <a:latin typeface="LMRoman10"/>
                  </a:rPr>
                  <a:t>Hadronic uncertainties are more significant in the 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 altLang="zh-CN" sz="2400" b="0" i="1" smtClean="0"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" altLang="zh-CN" sz="2400" dirty="0">
                    <a:effectLst/>
                    <a:latin typeface="LMRoman8"/>
                  </a:rPr>
                  <a:t> </a:t>
                </a:r>
                <a:r>
                  <a:rPr lang="en" altLang="zh-CN" sz="2400" dirty="0">
                    <a:effectLst/>
                    <a:latin typeface="LMRoman10"/>
                  </a:rPr>
                  <a:t>region </a:t>
                </a:r>
                <a:endParaRPr lang="en" altLang="zh-CN" sz="2400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7F38809-A167-DC69-6292-39B40BD11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5700" y="2305619"/>
                <a:ext cx="9557232" cy="830997"/>
              </a:xfrm>
              <a:prstGeom prst="rect">
                <a:avLst/>
              </a:prstGeom>
              <a:blipFill>
                <a:blip r:embed="rId2"/>
                <a:stretch>
                  <a:fillRect l="-930" t="-4478" b="-134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F698E872-5347-B453-C751-201E569DE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802896"/>
            <a:ext cx="9842500" cy="159632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DFCEF17-FCAD-8425-8E7F-00D8B926CBC7}"/>
              </a:ext>
            </a:extLst>
          </p:cNvPr>
          <p:cNvSpPr txBox="1"/>
          <p:nvPr/>
        </p:nvSpPr>
        <p:spPr>
          <a:xfrm>
            <a:off x="935544" y="491793"/>
            <a:ext cx="3487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b="1" dirty="0">
                <a:solidFill>
                  <a:srgbClr val="0070C0"/>
                </a:solidFill>
                <a:effectLst/>
                <a:latin typeface="LMRoman10"/>
              </a:rPr>
              <a:t>Lepton universality ratios </a:t>
            </a:r>
            <a:endParaRPr lang="en" altLang="zh-CN" sz="2400" dirty="0">
              <a:solidFill>
                <a:srgbClr val="0070C0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E6B8C65-97A6-A853-5315-0BCF7BB70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179" y="3797195"/>
            <a:ext cx="7772400" cy="295751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698C1B5-629B-1128-62B0-E58A67AA2EEB}"/>
              </a:ext>
            </a:extLst>
          </p:cNvPr>
          <p:cNvSpPr txBox="1"/>
          <p:nvPr/>
        </p:nvSpPr>
        <p:spPr>
          <a:xfrm>
            <a:off x="935544" y="3215112"/>
            <a:ext cx="2168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  <a:latin typeface="LMRoman10"/>
              </a:rPr>
              <a:t>CP</a:t>
            </a:r>
            <a:r>
              <a:rPr lang="zh-CN" altLang="en-US" sz="2400" b="1" dirty="0">
                <a:solidFill>
                  <a:srgbClr val="0070C0"/>
                </a:solidFill>
                <a:latin typeface="LMRoman1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LMRoman10"/>
              </a:rPr>
              <a:t>asymmetry: </a:t>
            </a:r>
            <a:endParaRPr lang="zh-CN" altLang="en-US" sz="2400" b="1" dirty="0">
              <a:solidFill>
                <a:srgbClr val="0070C0"/>
              </a:solidFill>
              <a:latin typeface="LMRoman1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C683EE4-B559-1980-1171-1A45D4F63AF5}"/>
                  </a:ext>
                </a:extLst>
              </p:cNvPr>
              <p:cNvSpPr txBox="1"/>
              <p:nvPr/>
            </p:nvSpPr>
            <p:spPr>
              <a:xfrm>
                <a:off x="4877302" y="3445945"/>
                <a:ext cx="1530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/>
                  <a:t>Full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1" lang="en-US" altLang="zh-CN" dirty="0"/>
                  <a:t> region</a:t>
                </a:r>
                <a:endParaRPr kumimoji="1" lang="zh-CN" altLang="en-US" dirty="0"/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C683EE4-B559-1980-1171-1A45D4F63A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302" y="3445945"/>
                <a:ext cx="1530099" cy="369332"/>
              </a:xfrm>
              <a:prstGeom prst="rect">
                <a:avLst/>
              </a:prstGeom>
              <a:blipFill>
                <a:blip r:embed="rId5"/>
                <a:stretch>
                  <a:fillRect l="-3306" t="-6667" r="-2479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框 11">
            <a:extLst>
              <a:ext uri="{FF2B5EF4-FFF2-40B4-BE49-F238E27FC236}">
                <a16:creationId xmlns:a16="http://schemas.microsoft.com/office/drawing/2014/main" id="{01203CC4-2378-CDFD-727A-16121AC88CD6}"/>
              </a:ext>
            </a:extLst>
          </p:cNvPr>
          <p:cNvSpPr txBox="1"/>
          <p:nvPr/>
        </p:nvSpPr>
        <p:spPr>
          <a:xfrm>
            <a:off x="8509000" y="3420151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Resonant region</a:t>
            </a:r>
            <a:endParaRPr kumimoji="1"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CF30F1F-2123-9B3D-9E94-D6554D8FE5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4080" y="4787706"/>
            <a:ext cx="1530099" cy="176505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18A215C-977D-706D-AA6C-3C8A2886BD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16" y="3966323"/>
            <a:ext cx="3153356" cy="82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8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B34C7C14-A3B2-BB55-A5FB-4F1888D6D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734"/>
            <a:ext cx="10515600" cy="724255"/>
          </a:xfrm>
        </p:spPr>
        <p:txBody>
          <a:bodyPr/>
          <a:lstStyle/>
          <a:p>
            <a:r>
              <a:rPr kumimoji="1" lang="en-US" altLang="zh-CN" b="1" dirty="0"/>
              <a:t>Rare charm decays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with missing energy</a:t>
            </a:r>
            <a:endParaRPr kumimoji="1" lang="zh-CN" altLang="en-US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B5808E5-D55B-5CD9-3CDD-5A96785860C5}"/>
              </a:ext>
            </a:extLst>
          </p:cNvPr>
          <p:cNvSpPr txBox="1"/>
          <p:nvPr/>
        </p:nvSpPr>
        <p:spPr>
          <a:xfrm>
            <a:off x="726667" y="1245143"/>
            <a:ext cx="4722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0070C0"/>
                </a:solidFill>
              </a:rPr>
              <a:t>Charm FCNC in </a:t>
            </a:r>
            <a:r>
              <a:rPr lang="en" altLang="zh-CN" sz="2000" b="1" dirty="0">
                <a:solidFill>
                  <a:srgbClr val="0070C0"/>
                </a:solidFill>
              </a:rPr>
              <a:t>leptoquark (LQ) model: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5D917-0A31-397B-6FE9-A066D1DF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810" y="1725657"/>
            <a:ext cx="7772400" cy="685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B1AB0B-99B6-80EA-ED3E-5AB1DE44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180" y="2565811"/>
            <a:ext cx="2719830" cy="98462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692BBD7-BFF9-BD5C-7E45-DAFDA089F1F9}"/>
              </a:ext>
            </a:extLst>
          </p:cNvPr>
          <p:cNvSpPr txBox="1"/>
          <p:nvPr/>
        </p:nvSpPr>
        <p:spPr>
          <a:xfrm>
            <a:off x="726667" y="1886223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rgbClr val="0070C0"/>
                </a:solidFill>
              </a:rPr>
              <a:t>Effective operators: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BCAA161-D10C-4BE8-FC50-27DB48248F48}"/>
              </a:ext>
            </a:extLst>
          </p:cNvPr>
          <p:cNvCxnSpPr>
            <a:cxnSpLocks/>
          </p:cNvCxnSpPr>
          <p:nvPr/>
        </p:nvCxnSpPr>
        <p:spPr>
          <a:xfrm>
            <a:off x="6769100" y="3302000"/>
            <a:ext cx="1079500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FE67184E-0437-A18C-477C-1CD6A2AC6145}"/>
              </a:ext>
            </a:extLst>
          </p:cNvPr>
          <p:cNvSpPr txBox="1"/>
          <p:nvPr/>
        </p:nvSpPr>
        <p:spPr>
          <a:xfrm>
            <a:off x="8191500" y="3187700"/>
            <a:ext cx="1970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>
                <a:solidFill>
                  <a:srgbClr val="0070C0"/>
                </a:solidFill>
              </a:rPr>
              <a:t>Leptoquark </a:t>
            </a:r>
            <a:r>
              <a:rPr kumimoji="1" lang="en-US" altLang="zh-CN" b="1" dirty="0">
                <a:solidFill>
                  <a:srgbClr val="0070C0"/>
                </a:solidFill>
              </a:rPr>
              <a:t>mass</a:t>
            </a:r>
            <a:endParaRPr kumimoji="1" lang="zh-CN" altLang="en-US" b="1" dirty="0">
              <a:solidFill>
                <a:srgbClr val="0070C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042720-DB73-B121-16BE-239218A7223E}"/>
              </a:ext>
            </a:extLst>
          </p:cNvPr>
          <p:cNvSpPr txBox="1"/>
          <p:nvPr/>
        </p:nvSpPr>
        <p:spPr>
          <a:xfrm>
            <a:off x="8191500" y="2614912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b="1" dirty="0">
                <a:solidFill>
                  <a:srgbClr val="0070C0"/>
                </a:solidFill>
              </a:rPr>
              <a:t>LQ Yukawa matrices</a:t>
            </a:r>
            <a:endParaRPr kumimoji="1" lang="zh-CN" altLang="en-US" b="1" dirty="0">
              <a:solidFill>
                <a:srgbClr val="0070C0"/>
              </a:solidFill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BE5DB4A6-5A08-B74E-E081-1A5A4E674101}"/>
              </a:ext>
            </a:extLst>
          </p:cNvPr>
          <p:cNvCxnSpPr>
            <a:cxnSpLocks/>
          </p:cNvCxnSpPr>
          <p:nvPr/>
        </p:nvCxnSpPr>
        <p:spPr>
          <a:xfrm flipV="1">
            <a:off x="7120010" y="2844800"/>
            <a:ext cx="868290" cy="43934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01FC772-AE12-8E75-06A8-3933535CAC28}"/>
              </a:ext>
            </a:extLst>
          </p:cNvPr>
          <p:cNvSpPr txBox="1"/>
          <p:nvPr/>
        </p:nvSpPr>
        <p:spPr>
          <a:xfrm>
            <a:off x="726667" y="2888734"/>
            <a:ext cx="3002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rgbClr val="0070C0"/>
                </a:solidFill>
              </a:rPr>
              <a:t>Dimensionless coupling: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20" name="下箭头 19">
            <a:extLst>
              <a:ext uri="{FF2B5EF4-FFF2-40B4-BE49-F238E27FC236}">
                <a16:creationId xmlns:a16="http://schemas.microsoft.com/office/drawing/2014/main" id="{654DA228-40B9-6BF3-B431-5993046665A7}"/>
              </a:ext>
            </a:extLst>
          </p:cNvPr>
          <p:cNvSpPr/>
          <p:nvPr/>
        </p:nvSpPr>
        <p:spPr>
          <a:xfrm>
            <a:off x="5600700" y="3708400"/>
            <a:ext cx="584200" cy="7934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6AF2BCC-94BC-B266-62F6-725B3E164719}"/>
                  </a:ext>
                </a:extLst>
              </p:cNvPr>
              <p:cNvSpPr txBox="1"/>
              <p:nvPr/>
            </p:nvSpPr>
            <p:spPr>
              <a:xfrm>
                <a:off x="6344003" y="3873757"/>
                <a:ext cx="3811300" cy="407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b="1" dirty="0">
                    <a:solidFill>
                      <a:srgbClr val="FF0000"/>
                    </a:solidFill>
                  </a:rPr>
                  <a:t>Constrained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e>
                      <m:sup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2000" b="1" dirty="0">
                    <a:solidFill>
                      <a:srgbClr val="FF0000"/>
                    </a:solidFill>
                  </a:rPr>
                  <a:t> mixing</a:t>
                </a:r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6AF2BCC-94BC-B266-62F6-725B3E164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003" y="3873757"/>
                <a:ext cx="3811300" cy="407099"/>
              </a:xfrm>
              <a:prstGeom prst="rect">
                <a:avLst/>
              </a:prstGeom>
              <a:blipFill>
                <a:blip r:embed="rId4"/>
                <a:stretch>
                  <a:fillRect l="-1661" t="-6061" r="-664" b="-242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图片 22">
            <a:extLst>
              <a:ext uri="{FF2B5EF4-FFF2-40B4-BE49-F238E27FC236}">
                <a16:creationId xmlns:a16="http://schemas.microsoft.com/office/drawing/2014/main" id="{2B3841F9-5F77-B76D-ED9D-333B8C56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80" y="4621837"/>
            <a:ext cx="6680200" cy="96664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5222D22-6C99-0D7F-CFBF-1C102A1A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091" y="5708436"/>
            <a:ext cx="4465294" cy="49173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F380021-1E91-77F7-1980-0B67D3A70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3699" y="4780735"/>
            <a:ext cx="3479800" cy="5279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CA90DFD-8678-7E58-9085-8FA65A7AE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1991" y="5588481"/>
            <a:ext cx="3001210" cy="536713"/>
          </a:xfrm>
          <a:prstGeom prst="rect">
            <a:avLst/>
          </a:prstGeom>
        </p:spPr>
      </p:pic>
      <p:sp>
        <p:nvSpPr>
          <p:cNvPr id="32" name="框架 31">
            <a:extLst>
              <a:ext uri="{FF2B5EF4-FFF2-40B4-BE49-F238E27FC236}">
                <a16:creationId xmlns:a16="http://schemas.microsoft.com/office/drawing/2014/main" id="{63688453-1639-4EB6-5BA2-AC3FAEBD533C}"/>
              </a:ext>
            </a:extLst>
          </p:cNvPr>
          <p:cNvSpPr/>
          <p:nvPr/>
        </p:nvSpPr>
        <p:spPr>
          <a:xfrm>
            <a:off x="7988299" y="5466792"/>
            <a:ext cx="3365501" cy="733382"/>
          </a:xfrm>
          <a:prstGeom prst="frame">
            <a:avLst>
              <a:gd name="adj1" fmla="val 395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C1D0E51-03FB-CC9B-3D91-6921AB4DE8B6}"/>
              </a:ext>
            </a:extLst>
          </p:cNvPr>
          <p:cNvSpPr txBox="1"/>
          <p:nvPr/>
        </p:nvSpPr>
        <p:spPr>
          <a:xfrm>
            <a:off x="5331423" y="1256258"/>
            <a:ext cx="6663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latin typeface="-apple-system"/>
              </a:rPr>
              <a:t>Gaber </a:t>
            </a:r>
            <a:r>
              <a:rPr lang="en" altLang="zh-CN" sz="2000" b="1" dirty="0" err="1">
                <a:latin typeface="-apple-system"/>
              </a:rPr>
              <a:t>Faisel</a:t>
            </a:r>
            <a:r>
              <a:rPr lang="en" altLang="zh-CN" sz="2000" b="1" dirty="0">
                <a:latin typeface="-apple-system"/>
              </a:rPr>
              <a:t>, </a:t>
            </a:r>
            <a:r>
              <a:rPr lang="en" altLang="zh-CN" sz="2000" b="1" dirty="0" err="1">
                <a:latin typeface="-apple-system"/>
              </a:rPr>
              <a:t>Jhih</a:t>
            </a:r>
            <a:r>
              <a:rPr lang="en" altLang="zh-CN" sz="2000" b="1" dirty="0">
                <a:latin typeface="-apple-system"/>
              </a:rPr>
              <a:t>-Ying </a:t>
            </a:r>
            <a:r>
              <a:rPr lang="en" altLang="zh-CN" sz="2000" b="1" dirty="0" err="1">
                <a:latin typeface="-apple-system"/>
              </a:rPr>
              <a:t>Su</a:t>
            </a:r>
            <a:r>
              <a:rPr lang="en" altLang="zh-CN" sz="2000" b="1" dirty="0">
                <a:latin typeface="-apple-system"/>
              </a:rPr>
              <a:t>, </a:t>
            </a:r>
            <a:r>
              <a:rPr lang="en" altLang="zh-CN" sz="2000" b="1" dirty="0" err="1">
                <a:latin typeface="-apple-system"/>
              </a:rPr>
              <a:t>Jusak</a:t>
            </a:r>
            <a:r>
              <a:rPr lang="en" altLang="zh-CN" sz="2000" b="1" dirty="0">
                <a:latin typeface="-apple-system"/>
              </a:rPr>
              <a:t> </a:t>
            </a:r>
            <a:r>
              <a:rPr lang="en" altLang="zh-CN" sz="2000" b="1" dirty="0" err="1">
                <a:latin typeface="-apple-system"/>
              </a:rPr>
              <a:t>Tandean</a:t>
            </a:r>
            <a:r>
              <a:rPr lang="en" altLang="zh-CN" sz="2000" b="1" dirty="0">
                <a:latin typeface="-apple-system"/>
              </a:rPr>
              <a:t>, JHEP 04 (2021</a:t>
            </a:r>
            <a:r>
              <a:rPr lang="en" altLang="zh-CN" sz="2000" b="1" dirty="0">
                <a:effectLst/>
                <a:latin typeface="-apple-system"/>
              </a:rPr>
              <a:t>) 246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227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03B01-D613-C427-4E0F-A474DF35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kumimoji="1" lang="en-US" altLang="zh-CN" b="1" dirty="0"/>
              <a:t>Discovery of Charm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3471000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412F4B4-FE79-44F3-BABC-74A4A76C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58" y="1972413"/>
            <a:ext cx="9105842" cy="398145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E612C45-6236-BFC0-ACF2-DD6CC84E3E47}"/>
              </a:ext>
            </a:extLst>
          </p:cNvPr>
          <p:cNvSpPr txBox="1"/>
          <p:nvPr/>
        </p:nvSpPr>
        <p:spPr>
          <a:xfrm>
            <a:off x="889000" y="904137"/>
            <a:ext cx="10951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/>
              <a:t>Branching fractions of various FCNC decays of charmed mesons and baryons with missing energy: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44732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DB26D393-23B0-66C9-C85E-C70CC80D7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734"/>
            <a:ext cx="10515600" cy="724255"/>
          </a:xfrm>
        </p:spPr>
        <p:txBody>
          <a:bodyPr/>
          <a:lstStyle/>
          <a:p>
            <a:r>
              <a:rPr kumimoji="1" lang="en-US" altLang="zh-CN" dirty="0"/>
              <a:t>Rare charm decays</a:t>
            </a:r>
            <a:r>
              <a:rPr kumimoji="1" lang="zh-CN" altLang="en-US" dirty="0"/>
              <a:t> </a:t>
            </a:r>
            <a:r>
              <a:rPr kumimoji="1" lang="en-US" altLang="zh-CN" dirty="0"/>
              <a:t>with invisible</a:t>
            </a:r>
            <a:r>
              <a:rPr kumimoji="1" lang="zh-CN" altLang="en-US" dirty="0"/>
              <a:t> </a:t>
            </a:r>
            <a:r>
              <a:rPr kumimoji="1" lang="en-US" altLang="zh-CN" dirty="0"/>
              <a:t>scalar</a:t>
            </a:r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2AC99C-08EF-270B-E863-8A7CBCFEE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54" y="3527985"/>
            <a:ext cx="5613400" cy="29591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F9F277-D623-CF64-807E-7A9E0625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62" y="1825651"/>
            <a:ext cx="2174875" cy="9015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CBF0BE-EE19-221B-835B-45E7E133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62" y="2782815"/>
            <a:ext cx="5203637" cy="9015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F97F34-B7C3-1DE5-A05A-FCBD0D09B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818" y="1861189"/>
            <a:ext cx="3103420" cy="46166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554525E-63EA-A551-3E43-ECC84C0A98C7}"/>
              </a:ext>
            </a:extLst>
          </p:cNvPr>
          <p:cNvSpPr txBox="1"/>
          <p:nvPr/>
        </p:nvSpPr>
        <p:spPr>
          <a:xfrm>
            <a:off x="7691437" y="1453395"/>
            <a:ext cx="3432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400" dirty="0">
                <a:latin typeface="CMR12"/>
              </a:rPr>
              <a:t>E</a:t>
            </a:r>
            <a:r>
              <a:rPr lang="en" altLang="zh-CN" sz="2400" dirty="0">
                <a:effectLst/>
                <a:latin typeface="CMR12"/>
              </a:rPr>
              <a:t>xperimental upper limit </a:t>
            </a:r>
            <a:r>
              <a:rPr kumimoji="1" lang="en-US" altLang="zh-CN" sz="2400" dirty="0">
                <a:effectLst/>
                <a:latin typeface="CMR12"/>
              </a:rPr>
              <a:t>:</a:t>
            </a:r>
            <a:endParaRPr lang="en" altLang="zh-CN" sz="24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669A75-C2F7-C289-10EC-6521D0CC9E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3486" y="3515020"/>
            <a:ext cx="5168900" cy="334298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30D9E0B-88A5-35F6-56F3-ED25B507BB9F}"/>
              </a:ext>
            </a:extLst>
          </p:cNvPr>
          <p:cNvSpPr txBox="1"/>
          <p:nvPr/>
        </p:nvSpPr>
        <p:spPr>
          <a:xfrm>
            <a:off x="8379520" y="3252175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Coupling VS Mass</a:t>
            </a:r>
            <a:endParaRPr kumimoji="1" lang="zh-CN" altLang="en-US" dirty="0"/>
          </a:p>
        </p:txBody>
      </p:sp>
      <p:sp>
        <p:nvSpPr>
          <p:cNvPr id="15" name="下箭头 14">
            <a:extLst>
              <a:ext uri="{FF2B5EF4-FFF2-40B4-BE49-F238E27FC236}">
                <a16:creationId xmlns:a16="http://schemas.microsoft.com/office/drawing/2014/main" id="{7EA75267-F437-ED96-6441-72D3D2FAB38E}"/>
              </a:ext>
            </a:extLst>
          </p:cNvPr>
          <p:cNvSpPr/>
          <p:nvPr/>
        </p:nvSpPr>
        <p:spPr>
          <a:xfrm>
            <a:off x="8918865" y="2787705"/>
            <a:ext cx="854117" cy="46166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A8F6F33-2E44-48ED-63CA-301CEB8BD103}"/>
              </a:ext>
            </a:extLst>
          </p:cNvPr>
          <p:cNvSpPr txBox="1"/>
          <p:nvPr/>
        </p:nvSpPr>
        <p:spPr>
          <a:xfrm>
            <a:off x="838199" y="1307868"/>
            <a:ext cx="6646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000" b="1" dirty="0">
                <a:effectLst/>
                <a:latin typeface="CMR12"/>
              </a:rPr>
              <a:t>Chao-</a:t>
            </a:r>
            <a:r>
              <a:rPr lang="en" altLang="zh-CN" sz="2000" b="1" dirty="0" err="1">
                <a:effectLst/>
                <a:latin typeface="CMR12"/>
              </a:rPr>
              <a:t>Qiang</a:t>
            </a:r>
            <a:r>
              <a:rPr lang="en" altLang="zh-CN" sz="2000" b="1" dirty="0">
                <a:effectLst/>
                <a:latin typeface="CMR12"/>
              </a:rPr>
              <a:t> </a:t>
            </a:r>
            <a:r>
              <a:rPr lang="en" altLang="zh-CN" sz="2000" b="1" dirty="0" err="1">
                <a:effectLst/>
                <a:latin typeface="CMR12"/>
              </a:rPr>
              <a:t>Geng</a:t>
            </a:r>
            <a:r>
              <a:rPr lang="en" altLang="zh-CN" sz="2000" b="1" dirty="0">
                <a:effectLst/>
                <a:latin typeface="CMR12"/>
              </a:rPr>
              <a:t>, </a:t>
            </a:r>
            <a:r>
              <a:rPr lang="en" altLang="zh-CN" sz="2000" b="1" dirty="0" err="1">
                <a:effectLst/>
                <a:latin typeface="CMR12"/>
              </a:rPr>
              <a:t>Geng</a:t>
            </a:r>
            <a:r>
              <a:rPr lang="en" altLang="zh-CN" sz="2000" b="1" dirty="0">
                <a:effectLst/>
                <a:latin typeface="CMR12"/>
              </a:rPr>
              <a:t> Li, </a:t>
            </a:r>
            <a:r>
              <a:rPr lang="en" altLang="zh-CN" sz="2000" b="1" dirty="0" err="1">
                <a:effectLst/>
                <a:latin typeface="-apple-system"/>
              </a:rPr>
              <a:t>Phys.Lett.B</a:t>
            </a:r>
            <a:r>
              <a:rPr lang="en" altLang="zh-CN" sz="2000" b="1" dirty="0">
                <a:effectLst/>
                <a:latin typeface="-apple-system"/>
              </a:rPr>
              <a:t> 839 (2023) 137811</a:t>
            </a:r>
            <a:endParaRPr kumimoji="1" lang="zh-CN" altLang="en-US" sz="2000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9E584BAA-1C34-8BDA-A8A9-19CA22F1DC59}"/>
              </a:ext>
            </a:extLst>
          </p:cNvPr>
          <p:cNvSpPr txBox="1"/>
          <p:nvPr/>
        </p:nvSpPr>
        <p:spPr>
          <a:xfrm>
            <a:off x="6415995" y="2370613"/>
            <a:ext cx="577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1800" b="1" dirty="0">
                <a:effectLst/>
                <a:latin typeface="CMR10"/>
              </a:rPr>
              <a:t>M. </a:t>
            </a:r>
            <a:r>
              <a:rPr lang="en" altLang="zh-CN" sz="1800" b="1" dirty="0" err="1">
                <a:effectLst/>
                <a:latin typeface="CMR10"/>
              </a:rPr>
              <a:t>Ablikim</a:t>
            </a:r>
            <a:r>
              <a:rPr lang="en" altLang="zh-CN" sz="1800" b="1" dirty="0">
                <a:effectLst/>
                <a:latin typeface="CMR10"/>
              </a:rPr>
              <a:t> </a:t>
            </a:r>
            <a:r>
              <a:rPr lang="en" altLang="zh-CN" sz="1800" b="1" dirty="0">
                <a:effectLst/>
                <a:latin typeface="CMTI10"/>
              </a:rPr>
              <a:t>et al. </a:t>
            </a:r>
            <a:r>
              <a:rPr lang="en" altLang="zh-CN" sz="1800" b="1" dirty="0">
                <a:effectLst/>
                <a:latin typeface="CMR10"/>
              </a:rPr>
              <a:t>(BESIII), Phys. Rev. D </a:t>
            </a:r>
            <a:r>
              <a:rPr lang="en" altLang="zh-CN" sz="1800" b="1" dirty="0">
                <a:effectLst/>
                <a:latin typeface="CMBX10"/>
              </a:rPr>
              <a:t>105</a:t>
            </a:r>
            <a:r>
              <a:rPr lang="en" altLang="zh-CN" sz="1800" b="1" dirty="0">
                <a:effectLst/>
                <a:latin typeface="CMR10"/>
              </a:rPr>
              <a:t>, L071102 (2022) </a:t>
            </a:r>
            <a:endParaRPr lang="en" altLang="zh-CN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2848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6AEEE4-C440-D758-2651-7B671B43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Summary</a:t>
            </a:r>
            <a:endParaRPr kumimoji="1"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2F57B6E-6CA8-CA65-441E-3A2822490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46656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" altLang="zh-CN" dirty="0"/>
              <a:t>SM theoretical approaches make great progress in precision calculation of transition form factors;</a:t>
            </a:r>
            <a:endParaRPr lang="en-US" altLang="zh-CN" dirty="0"/>
          </a:p>
          <a:p>
            <a:pPr>
              <a:buFont typeface="Wingdings" pitchFamily="2" charset="2"/>
              <a:buChar char="Ø"/>
            </a:pPr>
            <a:endParaRPr lang="en-US" altLang="zh-CN" dirty="0"/>
          </a:p>
          <a:p>
            <a:pPr>
              <a:buFont typeface="Wingdings" pitchFamily="2" charset="2"/>
              <a:buChar char="Ø"/>
            </a:pPr>
            <a:r>
              <a:rPr lang="en-US" altLang="zh-CN" dirty="0"/>
              <a:t>Resonant</a:t>
            </a:r>
            <a:r>
              <a:rPr lang="zh-CN" altLang="en-US" dirty="0"/>
              <a:t> </a:t>
            </a:r>
            <a:r>
              <a:rPr lang="en-US" altLang="zh-CN" dirty="0"/>
              <a:t>contributions to Wilson coefficients still has large uncertainties;</a:t>
            </a:r>
          </a:p>
          <a:p>
            <a:pPr>
              <a:buFont typeface="Wingdings" pitchFamily="2" charset="2"/>
              <a:buChar char="Ø"/>
            </a:pPr>
            <a:endParaRPr lang="en-US" altLang="zh-CN" dirty="0"/>
          </a:p>
          <a:p>
            <a:pPr>
              <a:buFont typeface="Wingdings" pitchFamily="2" charset="2"/>
              <a:buChar char="Ø"/>
            </a:pPr>
            <a:r>
              <a:rPr lang="en" altLang="zh-CN" dirty="0"/>
              <a:t>The obtained constraints on the NP parameters will require test from future experiments</a:t>
            </a:r>
            <a:r>
              <a:rPr lang="en" altLang="zh-CN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677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A8A19-0B9F-412F-9FE4-6864D0AA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The fourth quark</a:t>
            </a:r>
            <a:endParaRPr kumimoji="1"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DB7DCB8-6670-2883-E8C1-4A54B8F2E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8709" y="1771978"/>
            <a:ext cx="4692160" cy="331404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FABE2A7-5629-DCFD-7FFF-B3C4D6214FFC}"/>
              </a:ext>
            </a:extLst>
          </p:cNvPr>
          <p:cNvSpPr txBox="1"/>
          <p:nvPr/>
        </p:nvSpPr>
        <p:spPr>
          <a:xfrm>
            <a:off x="671154" y="2857910"/>
            <a:ext cx="3047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Up, Down, Strange quarks</a:t>
            </a:r>
            <a:endParaRPr kumimoji="1" lang="zh-CN" alt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C470227-201E-CFFD-E7C2-15B8A6CEB42A}"/>
                  </a:ext>
                </a:extLst>
              </p:cNvPr>
              <p:cNvSpPr txBox="1"/>
              <p:nvPr/>
            </p:nvSpPr>
            <p:spPr>
              <a:xfrm>
                <a:off x="711676" y="2104645"/>
                <a:ext cx="3173433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000" dirty="0"/>
                  <a:t>Before the discovery of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kumimoji="1" lang="en-US" altLang="zh-CN" sz="2000" b="0" dirty="0"/>
                  <a:t>/</a:t>
                </a:r>
                <a14:m>
                  <m:oMath xmlns:m="http://schemas.openxmlformats.org/officeDocument/2006/math"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kumimoji="1" lang="en-US" altLang="zh-CN" sz="2000" b="0" dirty="0"/>
              </a:p>
              <a:p>
                <a:endParaRPr kumimoji="1" lang="zh-CN" altLang="en-US" dirty="0"/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2C470227-201E-CFFD-E7C2-15B8A6CEB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76" y="2104645"/>
                <a:ext cx="3173433" cy="677108"/>
              </a:xfrm>
              <a:prstGeom prst="rect">
                <a:avLst/>
              </a:prstGeom>
              <a:blipFill>
                <a:blip r:embed="rId3"/>
                <a:stretch>
                  <a:fillRect l="-2400" t="-37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BE25C997-AB26-F2B9-EA80-F31BDFEFCFAB}"/>
              </a:ext>
            </a:extLst>
          </p:cNvPr>
          <p:cNvSpPr txBox="1"/>
          <p:nvPr/>
        </p:nvSpPr>
        <p:spPr>
          <a:xfrm>
            <a:off x="711676" y="4573312"/>
            <a:ext cx="3173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" altLang="zh-CN" sz="2000" dirty="0"/>
              <a:t>Make up the dominant part of the ordinary matter i.e. protons and neutrons. </a:t>
            </a:r>
          </a:p>
        </p:txBody>
      </p:sp>
      <p:sp>
        <p:nvSpPr>
          <p:cNvPr id="9" name="下箭头 8">
            <a:extLst>
              <a:ext uri="{FF2B5EF4-FFF2-40B4-BE49-F238E27FC236}">
                <a16:creationId xmlns:a16="http://schemas.microsoft.com/office/drawing/2014/main" id="{001EFE72-E644-C24A-2637-C08E8279CE6F}"/>
              </a:ext>
            </a:extLst>
          </p:cNvPr>
          <p:cNvSpPr/>
          <p:nvPr/>
        </p:nvSpPr>
        <p:spPr>
          <a:xfrm>
            <a:off x="1835902" y="3428999"/>
            <a:ext cx="831097" cy="92333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D25A503-C95D-1CD5-4C61-4FDC9E70CF0E}"/>
              </a:ext>
            </a:extLst>
          </p:cNvPr>
          <p:cNvSpPr txBox="1"/>
          <p:nvPr/>
        </p:nvSpPr>
        <p:spPr>
          <a:xfrm>
            <a:off x="8738049" y="2429263"/>
            <a:ext cx="3453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/>
              <a:t>Firstly predicted by </a:t>
            </a:r>
            <a:r>
              <a:rPr kumimoji="1" lang="en" altLang="zh-CN" sz="2000" dirty="0" err="1"/>
              <a:t>Bjorken</a:t>
            </a:r>
            <a:r>
              <a:rPr kumimoji="1" lang="en" altLang="zh-CN" sz="2000" dirty="0"/>
              <a:t> and Glashow in 1964 </a:t>
            </a: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398B16BC-2C11-673A-92A6-649196F55370}"/>
              </a:ext>
            </a:extLst>
          </p:cNvPr>
          <p:cNvCxnSpPr>
            <a:cxnSpLocks/>
          </p:cNvCxnSpPr>
          <p:nvPr/>
        </p:nvCxnSpPr>
        <p:spPr>
          <a:xfrm flipH="1" flipV="1">
            <a:off x="7513380" y="2479484"/>
            <a:ext cx="1170614" cy="225991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7BAA7F91-74C4-1185-37CA-15274848E7F2}"/>
              </a:ext>
            </a:extLst>
          </p:cNvPr>
          <p:cNvSpPr txBox="1"/>
          <p:nvPr/>
        </p:nvSpPr>
        <p:spPr>
          <a:xfrm>
            <a:off x="8345007" y="3841328"/>
            <a:ext cx="3778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" altLang="zh-CN" sz="2000" dirty="0"/>
              <a:t>The coupling strength of the weak charged interaction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78C1F67-D9C9-5FAF-A43D-0ECAD343F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694" y="5086021"/>
            <a:ext cx="5526716" cy="1124279"/>
          </a:xfrm>
          <a:prstGeom prst="rect">
            <a:avLst/>
          </a:prstGeom>
        </p:spPr>
      </p:pic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1C21F8C5-24FD-8241-107E-AB40EE70FDD2}"/>
              </a:ext>
            </a:extLst>
          </p:cNvPr>
          <p:cNvCxnSpPr>
            <a:cxnSpLocks/>
          </p:cNvCxnSpPr>
          <p:nvPr/>
        </p:nvCxnSpPr>
        <p:spPr>
          <a:xfrm flipH="1" flipV="1">
            <a:off x="7951965" y="3343868"/>
            <a:ext cx="786084" cy="46306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00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4460ED-4E29-0785-DE04-E7F874DC6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altLang="zh-CN" sz="3600" dirty="0">
                <a:effectLst/>
                <a:latin typeface="NimbusRomNo9L"/>
              </a:rPr>
              <a:t>Glashow-Iliopoulos-</a:t>
            </a:r>
            <a:r>
              <a:rPr lang="en" altLang="zh-CN" sz="3600" dirty="0" err="1">
                <a:effectLst/>
                <a:latin typeface="NimbusRomNo9L"/>
              </a:rPr>
              <a:t>Maiani</a:t>
            </a:r>
            <a:r>
              <a:rPr lang="en" altLang="zh-CN" sz="3600" dirty="0">
                <a:effectLst/>
                <a:latin typeface="NimbusRomNo9L"/>
              </a:rPr>
              <a:t> </a:t>
            </a:r>
            <a:r>
              <a:rPr lang="en" altLang="zh-CN" sz="3600" b="0" dirty="0">
                <a:effectLst/>
                <a:latin typeface="NimbusRomNo9L"/>
              </a:rPr>
              <a:t>(GIM) mechanism </a:t>
            </a:r>
            <a:endParaRPr lang="en" altLang="zh-CN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EC167EC-D640-4568-5EE3-1B6E0E036F44}"/>
                  </a:ext>
                </a:extLst>
              </p:cNvPr>
              <p:cNvSpPr txBox="1"/>
              <p:nvPr/>
            </p:nvSpPr>
            <p:spPr>
              <a:xfrm>
                <a:off x="838200" y="1445742"/>
                <a:ext cx="103505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2800" dirty="0">
                    <a:latin typeface="NimbusRomNo9L"/>
                  </a:rPr>
                  <a:t>E</a:t>
                </a:r>
                <a:r>
                  <a:rPr lang="en" altLang="zh-CN" sz="2800" dirty="0">
                    <a:effectLst/>
                    <a:latin typeface="NimbusRomNo9L"/>
                  </a:rPr>
                  <a:t>xplain the observed suppression of the leptonic decay of a neutral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0" i="1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800" b="0" i="1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" altLang="zh-CN" sz="2800" dirty="0">
                    <a:effectLst/>
                    <a:latin typeface="NimbusRomNo9L"/>
                  </a:rPr>
                  <a:t> meson.</a:t>
                </a:r>
                <a:r>
                  <a:rPr lang="en" altLang="zh-CN" sz="1800" dirty="0">
                    <a:effectLst/>
                    <a:latin typeface="NimbusRomNo9L"/>
                  </a:rPr>
                  <a:t> </a:t>
                </a:r>
                <a:endParaRPr lang="en" altLang="zh-CN" dirty="0"/>
              </a:p>
            </p:txBody>
          </p:sp>
        </mc:Choice>
        <mc:Fallback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EC167EC-D640-4568-5EE3-1B6E0E036F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45742"/>
                <a:ext cx="10350500" cy="954107"/>
              </a:xfrm>
              <a:prstGeom prst="rect">
                <a:avLst/>
              </a:prstGeom>
              <a:blipFill>
                <a:blip r:embed="rId2"/>
                <a:stretch>
                  <a:fillRect l="-1227" t="-6494" b="-15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21245B4F-6ABE-F885-A47C-6533C08B2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835" y="2399849"/>
            <a:ext cx="5988371" cy="184086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2793A3E-CAD4-303F-F6F3-91BCCEAC62F7}"/>
              </a:ext>
            </a:extLst>
          </p:cNvPr>
          <p:cNvSpPr txBox="1"/>
          <p:nvPr/>
        </p:nvSpPr>
        <p:spPr>
          <a:xfrm>
            <a:off x="951470" y="4190836"/>
            <a:ext cx="7026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" altLang="zh-CN" sz="2000" dirty="0"/>
              <a:t>Proceed via loop diagrams with internal up and charm quarks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E9E7F5-1B0A-877B-55B2-56080146F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53" y="4603483"/>
            <a:ext cx="7772400" cy="54122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815D1E3-A0BB-6DDF-22FB-9077E9872B33}"/>
              </a:ext>
            </a:extLst>
          </p:cNvPr>
          <p:cNvSpPr txBox="1"/>
          <p:nvPr/>
        </p:nvSpPr>
        <p:spPr>
          <a:xfrm>
            <a:off x="951470" y="3134071"/>
            <a:ext cx="2002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0070C0"/>
                </a:solidFill>
              </a:rPr>
              <a:t>One generation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E94D9C3-F0BD-91A5-DBAD-2B3344BC945F}"/>
              </a:ext>
            </a:extLst>
          </p:cNvPr>
          <p:cNvSpPr txBox="1"/>
          <p:nvPr/>
        </p:nvSpPr>
        <p:spPr>
          <a:xfrm>
            <a:off x="9106595" y="3060334"/>
            <a:ext cx="23759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solidFill>
                  <a:srgbClr val="0070C0"/>
                </a:solidFill>
              </a:rPr>
              <a:t>Second generation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A912259-F3BF-38CC-837F-975B9AA37D81}"/>
                  </a:ext>
                </a:extLst>
              </p:cNvPr>
              <p:cNvSpPr txBox="1"/>
              <p:nvPr/>
            </p:nvSpPr>
            <p:spPr>
              <a:xfrm>
                <a:off x="951470" y="5125379"/>
                <a:ext cx="4279890" cy="427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2000"/>
                      <m:t>𝐴</m:t>
                    </m:r>
                    <m:r>
                      <a:rPr kumimoji="1" lang="en-US" altLang="zh-CN" sz="2000"/>
                      <m:t>(</m:t>
                    </m:r>
                    <m:sSub>
                      <m:sSubPr>
                        <m:ctrlPr>
                          <a:rPr kumimoji="1" lang="en-US" altLang="zh-CN" sz="2000"/>
                        </m:ctrlPr>
                      </m:sSubPr>
                      <m:e>
                        <m:r>
                          <a:rPr kumimoji="1" lang="en-US" altLang="zh-CN" sz="2000"/>
                          <m:t>𝑚</m:t>
                        </m:r>
                      </m:e>
                      <m:sub>
                        <m:r>
                          <a:rPr kumimoji="1" lang="en-US" altLang="zh-CN" sz="2000"/>
                          <m:t>𝑞</m:t>
                        </m:r>
                      </m:sub>
                    </m:sSub>
                    <m:r>
                      <a:rPr kumimoji="1" lang="en-US" altLang="zh-CN" sz="2000"/>
                      <m:t>)</m:t>
                    </m:r>
                  </m:oMath>
                </a14:m>
                <a:r>
                  <a:rPr kumimoji="1" lang="en-US" altLang="zh-CN" sz="2000" dirty="0"/>
                  <a:t> </a:t>
                </a:r>
                <a:r>
                  <a:rPr kumimoji="1" lang="en" altLang="zh-CN" sz="2000" dirty="0"/>
                  <a:t>is a function of the mass ratio </a:t>
                </a:r>
              </a:p>
            </p:txBody>
          </p:sp>
        </mc:Choice>
        <mc:Fallback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A912259-F3BF-38CC-837F-975B9AA37D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70" y="5125379"/>
                <a:ext cx="4279890" cy="427618"/>
              </a:xfrm>
              <a:prstGeom prst="rect">
                <a:avLst/>
              </a:prstGeom>
              <a:blipFill>
                <a:blip r:embed="rId5"/>
                <a:stretch>
                  <a:fillRect t="-8571" r="-592" b="-1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E8550DCA-C62E-AA0E-F37F-9E488F457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360" y="5089982"/>
            <a:ext cx="863600" cy="4318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D1BFDD0-9430-CC8C-E8F5-77925AB29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733" y="5794640"/>
            <a:ext cx="2873830" cy="4201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906D98-F0B0-E1B3-7B84-2C40DDE3ACD9}"/>
                  </a:ext>
                </a:extLst>
              </p:cNvPr>
              <p:cNvSpPr txBox="1"/>
              <p:nvPr/>
            </p:nvSpPr>
            <p:spPr>
              <a:xfrm>
                <a:off x="6096000" y="5820032"/>
                <a:ext cx="23167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kumimoji="1" lang="en-US" altLang="zh-CN" sz="20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kumimoji="1" lang="en-US" altLang="zh-CN" sz="2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1"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~0</m:t>
                      </m:r>
                    </m:oMath>
                  </m:oMathPara>
                </a14:m>
                <a:endParaRPr kumimoji="1" lang="zh-CN" altLang="en-US" sz="2000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B906D98-F0B0-E1B3-7B84-2C40DDE3A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820032"/>
                <a:ext cx="2316724" cy="400110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3100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EA20F8D-DB09-7A98-870C-28C5B7B437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03189" y="365125"/>
                <a:ext cx="10550611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kumimoji="1" lang="en-US" altLang="zh-CN" b="1" dirty="0"/>
                  <a:t> discovery</a:t>
                </a:r>
                <a:endParaRPr kumimoji="1" lang="zh-CN" altLang="en-US" b="1" dirty="0"/>
              </a:p>
            </p:txBody>
          </p:sp>
        </mc:Choice>
        <mc:Fallback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6EA20F8D-DB09-7A98-870C-28C5B7B437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03189" y="365125"/>
                <a:ext cx="10550611" cy="1325563"/>
              </a:xfrm>
              <a:blipFill>
                <a:blip r:embed="rId2"/>
                <a:stretch>
                  <a:fillRect l="-1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8AAB7FFB-81D8-08CB-315F-A3B9B42D0D76}"/>
              </a:ext>
            </a:extLst>
          </p:cNvPr>
          <p:cNvSpPr txBox="1"/>
          <p:nvPr/>
        </p:nvSpPr>
        <p:spPr>
          <a:xfrm>
            <a:off x="1058562" y="1566314"/>
            <a:ext cx="5189241" cy="968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000" dirty="0"/>
              <a:t>BNL: J.J. Auber et al, PRL 33 (1974) 1404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" altLang="zh-CN" sz="2000" dirty="0"/>
              <a:t>SLAC: J.-E. Augustin et al, PRL (1974) 1406 </a:t>
            </a:r>
            <a:endParaRPr kumimoji="1" lang="zh-CN" altLang="en-US" sz="2000" dirty="0"/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F9F547A-AFDD-E1EE-8F5A-14F63C590212}"/>
              </a:ext>
            </a:extLst>
          </p:cNvPr>
          <p:cNvGrpSpPr/>
          <p:nvPr/>
        </p:nvGrpSpPr>
        <p:grpSpPr>
          <a:xfrm>
            <a:off x="1000720" y="3250926"/>
            <a:ext cx="5517481" cy="2070623"/>
            <a:chOff x="1061463" y="3150973"/>
            <a:chExt cx="5517481" cy="2070623"/>
          </a:xfrm>
        </p:grpSpPr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DC2A3840-6074-6794-F65A-5D9AA62328BA}"/>
                </a:ext>
              </a:extLst>
            </p:cNvPr>
            <p:cNvCxnSpPr/>
            <p:nvPr/>
          </p:nvCxnSpPr>
          <p:spPr>
            <a:xfrm>
              <a:off x="1408670" y="3150973"/>
              <a:ext cx="1112108" cy="1013254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1DE65CD2-2B7B-0CDD-E9A5-EEE82AA53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19881" y="4164227"/>
              <a:ext cx="1000897" cy="1003085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D5C5EC8-9F4D-38D5-8721-00AF51120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735480" y="3594451"/>
              <a:ext cx="571500" cy="1000899"/>
            </a:xfrm>
            <a:prstGeom prst="rect">
              <a:avLst/>
            </a:prstGeom>
          </p:spPr>
        </p:pic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BE90B84A-1425-5A2E-0CA7-474F5E49492F}"/>
                </a:ext>
              </a:extLst>
            </p:cNvPr>
            <p:cNvSpPr/>
            <p:nvPr/>
          </p:nvSpPr>
          <p:spPr>
            <a:xfrm>
              <a:off x="3521679" y="3922592"/>
              <a:ext cx="1223316" cy="571501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rgbClr val="0893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F5C7EB8-1053-6E32-196D-DADD9F1622CA}"/>
                    </a:ext>
                  </a:extLst>
                </p:cNvPr>
                <p:cNvSpPr txBox="1"/>
                <p:nvPr/>
              </p:nvSpPr>
              <p:spPr>
                <a:xfrm>
                  <a:off x="3823861" y="4011319"/>
                  <a:ext cx="6189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kumimoji="1" lang="zh-CN" altLang="en-US" dirty="0"/>
                </a:p>
              </p:txBody>
            </p:sp>
          </mc:Choice>
          <mc:Fallback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F5C7EB8-1053-6E32-196D-DADD9F1622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3861" y="4011319"/>
                  <a:ext cx="618952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2A71F10C-E5C4-813B-7F7C-B5C3F3DD6BBF}"/>
                </a:ext>
              </a:extLst>
            </p:cNvPr>
            <p:cNvCxnSpPr>
              <a:cxnSpLocks/>
            </p:cNvCxnSpPr>
            <p:nvPr/>
          </p:nvCxnSpPr>
          <p:spPr>
            <a:xfrm>
              <a:off x="4744995" y="4208342"/>
              <a:ext cx="1112108" cy="1013254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17">
              <a:extLst>
                <a:ext uri="{FF2B5EF4-FFF2-40B4-BE49-F238E27FC236}">
                  <a16:creationId xmlns:a16="http://schemas.microsoft.com/office/drawing/2014/main" id="{8BA3AFB2-A599-3A0A-A56B-6614C3DC3D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1730" y="4195985"/>
              <a:ext cx="1105373" cy="12357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连接符 20">
              <a:extLst>
                <a:ext uri="{FF2B5EF4-FFF2-40B4-BE49-F238E27FC236}">
                  <a16:creationId xmlns:a16="http://schemas.microsoft.com/office/drawing/2014/main" id="{49A07AAF-AE14-F29E-65B9-01FDA048CB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1730" y="3150973"/>
              <a:ext cx="1105373" cy="104501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3B1E67A-58F8-66B0-47AE-BD5AE49F94EE}"/>
                    </a:ext>
                  </a:extLst>
                </p:cNvPr>
                <p:cNvSpPr txBox="1"/>
                <p:nvPr/>
              </p:nvSpPr>
              <p:spPr>
                <a:xfrm>
                  <a:off x="1062681" y="3237470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F3B1E67A-58F8-66B0-47AE-BD5AE49F94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681" y="3237470"/>
                  <a:ext cx="614655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6F32E75-9A97-649D-2FAF-E2F5AE837E20}"/>
                    </a:ext>
                  </a:extLst>
                </p:cNvPr>
                <p:cNvSpPr txBox="1"/>
                <p:nvPr/>
              </p:nvSpPr>
              <p:spPr>
                <a:xfrm>
                  <a:off x="1061463" y="4607874"/>
                  <a:ext cx="61465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6F32E75-9A97-649D-2FAF-E2F5AE837E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1463" y="4607874"/>
                  <a:ext cx="614655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F74A8B4-0FF2-365F-7029-26B4F79D0884}"/>
                    </a:ext>
                  </a:extLst>
                </p:cNvPr>
                <p:cNvSpPr txBox="1"/>
                <p:nvPr/>
              </p:nvSpPr>
              <p:spPr>
                <a:xfrm>
                  <a:off x="5578043" y="3522023"/>
                  <a:ext cx="10009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7F74A8B4-0FF2-365F-7029-26B4F79D08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78043" y="3522023"/>
                  <a:ext cx="100090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540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FCF83782-BD9A-807B-2267-329362984AFC}"/>
                    </a:ext>
                  </a:extLst>
                </p:cNvPr>
                <p:cNvSpPr txBox="1"/>
                <p:nvPr/>
              </p:nvSpPr>
              <p:spPr>
                <a:xfrm>
                  <a:off x="2750851" y="4377041"/>
                  <a:ext cx="57131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kumimoji="1" lang="en-US" altLang="zh-CN" sz="24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FCF83782-BD9A-807B-2267-329362984A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0851" y="4377041"/>
                  <a:ext cx="571310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118841A9-6A7B-94C6-86AD-805D266A0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5732" y="954759"/>
            <a:ext cx="4417706" cy="2539175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855C5D0-22DD-0A0B-B725-E502307233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4488" y="3655017"/>
            <a:ext cx="2581367" cy="251112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10F74DF-30BD-5815-35A9-6100AB131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3935" y="4055910"/>
            <a:ext cx="1501236" cy="170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46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A03B01-D613-C427-4E0F-A474DF35D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kumimoji="1" lang="en-US" altLang="zh-CN" b="1" dirty="0"/>
              <a:t>Rare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Charm</a:t>
            </a:r>
            <a:r>
              <a:rPr kumimoji="1" lang="zh-CN" altLang="en-US" b="1" dirty="0"/>
              <a:t> </a:t>
            </a:r>
            <a:r>
              <a:rPr kumimoji="1" lang="en-US" altLang="zh-CN" b="1" dirty="0"/>
              <a:t>decays</a:t>
            </a:r>
            <a:endParaRPr kumimoji="1"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283299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6F6D2-E212-B582-9021-3D7C0C15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b="1" dirty="0" err="1"/>
              <a:t>Flavour</a:t>
            </a:r>
            <a:r>
              <a:rPr lang="en" altLang="zh-CN" b="1" dirty="0"/>
              <a:t>-changing neutral currents (FCNCs)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F72800-8682-F4BE-1C34-30E8EDBD6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79032"/>
            <a:ext cx="4768438" cy="3440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F23FE-49F9-CFE0-8A89-63E488D34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46" y="2597038"/>
            <a:ext cx="4155990" cy="5857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9F476C-0E5D-8A45-83FB-14D6B0E03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032" y="3262743"/>
            <a:ext cx="4043738" cy="6020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A2F312-CBCE-0D23-3328-0807E620A378}"/>
              </a:ext>
            </a:extLst>
          </p:cNvPr>
          <p:cNvSpPr txBox="1"/>
          <p:nvPr/>
        </p:nvSpPr>
        <p:spPr>
          <a:xfrm>
            <a:off x="879046" y="2044645"/>
            <a:ext cx="3767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CKM unitarity + GIM mechanism</a:t>
            </a:r>
            <a:endParaRPr kumimoji="1" lang="zh-CN" altLang="en-US" sz="2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87D653E-A77A-C068-45A4-38597A0A7BC6}"/>
              </a:ext>
            </a:extLst>
          </p:cNvPr>
          <p:cNvSpPr txBox="1"/>
          <p:nvPr/>
        </p:nvSpPr>
        <p:spPr>
          <a:xfrm>
            <a:off x="879046" y="1495961"/>
            <a:ext cx="8714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b="1" dirty="0">
                <a:solidFill>
                  <a:srgbClr val="0070C0"/>
                </a:solidFill>
              </a:rPr>
              <a:t>Unlike FCNC of b decays, at the loop level, internal quarks are down-type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8459F7-9A04-1546-934B-32A0584E9E21}"/>
              </a:ext>
            </a:extLst>
          </p:cNvPr>
          <p:cNvSpPr txBox="1"/>
          <p:nvPr/>
        </p:nvSpPr>
        <p:spPr>
          <a:xfrm>
            <a:off x="1028916" y="4673859"/>
            <a:ext cx="4799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/>
              <a:t>Larger suppression compared to b FCNC. </a:t>
            </a:r>
            <a:endParaRPr kumimoji="1" lang="zh-CN" altLang="en-US" sz="2000" dirty="0"/>
          </a:p>
        </p:txBody>
      </p:sp>
      <p:sp>
        <p:nvSpPr>
          <p:cNvPr id="14" name="下箭头 13">
            <a:extLst>
              <a:ext uri="{FF2B5EF4-FFF2-40B4-BE49-F238E27FC236}">
                <a16:creationId xmlns:a16="http://schemas.microsoft.com/office/drawing/2014/main" id="{EBF1B540-D46F-D220-90FD-2709E9B5E7AA}"/>
              </a:ext>
            </a:extLst>
          </p:cNvPr>
          <p:cNvSpPr/>
          <p:nvPr/>
        </p:nvSpPr>
        <p:spPr>
          <a:xfrm>
            <a:off x="3038901" y="3946947"/>
            <a:ext cx="779745" cy="6418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8D4D12D-C5E6-8E9D-D538-60D87BAD5954}"/>
              </a:ext>
            </a:extLst>
          </p:cNvPr>
          <p:cNvSpPr txBox="1"/>
          <p:nvPr/>
        </p:nvSpPr>
        <p:spPr>
          <a:xfrm>
            <a:off x="1708606" y="6008251"/>
            <a:ext cx="3102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000" dirty="0"/>
              <a:t>Long-distance-dominated</a:t>
            </a:r>
            <a:endParaRPr kumimoji="1" lang="zh-CN" altLang="en-US" sz="2000" dirty="0"/>
          </a:p>
        </p:txBody>
      </p:sp>
      <p:sp>
        <p:nvSpPr>
          <p:cNvPr id="16" name="下箭头 15">
            <a:extLst>
              <a:ext uri="{FF2B5EF4-FFF2-40B4-BE49-F238E27FC236}">
                <a16:creationId xmlns:a16="http://schemas.microsoft.com/office/drawing/2014/main" id="{82A41195-4D09-4E94-E016-4CC828725A5F}"/>
              </a:ext>
            </a:extLst>
          </p:cNvPr>
          <p:cNvSpPr/>
          <p:nvPr/>
        </p:nvSpPr>
        <p:spPr>
          <a:xfrm>
            <a:off x="3038900" y="5220165"/>
            <a:ext cx="779745" cy="6418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F0F53DC4-36FC-351A-5310-7EA94373BFDF}"/>
              </a:ext>
            </a:extLst>
          </p:cNvPr>
          <p:cNvCxnSpPr>
            <a:cxnSpLocks/>
          </p:cNvCxnSpPr>
          <p:nvPr/>
        </p:nvCxnSpPr>
        <p:spPr>
          <a:xfrm>
            <a:off x="7061200" y="1993900"/>
            <a:ext cx="838200" cy="175260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029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5DB283-26CE-4DED-45F1-888B2BD78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/>
              <a:t>Effective Hamiltonian</a:t>
            </a:r>
            <a:endParaRPr kumimoji="1" lang="zh-CN" altLang="en-US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3338D3-F8DA-4CC7-E77D-393CF7F5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31" y="1220046"/>
            <a:ext cx="7916776" cy="833770"/>
          </a:xfrm>
          <a:prstGeom prst="rect">
            <a:avLst/>
          </a:prstGeom>
        </p:spPr>
      </p:pic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2711146D-A929-EFA9-7999-D32B91FF4152}"/>
              </a:ext>
            </a:extLst>
          </p:cNvPr>
          <p:cNvCxnSpPr>
            <a:cxnSpLocks/>
          </p:cNvCxnSpPr>
          <p:nvPr/>
        </p:nvCxnSpPr>
        <p:spPr>
          <a:xfrm>
            <a:off x="7474133" y="1867030"/>
            <a:ext cx="1758767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C4517D27-C977-9201-BD9B-760B94929A87}"/>
              </a:ext>
            </a:extLst>
          </p:cNvPr>
          <p:cNvSpPr txBox="1"/>
          <p:nvPr/>
        </p:nvSpPr>
        <p:spPr>
          <a:xfrm>
            <a:off x="3160115" y="2534326"/>
            <a:ext cx="3558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rgbClr val="0070C0"/>
                </a:solidFill>
              </a:rPr>
              <a:t>Relevant to rare charm decays,</a:t>
            </a:r>
          </a:p>
          <a:p>
            <a:r>
              <a:rPr kumimoji="1" lang="en-US" altLang="zh-CN" sz="2000" dirty="0">
                <a:solidFill>
                  <a:srgbClr val="0070C0"/>
                </a:solidFill>
              </a:rPr>
              <a:t>but </a:t>
            </a:r>
            <a:r>
              <a:rPr kumimoji="1" lang="en-US" altLang="zh-CN" sz="2000" b="1" dirty="0">
                <a:solidFill>
                  <a:srgbClr val="0070C0"/>
                </a:solidFill>
              </a:rPr>
              <a:t>suppressed by GIM</a:t>
            </a:r>
            <a:endParaRPr kumimoji="1" lang="zh-CN" altLang="en-US" sz="2000" b="1" dirty="0">
              <a:solidFill>
                <a:srgbClr val="0070C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BA9BFD-4A7E-0330-2E00-BA7D99F7B1B7}"/>
              </a:ext>
            </a:extLst>
          </p:cNvPr>
          <p:cNvSpPr txBox="1"/>
          <p:nvPr/>
        </p:nvSpPr>
        <p:spPr>
          <a:xfrm>
            <a:off x="7594080" y="1867030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err="1"/>
              <a:t>semileptonic</a:t>
            </a:r>
            <a:endParaRPr kumimoji="1" lang="zh-CN" altLang="en-US" sz="2000" b="1" dirty="0"/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2ED3FB61-183B-2D60-BE74-5F0E2A421418}"/>
              </a:ext>
            </a:extLst>
          </p:cNvPr>
          <p:cNvCxnSpPr>
            <a:cxnSpLocks/>
          </p:cNvCxnSpPr>
          <p:nvPr/>
        </p:nvCxnSpPr>
        <p:spPr>
          <a:xfrm>
            <a:off x="6126460" y="1867030"/>
            <a:ext cx="89792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FAF514A-170E-4D00-B167-2DECC7317C56}"/>
              </a:ext>
            </a:extLst>
          </p:cNvPr>
          <p:cNvSpPr txBox="1"/>
          <p:nvPr/>
        </p:nvSpPr>
        <p:spPr>
          <a:xfrm>
            <a:off x="5896389" y="1892290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EM dipole</a:t>
            </a:r>
            <a:endParaRPr kumimoji="1" lang="zh-CN" altLang="en-US" sz="2000" b="1" dirty="0"/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B42F0979-3198-768A-8A95-04E90098FA6B}"/>
              </a:ext>
            </a:extLst>
          </p:cNvPr>
          <p:cNvCxnSpPr>
            <a:cxnSpLocks/>
          </p:cNvCxnSpPr>
          <p:nvPr/>
        </p:nvCxnSpPr>
        <p:spPr>
          <a:xfrm>
            <a:off x="4038606" y="1867030"/>
            <a:ext cx="1462216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8CF92827-EA42-7312-E91C-CFE446636A24}"/>
              </a:ext>
            </a:extLst>
          </p:cNvPr>
          <p:cNvSpPr txBox="1"/>
          <p:nvPr/>
        </p:nvSpPr>
        <p:spPr>
          <a:xfrm>
            <a:off x="4171696" y="1892430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/>
              <a:t>4-quark</a:t>
            </a:r>
            <a:endParaRPr kumimoji="1" lang="zh-CN" altLang="en-US" sz="2000" b="1" dirty="0"/>
          </a:p>
        </p:txBody>
      </p:sp>
      <p:sp>
        <p:nvSpPr>
          <p:cNvPr id="19" name="左大括号 18">
            <a:extLst>
              <a:ext uri="{FF2B5EF4-FFF2-40B4-BE49-F238E27FC236}">
                <a16:creationId xmlns:a16="http://schemas.microsoft.com/office/drawing/2014/main" id="{034EEEB5-4E75-8EA4-124F-AC4A61F2CB1E}"/>
              </a:ext>
            </a:extLst>
          </p:cNvPr>
          <p:cNvSpPr/>
          <p:nvPr/>
        </p:nvSpPr>
        <p:spPr>
          <a:xfrm rot="16200000">
            <a:off x="7854987" y="675444"/>
            <a:ext cx="369332" cy="3604053"/>
          </a:xfrm>
          <a:prstGeom prst="leftBrace">
            <a:avLst>
              <a:gd name="adj1" fmla="val 56025"/>
              <a:gd name="adj2" fmla="val 14057"/>
            </a:avLst>
          </a:prstGeom>
          <a:ln w="412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97FEB94-88CA-139B-D94D-820015FD022D}"/>
                  </a:ext>
                </a:extLst>
              </p:cNvPr>
              <p:cNvSpPr txBox="1"/>
              <p:nvPr/>
            </p:nvSpPr>
            <p:spPr>
              <a:xfrm>
                <a:off x="604880" y="3301278"/>
                <a:ext cx="22149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kumimoji="1" lang="en-US" altLang="zh-CN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e>
                            <m:sub>
                              <m:r>
                                <a:rPr kumimoji="1" lang="en-US" altLang="zh-CN" sz="24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</m:sub>
                          </m:sSub>
                          <m:r>
                            <a:rPr kumimoji="1" lang="en-US" altLang="zh-CN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zh-CN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kumimoji="1" lang="en-US" altLang="zh-CN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sub>
                      </m:sSub>
                      <m:r>
                        <a:rPr kumimoji="1" lang="en-US" altLang="zh-CN" sz="24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kumimoji="1" lang="en-US" altLang="zh-CN" sz="2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  <m:sub>
                          <m:r>
                            <a:rPr kumimoji="1" lang="en-US" altLang="zh-CN" sz="24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sub>
                      </m:sSub>
                      <m:r>
                        <a:rPr kumimoji="1" lang="en-US" altLang="zh-CN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kumimoji="1" lang="en-US" altLang="zh-CN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kumimoji="1" lang="zh-CN" altLang="en-US" sz="2400" b="1" dirty="0"/>
              </a:p>
            </p:txBody>
          </p:sp>
        </mc:Choice>
        <mc:Fallback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97FEB94-88CA-139B-D94D-820015FD02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80" y="3301278"/>
                <a:ext cx="2214902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460B8FAB-7DB4-C356-5951-C450B171E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592" y="3970195"/>
            <a:ext cx="3558988" cy="263324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509EC2A3-18D3-0689-1D80-3DB567FBF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70195"/>
            <a:ext cx="3576949" cy="264680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B17D573B-2A4D-C31F-A4DD-AB33554BD0AE}"/>
              </a:ext>
            </a:extLst>
          </p:cNvPr>
          <p:cNvSpPr txBox="1"/>
          <p:nvPr/>
        </p:nvSpPr>
        <p:spPr>
          <a:xfrm>
            <a:off x="2951163" y="3305021"/>
            <a:ext cx="397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b="1" dirty="0"/>
              <a:t>S. de Boer and G. Hiller,  </a:t>
            </a:r>
          </a:p>
          <a:p>
            <a:r>
              <a:rPr lang="en" altLang="zh-CN" b="1" dirty="0"/>
              <a:t>Phys. Rev. D 93 (2016) no.7, 074001</a:t>
            </a:r>
            <a:endParaRPr kumimoji="1" lang="zh-CN" altLang="en-US" b="1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51733151-A566-F373-59F7-F15AE79F3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588" y="3951352"/>
            <a:ext cx="4210980" cy="246134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9C8BB9E-F7F1-DED5-D3ED-97A702EF3859}"/>
                  </a:ext>
                </a:extLst>
              </p:cNvPr>
              <p:cNvSpPr txBox="1"/>
              <p:nvPr/>
            </p:nvSpPr>
            <p:spPr>
              <a:xfrm>
                <a:off x="7107797" y="3107216"/>
                <a:ext cx="5084203" cy="721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" altLang="zh-CN" sz="2000" b="1" dirty="0"/>
                  <a:t>The SM contributions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sub>
                    </m:sSub>
                  </m:oMath>
                </a14:m>
                <a:r>
                  <a:rPr lang="en" altLang="zh-CN" sz="2000" b="1" dirty="0"/>
                  <a:t> are induced by the charged-current operators</a:t>
                </a:r>
                <a:endParaRPr kumimoji="1" lang="zh-CN" altLang="en-US" sz="2000" b="1" dirty="0"/>
              </a:p>
            </p:txBody>
          </p:sp>
        </mc:Choice>
        <mc:Fallback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C9C8BB9E-F7F1-DED5-D3ED-97A702EF3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797" y="3107216"/>
                <a:ext cx="5084203" cy="721288"/>
              </a:xfrm>
              <a:prstGeom prst="rect">
                <a:avLst/>
              </a:prstGeom>
              <a:blipFill>
                <a:blip r:embed="rId7"/>
                <a:stretch>
                  <a:fillRect l="-1244" t="-5172" r="-249"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042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26691</TotalTime>
  <Words>1181</Words>
  <Application>Microsoft Macintosh PowerPoint</Application>
  <PresentationFormat>宽屏</PresentationFormat>
  <Paragraphs>194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3" baseType="lpstr">
      <vt:lpstr>-apple-system</vt:lpstr>
      <vt:lpstr>DengXian</vt:lpstr>
      <vt:lpstr>DengXian</vt:lpstr>
      <vt:lpstr>等线 Light</vt:lpstr>
      <vt:lpstr>CMBX10</vt:lpstr>
      <vt:lpstr>CMMI10</vt:lpstr>
      <vt:lpstr>CMR10</vt:lpstr>
      <vt:lpstr>CMR12</vt:lpstr>
      <vt:lpstr>CMTI10</vt:lpstr>
      <vt:lpstr>LMRoman10</vt:lpstr>
      <vt:lpstr>LMRoman8</vt:lpstr>
      <vt:lpstr>LMSans10</vt:lpstr>
      <vt:lpstr>NimbusRomNo9L</vt:lpstr>
      <vt:lpstr>quote-cjk-patch</vt:lpstr>
      <vt:lpstr>SFBX1000</vt:lpstr>
      <vt:lpstr>SFRM1000</vt:lpstr>
      <vt:lpstr>SFRM1095</vt:lpstr>
      <vt:lpstr>Arial</vt:lpstr>
      <vt:lpstr>Cambria Math</vt:lpstr>
      <vt:lpstr>Wingdings</vt:lpstr>
      <vt:lpstr>Office 主题​​</vt:lpstr>
      <vt:lpstr>Rare charm decays -theory overview</vt:lpstr>
      <vt:lpstr>Outline</vt:lpstr>
      <vt:lpstr>Discovery of Charm</vt:lpstr>
      <vt:lpstr>The fourth quark</vt:lpstr>
      <vt:lpstr>Glashow-Iliopoulos-Maiani (GIM) mechanism </vt:lpstr>
      <vt:lpstr>J/ψ discovery</vt:lpstr>
      <vt:lpstr>Rare Charm decays</vt:lpstr>
      <vt:lpstr>Flavour-changing neutral currents (FCNCs)</vt:lpstr>
      <vt:lpstr>Effective Hamiltonian</vt:lpstr>
      <vt:lpstr>Long distance effects</vt:lpstr>
      <vt:lpstr>Theoretical framework</vt:lpstr>
      <vt:lpstr>Theoretical status -- Transition form factors </vt:lpstr>
      <vt:lpstr>D→π/K form factors in Lattice QCD</vt:lpstr>
      <vt:lpstr>Ξ_c→Ξ transition form factors</vt:lpstr>
      <vt:lpstr>PowerPoint 演示文稿</vt:lpstr>
      <vt:lpstr>PowerPoint 演示文稿</vt:lpstr>
      <vt:lpstr>PowerPoint 演示文稿</vt:lpstr>
      <vt:lpstr>Λ_c→N form factors in Lattice QCD</vt:lpstr>
      <vt:lpstr>Theoretical status – Rare charm decays</vt:lpstr>
      <vt:lpstr>D→π/K l^+ l^- in SM</vt:lpstr>
      <vt:lpstr>D→π/K l^+ l^- in SM</vt:lpstr>
      <vt:lpstr>PowerPoint 演示文稿</vt:lpstr>
      <vt:lpstr>PowerPoint 演示文稿</vt:lpstr>
      <vt:lpstr>PowerPoint 演示文稿</vt:lpstr>
      <vt:lpstr>PowerPoint 演示文稿</vt:lpstr>
      <vt:lpstr>Rare charm baryon decay</vt:lpstr>
      <vt:lpstr>PowerPoint 演示文稿</vt:lpstr>
      <vt:lpstr>PowerPoint 演示文稿</vt:lpstr>
      <vt:lpstr>Rare charm decays with missing energy</vt:lpstr>
      <vt:lpstr>PowerPoint 演示文稿</vt:lpstr>
      <vt:lpstr>Rare charm decays with invisible scalar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Ember Yan</dc:creator>
  <cp:lastModifiedBy>Cynthia Yan</cp:lastModifiedBy>
  <cp:revision>96</cp:revision>
  <dcterms:created xsi:type="dcterms:W3CDTF">2025-08-30T02:45:35Z</dcterms:created>
  <dcterms:modified xsi:type="dcterms:W3CDTF">2025-09-17T15:37:08Z</dcterms:modified>
</cp:coreProperties>
</file>