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2399288" cy="43200638"/>
  <p:notesSz cx="6858000" cy="9144000"/>
  <p:defaultTextStyle>
    <a:defPPr>
      <a:defRPr lang="zh-CN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8020"/>
    <a:srgbClr val="B7A56F"/>
    <a:srgbClr val="FFD149"/>
    <a:srgbClr val="FF4000"/>
    <a:srgbClr val="55308D"/>
    <a:srgbClr val="FF4100"/>
    <a:srgbClr val="0F19BF"/>
    <a:srgbClr val="C1AC1E"/>
    <a:srgbClr val="EF7B65"/>
    <a:srgbClr val="BF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13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1988" y="44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185741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451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tiff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37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tiff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9.png"/><Relationship Id="rId24" Type="http://schemas.openxmlformats.org/officeDocument/2006/relationships/image" Target="../media/image22.tiff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image" Target="../media/image4.jpg"/><Relationship Id="rId15" Type="http://schemas.openxmlformats.org/officeDocument/2006/relationships/image" Target="../media/image13.png"/><Relationship Id="rId23" Type="http://schemas.openxmlformats.org/officeDocument/2006/relationships/image" Target="../media/image21.tiff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AF5F422D-B1CB-482E-A4CB-7D63F935C581}"/>
              </a:ext>
            </a:extLst>
          </p:cNvPr>
          <p:cNvGrpSpPr/>
          <p:nvPr/>
        </p:nvGrpSpPr>
        <p:grpSpPr>
          <a:xfrm>
            <a:off x="6707840" y="24482022"/>
            <a:ext cx="6203156" cy="4996460"/>
            <a:chOff x="6352234" y="24134892"/>
            <a:chExt cx="6203156" cy="4996460"/>
          </a:xfrm>
        </p:grpSpPr>
        <p:pic>
          <p:nvPicPr>
            <p:cNvPr id="104" name="图片 103">
              <a:extLst>
                <a:ext uri="{FF2B5EF4-FFF2-40B4-BE49-F238E27FC236}">
                  <a16:creationId xmlns:a16="http://schemas.microsoft.com/office/drawing/2014/main" id="{8652D534-BEB2-4D29-8F02-39B62A824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541" y="24134892"/>
              <a:ext cx="6041849" cy="2040802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7BE0F843-57A2-4543-A40F-D504FC946DFE}"/>
                </a:ext>
              </a:extLst>
            </p:cNvPr>
            <p:cNvSpPr txBox="1"/>
            <p:nvPr/>
          </p:nvSpPr>
          <p:spPr>
            <a:xfrm>
              <a:off x="7018910" y="25938780"/>
              <a:ext cx="1099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 err="1">
                  <a:latin typeface="Gill Sans MT" panose="020B0502020104020203" pitchFamily="34" charset="0"/>
                </a:rPr>
                <a:t>cosθ</a:t>
              </a:r>
              <a:r>
                <a:rPr kumimoji="1" lang="en-US" altLang="zh-CN" sz="2000" baseline="-25000" dirty="0" err="1">
                  <a:latin typeface="Gill Sans MT" panose="020B0502020104020203" pitchFamily="34" charset="0"/>
                </a:rPr>
                <a:t>K</a:t>
              </a:r>
              <a:endParaRPr kumimoji="1" lang="zh-CN" altLang="en-US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B604B953-5FC1-4B96-9B61-D3D5732999F4}"/>
                </a:ext>
              </a:extLst>
            </p:cNvPr>
            <p:cNvSpPr txBox="1"/>
            <p:nvPr/>
          </p:nvSpPr>
          <p:spPr>
            <a:xfrm>
              <a:off x="9148912" y="25938780"/>
              <a:ext cx="1099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 err="1">
                  <a:latin typeface="Gill Sans MT" panose="020B0502020104020203" pitchFamily="34" charset="0"/>
                </a:rPr>
                <a:t>cosθ</a:t>
              </a:r>
              <a:r>
                <a:rPr kumimoji="1" lang="en-US" altLang="zh-CN" sz="2000" baseline="-25000" dirty="0" err="1">
                  <a:latin typeface="Gill Sans MT" panose="020B0502020104020203" pitchFamily="34" charset="0"/>
                </a:rPr>
                <a:t>l</a:t>
              </a:r>
              <a:endParaRPr kumimoji="1" lang="zh-CN" altLang="en-US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91BED075-4433-4348-8E19-CF0F84B811B7}"/>
                </a:ext>
              </a:extLst>
            </p:cNvPr>
            <p:cNvSpPr txBox="1"/>
            <p:nvPr/>
          </p:nvSpPr>
          <p:spPr>
            <a:xfrm>
              <a:off x="11278914" y="25938780"/>
              <a:ext cx="531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 err="1">
                  <a:latin typeface="Gill Sans MT" panose="020B0502020104020203" pitchFamily="34" charset="0"/>
                </a:rPr>
                <a:t>ɸ</a:t>
              </a:r>
              <a:endParaRPr kumimoji="1" lang="zh-CN" altLang="en-US" sz="2000" dirty="0">
                <a:latin typeface="Gill Sans MT" panose="020B0502020104020203" pitchFamily="34" charset="0"/>
              </a:endParaRPr>
            </a:p>
          </p:txBody>
        </p:sp>
        <p:pic>
          <p:nvPicPr>
            <p:cNvPr id="120" name="图片 119">
              <a:extLst>
                <a:ext uri="{FF2B5EF4-FFF2-40B4-BE49-F238E27FC236}">
                  <a16:creationId xmlns:a16="http://schemas.microsoft.com/office/drawing/2014/main" id="{F40414D7-42AD-4C7E-BCD6-4E62C1B8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2232" y="26310934"/>
              <a:ext cx="5898210" cy="1853488"/>
            </a:xfrm>
            <a:prstGeom prst="rect">
              <a:avLst/>
            </a:prstGeom>
          </p:spPr>
        </p:pic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CD9240A9-6AA4-4ABC-ACAC-73D93AC14348}"/>
                </a:ext>
              </a:extLst>
            </p:cNvPr>
            <p:cNvSpPr txBox="1"/>
            <p:nvPr/>
          </p:nvSpPr>
          <p:spPr>
            <a:xfrm>
              <a:off x="6352234" y="27979582"/>
              <a:ext cx="2479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 err="1">
                  <a:latin typeface="Gill Sans MT" panose="020B0502020104020203" pitchFamily="34" charset="0"/>
                </a:rPr>
                <a:t>cosθ</a:t>
              </a:r>
              <a:r>
                <a:rPr kumimoji="1" lang="en-US" altLang="zh-CN" sz="2000" baseline="-25000" dirty="0" err="1">
                  <a:latin typeface="Gill Sans MT" panose="020B0502020104020203" pitchFamily="34" charset="0"/>
                </a:rPr>
                <a:t>K</a:t>
              </a:r>
              <a:r>
                <a:rPr kumimoji="1" lang="zh-CN" altLang="en-US" sz="2000" dirty="0">
                  <a:latin typeface="Gill Sans MT" panose="020B0502020104020203" pitchFamily="34" charset="0"/>
                </a:rPr>
                <a:t> </a:t>
              </a:r>
              <a:r>
                <a:rPr kumimoji="1" lang="en-US" altLang="zh-CN" sz="2000" dirty="0">
                  <a:latin typeface="Gill Sans MT" panose="020B0502020104020203" pitchFamily="34" charset="0"/>
                </a:rPr>
                <a:t>vs </a:t>
              </a:r>
              <a:r>
                <a:rPr kumimoji="1" lang="en-US" altLang="zh-CN" sz="2000" dirty="0" err="1">
                  <a:latin typeface="Gill Sans MT" panose="020B0502020104020203" pitchFamily="34" charset="0"/>
                </a:rPr>
                <a:t>cosθ</a:t>
              </a:r>
              <a:r>
                <a:rPr kumimoji="1" lang="en-US" altLang="zh-CN" sz="2000" baseline="-25000" dirty="0" err="1">
                  <a:latin typeface="Gill Sans MT" panose="020B0502020104020203" pitchFamily="34" charset="0"/>
                </a:rPr>
                <a:t>l</a:t>
              </a:r>
              <a:endParaRPr kumimoji="1" lang="zh-CN" altLang="en-US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A9A12A54-3F44-4BBC-A24A-8AE7FF380450}"/>
                </a:ext>
              </a:extLst>
            </p:cNvPr>
            <p:cNvSpPr txBox="1"/>
            <p:nvPr/>
          </p:nvSpPr>
          <p:spPr>
            <a:xfrm>
              <a:off x="8512294" y="27979582"/>
              <a:ext cx="22479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 err="1">
                  <a:latin typeface="Gill Sans MT" panose="020B0502020104020203" pitchFamily="34" charset="0"/>
                </a:rPr>
                <a:t>cosθ</a:t>
              </a:r>
              <a:r>
                <a:rPr kumimoji="1" lang="en-US" altLang="zh-CN" sz="2000" baseline="-25000" dirty="0" err="1">
                  <a:latin typeface="Gill Sans MT" panose="020B0502020104020203" pitchFamily="34" charset="0"/>
                </a:rPr>
                <a:t>K</a:t>
              </a:r>
              <a:r>
                <a:rPr kumimoji="1" lang="zh-CN" altLang="en-US" sz="2000" dirty="0">
                  <a:latin typeface="Gill Sans MT" panose="020B0502020104020203" pitchFamily="34" charset="0"/>
                </a:rPr>
                <a:t> </a:t>
              </a:r>
              <a:r>
                <a:rPr kumimoji="1" lang="en-US" altLang="zh-CN" sz="2000" dirty="0">
                  <a:latin typeface="Gill Sans MT" panose="020B0502020104020203" pitchFamily="34" charset="0"/>
                </a:rPr>
                <a:t>vs ɸ</a:t>
              </a:r>
              <a:endParaRPr kumimoji="1" lang="zh-CN" altLang="en-US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28E98594-8F76-45A9-9A2D-898D9E3E9D51}"/>
                </a:ext>
              </a:extLst>
            </p:cNvPr>
            <p:cNvSpPr txBox="1"/>
            <p:nvPr/>
          </p:nvSpPr>
          <p:spPr>
            <a:xfrm>
              <a:off x="10771370" y="27979582"/>
              <a:ext cx="12332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 err="1">
                  <a:latin typeface="Gill Sans MT" panose="020B0502020104020203" pitchFamily="34" charset="0"/>
                </a:rPr>
                <a:t>cosθ</a:t>
              </a:r>
              <a:r>
                <a:rPr kumimoji="1" lang="en-US" altLang="zh-CN" sz="2000" baseline="-25000" dirty="0" err="1">
                  <a:latin typeface="Gill Sans MT" panose="020B0502020104020203" pitchFamily="34" charset="0"/>
                </a:rPr>
                <a:t>l</a:t>
              </a:r>
              <a:r>
                <a:rPr kumimoji="1" lang="zh-CN" altLang="en-US" sz="2000" dirty="0">
                  <a:latin typeface="Gill Sans MT" panose="020B0502020104020203" pitchFamily="34" charset="0"/>
                </a:rPr>
                <a:t> </a:t>
              </a:r>
              <a:r>
                <a:rPr kumimoji="1" lang="en-US" altLang="zh-CN" sz="2000" dirty="0">
                  <a:latin typeface="Gill Sans MT" panose="020B0502020104020203" pitchFamily="34" charset="0"/>
                </a:rPr>
                <a:t>vs ɸ</a:t>
              </a:r>
              <a:endParaRPr kumimoji="1" lang="zh-CN" altLang="en-US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36BCAC6A-7B2E-43F9-87CE-49B923E495A8}"/>
                </a:ext>
              </a:extLst>
            </p:cNvPr>
            <p:cNvSpPr txBox="1"/>
            <p:nvPr/>
          </p:nvSpPr>
          <p:spPr>
            <a:xfrm>
              <a:off x="6707765" y="28423466"/>
              <a:ext cx="55932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1D</a:t>
              </a:r>
              <a:r>
                <a:rPr kumimoji="1" lang="zh-CN" altLang="en-US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 </a:t>
              </a:r>
              <a:r>
                <a:rPr kumimoji="1" lang="en-US" altLang="zh-CN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and</a:t>
              </a:r>
              <a:r>
                <a:rPr kumimoji="1" lang="zh-CN" altLang="en-US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 </a:t>
              </a:r>
              <a:r>
                <a:rPr kumimoji="1" lang="en-US" altLang="zh-CN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2D</a:t>
              </a:r>
              <a:r>
                <a:rPr kumimoji="1" lang="zh-CN" altLang="en-US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 </a:t>
              </a:r>
              <a:r>
                <a:rPr kumimoji="1" lang="en-US" altLang="zh-CN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projections</a:t>
              </a:r>
              <a:r>
                <a:rPr kumimoji="1" lang="zh-CN" altLang="en-US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 </a:t>
              </a:r>
              <a:r>
                <a:rPr kumimoji="1" lang="en-US" altLang="zh-CN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of</a:t>
              </a:r>
              <a:r>
                <a:rPr kumimoji="1" lang="zh-CN" altLang="en-US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 </a:t>
              </a:r>
              <a:r>
                <a:rPr kumimoji="1" lang="en-US" altLang="zh-CN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KDE</a:t>
              </a:r>
              <a:r>
                <a:rPr kumimoji="1" lang="zh-CN" altLang="en-US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 </a:t>
              </a:r>
              <a:r>
                <a:rPr kumimoji="1" lang="en-US" altLang="zh-CN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function</a:t>
              </a:r>
            </a:p>
            <a:p>
              <a:pPr algn="ctr"/>
              <a:r>
                <a:rPr kumimoji="1" lang="zh-CN" altLang="en-US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 </a:t>
              </a:r>
              <a:r>
                <a:rPr kumimoji="1" lang="en-US" altLang="zh-CN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for</a:t>
              </a:r>
              <a:r>
                <a:rPr kumimoji="1" lang="zh-CN" altLang="en-US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 </a:t>
              </a:r>
              <a:r>
                <a:rPr kumimoji="1" lang="en-US" altLang="zh-CN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CT events (q</a:t>
              </a:r>
              <a:r>
                <a:rPr kumimoji="1" lang="en-US" altLang="zh-CN" sz="2000" baseline="30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2</a:t>
              </a:r>
              <a:r>
                <a:rPr kumimoji="1" lang="zh-CN" altLang="en-US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 </a:t>
              </a:r>
              <a:r>
                <a:rPr kumimoji="1" lang="en-US" altLang="zh-CN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bin2</a:t>
              </a:r>
              <a:r>
                <a:rPr kumimoji="1" lang="zh-CN" altLang="en-US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 </a:t>
              </a:r>
              <a:r>
                <a:rPr kumimoji="1" lang="en-US" altLang="zh-CN" sz="2000" dirty="0">
                  <a:solidFill>
                    <a:srgbClr val="55308D"/>
                  </a:solidFill>
                  <a:latin typeface="Gill Sans MT" panose="020B0502020104020203" pitchFamily="34" charset="0"/>
                </a:rPr>
                <a:t>2016) </a:t>
              </a:r>
            </a:p>
          </p:txBody>
        </p:sp>
      </p:grpSp>
      <p:sp>
        <p:nvSpPr>
          <p:cNvPr id="178" name="矩形 177">
            <a:extLst>
              <a:ext uri="{FF2B5EF4-FFF2-40B4-BE49-F238E27FC236}">
                <a16:creationId xmlns:a16="http://schemas.microsoft.com/office/drawing/2014/main" id="{3B300C85-BAD0-4A36-AB16-4CDF7F382255}"/>
              </a:ext>
            </a:extLst>
          </p:cNvPr>
          <p:cNvSpPr/>
          <p:nvPr/>
        </p:nvSpPr>
        <p:spPr>
          <a:xfrm>
            <a:off x="1048374" y="19548502"/>
            <a:ext cx="11634067" cy="4520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A5ED51ED-A5CB-4ECA-8AEF-83F872177070}"/>
              </a:ext>
            </a:extLst>
          </p:cNvPr>
          <p:cNvSpPr/>
          <p:nvPr/>
        </p:nvSpPr>
        <p:spPr>
          <a:xfrm>
            <a:off x="22849458" y="5581287"/>
            <a:ext cx="8980985" cy="5898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2F0FE75A-24E6-4E2C-8771-7BCDA9C5A149}"/>
              </a:ext>
            </a:extLst>
          </p:cNvPr>
          <p:cNvSpPr/>
          <p:nvPr/>
        </p:nvSpPr>
        <p:spPr>
          <a:xfrm>
            <a:off x="8828225" y="5579564"/>
            <a:ext cx="13904011" cy="58988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7" name="图片 166">
            <a:extLst>
              <a:ext uri="{FF2B5EF4-FFF2-40B4-BE49-F238E27FC236}">
                <a16:creationId xmlns:a16="http://schemas.microsoft.com/office/drawing/2014/main" id="{82B82EE7-ECD4-48AD-A83D-E6101AADE9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71100" y="7576440"/>
            <a:ext cx="7487955" cy="37571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9" name="矩形 168">
            <a:extLst>
              <a:ext uri="{FF2B5EF4-FFF2-40B4-BE49-F238E27FC236}">
                <a16:creationId xmlns:a16="http://schemas.microsoft.com/office/drawing/2014/main" id="{1A5A5251-587B-4156-A463-810CE3A5E663}"/>
              </a:ext>
            </a:extLst>
          </p:cNvPr>
          <p:cNvSpPr/>
          <p:nvPr/>
        </p:nvSpPr>
        <p:spPr>
          <a:xfrm>
            <a:off x="792622" y="5633932"/>
            <a:ext cx="7776444" cy="5898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878F698-CA62-417E-906D-EEAB33480F24}"/>
              </a:ext>
            </a:extLst>
          </p:cNvPr>
          <p:cNvSpPr/>
          <p:nvPr/>
        </p:nvSpPr>
        <p:spPr>
          <a:xfrm>
            <a:off x="0" y="1"/>
            <a:ext cx="32399288" cy="4428000"/>
          </a:xfrm>
          <a:prstGeom prst="rect">
            <a:avLst/>
          </a:prstGeom>
          <a:gradFill flip="none" rotWithShape="1">
            <a:gsLst>
              <a:gs pos="0">
                <a:srgbClr val="1E5095"/>
              </a:gs>
              <a:gs pos="100000">
                <a:srgbClr val="BF010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EBF365C-136F-41C0-9C53-C7D7C08F1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65400" y="1"/>
            <a:ext cx="4433888" cy="44338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E2AF280-4C14-4BA5-B400-60DDFC099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433888" cy="4433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79A8F54-6655-426A-8CA6-DB2E5A592186}"/>
                  </a:ext>
                </a:extLst>
              </p:cNvPr>
              <p:cNvSpPr txBox="1"/>
              <p:nvPr/>
            </p:nvSpPr>
            <p:spPr>
              <a:xfrm>
                <a:off x="7661672" y="0"/>
                <a:ext cx="17075944" cy="2333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b="1" dirty="0">
                    <a:solidFill>
                      <a:schemeClr val="bg1"/>
                    </a:solidFill>
                  </a:rPr>
                  <a:t>Full angular analysis of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7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7200" b="1" dirty="0">
                    <a:solidFill>
                      <a:schemeClr val="bg1"/>
                    </a:solidFill>
                  </a:rPr>
                  <a:t> decay in proton-proton collisions at CMS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79A8F54-6655-426A-8CA6-DB2E5A592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672" y="0"/>
                <a:ext cx="17075944" cy="2333267"/>
              </a:xfrm>
              <a:prstGeom prst="rect">
                <a:avLst/>
              </a:prstGeom>
              <a:blipFill>
                <a:blip r:embed="rId7"/>
                <a:stretch>
                  <a:fillRect l="-1749" t="-8616" b="-203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23AFCAD9-0BF9-46D1-967B-BC42137C7A52}"/>
              </a:ext>
            </a:extLst>
          </p:cNvPr>
          <p:cNvSpPr txBox="1"/>
          <p:nvPr/>
        </p:nvSpPr>
        <p:spPr>
          <a:xfrm>
            <a:off x="6618288" y="2214001"/>
            <a:ext cx="18983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FF00"/>
                </a:solidFill>
              </a:rPr>
              <a:t>Xuelong Qin</a:t>
            </a:r>
            <a:r>
              <a:rPr lang="en-US" altLang="zh-CN" sz="4400" baseline="30000" dirty="0">
                <a:solidFill>
                  <a:srgbClr val="FFFF00"/>
                </a:solidFill>
              </a:rPr>
              <a:t>1,2</a:t>
            </a:r>
            <a:endParaRPr lang="en-US" altLang="zh-CN" sz="4400" b="1" dirty="0">
              <a:solidFill>
                <a:srgbClr val="FFFF00"/>
              </a:solidFill>
            </a:endParaRPr>
          </a:p>
          <a:p>
            <a:pPr algn="ctr"/>
            <a:r>
              <a:rPr lang="en-US" altLang="zh-CN" sz="4400" dirty="0">
                <a:solidFill>
                  <a:srgbClr val="FFFF00"/>
                </a:solidFill>
              </a:rPr>
              <a:t> on behalf of the </a:t>
            </a:r>
            <a:r>
              <a:rPr lang="en-US" altLang="zh-CN" sz="4400" b="1" dirty="0">
                <a:solidFill>
                  <a:srgbClr val="FFFF00"/>
                </a:solidFill>
              </a:rPr>
              <a:t>CMS collaboration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352F946-F72A-400A-94AE-58A3278D2A70}"/>
              </a:ext>
            </a:extLst>
          </p:cNvPr>
          <p:cNvSpPr txBox="1"/>
          <p:nvPr/>
        </p:nvSpPr>
        <p:spPr>
          <a:xfrm>
            <a:off x="20711716" y="3736901"/>
            <a:ext cx="805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6287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HQL 2025, Beijing, 16 – Sep 2025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6E07C56-26F9-473D-B601-A6C3F5D8ABBB}"/>
              </a:ext>
            </a:extLst>
          </p:cNvPr>
          <p:cNvSpPr txBox="1"/>
          <p:nvPr/>
        </p:nvSpPr>
        <p:spPr>
          <a:xfrm>
            <a:off x="6707765" y="3860012"/>
            <a:ext cx="18983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</a:rPr>
              <a:t>1.</a:t>
            </a: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</a:rPr>
              <a:t>Peking University  2. Laser Fusion Research Center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08004E4-F391-4EA7-A6E6-9D6FCA940309}"/>
              </a:ext>
            </a:extLst>
          </p:cNvPr>
          <p:cNvSpPr/>
          <p:nvPr/>
        </p:nvSpPr>
        <p:spPr>
          <a:xfrm>
            <a:off x="589721" y="12561644"/>
            <a:ext cx="11520145" cy="5306731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0AAD8A8-2B83-4658-BB70-102C4E0E8A98}"/>
              </a:ext>
            </a:extLst>
          </p:cNvPr>
          <p:cNvSpPr txBox="1"/>
          <p:nvPr/>
        </p:nvSpPr>
        <p:spPr>
          <a:xfrm>
            <a:off x="726661" y="4718949"/>
            <a:ext cx="5981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/>
              <a:t>Motivation</a:t>
            </a:r>
            <a:endParaRPr lang="zh-CN" altLang="en-US" sz="6000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CF1AB60-FC8F-4B38-BD44-579B804979F1}"/>
              </a:ext>
            </a:extLst>
          </p:cNvPr>
          <p:cNvSpPr txBox="1"/>
          <p:nvPr/>
        </p:nvSpPr>
        <p:spPr>
          <a:xfrm>
            <a:off x="807074" y="6125773"/>
            <a:ext cx="8085804" cy="3351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 err="1">
                <a:solidFill>
                  <a:srgbClr val="00206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Flavour</a:t>
            </a:r>
            <a:r>
              <a:rPr kumimoji="1"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-changing-neutral-current (FCNC) transition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Forbidden at tree level in SM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Enhanced in many BSM theories</a:t>
            </a:r>
            <a:endParaRPr kumimoji="1" lang="en" altLang="zh-CN" sz="2400" dirty="0">
              <a:solidFill>
                <a:srgbClr val="002060"/>
              </a:solidFill>
              <a:latin typeface="Gill Sans MT" panose="020B05020201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kumimoji="1" lang="en" altLang="zh-CN" sz="2400" dirty="0">
              <a:latin typeface="Gill Sans MT" panose="020B05020201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kumimoji="1" lang="en" altLang="zh-CN" sz="2400" dirty="0">
              <a:latin typeface="Gill Sans MT" panose="020B05020201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kumimoji="1" lang="en-US" altLang="zh-CN" sz="2400" dirty="0">
              <a:latin typeface="Gill Sans MT" panose="020B05020201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内容占位符 3">
            <a:extLst>
              <a:ext uri="{FF2B5EF4-FFF2-40B4-BE49-F238E27FC236}">
                <a16:creationId xmlns:a16="http://schemas.microsoft.com/office/drawing/2014/main" id="{FDD2DF5D-7AFC-425C-9577-917FE7727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225" y="8582014"/>
            <a:ext cx="3850426" cy="273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内容占位符 5">
            <a:extLst>
              <a:ext uri="{FF2B5EF4-FFF2-40B4-BE49-F238E27FC236}">
                <a16:creationId xmlns:a16="http://schemas.microsoft.com/office/drawing/2014/main" id="{0886044B-28E8-4DCE-92E7-7A4CAB87C93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16356" y="6234444"/>
            <a:ext cx="5553946" cy="375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3B43F7A-D350-4A15-BEE0-FBBB361A8C75}"/>
                  </a:ext>
                </a:extLst>
              </p:cNvPr>
              <p:cNvSpPr txBox="1"/>
              <p:nvPr/>
            </p:nvSpPr>
            <p:spPr>
              <a:xfrm>
                <a:off x="22807661" y="9792428"/>
                <a:ext cx="8742756" cy="1690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Long standing discrepancy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400" b="1" dirty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 (since first measurement in 2013 at LHCb)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CMS Run-1 partial analysis results are consistent with SM</a:t>
                </a: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3B43F7A-D350-4A15-BEE0-FBBB361A8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7661" y="9792428"/>
                <a:ext cx="8742756" cy="1690784"/>
              </a:xfrm>
              <a:prstGeom prst="rect">
                <a:avLst/>
              </a:prstGeom>
              <a:blipFill>
                <a:blip r:embed="rId10"/>
                <a:stretch>
                  <a:fillRect l="-906" r="-1394" b="-7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矩形 65">
            <a:extLst>
              <a:ext uri="{FF2B5EF4-FFF2-40B4-BE49-F238E27FC236}">
                <a16:creationId xmlns:a16="http://schemas.microsoft.com/office/drawing/2014/main" id="{4125248D-2D14-48F2-BA55-4E3FF4F91011}"/>
              </a:ext>
            </a:extLst>
          </p:cNvPr>
          <p:cNvSpPr/>
          <p:nvPr/>
        </p:nvSpPr>
        <p:spPr>
          <a:xfrm>
            <a:off x="589722" y="4865462"/>
            <a:ext cx="31566678" cy="7150833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A3300889-50E8-4B48-AE3B-D30804C3A217}"/>
              </a:ext>
            </a:extLst>
          </p:cNvPr>
          <p:cNvSpPr txBox="1"/>
          <p:nvPr/>
        </p:nvSpPr>
        <p:spPr>
          <a:xfrm>
            <a:off x="792622" y="12694815"/>
            <a:ext cx="12543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/>
              <a:t>Reconstruction and Preselection</a:t>
            </a:r>
            <a:endParaRPr lang="zh-CN" altLang="en-US" sz="6000" b="1" dirty="0"/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id="{554EC6D5-F840-47FB-80B3-A1B59F60CC5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13540678"/>
            <a:ext cx="2552700" cy="4446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F0DF5D2F-F591-4982-B96B-EBB078572281}"/>
                  </a:ext>
                </a:extLst>
              </p:cNvPr>
              <p:cNvSpPr txBox="1"/>
              <p:nvPr/>
            </p:nvSpPr>
            <p:spPr>
              <a:xfrm>
                <a:off x="3704900" y="13963420"/>
                <a:ext cx="654368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1" i="1" smtClean="0">
                            <a:solidFill>
                              <a:srgbClr val="0F19B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1" i="1">
                            <a:solidFill>
                              <a:srgbClr val="0F19B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kumimoji="1" lang="en-US" altLang="zh-CN" sz="2400" b="1" i="1">
                            <a:solidFill>
                              <a:srgbClr val="0F19B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1" lang="en-US" altLang="zh-CN" sz="2400" b="1" dirty="0">
                    <a:solidFill>
                      <a:srgbClr val="0F19BF"/>
                    </a:solidFill>
                    <a:latin typeface="Gill Sans MT" panose="020B0502020104020203" pitchFamily="34" charset="0"/>
                  </a:rPr>
                  <a:t> candidate </a:t>
                </a:r>
                <a:r>
                  <a:rPr kumimoji="1" lang="en-US" altLang="zh-CN" sz="2400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reconstructed combining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>
                    <a:solidFill>
                      <a:srgbClr val="EF7B65"/>
                    </a:solidFill>
                    <a:latin typeface="Gill Sans MT" panose="020B0502020104020203" pitchFamily="34" charset="0"/>
                  </a:rPr>
                  <a:t>2 opposite-sign muons </a:t>
                </a:r>
                <a:r>
                  <a:rPr kumimoji="1" lang="en-US" altLang="zh-CN" sz="2400" dirty="0">
                    <a:solidFill>
                      <a:srgbClr val="EF7B65"/>
                    </a:solidFill>
                    <a:latin typeface="Gill Sans MT" panose="020B0502020104020203" pitchFamily="34" charset="0"/>
                  </a:rPr>
                  <a:t>with </a:t>
                </a:r>
                <a:r>
                  <a:rPr kumimoji="1" lang="en-US" altLang="zh-CN" sz="2400" dirty="0" err="1">
                    <a:solidFill>
                      <a:srgbClr val="EF7B65"/>
                    </a:solidFill>
                    <a:latin typeface="Gill Sans MT" panose="020B0502020104020203" pitchFamily="34" charset="0"/>
                  </a:rPr>
                  <a:t>SoftMuonID</a:t>
                </a:r>
                <a:r>
                  <a:rPr kumimoji="1" lang="en-US" altLang="zh-CN" sz="2400" dirty="0">
                    <a:solidFill>
                      <a:srgbClr val="EF7B65"/>
                    </a:solidFill>
                    <a:latin typeface="Gill Sans MT" panose="020B0502020104020203" pitchFamily="34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>
                    <a:solidFill>
                      <a:srgbClr val="C1AC1E"/>
                    </a:solidFill>
                    <a:latin typeface="Gill Sans MT" panose="020B0502020104020203" pitchFamily="34" charset="0"/>
                  </a:rPr>
                  <a:t>2 opposite-sigh tracks </a:t>
                </a:r>
                <a:r>
                  <a:rPr kumimoji="1" lang="en-US" altLang="zh-CN" sz="2400" dirty="0">
                    <a:solidFill>
                      <a:srgbClr val="C1AC1E"/>
                    </a:solidFill>
                    <a:latin typeface="Gill Sans MT" panose="020B0502020104020203" pitchFamily="34" charset="0"/>
                  </a:rPr>
                  <a:t>with muon veto</a:t>
                </a:r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F0DF5D2F-F591-4982-B96B-EBB078572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900" y="13963420"/>
                <a:ext cx="6543685" cy="1200329"/>
              </a:xfrm>
              <a:prstGeom prst="rect">
                <a:avLst/>
              </a:prstGeom>
              <a:blipFill>
                <a:blip r:embed="rId12"/>
                <a:stretch>
                  <a:fillRect l="-1305" t="-3061" b="-11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图片 75">
            <a:extLst>
              <a:ext uri="{FF2B5EF4-FFF2-40B4-BE49-F238E27FC236}">
                <a16:creationId xmlns:a16="http://schemas.microsoft.com/office/drawing/2014/main" id="{F92FD28E-5B0A-4E55-A741-F86098DC4D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288585" y="13365785"/>
            <a:ext cx="5402938" cy="4140000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E1896FA8-A0B1-4522-B259-1FEA2C84F388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21227" y="13390749"/>
            <a:ext cx="6109216" cy="41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内容占位符 2">
                <a:extLst>
                  <a:ext uri="{FF2B5EF4-FFF2-40B4-BE49-F238E27FC236}">
                    <a16:creationId xmlns:a16="http://schemas.microsoft.com/office/drawing/2014/main" id="{DC88DF3D-17C0-4092-B594-5AB87D96C9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08719" y="13880853"/>
                <a:ext cx="13979702" cy="36534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rgbClr val="002060"/>
                    </a:solidFill>
                  </a:rPr>
                  <a:t>Training sample: </a:t>
                </a:r>
              </a:p>
              <a:p>
                <a:pPr algn="just"/>
                <a:r>
                  <a:rPr kumimoji="1" lang="en-US" altLang="zh-CN" dirty="0">
                    <a:solidFill>
                      <a:srgbClr val="002060"/>
                    </a:solidFill>
                  </a:rPr>
                  <a:t>      </a:t>
                </a:r>
                <a:r>
                  <a:rPr kumimoji="1" lang="en-US" altLang="zh-CN" sz="2400" dirty="0">
                    <a:solidFill>
                      <a:srgbClr val="002060"/>
                    </a:solidFill>
                  </a:rPr>
                  <a:t>Signal</a:t>
                </a:r>
                <a:r>
                  <a:rPr kumimoji="1" lang="zh-CN" altLang="en-US" sz="2400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2060"/>
                    </a:solidFill>
                  </a:rPr>
                  <a:t>MC</a:t>
                </a:r>
                <a:r>
                  <a:rPr kumimoji="1" lang="zh-CN" altLang="en-US" sz="2400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2060"/>
                    </a:solidFill>
                  </a:rPr>
                  <a:t>sample, Background</a:t>
                </a:r>
                <a:r>
                  <a:rPr kumimoji="1" lang="zh-CN" altLang="en-US" sz="2400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2060"/>
                    </a:solidFill>
                  </a:rPr>
                  <a:t>from</a:t>
                </a:r>
                <a:r>
                  <a:rPr kumimoji="1" lang="zh-CN" altLang="en-US" sz="2400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2060"/>
                    </a:solidFill>
                  </a:rPr>
                  <a:t>data</a:t>
                </a:r>
                <a:r>
                  <a:rPr kumimoji="1" lang="zh-CN" altLang="en-US" sz="2400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2060"/>
                    </a:solidFill>
                  </a:rPr>
                  <a:t>mass</a:t>
                </a:r>
                <a:r>
                  <a:rPr kumimoji="1" lang="zh-CN" altLang="en-US" sz="2400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2060"/>
                    </a:solidFill>
                  </a:rPr>
                  <a:t>sidebands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rgbClr val="002060"/>
                    </a:solidFill>
                  </a:rPr>
                  <a:t>Input</a:t>
                </a:r>
                <a:r>
                  <a:rPr kumimoji="1" lang="zh-CN" altLang="en-US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02060"/>
                    </a:solidFill>
                  </a:rPr>
                  <a:t>variables: </a:t>
                </a:r>
              </a:p>
              <a:p>
                <a:pPr algn="just"/>
                <a:r>
                  <a:rPr kumimoji="1" lang="en-US" altLang="zh-CN" dirty="0">
                    <a:solidFill>
                      <a:srgbClr val="002060"/>
                    </a:solidFill>
                  </a:rPr>
                  <a:t>     decay-vertex quality, displacement, isolation, </a:t>
                </a:r>
                <a14:m>
                  <m:oMath xmlns:m="http://schemas.openxmlformats.org/officeDocument/2006/math">
                    <m:r>
                      <a:rPr kumimoji="1" lang="zh-CN" alt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zh-CN" alt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zh-CN" alt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1" lang="en-US" altLang="zh-CN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>
                  <a:solidFill>
                    <a:srgbClr val="002060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rgbClr val="002060"/>
                    </a:solidFill>
                  </a:rPr>
                  <a:t>Samples</a:t>
                </a:r>
                <a:r>
                  <a:rPr kumimoji="1" lang="zh-CN" altLang="en-US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02060"/>
                    </a:solidFill>
                  </a:rPr>
                  <a:t>are</a:t>
                </a:r>
                <a:r>
                  <a:rPr kumimoji="1" lang="zh-CN" altLang="en-US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02060"/>
                    </a:solidFill>
                  </a:rPr>
                  <a:t>split</a:t>
                </a:r>
                <a:r>
                  <a:rPr kumimoji="1" lang="zh-CN" altLang="en-US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02060"/>
                    </a:solidFill>
                  </a:rPr>
                  <a:t>into</a:t>
                </a:r>
                <a:r>
                  <a:rPr kumimoji="1" lang="zh-CN" altLang="en-US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02060"/>
                    </a:solidFill>
                  </a:rPr>
                  <a:t>11</a:t>
                </a:r>
                <a:r>
                  <a:rPr kumimoji="1" lang="zh-CN" altLang="en-US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02060"/>
                    </a:solidFill>
                  </a:rPr>
                  <a:t>subsamples: </a:t>
                </a:r>
              </a:p>
              <a:p>
                <a:pPr algn="just"/>
                <a:r>
                  <a:rPr kumimoji="1" lang="en-US" altLang="zh-CN" sz="2400" dirty="0">
                    <a:solidFill>
                      <a:srgbClr val="002060"/>
                    </a:solidFill>
                  </a:rPr>
                  <a:t>     7</a:t>
                </a:r>
                <a:r>
                  <a:rPr kumimoji="1" lang="zh-CN" altLang="en-US" sz="2400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2060"/>
                    </a:solidFill>
                  </a:rPr>
                  <a:t>for</a:t>
                </a:r>
                <a:r>
                  <a:rPr kumimoji="1" lang="zh-CN" altLang="en-US" sz="2400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2060"/>
                    </a:solidFill>
                  </a:rPr>
                  <a:t>training,</a:t>
                </a:r>
                <a:r>
                  <a:rPr kumimoji="1" lang="zh-CN" altLang="en-US" sz="2400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2060"/>
                    </a:solidFill>
                  </a:rPr>
                  <a:t>3</a:t>
                </a:r>
                <a:r>
                  <a:rPr kumimoji="1" lang="zh-CN" altLang="en-US" sz="2400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2060"/>
                    </a:solidFill>
                  </a:rPr>
                  <a:t>for</a:t>
                </a:r>
                <a:r>
                  <a:rPr kumimoji="1" lang="zh-CN" altLang="en-US" sz="2400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2060"/>
                    </a:solidFill>
                  </a:rPr>
                  <a:t>testing,</a:t>
                </a:r>
                <a:r>
                  <a:rPr kumimoji="1" lang="zh-CN" altLang="en-US" sz="2400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2060"/>
                    </a:solidFill>
                  </a:rPr>
                  <a:t>applied</a:t>
                </a:r>
                <a:r>
                  <a:rPr kumimoji="1" lang="zh-CN" altLang="en-US" sz="2400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2060"/>
                    </a:solidFill>
                  </a:rPr>
                  <a:t>to</a:t>
                </a:r>
                <a:r>
                  <a:rPr kumimoji="1" lang="zh-CN" altLang="en-US" sz="2400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2060"/>
                    </a:solidFill>
                  </a:rPr>
                  <a:t>the</a:t>
                </a:r>
                <a:r>
                  <a:rPr kumimoji="1" lang="zh-CN" altLang="en-US" sz="2400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02060"/>
                    </a:solidFill>
                  </a:rPr>
                  <a:t>last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rgbClr val="002060"/>
                    </a:solidFill>
                  </a:rPr>
                  <a:t>Working</a:t>
                </a:r>
                <a:r>
                  <a:rPr kumimoji="1" lang="zh-CN" altLang="en-US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02060"/>
                    </a:solidFill>
                  </a:rPr>
                  <a:t>point</a:t>
                </a:r>
                <a:r>
                  <a:rPr kumimoji="1" lang="zh-CN" altLang="en-US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02060"/>
                    </a:solidFill>
                  </a:rPr>
                  <a:t>optimization: </a:t>
                </a:r>
              </a:p>
              <a:p>
                <a:pPr algn="just"/>
                <a:r>
                  <a:rPr kumimoji="1" lang="en-US" altLang="zh-CN" dirty="0">
                    <a:solidFill>
                      <a:srgbClr val="002060"/>
                    </a:solidFill>
                  </a:rPr>
                  <a:t>     maximizes</a:t>
                </a:r>
                <a:r>
                  <a:rPr kumimoji="1" lang="zh-CN" altLang="en-US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02060"/>
                    </a:solidFill>
                  </a:rPr>
                  <a:t>the</a:t>
                </a:r>
                <a:r>
                  <a:rPr kumimoji="1" lang="zh-CN" altLang="en-US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02060"/>
                    </a:solidFill>
                  </a:rPr>
                  <a:t>average</a:t>
                </a:r>
                <a:r>
                  <a:rPr kumimoji="1" lang="zh-CN" altLang="en-US" dirty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02060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kumimoji="1" lang="en-US" altLang="zh-CN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kumimoji="1"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kumimoji="1" lang="en-US" altLang="zh-CN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kumimoji="1" lang="en-US" altLang="zh-CN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kumimoji="1" lang="zh-CN" altLang="en-US" dirty="0">
                    <a:solidFill>
                      <a:srgbClr val="002060"/>
                    </a:solidFill>
                  </a:rPr>
                  <a:t>  </a:t>
                </a:r>
                <a:r>
                  <a:rPr kumimoji="1" lang="en-US" altLang="zh-CN" dirty="0">
                    <a:solidFill>
                      <a:srgbClr val="002060"/>
                    </a:solidFill>
                  </a:rPr>
                  <a:t>value</a:t>
                </a:r>
              </a:p>
            </p:txBody>
          </p:sp>
        </mc:Choice>
        <mc:Fallback xmlns="">
          <p:sp>
            <p:nvSpPr>
              <p:cNvPr id="78" name="内容占位符 2">
                <a:extLst>
                  <a:ext uri="{FF2B5EF4-FFF2-40B4-BE49-F238E27FC236}">
                    <a16:creationId xmlns:a16="http://schemas.microsoft.com/office/drawing/2014/main" id="{DC88DF3D-17C0-4092-B594-5AB87D96C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719" y="13880853"/>
                <a:ext cx="13979702" cy="3653418"/>
              </a:xfrm>
              <a:prstGeom prst="rect">
                <a:avLst/>
              </a:prstGeom>
              <a:blipFill>
                <a:blip r:embed="rId15"/>
                <a:stretch>
                  <a:fillRect l="-611" t="-3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矩形 78">
            <a:extLst>
              <a:ext uri="{FF2B5EF4-FFF2-40B4-BE49-F238E27FC236}">
                <a16:creationId xmlns:a16="http://schemas.microsoft.com/office/drawing/2014/main" id="{DBC9F167-425F-4F8B-9C93-CCCBECE60124}"/>
              </a:ext>
            </a:extLst>
          </p:cNvPr>
          <p:cNvSpPr/>
          <p:nvPr/>
        </p:nvSpPr>
        <p:spPr>
          <a:xfrm>
            <a:off x="589721" y="18425187"/>
            <a:ext cx="31532176" cy="11437087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BB01747B-CE78-4B7D-97AB-1292D20B08FC}"/>
              </a:ext>
            </a:extLst>
          </p:cNvPr>
          <p:cNvSpPr txBox="1"/>
          <p:nvPr/>
        </p:nvSpPr>
        <p:spPr>
          <a:xfrm>
            <a:off x="792622" y="18315579"/>
            <a:ext cx="12543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/>
              <a:t>Analysis Strategy</a:t>
            </a:r>
            <a:endParaRPr lang="zh-CN" altLang="en-US" sz="6000" b="1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3D1D97DB-6982-4BEC-858B-5C2D5332AE0D}"/>
              </a:ext>
            </a:extLst>
          </p:cNvPr>
          <p:cNvSpPr/>
          <p:nvPr/>
        </p:nvSpPr>
        <p:spPr>
          <a:xfrm>
            <a:off x="555220" y="30437122"/>
            <a:ext cx="31566678" cy="9875787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7" name="图片 86">
            <a:extLst>
              <a:ext uri="{FF2B5EF4-FFF2-40B4-BE49-F238E27FC236}">
                <a16:creationId xmlns:a16="http://schemas.microsoft.com/office/drawing/2014/main" id="{779ACFA3-7C2F-4B3F-8C9F-8152ECCEA0E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50014"/>
          <a:stretch/>
        </p:blipFill>
        <p:spPr>
          <a:xfrm>
            <a:off x="2304165" y="31444470"/>
            <a:ext cx="8261090" cy="3875271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0EAD7561-F5CC-41E5-AE67-E935BF13EAA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05020" y="30540054"/>
            <a:ext cx="5010849" cy="4810796"/>
          </a:xfrm>
          <a:prstGeom prst="rect">
            <a:avLst/>
          </a:prstGeom>
        </p:spPr>
      </p:pic>
      <p:pic>
        <p:nvPicPr>
          <p:cNvPr id="91" name="图片 90">
            <a:extLst>
              <a:ext uri="{FF2B5EF4-FFF2-40B4-BE49-F238E27FC236}">
                <a16:creationId xmlns:a16="http://schemas.microsoft.com/office/drawing/2014/main" id="{14BC55A5-6699-46D9-AF78-7B65A976BD82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60319" y="30797901"/>
            <a:ext cx="5040000" cy="4799541"/>
          </a:xfrm>
          <a:prstGeom prst="rect">
            <a:avLst/>
          </a:prstGeom>
        </p:spPr>
      </p:pic>
      <p:pic>
        <p:nvPicPr>
          <p:cNvPr id="93" name="图片 92">
            <a:extLst>
              <a:ext uri="{FF2B5EF4-FFF2-40B4-BE49-F238E27FC236}">
                <a16:creationId xmlns:a16="http://schemas.microsoft.com/office/drawing/2014/main" id="{7EB65981-E3FA-425B-84E7-7C7782D88504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1716" y="35539605"/>
            <a:ext cx="4777264" cy="4604888"/>
          </a:xfrm>
          <a:prstGeom prst="rect">
            <a:avLst/>
          </a:prstGeom>
        </p:spPr>
      </p:pic>
      <p:pic>
        <p:nvPicPr>
          <p:cNvPr id="95" name="图片 94">
            <a:extLst>
              <a:ext uri="{FF2B5EF4-FFF2-40B4-BE49-F238E27FC236}">
                <a16:creationId xmlns:a16="http://schemas.microsoft.com/office/drawing/2014/main" id="{4D8279BA-7529-4156-9163-8E6C1A6210A9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06459" y="35375015"/>
            <a:ext cx="5040000" cy="48246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FAE2D24B-A98D-487C-97C7-2BA29A7DA280}"/>
                  </a:ext>
                </a:extLst>
              </p:cNvPr>
              <p:cNvSpPr txBox="1"/>
              <p:nvPr/>
            </p:nvSpPr>
            <p:spPr>
              <a:xfrm>
                <a:off x="3680289" y="15401758"/>
                <a:ext cx="804604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2060"/>
                    </a:solidFill>
                  </a:rPr>
                  <a:t>Offline selection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002060"/>
                    </a:solidFill>
                  </a:rPr>
                  <a:t>single muon: </a:t>
                </a:r>
                <a:r>
                  <a:rPr kumimoji="1" lang="en-US" altLang="zh-CN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kumimoji="1" lang="en-US" altLang="zh-CN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&gt;3.5</m:t>
                    </m:r>
                    <m:r>
                      <a:rPr kumimoji="1" lang="en-US" altLang="zh-CN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kumimoji="1" lang="en-US" altLang="zh-CN" sz="2400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l-GR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</m:d>
                    <m:r>
                      <a:rPr kumimoji="1" lang="en-US" altLang="zh-CN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&lt;2.5</m:t>
                    </m:r>
                  </m:oMath>
                </a14:m>
                <a:endParaRPr kumimoji="1" lang="en-US" altLang="zh-CN" sz="2400" dirty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002060"/>
                    </a:solidFill>
                  </a:rPr>
                  <a:t>dimuon: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kumimoji="1" lang="en-US" altLang="zh-CN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6.9</m:t>
                    </m:r>
                    <m:r>
                      <a:rPr kumimoji="1" lang="en-US" altLang="zh-CN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kumimoji="1" lang="en-US" altLang="zh-CN" sz="2400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kumimoji="1" lang="zh-CN" alt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kumimoji="1" lang="en-US" altLang="zh-CN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zh-CN" alt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𝜇𝜇</m:t>
                        </m:r>
                      </m:e>
                    </m:d>
                    <m:r>
                      <a:rPr kumimoji="1" lang="en-US" altLang="zh-CN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&lt;4.8 </m:t>
                    </m:r>
                    <m:r>
                      <m:rPr>
                        <m:sty m:val="p"/>
                      </m:rPr>
                      <a:rPr kumimoji="1" lang="en-US" altLang="zh-CN" sz="240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kumimoji="1" lang="en-US" altLang="zh-CN" sz="2400" dirty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002060"/>
                    </a:solidFill>
                  </a:rPr>
                  <a:t>Hadron track: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kumimoji="1" lang="en-US" altLang="zh-CN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2.8</m:t>
                    </m:r>
                    <m:r>
                      <a:rPr kumimoji="1" lang="en-US" altLang="zh-CN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kumimoji="1" lang="en-US" altLang="zh-CN" sz="2400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l-GR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</m:d>
                    <m:r>
                      <a:rPr kumimoji="1" lang="en-US" altLang="zh-CN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&lt;2.</m:t>
                    </m:r>
                    <m:r>
                      <a:rPr kumimoji="1" lang="en-US" altLang="zh-CN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altLang="zh-CN" sz="2400" dirty="0">
                  <a:solidFill>
                    <a:srgbClr val="00206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zh-CN" alt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zh-CN" alt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02060"/>
                    </a:solidFill>
                  </a:rPr>
                  <a:t>invariant mass: </a:t>
                </a:r>
                <a14:m>
                  <m:oMath xmlns:m="http://schemas.openxmlformats.org/officeDocument/2006/math">
                    <m:r>
                      <a:rPr kumimoji="1" lang="en-US" altLang="zh-CN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zh-CN" alt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zh-CN" alt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zh-CN" alt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1" lang="en-US" altLang="zh-CN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kumimoji="1" lang="zh-CN" alt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  <m:r>
                      <a:rPr kumimoji="1" lang="en-US" altLang="zh-CN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𝑃𝐷𝐺</m:t>
                    </m:r>
                    <m:r>
                      <a:rPr kumimoji="1" lang="en-US" altLang="zh-CN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)|&lt;150 </m:t>
                    </m:r>
                    <m:r>
                      <m:rPr>
                        <m:sty m:val="p"/>
                      </m:rPr>
                      <a:rPr kumimoji="1" lang="en-US" altLang="zh-CN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en-US" altLang="zh-CN" sz="2400" dirty="0">
                  <a:solidFill>
                    <a:srgbClr val="00206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𝜙 </a:t>
                </a:r>
                <a:r>
                  <a:rPr kumimoji="1" lang="en-US" altLang="zh-CN" sz="2400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rejection: </a:t>
                </a:r>
                <a14:m>
                  <m:oMath xmlns:m="http://schemas.openxmlformats.org/officeDocument/2006/math">
                    <m:r>
                      <a:rPr kumimoji="1" lang="zh-CN" alt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zh-CN" alt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𝐾𝐾</m:t>
                    </m:r>
                    <m:r>
                      <a:rPr kumimoji="1" lang="en-US" altLang="zh-CN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)&gt;1.035 </m:t>
                    </m:r>
                    <m:r>
                      <m:rPr>
                        <m:sty m:val="p"/>
                      </m:rPr>
                      <a:rPr kumimoji="1" lang="en-US" altLang="zh-CN" sz="240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GeV</m:t>
                    </m:r>
                    <m:r>
                      <a:rPr kumimoji="1" lang="en-US" altLang="zh-CN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FAE2D24B-A98D-487C-97C7-2BA29A7DA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289" y="15401758"/>
                <a:ext cx="8046045" cy="2308324"/>
              </a:xfrm>
              <a:prstGeom prst="rect">
                <a:avLst/>
              </a:prstGeom>
              <a:blipFill>
                <a:blip r:embed="rId21"/>
                <a:stretch>
                  <a:fillRect l="-1212" t="-2116" b="-50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矩形 96">
            <a:extLst>
              <a:ext uri="{FF2B5EF4-FFF2-40B4-BE49-F238E27FC236}">
                <a16:creationId xmlns:a16="http://schemas.microsoft.com/office/drawing/2014/main" id="{D70FAA9B-F0FF-4281-AC1A-725521BE593A}"/>
              </a:ext>
            </a:extLst>
          </p:cNvPr>
          <p:cNvSpPr/>
          <p:nvPr/>
        </p:nvSpPr>
        <p:spPr>
          <a:xfrm>
            <a:off x="12456082" y="12583407"/>
            <a:ext cx="19665815" cy="5353377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B1654BAC-7908-4A64-AB54-6AF7CC590D21}"/>
              </a:ext>
            </a:extLst>
          </p:cNvPr>
          <p:cNvSpPr txBox="1"/>
          <p:nvPr/>
        </p:nvSpPr>
        <p:spPr>
          <a:xfrm>
            <a:off x="12508719" y="12659200"/>
            <a:ext cx="12543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/>
              <a:t>BDT selection</a:t>
            </a:r>
            <a:endParaRPr lang="zh-CN" altLang="en-US" sz="6000" b="1" dirty="0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C4617F44-6C97-46B4-940F-4278A7989C72}"/>
              </a:ext>
            </a:extLst>
          </p:cNvPr>
          <p:cNvSpPr/>
          <p:nvPr/>
        </p:nvSpPr>
        <p:spPr>
          <a:xfrm>
            <a:off x="990599" y="24335127"/>
            <a:ext cx="11815051" cy="5185061"/>
          </a:xfrm>
          <a:prstGeom prst="rect">
            <a:avLst/>
          </a:prstGeom>
          <a:noFill/>
          <a:ln w="76200">
            <a:solidFill>
              <a:srgbClr val="55308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5DE32A65-FDD8-42F9-8A56-AAFC4490C7BE}"/>
              </a:ext>
            </a:extLst>
          </p:cNvPr>
          <p:cNvSpPr txBox="1"/>
          <p:nvPr/>
        </p:nvSpPr>
        <p:spPr>
          <a:xfrm>
            <a:off x="1053841" y="24573334"/>
            <a:ext cx="641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5308D"/>
                </a:solidFill>
                <a:latin typeface="Gill Sans MT" panose="020B0502020104020203" pitchFamily="34" charset="0"/>
              </a:rPr>
              <a:t>KDE efficiency functions</a:t>
            </a:r>
            <a:endParaRPr lang="zh-CN" altLang="en-US" sz="2800" b="1" dirty="0">
              <a:solidFill>
                <a:srgbClr val="55308D"/>
              </a:solidFill>
              <a:latin typeface="Gill Sans MT" panose="020B0502020104020203" pitchFamily="34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8ACE600F-668E-4D18-9B65-837F4F31B947}"/>
              </a:ext>
            </a:extLst>
          </p:cNvPr>
          <p:cNvSpPr txBox="1"/>
          <p:nvPr/>
        </p:nvSpPr>
        <p:spPr>
          <a:xfrm>
            <a:off x="1094388" y="25256625"/>
            <a:ext cx="5640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Evaluated from MC for CT and WT separately Using Kernel Density Estimators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Describe distributions as sum of multi-variate Gaussians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Applied on numerators and denominators, then ratio is performed on</a:t>
            </a:r>
            <a:r>
              <a:rPr lang="zh-CN" altLang="en-US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the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5D6DFED3-A88A-45AF-AF97-A5FA50FD9E93}"/>
              </a:ext>
            </a:extLst>
          </p:cNvPr>
          <p:cNvSpPr/>
          <p:nvPr/>
        </p:nvSpPr>
        <p:spPr>
          <a:xfrm>
            <a:off x="13577657" y="18964220"/>
            <a:ext cx="17997769" cy="4794136"/>
          </a:xfrm>
          <a:prstGeom prst="rect">
            <a:avLst/>
          </a:prstGeom>
          <a:noFill/>
          <a:ln w="76200">
            <a:solidFill>
              <a:srgbClr val="FF41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7" name="图片 106">
            <a:extLst>
              <a:ext uri="{FF2B5EF4-FFF2-40B4-BE49-F238E27FC236}">
                <a16:creationId xmlns:a16="http://schemas.microsoft.com/office/drawing/2014/main" id="{6EA6387E-FB96-48AD-B58B-C60D9AE7025E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82861" y="19684392"/>
            <a:ext cx="4263598" cy="3060000"/>
          </a:xfrm>
          <a:prstGeom prst="rect">
            <a:avLst/>
          </a:prstGeom>
        </p:spPr>
      </p:pic>
      <p:sp>
        <p:nvSpPr>
          <p:cNvPr id="108" name="矩形 107">
            <a:extLst>
              <a:ext uri="{FF2B5EF4-FFF2-40B4-BE49-F238E27FC236}">
                <a16:creationId xmlns:a16="http://schemas.microsoft.com/office/drawing/2014/main" id="{73441095-EA0B-41C4-AB6D-1C1407C611C9}"/>
              </a:ext>
            </a:extLst>
          </p:cNvPr>
          <p:cNvSpPr/>
          <p:nvPr/>
        </p:nvSpPr>
        <p:spPr>
          <a:xfrm>
            <a:off x="13577656" y="24387355"/>
            <a:ext cx="17997769" cy="5132833"/>
          </a:xfrm>
          <a:prstGeom prst="rect">
            <a:avLst/>
          </a:prstGeom>
          <a:noFill/>
          <a:ln w="76200">
            <a:solidFill>
              <a:srgbClr val="A2802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9" name="图片 108">
            <a:extLst>
              <a:ext uri="{FF2B5EF4-FFF2-40B4-BE49-F238E27FC236}">
                <a16:creationId xmlns:a16="http://schemas.microsoft.com/office/drawing/2014/main" id="{F57B122B-5621-4879-A852-FA768C2213EA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76855" y="25310873"/>
            <a:ext cx="3215054" cy="3329367"/>
          </a:xfrm>
          <a:prstGeom prst="rect">
            <a:avLst/>
          </a:prstGeom>
        </p:spPr>
      </p:pic>
      <p:pic>
        <p:nvPicPr>
          <p:cNvPr id="110" name="图片 109">
            <a:extLst>
              <a:ext uri="{FF2B5EF4-FFF2-40B4-BE49-F238E27FC236}">
                <a16:creationId xmlns:a16="http://schemas.microsoft.com/office/drawing/2014/main" id="{AAB40C42-02E5-469D-BCC2-95307465B729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23544" y="25455429"/>
            <a:ext cx="3644998" cy="3060000"/>
          </a:xfrm>
          <a:prstGeom prst="rect">
            <a:avLst/>
          </a:prstGeom>
        </p:spPr>
      </p:pic>
      <p:pic>
        <p:nvPicPr>
          <p:cNvPr id="111" name="图片 110">
            <a:extLst>
              <a:ext uri="{FF2B5EF4-FFF2-40B4-BE49-F238E27FC236}">
                <a16:creationId xmlns:a16="http://schemas.microsoft.com/office/drawing/2014/main" id="{E9D8AE51-C735-429C-8649-7929A00B9D8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26983" y="25455429"/>
            <a:ext cx="3645001" cy="3060000"/>
          </a:xfrm>
          <a:prstGeom prst="rect">
            <a:avLst/>
          </a:prstGeom>
        </p:spPr>
      </p:pic>
      <p:pic>
        <p:nvPicPr>
          <p:cNvPr id="112" name="图片 111">
            <a:extLst>
              <a:ext uri="{FF2B5EF4-FFF2-40B4-BE49-F238E27FC236}">
                <a16:creationId xmlns:a16="http://schemas.microsoft.com/office/drawing/2014/main" id="{CE6D31D6-9112-4516-995E-C9479FFA4E12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30425" y="25455429"/>
            <a:ext cx="3645000" cy="3060000"/>
          </a:xfrm>
          <a:prstGeom prst="rect">
            <a:avLst/>
          </a:prstGeom>
        </p:spPr>
      </p:pic>
      <p:pic>
        <p:nvPicPr>
          <p:cNvPr id="125" name="图片 124">
            <a:extLst>
              <a:ext uri="{FF2B5EF4-FFF2-40B4-BE49-F238E27FC236}">
                <a16:creationId xmlns:a16="http://schemas.microsoft.com/office/drawing/2014/main" id="{C206BF1D-A4B6-422A-8C73-B61F7654D1A8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13979" y="19684392"/>
            <a:ext cx="4185290" cy="3060000"/>
          </a:xfrm>
          <a:prstGeom prst="rect">
            <a:avLst/>
          </a:prstGeom>
        </p:spPr>
      </p:pic>
      <p:pic>
        <p:nvPicPr>
          <p:cNvPr id="126" name="图片 125">
            <a:extLst>
              <a:ext uri="{FF2B5EF4-FFF2-40B4-BE49-F238E27FC236}">
                <a16:creationId xmlns:a16="http://schemas.microsoft.com/office/drawing/2014/main" id="{8E14184F-4CBD-4854-AD44-E5F0433E1C9E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13329" y="19684392"/>
            <a:ext cx="4180000" cy="3060000"/>
          </a:xfrm>
          <a:prstGeom prst="rect">
            <a:avLst/>
          </a:prstGeom>
        </p:spPr>
      </p:pic>
      <p:sp>
        <p:nvSpPr>
          <p:cNvPr id="127" name="文本框 126">
            <a:extLst>
              <a:ext uri="{FF2B5EF4-FFF2-40B4-BE49-F238E27FC236}">
                <a16:creationId xmlns:a16="http://schemas.microsoft.com/office/drawing/2014/main" id="{08328E7B-12F7-4825-BE60-CCC749674F65}"/>
              </a:ext>
            </a:extLst>
          </p:cNvPr>
          <p:cNvSpPr txBox="1"/>
          <p:nvPr/>
        </p:nvSpPr>
        <p:spPr>
          <a:xfrm>
            <a:off x="13736683" y="19027020"/>
            <a:ext cx="641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4000"/>
                </a:solidFill>
                <a:latin typeface="Gill Sans MT" panose="020B0502020104020203" pitchFamily="34" charset="0"/>
              </a:rPr>
              <a:t>Mass shapes</a:t>
            </a:r>
            <a:endParaRPr lang="zh-CN" altLang="en-US" sz="2800" b="1" dirty="0">
              <a:solidFill>
                <a:srgbClr val="FF4000"/>
              </a:solidFill>
              <a:latin typeface="Gill Sans MT" panose="020B0502020104020203" pitchFamily="34" charset="0"/>
            </a:endParaRP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F642F83B-FF0F-4380-AFEC-8EB0F4A68268}"/>
              </a:ext>
            </a:extLst>
          </p:cNvPr>
          <p:cNvSpPr txBox="1"/>
          <p:nvPr/>
        </p:nvSpPr>
        <p:spPr>
          <a:xfrm>
            <a:off x="13778818" y="20044065"/>
            <a:ext cx="5543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r>
              <a:rPr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Data mass shape is fitted with the shape defined by MC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Signal shape parameters have gaussian constraints to values fitted on signal MC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Background is parametrized using an exponential </a:t>
            </a:r>
          </a:p>
          <a:p>
            <a:endParaRPr lang="en-US" altLang="zh-CN" sz="2400" dirty="0">
              <a:latin typeface="Gill Sans MT" panose="020B0502020104020203" pitchFamily="34" charset="0"/>
            </a:endParaRP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446420B7-B2EE-45DB-B9D5-6328FDAAC787}"/>
              </a:ext>
            </a:extLst>
          </p:cNvPr>
          <p:cNvSpPr txBox="1"/>
          <p:nvPr/>
        </p:nvSpPr>
        <p:spPr>
          <a:xfrm>
            <a:off x="19859234" y="22621992"/>
            <a:ext cx="332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4000"/>
                </a:solidFill>
                <a:latin typeface="Gill Sans MT" panose="020B0502020104020203" pitchFamily="34" charset="0"/>
              </a:rPr>
              <a:t>CT MC</a:t>
            </a:r>
            <a:endParaRPr lang="zh-CN" altLang="en-US" sz="2400" dirty="0">
              <a:solidFill>
                <a:srgbClr val="FF4000"/>
              </a:solidFill>
              <a:latin typeface="Gill Sans MT" panose="020B0502020104020203" pitchFamily="34" charset="0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8A235BE3-F6E8-45F1-87A9-22C47310C2DD}"/>
              </a:ext>
            </a:extLst>
          </p:cNvPr>
          <p:cNvSpPr txBox="1"/>
          <p:nvPr/>
        </p:nvSpPr>
        <p:spPr>
          <a:xfrm>
            <a:off x="23850088" y="22621992"/>
            <a:ext cx="332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4000"/>
                </a:solidFill>
                <a:latin typeface="Gill Sans MT" panose="020B0502020104020203" pitchFamily="34" charset="0"/>
              </a:rPr>
              <a:t>WT MC</a:t>
            </a:r>
            <a:endParaRPr lang="zh-CN" altLang="en-US" sz="2400" dirty="0">
              <a:solidFill>
                <a:srgbClr val="FF4000"/>
              </a:solidFill>
              <a:latin typeface="Gill Sans MT" panose="020B0502020104020203" pitchFamily="34" charset="0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88D345CC-034E-475F-A2B6-956FC347022F}"/>
              </a:ext>
            </a:extLst>
          </p:cNvPr>
          <p:cNvSpPr txBox="1"/>
          <p:nvPr/>
        </p:nvSpPr>
        <p:spPr>
          <a:xfrm>
            <a:off x="27837119" y="22621992"/>
            <a:ext cx="332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4000"/>
                </a:solidFill>
                <a:latin typeface="Gill Sans MT" panose="020B0502020104020203" pitchFamily="34" charset="0"/>
              </a:rPr>
              <a:t>Data</a:t>
            </a:r>
            <a:endParaRPr lang="zh-CN" altLang="en-US" sz="2400" dirty="0">
              <a:solidFill>
                <a:srgbClr val="FF4000"/>
              </a:solidFill>
              <a:latin typeface="Gill Sans MT" panose="020B0502020104020203" pitchFamily="34" charset="0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5D3DFD3C-664A-41FB-B0E8-CB6F1DAB2A57}"/>
              </a:ext>
            </a:extLst>
          </p:cNvPr>
          <p:cNvSpPr txBox="1"/>
          <p:nvPr/>
        </p:nvSpPr>
        <p:spPr>
          <a:xfrm>
            <a:off x="23853910" y="23105332"/>
            <a:ext cx="332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4000"/>
                </a:solidFill>
                <a:latin typeface="Gill Sans MT" panose="020B0502020104020203" pitchFamily="34" charset="0"/>
              </a:rPr>
              <a:t>q</a:t>
            </a:r>
            <a:r>
              <a:rPr lang="en-US" altLang="zh-CN" sz="2400" baseline="30000" dirty="0">
                <a:solidFill>
                  <a:srgbClr val="FF4000"/>
                </a:solidFill>
                <a:latin typeface="Gill Sans MT" panose="020B0502020104020203" pitchFamily="34" charset="0"/>
              </a:rPr>
              <a:t>2</a:t>
            </a:r>
            <a:r>
              <a:rPr lang="zh-CN" altLang="en-US" sz="2400" dirty="0">
                <a:solidFill>
                  <a:srgbClr val="FF4000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2400" dirty="0">
                <a:solidFill>
                  <a:srgbClr val="FF4000"/>
                </a:solidFill>
                <a:latin typeface="Gill Sans MT" panose="020B0502020104020203" pitchFamily="34" charset="0"/>
              </a:rPr>
              <a:t>bin2 2016</a:t>
            </a:r>
            <a:endParaRPr lang="zh-CN" altLang="en-US" sz="2400" dirty="0">
              <a:solidFill>
                <a:srgbClr val="FF4000"/>
              </a:solidFill>
              <a:latin typeface="Gill Sans MT" panose="020B0502020104020203" pitchFamily="34" charset="0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8F17D000-739A-4E9A-B60F-F35C48E071C3}"/>
              </a:ext>
            </a:extLst>
          </p:cNvPr>
          <p:cNvSpPr txBox="1"/>
          <p:nvPr/>
        </p:nvSpPr>
        <p:spPr>
          <a:xfrm>
            <a:off x="13783692" y="24563238"/>
            <a:ext cx="641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A28020"/>
                </a:solidFill>
                <a:latin typeface="Gill Sans MT" panose="020B0502020104020203" pitchFamily="34" charset="0"/>
              </a:rPr>
              <a:t>Background angular shape</a:t>
            </a:r>
            <a:endParaRPr lang="zh-CN" altLang="en-US" sz="2800" b="1" dirty="0">
              <a:solidFill>
                <a:srgbClr val="A28020"/>
              </a:solidFill>
              <a:latin typeface="Gill Sans MT" panose="020B0502020104020203" pitchFamily="34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63747523-7AEB-423E-BA19-1B6C248F5EB2}"/>
              </a:ext>
            </a:extLst>
          </p:cNvPr>
          <p:cNvSpPr txBox="1"/>
          <p:nvPr/>
        </p:nvSpPr>
        <p:spPr>
          <a:xfrm>
            <a:off x="13753978" y="25995289"/>
            <a:ext cx="43419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Background angular shape extracted from sidebands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Defined to have &lt;6% of</a:t>
            </a:r>
            <a:r>
              <a:rPr lang="zh-CN" altLang="en-US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signal</a:t>
            </a:r>
            <a:r>
              <a:rPr lang="zh-CN" altLang="en-US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pollution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Fit with multivariate Bernstein polynomials</a:t>
            </a:r>
          </a:p>
          <a:p>
            <a:endParaRPr lang="en-US" altLang="zh-CN" sz="2400" dirty="0">
              <a:latin typeface="Gill Sans MT" panose="020B0502020104020203" pitchFamily="34" charset="0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4545C8EE-A36E-44EB-B7C8-1F948978CCBC}"/>
              </a:ext>
            </a:extLst>
          </p:cNvPr>
          <p:cNvSpPr txBox="1"/>
          <p:nvPr/>
        </p:nvSpPr>
        <p:spPr>
          <a:xfrm>
            <a:off x="18159023" y="28547029"/>
            <a:ext cx="250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A28020"/>
                </a:solidFill>
                <a:latin typeface="Gill Sans MT" panose="020B0502020104020203" pitchFamily="34" charset="0"/>
              </a:rPr>
              <a:t>Sideband events</a:t>
            </a:r>
            <a:endParaRPr lang="zh-CN" altLang="en-US" sz="2400" dirty="0">
              <a:solidFill>
                <a:srgbClr val="A28020"/>
              </a:solidFill>
              <a:latin typeface="Gill Sans MT" panose="020B0502020104020203" pitchFamily="34" charset="0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D17DBBE3-3897-412C-8B6B-0DAA4FC04C05}"/>
              </a:ext>
            </a:extLst>
          </p:cNvPr>
          <p:cNvSpPr txBox="1"/>
          <p:nvPr/>
        </p:nvSpPr>
        <p:spPr>
          <a:xfrm>
            <a:off x="22677308" y="28547029"/>
            <a:ext cx="568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A28020"/>
                </a:solidFill>
                <a:latin typeface="Gill Sans MT" panose="020B0502020104020203" pitchFamily="34" charset="0"/>
              </a:rPr>
              <a:t>Projections of the sideband fit results</a:t>
            </a:r>
            <a:endParaRPr lang="zh-CN" altLang="en-US" sz="2400" dirty="0">
              <a:solidFill>
                <a:srgbClr val="A28020"/>
              </a:solidFill>
              <a:latin typeface="Gill Sans MT" panose="020B0502020104020203" pitchFamily="34" charset="0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39127145-9021-4035-ACC3-9D305F22FE0D}"/>
              </a:ext>
            </a:extLst>
          </p:cNvPr>
          <p:cNvSpPr txBox="1"/>
          <p:nvPr/>
        </p:nvSpPr>
        <p:spPr>
          <a:xfrm>
            <a:off x="760385" y="30604064"/>
            <a:ext cx="12543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/>
              <a:t>Result</a:t>
            </a:r>
            <a:endParaRPr lang="zh-CN" altLang="en-US" sz="6000" b="1" dirty="0"/>
          </a:p>
        </p:txBody>
      </p:sp>
      <p:pic>
        <p:nvPicPr>
          <p:cNvPr id="139" name="图片 138">
            <a:extLst>
              <a:ext uri="{FF2B5EF4-FFF2-40B4-BE49-F238E27FC236}">
                <a16:creationId xmlns:a16="http://schemas.microsoft.com/office/drawing/2014/main" id="{4294022E-B43E-4733-8CFE-34E5E0EEFBD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0962"/>
          <a:stretch/>
        </p:blipFill>
        <p:spPr>
          <a:xfrm>
            <a:off x="2460837" y="35597442"/>
            <a:ext cx="8104418" cy="3875271"/>
          </a:xfrm>
          <a:prstGeom prst="rect">
            <a:avLst/>
          </a:prstGeom>
        </p:spPr>
      </p:pic>
      <p:sp>
        <p:nvSpPr>
          <p:cNvPr id="140" name="文本框 139">
            <a:extLst>
              <a:ext uri="{FF2B5EF4-FFF2-40B4-BE49-F238E27FC236}">
                <a16:creationId xmlns:a16="http://schemas.microsoft.com/office/drawing/2014/main" id="{46C19B97-B9A3-41D1-82CC-5CBE3C9C4AAB}"/>
              </a:ext>
            </a:extLst>
          </p:cNvPr>
          <p:cNvSpPr txBox="1"/>
          <p:nvPr/>
        </p:nvSpPr>
        <p:spPr>
          <a:xfrm>
            <a:off x="4168504" y="39269846"/>
            <a:ext cx="5358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Projections of fit results</a:t>
            </a:r>
            <a:r>
              <a:rPr lang="zh-CN" altLang="en-US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（</a:t>
            </a:r>
            <a:r>
              <a:rPr kumimoji="1" lang="en-US" altLang="zh-CN" sz="2800" dirty="0">
                <a:solidFill>
                  <a:srgbClr val="55308D"/>
                </a:solidFill>
                <a:latin typeface="Gill Sans MT" panose="020B0502020104020203" pitchFamily="34" charset="0"/>
              </a:rPr>
              <a:t>q</a:t>
            </a:r>
            <a:r>
              <a:rPr kumimoji="1" lang="en-US" altLang="zh-CN" sz="2800" baseline="30000" dirty="0">
                <a:solidFill>
                  <a:srgbClr val="55308D"/>
                </a:solidFill>
                <a:latin typeface="Gill Sans MT" panose="020B0502020104020203" pitchFamily="34" charset="0"/>
              </a:rPr>
              <a:t>2</a:t>
            </a:r>
            <a:r>
              <a:rPr kumimoji="1" lang="zh-CN" altLang="en-US" sz="2800" dirty="0">
                <a:solidFill>
                  <a:srgbClr val="55308D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dirty="0">
                <a:solidFill>
                  <a:srgbClr val="55308D"/>
                </a:solidFill>
                <a:latin typeface="Gill Sans MT" panose="020B0502020104020203" pitchFamily="34" charset="0"/>
              </a:rPr>
              <a:t>bin2</a:t>
            </a:r>
            <a:r>
              <a:rPr kumimoji="1" lang="zh-CN" altLang="en-US" sz="2800" dirty="0">
                <a:solidFill>
                  <a:srgbClr val="55308D"/>
                </a:solidFill>
                <a:latin typeface="Gill Sans MT" panose="020B0502020104020203" pitchFamily="34" charset="0"/>
              </a:rPr>
              <a:t> </a:t>
            </a:r>
            <a:r>
              <a:rPr lang="zh-CN" altLang="en-US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）</a:t>
            </a:r>
            <a:endParaRPr lang="en-US" altLang="zh-CN" sz="28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60F0382B-8FE9-484E-A3E1-A64C3358368A}"/>
                  </a:ext>
                </a:extLst>
              </p:cNvPr>
              <p:cNvSpPr txBox="1"/>
              <p:nvPr/>
            </p:nvSpPr>
            <p:spPr>
              <a:xfrm>
                <a:off x="11270362" y="31198687"/>
                <a:ext cx="9749366" cy="8815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First full angular analysis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Microsoft New Tai Lue" panose="020B0502040204020203" pitchFamily="34" charset="0"/>
                          </a:rPr>
                        </m:ctrlPr>
                      </m:sSupPr>
                      <m:e>
                        <m:r>
                          <a:rPr kumimoji="1" lang="en-US" altLang="zh-CN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Microsoft New Tai Lue" panose="020B0502040204020203" pitchFamily="34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Microsoft New Tai Lue" panose="020B0502040204020203" pitchFamily="34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icrosoft New Tai Lue" panose="020B0502040204020203" pitchFamily="34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icrosoft New Tai Lue" panose="020B0502040204020203" pitchFamily="34" charset="0"/>
                          </a:rPr>
                        </m:ctrlPr>
                      </m:sSupPr>
                      <m:e>
                        <m:r>
                          <a:rPr kumimoji="1" lang="en-US" altLang="zh-CN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icrosoft New Tai Lue" panose="020B0502040204020203" pitchFamily="34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icrosoft New Tai Lue" panose="020B0502040204020203" pitchFamily="34" charset="0"/>
                          </a:rPr>
                          <m:t>∗0</m:t>
                        </m:r>
                      </m:sup>
                    </m:sSup>
                    <m:r>
                      <a:rPr kumimoji="1" lang="en-US" altLang="zh-CN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icrosoft New Tai Lue" panose="020B0502040204020203" pitchFamily="34" charset="0"/>
                      </a:rPr>
                      <m:t>𝜇𝜇</m:t>
                    </m:r>
                  </m:oMath>
                </a14:m>
                <a:r>
                  <a:rPr lang="en-US" altLang="zh-CN" sz="3200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 at CMS, published on PLB</a:t>
                </a:r>
                <a:r>
                  <a:rPr lang="en-US" altLang="zh-CN" sz="3200" baseline="30000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[5]</a:t>
                </a:r>
                <a:endParaRPr lang="en-US" altLang="zh-CN" sz="3200" dirty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Among the most precise experimental measurements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Deviation for P5’ with EOS predictions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  <m:r>
                      <a:rPr lang="en-US" altLang="zh-CN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altLang="zh-CN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: 3.2σ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  <m:r>
                      <a:rPr lang="en-US" altLang="zh-CN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altLang="zh-CN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: 4.9σ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Deviation for P2 with EOS predictions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  <m:r>
                      <a:rPr lang="en-US" altLang="zh-CN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altLang="zh-CN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: 2.2σ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  <m:r>
                      <a:rPr lang="en-US" altLang="zh-CN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altLang="zh-CN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: 6.4σ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Measurements are compatible with previous results from CMS Run-1 and other experiments</a:t>
                </a:r>
              </a:p>
              <a:p>
                <a:pPr algn="ctr"/>
                <a:endParaRPr lang="en-US" altLang="zh-CN" sz="2400" dirty="0"/>
              </a:p>
            </p:txBody>
          </p:sp>
        </mc:Choice>
        <mc:Fallback xmlns=""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60F0382B-8FE9-484E-A3E1-A64C33583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362" y="31198687"/>
                <a:ext cx="9749366" cy="8815490"/>
              </a:xfrm>
              <a:prstGeom prst="rect">
                <a:avLst/>
              </a:prstGeom>
              <a:blipFill>
                <a:blip r:embed="rId29"/>
                <a:stretch>
                  <a:fillRect l="-1438" r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矩形 141">
            <a:extLst>
              <a:ext uri="{FF2B5EF4-FFF2-40B4-BE49-F238E27FC236}">
                <a16:creationId xmlns:a16="http://schemas.microsoft.com/office/drawing/2014/main" id="{0E7A16DB-4E31-4A82-A3E1-BB14D2B72425}"/>
              </a:ext>
            </a:extLst>
          </p:cNvPr>
          <p:cNvSpPr/>
          <p:nvPr/>
        </p:nvSpPr>
        <p:spPr>
          <a:xfrm>
            <a:off x="6298" y="40706811"/>
            <a:ext cx="32399288" cy="2457960"/>
          </a:xfrm>
          <a:prstGeom prst="rect">
            <a:avLst/>
          </a:prstGeom>
          <a:gradFill flip="none" rotWithShape="1">
            <a:gsLst>
              <a:gs pos="0">
                <a:srgbClr val="1E5095"/>
              </a:gs>
              <a:gs pos="100000">
                <a:srgbClr val="BF010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A57E08C6-6D98-49B9-805C-072638E0CBCB}"/>
                  </a:ext>
                </a:extLst>
              </p:cNvPr>
              <p:cNvSpPr txBox="1"/>
              <p:nvPr/>
            </p:nvSpPr>
            <p:spPr>
              <a:xfrm>
                <a:off x="807074" y="5645331"/>
                <a:ext cx="64124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Baghdad" charset="-78"/>
                        <a:cs typeface="Times New Roman" panose="02020603050405020304" pitchFamily="18" charset="0"/>
                      </a:rPr>
                      <m:t>𝒃</m:t>
                    </m:r>
                    <m:r>
                      <a:rPr kumimoji="1" lang="en-US" altLang="zh-CN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kumimoji="1" lang="en-US" altLang="zh-CN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𝒔𝒍𝒍</m:t>
                    </m:r>
                  </m:oMath>
                </a14:m>
                <a:r>
                  <a:rPr lang="zh-CN" altLang="en-US" sz="2800" b="1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altLang="zh-CN" sz="2800" b="1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process</a:t>
                </a:r>
                <a:endParaRPr lang="zh-CN" altLang="en-US" sz="2800" b="1" dirty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A57E08C6-6D98-49B9-805C-072638E0C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74" y="5645331"/>
                <a:ext cx="6412406" cy="523220"/>
              </a:xfrm>
              <a:prstGeom prst="rect">
                <a:avLst/>
              </a:prstGeom>
              <a:blipFill>
                <a:blip r:embed="rId30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6" name="图片 145">
            <a:extLst>
              <a:ext uri="{FF2B5EF4-FFF2-40B4-BE49-F238E27FC236}">
                <a16:creationId xmlns:a16="http://schemas.microsoft.com/office/drawing/2014/main" id="{B5CF7F44-1BE7-46D9-95D6-D9617532658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29096" y="7948519"/>
            <a:ext cx="6792915" cy="1544140"/>
          </a:xfrm>
          <a:prstGeom prst="rect">
            <a:avLst/>
          </a:prstGeom>
        </p:spPr>
      </p:pic>
      <p:pic>
        <p:nvPicPr>
          <p:cNvPr id="147" name="图片 146">
            <a:extLst>
              <a:ext uri="{FF2B5EF4-FFF2-40B4-BE49-F238E27FC236}">
                <a16:creationId xmlns:a16="http://schemas.microsoft.com/office/drawing/2014/main" id="{25552B3B-005E-4F9F-9420-DCE8577809B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53819" y="9682740"/>
            <a:ext cx="6668193" cy="1544140"/>
          </a:xfrm>
          <a:prstGeom prst="rect">
            <a:avLst/>
          </a:prstGeom>
        </p:spPr>
      </p:pic>
      <p:sp>
        <p:nvSpPr>
          <p:cNvPr id="148" name="矩形 147">
            <a:extLst>
              <a:ext uri="{FF2B5EF4-FFF2-40B4-BE49-F238E27FC236}">
                <a16:creationId xmlns:a16="http://schemas.microsoft.com/office/drawing/2014/main" id="{B986A9A8-51F7-4DD6-BA06-A0B1BA75E97D}"/>
              </a:ext>
            </a:extLst>
          </p:cNvPr>
          <p:cNvSpPr/>
          <p:nvPr/>
        </p:nvSpPr>
        <p:spPr>
          <a:xfrm>
            <a:off x="997879" y="9738329"/>
            <a:ext cx="6792915" cy="15441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8FA26DFB-3521-460D-A25A-0D0FE3C2A08B}"/>
              </a:ext>
            </a:extLst>
          </p:cNvPr>
          <p:cNvSpPr txBox="1"/>
          <p:nvPr/>
        </p:nvSpPr>
        <p:spPr>
          <a:xfrm>
            <a:off x="4085351" y="9090335"/>
            <a:ext cx="87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C000"/>
                </a:solidFill>
              </a:rPr>
              <a:t>SM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87220005-7A98-4736-AEDF-E7BA61CDF515}"/>
              </a:ext>
            </a:extLst>
          </p:cNvPr>
          <p:cNvSpPr txBox="1"/>
          <p:nvPr/>
        </p:nvSpPr>
        <p:spPr>
          <a:xfrm>
            <a:off x="4085351" y="10703660"/>
            <a:ext cx="87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</a:rPr>
              <a:t>NP?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B57CCABF-EC84-4337-9BEE-9BBF62F997F4}"/>
              </a:ext>
            </a:extLst>
          </p:cNvPr>
          <p:cNvSpPr/>
          <p:nvPr/>
        </p:nvSpPr>
        <p:spPr>
          <a:xfrm>
            <a:off x="980514" y="8008726"/>
            <a:ext cx="6792915" cy="15441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70666C67-114C-41E8-9485-4E54D42FAEE8}"/>
                  </a:ext>
                </a:extLst>
              </p:cNvPr>
              <p:cNvSpPr txBox="1"/>
              <p:nvPr/>
            </p:nvSpPr>
            <p:spPr>
              <a:xfrm>
                <a:off x="9097479" y="5822745"/>
                <a:ext cx="641240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Microsoft New Tai Lue" panose="020B0502040204020203" pitchFamily="34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Microsoft New Tai Lue" panose="020B0502040204020203" pitchFamily="34" charset="0"/>
                          </a:rPr>
                          <m:t>𝑩</m:t>
                        </m:r>
                      </m:e>
                      <m:sup>
                        <m:r>
                          <a:rPr kumimoji="1" lang="en-US" altLang="zh-C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Microsoft New Tai Lue" panose="020B0502040204020203" pitchFamily="34" charset="0"/>
                          </a:rPr>
                          <m:t>𝟎</m:t>
                        </m:r>
                      </m:sup>
                    </m:sSup>
                    <m:r>
                      <a:rPr kumimoji="1" lang="en-US" altLang="zh-C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icrosoft New Tai Lue" panose="020B0502040204020203" pitchFamily="34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icrosoft New Tai Lue" panose="020B0502040204020203" pitchFamily="34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icrosoft New Tai Lue" panose="020B0502040204020203" pitchFamily="34" charset="0"/>
                          </a:rPr>
                          <m:t>𝑲</m:t>
                        </m:r>
                      </m:e>
                      <m:sup>
                        <m:r>
                          <a:rPr kumimoji="1" lang="en-US" altLang="zh-C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icrosoft New Tai Lue" panose="020B0502040204020203" pitchFamily="34" charset="0"/>
                          </a:rPr>
                          <m:t>∗</m:t>
                        </m:r>
                        <m:r>
                          <a:rPr kumimoji="1" lang="en-US" altLang="zh-C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icrosoft New Tai Lue" panose="020B0502040204020203" pitchFamily="34" charset="0"/>
                          </a:rPr>
                          <m:t>𝟎</m:t>
                        </m:r>
                      </m:sup>
                    </m:sSup>
                    <m:r>
                      <a:rPr kumimoji="1" lang="en-US" altLang="zh-C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icrosoft New Tai Lue" panose="020B0502040204020203" pitchFamily="34" charset="0"/>
                      </a:rPr>
                      <m:t>𝝁𝝁</m:t>
                    </m:r>
                  </m:oMath>
                </a14:m>
                <a:r>
                  <a:rPr lang="en-US" altLang="zh-CN" sz="2800" b="1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 </a:t>
                </a:r>
                <a:endParaRPr lang="zh-CN" altLang="en-US" sz="2800" b="1" dirty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70666C67-114C-41E8-9485-4E54D42FA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479" y="5822745"/>
                <a:ext cx="6412406" cy="53296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>
                <a:extLst>
                  <a:ext uri="{FF2B5EF4-FFF2-40B4-BE49-F238E27FC236}">
                    <a16:creationId xmlns:a16="http://schemas.microsoft.com/office/drawing/2014/main" id="{7163FB5F-0CB0-49A1-A0DA-4A4FFB4139E4}"/>
                  </a:ext>
                </a:extLst>
              </p:cNvPr>
              <p:cNvSpPr txBox="1"/>
              <p:nvPr/>
            </p:nvSpPr>
            <p:spPr>
              <a:xfrm>
                <a:off x="8859937" y="6239236"/>
                <a:ext cx="14300991" cy="2255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solidFill>
                      <a:srgbClr val="002060"/>
                    </a:solidFill>
                    <a:latin typeface="Gill Sans MT" panose="020B05020201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Experimentally good channel: Easy to identified muons; fully charged final states; Many B0 produced at LHC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 err="1">
                    <a:solidFill>
                      <a:srgbClr val="002060"/>
                    </a:solidFill>
                    <a:latin typeface="Gill Sans MT" panose="020B05020201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Descibed</a:t>
                </a:r>
                <a:r>
                  <a:rPr lang="en-US" altLang="zh-CN" sz="2400" dirty="0">
                    <a:solidFill>
                      <a:srgbClr val="002060"/>
                    </a:solidFill>
                    <a:latin typeface="Gill Sans MT" panose="020B05020201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by </a:t>
                </a:r>
                <a:r>
                  <a:rPr lang="en-US" altLang="zh-CN" sz="2400" b="1" dirty="0">
                    <a:solidFill>
                      <a:schemeClr val="accent3">
                        <a:lumMod val="75000"/>
                      </a:schemeClr>
                    </a:solidFill>
                    <a:latin typeface="Gill Sans MT" panose="020B05020201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three angles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  <a:ea typeface="微软雅黑" panose="020B0503020204020204" pitchFamily="34" charset="-122"/>
                          </a:rPr>
                          <m:t>𝜽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  <a:ea typeface="微软雅黑" panose="020B0503020204020204" pitchFamily="34" charset="-122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accent3">
                        <a:lumMod val="75000"/>
                      </a:schemeClr>
                    </a:solidFill>
                    <a:latin typeface="Gill Sans MT" panose="020B05020201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n-US" altLang="zh-CN" sz="2400" b="1" dirty="0">
                    <a:solidFill>
                      <a:schemeClr val="accent3">
                        <a:lumMod val="75000"/>
                      </a:schemeClr>
                    </a:solidFill>
                    <a:latin typeface="Gill Sans MT" panose="020B05020201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  <a:ea typeface="微软雅黑" panose="020B0503020204020204" pitchFamily="34" charset="-122"/>
                          </a:rPr>
                          <m:t>𝜽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  <a:ea typeface="微软雅黑" panose="020B0503020204020204" pitchFamily="34" charset="-122"/>
                          </a:rPr>
                          <m:t>𝒌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Gill Sans MT" panose="020B05020201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zh-CN" sz="24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  </m:t>
                    </m:r>
                    <m:r>
                      <a:rPr kumimoji="1" lang="zh-CN" altLang="en-US" sz="24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𝝓</m:t>
                    </m:r>
                  </m:oMath>
                </a14:m>
                <a:r>
                  <a:rPr lang="en-US" altLang="zh-CN" sz="2400" b="1" dirty="0">
                    <a:solidFill>
                      <a:schemeClr val="accent3">
                        <a:lumMod val="75000"/>
                      </a:schemeClr>
                    </a:solidFill>
                    <a:latin typeface="Gill Sans MT" panose="020B05020201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altLang="zh-CN" sz="2400" dirty="0">
                    <a:solidFill>
                      <a:schemeClr val="accent3">
                        <a:lumMod val="75000"/>
                      </a:schemeClr>
                    </a:solidFill>
                    <a:latin typeface="Gill Sans MT" panose="020B05020201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2060"/>
                    </a:solidFill>
                    <a:latin typeface="Gill Sans MT" panose="020B05020201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en-US" altLang="zh-CN" sz="2400" b="1" dirty="0">
                    <a:solidFill>
                      <a:schemeClr val="accent4">
                        <a:lumMod val="75000"/>
                      </a:schemeClr>
                    </a:solidFill>
                    <a:latin typeface="Gill Sans MT" panose="020B05020201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altLang="zh-CN" sz="2400" b="1" dirty="0" err="1">
                    <a:solidFill>
                      <a:schemeClr val="accent4">
                        <a:lumMod val="75000"/>
                      </a:schemeClr>
                    </a:solidFill>
                    <a:latin typeface="Gill Sans MT" panose="020B05020201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dimuon</a:t>
                </a:r>
                <a:r>
                  <a:rPr lang="en-US" altLang="zh-CN" sz="2400" b="1" dirty="0">
                    <a:solidFill>
                      <a:schemeClr val="accent4">
                        <a:lumMod val="75000"/>
                      </a:schemeClr>
                    </a:solidFill>
                    <a:latin typeface="Gill Sans MT" panose="020B05020201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invariant mass squared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  <a:ea typeface="微软雅黑" panose="020B0503020204020204" pitchFamily="34" charset="-122"/>
                          </a:rPr>
                          <m:t>𝒒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  <a:ea typeface="微软雅黑" panose="020B0503020204020204" pitchFamily="34" charset="-122"/>
                          </a:rPr>
                          <m:t>𝟐</m:t>
                        </m:r>
                      </m:sup>
                    </m:sSup>
                  </m:oMath>
                </a14:m>
                <a:endParaRPr kumimoji="1" lang="en" altLang="zh-CN" sz="2400" dirty="0">
                  <a:solidFill>
                    <a:srgbClr val="002060"/>
                  </a:solidFill>
                  <a:latin typeface="Gill Sans MT" panose="020B0502020104020203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kumimoji="1" lang="en" altLang="zh-CN" sz="2400" dirty="0">
                  <a:latin typeface="Gill Sans MT" panose="020B0502020104020203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kumimoji="1" lang="en-US" altLang="zh-CN" sz="2400" dirty="0">
                  <a:latin typeface="Gill Sans MT" panose="020B0502020104020203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" name="文本框 152">
                <a:extLst>
                  <a:ext uri="{FF2B5EF4-FFF2-40B4-BE49-F238E27FC236}">
                    <a16:creationId xmlns:a16="http://schemas.microsoft.com/office/drawing/2014/main" id="{7163FB5F-0CB0-49A1-A0DA-4A4FFB413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937" y="6239236"/>
                <a:ext cx="14300991" cy="2255746"/>
              </a:xfrm>
              <a:prstGeom prst="rect">
                <a:avLst/>
              </a:prstGeom>
              <a:blipFill>
                <a:blip r:embed="rId34"/>
                <a:stretch>
                  <a:fillRect l="-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5" name="图片 164">
            <a:extLst>
              <a:ext uri="{FF2B5EF4-FFF2-40B4-BE49-F238E27FC236}">
                <a16:creationId xmlns:a16="http://schemas.microsoft.com/office/drawing/2014/main" id="{201B6284-7734-44BC-BBC7-51CA6373BED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925110" y="8485286"/>
            <a:ext cx="4542538" cy="2779762"/>
          </a:xfrm>
          <a:prstGeom prst="rect">
            <a:avLst/>
          </a:prstGeom>
        </p:spPr>
      </p:pic>
      <p:sp>
        <p:nvSpPr>
          <p:cNvPr id="173" name="文本框 172">
            <a:extLst>
              <a:ext uri="{FF2B5EF4-FFF2-40B4-BE49-F238E27FC236}">
                <a16:creationId xmlns:a16="http://schemas.microsoft.com/office/drawing/2014/main" id="{251D0075-3273-4618-8F20-8B9B057472FB}"/>
              </a:ext>
            </a:extLst>
          </p:cNvPr>
          <p:cNvSpPr txBox="1"/>
          <p:nvPr/>
        </p:nvSpPr>
        <p:spPr>
          <a:xfrm>
            <a:off x="22867265" y="5783998"/>
            <a:ext cx="6412406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Gill Sans MT" panose="020B0502020104020203" pitchFamily="34" charset="0"/>
              </a:rPr>
              <a:t>Previous analysis</a:t>
            </a:r>
            <a:r>
              <a:rPr lang="en-US" altLang="zh-CN" sz="2800" baseline="30000" dirty="0">
                <a:solidFill>
                  <a:srgbClr val="002060"/>
                </a:solidFill>
                <a:latin typeface="Gill Sans MT" panose="020B0502020104020203" pitchFamily="34" charset="0"/>
              </a:rPr>
              <a:t>[1-4]</a:t>
            </a:r>
            <a:endParaRPr lang="zh-CN" altLang="en-US" sz="28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04A3D7E2-E609-4D4D-BEC3-80CEB7D4C99C}"/>
              </a:ext>
            </a:extLst>
          </p:cNvPr>
          <p:cNvSpPr txBox="1"/>
          <p:nvPr/>
        </p:nvSpPr>
        <p:spPr>
          <a:xfrm>
            <a:off x="984592" y="19548502"/>
            <a:ext cx="112525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For each q</a:t>
            </a:r>
            <a:r>
              <a:rPr lang="en-US" altLang="zh-CN" sz="2800" b="1" baseline="30000" dirty="0">
                <a:solidFill>
                  <a:srgbClr val="C00000"/>
                </a:solidFill>
                <a:latin typeface="Gill Sans MT" panose="020B0502020104020203" pitchFamily="34" charset="0"/>
              </a:rPr>
              <a:t>2</a:t>
            </a:r>
            <a:r>
              <a:rPr lang="en-US" altLang="zh-CN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 bin: 4D simultaneous fit on three years’ data samples</a:t>
            </a:r>
          </a:p>
          <a:p>
            <a:r>
              <a:rPr lang="en-US" altLang="zh-CN" sz="2400" dirty="0">
                <a:latin typeface="Gill Sans MT" panose="020B0502020104020203" pitchFamily="34" charset="0"/>
              </a:rPr>
              <a:t> </a:t>
            </a:r>
            <a:endParaRPr lang="zh-CN" altLang="en-US" dirty="0"/>
          </a:p>
        </p:txBody>
      </p:sp>
      <p:pic>
        <p:nvPicPr>
          <p:cNvPr id="176" name="图片 175">
            <a:extLst>
              <a:ext uri="{FF2B5EF4-FFF2-40B4-BE49-F238E27FC236}">
                <a16:creationId xmlns:a16="http://schemas.microsoft.com/office/drawing/2014/main" id="{1D14B218-4273-42E9-8ADF-20678365CB9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646011" y="20063894"/>
            <a:ext cx="10599900" cy="3227695"/>
          </a:xfrm>
          <a:prstGeom prst="rect">
            <a:avLst/>
          </a:prstGeom>
        </p:spPr>
      </p:pic>
      <p:sp>
        <p:nvSpPr>
          <p:cNvPr id="177" name="文本框 176">
            <a:extLst>
              <a:ext uri="{FF2B5EF4-FFF2-40B4-BE49-F238E27FC236}">
                <a16:creationId xmlns:a16="http://schemas.microsoft.com/office/drawing/2014/main" id="{4A1D5A41-3E47-4B9E-B3FC-10600D1CD1E2}"/>
              </a:ext>
            </a:extLst>
          </p:cNvPr>
          <p:cNvSpPr txBox="1"/>
          <p:nvPr/>
        </p:nvSpPr>
        <p:spPr>
          <a:xfrm>
            <a:off x="1910561" y="23189414"/>
            <a:ext cx="5154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R parameter: </a:t>
            </a:r>
            <a:r>
              <a:rPr kumimoji="1" lang="en-US" altLang="zh-CN" sz="2400" dirty="0" err="1">
                <a:solidFill>
                  <a:srgbClr val="002060"/>
                </a:solidFill>
                <a:latin typeface="Gill Sans MT" panose="020B0502020104020203" pitchFamily="34" charset="0"/>
              </a:rPr>
              <a:t>mistag</a:t>
            </a:r>
            <a:r>
              <a:rPr kumimoji="1" lang="zh-CN" altLang="en-US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correction</a:t>
            </a:r>
            <a:r>
              <a:rPr kumimoji="1" lang="zh-CN" altLang="en-US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Y</a:t>
            </a:r>
            <a:r>
              <a:rPr kumimoji="1" lang="en-US" altLang="zh-CN" sz="2400" baseline="-25000" dirty="0">
                <a:solidFill>
                  <a:srgbClr val="002060"/>
                </a:solidFill>
                <a:latin typeface="Gill Sans MT" panose="020B0502020104020203" pitchFamily="34" charset="0"/>
              </a:rPr>
              <a:t>s</a:t>
            </a:r>
            <a:r>
              <a:rPr kumimoji="1"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, Y</a:t>
            </a:r>
            <a:r>
              <a:rPr kumimoji="1" lang="en-US" altLang="zh-CN" sz="2400" baseline="-25000" dirty="0">
                <a:solidFill>
                  <a:srgbClr val="002060"/>
                </a:solidFill>
                <a:latin typeface="Gill Sans MT" panose="020B0502020104020203" pitchFamily="34" charset="0"/>
              </a:rPr>
              <a:t>B</a:t>
            </a:r>
            <a:r>
              <a:rPr kumimoji="1" lang="en-US" altLang="zh-CN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: yield of signal and background</a:t>
            </a:r>
            <a:endParaRPr lang="zh-CN" altLang="en-US" sz="2400" baseline="-250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180" name="图片 179">
            <a:extLst>
              <a:ext uri="{FF2B5EF4-FFF2-40B4-BE49-F238E27FC236}">
                <a16:creationId xmlns:a16="http://schemas.microsoft.com/office/drawing/2014/main" id="{92CE5172-5EF4-470F-9787-7B024A85DF33}"/>
              </a:ext>
            </a:extLst>
          </p:cNvPr>
          <p:cNvPicPr>
            <a:picLocks noChangeAspect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879" y="28311926"/>
            <a:ext cx="6120000" cy="556363"/>
          </a:xfrm>
          <a:prstGeom prst="rect">
            <a:avLst/>
          </a:prstGeom>
        </p:spPr>
      </p:pic>
      <p:pic>
        <p:nvPicPr>
          <p:cNvPr id="183" name="图片 182">
            <a:extLst>
              <a:ext uri="{FF2B5EF4-FFF2-40B4-BE49-F238E27FC236}">
                <a16:creationId xmlns:a16="http://schemas.microsoft.com/office/drawing/2014/main" id="{DB02FBE0-B70D-4F0A-ADB7-CC4AA8D13D50}"/>
              </a:ext>
            </a:extLst>
          </p:cNvPr>
          <p:cNvPicPr>
            <a:picLocks noChangeAspect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095" y="28906836"/>
            <a:ext cx="6120000" cy="450319"/>
          </a:xfrm>
          <a:prstGeom prst="rect">
            <a:avLst/>
          </a:prstGeom>
        </p:spPr>
      </p:pic>
      <p:sp>
        <p:nvSpPr>
          <p:cNvPr id="184" name="文本框 183">
            <a:extLst>
              <a:ext uri="{FF2B5EF4-FFF2-40B4-BE49-F238E27FC236}">
                <a16:creationId xmlns:a16="http://schemas.microsoft.com/office/drawing/2014/main" id="{52E357CA-42F6-4A03-BEC9-06182BE8B3B3}"/>
              </a:ext>
            </a:extLst>
          </p:cNvPr>
          <p:cNvSpPr txBox="1"/>
          <p:nvPr/>
        </p:nvSpPr>
        <p:spPr>
          <a:xfrm>
            <a:off x="120851" y="40927188"/>
            <a:ext cx="873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* A. Boletti</a:t>
            </a:r>
            <a:r>
              <a:rPr lang="en-US" altLang="zh-CN" sz="2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   P. Dini</a:t>
            </a:r>
            <a:r>
              <a:rPr lang="en-US" altLang="zh-CN" sz="2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   S. Fioendi</a:t>
            </a:r>
            <a:r>
              <a:rPr lang="en-US" altLang="zh-CN" sz="2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3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   X. Qin</a:t>
            </a:r>
            <a:r>
              <a:rPr lang="en-US" altLang="zh-CN" sz="2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4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   D. Wang</a:t>
            </a:r>
            <a:r>
              <a:rPr lang="en-US" altLang="zh-CN" sz="2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4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85" name="文本框 184">
            <a:extLst>
              <a:ext uri="{FF2B5EF4-FFF2-40B4-BE49-F238E27FC236}">
                <a16:creationId xmlns:a16="http://schemas.microsoft.com/office/drawing/2014/main" id="{1A70D3AC-F3AA-40A9-9A10-73D6DFAC683C}"/>
              </a:ext>
            </a:extLst>
          </p:cNvPr>
          <p:cNvSpPr txBox="1"/>
          <p:nvPr/>
        </p:nvSpPr>
        <p:spPr>
          <a:xfrm>
            <a:off x="297207" y="41491982"/>
            <a:ext cx="7524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LIP                                                            [PT]</a:t>
            </a:r>
          </a:p>
          <a:p>
            <a:pPr marL="457200" indent="-457200">
              <a:buAutoNum type="arabicPeriod"/>
            </a:pPr>
            <a:r>
              <a:rPr lang="it-IT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Universita Milano Bicocca and INFN     [IT]</a:t>
            </a:r>
          </a:p>
          <a:p>
            <a:pPr marL="457200" indent="-457200">
              <a:buAutoNum type="arabicPeriod"/>
            </a:pPr>
            <a:r>
              <a:rPr lang="it-IT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CERN                                                       [CH]</a:t>
            </a:r>
          </a:p>
          <a:p>
            <a:pPr marL="457200" indent="-457200">
              <a:buAutoNum type="arabicPeriod"/>
            </a:pPr>
            <a:r>
              <a:rPr lang="it-IT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Peking University                                    [CN]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9C01045E-4BE5-4019-B587-398C7A0E65CC}"/>
              </a:ext>
            </a:extLst>
          </p:cNvPr>
          <p:cNvSpPr txBox="1"/>
          <p:nvPr/>
        </p:nvSpPr>
        <p:spPr>
          <a:xfrm>
            <a:off x="27339950" y="40805280"/>
            <a:ext cx="4905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Gill Sans MT" panose="020B0502020104020203" pitchFamily="34" charset="0"/>
              </a:rPr>
              <a:t>References</a:t>
            </a:r>
          </a:p>
          <a:p>
            <a:r>
              <a:rPr lang="en-US" altLang="zh-CN" sz="2400" dirty="0">
                <a:solidFill>
                  <a:srgbClr val="FFFF00"/>
                </a:solidFill>
                <a:latin typeface="Gill Sans MT" panose="020B0502020104020203" pitchFamily="34" charset="0"/>
              </a:rPr>
              <a:t>[1] PLB 781 (2018) 517541  </a:t>
            </a:r>
          </a:p>
          <a:p>
            <a:r>
              <a:rPr lang="en-US" altLang="zh-CN" sz="2400" dirty="0">
                <a:solidFill>
                  <a:srgbClr val="FFFF00"/>
                </a:solidFill>
                <a:latin typeface="Gill Sans MT" panose="020B0502020104020203" pitchFamily="34" charset="0"/>
              </a:rPr>
              <a:t>[2] PRL 125 (2020) 011802</a:t>
            </a:r>
          </a:p>
          <a:p>
            <a:r>
              <a:rPr lang="en-US" altLang="zh-CN" sz="2400" dirty="0">
                <a:solidFill>
                  <a:srgbClr val="FFFF00"/>
                </a:solidFill>
                <a:latin typeface="Gill Sans MT" panose="020B0502020104020203" pitchFamily="34" charset="0"/>
              </a:rPr>
              <a:t>[3] JHEP 10 (2018) 047</a:t>
            </a:r>
          </a:p>
          <a:p>
            <a:r>
              <a:rPr lang="en-US" altLang="zh-CN" sz="2400" dirty="0">
                <a:solidFill>
                  <a:srgbClr val="FFFF00"/>
                </a:solidFill>
                <a:latin typeface="Gill Sans MT" panose="020B0502020104020203" pitchFamily="34" charset="0"/>
              </a:rPr>
              <a:t>[4] PRL 118 (2017)</a:t>
            </a:r>
            <a:r>
              <a:rPr lang="zh-CN" altLang="en-US" sz="2400" dirty="0">
                <a:solidFill>
                  <a:srgbClr val="FFFF00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2400">
                <a:solidFill>
                  <a:srgbClr val="FFFF00"/>
                </a:solidFill>
                <a:latin typeface="Gill Sans MT" panose="020B0502020104020203" pitchFamily="34" charset="0"/>
              </a:rPr>
              <a:t>111801</a:t>
            </a:r>
            <a:endParaRPr lang="en-US" altLang="zh-CN" sz="2400" dirty="0">
              <a:solidFill>
                <a:srgbClr val="FFFF00"/>
              </a:solidFill>
              <a:latin typeface="Gill Sans MT" panose="020B0502020104020203" pitchFamily="34" charset="0"/>
            </a:endParaRPr>
          </a:p>
          <a:p>
            <a:r>
              <a:rPr lang="en-US" altLang="zh-CN" sz="2400" dirty="0">
                <a:solidFill>
                  <a:srgbClr val="FFFF00"/>
                </a:solidFill>
                <a:latin typeface="Gill Sans MT" panose="020B0502020104020203" pitchFamily="34" charset="0"/>
              </a:rPr>
              <a:t>[5] PLB 864 (2025) 139406</a:t>
            </a:r>
            <a:endParaRPr lang="zh-CN" altLang="en-US" sz="2400" dirty="0">
              <a:solidFill>
                <a:srgbClr val="FFFF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64553"/>
      </p:ext>
    </p:extLst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633</Words>
  <Application>Microsoft Office PowerPoint</Application>
  <PresentationFormat>自定义</PresentationFormat>
  <Paragraphs>92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Gill Sans MT</vt:lpstr>
      <vt:lpstr>Wingdings</vt:lpstr>
      <vt:lpstr>WPS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Xuelong Qin</dc:creator>
  <cp:lastModifiedBy>xuelong qin</cp:lastModifiedBy>
  <cp:revision>37</cp:revision>
  <dcterms:created xsi:type="dcterms:W3CDTF">2023-08-09T12:44:00Z</dcterms:created>
  <dcterms:modified xsi:type="dcterms:W3CDTF">2025-09-07T15:47:45Z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0FFB374EF87741258E9EC42A4DEF22FC_13</vt:lpwstr>
  </property>
</Properties>
</file>