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5" r:id="rId3"/>
  </p:sldMasterIdLst>
  <p:notesMasterIdLst>
    <p:notesMasterId r:id="rId24"/>
  </p:notesMasterIdLst>
  <p:sldIdLst>
    <p:sldId id="301" r:id="rId4"/>
    <p:sldId id="563" r:id="rId5"/>
    <p:sldId id="1143" r:id="rId6"/>
    <p:sldId id="1154" r:id="rId7"/>
    <p:sldId id="1212" r:id="rId8"/>
    <p:sldId id="1755" r:id="rId9"/>
    <p:sldId id="1756" r:id="rId10"/>
    <p:sldId id="1757" r:id="rId11"/>
    <p:sldId id="1211" r:id="rId12"/>
    <p:sldId id="1155" r:id="rId13"/>
    <p:sldId id="1156" r:id="rId14"/>
    <p:sldId id="1186" r:id="rId15"/>
    <p:sldId id="1213" r:id="rId16"/>
    <p:sldId id="1193" r:id="rId17"/>
    <p:sldId id="1162" r:id="rId18"/>
    <p:sldId id="1758" r:id="rId19"/>
    <p:sldId id="1175" r:id="rId20"/>
    <p:sldId id="1204" r:id="rId21"/>
    <p:sldId id="1161" r:id="rId22"/>
    <p:sldId id="1210" r:id="rId23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FD5EF7"/>
    <a:srgbClr val="1F3FFF"/>
    <a:srgbClr val="F600FD"/>
    <a:srgbClr val="009CFF"/>
    <a:srgbClr val="00FF38"/>
    <a:srgbClr val="A852FF"/>
    <a:srgbClr val="313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82"/>
    <p:restoredTop sz="87037"/>
  </p:normalViewPr>
  <p:slideViewPr>
    <p:cSldViewPr snapToGrid="0">
      <p:cViewPr varScale="1">
        <p:scale>
          <a:sx n="97" d="100"/>
          <a:sy n="97" d="100"/>
        </p:scale>
        <p:origin x="9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97B88-B7F8-1A4C-9377-796D5D43F945}" type="datetimeFigureOut">
              <a:rPr lang="en-CN" smtClean="0"/>
              <a:t>2025/9/13</a:t>
            </a:fld>
            <a:endParaRPr lang="en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15141-0A5D-8041-9FBC-58C5C7CCCB4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34728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EE13D-EEBB-4169-B8DA-F1B91EC0CF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418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88919-9B76-8171-040F-58F1FF8B5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7965AC5-FFF6-A0C4-4B6B-019F144825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23CAB74-5EC8-1E42-8199-8935822EF5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2032000" algn="l"/>
              </a:tabLst>
            </a:pPr>
            <a:endParaRPr lang="en-CN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352897-2E85-1309-2543-E21C21B55F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EE13D-EEBB-4169-B8DA-F1B91EC0CF9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0644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88919-9B76-8171-040F-58F1FF8B5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7965AC5-FFF6-A0C4-4B6B-019F144825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23CAB74-5EC8-1E42-8199-8935822EF5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352897-2E85-1309-2543-E21C21B55F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EE13D-EEBB-4169-B8DA-F1B91EC0CF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7459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88919-9B76-8171-040F-58F1FF8B5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7965AC5-FFF6-A0C4-4B6B-019F144825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23CAB74-5EC8-1E42-8199-8935822EF5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352897-2E85-1309-2543-E21C21B55F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EE13D-EEBB-4169-B8DA-F1B91EC0CF9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536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F6E1F-03CB-B3AE-6218-E79ACE078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45A3882-CDB3-1CE2-4CC9-C9E421AE29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A1D67AC-9030-3538-CDBE-AE89DFB2B0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2032000" algn="l"/>
              </a:tabLst>
            </a:pPr>
            <a:endParaRPr lang="en-CN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F8463D1-5E08-FFA6-AB5C-B70C7DD2A9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EE13D-EEBB-4169-B8DA-F1B91EC0CF9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4454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EE13D-EEBB-4169-B8DA-F1B91EC0CF9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05905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88919-9B76-8171-040F-58F1FF8B5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7965AC5-FFF6-A0C4-4B6B-019F144825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23CAB74-5EC8-1E42-8199-8935822EF5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352897-2E85-1309-2543-E21C21B55F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EE13D-EEBB-4169-B8DA-F1B91EC0CF9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58390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88919-9B76-8171-040F-58F1FF8B5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7965AC5-FFF6-A0C4-4B6B-019F144825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23CAB74-5EC8-1E42-8199-8935822EF5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2032000" algn="l"/>
              </a:tabLst>
            </a:pPr>
            <a:endParaRPr lang="en-CN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352897-2E85-1309-2543-E21C21B55F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EE13D-EEBB-4169-B8DA-F1B91EC0CF9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89009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6696F-7E96-84D5-92A5-14CCF36D1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A820331-9D29-A5F7-3940-05C8C47A53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C845AAA-1055-9956-4D69-DCE51A942A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F93E825-1744-E35A-47E5-DB33E14F61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EE13D-EEBB-4169-B8DA-F1B91EC0CF9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6763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B3DCF-994E-EF9E-565C-682E11C66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F0A99AA-4273-3ABB-6156-C7B246900F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553975B-A616-442C-82EA-0465750124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559609-23F5-B466-2C70-067460607E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EE13D-EEBB-4169-B8DA-F1B91EC0CF9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8425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BFA12-ACE9-7BB8-E262-11A9BA77D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3D31D71-19CC-50E2-F00D-39262F4CFA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633D991-7C36-4268-F3FE-E770E75045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66AC207-2372-EBEB-49BF-049C78C4AB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EE13D-EEBB-4169-B8DA-F1B91EC0CF9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0381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2032000" algn="l"/>
              </a:tabLst>
            </a:pPr>
            <a:endParaRPr lang="en-CN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EE13D-EEBB-4169-B8DA-F1B91EC0CF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059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88919-9B76-8171-040F-58F1FF8B5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7965AC5-FFF6-A0C4-4B6B-019F144825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23CAB74-5EC8-1E42-8199-8935822EF5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352897-2E85-1309-2543-E21C21B55F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EE13D-EEBB-4169-B8DA-F1B91EC0CF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2415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D5EA0-738A-975D-9E74-7060C5255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40794E9-2A2D-AAE9-81AD-D1FB021E36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F7382FC-0485-C4C7-DA89-37487AEF0C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2032000" algn="l"/>
              </a:tabLst>
            </a:pPr>
            <a:endParaRPr lang="en-CN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FAB512-E024-FD4E-6025-F7A17D49E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EE13D-EEBB-4169-B8DA-F1B91EC0CF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2403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A4CB2-5040-99FC-A41F-C63BC1934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990CC5C-951A-72F4-317D-CB8BFAA180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1F74C19-AAD2-7D74-1408-1D27C4924D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2032000" algn="l"/>
              </a:tabLst>
            </a:pPr>
            <a:endParaRPr lang="en-CN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B2AC359-92EC-1A90-D2D3-8B31A2A629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EE13D-EEBB-4169-B8DA-F1B91EC0CF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963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BB0A1-76F5-6895-165A-C1D6AD769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CC8DFB9-2FE9-EB44-D190-16BB38517F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D1F0151-1FC0-4999-8E34-94D5693A88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2032000" algn="l"/>
              </a:tabLst>
            </a:pPr>
            <a:endParaRPr lang="en-CN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13F1338-DBB4-902B-1F0C-D1DB825477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EE13D-EEBB-4169-B8DA-F1B91EC0CF9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218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8F272-A937-CF09-A2E6-D767EA6A8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1E8B287-8472-DAD0-B1E1-5605D6A878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700B76B-6309-07D2-B52F-76DB7CD3D2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2032000" algn="l"/>
              </a:tabLst>
            </a:pPr>
            <a:endParaRPr lang="en-CN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9A2FF3F-C831-F139-BFDF-F78410C865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EE13D-EEBB-4169-B8DA-F1B91EC0CF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343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0D008-23D3-A30F-1654-5E362A5BF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01EE4CB-E0CE-EEAC-E549-ACCC02FD4D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1105839-7A4C-2C89-A535-94AEE6BDB0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2032000" algn="l"/>
              </a:tabLst>
            </a:pPr>
            <a:endParaRPr lang="en-CN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B540B8-00E1-2099-B7ED-5C2EBFB3FC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EE13D-EEBB-4169-B8DA-F1B91EC0CF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654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9B08D-0B2B-940F-B8DB-4BC792DA8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323F711-C1EF-0CD0-6538-BF7721DAFA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6B86AE0-67DF-0709-634F-7D64C766F8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2032000" algn="l"/>
              </a:tabLst>
            </a:pPr>
            <a:endParaRPr lang="en-CN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1FA1C3F-EA81-60DD-9280-8C4B6F8351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EE13D-EEBB-4169-B8DA-F1B91EC0CF9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641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D73F4-90A0-6C8E-D00D-1958037C6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8C419-EC36-22DF-A6F3-BE8ADC33A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9EFBA-C098-235A-6BBD-4C0CAB762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8A4A-7C26-1F4C-A3DF-6FB3E7E32973}" type="datetime1">
              <a:rPr lang="en-US" smtClean="0"/>
              <a:t>9/13/25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876B3-8555-9911-96EF-2C45E9F80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9E0C8-58F0-27FE-E8B8-2BC2F0257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DCE6-3B19-B544-BA43-6CB13BDBBB1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089120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ECDA9-7C11-CE11-2242-1D6DE7FD6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B627A9-3122-3111-39A0-819F79ABDA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9C00D-596E-04DF-D46B-277D0D09D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FCCD-D540-D94C-8B37-E23CA781F41D}" type="datetime1">
              <a:rPr lang="en-US" smtClean="0"/>
              <a:t>9/13/25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AF335-17A1-8C95-08D4-20779F4BA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7FC29-E833-E273-C4FC-FAB58D041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DCE6-3B19-B544-BA43-6CB13BDBBB1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958052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42A080-2186-6991-EF84-421BA09CEA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1F5908-5F46-9FA6-F80F-2F8294671A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D67EB-7450-CA3D-E66E-E95BF91F8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CE58-77C1-7B43-B24F-6DA0BC1A53BA}" type="datetime1">
              <a:rPr lang="en-US" smtClean="0"/>
              <a:t>9/13/25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229FE-B35C-BB5A-E320-82421442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50EC1-2F63-73F0-7609-BB259E9E8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DCE6-3B19-B544-BA43-6CB13BDBBB1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155234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5F794-7307-4408-76C1-18FDE161EF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153942-E72C-9FAC-ADD7-4DC6E1A884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4BD8BEA-6D4F-D615-AE1C-F44ACD4A7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05437"/>
            <a:ext cx="3442252" cy="365125"/>
          </a:xfrm>
          <a:prstGeom prst="rect">
            <a:avLst/>
          </a:prstGeom>
          <a:solidFill>
            <a:srgbClr val="2980D6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Yilin Zhou @ Fudan</a:t>
            </a:r>
            <a:endParaRPr lang="zh-CN" alt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B5FCAF0-7741-6B0C-B469-8F21AF02F2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42252" y="6505437"/>
            <a:ext cx="5582478" cy="365125"/>
          </a:xfrm>
          <a:prstGeom prst="rect">
            <a:avLst/>
          </a:prstGeom>
          <a:solidFill>
            <a:srgbClr val="0D9CE2"/>
          </a:solidFill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Research on the family of all-charm tetraquarks at CMS</a:t>
            </a:r>
            <a:endParaRPr lang="en-US" altLang="zh-CN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92FD460-CF4F-D8FE-4FB0-56B61AD2A1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4730" y="6505436"/>
            <a:ext cx="3167272" cy="365125"/>
          </a:xfrm>
          <a:prstGeom prst="rect">
            <a:avLst/>
          </a:prstGeom>
          <a:solidFill>
            <a:srgbClr val="2980D6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3CEBE5D-4745-F74E-B6CA-CF211AB1145F}" type="slidenum">
              <a:rPr lang="en-CN" smtClean="0"/>
              <a:pPr/>
              <a:t>‹#›</a:t>
            </a:fld>
            <a:endParaRPr lang="en-CN"/>
          </a:p>
        </p:txBody>
      </p:sp>
      <p:sp>
        <p:nvSpPr>
          <p:cNvPr id="4" name="矩形 10">
            <a:extLst>
              <a:ext uri="{FF2B5EF4-FFF2-40B4-BE49-F238E27FC236}">
                <a16:creationId xmlns:a16="http://schemas.microsoft.com/office/drawing/2014/main" id="{714E0DB1-00FF-1B45-ABC2-F7CB05F7F846}"/>
              </a:ext>
            </a:extLst>
          </p:cNvPr>
          <p:cNvSpPr/>
          <p:nvPr userDrawn="1"/>
        </p:nvSpPr>
        <p:spPr>
          <a:xfrm>
            <a:off x="2" y="167780"/>
            <a:ext cx="1397726" cy="28738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13">
            <a:extLst>
              <a:ext uri="{FF2B5EF4-FFF2-40B4-BE49-F238E27FC236}">
                <a16:creationId xmlns:a16="http://schemas.microsoft.com/office/drawing/2014/main" id="{FF62843C-8DB8-3988-5C7D-1B78C63DF952}"/>
              </a:ext>
            </a:extLst>
          </p:cNvPr>
          <p:cNvSpPr/>
          <p:nvPr userDrawn="1"/>
        </p:nvSpPr>
        <p:spPr>
          <a:xfrm>
            <a:off x="3334872" y="167780"/>
            <a:ext cx="8857128" cy="28738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17">
            <a:extLst>
              <a:ext uri="{FF2B5EF4-FFF2-40B4-BE49-F238E27FC236}">
                <a16:creationId xmlns:a16="http://schemas.microsoft.com/office/drawing/2014/main" id="{2B3FD616-0576-2F48-2856-C5E6A18302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445" y="14011"/>
            <a:ext cx="1397727" cy="602071"/>
          </a:xfrm>
          <a:prstGeom prst="rect">
            <a:avLst/>
          </a:prstGeom>
        </p:spPr>
      </p:pic>
      <p:pic>
        <p:nvPicPr>
          <p:cNvPr id="10" name="图片 12">
            <a:extLst>
              <a:ext uri="{FF2B5EF4-FFF2-40B4-BE49-F238E27FC236}">
                <a16:creationId xmlns:a16="http://schemas.microsoft.com/office/drawing/2014/main" id="{363EF38C-F371-DFF7-95CE-F9E437A89F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08" y="2314218"/>
            <a:ext cx="7186644" cy="419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85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A9ACA-FEFF-054E-8023-DEDCCF94A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Grantha Sangam MN" pitchFamily="2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20F3A-EEB1-0F0D-2CCE-B4BD3BC2D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5A814-39B1-DB4B-0C4C-51E2E2117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Yilin Zhou @ Fudan</a:t>
            </a:r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23A1E-45F0-E7AE-9017-17FC8CC3F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Research on the family of all-charm tetraquarks at CMS</a:t>
            </a:r>
            <a:endParaRPr lang="en-C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6F818-971B-6BD3-6C28-63EE6AB82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BE5D-4745-F74E-B6CA-CF211AB1145F}" type="slidenum">
              <a:rPr lang="en-CN" smtClean="0"/>
              <a:t>‹#›</a:t>
            </a:fld>
            <a:endParaRPr lang="en-C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62B670-BD44-678C-64B2-B3CD1B9DD6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"/>
          </a:blip>
          <a:stretch>
            <a:fillRect/>
          </a:stretch>
        </p:blipFill>
        <p:spPr>
          <a:xfrm>
            <a:off x="7627258" y="370657"/>
            <a:ext cx="6136404" cy="61250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3870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72844-6864-AA1D-36A2-562210A30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noFill/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4E0906-7D35-CC8F-5134-8F7D0E91C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30882-4D94-E106-4882-5982597CB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Yilin Zhou @ Fudan</a:t>
            </a:r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66153-646C-A1D2-86DD-3978BDAAC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Research on the family of all-charm tetraquarks at CMS</a:t>
            </a:r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AD377-FC2F-2015-0232-88E1CB702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BE5D-4745-F74E-B6CA-CF211AB1145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254792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BB425-8976-202E-66C4-750707E8A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07090-CA3F-A540-BB70-6B8472DF8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8D6961-F2E7-6FF1-DDD3-881437A1B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D649C6-97F0-9F0F-8179-9F12B0499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Yilin Zhou @ Fudan</a:t>
            </a:r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7501D0-FFC7-3A5C-9147-FBA5AA401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Research on the family of all-charm tetraquarks at CMS</a:t>
            </a:r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34DA5D-5548-9A50-4C36-01F15C077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BE5D-4745-F74E-B6CA-CF211AB1145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230971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1711E-B2D8-9FCE-58D8-BEBBBD10A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F0C2C-B3B6-9A44-FE93-72422545C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FEECEE-6046-F3D1-EB74-0E69998EF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8C3EA9-B624-4C9A-0521-24618991FA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FA49B9-5395-08E6-FA48-5BFC124060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468D07-E805-F53A-03F0-D4DEB2064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Yilin Zhou @ Fudan</a:t>
            </a:r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6E9A3B-149E-8A03-3371-E0592BBBC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Research on the family of all-charm tetraquarks at CMS</a:t>
            </a:r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F1C563-D152-D0B4-245C-1B91AE72D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BE5D-4745-F74E-B6CA-CF211AB1145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133660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08761-5D08-327B-FEC7-4B8086ABE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878"/>
            <a:ext cx="12192000" cy="365125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C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525D9B-8C6F-60E2-3BFC-DC38C556E1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70000"/>
            <a:ext cx="3442252" cy="288000"/>
          </a:xfrm>
        </p:spPr>
        <p:txBody>
          <a:bodyPr/>
          <a:lstStyle/>
          <a:p>
            <a:r>
              <a:rPr lang="en-US"/>
              <a:t>Yilin Zhou @ Fudan</a:t>
            </a:r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1E9D86-A2E4-249F-934D-16829FBC1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2252" y="6570000"/>
            <a:ext cx="5307498" cy="288000"/>
          </a:xfrm>
        </p:spPr>
        <p:txBody>
          <a:bodyPr/>
          <a:lstStyle/>
          <a:p>
            <a:r>
              <a:rPr lang="en-US"/>
              <a:t>Research on the family of all-charm tetraquarks at CMS</a:t>
            </a:r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2ADA51-5942-C6C5-B631-8132203EA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9750" y="6569999"/>
            <a:ext cx="3442252" cy="295200"/>
          </a:xfrm>
        </p:spPr>
        <p:txBody>
          <a:bodyPr/>
          <a:lstStyle/>
          <a:p>
            <a:fld id="{B3CEBE5D-4745-F74E-B6CA-CF211AB1145F}" type="slidenum">
              <a:rPr lang="en-CN" smtClean="0"/>
              <a:t>‹#›</a:t>
            </a:fld>
            <a:endParaRPr lang="en-C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C50864-88BA-D102-9C11-A06B638CF9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"/>
          </a:blip>
          <a:stretch>
            <a:fillRect/>
          </a:stretch>
        </p:blipFill>
        <p:spPr>
          <a:xfrm>
            <a:off x="7627258" y="370657"/>
            <a:ext cx="6136404" cy="61250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2999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A1DB59-08B8-96CE-246B-BA1D27515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Yilin Zhou @ Fudan</a:t>
            </a:r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297681-2434-D929-4DC5-7B36DD264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Research on the family of all-charm tetraquarks at CMS</a:t>
            </a:r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C41C5-BAB3-F265-2DB3-E631BFA58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BE5D-4745-F74E-B6CA-CF211AB1145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527074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1DCF9-7E8C-C478-CA01-FE0819A1C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D0756-8C58-52DE-0077-19EE737EC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EEFFC-760E-7D04-5C1A-B6D8ECA42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15865F-D3BD-46D1-09DF-53EA4DC87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Yilin Zhou @ Fudan</a:t>
            </a:r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994DA-04A5-B19B-8230-BF167E3E6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Research on the family of all-charm tetraquarks at CMS</a:t>
            </a:r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29DBB-9D8D-AF6B-74E3-FBF7C44CA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BE5D-4745-F74E-B6CA-CF211AB1145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95672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B96DA-D48D-BD05-EE5B-0D308E6B1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AF642-62DF-FF73-9E97-9D13ACD4D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AE6D5-3B29-8CF9-FBE6-6A0D67176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4E49-795D-E747-A1C3-E80D17A54266}" type="datetime1">
              <a:rPr lang="en-US" smtClean="0"/>
              <a:t>9/13/25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47EC1-CE93-83E0-D7AF-E30CFDEF0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4911B-8593-99F4-AD30-50D35296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DCE6-3B19-B544-BA43-6CB13BDBBB1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1104704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F5F55-2E5A-4AD8-97FA-FEADE1FA3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086387-8BAD-42E2-7E0A-197227E4FD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765E2F-B4AB-535D-46E5-B7EFFD647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FA2DF4-6FE2-09EB-CF50-61F326C5B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Yilin Zhou @ Fudan</a:t>
            </a:r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B36EC4-0702-848F-5CF7-E5721F775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Research on the family of all-charm tetraquarks at CMS</a:t>
            </a:r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B38FB-E3CA-9D39-1915-8A42CC5CA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BE5D-4745-F74E-B6CA-CF211AB1145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564720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D2F5E-F111-F440-453D-6C78C5197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CD151A-FCD4-28AE-4CB2-B2D06583F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EADAB-00C8-89BD-ECED-976364EE3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Yilin Zhou @ Fudan</a:t>
            </a:r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14380-1A86-AA69-1C48-D911EC633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Research on the family of all-charm tetraquarks at CMS</a:t>
            </a:r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BC6DD-7955-AC8A-A751-794AA0B1A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BE5D-4745-F74E-B6CA-CF211AB1145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475415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01E2DF-2982-BFB3-F343-D33E4B95BF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7817DF-FF63-A72E-145C-CE6A8AAEAC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BF22E-A2F9-4BAB-7AF6-79881ED25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Yilin Zhou @ Fudan</a:t>
            </a:r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0F44E-5AB3-4D0E-30F8-AE240C7F3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Research on the family of all-charm tetraquarks at CMS</a:t>
            </a:r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F0185-57C5-5C2E-8C37-42F90BE96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BE5D-4745-F74E-B6CA-CF211AB1145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971862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525D9B-8C6F-60E2-3BFC-DC38C556E1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solidFill>
            <a:srgbClr val="407DD6">
              <a:alpha val="86275"/>
            </a:srgbClr>
          </a:solidFill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r>
              <a:rPr lang="en-US"/>
              <a:t>Yilin Zhou @ Fudan</a:t>
            </a:r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1E9D86-A2E4-249F-934D-16829FBC1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407DD6">
              <a:alpha val="85882"/>
            </a:srgbClr>
          </a:solidFill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r>
              <a:rPr lang="en-US"/>
              <a:t>Research on the family of all-charm tetraquarks at CMS</a:t>
            </a:r>
            <a:endParaRPr lang="en-C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2ADA51-5942-C6C5-B631-8132203EA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2980D6">
              <a:alpha val="85490"/>
            </a:srgbClr>
          </a:solidFill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fld id="{B3CEBE5D-4745-F74E-B6CA-CF211AB1145F}" type="slidenum">
              <a:rPr lang="en-CN" smtClean="0"/>
              <a:pPr/>
              <a:t>‹#›</a:t>
            </a:fld>
            <a:endParaRPr lang="en-CN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8AA9EE2-A002-1453-2932-65790BE4A5A7}"/>
              </a:ext>
            </a:extLst>
          </p:cNvPr>
          <p:cNvSpPr txBox="1">
            <a:spLocks/>
          </p:cNvSpPr>
          <p:nvPr userDrawn="1"/>
        </p:nvSpPr>
        <p:spPr>
          <a:xfrm>
            <a:off x="0" y="-19878"/>
            <a:ext cx="12192000" cy="365125"/>
          </a:xfrm>
          <a:prstGeom prst="rect">
            <a:avLst/>
          </a:prstGeom>
          <a:gradFill flip="none" rotWithShape="1">
            <a:gsLst>
              <a:gs pos="0">
                <a:srgbClr val="407DD6"/>
              </a:gs>
              <a:gs pos="71000">
                <a:srgbClr val="407DD6">
                  <a:tint val="44500"/>
                  <a:satMod val="160000"/>
                </a:srgbClr>
              </a:gs>
              <a:gs pos="82000">
                <a:srgbClr val="407DD6">
                  <a:tint val="23500"/>
                  <a:satMod val="160000"/>
                </a:srgbClr>
              </a:gs>
            </a:gsLst>
            <a:lin ang="3600000" scaled="0"/>
            <a:tileRect/>
          </a:gra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/>
              <a:t>Click to edit Master title style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2978092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20F3A-EEB1-0F0D-2CCE-B4BD3BC2D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5A814-39B1-DB4B-0C4C-51E2E2117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Yilin Zhou @ Fudan</a:t>
            </a:r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23A1E-45F0-E7AE-9017-17FC8CC3F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Research on the family of all-charm tetraquarks at CMS</a:t>
            </a:r>
            <a:endParaRPr lang="en-C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6F818-971B-6BD3-6C28-63EE6AB82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BE5D-4745-F74E-B6CA-CF211AB1145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03960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07090-CA3F-A540-BB70-6B8472DF8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8D6961-F2E7-6FF1-DDD3-881437A1B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D649C6-97F0-9F0F-8179-9F12B0499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Yilin Zhou @ Fudan</a:t>
            </a:r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7501D0-FFC7-3A5C-9147-FBA5AA401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Research on the family of all-charm tetraquarks at CMS</a:t>
            </a:r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34DA5D-5548-9A50-4C36-01F15C077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BE5D-4745-F74E-B6CA-CF211AB1145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3312977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5F794-7307-4408-76C1-18FDE161EF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153942-E72C-9FAC-ADD7-4DC6E1A884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4BD8BEA-6D4F-D615-AE1C-F44ACD4A7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05437"/>
            <a:ext cx="3442252" cy="365125"/>
          </a:xfrm>
          <a:prstGeom prst="rect">
            <a:avLst/>
          </a:prstGeom>
          <a:solidFill>
            <a:srgbClr val="2980D6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Yilin Zhou @ Fudan</a:t>
            </a:r>
            <a:endParaRPr lang="zh-CN" alt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B5FCAF0-7741-6B0C-B469-8F21AF02F2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42252" y="6505437"/>
            <a:ext cx="5582478" cy="365125"/>
          </a:xfrm>
          <a:prstGeom prst="rect">
            <a:avLst/>
          </a:prstGeom>
          <a:solidFill>
            <a:srgbClr val="0D9CE2"/>
          </a:solidFill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Observation of a family of all-charm tetraquarks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92FD460-CF4F-D8FE-4FB0-56B61AD2A1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4730" y="6505436"/>
            <a:ext cx="3167272" cy="365125"/>
          </a:xfrm>
          <a:prstGeom prst="rect">
            <a:avLst/>
          </a:prstGeom>
          <a:solidFill>
            <a:srgbClr val="2980D6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3CEBE5D-4745-F74E-B6CA-CF211AB1145F}" type="slidenum">
              <a:rPr lang="en-CN" smtClean="0"/>
              <a:pPr/>
              <a:t>‹#›</a:t>
            </a:fld>
            <a:endParaRPr lang="en-C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49FF9A-32F3-439D-CB88-F603EA6832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410" b="4818"/>
          <a:stretch/>
        </p:blipFill>
        <p:spPr>
          <a:xfrm>
            <a:off x="2015991" y="46038"/>
            <a:ext cx="3637787" cy="1044000"/>
          </a:xfrm>
          <a:prstGeom prst="rect">
            <a:avLst/>
          </a:prstGeom>
        </p:spPr>
      </p:pic>
      <p:pic>
        <p:nvPicPr>
          <p:cNvPr id="4" name="Picture 42">
            <a:extLst>
              <a:ext uri="{FF2B5EF4-FFF2-40B4-BE49-F238E27FC236}">
                <a16:creationId xmlns:a16="http://schemas.microsoft.com/office/drawing/2014/main" id="{06A1B450-071E-4759-7D2E-DBA3472060B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1" r="25626"/>
          <a:stretch/>
        </p:blipFill>
        <p:spPr bwMode="auto">
          <a:xfrm>
            <a:off x="979224" y="20027"/>
            <a:ext cx="1213718" cy="10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3F5606B-97BB-FF94-728E-28F00D90AB6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" t="1300" r="1061" b="993"/>
          <a:stretch>
            <a:fillRect/>
          </a:stretch>
        </p:blipFill>
        <p:spPr bwMode="auto">
          <a:xfrm>
            <a:off x="68684" y="49171"/>
            <a:ext cx="973458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106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A9ACA-FEFF-054E-8023-DEDCCF94A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Grantha Sangam MN" pitchFamily="2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20F3A-EEB1-0F0D-2CCE-B4BD3BC2D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5A814-39B1-DB4B-0C4C-51E2E2117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Yilin Zhou @ Fudan</a:t>
            </a:r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23A1E-45F0-E7AE-9017-17FC8CC3F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Observation of a family of all-charm tetraquarks</a:t>
            </a:r>
            <a:endParaRPr lang="en-C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6F818-971B-6BD3-6C28-63EE6AB82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BE5D-4745-F74E-B6CA-CF211AB1145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7260978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72844-6864-AA1D-36A2-562210A30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noFill/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4E0906-7D35-CC8F-5134-8F7D0E91C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30882-4D94-E106-4882-5982597CB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Yilin Zhou @ Fudan</a:t>
            </a:r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66153-646C-A1D2-86DD-3978BDAAC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Observation of a family of all-charm tetraquarks</a:t>
            </a:r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AD377-FC2F-2015-0232-88E1CB702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BE5D-4745-F74E-B6CA-CF211AB1145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1751323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BB425-8976-202E-66C4-750707E8A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07090-CA3F-A540-BB70-6B8472DF8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8D6961-F2E7-6FF1-DDD3-881437A1B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D649C6-97F0-9F0F-8179-9F12B0499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Yilin Zhou @ Fudan</a:t>
            </a:r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7501D0-FFC7-3A5C-9147-FBA5AA401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Observation of a family of all-charm tetraquarks</a:t>
            </a:r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34DA5D-5548-9A50-4C36-01F15C077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BE5D-4745-F74E-B6CA-CF211AB1145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69864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4B9BE-EAB7-6E8F-DFD8-A51983CEA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D9CA3-FB12-DB81-8754-BA577CD81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13606-F945-CD1E-9BB2-237E41EF0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AD35-B623-A847-99D4-6500034EB6A0}" type="datetime1">
              <a:rPr lang="en-US" smtClean="0"/>
              <a:t>9/13/25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DC033-7F7E-0F79-E09C-DC5877637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25214-D030-6F3C-71AD-68535E30A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DCE6-3B19-B544-BA43-6CB13BDBBB1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1066237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1711E-B2D8-9FCE-58D8-BEBBBD10A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F0C2C-B3B6-9A44-FE93-72422545C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FEECEE-6046-F3D1-EB74-0E69998EF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8C3EA9-B624-4C9A-0521-24618991FA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FA49B9-5395-08E6-FA48-5BFC124060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468D07-E805-F53A-03F0-D4DEB2064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Yilin Zhou @ Fudan</a:t>
            </a:r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6E9A3B-149E-8A03-3371-E0592BBBC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Observation of a family of all-charm tetraquarks</a:t>
            </a:r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F1C563-D152-D0B4-245C-1B91AE72D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BE5D-4745-F74E-B6CA-CF211AB1145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0770954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08761-5D08-327B-FEC7-4B8086ABE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878"/>
            <a:ext cx="12192000" cy="365125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C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525D9B-8C6F-60E2-3BFC-DC38C556E1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70000"/>
            <a:ext cx="3442252" cy="288000"/>
          </a:xfrm>
        </p:spPr>
        <p:txBody>
          <a:bodyPr/>
          <a:lstStyle/>
          <a:p>
            <a:r>
              <a:rPr lang="en-US"/>
              <a:t>Yilin Zhou @ Fudan</a:t>
            </a:r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1E9D86-A2E4-249F-934D-16829FBC1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2252" y="6570000"/>
            <a:ext cx="5307498" cy="288000"/>
          </a:xfrm>
        </p:spPr>
        <p:txBody>
          <a:bodyPr/>
          <a:lstStyle/>
          <a:p>
            <a:r>
              <a:rPr lang="en-US"/>
              <a:t>Observation of a family of all-charm tetraquarks</a:t>
            </a:r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2ADA51-5942-C6C5-B631-8132203EA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9750" y="6569999"/>
            <a:ext cx="3442252" cy="295200"/>
          </a:xfrm>
        </p:spPr>
        <p:txBody>
          <a:bodyPr/>
          <a:lstStyle/>
          <a:p>
            <a:fld id="{B3CEBE5D-4745-F74E-B6CA-CF211AB1145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6832314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A1DB59-08B8-96CE-246B-BA1D27515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Yilin Zhou @ Fudan</a:t>
            </a:r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297681-2434-D929-4DC5-7B36DD264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Observation of a family of all-charm tetraquarks</a:t>
            </a:r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C41C5-BAB3-F265-2DB3-E631BFA58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BE5D-4745-F74E-B6CA-CF211AB1145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3753592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1DCF9-7E8C-C478-CA01-FE0819A1C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D0756-8C58-52DE-0077-19EE737EC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EEFFC-760E-7D04-5C1A-B6D8ECA42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15865F-D3BD-46D1-09DF-53EA4DC87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Yilin Zhou @ Fudan</a:t>
            </a:r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994DA-04A5-B19B-8230-BF167E3E6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Observation of a family of all-charm tetraquarks</a:t>
            </a:r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29DBB-9D8D-AF6B-74E3-FBF7C44CA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BE5D-4745-F74E-B6CA-CF211AB1145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1480631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F5F55-2E5A-4AD8-97FA-FEADE1FA3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086387-8BAD-42E2-7E0A-197227E4FD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765E2F-B4AB-535D-46E5-B7EFFD647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FA2DF4-6FE2-09EB-CF50-61F326C5B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Yilin Zhou @ Fudan</a:t>
            </a:r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B36EC4-0702-848F-5CF7-E5721F775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Observation of a family of all-charm tetraquarks</a:t>
            </a:r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B38FB-E3CA-9D39-1915-8A42CC5CA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BE5D-4745-F74E-B6CA-CF211AB1145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0655196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D2F5E-F111-F440-453D-6C78C5197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CD151A-FCD4-28AE-4CB2-B2D06583F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EADAB-00C8-89BD-ECED-976364EE3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Yilin Zhou @ Fudan</a:t>
            </a:r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14380-1A86-AA69-1C48-D911EC633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Observation of a family of all-charm tetraquarks</a:t>
            </a:r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BC6DD-7955-AC8A-A751-794AA0B1A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BE5D-4745-F74E-B6CA-CF211AB1145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7850609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01E2DF-2982-BFB3-F343-D33E4B95BF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7817DF-FF63-A72E-145C-CE6A8AAEAC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BF22E-A2F9-4BAB-7AF6-79881ED25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Yilin Zhou @ Fudan</a:t>
            </a:r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0F44E-5AB3-4D0E-30F8-AE240C7F3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Observation of a family of all-charm tetraquarks</a:t>
            </a:r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F0185-57C5-5C2E-8C37-42F90BE96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BE5D-4745-F74E-B6CA-CF211AB1145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0716652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525D9B-8C6F-60E2-3BFC-DC38C556E1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solidFill>
            <a:srgbClr val="407DD6">
              <a:alpha val="86275"/>
            </a:srgbClr>
          </a:solidFill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r>
              <a:rPr lang="en-US"/>
              <a:t>Yilin Zhou @ Fudan</a:t>
            </a:r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1E9D86-A2E4-249F-934D-16829FBC1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407DD6">
              <a:alpha val="85882"/>
            </a:srgbClr>
          </a:solidFill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r>
              <a:rPr lang="en-US"/>
              <a:t>Observation of a family of all-charm tetraquarks</a:t>
            </a:r>
            <a:endParaRPr lang="en-C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2ADA51-5942-C6C5-B631-8132203EA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2980D6">
              <a:alpha val="85490"/>
            </a:srgbClr>
          </a:solidFill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fld id="{B3CEBE5D-4745-F74E-B6CA-CF211AB1145F}" type="slidenum">
              <a:rPr lang="en-CN" smtClean="0"/>
              <a:pPr/>
              <a:t>‹#›</a:t>
            </a:fld>
            <a:endParaRPr lang="en-CN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8AA9EE2-A002-1453-2932-65790BE4A5A7}"/>
              </a:ext>
            </a:extLst>
          </p:cNvPr>
          <p:cNvSpPr txBox="1">
            <a:spLocks/>
          </p:cNvSpPr>
          <p:nvPr userDrawn="1"/>
        </p:nvSpPr>
        <p:spPr>
          <a:xfrm>
            <a:off x="0" y="-19878"/>
            <a:ext cx="12192000" cy="365125"/>
          </a:xfrm>
          <a:prstGeom prst="rect">
            <a:avLst/>
          </a:prstGeom>
          <a:gradFill flip="none" rotWithShape="1">
            <a:gsLst>
              <a:gs pos="0">
                <a:srgbClr val="407DD6"/>
              </a:gs>
              <a:gs pos="71000">
                <a:srgbClr val="407DD6">
                  <a:tint val="44500"/>
                  <a:satMod val="160000"/>
                </a:srgbClr>
              </a:gs>
              <a:gs pos="82000">
                <a:srgbClr val="407DD6">
                  <a:tint val="23500"/>
                  <a:satMod val="160000"/>
                </a:srgbClr>
              </a:gs>
            </a:gsLst>
            <a:lin ang="3600000" scaled="0"/>
            <a:tileRect/>
          </a:gra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/>
              <a:t>Click to edit Master title style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1899154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20F3A-EEB1-0F0D-2CCE-B4BD3BC2D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5A814-39B1-DB4B-0C4C-51E2E2117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Yilin Zhou @ Fudan</a:t>
            </a:r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23A1E-45F0-E7AE-9017-17FC8CC3F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Observation of a family of all-charm tetraquarks</a:t>
            </a:r>
            <a:endParaRPr lang="en-C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6F818-971B-6BD3-6C28-63EE6AB82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BE5D-4745-F74E-B6CA-CF211AB1145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9277937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07090-CA3F-A540-BB70-6B8472DF8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8D6961-F2E7-6FF1-DDD3-881437A1B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D649C6-97F0-9F0F-8179-9F12B0499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Yilin Zhou @ Fudan</a:t>
            </a:r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7501D0-FFC7-3A5C-9147-FBA5AA401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Observation of a family of all-charm tetraquarks</a:t>
            </a:r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34DA5D-5548-9A50-4C36-01F15C077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BE5D-4745-F74E-B6CA-CF211AB1145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844443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AF998-B798-0D3E-6F33-3E4E0D4B8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D0339-0EF3-4765-27A7-A66D520F2D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D6BAB6-5E8E-FA53-D463-909F5B847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DDEB2A-597D-7B51-3EF2-0205AC5F1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E62F-433B-694E-BBE0-1322F0327786}" type="datetime1">
              <a:rPr lang="en-US" smtClean="0"/>
              <a:t>9/13/25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95E602-CD30-E424-7E41-95BDD2BA2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135121-3128-BF3C-A170-26F8A1C47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DCE6-3B19-B544-BA43-6CB13BDBBB1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590420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82BDE-A794-E3D3-DAAB-1EA65A4B1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5BB9A-9C86-BA10-9060-CF4726852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BADAEC-48B3-5F29-4B47-9CD2D06D53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4DD11F-67DF-2269-5CB8-9897C78889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61AE66-5753-D516-1999-512417E33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43CB69-1605-5400-2CE8-601FB1A73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D22D-126C-3941-AF29-C61CFB6C90A2}" type="datetime1">
              <a:rPr lang="en-US" smtClean="0"/>
              <a:t>9/13/25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568401-7F3E-C209-501A-5FC96A66C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09C3EE-FADC-8796-8FAF-06253B784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DCE6-3B19-B544-BA43-6CB13BDBBB1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951554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7EEC4-6CE5-0A29-F0C8-B0D9FC47F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80BAAA-CB26-BD49-3EDF-12A30C250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6992-6E51-AF45-85AF-A1C415557335}" type="datetime1">
              <a:rPr lang="en-US" smtClean="0"/>
              <a:t>9/13/25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1F466-B6D6-A82B-9382-DAB328EDD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847F9F-9335-3D14-4A10-8997D9C16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DCE6-3B19-B544-BA43-6CB13BDBBB1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892972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825275-5EC7-C319-FE98-776F6A749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2F1D0-E72A-E347-8DAD-70FC2BBE6B63}" type="datetime1">
              <a:rPr lang="en-US" smtClean="0"/>
              <a:t>9/13/25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2F850A-3CC3-019A-E7A0-190F1CCB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45378-8A53-612B-573F-90AA4E008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DCE6-3B19-B544-BA43-6CB13BDBBB1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535766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2E1B9-12CF-5755-3BB9-41B57D4B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593F7-FCC5-7EB8-C99E-29F6A18D6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1F5D64-657E-7BF9-F05E-86F7FCEDB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4D5D9-C156-100E-D67B-B40600D5E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54A4-949F-4A47-9F54-F0C534D79E0C}" type="datetime1">
              <a:rPr lang="en-US" smtClean="0"/>
              <a:t>9/13/25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C02F2-703C-B9FD-F180-30C6624AA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B5443-FBEB-D353-ED4A-ACD751E64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DCE6-3B19-B544-BA43-6CB13BDBBB1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211454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A4EE2-5679-3867-F220-9BDE3BAB2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0C9EDA-7EDE-AF89-A8F2-286201E73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54551E-B9A0-81D0-4367-7B70E443F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98D154-D569-3244-5103-C9D754035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FB02-B341-1E41-82AC-92441744D929}" type="datetime1">
              <a:rPr lang="en-US" smtClean="0"/>
              <a:t>9/13/25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B60E7-B9B0-17B7-C1C4-42057F17C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79424-DF02-3DC9-2ED0-2BD6EF0FB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DCE6-3B19-B544-BA43-6CB13BDBBB1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56380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0D1020-4180-1643-9D27-B3BBEAA18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9998FB-05A5-62F2-1E2D-B8062DF5F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1C852-551F-B31B-CF92-D85A136DC4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4BCEE-A787-A747-9D3D-650B8A79C080}" type="datetime1">
              <a:rPr lang="en-US" smtClean="0"/>
              <a:t>9/13/25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B96B6-6DBA-B98B-D0A1-9269CC9E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95758-73CA-4759-FA82-4877AF897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FDCE6-3B19-B544-BA43-6CB13BDBBB1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3088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AB8C33-24B0-CEF1-082D-C6E2065D7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878"/>
            <a:ext cx="12192000" cy="365125"/>
          </a:xfrm>
          <a:prstGeom prst="rect">
            <a:avLst/>
          </a:prstGeom>
          <a:gradFill flip="none" rotWithShape="1">
            <a:gsLst>
              <a:gs pos="0">
                <a:srgbClr val="2475CA">
                  <a:lumMod val="89000"/>
                  <a:lumOff val="11000"/>
                </a:srgbClr>
              </a:gs>
              <a:gs pos="40000">
                <a:srgbClr val="00ACFF">
                  <a:lumMod val="85000"/>
                  <a:lumOff val="15000"/>
                </a:srgbClr>
              </a:gs>
              <a:gs pos="82000">
                <a:srgbClr val="00ACFF">
                  <a:lumMod val="14000"/>
                  <a:lumOff val="86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C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24ECC-FC05-CB8F-3BB5-AE3A76E6B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28739-36C7-5A2D-70C0-16FE608C59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0000"/>
            <a:ext cx="3442252" cy="288000"/>
          </a:xfrm>
          <a:prstGeom prst="rect">
            <a:avLst/>
          </a:prstGeom>
          <a:solidFill>
            <a:srgbClr val="2980D6"/>
          </a:solidFill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/>
              <a:t>Yilin Zhou @ Fudan</a:t>
            </a:r>
            <a:endParaRPr lang="zh-CN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3743A-37BC-A520-98D0-B2141A5345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42252" y="6570000"/>
            <a:ext cx="5307498" cy="288000"/>
          </a:xfrm>
          <a:prstGeom prst="rect">
            <a:avLst/>
          </a:prstGeom>
          <a:solidFill>
            <a:srgbClr val="0D9CE2"/>
          </a:solidFill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/>
              <a:t>Research on the family of all-charm tetraquarks at CMS</a:t>
            </a:r>
            <a:endParaRPr lang="en-US" altLang="zh-C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8D52A-EC66-7E9A-6538-517C0B555C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9748" y="6562800"/>
            <a:ext cx="3442252" cy="295200"/>
          </a:xfrm>
          <a:prstGeom prst="rect">
            <a:avLst/>
          </a:prstGeom>
          <a:solidFill>
            <a:srgbClr val="2980D6"/>
          </a:solidFill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B3CEBE5D-4745-F74E-B6CA-CF211AB1145F}" type="slidenum">
              <a:rPr lang="en-CN" smtClean="0"/>
              <a:pPr/>
              <a:t>‹#›</a:t>
            </a:fld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5435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AB8C33-24B0-CEF1-082D-C6E2065D7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878"/>
            <a:ext cx="12192000" cy="365125"/>
          </a:xfrm>
          <a:prstGeom prst="rect">
            <a:avLst/>
          </a:prstGeom>
          <a:gradFill flip="none" rotWithShape="1">
            <a:gsLst>
              <a:gs pos="0">
                <a:srgbClr val="2475CA">
                  <a:lumMod val="89000"/>
                  <a:lumOff val="11000"/>
                </a:srgbClr>
              </a:gs>
              <a:gs pos="40000">
                <a:srgbClr val="00ACFF">
                  <a:lumMod val="85000"/>
                  <a:lumOff val="15000"/>
                </a:srgbClr>
              </a:gs>
              <a:gs pos="82000">
                <a:srgbClr val="00ACFF">
                  <a:lumMod val="14000"/>
                  <a:lumOff val="86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C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24ECC-FC05-CB8F-3BB5-AE3A76E6B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28739-36C7-5A2D-70C0-16FE608C59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0000"/>
            <a:ext cx="3442252" cy="288000"/>
          </a:xfrm>
          <a:prstGeom prst="rect">
            <a:avLst/>
          </a:prstGeom>
          <a:solidFill>
            <a:srgbClr val="2980D6"/>
          </a:solidFill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/>
              <a:t>Yilin Zhou @ Fudan</a:t>
            </a:r>
            <a:endParaRPr lang="zh-CN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3743A-37BC-A520-98D0-B2141A5345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42252" y="6570000"/>
            <a:ext cx="5307498" cy="288000"/>
          </a:xfrm>
          <a:prstGeom prst="rect">
            <a:avLst/>
          </a:prstGeom>
          <a:solidFill>
            <a:srgbClr val="0D9CE2"/>
          </a:solidFill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Observation of a family of all-charm tetraquarks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8D52A-EC66-7E9A-6538-517C0B555C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9748" y="6562800"/>
            <a:ext cx="3442252" cy="295200"/>
          </a:xfrm>
          <a:prstGeom prst="rect">
            <a:avLst/>
          </a:prstGeom>
          <a:solidFill>
            <a:srgbClr val="2980D6"/>
          </a:solidFill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B3CEBE5D-4745-F74E-B6CA-CF211AB1145F}" type="slidenum">
              <a:rPr lang="en-CN" smtClean="0"/>
              <a:pPr/>
              <a:t>‹#›</a:t>
            </a:fld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32342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journals.aps.org/prl/abstract/10.1103/PhysRevLett.132.111901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s://www.sciencedirect.com/science/article/pii/S209592732030568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3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hyperlink" Target="https://journals.aps.org/prl/abstract/10.1103/PhysRevLett.131.151902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1F3021-E24D-4654-AAF2-6EB12A63C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880" y="1357269"/>
            <a:ext cx="10744233" cy="1020542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 of a family of all-charm tetraquarks</a:t>
            </a:r>
            <a:endParaRPr lang="zh-CN" altLang="en-US" sz="3600" b="1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CA47198-2345-47FE-A617-21B3923817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593" y="3215498"/>
            <a:ext cx="9448802" cy="1517632"/>
          </a:xfrm>
        </p:spPr>
        <p:txBody>
          <a:bodyPr>
            <a:noAutofit/>
          </a:bodyPr>
          <a:lstStyle/>
          <a:p>
            <a:r>
              <a:rPr lang="en-US" altLang="zh-CN" b="1" u="sng" dirty="0" err="1"/>
              <a:t>Liangliang</a:t>
            </a:r>
            <a:r>
              <a:rPr lang="zh-CN" altLang="en-US" b="1" u="sng" dirty="0"/>
              <a:t> </a:t>
            </a:r>
            <a:r>
              <a:rPr lang="en-US" altLang="zh-CN" b="1" u="sng" dirty="0"/>
              <a:t>Chen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Yilin</a:t>
            </a:r>
            <a:r>
              <a:rPr lang="zh-CN" altLang="en-US" dirty="0"/>
              <a:t> </a:t>
            </a:r>
            <a:r>
              <a:rPr lang="en-US" altLang="zh-CN" dirty="0"/>
              <a:t>Zhou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E34D202-0504-483D-BD20-3E18E53E17D2}"/>
              </a:ext>
            </a:extLst>
          </p:cNvPr>
          <p:cNvSpPr txBox="1"/>
          <p:nvPr/>
        </p:nvSpPr>
        <p:spPr>
          <a:xfrm>
            <a:off x="2030507" y="4460432"/>
            <a:ext cx="8130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XVII International Conference on Heavy Quarks and Leptons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16.09.2025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EEEEC1F3-0A09-4A31-B51D-48751A21D19A}"/>
              </a:ext>
            </a:extLst>
          </p:cNvPr>
          <p:cNvCxnSpPr/>
          <p:nvPr/>
        </p:nvCxnSpPr>
        <p:spPr>
          <a:xfrm>
            <a:off x="1723744" y="3153571"/>
            <a:ext cx="85725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9D271781-7939-4380-A460-4E29841AB3A4}"/>
              </a:ext>
            </a:extLst>
          </p:cNvPr>
          <p:cNvCxnSpPr/>
          <p:nvPr/>
        </p:nvCxnSpPr>
        <p:spPr>
          <a:xfrm>
            <a:off x="1809749" y="5045578"/>
            <a:ext cx="8572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7">
            <a:extLst>
              <a:ext uri="{FF2B5EF4-FFF2-40B4-BE49-F238E27FC236}">
                <a16:creationId xmlns:a16="http://schemas.microsoft.com/office/drawing/2014/main" id="{A7FE4158-7F81-6720-49B2-538E846314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076" y="5420850"/>
            <a:ext cx="1492844" cy="1262933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ED827CE0-7E97-93EF-B74E-6E1F7C5D2A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531" y="5420850"/>
            <a:ext cx="1307695" cy="1307695"/>
          </a:xfrm>
          <a:prstGeom prst="rect">
            <a:avLst/>
          </a:prstGeom>
        </p:spPr>
      </p:pic>
      <p:pic>
        <p:nvPicPr>
          <p:cNvPr id="9" name="图片 9">
            <a:extLst>
              <a:ext uri="{FF2B5EF4-FFF2-40B4-BE49-F238E27FC236}">
                <a16:creationId xmlns:a16="http://schemas.microsoft.com/office/drawing/2014/main" id="{EBB10CDD-9238-3168-08DF-133DB5FC9C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089" y="5420850"/>
            <a:ext cx="1307694" cy="13076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5FE7C3-2657-D951-7B91-134A61C9A5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8540" y="5352844"/>
            <a:ext cx="1521657" cy="13989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1BD8ED4-B46A-23F3-3E3E-339430A0D1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4587" y="5325433"/>
            <a:ext cx="1521657" cy="145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27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FD0FF-6C9E-449D-EBB6-D23BC41FE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C33135C-C79C-327B-47AA-99C1F91F6267}"/>
              </a:ext>
            </a:extLst>
          </p:cNvPr>
          <p:cNvGrpSpPr/>
          <p:nvPr/>
        </p:nvGrpSpPr>
        <p:grpSpPr>
          <a:xfrm>
            <a:off x="302983" y="1114145"/>
            <a:ext cx="11889016" cy="4855932"/>
            <a:chOff x="208169" y="1109195"/>
            <a:chExt cx="11889016" cy="485593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1DF32FD-B42E-8403-8B93-2C0B2D4B9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2206" y="1283865"/>
              <a:ext cx="3768811" cy="193733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1CD771C-F484-CF2E-96C2-DD1C4762A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8169" y="3429000"/>
              <a:ext cx="3888094" cy="231291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00819B6-9722-5BFE-9BB1-00E4604DC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24785" y="1109195"/>
              <a:ext cx="7772400" cy="347626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CB40BAF-CD80-C3D2-7B68-99CDD5F69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24785" y="4569126"/>
              <a:ext cx="7536308" cy="139600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2E5946D-0325-431B-15EA-B7E373D843CE}"/>
                </a:ext>
              </a:extLst>
            </p:cNvPr>
            <p:cNvSpPr txBox="1"/>
            <p:nvPr/>
          </p:nvSpPr>
          <p:spPr>
            <a:xfrm>
              <a:off x="10860196" y="3859282"/>
              <a:ext cx="1227273" cy="3707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CN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8896A1A-87C7-C14B-CC4E-9C9A86AEC5C8}"/>
                </a:ext>
              </a:extLst>
            </p:cNvPr>
            <p:cNvSpPr txBox="1"/>
            <p:nvPr/>
          </p:nvSpPr>
          <p:spPr>
            <a:xfrm>
              <a:off x="5013473" y="4230910"/>
              <a:ext cx="2261122" cy="3707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CN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2166B28-431D-7D61-C0C3-592F48E41150}"/>
              </a:ext>
            </a:extLst>
          </p:cNvPr>
          <p:cNvSpPr txBox="1"/>
          <p:nvPr/>
        </p:nvSpPr>
        <p:spPr>
          <a:xfrm>
            <a:off x="214976" y="578199"/>
            <a:ext cx="6082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sz="2000" dirty="0">
                <a:solidFill>
                  <a:srgbClr val="F600FD"/>
                </a:solidFill>
              </a:rPr>
              <a:t>Same cuts for Run</a:t>
            </a:r>
            <a:r>
              <a:rPr lang="en-US" altLang="zh-CN" sz="2000" dirty="0">
                <a:solidFill>
                  <a:srgbClr val="F600FD"/>
                </a:solidFill>
              </a:rPr>
              <a:t>2</a:t>
            </a:r>
            <a:r>
              <a:rPr lang="zh-CN" altLang="en-US" sz="2000" dirty="0">
                <a:solidFill>
                  <a:srgbClr val="F600FD"/>
                </a:solidFill>
              </a:rPr>
              <a:t> </a:t>
            </a:r>
            <a:r>
              <a:rPr lang="en-US" altLang="zh-CN" sz="2000" dirty="0">
                <a:solidFill>
                  <a:srgbClr val="F600FD"/>
                </a:solidFill>
              </a:rPr>
              <a:t>and</a:t>
            </a:r>
            <a:r>
              <a:rPr lang="zh-CN" altLang="en-US" sz="2000" dirty="0">
                <a:solidFill>
                  <a:srgbClr val="F600FD"/>
                </a:solidFill>
              </a:rPr>
              <a:t> </a:t>
            </a:r>
            <a:r>
              <a:rPr lang="en-US" altLang="zh-CN" sz="2000" dirty="0">
                <a:solidFill>
                  <a:srgbClr val="F600FD"/>
                </a:solidFill>
              </a:rPr>
              <a:t>R</a:t>
            </a:r>
            <a:r>
              <a:rPr lang="en-CN" sz="2000" dirty="0">
                <a:solidFill>
                  <a:srgbClr val="F600FD"/>
                </a:solidFill>
              </a:rPr>
              <a:t>un</a:t>
            </a:r>
            <a:r>
              <a:rPr lang="en-US" altLang="zh-CN" sz="2000" dirty="0">
                <a:solidFill>
                  <a:srgbClr val="F600FD"/>
                </a:solidFill>
              </a:rPr>
              <a:t>3</a:t>
            </a:r>
            <a:r>
              <a:rPr lang="en-CN" sz="2000" dirty="0">
                <a:solidFill>
                  <a:srgbClr val="F600FD"/>
                </a:solidFill>
              </a:rPr>
              <a:t> data except triggers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CAFA0B-AA7B-FCA7-65B3-4026C4711F8E}"/>
              </a:ext>
            </a:extLst>
          </p:cNvPr>
          <p:cNvSpPr/>
          <p:nvPr/>
        </p:nvSpPr>
        <p:spPr>
          <a:xfrm>
            <a:off x="1030778" y="4287407"/>
            <a:ext cx="1745673" cy="267608"/>
          </a:xfrm>
          <a:prstGeom prst="rect">
            <a:avLst/>
          </a:prstGeom>
          <a:solidFill>
            <a:srgbClr val="FFFF00">
              <a:alpha val="5038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163235-EEDF-2DEC-CB50-E6D52D1F8DA3}"/>
              </a:ext>
            </a:extLst>
          </p:cNvPr>
          <p:cNvSpPr/>
          <p:nvPr/>
        </p:nvSpPr>
        <p:spPr>
          <a:xfrm>
            <a:off x="1030778" y="5402853"/>
            <a:ext cx="1961804" cy="267608"/>
          </a:xfrm>
          <a:prstGeom prst="rect">
            <a:avLst/>
          </a:prstGeom>
          <a:solidFill>
            <a:srgbClr val="FFFF00">
              <a:alpha val="5038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B4F4BF3-528B-056B-8520-37A093C4DC71}"/>
              </a:ext>
            </a:extLst>
          </p:cNvPr>
          <p:cNvSpPr>
            <a:spLocks noGrp="1"/>
          </p:cNvSpPr>
          <p:nvPr/>
        </p:nvSpPr>
        <p:spPr>
          <a:xfrm>
            <a:off x="-1" y="-13539"/>
            <a:ext cx="12192000" cy="3651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40000">
                <a:schemeClr val="accent6">
                  <a:lumMod val="60000"/>
                  <a:lumOff val="40000"/>
                </a:schemeClr>
              </a:gs>
              <a:gs pos="82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Event selection</a:t>
            </a:r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82A2BCAD-D7BC-CED4-5939-0CC516F2B6EA}"/>
              </a:ext>
            </a:extLst>
          </p:cNvPr>
          <p:cNvSpPr>
            <a:spLocks noGrp="1"/>
          </p:cNvSpPr>
          <p:nvPr/>
        </p:nvSpPr>
        <p:spPr>
          <a:xfrm>
            <a:off x="-1" y="6576339"/>
            <a:ext cx="3442252" cy="28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CN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iangliang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Chen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@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NNU</a:t>
            </a:r>
            <a:endParaRPr kumimoji="0" lang="en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A97EBCB4-67F1-F706-A48D-DE651E77AB1F}"/>
              </a:ext>
            </a:extLst>
          </p:cNvPr>
          <p:cNvSpPr>
            <a:spLocks noGrp="1"/>
          </p:cNvSpPr>
          <p:nvPr/>
        </p:nvSpPr>
        <p:spPr>
          <a:xfrm>
            <a:off x="3442251" y="6576339"/>
            <a:ext cx="5307498" cy="288000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CN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Observation of a family of all-charm tetraquarks</a:t>
            </a:r>
            <a:endParaRPr kumimoji="0" lang="en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43778EE0-EE43-2BA1-8B98-FB439C606508}"/>
              </a:ext>
            </a:extLst>
          </p:cNvPr>
          <p:cNvSpPr>
            <a:spLocks noGrp="1"/>
          </p:cNvSpPr>
          <p:nvPr/>
        </p:nvSpPr>
        <p:spPr>
          <a:xfrm>
            <a:off x="8749749" y="6576338"/>
            <a:ext cx="3442252" cy="2952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CN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EBE5D-4745-F74E-B6CA-CF211AB1145F}" type="slidenum">
              <a:rPr kumimoji="0" lang="en-CN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827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FD0FF-6C9E-449D-EBB6-D23BC41FE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4CD70DA5-C01A-6A7B-E4DD-90D861610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077" y="718516"/>
            <a:ext cx="11041316" cy="1858044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Threshold</a:t>
            </a:r>
            <a:r>
              <a:rPr lang="zh-CN" altLang="en-US" dirty="0"/>
              <a:t> </a:t>
            </a:r>
            <a:r>
              <a:rPr lang="en-US" altLang="zh-CN" dirty="0"/>
              <a:t>peak</a:t>
            </a:r>
            <a:r>
              <a:rPr lang="zh-CN" altLang="en-US" dirty="0"/>
              <a:t> </a:t>
            </a:r>
            <a:r>
              <a:rPr lang="en-US" altLang="zh-CN" dirty="0"/>
              <a:t>is obvious</a:t>
            </a:r>
          </a:p>
          <a:p>
            <a:r>
              <a:rPr lang="en-US" altLang="zh-CN" dirty="0"/>
              <a:t>X(7100)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visible</a:t>
            </a:r>
          </a:p>
          <a:p>
            <a:r>
              <a:rPr lang="en-US" altLang="zh-CN" dirty="0"/>
              <a:t>According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J/</a:t>
            </a:r>
            <a:r>
              <a:rPr lang="en-US" altLang="zh-CN" dirty="0" err="1"/>
              <a:t>ψJ</a:t>
            </a:r>
            <a:r>
              <a:rPr lang="en-US" altLang="zh-CN" dirty="0"/>
              <a:t>/</a:t>
            </a:r>
            <a:r>
              <a:rPr lang="en-US" altLang="zh-CN" dirty="0" err="1"/>
              <a:t>ψ</a:t>
            </a:r>
            <a:r>
              <a:rPr lang="zh-CN" altLang="en-US" dirty="0"/>
              <a:t> </a:t>
            </a:r>
            <a:r>
              <a:rPr lang="en-US" altLang="zh-CN" dirty="0"/>
              <a:t>channel,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an X(6900)</a:t>
            </a:r>
            <a:r>
              <a:rPr lang="zh-CN" altLang="en-US" dirty="0"/>
              <a:t> </a:t>
            </a:r>
            <a:r>
              <a:rPr lang="en-US" altLang="zh-CN" dirty="0"/>
              <a:t>and an</a:t>
            </a:r>
            <a:r>
              <a:rPr lang="zh-CN" altLang="en-US" dirty="0"/>
              <a:t> </a:t>
            </a:r>
            <a:r>
              <a:rPr lang="en-US" altLang="zh-CN" dirty="0"/>
              <a:t>X(7100)</a:t>
            </a:r>
          </a:p>
          <a:p>
            <a:r>
              <a:rPr lang="en-US" altLang="zh-CN" dirty="0"/>
              <a:t>Signal</a:t>
            </a:r>
            <a:r>
              <a:rPr lang="zh-CN" altLang="en-US" dirty="0"/>
              <a:t> </a:t>
            </a:r>
            <a:r>
              <a:rPr lang="en-US" altLang="zh-CN" dirty="0"/>
              <a:t>dominated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Run3</a:t>
            </a:r>
            <a:endParaRPr lang="zh-CN" alt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B391966-4C91-1CAD-58DD-EE77EDA479F4}"/>
              </a:ext>
            </a:extLst>
          </p:cNvPr>
          <p:cNvGrpSpPr/>
          <p:nvPr/>
        </p:nvGrpSpPr>
        <p:grpSpPr>
          <a:xfrm>
            <a:off x="197584" y="2977514"/>
            <a:ext cx="11796832" cy="2985772"/>
            <a:chOff x="366584" y="3391151"/>
            <a:chExt cx="11796832" cy="298577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7B587FC-56E4-72A1-935E-A1EBC8CEC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6584" y="3391151"/>
              <a:ext cx="4059709" cy="291668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4EEEBDB-01FF-873A-20A7-9DB385536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40636" y="3413864"/>
              <a:ext cx="3904198" cy="291160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2A25088-41F8-7583-7A02-75EC0557B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44834" y="3465318"/>
              <a:ext cx="3818582" cy="2911605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6913BA9-E487-A44B-CC19-3CA17201F602}"/>
              </a:ext>
            </a:extLst>
          </p:cNvPr>
          <p:cNvSpPr txBox="1"/>
          <p:nvPr/>
        </p:nvSpPr>
        <p:spPr>
          <a:xfrm>
            <a:off x="3266761" y="3268151"/>
            <a:ext cx="83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Run2</a:t>
            </a:r>
            <a:endParaRPr lang="en-CN" sz="24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A69B90-BF3F-B17E-045E-0B3266D91ACB}"/>
              </a:ext>
            </a:extLst>
          </p:cNvPr>
          <p:cNvSpPr txBox="1"/>
          <p:nvPr/>
        </p:nvSpPr>
        <p:spPr>
          <a:xfrm>
            <a:off x="7114892" y="3268152"/>
            <a:ext cx="83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1F3FFF"/>
                </a:solidFill>
              </a:rPr>
              <a:t>Run3</a:t>
            </a:r>
            <a:endParaRPr lang="en-CN" sz="2400" dirty="0">
              <a:solidFill>
                <a:srgbClr val="1F3F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71B65A-2FA4-93CD-06CC-4F0E5A8BA785}"/>
              </a:ext>
            </a:extLst>
          </p:cNvPr>
          <p:cNvSpPr txBox="1"/>
          <p:nvPr/>
        </p:nvSpPr>
        <p:spPr>
          <a:xfrm>
            <a:off x="10146655" y="3314903"/>
            <a:ext cx="1630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Run2+Run3</a:t>
            </a:r>
            <a:endParaRPr lang="en-CN" sz="2400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186EF01-62A0-9532-32DE-7C1613EEF357}"/>
              </a:ext>
            </a:extLst>
          </p:cNvPr>
          <p:cNvCxnSpPr>
            <a:cxnSpLocks/>
          </p:cNvCxnSpPr>
          <p:nvPr/>
        </p:nvCxnSpPr>
        <p:spPr>
          <a:xfrm flipV="1">
            <a:off x="1136468" y="4140926"/>
            <a:ext cx="0" cy="552938"/>
          </a:xfrm>
          <a:prstGeom prst="line">
            <a:avLst/>
          </a:prstGeom>
          <a:ln w="38100">
            <a:solidFill>
              <a:srgbClr val="FF40FF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BD92AFF-AA4D-17DD-3BC3-33DA38B4A407}"/>
              </a:ext>
            </a:extLst>
          </p:cNvPr>
          <p:cNvCxnSpPr>
            <a:cxnSpLocks/>
          </p:cNvCxnSpPr>
          <p:nvPr/>
        </p:nvCxnSpPr>
        <p:spPr>
          <a:xfrm flipV="1">
            <a:off x="5090160" y="3269266"/>
            <a:ext cx="0" cy="552938"/>
          </a:xfrm>
          <a:prstGeom prst="line">
            <a:avLst/>
          </a:prstGeom>
          <a:ln w="38100">
            <a:solidFill>
              <a:srgbClr val="FF40FF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08822C3-8615-3DA3-F133-1D0B60329E18}"/>
              </a:ext>
            </a:extLst>
          </p:cNvPr>
          <p:cNvCxnSpPr>
            <a:cxnSpLocks/>
          </p:cNvCxnSpPr>
          <p:nvPr/>
        </p:nvCxnSpPr>
        <p:spPr>
          <a:xfrm flipH="1" flipV="1">
            <a:off x="8190818" y="2264959"/>
            <a:ext cx="670153" cy="1164041"/>
          </a:xfrm>
          <a:prstGeom prst="line">
            <a:avLst/>
          </a:prstGeom>
          <a:ln w="38100">
            <a:solidFill>
              <a:srgbClr val="FF40FF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4E3706C-7C90-9052-3B19-684051710039}"/>
              </a:ext>
            </a:extLst>
          </p:cNvPr>
          <p:cNvCxnSpPr>
            <a:cxnSpLocks/>
          </p:cNvCxnSpPr>
          <p:nvPr/>
        </p:nvCxnSpPr>
        <p:spPr>
          <a:xfrm flipV="1">
            <a:off x="1689462" y="4219298"/>
            <a:ext cx="0" cy="552938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82BFBC6-3762-4C94-B54F-061AF5CBF9BD}"/>
              </a:ext>
            </a:extLst>
          </p:cNvPr>
          <p:cNvCxnSpPr>
            <a:cxnSpLocks/>
          </p:cNvCxnSpPr>
          <p:nvPr/>
        </p:nvCxnSpPr>
        <p:spPr>
          <a:xfrm flipV="1">
            <a:off x="5590902" y="3862247"/>
            <a:ext cx="0" cy="552938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75DB6D3-00DE-45DD-0FD8-E3728B137F25}"/>
              </a:ext>
            </a:extLst>
          </p:cNvPr>
          <p:cNvCxnSpPr>
            <a:cxnSpLocks/>
          </p:cNvCxnSpPr>
          <p:nvPr/>
        </p:nvCxnSpPr>
        <p:spPr>
          <a:xfrm flipV="1">
            <a:off x="9493542" y="2264959"/>
            <a:ext cx="476758" cy="1715744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3E2C3D4C-6A2C-9B62-A81A-1DEE12781A86}"/>
              </a:ext>
            </a:extLst>
          </p:cNvPr>
          <p:cNvSpPr>
            <a:spLocks noGrp="1"/>
          </p:cNvSpPr>
          <p:nvPr/>
        </p:nvSpPr>
        <p:spPr>
          <a:xfrm>
            <a:off x="-1" y="-13539"/>
            <a:ext cx="12192000" cy="3651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40000">
                <a:schemeClr val="accent6">
                  <a:lumMod val="60000"/>
                  <a:lumOff val="40000"/>
                </a:schemeClr>
              </a:gs>
              <a:gs pos="82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Final 𝑚( 𝐽/𝜓𝜓(𝟐𝐒)) distribution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7E017966-37F6-881A-9E2C-B7B6E586E1B1}"/>
              </a:ext>
            </a:extLst>
          </p:cNvPr>
          <p:cNvSpPr>
            <a:spLocks noGrp="1"/>
          </p:cNvSpPr>
          <p:nvPr/>
        </p:nvSpPr>
        <p:spPr>
          <a:xfrm>
            <a:off x="-1" y="6576339"/>
            <a:ext cx="3442252" cy="28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CN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iangliang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Chen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@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NNU</a:t>
            </a:r>
            <a:endParaRPr kumimoji="0" lang="en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A57C5976-A445-3539-7FB0-F1B9DE67D4E9}"/>
              </a:ext>
            </a:extLst>
          </p:cNvPr>
          <p:cNvSpPr>
            <a:spLocks noGrp="1"/>
          </p:cNvSpPr>
          <p:nvPr/>
        </p:nvSpPr>
        <p:spPr>
          <a:xfrm>
            <a:off x="3442251" y="6576339"/>
            <a:ext cx="5307498" cy="288000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CN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Observation of a family of all-charm tetraquarks</a:t>
            </a:r>
            <a:endParaRPr kumimoji="0" lang="en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4797271A-172D-0967-9653-E6852413E95F}"/>
              </a:ext>
            </a:extLst>
          </p:cNvPr>
          <p:cNvSpPr>
            <a:spLocks noGrp="1"/>
          </p:cNvSpPr>
          <p:nvPr/>
        </p:nvSpPr>
        <p:spPr>
          <a:xfrm>
            <a:off x="8749749" y="6576338"/>
            <a:ext cx="3442252" cy="2952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CN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EBE5D-4745-F74E-B6CA-CF211AB1145F}" type="slidenum">
              <a:rPr kumimoji="0" lang="en-CN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450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FD0FF-6C9E-449D-EBB6-D23BC41FE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7B4C874-B736-85EC-4AE0-5589CFD42391}"/>
              </a:ext>
            </a:extLst>
          </p:cNvPr>
          <p:cNvSpPr txBox="1"/>
          <p:nvPr/>
        </p:nvSpPr>
        <p:spPr>
          <a:xfrm>
            <a:off x="217605" y="1206630"/>
            <a:ext cx="5315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Significance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X(6900) / X(7100) :</a:t>
            </a:r>
            <a:r>
              <a:rPr lang="zh-CN" altLang="en-US" sz="2000" dirty="0"/>
              <a:t> </a:t>
            </a:r>
            <a:r>
              <a:rPr lang="en-US" altLang="zh-CN" sz="2000" dirty="0">
                <a:solidFill>
                  <a:srgbClr val="F600FD"/>
                </a:solidFill>
              </a:rPr>
              <a:t>8.1σ / 4.3σ</a:t>
            </a:r>
            <a:endParaRPr lang="en-US" sz="2000" dirty="0">
              <a:solidFill>
                <a:srgbClr val="F600FD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A37133-E7F6-4AFB-1BF6-CAD3ED47E054}"/>
              </a:ext>
            </a:extLst>
          </p:cNvPr>
          <p:cNvSpPr txBox="1"/>
          <p:nvPr/>
        </p:nvSpPr>
        <p:spPr>
          <a:xfrm>
            <a:off x="5779356" y="5404631"/>
            <a:ext cx="62974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CN" dirty="0">
                <a:solidFill>
                  <a:srgbClr val="F600FD"/>
                </a:solidFill>
              </a:rPr>
              <a:t>Alternatives with no significant changes are not listed in the table</a:t>
            </a:r>
            <a:r>
              <a:rPr lang="en-US" altLang="zh-CN" dirty="0">
                <a:solidFill>
                  <a:srgbClr val="F600FD"/>
                </a:solidFill>
              </a:rPr>
              <a:t>,</a:t>
            </a:r>
            <a:r>
              <a:rPr lang="zh-CN" altLang="en-US" dirty="0">
                <a:solidFill>
                  <a:srgbClr val="F600FD"/>
                </a:solidFill>
              </a:rPr>
              <a:t> </a:t>
            </a:r>
            <a:r>
              <a:rPr lang="en-US" altLang="zh-CN" dirty="0">
                <a:solidFill>
                  <a:srgbClr val="F600FD"/>
                </a:solidFill>
              </a:rPr>
              <a:t>such</a:t>
            </a:r>
            <a:r>
              <a:rPr lang="zh-CN" altLang="en-US" dirty="0">
                <a:solidFill>
                  <a:srgbClr val="F600FD"/>
                </a:solidFill>
              </a:rPr>
              <a:t> </a:t>
            </a:r>
            <a:r>
              <a:rPr lang="en-US" altLang="zh-CN" dirty="0">
                <a:solidFill>
                  <a:srgbClr val="F600FD"/>
                </a:solidFill>
              </a:rPr>
              <a:t>as</a:t>
            </a:r>
            <a:r>
              <a:rPr lang="zh-CN" altLang="en-US" dirty="0">
                <a:solidFill>
                  <a:srgbClr val="F600FD"/>
                </a:solidFill>
              </a:rPr>
              <a:t> </a:t>
            </a:r>
            <a:r>
              <a:rPr lang="en-US" altLang="zh-CN" dirty="0">
                <a:solidFill>
                  <a:srgbClr val="F600FD"/>
                </a:solidFill>
              </a:rPr>
              <a:t>DPS</a:t>
            </a:r>
            <a:r>
              <a:rPr lang="zh-CN" altLang="en-US" dirty="0">
                <a:solidFill>
                  <a:srgbClr val="F600FD"/>
                </a:solidFill>
              </a:rPr>
              <a:t> </a:t>
            </a:r>
            <a:r>
              <a:rPr lang="en-US" altLang="zh-CN" dirty="0">
                <a:solidFill>
                  <a:srgbClr val="F600FD"/>
                </a:solidFill>
              </a:rPr>
              <a:t>shape</a:t>
            </a:r>
            <a:endParaRPr lang="en-CN" dirty="0">
              <a:solidFill>
                <a:srgbClr val="F600FD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D644CF-7F3D-01A1-8A35-E2425F761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9630" y="3028585"/>
            <a:ext cx="6569858" cy="24588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C907196-890E-39EE-BCA1-8B78FDC84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9630" y="816751"/>
            <a:ext cx="6760466" cy="17403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2849191-3FF3-2343-3CD4-DD8119A48228}"/>
              </a:ext>
            </a:extLst>
          </p:cNvPr>
          <p:cNvSpPr/>
          <p:nvPr/>
        </p:nvSpPr>
        <p:spPr>
          <a:xfrm>
            <a:off x="9948935" y="1076673"/>
            <a:ext cx="2025460" cy="465775"/>
          </a:xfrm>
          <a:prstGeom prst="rect">
            <a:avLst/>
          </a:prstGeom>
          <a:solidFill>
            <a:srgbClr val="FFFF00">
              <a:alpha val="3408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7642C5D-C64A-0CD0-65FC-4D4CE7E5D841}"/>
              </a:ext>
            </a:extLst>
          </p:cNvPr>
          <p:cNvSpPr>
            <a:spLocks noGrp="1"/>
          </p:cNvSpPr>
          <p:nvPr/>
        </p:nvSpPr>
        <p:spPr>
          <a:xfrm>
            <a:off x="-1" y="-13539"/>
            <a:ext cx="12192000" cy="3651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40000">
                <a:schemeClr val="accent6">
                  <a:lumMod val="60000"/>
                  <a:lumOff val="40000"/>
                </a:schemeClr>
              </a:gs>
              <a:gs pos="82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Results listed in PAS</a:t>
            </a: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2E20EB36-7F65-71F7-A68E-92C49A74EA1E}"/>
              </a:ext>
            </a:extLst>
          </p:cNvPr>
          <p:cNvSpPr>
            <a:spLocks noGrp="1"/>
          </p:cNvSpPr>
          <p:nvPr/>
        </p:nvSpPr>
        <p:spPr>
          <a:xfrm>
            <a:off x="-1" y="6576339"/>
            <a:ext cx="3442252" cy="28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CN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iangliang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Chen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@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NNU</a:t>
            </a:r>
            <a:endParaRPr kumimoji="0" lang="en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EAFD73BA-2216-21A8-D923-21BD9134D9BC}"/>
              </a:ext>
            </a:extLst>
          </p:cNvPr>
          <p:cNvSpPr>
            <a:spLocks noGrp="1"/>
          </p:cNvSpPr>
          <p:nvPr/>
        </p:nvSpPr>
        <p:spPr>
          <a:xfrm>
            <a:off x="3442251" y="6576339"/>
            <a:ext cx="5307498" cy="288000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CN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Observation of a family of all-charm tetraquarks</a:t>
            </a:r>
            <a:endParaRPr kumimoji="0" lang="en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C6FD1343-A270-8624-A68A-7A931ACB88E5}"/>
              </a:ext>
            </a:extLst>
          </p:cNvPr>
          <p:cNvSpPr>
            <a:spLocks noGrp="1"/>
          </p:cNvSpPr>
          <p:nvPr/>
        </p:nvSpPr>
        <p:spPr>
          <a:xfrm>
            <a:off x="8749749" y="6576338"/>
            <a:ext cx="3442252" cy="2952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CN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EBE5D-4745-F74E-B6CA-CF211AB1145F}" type="slidenum">
              <a:rPr kumimoji="0" lang="en-CN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A13CE9-06EE-D1D3-2737-65D192783B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160" y="1922902"/>
            <a:ext cx="4826062" cy="37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73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136C5-515F-6F67-847D-AA6A2C594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3">
            <a:extLst>
              <a:ext uri="{FF2B5EF4-FFF2-40B4-BE49-F238E27FC236}">
                <a16:creationId xmlns:a16="http://schemas.microsoft.com/office/drawing/2014/main" id="{C5F814C6-C7D0-743C-6685-1A2E5E29492F}"/>
              </a:ext>
            </a:extLst>
          </p:cNvPr>
          <p:cNvSpPr txBox="1">
            <a:spLocks/>
          </p:cNvSpPr>
          <p:nvPr/>
        </p:nvSpPr>
        <p:spPr>
          <a:xfrm>
            <a:off x="1524000" y="1"/>
            <a:ext cx="9144000" cy="80010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500" b="1" dirty="0">
                <a:solidFill>
                  <a:schemeClr val="bg1"/>
                </a:solidFill>
              </a:rPr>
              <a:t>Outline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021AA3BE-D903-875D-F2B5-A988D79DB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3811" y="1376973"/>
            <a:ext cx="8548101" cy="6326658"/>
          </a:xfrm>
        </p:spPr>
        <p:txBody>
          <a:bodyPr>
            <a:normAutofit/>
          </a:bodyPr>
          <a:lstStyle/>
          <a:p>
            <a:pPr>
              <a:lnSpc>
                <a:spcPts val="3200"/>
              </a:lnSpc>
            </a:pP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Motivation</a:t>
            </a:r>
          </a:p>
          <a:p>
            <a:pPr>
              <a:lnSpc>
                <a:spcPts val="3200"/>
              </a:lnSpc>
            </a:pP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J/</a:t>
            </a:r>
            <a:r>
              <a:rPr lang="en-US" altLang="zh-CN" b="1" dirty="0" err="1">
                <a:solidFill>
                  <a:schemeClr val="bg1">
                    <a:lumMod val="75000"/>
                  </a:schemeClr>
                </a:solidFill>
                <a:latin typeface="+mj-lt"/>
              </a:rPr>
              <a:t>ψJ</a:t>
            </a: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/</a:t>
            </a:r>
            <a:r>
              <a:rPr lang="en-US" altLang="zh-CN" b="1" dirty="0" err="1">
                <a:solidFill>
                  <a:schemeClr val="bg1">
                    <a:lumMod val="75000"/>
                  </a:schemeClr>
                </a:solidFill>
                <a:latin typeface="+mj-lt"/>
              </a:rPr>
              <a:t>ψ</a:t>
            </a: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 updated result</a:t>
            </a: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(Poster</a:t>
            </a: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from</a:t>
            </a: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Yilin</a:t>
            </a: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Zhou)</a:t>
            </a:r>
          </a:p>
          <a:p>
            <a:pPr>
              <a:lnSpc>
                <a:spcPts val="3200"/>
              </a:lnSpc>
            </a:pP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J/</a:t>
            </a:r>
            <a:r>
              <a:rPr lang="en-US" altLang="zh-CN" b="1" dirty="0" err="1">
                <a:solidFill>
                  <a:schemeClr val="bg1">
                    <a:lumMod val="75000"/>
                  </a:schemeClr>
                </a:solidFill>
                <a:latin typeface="+mj-lt"/>
              </a:rPr>
              <a:t>ψψ</a:t>
            </a: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(2S) result</a:t>
            </a: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(Poster</a:t>
            </a: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from</a:t>
            </a: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zh-CN" b="1" dirty="0" err="1">
                <a:solidFill>
                  <a:schemeClr val="bg1">
                    <a:lumMod val="75000"/>
                  </a:schemeClr>
                </a:solidFill>
                <a:latin typeface="+mj-lt"/>
              </a:rPr>
              <a:t>Liangliang</a:t>
            </a: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Chen)</a:t>
            </a:r>
          </a:p>
          <a:p>
            <a:pPr>
              <a:lnSpc>
                <a:spcPts val="3200"/>
              </a:lnSpc>
            </a:pPr>
            <a:r>
              <a:rPr lang="en-US" altLang="zh-CN" b="1" dirty="0">
                <a:latin typeface="+mj-lt"/>
              </a:rPr>
              <a:t>Summary</a:t>
            </a:r>
            <a:endParaRPr lang="zh-CN" altLang="en-US" b="1" dirty="0">
              <a:latin typeface="+mj-lt"/>
            </a:endParaRP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2B3BB719-AC8E-47B9-22D3-F29C78771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2061" y="6515101"/>
            <a:ext cx="1017374" cy="342899"/>
          </a:xfrm>
        </p:spPr>
        <p:txBody>
          <a:bodyPr/>
          <a:lstStyle/>
          <a:p>
            <a:fld id="{B1D425CB-CE21-4EFA-BD33-BB82174D1DFE}" type="slidenum">
              <a:rPr lang="zh-CN" altLang="en-US" sz="3000" b="1">
                <a:solidFill>
                  <a:schemeClr val="accent5">
                    <a:lumMod val="60000"/>
                    <a:lumOff val="40000"/>
                  </a:schemeClr>
                </a:solidFill>
              </a:rPr>
              <a:t>13</a:t>
            </a:fld>
            <a:endParaRPr lang="zh-CN" altLang="en-US" sz="3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304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3">
            <a:extLst>
              <a:ext uri="{FF2B5EF4-FFF2-40B4-BE49-F238E27FC236}">
                <a16:creationId xmlns:a16="http://schemas.microsoft.com/office/drawing/2014/main" id="{6173849F-89C1-4574-9FCA-FCAE17F200F6}"/>
              </a:ext>
            </a:extLst>
          </p:cNvPr>
          <p:cNvSpPr txBox="1">
            <a:spLocks/>
          </p:cNvSpPr>
          <p:nvPr/>
        </p:nvSpPr>
        <p:spPr>
          <a:xfrm>
            <a:off x="1524000" y="-1"/>
            <a:ext cx="9144000" cy="8001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500" b="1" dirty="0">
                <a:solidFill>
                  <a:srgbClr val="002060"/>
                </a:solidFill>
              </a:rPr>
              <a:t>Summary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CAD29828-8F5D-58EA-BA3D-174586E81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2061" y="6515101"/>
            <a:ext cx="1017374" cy="342899"/>
          </a:xfrm>
        </p:spPr>
        <p:txBody>
          <a:bodyPr/>
          <a:lstStyle/>
          <a:p>
            <a:fld id="{B1D425CB-CE21-4EFA-BD33-BB82174D1DFE}" type="slidenum">
              <a:rPr lang="zh-CN" altLang="en-US" sz="3000" b="1">
                <a:solidFill>
                  <a:schemeClr val="accent5">
                    <a:lumMod val="60000"/>
                    <a:lumOff val="40000"/>
                  </a:schemeClr>
                </a:solidFill>
              </a:rPr>
              <a:t>14</a:t>
            </a:fld>
            <a:endParaRPr lang="zh-CN" altLang="en-US" sz="3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内容占位符 2">
            <a:extLst>
              <a:ext uri="{FF2B5EF4-FFF2-40B4-BE49-F238E27FC236}">
                <a16:creationId xmlns:a16="http://schemas.microsoft.com/office/drawing/2014/main" id="{DA87D5BF-226B-BAE8-7783-7EDF361B9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745" y="1311584"/>
            <a:ext cx="11160690" cy="5665446"/>
          </a:xfrm>
        </p:spPr>
        <p:txBody>
          <a:bodyPr>
            <a:normAutofit/>
          </a:bodyPr>
          <a:lstStyle/>
          <a:p>
            <a:r>
              <a:rPr lang="en-US" altLang="zh-CN" sz="3200" b="1" dirty="0"/>
              <a:t>About</a:t>
            </a:r>
            <a:r>
              <a:rPr lang="zh-CN" altLang="en-US" sz="3200" b="1" dirty="0"/>
              <a:t> </a:t>
            </a:r>
            <a:r>
              <a:rPr lang="en-US" altLang="zh-CN" sz="3200" b="1" dirty="0"/>
              <a:t>J/</a:t>
            </a:r>
            <a:r>
              <a:rPr lang="el-GR" altLang="zh-CN" sz="3200" b="1" dirty="0"/>
              <a:t>ψ</a:t>
            </a:r>
            <a:r>
              <a:rPr lang="en-US" altLang="zh-CN" sz="3200" b="1" dirty="0"/>
              <a:t>J/</a:t>
            </a:r>
            <a:r>
              <a:rPr lang="el-GR" altLang="zh-CN" sz="3200" b="1" dirty="0"/>
              <a:t>ψ</a:t>
            </a:r>
            <a:r>
              <a:rPr lang="zh-CN" altLang="en-US" sz="3200" b="1" dirty="0"/>
              <a:t> </a:t>
            </a:r>
            <a:r>
              <a:rPr lang="en-US" altLang="zh-CN" sz="3200" b="1" dirty="0"/>
              <a:t>result</a:t>
            </a:r>
          </a:p>
          <a:p>
            <a:r>
              <a:rPr lang="en-US" altLang="zh-CN" sz="2400" dirty="0"/>
              <a:t>X(6600), X(6900), and X(7100) well above 5</a:t>
            </a:r>
            <a:r>
              <a:rPr lang="el-GR" altLang="zh-CN" sz="2400" dirty="0"/>
              <a:t>σ</a:t>
            </a:r>
          </a:p>
          <a:p>
            <a:r>
              <a:rPr lang="en-US" altLang="zh-CN" sz="2400" dirty="0"/>
              <a:t>Quantum interference among structures validated well above 5</a:t>
            </a:r>
            <a:r>
              <a:rPr lang="el-GR" altLang="zh-CN" sz="2400" dirty="0"/>
              <a:t>σ</a:t>
            </a:r>
          </a:p>
          <a:p>
            <a:r>
              <a:rPr lang="en-US" altLang="zh-CN" sz="2400" dirty="0"/>
              <a:t>Large mass </a:t>
            </a:r>
            <a:r>
              <a:rPr lang="en-US" altLang="zh-CN" sz="2400" dirty="0" err="1"/>
              <a:t>splittings</a:t>
            </a:r>
            <a:r>
              <a:rPr lang="en-US" altLang="zh-CN" sz="2400" dirty="0"/>
              <a:t>, more precisely</a:t>
            </a:r>
          </a:p>
          <a:p>
            <a:r>
              <a:rPr lang="en-US" altLang="zh-CN" sz="3200" b="1" dirty="0"/>
              <a:t>About</a:t>
            </a:r>
            <a:r>
              <a:rPr lang="zh-CN" altLang="en-US" sz="3200" b="1" dirty="0"/>
              <a:t> </a:t>
            </a:r>
            <a:r>
              <a:rPr lang="en-US" altLang="zh-CN" sz="3200" b="1" dirty="0"/>
              <a:t>J/</a:t>
            </a:r>
            <a:r>
              <a:rPr lang="el-GR" altLang="zh-CN" sz="3200" b="1" dirty="0" err="1"/>
              <a:t>ψψ</a:t>
            </a:r>
            <a:r>
              <a:rPr lang="el-GR" altLang="zh-CN" sz="3200" b="1" dirty="0"/>
              <a:t>(2</a:t>
            </a:r>
            <a:r>
              <a:rPr lang="en-US" altLang="zh-CN" sz="3200" b="1" dirty="0"/>
              <a:t>S) result</a:t>
            </a:r>
          </a:p>
          <a:p>
            <a:r>
              <a:rPr lang="en-US" altLang="zh-CN" sz="2400" dirty="0"/>
              <a:t>CMS observed X(6900) and found evidence of X(7100) in J/</a:t>
            </a:r>
            <a:r>
              <a:rPr lang="el-GR" altLang="zh-CN" sz="2400" dirty="0" err="1"/>
              <a:t>ψψ</a:t>
            </a:r>
            <a:r>
              <a:rPr lang="el-GR" altLang="zh-CN" sz="2400" dirty="0"/>
              <a:t>(2</a:t>
            </a:r>
            <a:r>
              <a:rPr lang="en-US" altLang="zh-CN" sz="2400" dirty="0"/>
              <a:t>S)</a:t>
            </a:r>
          </a:p>
          <a:p>
            <a:r>
              <a:rPr lang="en-US" altLang="zh-CN" sz="2400" dirty="0"/>
              <a:t>They are consistent with those observed in J/</a:t>
            </a:r>
            <a:r>
              <a:rPr lang="el-GR" altLang="zh-CN" sz="2400" dirty="0"/>
              <a:t>ψ</a:t>
            </a:r>
            <a:r>
              <a:rPr lang="en-US" altLang="zh-CN" sz="2400" dirty="0"/>
              <a:t>J/</a:t>
            </a:r>
            <a:r>
              <a:rPr lang="el-GR" altLang="zh-CN" sz="2400" dirty="0"/>
              <a:t>ψ </a:t>
            </a:r>
            <a:r>
              <a:rPr lang="en-US" altLang="zh-CN" sz="2400"/>
              <a:t>channel </a:t>
            </a:r>
          </a:p>
          <a:p>
            <a:endParaRPr lang="en-US" altLang="zh-CN" sz="2400" dirty="0"/>
          </a:p>
          <a:p>
            <a:endParaRPr lang="en-US" altLang="zh-CN" sz="2400" dirty="0"/>
          </a:p>
        </p:txBody>
      </p:sp>
      <p:sp>
        <p:nvSpPr>
          <p:cNvPr id="9" name="文本框 7">
            <a:extLst>
              <a:ext uri="{FF2B5EF4-FFF2-40B4-BE49-F238E27FC236}">
                <a16:creationId xmlns:a16="http://schemas.microsoft.com/office/drawing/2014/main" id="{C05E453F-A655-5C82-2159-4DEB6BB479D6}"/>
              </a:ext>
            </a:extLst>
          </p:cNvPr>
          <p:cNvSpPr txBox="1"/>
          <p:nvPr/>
        </p:nvSpPr>
        <p:spPr>
          <a:xfrm>
            <a:off x="3987031" y="602589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latin typeface="Gungsuh" panose="02030600000101010101" pitchFamily="18" charset="-127"/>
                <a:ea typeface="Gungsuh" panose="02030600000101010101" pitchFamily="18" charset="-127"/>
              </a:rPr>
              <a:t>Thank you!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380569-1E65-721D-B4FB-E34EAA85D385}"/>
              </a:ext>
            </a:extLst>
          </p:cNvPr>
          <p:cNvSpPr txBox="1"/>
          <p:nvPr/>
        </p:nvSpPr>
        <p:spPr>
          <a:xfrm>
            <a:off x="878745" y="5052750"/>
            <a:ext cx="105554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System Font Regular"/>
              <a:buChar char="🧩"/>
            </a:pPr>
            <a:r>
              <a:rPr lang="en-CN" altLang="zh-CN" sz="2400" b="1" i="1" dirty="0">
                <a:solidFill>
                  <a:srgbClr val="FF40FF"/>
                </a:solidFill>
                <a:effectLst/>
                <a:ea typeface="Kai" pitchFamily="2" charset="-122"/>
                <a:cs typeface="Times New Roman" panose="02020603050405020304" pitchFamily="18" charset="0"/>
              </a:rPr>
              <a:t>CMS</a:t>
            </a:r>
            <a:r>
              <a:rPr lang="zh-CN" altLang="en-US" sz="2400" b="1" i="1" dirty="0">
                <a:solidFill>
                  <a:srgbClr val="FF40FF"/>
                </a:solidFill>
                <a:effectLst/>
                <a:ea typeface="Kai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40FF"/>
                </a:solidFill>
              </a:rPr>
              <a:t>is painting a coherent and compelling picture of J/</a:t>
            </a:r>
            <a:r>
              <a:rPr lang="el-GR" sz="2400" b="1" i="1" dirty="0">
                <a:solidFill>
                  <a:srgbClr val="FF40FF"/>
                </a:solidFill>
              </a:rPr>
              <a:t>ψ </a:t>
            </a:r>
            <a:r>
              <a:rPr lang="en-US" sz="2400" b="1" i="1" dirty="0">
                <a:solidFill>
                  <a:srgbClr val="FF40FF"/>
                </a:solidFill>
              </a:rPr>
              <a:t>J/</a:t>
            </a:r>
            <a:r>
              <a:rPr lang="el-GR" sz="2400" b="1" i="1" dirty="0">
                <a:solidFill>
                  <a:srgbClr val="FF40FF"/>
                </a:solidFill>
              </a:rPr>
              <a:t>ψ </a:t>
            </a:r>
            <a:r>
              <a:rPr lang="en-US" sz="2400" b="1" i="1" dirty="0">
                <a:solidFill>
                  <a:srgbClr val="FF40FF"/>
                </a:solidFill>
              </a:rPr>
              <a:t>structures</a:t>
            </a:r>
            <a:r>
              <a:rPr lang="en-US" altLang="zh-CN" sz="2400" b="1" i="1" dirty="0">
                <a:solidFill>
                  <a:srgbClr val="FF40FF"/>
                </a:solidFill>
              </a:rPr>
              <a:t>!</a:t>
            </a:r>
            <a:endParaRPr lang="en-CN" sz="2500" b="1" i="1" dirty="0">
              <a:solidFill>
                <a:srgbClr val="FF40FF"/>
              </a:solidFill>
              <a:ea typeface="Kai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161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FD0FF-6C9E-449D-EBB6-D23BC41FE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3">
            <a:extLst>
              <a:ext uri="{FF2B5EF4-FFF2-40B4-BE49-F238E27FC236}">
                <a16:creationId xmlns:a16="http://schemas.microsoft.com/office/drawing/2014/main" id="{5C07C360-0545-0278-28BF-D3AF55531D00}"/>
              </a:ext>
            </a:extLst>
          </p:cNvPr>
          <p:cNvSpPr txBox="1">
            <a:spLocks/>
          </p:cNvSpPr>
          <p:nvPr/>
        </p:nvSpPr>
        <p:spPr>
          <a:xfrm>
            <a:off x="0" y="2893483"/>
            <a:ext cx="12192000" cy="8001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500" b="1" dirty="0">
                <a:solidFill>
                  <a:srgbClr val="002060"/>
                </a:solidFill>
              </a:rPr>
              <a:t>Back up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39D30CD-0D76-234D-CE12-FF2309071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2061" y="6515101"/>
            <a:ext cx="1017374" cy="342899"/>
          </a:xfrm>
        </p:spPr>
        <p:txBody>
          <a:bodyPr/>
          <a:lstStyle/>
          <a:p>
            <a:fld id="{B1D425CB-CE21-4EFA-BD33-BB82174D1DFE}" type="slidenum">
              <a:rPr lang="zh-CN" altLang="en-US" sz="3000" b="1">
                <a:solidFill>
                  <a:schemeClr val="accent5">
                    <a:lumMod val="60000"/>
                    <a:lumOff val="40000"/>
                  </a:schemeClr>
                </a:solidFill>
              </a:rPr>
              <a:t>15</a:t>
            </a:fld>
            <a:endParaRPr lang="zh-CN" altLang="en-US" sz="3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173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5">
            <a:extLst>
              <a:ext uri="{FF2B5EF4-FFF2-40B4-BE49-F238E27FC236}">
                <a16:creationId xmlns:a16="http://schemas.microsoft.com/office/drawing/2014/main" id="{3D292329-AA4F-8E07-BA7E-8FFB357C7541}"/>
              </a:ext>
            </a:extLst>
          </p:cNvPr>
          <p:cNvSpPr txBox="1"/>
          <p:nvPr/>
        </p:nvSpPr>
        <p:spPr>
          <a:xfrm>
            <a:off x="136341" y="355186"/>
            <a:ext cx="9691977" cy="9197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Interference model:</a:t>
            </a:r>
            <a:endParaRPr lang="en-US" sz="2000" b="1" i="0" dirty="0">
              <a:solidFill>
                <a:srgbClr val="0432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i="0" dirty="0"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Signal-hypothesis:</a:t>
            </a:r>
            <a:r>
              <a:rPr lang="en-US" b="0" i="0" dirty="0"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 NRSPS+NRDPS+Comb+</a:t>
            </a:r>
            <a:r>
              <a:rPr lang="en-US" dirty="0">
                <a:latin typeface="Gill Sans MT" panose="020B0502020104020203" pitchFamily="34" charset="77"/>
                <a:cs typeface="Times New Roman" panose="02020603050405020304" pitchFamily="18" charset="0"/>
              </a:rPr>
              <a:t>Feeddown+BW0</a:t>
            </a:r>
            <a:r>
              <a:rPr lang="en-US" b="1" i="0" dirty="0">
                <a:solidFill>
                  <a:srgbClr val="0432FF"/>
                </a:solidFill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+BW123 </a:t>
            </a:r>
            <a:r>
              <a:rPr lang="en-US" b="1" i="0" dirty="0" err="1">
                <a:solidFill>
                  <a:srgbClr val="0432FF"/>
                </a:solidFill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Interf</a:t>
            </a:r>
            <a:r>
              <a:rPr lang="en-US" b="1" i="0" dirty="0">
                <a:solidFill>
                  <a:srgbClr val="0432FF"/>
                </a:solidFill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. Term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15ADCF7-756C-081E-BFC4-969206C24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582" y="1446714"/>
            <a:ext cx="4950068" cy="1167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567EC8-1502-8116-6491-3933D01F0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72" y="1274925"/>
            <a:ext cx="5416952" cy="4180010"/>
          </a:xfrm>
          <a:prstGeom prst="rect">
            <a:avLst/>
          </a:prstGeom>
        </p:spPr>
      </p:pic>
      <p:pic>
        <p:nvPicPr>
          <p:cNvPr id="17" name="table">
            <a:extLst>
              <a:ext uri="{FF2B5EF4-FFF2-40B4-BE49-F238E27FC236}">
                <a16:creationId xmlns:a16="http://schemas.microsoft.com/office/drawing/2014/main" id="{B0EEBD41-6B18-4A63-3A9E-EA745572B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572" y="5470058"/>
            <a:ext cx="8669234" cy="939120"/>
          </a:xfrm>
          <a:prstGeom prst="rect">
            <a:avLst/>
          </a:prstGeom>
        </p:spPr>
      </p:pic>
      <p:sp>
        <p:nvSpPr>
          <p:cNvPr id="18" name="文本框 11">
            <a:extLst>
              <a:ext uri="{FF2B5EF4-FFF2-40B4-BE49-F238E27FC236}">
                <a16:creationId xmlns:a16="http://schemas.microsoft.com/office/drawing/2014/main" id="{8684B587-5543-BE3B-EA7C-EA42766F8B0F}"/>
              </a:ext>
            </a:extLst>
          </p:cNvPr>
          <p:cNvSpPr txBox="1"/>
          <p:nvPr/>
        </p:nvSpPr>
        <p:spPr>
          <a:xfrm>
            <a:off x="6317135" y="3584184"/>
            <a:ext cx="5937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ü"/>
            </a:pPr>
            <a:r>
              <a:rPr lang="en" altLang="zh-CN" sz="2400" b="1" dirty="0">
                <a:solidFill>
                  <a:prstClr val="black"/>
                </a:solidFill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Confirm Run II results </a:t>
            </a:r>
            <a:r>
              <a:rPr lang="en" altLang="zh-CN" sz="2400" b="1" dirty="0">
                <a:solidFill>
                  <a:srgbClr val="0432FF"/>
                </a:solidFill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with Run III data only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" altLang="zh-CN" sz="2400" b="1" dirty="0">
                <a:solidFill>
                  <a:prstClr val="black"/>
                </a:solidFill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All</a:t>
            </a:r>
            <a:r>
              <a:rPr lang="zh-CN" altLang="en-US" sz="2400" b="1" dirty="0">
                <a:solidFill>
                  <a:prstClr val="black"/>
                </a:solidFill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prstClr val="black"/>
                </a:solidFill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states</a:t>
            </a:r>
            <a:r>
              <a:rPr lang="zh-CN" altLang="en-US" sz="2400" b="1" dirty="0">
                <a:solidFill>
                  <a:prstClr val="black"/>
                </a:solidFill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prstClr val="black"/>
                </a:solidFill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and</a:t>
            </a:r>
            <a:r>
              <a:rPr lang="zh-CN" altLang="en-US" sz="2400" b="1" dirty="0">
                <a:solidFill>
                  <a:prstClr val="black"/>
                </a:solidFill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prstClr val="black"/>
                </a:solidFill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dips</a:t>
            </a:r>
            <a:r>
              <a:rPr lang="zh-CN" altLang="en-US" sz="2400" b="1" dirty="0">
                <a:solidFill>
                  <a:prstClr val="black"/>
                </a:solidFill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0432FF"/>
                </a:solidFill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above</a:t>
            </a:r>
            <a:r>
              <a:rPr lang="zh-CN" altLang="en-US" sz="2400" b="1" dirty="0">
                <a:solidFill>
                  <a:srgbClr val="0432FF"/>
                </a:solidFill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" altLang="zh-CN" sz="2400" b="1" dirty="0">
                <a:solidFill>
                  <a:srgbClr val="0432FF"/>
                </a:solidFill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l-GR" altLang="zh-CN" sz="2400" b="1" dirty="0">
                <a:solidFill>
                  <a:srgbClr val="0432FF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σ</a:t>
            </a:r>
            <a:r>
              <a:rPr lang="zh-CN" altLang="en-US" sz="2400" b="1" dirty="0">
                <a:solidFill>
                  <a:srgbClr val="0432FF"/>
                </a:solidFill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0432FF"/>
                </a:solidFill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!</a:t>
            </a:r>
            <a:endParaRPr lang="en" altLang="zh-CN" sz="2400" b="1" dirty="0">
              <a:solidFill>
                <a:srgbClr val="0432FF"/>
              </a:solidFill>
              <a:latin typeface="Gill Sans MT" panose="020B0502020104020203" pitchFamily="34" charset="77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Date Placeholder 2">
            <a:extLst>
              <a:ext uri="{FF2B5EF4-FFF2-40B4-BE49-F238E27FC236}">
                <a16:creationId xmlns:a16="http://schemas.microsoft.com/office/drawing/2014/main" id="{A3A3F7C3-0209-6160-0C61-7555E8E852C8}"/>
              </a:ext>
            </a:extLst>
          </p:cNvPr>
          <p:cNvSpPr>
            <a:spLocks noGrp="1"/>
          </p:cNvSpPr>
          <p:nvPr/>
        </p:nvSpPr>
        <p:spPr>
          <a:xfrm>
            <a:off x="-1" y="6576339"/>
            <a:ext cx="3442252" cy="288000"/>
          </a:xfrm>
          <a:prstGeom prst="rect">
            <a:avLst/>
          </a:prstGeom>
          <a:solidFill>
            <a:srgbClr val="2980D6"/>
          </a:solidFill>
        </p:spPr>
        <p:txBody>
          <a:bodyPr vert="horz" lIns="91440" tIns="45720" rIns="91440" bIns="45720" rtlCol="0" anchor="ctr"/>
          <a:lstStyle>
            <a:defPPr>
              <a:defRPr lang="en-CN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Yilin Zhou @ Fudan</a:t>
            </a:r>
            <a:endParaRPr kumimoji="0" lang="en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4623B1C5-A78D-D5BA-2C84-09A60B1E7E33}"/>
              </a:ext>
            </a:extLst>
          </p:cNvPr>
          <p:cNvSpPr>
            <a:spLocks noGrp="1"/>
          </p:cNvSpPr>
          <p:nvPr/>
        </p:nvSpPr>
        <p:spPr>
          <a:xfrm>
            <a:off x="3442251" y="6576339"/>
            <a:ext cx="5307498" cy="288000"/>
          </a:xfrm>
          <a:prstGeom prst="rect">
            <a:avLst/>
          </a:prstGeom>
          <a:solidFill>
            <a:srgbClr val="0D9CE2"/>
          </a:solidFill>
        </p:spPr>
        <p:txBody>
          <a:bodyPr vert="horz" lIns="91440" tIns="45720" rIns="91440" bIns="45720" rtlCol="0" anchor="ctr"/>
          <a:lstStyle>
            <a:defPPr>
              <a:defRPr lang="en-CN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Observation of a family of all-charm tetraquarks</a:t>
            </a:r>
            <a:endParaRPr kumimoji="0" lang="en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092F6AC1-FB89-4191-233F-8FDCC43F1DB9}"/>
              </a:ext>
            </a:extLst>
          </p:cNvPr>
          <p:cNvSpPr>
            <a:spLocks noGrp="1"/>
          </p:cNvSpPr>
          <p:nvPr/>
        </p:nvSpPr>
        <p:spPr>
          <a:xfrm>
            <a:off x="8749749" y="6576338"/>
            <a:ext cx="3442252" cy="295200"/>
          </a:xfrm>
          <a:prstGeom prst="rect">
            <a:avLst/>
          </a:prstGeom>
          <a:solidFill>
            <a:srgbClr val="2980D6"/>
          </a:solidFill>
        </p:spPr>
        <p:txBody>
          <a:bodyPr vert="horz" lIns="91440" tIns="45720" rIns="91440" bIns="45720" rtlCol="0" anchor="ctr"/>
          <a:lstStyle>
            <a:defPPr>
              <a:defRPr lang="en-CN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EBE5D-4745-F74E-B6CA-CF211AB1145F}" type="slidenum">
              <a:rPr kumimoji="0" lang="en-CN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F623D17F-A422-FC3A-6C1B-A772645E1EE8}"/>
              </a:ext>
            </a:extLst>
          </p:cNvPr>
          <p:cNvSpPr>
            <a:spLocks noGrp="1"/>
          </p:cNvSpPr>
          <p:nvPr/>
        </p:nvSpPr>
        <p:spPr>
          <a:xfrm>
            <a:off x="-3315" y="0"/>
            <a:ext cx="12192000" cy="365125"/>
          </a:xfrm>
          <a:prstGeom prst="rect">
            <a:avLst/>
          </a:prstGeom>
          <a:gradFill flip="none" rotWithShape="1">
            <a:gsLst>
              <a:gs pos="0">
                <a:srgbClr val="2475CA">
                  <a:lumMod val="89000"/>
                  <a:lumOff val="11000"/>
                </a:srgbClr>
              </a:gs>
              <a:gs pos="40000">
                <a:srgbClr val="00ACFF">
                  <a:lumMod val="85000"/>
                  <a:lumOff val="15000"/>
                </a:srgbClr>
              </a:gs>
              <a:gs pos="82000">
                <a:srgbClr val="00ACFF">
                  <a:lumMod val="14000"/>
                  <a:lumOff val="86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Run</a:t>
            </a:r>
            <a:r>
              <a:rPr lang="zh-CN" altLang="en-US" dirty="0"/>
              <a:t> </a:t>
            </a:r>
            <a:r>
              <a:rPr lang="en-US" altLang="zh-CN" dirty="0"/>
              <a:t>III</a:t>
            </a:r>
            <a:r>
              <a:rPr lang="zh-CN" altLang="en-US" dirty="0"/>
              <a:t> </a:t>
            </a:r>
            <a:r>
              <a:rPr lang="en-US" altLang="zh-CN" dirty="0"/>
              <a:t>interference</a:t>
            </a:r>
            <a:r>
              <a:rPr lang="zh-CN" altLang="en-US" dirty="0"/>
              <a:t> </a:t>
            </a:r>
            <a:r>
              <a:rPr lang="en-US" altLang="zh-CN" dirty="0"/>
              <a:t>fit</a:t>
            </a:r>
            <a:r>
              <a:rPr lang="zh-CN" altLang="en-US" dirty="0"/>
              <a:t> </a:t>
            </a:r>
            <a:r>
              <a:rPr lang="en-US" altLang="zh-CN" dirty="0"/>
              <a:t>result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847398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FD0FF-6C9E-449D-EBB6-D23BC41FE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D59B666D-E536-A555-6052-98138676C45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0328356"/>
                  </p:ext>
                </p:extLst>
              </p:nvPr>
            </p:nvGraphicFramePr>
            <p:xfrm>
              <a:off x="1442565" y="4147920"/>
              <a:ext cx="6275027" cy="22527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49117">
                      <a:extLst>
                        <a:ext uri="{9D8B030D-6E8A-4147-A177-3AD203B41FA5}">
                          <a16:colId xmlns:a16="http://schemas.microsoft.com/office/drawing/2014/main" val="2166407522"/>
                        </a:ext>
                      </a:extLst>
                    </a:gridCol>
                    <a:gridCol w="1560220">
                      <a:extLst>
                        <a:ext uri="{9D8B030D-6E8A-4147-A177-3AD203B41FA5}">
                          <a16:colId xmlns:a16="http://schemas.microsoft.com/office/drawing/2014/main" val="1977994551"/>
                        </a:ext>
                      </a:extLst>
                    </a:gridCol>
                    <a:gridCol w="562298">
                      <a:extLst>
                        <a:ext uri="{9D8B030D-6E8A-4147-A177-3AD203B41FA5}">
                          <a16:colId xmlns:a16="http://schemas.microsoft.com/office/drawing/2014/main" val="4181700314"/>
                        </a:ext>
                      </a:extLst>
                    </a:gridCol>
                    <a:gridCol w="2303392">
                      <a:extLst>
                        <a:ext uri="{9D8B030D-6E8A-4147-A177-3AD203B41FA5}">
                          <a16:colId xmlns:a16="http://schemas.microsoft.com/office/drawing/2014/main" val="2127576850"/>
                        </a:ext>
                      </a:extLst>
                    </a:gridCol>
                  </a:tblGrid>
                  <a:tr h="43619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1" kern="1200" dirty="0">
                            <a:solidFill>
                              <a:schemeClr val="dk1"/>
                            </a:solidFill>
                            <a:effectLst/>
                            <a:latin typeface="Menlo" panose="020B0609030804020204" pitchFamily="49" charset="0"/>
                            <a:ea typeface="Menlo" panose="020B0609030804020204" pitchFamily="49" charset="0"/>
                            <a:cs typeface="Menlo" panose="020B0609030804020204" pitchFamily="49" charset="0"/>
                          </a:endParaRPr>
                        </a:p>
                      </a:txBody>
                      <a:tcPr anchor="ctr"/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0" kern="120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Run2 + Run3</a:t>
                          </a:r>
                          <a:r>
                            <a:rPr lang="zh-CN" altLang="en-US" sz="2000" b="0" kern="120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2000" b="0" kern="120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data</a:t>
                          </a:r>
                          <a:endParaRPr lang="en-GB" sz="2000" b="0" kern="1200" dirty="0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1" kern="1200" dirty="0">
                            <a:solidFill>
                              <a:schemeClr val="dk1"/>
                            </a:solidFill>
                            <a:effectLst/>
                            <a:latin typeface="Menlo" panose="020B0609030804020204" pitchFamily="49" charset="0"/>
                            <a:ea typeface="Menlo" panose="020B0609030804020204" pitchFamily="49" charset="0"/>
                            <a:cs typeface="Menlo" panose="020B0609030804020204" pitchFamily="49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x-none" b="1" dirty="0"/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8140985"/>
                      </a:ext>
                    </a:extLst>
                  </a:tr>
                  <a:tr h="59794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kern="1200" smtClean="0">
                                    <a:solidFill>
                                      <a:srgbClr val="F600FD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  <m:r>
                                  <a:rPr lang="en-US" sz="1600" b="1" kern="1200" smtClean="0">
                                    <a:solidFill>
                                      <a:srgbClr val="F600FD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 </m:t>
                                </m:r>
                                <m:sSub>
                                  <m:sSubPr>
                                    <m:ctrlPr>
                                      <a:rPr lang="en-US" sz="1600" b="1" i="1" kern="1200" smtClean="0">
                                        <a:solidFill>
                                          <a:srgbClr val="F600FD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kern="1200" smtClean="0">
                                        <a:solidFill>
                                          <a:srgbClr val="F600FD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𝝍</m:t>
                                    </m:r>
                                    <m:r>
                                      <a:rPr lang="en-US" sz="1600" b="1" kern="1200" smtClean="0">
                                        <a:solidFill>
                                          <a:srgbClr val="F600FD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600" b="1" kern="1200" smtClean="0">
                                        <a:solidFill>
                                          <a:srgbClr val="F600FD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1600" b="1" kern="1200" smtClean="0">
                                        <a:solidFill>
                                          <a:srgbClr val="F600FD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  <m:r>
                                      <a:rPr lang="en-US" sz="1600" b="1" kern="1200" smtClean="0">
                                        <a:solidFill>
                                          <a:srgbClr val="F600FD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b>
                                    <m:r>
                                      <a:rPr lang="en-US" sz="1600" b="1" kern="1200" smtClean="0">
                                        <a:solidFill>
                                          <a:srgbClr val="F600FD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600" b="1" i="1" kern="1200" smtClean="0">
                                        <a:solidFill>
                                          <a:srgbClr val="F600FD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kern="1200" smtClean="0">
                                        <a:solidFill>
                                          <a:srgbClr val="F600FD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𝑱</m:t>
                                    </m:r>
                                    <m:r>
                                      <a:rPr lang="en-US" sz="1600" b="1" kern="1200" smtClean="0">
                                        <a:solidFill>
                                          <a:srgbClr val="F600FD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1600" b="1" kern="1200" smtClean="0">
                                        <a:solidFill>
                                          <a:srgbClr val="F600FD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𝝍</m:t>
                                    </m:r>
                                  </m:e>
                                  <m:sub>
                                    <m:r>
                                      <a:rPr lang="en-US" sz="1600" b="1" kern="1200" smtClean="0">
                                        <a:solidFill>
                                          <a:srgbClr val="F600FD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</m:sub>
                                </m:sSub>
                                <m:r>
                                  <a:rPr lang="en-US" sz="1600" b="1" kern="1200" smtClean="0">
                                    <a:solidFill>
                                      <a:srgbClr val="F600FD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600" b="1" i="1" kern="1200" dirty="0">
                            <a:solidFill>
                              <a:srgbClr val="F600FD"/>
                            </a:solidFill>
                            <a:effectLst/>
                            <a:latin typeface="Menlo" panose="020B0609030804020204" pitchFamily="49" charset="0"/>
                            <a:ea typeface="Menlo" panose="020B0609030804020204" pitchFamily="49" charset="0"/>
                            <a:cs typeface="Menlo" panose="020B060903080402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0" kern="1200" smtClean="0">
                                    <a:solidFill>
                                      <a:srgbClr val="F600FD"/>
                                    </a:solidFill>
                                    <a:latin typeface="Cambria Math" panose="02040503050406030204" pitchFamily="18" charset="0"/>
                                  </a:rPr>
                                  <m:t>𝟑𝟖𝟔</m:t>
                                </m:r>
                                <m:r>
                                  <a:rPr lang="en-US" sz="1600" b="1" kern="1200" smtClean="0">
                                    <a:solidFill>
                                      <a:srgbClr val="F600FD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sz="1600" b="1" i="0" kern="1200" smtClean="0">
                                    <a:solidFill>
                                      <a:srgbClr val="F600FD"/>
                                    </a:solidFill>
                                    <a:latin typeface="Cambria Math" panose="02040503050406030204" pitchFamily="18" charset="0"/>
                                  </a:rPr>
                                  <m:t>𝟐𝟔</m:t>
                                </m:r>
                              </m:oMath>
                            </m:oMathPara>
                          </a14:m>
                          <a:endParaRPr lang="x-none" sz="1600" b="1" i="0" kern="1200" dirty="0">
                            <a:solidFill>
                              <a:srgbClr val="F600F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F600FD"/>
                              </a:solidFill>
                              <a:effectLst/>
                            </a:rPr>
                            <a:t>S</a:t>
                          </a:r>
                          <a:endParaRPr lang="en-GB" sz="1600" b="1" kern="1200" dirty="0">
                            <a:solidFill>
                              <a:srgbClr val="F600FD"/>
                            </a:solidFill>
                            <a:effectLst/>
                            <a:latin typeface="Menlo" panose="020B0609030804020204" pitchFamily="49" charset="0"/>
                            <a:ea typeface="Menlo" panose="020B0609030804020204" pitchFamily="49" charset="0"/>
                            <a:cs typeface="Menlo" panose="020B060903080402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0" kern="1200" smtClean="0">
                                    <a:solidFill>
                                      <a:srgbClr val="F600FD"/>
                                    </a:solidFill>
                                    <a:latin typeface="Cambria Math" panose="02040503050406030204" pitchFamily="18" charset="0"/>
                                  </a:rPr>
                                  <m:t>𝟑𝟖𝟔</m:t>
                                </m:r>
                                <m:r>
                                  <a:rPr lang="en-US" sz="1600" b="1" kern="1200" smtClean="0">
                                    <a:solidFill>
                                      <a:srgbClr val="F600FD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sz="1600" b="1" i="0" kern="1200" smtClean="0">
                                    <a:solidFill>
                                      <a:srgbClr val="F600FD"/>
                                    </a:solidFill>
                                    <a:latin typeface="Cambria Math" panose="02040503050406030204" pitchFamily="18" charset="0"/>
                                  </a:rPr>
                                  <m:t>𝟐𝟔</m:t>
                                </m:r>
                              </m:oMath>
                            </m:oMathPara>
                          </a14:m>
                          <a:endParaRPr lang="en-US" sz="1600" b="1" i="0" kern="1200" dirty="0">
                            <a:solidFill>
                              <a:srgbClr val="F600F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1" i="0" kern="1200" dirty="0">
                              <a:solidFill>
                                <a:srgbClr val="1F3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(vs</a:t>
                          </a:r>
                          <a:r>
                            <a:rPr lang="zh-CN" altLang="en-US" sz="1600" b="1" i="0" kern="1200" dirty="0">
                              <a:solidFill>
                                <a:srgbClr val="1F3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r>
                            <a:rPr lang="en-US" altLang="zh-CN" sz="1600" b="1" i="0" kern="1200" dirty="0">
                              <a:solidFill>
                                <a:srgbClr val="1F3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109±14</a:t>
                          </a:r>
                          <a:r>
                            <a:rPr lang="zh-CN" altLang="en-US" sz="1600" b="1" i="0" kern="1200" dirty="0">
                              <a:solidFill>
                                <a:srgbClr val="1F3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r>
                            <a:rPr lang="en-US" altLang="zh-CN" sz="1600" b="1" i="0" kern="1200" dirty="0">
                              <a:solidFill>
                                <a:srgbClr val="1F3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in</a:t>
                          </a:r>
                          <a:r>
                            <a:rPr lang="zh-CN" altLang="en-US" sz="1600" b="1" i="0" kern="1200" dirty="0">
                              <a:solidFill>
                                <a:srgbClr val="1F3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r>
                            <a:rPr lang="en-US" altLang="zh-CN" sz="1600" b="1" i="0" kern="1200" dirty="0">
                              <a:solidFill>
                                <a:srgbClr val="1F3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Run2)</a:t>
                          </a:r>
                          <a:endParaRPr lang="x-none" sz="1600" b="1" i="0" kern="1200" dirty="0">
                            <a:solidFill>
                              <a:srgbClr val="1F3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94033884"/>
                      </a:ext>
                    </a:extLst>
                  </a:tr>
                  <a:tr h="43619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1600" b="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b="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  <m:r>
                                  <a:rPr lang="en-US" sz="1600" b="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(2</m:t>
                                </m:r>
                                <m:r>
                                  <a:rPr lang="en-US" sz="1600" b="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600" b="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sSub>
                                  <m:sSubPr>
                                    <m:ctrlP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𝐵𝑘𝑔</m:t>
                                    </m:r>
                                  </m:e>
                                  <m:sub>
                                    <m:r>
                                      <a:rPr lang="en-US" sz="1600" b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2 </m:t>
                                    </m:r>
                                  </m:sub>
                                </m:sSub>
                                <m:r>
                                  <a:rPr lang="en-US" sz="1600" b="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600" b="0" i="1" kern="1200" dirty="0">
                            <a:solidFill>
                              <a:schemeClr val="dk1"/>
                            </a:solidFill>
                            <a:effectLst/>
                            <a:latin typeface="Menlo" panose="020B0609030804020204" pitchFamily="49" charset="0"/>
                            <a:ea typeface="Menlo" panose="020B0609030804020204" pitchFamily="49" charset="0"/>
                            <a:cs typeface="Menlo" panose="020B060903080402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56±</m:t>
                                </m:r>
                                <m: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oMath>
                            </m:oMathPara>
                          </a14:m>
                          <a:endParaRPr lang="x-none" sz="1600" dirty="0"/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B</a:t>
                          </a:r>
                          <a:endParaRPr lang="en-GB" sz="1600" kern="1200" dirty="0">
                            <a:solidFill>
                              <a:schemeClr val="dk1"/>
                            </a:solidFill>
                            <a:effectLst/>
                            <a:latin typeface="Menlo" panose="020B0609030804020204" pitchFamily="49" charset="0"/>
                            <a:ea typeface="Menlo" panose="020B0609030804020204" pitchFamily="49" charset="0"/>
                            <a:cs typeface="Menlo" panose="020B0609030804020204" pitchFamily="49" charset="0"/>
                          </a:endParaRPr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CN" sz="1600" b="0" i="0" smtClean="0">
                                    <a:latin typeface="Cambria Math" panose="02040503050406030204" pitchFamily="18" charset="0"/>
                                  </a:rPr>
                                  <m:t>427</m:t>
                                </m:r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600" b="0" i="0" smtClean="0">
                                    <a:latin typeface="Cambria Math" panose="02040503050406030204" pitchFamily="18" charset="0"/>
                                  </a:rPr>
                                  <m:t>57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rgbClr val="1F3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(vs</a:t>
                          </a:r>
                          <a:r>
                            <a:rPr lang="zh-CN" altLang="en-US" sz="1600" dirty="0">
                              <a:solidFill>
                                <a:srgbClr val="1F3FFF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en-US" altLang="zh-CN" sz="1600" dirty="0">
                              <a:solidFill>
                                <a:srgbClr val="1F3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208±22</a:t>
                          </a:r>
                          <a:r>
                            <a:rPr lang="zh-CN" altLang="en-US" sz="1600" dirty="0">
                              <a:solidFill>
                                <a:srgbClr val="1F3FFF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en-US" altLang="zh-CN" sz="1600" dirty="0">
                              <a:solidFill>
                                <a:srgbClr val="1F3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</a:t>
                          </a:r>
                          <a:r>
                            <a:rPr lang="zh-CN" altLang="en-US" sz="1600" dirty="0">
                              <a:solidFill>
                                <a:srgbClr val="1F3FFF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en-US" altLang="zh-CN" sz="1600" dirty="0">
                              <a:solidFill>
                                <a:srgbClr val="1F3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Run2)</a:t>
                          </a:r>
                          <a:endParaRPr lang="x-none" sz="1600" dirty="0">
                            <a:solidFill>
                              <a:srgbClr val="1F3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57508795"/>
                      </a:ext>
                    </a:extLst>
                  </a:tr>
                  <a:tr h="3461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1600" b="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600" b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𝐵𝑘𝑔</m:t>
                                    </m:r>
                                  </m:e>
                                  <m:sub>
                                    <m:r>
                                      <a:rPr lang="en-US" sz="1600" b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1 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  <m:r>
                                      <a:rPr lang="en-US" sz="1600" b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1600" b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1600" b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  <m:r>
                                  <a:rPr lang="en-US" sz="1600" b="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600" b="0" i="1" kern="1200" dirty="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82</m:t>
                                </m:r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±2</m:t>
                                </m:r>
                                <m: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x-none" sz="16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x-none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2094713"/>
                      </a:ext>
                    </a:extLst>
                  </a:tr>
                  <a:tr h="43619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1600" b="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600" b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𝐵𝑘𝑔</m:t>
                                    </m:r>
                                  </m:e>
                                  <m:sub>
                                    <m:r>
                                      <a:rPr lang="en-US" sz="1600" b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1 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𝐵𝑘𝑔</m:t>
                                    </m:r>
                                  </m:e>
                                  <m:sub>
                                    <m:r>
                                      <a:rPr lang="en-US" sz="1600" b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2 </m:t>
                                    </m:r>
                                  </m:sub>
                                </m:sSub>
                                <m:r>
                                  <a:rPr lang="en-US" sz="1600" b="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600" kern="1200" dirty="0">
                            <a:solidFill>
                              <a:schemeClr val="dk1"/>
                            </a:solidFill>
                            <a:effectLst/>
                            <a:latin typeface="Menlo" panose="020B0609030804020204" pitchFamily="49" charset="0"/>
                            <a:ea typeface="Menlo" panose="020B0609030804020204" pitchFamily="49" charset="0"/>
                            <a:cs typeface="Menlo" panose="020B060903080402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089</m:t>
                                </m:r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43</m:t>
                                </m:r>
                              </m:oMath>
                            </m:oMathPara>
                          </a14:m>
                          <a:endParaRPr lang="x-none" sz="16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x-none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70339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D59B666D-E536-A555-6052-98138676C45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0328356"/>
                  </p:ext>
                </p:extLst>
              </p:nvPr>
            </p:nvGraphicFramePr>
            <p:xfrm>
              <a:off x="1442565" y="4147920"/>
              <a:ext cx="6275027" cy="22527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49117">
                      <a:extLst>
                        <a:ext uri="{9D8B030D-6E8A-4147-A177-3AD203B41FA5}">
                          <a16:colId xmlns:a16="http://schemas.microsoft.com/office/drawing/2014/main" val="2166407522"/>
                        </a:ext>
                      </a:extLst>
                    </a:gridCol>
                    <a:gridCol w="1560220">
                      <a:extLst>
                        <a:ext uri="{9D8B030D-6E8A-4147-A177-3AD203B41FA5}">
                          <a16:colId xmlns:a16="http://schemas.microsoft.com/office/drawing/2014/main" val="1977994551"/>
                        </a:ext>
                      </a:extLst>
                    </a:gridCol>
                    <a:gridCol w="562298">
                      <a:extLst>
                        <a:ext uri="{9D8B030D-6E8A-4147-A177-3AD203B41FA5}">
                          <a16:colId xmlns:a16="http://schemas.microsoft.com/office/drawing/2014/main" val="4181700314"/>
                        </a:ext>
                      </a:extLst>
                    </a:gridCol>
                    <a:gridCol w="2303392">
                      <a:extLst>
                        <a:ext uri="{9D8B030D-6E8A-4147-A177-3AD203B41FA5}">
                          <a16:colId xmlns:a16="http://schemas.microsoft.com/office/drawing/2014/main" val="2127576850"/>
                        </a:ext>
                      </a:extLst>
                    </a:gridCol>
                  </a:tblGrid>
                  <a:tr h="43619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1" kern="1200" dirty="0">
                            <a:solidFill>
                              <a:schemeClr val="dk1"/>
                            </a:solidFill>
                            <a:effectLst/>
                            <a:latin typeface="Menlo" panose="020B0609030804020204" pitchFamily="49" charset="0"/>
                            <a:ea typeface="Menlo" panose="020B0609030804020204" pitchFamily="49" charset="0"/>
                            <a:cs typeface="Menlo" panose="020B0609030804020204" pitchFamily="49" charset="0"/>
                          </a:endParaRPr>
                        </a:p>
                      </a:txBody>
                      <a:tcPr anchor="ctr"/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0" kern="120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Run2 + Run3</a:t>
                          </a:r>
                          <a:r>
                            <a:rPr lang="zh-CN" altLang="en-US" sz="2000" b="0" kern="120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2000" b="0" kern="120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data</a:t>
                          </a:r>
                          <a:endParaRPr lang="en-GB" sz="2000" b="0" kern="1200" dirty="0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1" kern="1200" dirty="0">
                            <a:solidFill>
                              <a:schemeClr val="dk1"/>
                            </a:solidFill>
                            <a:effectLst/>
                            <a:latin typeface="Menlo" panose="020B0609030804020204" pitchFamily="49" charset="0"/>
                            <a:ea typeface="Menlo" panose="020B0609030804020204" pitchFamily="49" charset="0"/>
                            <a:cs typeface="Menlo" panose="020B0609030804020204" pitchFamily="49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x-none" b="1" dirty="0"/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8140985"/>
                      </a:ext>
                    </a:extLst>
                  </a:tr>
                  <a:tr h="597946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85" t="-72917" r="-241096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9512" t="-72917" r="-186179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F600FD"/>
                              </a:solidFill>
                              <a:effectLst/>
                            </a:rPr>
                            <a:t>S</a:t>
                          </a:r>
                          <a:endParaRPr lang="en-GB" sz="1600" b="1" kern="1200" dirty="0">
                            <a:solidFill>
                              <a:srgbClr val="F600FD"/>
                            </a:solidFill>
                            <a:effectLst/>
                            <a:latin typeface="Menlo" panose="020B0609030804020204" pitchFamily="49" charset="0"/>
                            <a:ea typeface="Menlo" panose="020B0609030804020204" pitchFamily="49" charset="0"/>
                            <a:cs typeface="Menlo" panose="020B060903080402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72527" t="-72917" r="-1648" b="-2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4033884"/>
                      </a:ext>
                    </a:extLst>
                  </a:tr>
                  <a:tr h="436196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85" t="-244118" r="-241096" b="-18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9512" t="-244118" r="-186179" b="-188235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B</a:t>
                          </a:r>
                          <a:endParaRPr lang="en-GB" sz="1600" kern="1200" dirty="0">
                            <a:solidFill>
                              <a:schemeClr val="dk1"/>
                            </a:solidFill>
                            <a:effectLst/>
                            <a:latin typeface="Menlo" panose="020B0609030804020204" pitchFamily="49" charset="0"/>
                            <a:ea typeface="Menlo" panose="020B0609030804020204" pitchFamily="49" charset="0"/>
                            <a:cs typeface="Menlo" panose="020B0609030804020204" pitchFamily="49" charset="0"/>
                          </a:endParaRPr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72527" t="-86458" r="-1648" b="-20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7508795"/>
                      </a:ext>
                    </a:extLst>
                  </a:tr>
                  <a:tr h="34618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85" t="-417857" r="-241096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9512" t="-417857" r="-186179" b="-12857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x-none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2094713"/>
                      </a:ext>
                    </a:extLst>
                  </a:tr>
                  <a:tr h="436196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85" t="-426471" r="-241096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9512" t="-426471" r="-186179" b="-5882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x-none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703395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2BB9CCF4-23EA-E989-41F3-AA4F2E841CB2}"/>
              </a:ext>
            </a:extLst>
          </p:cNvPr>
          <p:cNvGrpSpPr/>
          <p:nvPr/>
        </p:nvGrpSpPr>
        <p:grpSpPr>
          <a:xfrm>
            <a:off x="7980315" y="4304885"/>
            <a:ext cx="3038071" cy="2061463"/>
            <a:chOff x="4219804" y="2414594"/>
            <a:chExt cx="3038071" cy="206146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5B28F0-057D-EF49-1A69-464E02E38C5F}"/>
                </a:ext>
              </a:extLst>
            </p:cNvPr>
            <p:cNvSpPr txBox="1"/>
            <p:nvPr/>
          </p:nvSpPr>
          <p:spPr>
            <a:xfrm>
              <a:off x="4219804" y="2414594"/>
              <a:ext cx="2798688" cy="16970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24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S : </a:t>
              </a:r>
              <a:r>
                <a:rPr lang="en-GB" sz="2400" dirty="0">
                  <a:solidFill>
                    <a:srgbClr val="F600FD"/>
                  </a:solidFill>
                  <a:cs typeface="Times New Roman" panose="02020603050405020304" pitchFamily="18" charset="0"/>
                </a:rPr>
                <a:t>3.</a:t>
              </a:r>
              <a:r>
                <a:rPr lang="en-US" altLang="zh-CN" sz="2400" dirty="0">
                  <a:solidFill>
                    <a:srgbClr val="F600FD"/>
                  </a:solidFill>
                  <a:cs typeface="Times New Roman" panose="02020603050405020304" pitchFamily="18" charset="0"/>
                </a:rPr>
                <a:t>5</a:t>
              </a:r>
              <a:r>
                <a:rPr lang="en-GB" sz="24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x of Run</a:t>
              </a:r>
              <a:r>
                <a:rPr lang="en-US" altLang="zh-CN" sz="24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2</a:t>
              </a:r>
              <a:endParaRPr lang="en-GB" sz="2400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CN" sz="2400" dirty="0">
                  <a:solidFill>
                    <a:srgbClr val="1F3FFF"/>
                  </a:solidFill>
                  <a:cs typeface="Times New Roman" panose="02020603050405020304" pitchFamily="18" charset="0"/>
                </a:rPr>
                <a:t>B</a:t>
              </a:r>
              <a:r>
                <a:rPr lang="en-CN" sz="2400" dirty="0">
                  <a:cs typeface="Times New Roman" panose="02020603050405020304" pitchFamily="18" charset="0"/>
                </a:rPr>
                <a:t> : </a:t>
              </a:r>
              <a:r>
                <a:rPr lang="en-CN" sz="2400" dirty="0">
                  <a:solidFill>
                    <a:srgbClr val="1F3FFF"/>
                  </a:solidFill>
                  <a:cs typeface="Times New Roman" panose="02020603050405020304" pitchFamily="18" charset="0"/>
                </a:rPr>
                <a:t>6.</a:t>
              </a:r>
              <a:r>
                <a:rPr lang="en-US" altLang="zh-CN" sz="2400" dirty="0">
                  <a:solidFill>
                    <a:srgbClr val="1F3FFF"/>
                  </a:solidFill>
                  <a:cs typeface="Times New Roman" panose="02020603050405020304" pitchFamily="18" charset="0"/>
                </a:rPr>
                <a:t>9</a:t>
              </a:r>
              <a:r>
                <a:rPr lang="en-CN" sz="2400" dirty="0">
                  <a:cs typeface="Times New Roman" panose="02020603050405020304" pitchFamily="18" charset="0"/>
                </a:rPr>
                <a:t>x of Run</a:t>
              </a:r>
              <a:r>
                <a:rPr lang="en-US" altLang="zh-CN" sz="2400" dirty="0">
                  <a:cs typeface="Times New Roman" panose="02020603050405020304" pitchFamily="18" charset="0"/>
                </a:rPr>
                <a:t>2</a:t>
              </a:r>
              <a:endParaRPr lang="en-CN" sz="2400" dirty="0"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endPara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66DEB6D-78EA-576E-B8F5-A31332C3EED1}"/>
                </a:ext>
              </a:extLst>
            </p:cNvPr>
            <p:cNvSpPr txBox="1"/>
            <p:nvPr/>
          </p:nvSpPr>
          <p:spPr>
            <a:xfrm>
              <a:off x="4793678" y="3829726"/>
              <a:ext cx="24641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1F3FFF"/>
                  </a:solidFill>
                </a:rPr>
                <a:t>Slight</a:t>
              </a:r>
              <a:r>
                <a:rPr lang="zh-CN" altLang="en-US" dirty="0">
                  <a:solidFill>
                    <a:srgbClr val="1F3FFF"/>
                  </a:solidFill>
                </a:rPr>
                <a:t> </a:t>
              </a:r>
              <a:r>
                <a:rPr lang="en-US" altLang="zh-CN" dirty="0">
                  <a:solidFill>
                    <a:srgbClr val="1F3FFF"/>
                  </a:solidFill>
                </a:rPr>
                <a:t>difference</a:t>
              </a:r>
            </a:p>
            <a:p>
              <a:r>
                <a:rPr lang="en-US" altLang="zh-CN" dirty="0">
                  <a:solidFill>
                    <a:srgbClr val="1F3FFF"/>
                  </a:solidFill>
                </a:rPr>
                <a:t>if</a:t>
              </a:r>
              <a:r>
                <a:rPr lang="zh-CN" altLang="en-US" dirty="0">
                  <a:solidFill>
                    <a:srgbClr val="1F3FFF"/>
                  </a:solidFill>
                </a:rPr>
                <a:t> </a:t>
              </a:r>
              <a:r>
                <a:rPr lang="en-US" altLang="zh-CN" dirty="0">
                  <a:solidFill>
                    <a:srgbClr val="1F3FFF"/>
                  </a:solidFill>
                </a:rPr>
                <a:t>in</a:t>
              </a:r>
              <a:r>
                <a:rPr lang="zh-CN" altLang="en-US" dirty="0">
                  <a:solidFill>
                    <a:srgbClr val="1F3FFF"/>
                  </a:solidFill>
                </a:rPr>
                <a:t> </a:t>
              </a:r>
              <a:r>
                <a:rPr lang="en-US" altLang="zh-CN" dirty="0">
                  <a:solidFill>
                    <a:srgbClr val="1F3FFF"/>
                  </a:solidFill>
                </a:rPr>
                <a:t>signal</a:t>
              </a:r>
              <a:r>
                <a:rPr lang="zh-CN" altLang="en-US" dirty="0">
                  <a:solidFill>
                    <a:srgbClr val="1F3FFF"/>
                  </a:solidFill>
                </a:rPr>
                <a:t> </a:t>
              </a:r>
              <a:r>
                <a:rPr lang="en-US" altLang="zh-CN" dirty="0">
                  <a:solidFill>
                    <a:srgbClr val="1F3FFF"/>
                  </a:solidFill>
                </a:rPr>
                <a:t>mass</a:t>
              </a:r>
              <a:r>
                <a:rPr lang="zh-CN" altLang="en-US" dirty="0">
                  <a:solidFill>
                    <a:srgbClr val="1F3FFF"/>
                  </a:solidFill>
                </a:rPr>
                <a:t> </a:t>
              </a:r>
              <a:r>
                <a:rPr lang="en-US" altLang="zh-CN" dirty="0">
                  <a:solidFill>
                    <a:srgbClr val="1F3FFF"/>
                  </a:solidFill>
                </a:rPr>
                <a:t>window</a:t>
              </a:r>
              <a:endParaRPr lang="en-CN" dirty="0">
                <a:solidFill>
                  <a:srgbClr val="1F3FFF"/>
                </a:solidFill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FC7FC25-47E4-A887-993E-8E5BC28AFB6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93129" y="3478543"/>
              <a:ext cx="337217" cy="511882"/>
            </a:xfrm>
            <a:prstGeom prst="straightConnector1">
              <a:avLst/>
            </a:prstGeom>
            <a:ln w="12700">
              <a:solidFill>
                <a:srgbClr val="1F3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C4697AE-80C0-7D60-5052-EA183A4077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618" y="441447"/>
            <a:ext cx="4560078" cy="36534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DCCBD93-5266-DB41-47A0-093629A6A7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833" y="404585"/>
            <a:ext cx="4657843" cy="36903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508807-8D58-CB59-1D36-9443D61FF4E4}"/>
              </a:ext>
            </a:extLst>
          </p:cNvPr>
          <p:cNvSpPr txBox="1"/>
          <p:nvPr/>
        </p:nvSpPr>
        <p:spPr>
          <a:xfrm>
            <a:off x="9786287" y="1715252"/>
            <a:ext cx="22764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0" kern="1200" dirty="0">
                <a:effectLst/>
                <a:latin typeface="+mn-lt"/>
                <a:ea typeface="+mn-ea"/>
                <a:cs typeface="+mn-cs"/>
              </a:rPr>
              <a:t>Run2 + Run3</a:t>
            </a:r>
            <a:r>
              <a:rPr lang="zh-CN" altLang="en-US" sz="2400" b="0" kern="1200" dirty="0">
                <a:effectLst/>
                <a:latin typeface="+mn-lt"/>
                <a:ea typeface="+mn-ea"/>
                <a:cs typeface="+mn-cs"/>
              </a:rPr>
              <a:t> </a:t>
            </a:r>
            <a:endParaRPr lang="en-CN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D76472-64D4-FD69-143E-21E747CF148C}"/>
              </a:ext>
            </a:extLst>
          </p:cNvPr>
          <p:cNvSpPr txBox="1"/>
          <p:nvPr/>
        </p:nvSpPr>
        <p:spPr>
          <a:xfrm>
            <a:off x="2442754" y="1199769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sz="2400" dirty="0"/>
              <a:t>ψ</a:t>
            </a:r>
            <a:r>
              <a:rPr lang="en-US" altLang="zh-CN" sz="2400" dirty="0"/>
              <a:t>(2S)</a:t>
            </a:r>
            <a:endParaRPr lang="en-CN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C71D16-9A8B-9236-A971-C3897C05764B}"/>
              </a:ext>
            </a:extLst>
          </p:cNvPr>
          <p:cNvSpPr txBox="1"/>
          <p:nvPr/>
        </p:nvSpPr>
        <p:spPr>
          <a:xfrm>
            <a:off x="7079276" y="1238198"/>
            <a:ext cx="63831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 dirty="0"/>
              <a:t>J/</a:t>
            </a:r>
            <a:r>
              <a:rPr lang="en-US" altLang="zh-CN" sz="2500" dirty="0" err="1"/>
              <a:t>ψ</a:t>
            </a:r>
            <a:endParaRPr lang="en-CN" sz="25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0AA7C5-5718-3FA5-B0EF-2CEB691B0DDD}"/>
              </a:ext>
            </a:extLst>
          </p:cNvPr>
          <p:cNvSpPr txBox="1"/>
          <p:nvPr/>
        </p:nvSpPr>
        <p:spPr>
          <a:xfrm>
            <a:off x="9952180" y="4669280"/>
            <a:ext cx="222633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N" sz="2200" dirty="0"/>
              <a:t>[m(J2s)&lt;15 GeV]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2F9778-D01C-7CDF-5FA9-BFBFCB3891CB}"/>
              </a:ext>
            </a:extLst>
          </p:cNvPr>
          <p:cNvSpPr>
            <a:spLocks noGrp="1"/>
          </p:cNvSpPr>
          <p:nvPr/>
        </p:nvSpPr>
        <p:spPr>
          <a:xfrm>
            <a:off x="-1" y="-13539"/>
            <a:ext cx="12192000" cy="3651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40000">
                <a:schemeClr val="accent6">
                  <a:lumMod val="60000"/>
                  <a:lumOff val="40000"/>
                </a:schemeClr>
              </a:gs>
              <a:gs pos="82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Two dimensional fit for J/</a:t>
            </a:r>
            <a:r>
              <a:rPr lang="el-GR" altLang="zh-CN" dirty="0"/>
              <a:t>ΨΨ(2</a:t>
            </a:r>
            <a:r>
              <a:rPr lang="en-US" altLang="zh-CN" dirty="0"/>
              <a:t>S) yield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7DC49B77-CC0F-A23D-4F73-C11E5DECBC3A}"/>
              </a:ext>
            </a:extLst>
          </p:cNvPr>
          <p:cNvSpPr>
            <a:spLocks noGrp="1"/>
          </p:cNvSpPr>
          <p:nvPr/>
        </p:nvSpPr>
        <p:spPr>
          <a:xfrm>
            <a:off x="-1" y="6576339"/>
            <a:ext cx="3442252" cy="28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CN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iangliang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Chen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@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NNU</a:t>
            </a:r>
            <a:endParaRPr kumimoji="0" lang="en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B712F77D-DFFA-B5C5-5AC5-1C2E822D1B69}"/>
              </a:ext>
            </a:extLst>
          </p:cNvPr>
          <p:cNvSpPr>
            <a:spLocks noGrp="1"/>
          </p:cNvSpPr>
          <p:nvPr/>
        </p:nvSpPr>
        <p:spPr>
          <a:xfrm>
            <a:off x="3442251" y="6576339"/>
            <a:ext cx="5307498" cy="288000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CN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Observation of a family of all-charm tetraquarks</a:t>
            </a:r>
            <a:endParaRPr kumimoji="0" lang="en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1D334CFE-D22C-5BA7-CFF2-1EE674477303}"/>
              </a:ext>
            </a:extLst>
          </p:cNvPr>
          <p:cNvSpPr>
            <a:spLocks noGrp="1"/>
          </p:cNvSpPr>
          <p:nvPr/>
        </p:nvSpPr>
        <p:spPr>
          <a:xfrm>
            <a:off x="8749749" y="6576338"/>
            <a:ext cx="3442252" cy="2952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CN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EBE5D-4745-F74E-B6CA-CF211AB1145F}" type="slidenum">
              <a:rPr kumimoji="0" lang="en-CN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773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78245-A48F-F86E-17B2-D4C7D969C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E6C8AD9-35E9-F937-A768-FBFFDE12A4DC}"/>
              </a:ext>
            </a:extLst>
          </p:cNvPr>
          <p:cNvSpPr txBox="1"/>
          <p:nvPr/>
        </p:nvSpPr>
        <p:spPr>
          <a:xfrm>
            <a:off x="1014548" y="351586"/>
            <a:ext cx="101629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600FD"/>
                </a:solidFill>
                <a:latin typeface="URWPalladioL"/>
              </a:rPr>
              <a:t>C</a:t>
            </a:r>
            <a:r>
              <a:rPr lang="en-US" sz="1800" dirty="0">
                <a:solidFill>
                  <a:srgbClr val="F600FD"/>
                </a:solidFill>
                <a:effectLst/>
                <a:latin typeface="URWPalladioL"/>
              </a:rPr>
              <a:t>onstrain</a:t>
            </a:r>
            <a:r>
              <a:rPr lang="en-US" sz="1800" dirty="0">
                <a:effectLst/>
                <a:latin typeface="URWPalladioL"/>
              </a:rPr>
              <a:t> mass &amp; width of both peaks </a:t>
            </a:r>
            <a:r>
              <a:rPr lang="en-US" altLang="zh-CN" sz="1800" dirty="0">
                <a:effectLst/>
                <a:latin typeface="URWPalladioL"/>
              </a:rPr>
              <a:t>within</a:t>
            </a:r>
            <a:r>
              <a:rPr lang="en-US" sz="1800" dirty="0">
                <a:effectLst/>
                <a:latin typeface="URWPalladioL"/>
              </a:rPr>
              <a:t> 1σ of J/</a:t>
            </a:r>
            <a:r>
              <a:rPr lang="en-US" sz="1800" dirty="0" err="1">
                <a:effectLst/>
                <a:latin typeface="URWPalladioL"/>
              </a:rPr>
              <a:t>ψJ</a:t>
            </a:r>
            <a:r>
              <a:rPr lang="en-US" sz="1800" dirty="0">
                <a:effectLst/>
                <a:latin typeface="URWPalladioL"/>
              </a:rPr>
              <a:t>/</a:t>
            </a:r>
            <a:r>
              <a:rPr lang="en-US" sz="1800" dirty="0" err="1">
                <a:effectLst/>
                <a:latin typeface="URWPalladioL"/>
              </a:rPr>
              <a:t>ψ</a:t>
            </a:r>
            <a:r>
              <a:rPr lang="en-US" sz="1800" dirty="0">
                <a:effectLst/>
                <a:latin typeface="URWPalladioL"/>
              </a:rPr>
              <a:t> values</a:t>
            </a:r>
            <a:endParaRPr lang="en-C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B514A5-C205-ED39-A9E3-CEA7CDE911BE}"/>
              </a:ext>
            </a:extLst>
          </p:cNvPr>
          <p:cNvSpPr txBox="1"/>
          <p:nvPr/>
        </p:nvSpPr>
        <p:spPr>
          <a:xfrm>
            <a:off x="278083" y="694120"/>
            <a:ext cx="11683835" cy="1477328"/>
          </a:xfrm>
          <a:prstGeom prst="rect">
            <a:avLst/>
          </a:prstGeom>
          <a:solidFill>
            <a:schemeClr val="accent2">
              <a:alpha val="2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N" b="1" dirty="0">
                <a:solidFill>
                  <a:srgbClr val="F600FD"/>
                </a:solidFill>
              </a:rPr>
              <a:t>Model I</a:t>
            </a:r>
            <a:r>
              <a:rPr lang="en-CN" b="1" dirty="0"/>
              <a:t>: X</a:t>
            </a:r>
            <a:r>
              <a:rPr lang="en-US" b="1" dirty="0"/>
              <a:t>(6900) &amp; X(7100) with interference (NLL = -205</a:t>
            </a:r>
            <a:r>
              <a:rPr lang="en-US" altLang="zh-CN" b="1" dirty="0"/>
              <a:t>6</a:t>
            </a:r>
            <a:r>
              <a:rPr lang="en-US" b="1" dirty="0"/>
              <a:t>.</a:t>
            </a:r>
            <a:r>
              <a:rPr lang="en-US" altLang="zh-CN" b="1" dirty="0"/>
              <a:t>83</a:t>
            </a:r>
            <a:r>
              <a:rPr lang="en-US" b="1" dirty="0"/>
              <a:t>): </a:t>
            </a:r>
          </a:p>
          <a:p>
            <a:r>
              <a:rPr lang="en-US" b="1" dirty="0"/>
              <a:t>Contents: </a:t>
            </a:r>
            <a:r>
              <a:rPr lang="en-US" altLang="zh-CN" dirty="0"/>
              <a:t>X(6900)</a:t>
            </a:r>
            <a:r>
              <a:rPr lang="zh-CN" altLang="en-US" dirty="0"/>
              <a:t> </a:t>
            </a:r>
            <a:r>
              <a:rPr lang="en-US" altLang="zh-CN" dirty="0"/>
              <a:t>+</a:t>
            </a:r>
            <a:r>
              <a:rPr lang="zh-CN" altLang="en-US" dirty="0"/>
              <a:t> </a:t>
            </a:r>
            <a:r>
              <a:rPr lang="en-US" altLang="zh-CN" dirty="0"/>
              <a:t>X(7100)</a:t>
            </a:r>
            <a:r>
              <a:rPr lang="en-US" dirty="0"/>
              <a:t> Interf. + </a:t>
            </a:r>
            <a:r>
              <a:rPr lang="en-US" altLang="zh-CN" dirty="0"/>
              <a:t>Background</a:t>
            </a:r>
            <a:endParaRPr lang="en-US" dirty="0"/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Floating Para</a:t>
            </a:r>
            <a:r>
              <a:rPr lang="en-US" altLang="zh-CN" b="1" dirty="0">
                <a:solidFill>
                  <a:schemeClr val="bg2">
                    <a:lumMod val="75000"/>
                  </a:schemeClr>
                </a:solidFill>
              </a:rPr>
              <a:t>m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s (7) : 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Number of NRSPS, number of DPS, number of combinatorial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bkg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, number of X(6900)X(7100), amplitude of X(7100), phi angle of X(7100), p2 of NRSPS</a:t>
            </a: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Constrained Para</a:t>
            </a:r>
            <a:r>
              <a:rPr lang="en-US" altLang="zh-CN" b="1" dirty="0">
                <a:solidFill>
                  <a:schemeClr val="bg2">
                    <a:lumMod val="75000"/>
                  </a:schemeClr>
                </a:solidFill>
              </a:rPr>
              <a:t>m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s (4, regarded as fixed) : 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Mass of X(6900)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&amp;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X(7100), width of X(6900)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&amp;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X(7100) </a:t>
            </a:r>
            <a:endParaRPr lang="en-CN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9D000D-6842-1BC2-59E1-A2EA5366E670}"/>
              </a:ext>
            </a:extLst>
          </p:cNvPr>
          <p:cNvSpPr txBox="1"/>
          <p:nvPr/>
        </p:nvSpPr>
        <p:spPr>
          <a:xfrm>
            <a:off x="278084" y="2171448"/>
            <a:ext cx="11683834" cy="1200329"/>
          </a:xfrm>
          <a:prstGeom prst="rect">
            <a:avLst/>
          </a:prstGeom>
          <a:solidFill>
            <a:srgbClr val="009CFF">
              <a:alpha val="22000"/>
            </a:srgbClr>
          </a:solidFill>
        </p:spPr>
        <p:txBody>
          <a:bodyPr wrap="square" rtlCol="0">
            <a:spAutoFit/>
          </a:bodyPr>
          <a:lstStyle/>
          <a:p>
            <a:r>
              <a:rPr lang="en-CN" b="1" dirty="0">
                <a:solidFill>
                  <a:srgbClr val="1F3FFF"/>
                </a:solidFill>
              </a:rPr>
              <a:t>M</a:t>
            </a:r>
            <a:r>
              <a:rPr lang="en-US" b="1" dirty="0">
                <a:solidFill>
                  <a:srgbClr val="1F3FFF"/>
                </a:solidFill>
              </a:rPr>
              <a:t>o</a:t>
            </a:r>
            <a:r>
              <a:rPr lang="en-CN" b="1" dirty="0">
                <a:solidFill>
                  <a:srgbClr val="1F3FFF"/>
                </a:solidFill>
              </a:rPr>
              <a:t>del II</a:t>
            </a:r>
            <a:r>
              <a:rPr lang="en-CN" b="1" dirty="0"/>
              <a:t>: X</a:t>
            </a:r>
            <a:r>
              <a:rPr lang="en-US" b="1" dirty="0"/>
              <a:t>(6900)</a:t>
            </a:r>
            <a:r>
              <a:rPr lang="zh-CN" altLang="en-US" b="1" dirty="0"/>
              <a:t> </a:t>
            </a:r>
            <a:r>
              <a:rPr lang="en-US" altLang="zh-CN" b="1" dirty="0"/>
              <a:t>only</a:t>
            </a:r>
            <a:r>
              <a:rPr lang="en-US" b="1" dirty="0"/>
              <a:t> (NLL = -204</a:t>
            </a:r>
            <a:r>
              <a:rPr lang="en-US" altLang="zh-CN" b="1" dirty="0"/>
              <a:t>5</a:t>
            </a:r>
            <a:r>
              <a:rPr lang="en-US" b="1" dirty="0"/>
              <a:t>.</a:t>
            </a:r>
            <a:r>
              <a:rPr lang="en-US" altLang="zh-CN" b="1" dirty="0"/>
              <a:t>87</a:t>
            </a:r>
            <a:r>
              <a:rPr lang="en-US" b="1" dirty="0"/>
              <a:t>): </a:t>
            </a:r>
            <a:endParaRPr lang="en-US" dirty="0"/>
          </a:p>
          <a:p>
            <a:r>
              <a:rPr lang="en-US" b="1" dirty="0"/>
              <a:t>Contents: </a:t>
            </a:r>
            <a:r>
              <a:rPr lang="en-US" dirty="0"/>
              <a:t>X(6900) + </a:t>
            </a:r>
            <a:r>
              <a:rPr lang="en-US" altLang="zh-CN" dirty="0"/>
              <a:t>Background</a:t>
            </a:r>
            <a:endParaRPr lang="en-US" dirty="0"/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Floating Para</a:t>
            </a:r>
            <a:r>
              <a:rPr lang="en-US" altLang="zh-CN" b="1" dirty="0">
                <a:solidFill>
                  <a:schemeClr val="bg2">
                    <a:lumMod val="75000"/>
                  </a:schemeClr>
                </a:solidFill>
              </a:rPr>
              <a:t>m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s (5) : 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Number of NRSPS, number of DPS, number of combinatorial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bkg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, number of X(6900), p2 of NRSPS</a:t>
            </a: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Constrained Para</a:t>
            </a:r>
            <a:r>
              <a:rPr lang="en-US" altLang="zh-CN" b="1" dirty="0">
                <a:solidFill>
                  <a:schemeClr val="bg2">
                    <a:lumMod val="75000"/>
                  </a:schemeClr>
                </a:solidFill>
              </a:rPr>
              <a:t>m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s (2, regarded as fixed) :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Mass of X(6900), width of X(6900)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668FC2-CEBA-C150-C6D5-1045BCCBFDE4}"/>
                  </a:ext>
                </a:extLst>
              </p:cNvPr>
              <p:cNvSpPr txBox="1"/>
              <p:nvPr/>
            </p:nvSpPr>
            <p:spPr>
              <a:xfrm>
                <a:off x="5930981" y="4567829"/>
                <a:ext cx="565289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altLang="zh-CN" sz="2400" dirty="0"/>
                  <a:t>Model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I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vs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II</a:t>
                </a:r>
                <a:endParaRPr lang="en-CN" sz="2400" dirty="0"/>
              </a:p>
              <a:p>
                <a:pPr marL="742950" lvl="1" indent="-285750">
                  <a:buFont typeface="Wingdings" pitchFamily="2" charset="2"/>
                  <a:buChar char="Ø"/>
                </a:pPr>
                <a:r>
                  <a:rPr lang="en-CN" sz="2000" dirty="0"/>
                  <a:t>Degree</a:t>
                </a:r>
                <a:r>
                  <a:rPr lang="en-US" altLang="zh-CN" sz="2000" dirty="0"/>
                  <a:t>s</a:t>
                </a:r>
                <a:r>
                  <a:rPr lang="en-CN" sz="2000" dirty="0"/>
                  <a:t> of freedom = 2</a:t>
                </a:r>
              </a:p>
              <a:p>
                <a:pPr marL="742950" lvl="1" indent="-28575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CN" sz="2000" dirty="0"/>
                  <a:t> = 2 *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𝑁𝐿𝐿</m:t>
                    </m:r>
                  </m:oMath>
                </a14:m>
                <a:endParaRPr lang="en-CN" sz="2000" dirty="0"/>
              </a:p>
              <a:p>
                <a:pPr marL="742950" lvl="1" indent="-285750">
                  <a:buFont typeface="Wingdings" pitchFamily="2" charset="2"/>
                  <a:buChar char="Ø"/>
                </a:pPr>
                <a:r>
                  <a:rPr lang="en-CN" sz="2000" u="sng" dirty="0"/>
                  <a:t>Significance of X(7100) = 4.</a:t>
                </a:r>
                <a:r>
                  <a:rPr lang="en-US" altLang="zh-CN" sz="2000" u="sng" dirty="0"/>
                  <a:t>3</a:t>
                </a:r>
                <a:r>
                  <a:rPr lang="en-CN" sz="2000" u="sng" dirty="0"/>
                  <a:t> </a:t>
                </a:r>
                <a14:m>
                  <m:oMath xmlns:m="http://schemas.openxmlformats.org/officeDocument/2006/math">
                    <m:r>
                      <a:rPr lang="en-CN" sz="200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CN" sz="2000" u="sng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668FC2-CEBA-C150-C6D5-1045BCCBF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981" y="4567829"/>
                <a:ext cx="5652899" cy="1384995"/>
              </a:xfrm>
              <a:prstGeom prst="rect">
                <a:avLst/>
              </a:prstGeom>
              <a:blipFill>
                <a:blip r:embed="rId3"/>
                <a:stretch>
                  <a:fillRect l="-1570" t="-3636" b="-727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AF4951D-8F67-5212-C38C-960EEDCADE4B}"/>
              </a:ext>
            </a:extLst>
          </p:cNvPr>
          <p:cNvSpPr txBox="1"/>
          <p:nvPr/>
        </p:nvSpPr>
        <p:spPr>
          <a:xfrm>
            <a:off x="278083" y="3367501"/>
            <a:ext cx="11887035" cy="1200329"/>
          </a:xfrm>
          <a:prstGeom prst="rect">
            <a:avLst/>
          </a:prstGeom>
          <a:solidFill>
            <a:schemeClr val="accent4">
              <a:lumMod val="60000"/>
              <a:lumOff val="40000"/>
              <a:alpha val="2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N" b="1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CN" b="1" dirty="0">
                <a:solidFill>
                  <a:schemeClr val="accent6">
                    <a:lumMod val="75000"/>
                  </a:schemeClr>
                </a:solidFill>
              </a:rPr>
              <a:t>del III</a:t>
            </a:r>
            <a:r>
              <a:rPr lang="en-CN" b="1" dirty="0"/>
              <a:t>: X</a:t>
            </a:r>
            <a:r>
              <a:rPr lang="en-US" b="1" dirty="0"/>
              <a:t>(7100)</a:t>
            </a:r>
            <a:r>
              <a:rPr lang="zh-CN" altLang="en-US" b="1" dirty="0"/>
              <a:t> </a:t>
            </a:r>
            <a:r>
              <a:rPr lang="en-US" altLang="zh-CN" b="1" dirty="0"/>
              <a:t>only</a:t>
            </a:r>
            <a:r>
              <a:rPr lang="en-US" b="1" dirty="0"/>
              <a:t> (NLL = -20</a:t>
            </a:r>
            <a:r>
              <a:rPr lang="en-US" altLang="zh-CN" b="1" dirty="0"/>
              <a:t>21</a:t>
            </a:r>
            <a:r>
              <a:rPr lang="en-US" b="1" dirty="0"/>
              <a:t>.</a:t>
            </a:r>
            <a:r>
              <a:rPr lang="en-US" altLang="zh-CN" b="1" dirty="0"/>
              <a:t>63</a:t>
            </a:r>
            <a:r>
              <a:rPr lang="en-US" b="1" dirty="0"/>
              <a:t>): </a:t>
            </a:r>
          </a:p>
          <a:p>
            <a:r>
              <a:rPr lang="en-US" b="1" dirty="0"/>
              <a:t>Contents: </a:t>
            </a:r>
            <a:r>
              <a:rPr lang="en-US" dirty="0"/>
              <a:t>X(7100) + </a:t>
            </a:r>
            <a:r>
              <a:rPr lang="en-US" altLang="zh-CN" dirty="0"/>
              <a:t>Background</a:t>
            </a:r>
            <a:endParaRPr lang="en-US" dirty="0"/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Floating Para</a:t>
            </a:r>
            <a:r>
              <a:rPr lang="en-US" altLang="zh-CN" b="1" dirty="0">
                <a:solidFill>
                  <a:schemeClr val="bg2">
                    <a:lumMod val="75000"/>
                  </a:schemeClr>
                </a:solidFill>
              </a:rPr>
              <a:t>m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s (5) :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Number of NRSPS, number of DPS, number of combinatorial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bkg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, number of X(7100), p2 of NRSPS</a:t>
            </a: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Constrained Para</a:t>
            </a:r>
            <a:r>
              <a:rPr lang="en-US" altLang="zh-CN" b="1" dirty="0">
                <a:solidFill>
                  <a:schemeClr val="bg2">
                    <a:lumMod val="75000"/>
                  </a:schemeClr>
                </a:solidFill>
              </a:rPr>
              <a:t>m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s (2, regarded as fixed) :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Mass of X(7100), width of X(7100)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7D58754-57A1-6AC3-1A91-F977B5666625}"/>
                  </a:ext>
                </a:extLst>
              </p:cNvPr>
              <p:cNvSpPr txBox="1"/>
              <p:nvPr/>
            </p:nvSpPr>
            <p:spPr>
              <a:xfrm>
                <a:off x="278082" y="4567830"/>
                <a:ext cx="565289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altLang="zh-CN" sz="2400" dirty="0"/>
                  <a:t>Model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I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vs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III</a:t>
                </a:r>
                <a:endParaRPr lang="en-CN" sz="2400" dirty="0"/>
              </a:p>
              <a:p>
                <a:pPr marL="742950" lvl="1" indent="-285750">
                  <a:buFont typeface="Wingdings" pitchFamily="2" charset="2"/>
                  <a:buChar char="Ø"/>
                </a:pPr>
                <a:r>
                  <a:rPr lang="en-CN" sz="2000" dirty="0"/>
                  <a:t>Degree</a:t>
                </a:r>
                <a:r>
                  <a:rPr lang="en-US" altLang="zh-CN" sz="2000" dirty="0"/>
                  <a:t>s</a:t>
                </a:r>
                <a:r>
                  <a:rPr lang="en-CN" sz="2000" dirty="0"/>
                  <a:t> of freedom = 2</a:t>
                </a:r>
              </a:p>
              <a:p>
                <a:pPr marL="742950" lvl="1" indent="-28575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CN" sz="2000" dirty="0"/>
                  <a:t> = 2 *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𝑁𝐿𝐿</m:t>
                    </m:r>
                  </m:oMath>
                </a14:m>
                <a:endParaRPr lang="en-CN" sz="2000" dirty="0"/>
              </a:p>
              <a:p>
                <a:pPr marL="742950" lvl="1" indent="-285750">
                  <a:buFont typeface="Wingdings" pitchFamily="2" charset="2"/>
                  <a:buChar char="Ø"/>
                </a:pPr>
                <a:r>
                  <a:rPr lang="en-CN" sz="2000" u="sng" dirty="0"/>
                  <a:t>Significance of X(6900) = </a:t>
                </a:r>
                <a:r>
                  <a:rPr lang="en-US" altLang="zh-CN" sz="2000" u="sng" dirty="0"/>
                  <a:t>8</a:t>
                </a:r>
                <a:r>
                  <a:rPr lang="en-CN" sz="2000" u="sng" dirty="0"/>
                  <a:t>.</a:t>
                </a:r>
                <a:r>
                  <a:rPr lang="en-US" altLang="zh-CN" sz="2000" u="sng" dirty="0"/>
                  <a:t>1</a:t>
                </a:r>
                <a:r>
                  <a:rPr lang="en-CN" sz="2000" u="sng" dirty="0"/>
                  <a:t> </a:t>
                </a:r>
                <a14:m>
                  <m:oMath xmlns:m="http://schemas.openxmlformats.org/officeDocument/2006/math">
                    <m:r>
                      <a:rPr lang="en-CN" sz="200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CN" sz="2000" u="sng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7D58754-57A1-6AC3-1A91-F977B5666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82" y="4567830"/>
                <a:ext cx="5652899" cy="1384995"/>
              </a:xfrm>
              <a:prstGeom prst="rect">
                <a:avLst/>
              </a:prstGeom>
              <a:blipFill>
                <a:blip r:embed="rId4"/>
                <a:stretch>
                  <a:fillRect l="-1570" t="-3636" b="-727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C586F003-B2BA-EA2D-7BF6-37913CA3F0B0}"/>
              </a:ext>
            </a:extLst>
          </p:cNvPr>
          <p:cNvSpPr>
            <a:spLocks noGrp="1"/>
          </p:cNvSpPr>
          <p:nvPr/>
        </p:nvSpPr>
        <p:spPr>
          <a:xfrm>
            <a:off x="-1" y="-13539"/>
            <a:ext cx="12192000" cy="3651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40000">
                <a:schemeClr val="accent6">
                  <a:lumMod val="60000"/>
                  <a:lumOff val="40000"/>
                </a:schemeClr>
              </a:gs>
              <a:gs pos="82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Significance calculation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B84B4225-5D1B-5952-427C-5E6173B4A542}"/>
              </a:ext>
            </a:extLst>
          </p:cNvPr>
          <p:cNvSpPr>
            <a:spLocks noGrp="1"/>
          </p:cNvSpPr>
          <p:nvPr/>
        </p:nvSpPr>
        <p:spPr>
          <a:xfrm>
            <a:off x="-1" y="6576339"/>
            <a:ext cx="3442252" cy="28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CN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iangliang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Chen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@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NNU</a:t>
            </a:r>
            <a:endParaRPr kumimoji="0" lang="en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FDD8120C-2F1C-5CB1-4BB4-4D9CF75E12E2}"/>
              </a:ext>
            </a:extLst>
          </p:cNvPr>
          <p:cNvSpPr>
            <a:spLocks noGrp="1"/>
          </p:cNvSpPr>
          <p:nvPr/>
        </p:nvSpPr>
        <p:spPr>
          <a:xfrm>
            <a:off x="3442251" y="6576339"/>
            <a:ext cx="5307498" cy="288000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CN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Observation of a family of all-charm tetraquarks</a:t>
            </a:r>
            <a:endParaRPr kumimoji="0" lang="en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5B3FAD49-517F-3B4E-C04C-8D4BBFCAA2DC}"/>
              </a:ext>
            </a:extLst>
          </p:cNvPr>
          <p:cNvSpPr>
            <a:spLocks noGrp="1"/>
          </p:cNvSpPr>
          <p:nvPr/>
        </p:nvSpPr>
        <p:spPr>
          <a:xfrm>
            <a:off x="8749749" y="6576338"/>
            <a:ext cx="3442252" cy="2952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CN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EBE5D-4745-F74E-B6CA-CF211AB1145F}" type="slidenum">
              <a:rPr kumimoji="0" lang="en-CN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C76AD8-47AA-F6E8-32C8-81782D7CF15A}"/>
              </a:ext>
            </a:extLst>
          </p:cNvPr>
          <p:cNvSpPr txBox="1"/>
          <p:nvPr/>
        </p:nvSpPr>
        <p:spPr>
          <a:xfrm>
            <a:off x="1014547" y="6018360"/>
            <a:ext cx="101629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URWPalladioL"/>
              </a:rPr>
              <a:t>Can use J/</a:t>
            </a:r>
            <a:r>
              <a:rPr lang="el-GR" dirty="0" err="1">
                <a:latin typeface="URWPalladioL"/>
              </a:rPr>
              <a:t>ψψ</a:t>
            </a:r>
            <a:r>
              <a:rPr lang="el-GR" dirty="0">
                <a:latin typeface="URWPalladioL"/>
              </a:rPr>
              <a:t>(2</a:t>
            </a:r>
            <a:r>
              <a:rPr lang="en-US" dirty="0">
                <a:latin typeface="URWPalladioL"/>
              </a:rPr>
              <a:t>S) to make </a:t>
            </a:r>
            <a:r>
              <a:rPr lang="en-US" dirty="0">
                <a:solidFill>
                  <a:srgbClr val="F600FD"/>
                </a:solidFill>
                <a:latin typeface="URWPalladioL"/>
              </a:rPr>
              <a:t>independent</a:t>
            </a:r>
            <a:r>
              <a:rPr lang="en-US" dirty="0">
                <a:latin typeface="URWPalladioL"/>
              </a:rPr>
              <a:t> mass &amp; width measurements</a:t>
            </a:r>
            <a:r>
              <a:rPr lang="en-US" altLang="zh-CN" dirty="0">
                <a:latin typeface="URWPalladioL"/>
              </a:rPr>
              <a:t>?</a:t>
            </a:r>
            <a:r>
              <a:rPr lang="zh-CN" altLang="en-US" dirty="0">
                <a:latin typeface="URWPalladioL"/>
              </a:rPr>
              <a:t> </a:t>
            </a:r>
            <a:endParaRPr lang="en-US" dirty="0">
              <a:latin typeface="URWPalladioL"/>
            </a:endParaRPr>
          </a:p>
        </p:txBody>
      </p:sp>
    </p:spTree>
    <p:extLst>
      <p:ext uri="{BB962C8B-B14F-4D97-AF65-F5344CB8AC3E}">
        <p14:creationId xmlns:p14="http://schemas.microsoft.com/office/powerpoint/2010/main" val="3099626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58533-B815-E002-9B20-F5AA93102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8C292A1A-3E76-7CA5-5428-ABB3D458F1CE}"/>
              </a:ext>
            </a:extLst>
          </p:cNvPr>
          <p:cNvSpPr/>
          <p:nvPr/>
        </p:nvSpPr>
        <p:spPr>
          <a:xfrm>
            <a:off x="-391462" y="606173"/>
            <a:ext cx="12974924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F600FD"/>
                </a:solidFill>
              </a:rPr>
              <a:t>An independent measurement: 1BW - X(6900)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6D189A7C-8D38-07FD-7436-9006AA31014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723033" y="2427708"/>
              <a:ext cx="5930428" cy="1032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71543">
                      <a:extLst>
                        <a:ext uri="{9D8B030D-6E8A-4147-A177-3AD203B41FA5}">
                          <a16:colId xmlns:a16="http://schemas.microsoft.com/office/drawing/2014/main" val="2021710832"/>
                        </a:ext>
                      </a:extLst>
                    </a:gridCol>
                    <a:gridCol w="3258885">
                      <a:extLst>
                        <a:ext uri="{9D8B030D-6E8A-4147-A177-3AD203B41FA5}">
                          <a16:colId xmlns:a16="http://schemas.microsoft.com/office/drawing/2014/main" val="33141216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Parameter</a:t>
                          </a:r>
                          <a:endParaRPr lang="en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Value</a:t>
                          </a:r>
                          <a:endParaRPr lang="en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3761889"/>
                      </a:ext>
                    </a:extLst>
                  </a:tr>
                  <a:tr h="184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600FD"/>
                              </a:solidFill>
                            </a:rPr>
                            <a:t>Mass of X</a:t>
                          </a:r>
                          <a:r>
                            <a:rPr lang="en-US" altLang="zh-CN" dirty="0">
                              <a:solidFill>
                                <a:srgbClr val="F600FD"/>
                              </a:solidFill>
                            </a:rPr>
                            <a:t>(</a:t>
                          </a:r>
                          <a:r>
                            <a:rPr lang="en-US" dirty="0">
                              <a:solidFill>
                                <a:srgbClr val="F600FD"/>
                              </a:solidFill>
                            </a:rPr>
                            <a:t>6900</a:t>
                          </a:r>
                          <a:r>
                            <a:rPr lang="en-US" altLang="zh-CN" dirty="0">
                              <a:solidFill>
                                <a:srgbClr val="F600FD"/>
                              </a:solidFill>
                            </a:rPr>
                            <a:t>)</a:t>
                          </a:r>
                          <a:r>
                            <a:rPr lang="en-US" dirty="0">
                              <a:solidFill>
                                <a:srgbClr val="F600FD"/>
                              </a:solidFill>
                            </a:rPr>
                            <a:t> (MeV)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1F3FFF"/>
                              </a:solidFill>
                            </a:rPr>
                            <a:t>Width of X</a:t>
                          </a:r>
                          <a:r>
                            <a:rPr lang="en-US" altLang="zh-CN" dirty="0">
                              <a:solidFill>
                                <a:srgbClr val="1F3FFF"/>
                              </a:solidFill>
                            </a:rPr>
                            <a:t>(</a:t>
                          </a:r>
                          <a:r>
                            <a:rPr lang="en-US" dirty="0">
                              <a:solidFill>
                                <a:srgbClr val="1F3FFF"/>
                              </a:solidFill>
                            </a:rPr>
                            <a:t>6900</a:t>
                          </a:r>
                          <a:r>
                            <a:rPr lang="en-US" altLang="zh-CN" dirty="0">
                              <a:solidFill>
                                <a:srgbClr val="1F3FFF"/>
                              </a:solidFill>
                            </a:rPr>
                            <a:t>)</a:t>
                          </a:r>
                          <a:r>
                            <a:rPr lang="en-US" dirty="0">
                              <a:solidFill>
                                <a:srgbClr val="1F3FFF"/>
                              </a:solidFill>
                            </a:rPr>
                            <a:t> (MeV)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i="1" smtClean="0">
                                        <a:solidFill>
                                          <a:srgbClr val="F600F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600F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6836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F600F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−15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F600F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+19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>
                            <a:solidFill>
                              <a:srgbClr val="F600FD"/>
                            </a:solidFill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i="1" smtClean="0">
                                        <a:solidFill>
                                          <a:srgbClr val="1F3F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1F3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151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1F3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−52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1F3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+122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>
                            <a:solidFill>
                              <a:srgbClr val="F600FD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0861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B3BC5978-A357-95BA-A26F-FDF8385FA04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5109387"/>
                  </p:ext>
                </p:extLst>
              </p:nvPr>
            </p:nvGraphicFramePr>
            <p:xfrm>
              <a:off x="5723033" y="2427708"/>
              <a:ext cx="5930428" cy="1032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71543">
                      <a:extLst>
                        <a:ext uri="{9D8B030D-6E8A-4147-A177-3AD203B41FA5}">
                          <a16:colId xmlns:a16="http://schemas.microsoft.com/office/drawing/2014/main" val="2021710832"/>
                        </a:ext>
                      </a:extLst>
                    </a:gridCol>
                    <a:gridCol w="3258885">
                      <a:extLst>
                        <a:ext uri="{9D8B030D-6E8A-4147-A177-3AD203B41FA5}">
                          <a16:colId xmlns:a16="http://schemas.microsoft.com/office/drawing/2014/main" val="33141216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Parameter</a:t>
                          </a:r>
                          <a:endParaRPr lang="en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Value</a:t>
                          </a:r>
                          <a:endParaRPr lang="en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3761889"/>
                      </a:ext>
                    </a:extLst>
                  </a:tr>
                  <a:tr h="661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600FD"/>
                              </a:solidFill>
                            </a:rPr>
                            <a:t>Mass of X</a:t>
                          </a:r>
                          <a:r>
                            <a:rPr lang="en-US" altLang="zh-CN" dirty="0">
                              <a:solidFill>
                                <a:srgbClr val="F600FD"/>
                              </a:solidFill>
                            </a:rPr>
                            <a:t>(</a:t>
                          </a:r>
                          <a:r>
                            <a:rPr lang="en-US" dirty="0">
                              <a:solidFill>
                                <a:srgbClr val="F600FD"/>
                              </a:solidFill>
                            </a:rPr>
                            <a:t>6900</a:t>
                          </a:r>
                          <a:r>
                            <a:rPr lang="en-US" altLang="zh-CN" dirty="0">
                              <a:solidFill>
                                <a:srgbClr val="F600FD"/>
                              </a:solidFill>
                            </a:rPr>
                            <a:t>)</a:t>
                          </a:r>
                          <a:r>
                            <a:rPr lang="en-US" dirty="0">
                              <a:solidFill>
                                <a:srgbClr val="F600FD"/>
                              </a:solidFill>
                            </a:rPr>
                            <a:t> (MeV)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1F3FFF"/>
                              </a:solidFill>
                            </a:rPr>
                            <a:t>Width of X</a:t>
                          </a:r>
                          <a:r>
                            <a:rPr lang="en-US" altLang="zh-CN" dirty="0">
                              <a:solidFill>
                                <a:srgbClr val="1F3FFF"/>
                              </a:solidFill>
                            </a:rPr>
                            <a:t>(</a:t>
                          </a:r>
                          <a:r>
                            <a:rPr lang="en-US" dirty="0">
                              <a:solidFill>
                                <a:srgbClr val="1F3FFF"/>
                              </a:solidFill>
                            </a:rPr>
                            <a:t>6900</a:t>
                          </a:r>
                          <a:r>
                            <a:rPr lang="en-US" altLang="zh-CN" dirty="0">
                              <a:solidFill>
                                <a:srgbClr val="1F3FFF"/>
                              </a:solidFill>
                            </a:rPr>
                            <a:t>)</a:t>
                          </a:r>
                          <a:r>
                            <a:rPr lang="en-US" dirty="0">
                              <a:solidFill>
                                <a:srgbClr val="1F3FFF"/>
                              </a:solidFill>
                            </a:rPr>
                            <a:t> (MeV)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3"/>
                          <a:stretch>
                            <a:fillRect l="-82490" t="-58491" r="-778" b="-113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08613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3B3FF10B-ECD9-8D67-BDEC-7767EAFE454D}"/>
              </a:ext>
            </a:extLst>
          </p:cNvPr>
          <p:cNvSpPr txBox="1"/>
          <p:nvPr/>
        </p:nvSpPr>
        <p:spPr>
          <a:xfrm>
            <a:off x="5723033" y="3855173"/>
            <a:ext cx="60574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NLL = -2040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X(6900)</a:t>
            </a:r>
          </a:p>
          <a:p>
            <a:r>
              <a:rPr lang="zh-CN" altLang="en-US" sz="2400" dirty="0"/>
              <a:t>    </a:t>
            </a:r>
            <a:r>
              <a:rPr lang="en-US" altLang="zh-CN" sz="2400" dirty="0"/>
              <a:t>+</a:t>
            </a:r>
            <a:r>
              <a:rPr lang="zh-CN" altLang="en-US" sz="2400" dirty="0"/>
              <a:t> </a:t>
            </a:r>
            <a:r>
              <a:rPr lang="en-US" altLang="zh-CN" sz="2400" dirty="0"/>
              <a:t>NRS</a:t>
            </a:r>
            <a:r>
              <a:rPr lang="en-US" sz="2400" dirty="0"/>
              <a:t>PS + DPS + </a:t>
            </a:r>
            <a:r>
              <a:rPr lang="en-US" altLang="zh-CN" sz="2400" dirty="0"/>
              <a:t>Comb.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Fit range : 6.6 </a:t>
            </a:r>
            <a:r>
              <a:rPr lang="en-US" altLang="zh-CN" sz="2400" dirty="0"/>
              <a:t>--</a:t>
            </a:r>
            <a:r>
              <a:rPr lang="en-US" sz="2400" dirty="0"/>
              <a:t> 15 GeV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BE1794-7F8A-857A-6ABE-08579A39E3FD}"/>
              </a:ext>
            </a:extLst>
          </p:cNvPr>
          <p:cNvSpPr txBox="1"/>
          <p:nvPr/>
        </p:nvSpPr>
        <p:spPr>
          <a:xfrm>
            <a:off x="5735882" y="5600635"/>
            <a:ext cx="49321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1" dirty="0">
                <a:effectLst/>
                <a:latin typeface="Helvetica" pitchFamily="2" charset="0"/>
              </a:rPr>
              <a:t>(J/</a:t>
            </a:r>
            <a:r>
              <a:rPr lang="en-US" altLang="zh-CN" i="1" dirty="0" err="1">
                <a:effectLst/>
                <a:latin typeface="Helvetica" pitchFamily="2" charset="0"/>
              </a:rPr>
              <a:t>ψJ</a:t>
            </a:r>
            <a:r>
              <a:rPr lang="en-US" altLang="zh-CN" i="1" dirty="0">
                <a:effectLst/>
                <a:latin typeface="Helvetica" pitchFamily="2" charset="0"/>
              </a:rPr>
              <a:t>/</a:t>
            </a:r>
            <a:r>
              <a:rPr lang="en-US" altLang="zh-CN" i="1" dirty="0" err="1">
                <a:latin typeface="Helvetica" pitchFamily="2" charset="0"/>
              </a:rPr>
              <a:t>ψ</a:t>
            </a:r>
            <a:r>
              <a:rPr lang="zh-CN" altLang="en-US" i="1" dirty="0">
                <a:latin typeface="Helvetica" pitchFamily="2" charset="0"/>
              </a:rPr>
              <a:t> </a:t>
            </a:r>
            <a:r>
              <a:rPr lang="en-US" i="1" dirty="0">
                <a:effectLst/>
                <a:latin typeface="Helvetica" pitchFamily="2" charset="0"/>
              </a:rPr>
              <a:t>mass/width constraints removed</a:t>
            </a:r>
            <a:r>
              <a:rPr lang="en-US" altLang="zh-CN" i="1" dirty="0">
                <a:effectLst/>
                <a:latin typeface="Helvetica" pitchFamily="2" charset="0"/>
              </a:rPr>
              <a:t>)</a:t>
            </a:r>
            <a:endParaRPr lang="en-US" i="1" dirty="0">
              <a:effectLst/>
              <a:latin typeface="Helvetica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36EBD2-4497-30C5-1E3E-F98685F7F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21332"/>
            <a:ext cx="5553368" cy="422056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1EFF662-E9FB-6D8D-FAD1-1318595AD4BB}"/>
              </a:ext>
            </a:extLst>
          </p:cNvPr>
          <p:cNvSpPr>
            <a:spLocks noGrp="1"/>
          </p:cNvSpPr>
          <p:nvPr/>
        </p:nvSpPr>
        <p:spPr>
          <a:xfrm>
            <a:off x="-1" y="-13539"/>
            <a:ext cx="12192000" cy="3651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40000">
                <a:schemeClr val="accent6">
                  <a:lumMod val="60000"/>
                  <a:lumOff val="40000"/>
                </a:schemeClr>
              </a:gs>
              <a:gs pos="82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Independent Measurement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3EADB5A5-A70E-48E2-819E-83C7A01143D8}"/>
              </a:ext>
            </a:extLst>
          </p:cNvPr>
          <p:cNvSpPr>
            <a:spLocks noGrp="1"/>
          </p:cNvSpPr>
          <p:nvPr/>
        </p:nvSpPr>
        <p:spPr>
          <a:xfrm>
            <a:off x="-1" y="6576339"/>
            <a:ext cx="3442252" cy="28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CN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iangliang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Chen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@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NNU</a:t>
            </a:r>
            <a:endParaRPr kumimoji="0" lang="en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E63A850-DAD6-FD45-6625-B40E7EF7A74C}"/>
              </a:ext>
            </a:extLst>
          </p:cNvPr>
          <p:cNvSpPr>
            <a:spLocks noGrp="1"/>
          </p:cNvSpPr>
          <p:nvPr/>
        </p:nvSpPr>
        <p:spPr>
          <a:xfrm>
            <a:off x="3442251" y="6576339"/>
            <a:ext cx="5307498" cy="288000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CN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Observation of a family of all-charm tetraquarks</a:t>
            </a:r>
            <a:endParaRPr kumimoji="0" lang="en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51BE2F5B-F13B-983E-B39A-AC2DC85A49FE}"/>
              </a:ext>
            </a:extLst>
          </p:cNvPr>
          <p:cNvSpPr>
            <a:spLocks noGrp="1"/>
          </p:cNvSpPr>
          <p:nvPr/>
        </p:nvSpPr>
        <p:spPr>
          <a:xfrm>
            <a:off x="8749749" y="6576338"/>
            <a:ext cx="3442252" cy="2952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CN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EBE5D-4745-F74E-B6CA-CF211AB1145F}" type="slidenum">
              <a:rPr kumimoji="0" lang="en-CN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300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3">
            <a:extLst>
              <a:ext uri="{FF2B5EF4-FFF2-40B4-BE49-F238E27FC236}">
                <a16:creationId xmlns:a16="http://schemas.microsoft.com/office/drawing/2014/main" id="{13CA3219-D3B3-4539-8A9B-6FBD88F7A9E5}"/>
              </a:ext>
            </a:extLst>
          </p:cNvPr>
          <p:cNvSpPr txBox="1">
            <a:spLocks/>
          </p:cNvSpPr>
          <p:nvPr/>
        </p:nvSpPr>
        <p:spPr>
          <a:xfrm>
            <a:off x="1524000" y="1"/>
            <a:ext cx="9144000" cy="80010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500" b="1" dirty="0">
                <a:solidFill>
                  <a:schemeClr val="bg1"/>
                </a:solidFill>
              </a:rPr>
              <a:t>Outline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A9B32F71-3D96-8624-E109-0162904BA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3811" y="1376973"/>
            <a:ext cx="8548101" cy="6326658"/>
          </a:xfrm>
        </p:spPr>
        <p:txBody>
          <a:bodyPr>
            <a:normAutofit/>
          </a:bodyPr>
          <a:lstStyle/>
          <a:p>
            <a:pPr>
              <a:lnSpc>
                <a:spcPts val="3200"/>
              </a:lnSpc>
            </a:pPr>
            <a:r>
              <a:rPr lang="en-US" altLang="zh-CN" b="1" dirty="0">
                <a:latin typeface="+mj-lt"/>
              </a:rPr>
              <a:t>Motivation</a:t>
            </a:r>
          </a:p>
          <a:p>
            <a:pPr>
              <a:lnSpc>
                <a:spcPts val="3200"/>
              </a:lnSpc>
            </a:pP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J/</a:t>
            </a:r>
            <a:r>
              <a:rPr lang="en-US" altLang="zh-CN" b="1" dirty="0" err="1">
                <a:solidFill>
                  <a:schemeClr val="bg1">
                    <a:lumMod val="75000"/>
                  </a:schemeClr>
                </a:solidFill>
                <a:latin typeface="+mj-lt"/>
              </a:rPr>
              <a:t>ψJ</a:t>
            </a: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/</a:t>
            </a:r>
            <a:r>
              <a:rPr lang="en-US" altLang="zh-CN" b="1" dirty="0" err="1">
                <a:solidFill>
                  <a:schemeClr val="bg1">
                    <a:lumMod val="75000"/>
                  </a:schemeClr>
                </a:solidFill>
                <a:latin typeface="+mj-lt"/>
              </a:rPr>
              <a:t>ψ</a:t>
            </a: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 updated result</a:t>
            </a: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(Poster</a:t>
            </a: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from</a:t>
            </a: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Yilin</a:t>
            </a: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Zhou)</a:t>
            </a:r>
          </a:p>
          <a:p>
            <a:pPr>
              <a:lnSpc>
                <a:spcPts val="3200"/>
              </a:lnSpc>
            </a:pP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J/</a:t>
            </a:r>
            <a:r>
              <a:rPr lang="en-US" altLang="zh-CN" b="1" dirty="0" err="1">
                <a:solidFill>
                  <a:schemeClr val="bg1">
                    <a:lumMod val="75000"/>
                  </a:schemeClr>
                </a:solidFill>
                <a:latin typeface="+mj-lt"/>
              </a:rPr>
              <a:t>ψψ</a:t>
            </a: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(2S) result</a:t>
            </a: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(Poster</a:t>
            </a: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from</a:t>
            </a: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zh-CN" b="1" dirty="0" err="1">
                <a:solidFill>
                  <a:schemeClr val="bg1">
                    <a:lumMod val="75000"/>
                  </a:schemeClr>
                </a:solidFill>
                <a:latin typeface="+mj-lt"/>
              </a:rPr>
              <a:t>Liangliang</a:t>
            </a: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Chen)</a:t>
            </a:r>
          </a:p>
          <a:p>
            <a:pPr>
              <a:lnSpc>
                <a:spcPts val="3200"/>
              </a:lnSpc>
            </a:pP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Summary</a:t>
            </a:r>
            <a:endParaRPr lang="zh-CN" altLang="en-US" b="1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577802BA-687F-FC1E-220C-1C1FCD339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2061" y="6515101"/>
            <a:ext cx="1017374" cy="342899"/>
          </a:xfrm>
        </p:spPr>
        <p:txBody>
          <a:bodyPr/>
          <a:lstStyle/>
          <a:p>
            <a:fld id="{B1D425CB-CE21-4EFA-BD33-BB82174D1DFE}" type="slidenum">
              <a:rPr lang="zh-CN" altLang="en-US" sz="3000" b="1">
                <a:solidFill>
                  <a:schemeClr val="accent5">
                    <a:lumMod val="60000"/>
                    <a:lumOff val="40000"/>
                  </a:schemeClr>
                </a:solidFill>
              </a:rPr>
              <a:t>2</a:t>
            </a:fld>
            <a:endParaRPr lang="zh-CN" altLang="en-US" sz="3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53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000EF-8A37-3595-2427-F433A5FC0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6840CF44-6F92-CEB7-C986-2B9151550B6D}"/>
              </a:ext>
            </a:extLst>
          </p:cNvPr>
          <p:cNvSpPr/>
          <p:nvPr/>
        </p:nvSpPr>
        <p:spPr>
          <a:xfrm>
            <a:off x="-391462" y="644810"/>
            <a:ext cx="12974924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F600FD"/>
                </a:solidFill>
              </a:rPr>
              <a:t>An independent measurement: 2BW (Interference) - X(6900)&amp;X(7100)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145D33D1-2812-285F-6333-A2CA3ACEEB8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759910" y="2098064"/>
              <a:ext cx="5141949" cy="163123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57775">
                      <a:extLst>
                        <a:ext uri="{9D8B030D-6E8A-4147-A177-3AD203B41FA5}">
                          <a16:colId xmlns:a16="http://schemas.microsoft.com/office/drawing/2014/main" val="2021710832"/>
                        </a:ext>
                      </a:extLst>
                    </a:gridCol>
                    <a:gridCol w="2484174">
                      <a:extLst>
                        <a:ext uri="{9D8B030D-6E8A-4147-A177-3AD203B41FA5}">
                          <a16:colId xmlns:a16="http://schemas.microsoft.com/office/drawing/2014/main" val="3314121657"/>
                        </a:ext>
                      </a:extLst>
                    </a:gridCol>
                  </a:tblGrid>
                  <a:tr h="304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Parameter</a:t>
                          </a:r>
                          <a:endParaRPr lang="en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Value</a:t>
                          </a:r>
                          <a:endParaRPr lang="en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3761889"/>
                      </a:ext>
                    </a:extLst>
                  </a:tr>
                  <a:tr h="126547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rgbClr val="F600FD"/>
                              </a:solidFill>
                            </a:rPr>
                            <a:t>Mass of X6900 (MeV)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rgbClr val="F600FD"/>
                              </a:solidFill>
                            </a:rPr>
                            <a:t>Mass of X7</a:t>
                          </a:r>
                          <a:r>
                            <a:rPr lang="en-US" altLang="zh-CN" sz="1800" dirty="0">
                              <a:solidFill>
                                <a:srgbClr val="F600FD"/>
                              </a:solidFill>
                            </a:rPr>
                            <a:t>1</a:t>
                          </a:r>
                          <a:r>
                            <a:rPr lang="en-US" sz="1800" dirty="0">
                              <a:solidFill>
                                <a:srgbClr val="F600FD"/>
                              </a:solidFill>
                            </a:rPr>
                            <a:t>00 (MeV)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rgbClr val="1F3FFF"/>
                              </a:solidFill>
                            </a:rPr>
                            <a:t>Width of X6900 (MeV)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rgbClr val="1F3FFF"/>
                              </a:solidFill>
                            </a:rPr>
                            <a:t>Width of X7</a:t>
                          </a:r>
                          <a:r>
                            <a:rPr lang="en-US" altLang="zh-CN" sz="1800" dirty="0">
                              <a:solidFill>
                                <a:srgbClr val="1F3FFF"/>
                              </a:solidFill>
                            </a:rPr>
                            <a:t>1</a:t>
                          </a:r>
                          <a:r>
                            <a:rPr lang="en-US" sz="1800" dirty="0">
                              <a:solidFill>
                                <a:srgbClr val="1F3FFF"/>
                              </a:solidFill>
                            </a:rPr>
                            <a:t>00 (MeV)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i="1" smtClean="0">
                                        <a:solidFill>
                                          <a:srgbClr val="F600F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600F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6876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F600F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−29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F600F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+46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F600FD"/>
                            </a:solidFill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i="1" smtClean="0">
                                        <a:solidFill>
                                          <a:srgbClr val="F600F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600F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7169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F600F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−52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F600F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+26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800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i="1" smtClean="0">
                                        <a:solidFill>
                                          <a:srgbClr val="1F3F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1F3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253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1F3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−101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1F3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+285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1F3FFF"/>
                            </a:solidFill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i="1" smtClean="0">
                                        <a:solidFill>
                                          <a:srgbClr val="1F3F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1F3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154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1F3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−82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1F3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+112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1F3FFF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0861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79AA2FA3-38D0-99A4-EC41-9C15B6983E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9145923"/>
                  </p:ext>
                </p:extLst>
              </p:nvPr>
            </p:nvGraphicFramePr>
            <p:xfrm>
              <a:off x="5759910" y="2098064"/>
              <a:ext cx="5141949" cy="163123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57775">
                      <a:extLst>
                        <a:ext uri="{9D8B030D-6E8A-4147-A177-3AD203B41FA5}">
                          <a16:colId xmlns:a16="http://schemas.microsoft.com/office/drawing/2014/main" val="2021710832"/>
                        </a:ext>
                      </a:extLst>
                    </a:gridCol>
                    <a:gridCol w="2484174">
                      <a:extLst>
                        <a:ext uri="{9D8B030D-6E8A-4147-A177-3AD203B41FA5}">
                          <a16:colId xmlns:a16="http://schemas.microsoft.com/office/drawing/2014/main" val="3314121657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Parameter</a:t>
                          </a:r>
                          <a:endParaRPr lang="en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Value</a:t>
                          </a:r>
                          <a:endParaRPr lang="en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3761889"/>
                      </a:ext>
                    </a:extLst>
                  </a:tr>
                  <a:tr h="126547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rgbClr val="F600FD"/>
                              </a:solidFill>
                            </a:rPr>
                            <a:t>Mass of X6900 (MeV)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rgbClr val="F600FD"/>
                              </a:solidFill>
                            </a:rPr>
                            <a:t>Mass of X7</a:t>
                          </a:r>
                          <a:r>
                            <a:rPr lang="en-US" altLang="zh-CN" sz="1800" dirty="0">
                              <a:solidFill>
                                <a:srgbClr val="F600FD"/>
                              </a:solidFill>
                            </a:rPr>
                            <a:t>1</a:t>
                          </a:r>
                          <a:r>
                            <a:rPr lang="en-US" sz="1800" dirty="0">
                              <a:solidFill>
                                <a:srgbClr val="F600FD"/>
                              </a:solidFill>
                            </a:rPr>
                            <a:t>00 (MeV)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rgbClr val="1F3FFF"/>
                              </a:solidFill>
                            </a:rPr>
                            <a:t>Width of X6900 (MeV)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rgbClr val="1F3FFF"/>
                              </a:solidFill>
                            </a:rPr>
                            <a:t>Width of X7</a:t>
                          </a:r>
                          <a:r>
                            <a:rPr lang="en-US" altLang="zh-CN" sz="1800" dirty="0">
                              <a:solidFill>
                                <a:srgbClr val="1F3FFF"/>
                              </a:solidFill>
                            </a:rPr>
                            <a:t>1</a:t>
                          </a:r>
                          <a:r>
                            <a:rPr lang="en-US" sz="1800" dirty="0">
                              <a:solidFill>
                                <a:srgbClr val="1F3FFF"/>
                              </a:solidFill>
                            </a:rPr>
                            <a:t>00 (MeV)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3"/>
                          <a:stretch>
                            <a:fillRect l="-107653" t="-31000" r="-1020" b="-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08613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E81986A2-EA27-0529-CED2-1BC63322B3A4}"/>
              </a:ext>
            </a:extLst>
          </p:cNvPr>
          <p:cNvSpPr txBox="1"/>
          <p:nvPr/>
        </p:nvSpPr>
        <p:spPr>
          <a:xfrm>
            <a:off x="5759910" y="3956816"/>
            <a:ext cx="5770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NLL = -2045.55</a:t>
            </a:r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Interfering</a:t>
            </a:r>
            <a:r>
              <a:rPr lang="zh-CN" altLang="en-US" sz="2400" dirty="0"/>
              <a:t> </a:t>
            </a:r>
            <a:r>
              <a:rPr lang="en-US" sz="2400" dirty="0"/>
              <a:t>X(6900)</a:t>
            </a:r>
            <a:r>
              <a:rPr lang="zh-CN" altLang="en-US" sz="2400" dirty="0"/>
              <a:t> </a:t>
            </a:r>
            <a:r>
              <a:rPr lang="en-US" altLang="zh-CN" sz="2400" dirty="0"/>
              <a:t>&amp;</a:t>
            </a:r>
            <a:r>
              <a:rPr lang="zh-CN" altLang="en-US" sz="2400" dirty="0"/>
              <a:t> </a:t>
            </a:r>
            <a:r>
              <a:rPr lang="en-US" sz="2400" dirty="0"/>
              <a:t>X(7100)</a:t>
            </a:r>
          </a:p>
          <a:p>
            <a:r>
              <a:rPr lang="en-US" altLang="zh-CN" sz="2400" dirty="0"/>
              <a:t>	</a:t>
            </a:r>
            <a:r>
              <a:rPr lang="zh-CN" altLang="en-US" sz="2400" dirty="0"/>
              <a:t>           </a:t>
            </a:r>
            <a:r>
              <a:rPr lang="en-US" altLang="zh-CN" sz="2400" dirty="0"/>
              <a:t>+</a:t>
            </a:r>
            <a:r>
              <a:rPr lang="zh-CN" altLang="en-US" sz="2400" dirty="0"/>
              <a:t> </a:t>
            </a:r>
            <a:r>
              <a:rPr lang="en-US" altLang="zh-CN" sz="2400" dirty="0"/>
              <a:t>NRSPS + DPS + Comb.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Fit range : 6.6 </a:t>
            </a:r>
            <a:r>
              <a:rPr lang="en-US" altLang="zh-CN" sz="2400" dirty="0"/>
              <a:t>--</a:t>
            </a:r>
            <a:r>
              <a:rPr lang="en-US" sz="2400" dirty="0"/>
              <a:t> 15 GeV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57BC1E-7400-E3C1-F115-CCA8F8CBA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84947"/>
            <a:ext cx="5292193" cy="388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859813-DF8A-2E0E-D09B-0313422DAF20}"/>
              </a:ext>
            </a:extLst>
          </p:cNvPr>
          <p:cNvSpPr txBox="1"/>
          <p:nvPr/>
        </p:nvSpPr>
        <p:spPr>
          <a:xfrm>
            <a:off x="5735882" y="5600635"/>
            <a:ext cx="49321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1" dirty="0">
                <a:effectLst/>
                <a:latin typeface="Helvetica" pitchFamily="2" charset="0"/>
              </a:rPr>
              <a:t>(J/</a:t>
            </a:r>
            <a:r>
              <a:rPr lang="en-US" altLang="zh-CN" i="1" dirty="0" err="1">
                <a:effectLst/>
                <a:latin typeface="Helvetica" pitchFamily="2" charset="0"/>
              </a:rPr>
              <a:t>ψJ</a:t>
            </a:r>
            <a:r>
              <a:rPr lang="en-US" altLang="zh-CN" i="1" dirty="0">
                <a:effectLst/>
                <a:latin typeface="Helvetica" pitchFamily="2" charset="0"/>
              </a:rPr>
              <a:t>/</a:t>
            </a:r>
            <a:r>
              <a:rPr lang="en-US" altLang="zh-CN" i="1" dirty="0" err="1">
                <a:latin typeface="Helvetica" pitchFamily="2" charset="0"/>
              </a:rPr>
              <a:t>ψ</a:t>
            </a:r>
            <a:r>
              <a:rPr lang="zh-CN" altLang="en-US" i="1" dirty="0">
                <a:latin typeface="Helvetica" pitchFamily="2" charset="0"/>
              </a:rPr>
              <a:t> </a:t>
            </a:r>
            <a:r>
              <a:rPr lang="en-US" i="1" dirty="0">
                <a:effectLst/>
                <a:latin typeface="Helvetica" pitchFamily="2" charset="0"/>
              </a:rPr>
              <a:t>mass/width constraints removed</a:t>
            </a:r>
            <a:r>
              <a:rPr lang="en-US" altLang="zh-CN" i="1" dirty="0">
                <a:effectLst/>
                <a:latin typeface="Helvetica" pitchFamily="2" charset="0"/>
              </a:rPr>
              <a:t>)</a:t>
            </a:r>
            <a:endParaRPr lang="en-US" i="1" dirty="0">
              <a:effectLst/>
              <a:latin typeface="Helvetica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E70AE38-7E75-DEE9-2ECC-94EF191385AA}"/>
              </a:ext>
            </a:extLst>
          </p:cNvPr>
          <p:cNvSpPr>
            <a:spLocks noGrp="1"/>
          </p:cNvSpPr>
          <p:nvPr/>
        </p:nvSpPr>
        <p:spPr>
          <a:xfrm>
            <a:off x="-1" y="-13539"/>
            <a:ext cx="12192000" cy="3651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40000">
                <a:schemeClr val="accent6">
                  <a:lumMod val="60000"/>
                  <a:lumOff val="40000"/>
                </a:schemeClr>
              </a:gs>
              <a:gs pos="82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Independent Measurement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869FA368-4EF5-1A11-2938-FF2685DC6E49}"/>
              </a:ext>
            </a:extLst>
          </p:cNvPr>
          <p:cNvSpPr>
            <a:spLocks noGrp="1"/>
          </p:cNvSpPr>
          <p:nvPr/>
        </p:nvSpPr>
        <p:spPr>
          <a:xfrm>
            <a:off x="-1" y="6576339"/>
            <a:ext cx="3442252" cy="28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CN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iangliang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Chen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@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NNU</a:t>
            </a:r>
            <a:endParaRPr kumimoji="0" lang="en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1195292-5F95-2FC2-D231-8EA1C7D79A9A}"/>
              </a:ext>
            </a:extLst>
          </p:cNvPr>
          <p:cNvSpPr>
            <a:spLocks noGrp="1"/>
          </p:cNvSpPr>
          <p:nvPr/>
        </p:nvSpPr>
        <p:spPr>
          <a:xfrm>
            <a:off x="3442251" y="6576339"/>
            <a:ext cx="5307498" cy="288000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CN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Observation of a family of all-charm tetraquarks</a:t>
            </a:r>
            <a:endParaRPr kumimoji="0" lang="en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FE52D00-C7E8-1F16-CD23-638A7E1AA6CE}"/>
              </a:ext>
            </a:extLst>
          </p:cNvPr>
          <p:cNvSpPr>
            <a:spLocks noGrp="1"/>
          </p:cNvSpPr>
          <p:nvPr/>
        </p:nvSpPr>
        <p:spPr>
          <a:xfrm>
            <a:off x="8749749" y="6576338"/>
            <a:ext cx="3442252" cy="2952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CN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EBE5D-4745-F74E-B6CA-CF211AB1145F}" type="slidenum">
              <a:rPr kumimoji="0" lang="en-CN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084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FD0FF-6C9E-449D-EBB6-D23BC41FE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3">
            <a:extLst>
              <a:ext uri="{FF2B5EF4-FFF2-40B4-BE49-F238E27FC236}">
                <a16:creationId xmlns:a16="http://schemas.microsoft.com/office/drawing/2014/main" id="{5C07C360-0545-0278-28BF-D3AF55531D00}"/>
              </a:ext>
            </a:extLst>
          </p:cNvPr>
          <p:cNvSpPr txBox="1">
            <a:spLocks/>
          </p:cNvSpPr>
          <p:nvPr/>
        </p:nvSpPr>
        <p:spPr>
          <a:xfrm>
            <a:off x="1524000" y="-8339"/>
            <a:ext cx="9144000" cy="8001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500" b="1" dirty="0">
                <a:solidFill>
                  <a:srgbClr val="002060"/>
                </a:solidFill>
              </a:rPr>
              <a:t>Motivation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7AB091-BF8A-E252-1689-D5BBB7C31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23" y="1301745"/>
            <a:ext cx="3559264" cy="22592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DBBCA8-C04E-60A9-C6AE-9F01DFFBA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58" y="3540384"/>
            <a:ext cx="3500849" cy="22592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083BC8-0583-2D3B-6EF0-C20BD69D14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9300" y="1355603"/>
            <a:ext cx="4696677" cy="22359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A1C60B-1AB9-071A-0D7A-E81F47FA736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9712"/>
          <a:stretch/>
        </p:blipFill>
        <p:spPr>
          <a:xfrm>
            <a:off x="3876370" y="1047603"/>
            <a:ext cx="3406866" cy="25554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B0C5B8-8AB8-5558-28DE-4D6A883BBC1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9712"/>
          <a:stretch/>
        </p:blipFill>
        <p:spPr>
          <a:xfrm>
            <a:off x="3861767" y="3552865"/>
            <a:ext cx="3406865" cy="25554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33F5004-9C04-B81B-BFE6-53BBAA0743DC}"/>
              </a:ext>
            </a:extLst>
          </p:cNvPr>
          <p:cNvSpPr txBox="1"/>
          <p:nvPr/>
        </p:nvSpPr>
        <p:spPr>
          <a:xfrm>
            <a:off x="302043" y="840080"/>
            <a:ext cx="3831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b="1" dirty="0">
                <a:solidFill>
                  <a:srgbClr val="93549F"/>
                </a:solidFill>
              </a:rPr>
              <a:t>LHCb</a:t>
            </a:r>
            <a:r>
              <a:rPr lang="en-CN" sz="2400" dirty="0">
                <a:solidFill>
                  <a:srgbClr val="93549F"/>
                </a:solidFill>
              </a:rPr>
              <a:t> </a:t>
            </a:r>
            <a:r>
              <a:rPr lang="en-CN" sz="2400" b="1" dirty="0">
                <a:solidFill>
                  <a:srgbClr val="93549F"/>
                </a:solidFill>
              </a:rPr>
              <a:t>: </a:t>
            </a:r>
            <a:r>
              <a:rPr lang="en-CN" sz="2000" dirty="0">
                <a:hlinkClick r:id="rId7"/>
              </a:rPr>
              <a:t>Sci.Bull.65(2020)1983</a:t>
            </a:r>
            <a:endParaRPr lang="en-CN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013483-958C-1A7F-1944-8FD2B407B574}"/>
              </a:ext>
            </a:extLst>
          </p:cNvPr>
          <p:cNvSpPr txBox="1"/>
          <p:nvPr/>
        </p:nvSpPr>
        <p:spPr>
          <a:xfrm>
            <a:off x="3779952" y="751490"/>
            <a:ext cx="3987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b="1" dirty="0">
                <a:solidFill>
                  <a:srgbClr val="93549F"/>
                </a:solidFill>
              </a:rPr>
              <a:t>CMS : </a:t>
            </a:r>
            <a:r>
              <a:rPr lang="en-US" sz="2000" dirty="0">
                <a:hlinkClick r:id="rId8"/>
              </a:rPr>
              <a:t>Phys. Rev. Lett. 132, 111901</a:t>
            </a:r>
            <a:endParaRPr lang="en-CN" sz="2400" b="1" dirty="0">
              <a:solidFill>
                <a:srgbClr val="2900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840D1B-BFA4-2664-DCB1-CB3D7B7786C8}"/>
              </a:ext>
            </a:extLst>
          </p:cNvPr>
          <p:cNvSpPr txBox="1"/>
          <p:nvPr/>
        </p:nvSpPr>
        <p:spPr>
          <a:xfrm>
            <a:off x="7824142" y="767181"/>
            <a:ext cx="4397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b="1" dirty="0">
                <a:solidFill>
                  <a:srgbClr val="93549F"/>
                </a:solidFill>
              </a:rPr>
              <a:t>ATLAS : </a:t>
            </a:r>
            <a:r>
              <a:rPr lang="en-US" sz="2000" dirty="0">
                <a:hlinkClick r:id="rId9"/>
              </a:rPr>
              <a:t>Phys. Rev. Lett. 131, 151902</a:t>
            </a:r>
            <a:endParaRPr lang="en-CN" sz="2400" b="1" dirty="0">
              <a:solidFill>
                <a:srgbClr val="2900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31B3B4-DF30-1AC7-EB4E-1314696D1B42}"/>
              </a:ext>
            </a:extLst>
          </p:cNvPr>
          <p:cNvSpPr txBox="1"/>
          <p:nvPr/>
        </p:nvSpPr>
        <p:spPr>
          <a:xfrm>
            <a:off x="124257" y="5887911"/>
            <a:ext cx="3876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dirty="0"/>
              <a:t>Observed structure at 6.9 GeV, &gt; 5</a:t>
            </a:r>
            <a:r>
              <a:rPr lang="el-GR" sz="1800" dirty="0"/>
              <a:t>σ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dirty="0">
                <a:solidFill>
                  <a:srgbClr val="1F3FFF"/>
                </a:solidFill>
              </a:rPr>
              <a:t>M ~ 6900 MeV, </a:t>
            </a:r>
            <a:r>
              <a:rPr lang="el-GR" dirty="0">
                <a:solidFill>
                  <a:srgbClr val="1F3FFF"/>
                </a:solidFill>
              </a:rPr>
              <a:t>Γ</a:t>
            </a:r>
            <a:r>
              <a:rPr lang="en-US" dirty="0">
                <a:solidFill>
                  <a:srgbClr val="1F3FFF"/>
                </a:solidFill>
              </a:rPr>
              <a:t> </a:t>
            </a:r>
            <a:r>
              <a:rPr lang="en-CN" dirty="0">
                <a:solidFill>
                  <a:srgbClr val="1F3FFF"/>
                </a:solidFill>
              </a:rPr>
              <a:t>~ 100 MeV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B04272-C6D6-8B9B-F666-0C49D2CFCE69}"/>
              </a:ext>
            </a:extLst>
          </p:cNvPr>
          <p:cNvSpPr txBox="1"/>
          <p:nvPr/>
        </p:nvSpPr>
        <p:spPr>
          <a:xfrm>
            <a:off x="4024127" y="5951432"/>
            <a:ext cx="3876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F3FFF"/>
                </a:solidFill>
              </a:rPr>
              <a:t>X(6900) consistent with </a:t>
            </a:r>
            <a:r>
              <a:rPr lang="en-US" sz="1800" dirty="0" err="1">
                <a:solidFill>
                  <a:srgbClr val="1F3FFF"/>
                </a:solidFill>
              </a:rPr>
              <a:t>LHCb</a:t>
            </a:r>
            <a:endParaRPr lang="en-US" sz="1800" dirty="0">
              <a:solidFill>
                <a:srgbClr val="1F3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New state X(6600) with 6.5</a:t>
            </a:r>
            <a:r>
              <a:rPr lang="el-GR" sz="1800" dirty="0">
                <a:solidFill>
                  <a:schemeClr val="accent6">
                    <a:lumMod val="75000"/>
                  </a:schemeClr>
                </a:solidFill>
              </a:rPr>
              <a:t>σ</a:t>
            </a:r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Evidence of X(7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00) with 4.1</a:t>
            </a:r>
            <a:r>
              <a:rPr lang="el-GR" sz="1800" dirty="0">
                <a:solidFill>
                  <a:schemeClr val="accent6">
                    <a:lumMod val="75000"/>
                  </a:schemeClr>
                </a:solidFill>
              </a:rPr>
              <a:t>σ</a:t>
            </a:r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633482E-4F5A-69F9-94F7-235EAA55A784}"/>
                  </a:ext>
                </a:extLst>
              </p:cNvPr>
              <p:cNvSpPr txBox="1"/>
              <p:nvPr/>
            </p:nvSpPr>
            <p:spPr>
              <a:xfrm>
                <a:off x="9053471" y="1100208"/>
                <a:ext cx="16145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N" sz="2400" b="1" dirty="0">
                    <a:latin typeface="Lao MN" pitchFamily="2" charset="0"/>
                    <a:ea typeface="SimSun" panose="02010600030101010101" pitchFamily="2" charset="-122"/>
                    <a:cs typeface="Lao MN" pitchFamily="2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C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ao MN" pitchFamily="2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Lao MN" pitchFamily="2" charset="0"/>
                    <a:ea typeface="SimSun" panose="02010600030101010101" pitchFamily="2" charset="-122"/>
                    <a:cs typeface="Lao MN" pitchFamily="2" charset="0"/>
                  </a:rPr>
                  <a:t>J/</a:t>
                </a:r>
                <a:r>
                  <a:rPr lang="el-GR" sz="2400" dirty="0">
                    <a:ea typeface="SimSun" panose="02010600030101010101" pitchFamily="2" charset="-122"/>
                    <a:cs typeface="Lao MN" pitchFamily="2" charset="0"/>
                  </a:rPr>
                  <a:t>Ψ</a:t>
                </a:r>
                <a:r>
                  <a:rPr lang="en-US" sz="2400" dirty="0">
                    <a:latin typeface="Lao MN" pitchFamily="2" charset="0"/>
                    <a:ea typeface="SimSun" panose="02010600030101010101" pitchFamily="2" charset="-122"/>
                    <a:cs typeface="Lao MN" pitchFamily="2" charset="0"/>
                  </a:rPr>
                  <a:t>J/</a:t>
                </a:r>
                <a:r>
                  <a:rPr lang="el-GR" sz="2400" dirty="0">
                    <a:ea typeface="SimSun" panose="02010600030101010101" pitchFamily="2" charset="-122"/>
                    <a:cs typeface="Lao MN" pitchFamily="2" charset="0"/>
                  </a:rPr>
                  <a:t>Ψ</a:t>
                </a:r>
                <a:endParaRPr lang="en-CN" sz="2400" b="1" dirty="0">
                  <a:latin typeface="Lao MN" pitchFamily="2" charset="0"/>
                  <a:ea typeface="SimSun" panose="02010600030101010101" pitchFamily="2" charset="-122"/>
                  <a:cs typeface="Lao MN" pitchFamily="2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633482E-4F5A-69F9-94F7-235EAA55A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3471" y="1100208"/>
                <a:ext cx="1614529" cy="461665"/>
              </a:xfrm>
              <a:prstGeom prst="rect">
                <a:avLst/>
              </a:prstGeom>
              <a:blipFill>
                <a:blip r:embed="rId11"/>
                <a:stretch>
                  <a:fillRect l="-5426" t="-16216" r="-775" b="-2973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F29876CA-FCE8-D4A5-E383-FF3C4D540CBE}"/>
              </a:ext>
            </a:extLst>
          </p:cNvPr>
          <p:cNvSpPr txBox="1"/>
          <p:nvPr/>
        </p:nvSpPr>
        <p:spPr>
          <a:xfrm>
            <a:off x="7766956" y="3577909"/>
            <a:ext cx="3876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F3FFF"/>
                </a:solidFill>
              </a:rPr>
              <a:t>X(6900) consistent with </a:t>
            </a:r>
            <a:r>
              <a:rPr lang="en-US" sz="1800" dirty="0" err="1">
                <a:solidFill>
                  <a:srgbClr val="1F3FFF"/>
                </a:solidFill>
              </a:rPr>
              <a:t>LHCb</a:t>
            </a:r>
            <a:endParaRPr lang="en-US" sz="1800" dirty="0">
              <a:solidFill>
                <a:srgbClr val="1F3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EC317-51AC-C736-B761-D9B8C07C492D}"/>
              </a:ext>
            </a:extLst>
          </p:cNvPr>
          <p:cNvSpPr txBox="1"/>
          <p:nvPr/>
        </p:nvSpPr>
        <p:spPr>
          <a:xfrm>
            <a:off x="7556081" y="4157776"/>
            <a:ext cx="46359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solidFill>
                  <a:srgbClr val="1F3FFF"/>
                </a:solidFill>
              </a:rPr>
              <a:t>X(6900) observed by 3 experiment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solidFill>
                  <a:srgbClr val="1F3FFF"/>
                </a:solidFill>
              </a:rPr>
              <a:t>CMS adds X(6600) &amp; X(7100)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altLang="zh-CN" sz="2000" dirty="0">
                <a:solidFill>
                  <a:srgbClr val="1F3FFF"/>
                </a:solidFill>
              </a:rPr>
              <a:t>X(6600)</a:t>
            </a:r>
            <a:r>
              <a:rPr lang="zh-CN" altLang="en-US" sz="2000" dirty="0">
                <a:solidFill>
                  <a:srgbClr val="1F3FFF"/>
                </a:solidFill>
              </a:rPr>
              <a:t> </a:t>
            </a:r>
            <a:r>
              <a:rPr lang="en-US" altLang="zh-CN" sz="2000" dirty="0">
                <a:solidFill>
                  <a:srgbClr val="1F3FFF"/>
                </a:solidFill>
              </a:rPr>
              <a:t>below</a:t>
            </a:r>
            <a:r>
              <a:rPr lang="zh-CN" altLang="en-US" sz="2000" dirty="0">
                <a:solidFill>
                  <a:srgbClr val="1F3FFF"/>
                </a:solidFill>
              </a:rPr>
              <a:t> </a:t>
            </a:r>
            <a:r>
              <a:rPr lang="en-US" altLang="zh-CN" sz="2000" dirty="0">
                <a:solidFill>
                  <a:srgbClr val="1F3FFF"/>
                </a:solidFill>
              </a:rPr>
              <a:t>J/</a:t>
            </a:r>
            <a:r>
              <a:rPr lang="el-GR" altLang="zh-CN" sz="2000" dirty="0">
                <a:solidFill>
                  <a:srgbClr val="1F3FFF"/>
                </a:solidFill>
              </a:rPr>
              <a:t>ΨΨ(2</a:t>
            </a:r>
            <a:r>
              <a:rPr lang="en-US" altLang="zh-CN" sz="2000" dirty="0">
                <a:solidFill>
                  <a:srgbClr val="1F3FFF"/>
                </a:solidFill>
              </a:rPr>
              <a:t>S)</a:t>
            </a:r>
            <a:r>
              <a:rPr lang="zh-CN" altLang="en-US" sz="2000" dirty="0">
                <a:solidFill>
                  <a:srgbClr val="1F3FFF"/>
                </a:solidFill>
              </a:rPr>
              <a:t> </a:t>
            </a:r>
            <a:r>
              <a:rPr lang="en-US" altLang="zh-CN" sz="2000" dirty="0">
                <a:solidFill>
                  <a:srgbClr val="1F3FFF"/>
                </a:solidFill>
              </a:rPr>
              <a:t>threshold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altLang="zh-CN" sz="2000" dirty="0">
                <a:solidFill>
                  <a:srgbClr val="1F3FFF"/>
                </a:solidFill>
              </a:rPr>
              <a:t>X(6900)/X(7100)</a:t>
            </a:r>
            <a:r>
              <a:rPr lang="zh-CN" altLang="en-US" sz="2000" dirty="0">
                <a:solidFill>
                  <a:srgbClr val="1F3FFF"/>
                </a:solidFill>
              </a:rPr>
              <a:t> </a:t>
            </a:r>
            <a:r>
              <a:rPr lang="en-US" altLang="zh-CN" sz="2000" dirty="0">
                <a:solidFill>
                  <a:srgbClr val="1F3FFF"/>
                </a:solidFill>
              </a:rPr>
              <a:t>above</a:t>
            </a:r>
            <a:r>
              <a:rPr lang="zh-CN" altLang="en-US" sz="2000" dirty="0">
                <a:solidFill>
                  <a:srgbClr val="1F3FFF"/>
                </a:solidFill>
              </a:rPr>
              <a:t> </a:t>
            </a:r>
            <a:r>
              <a:rPr lang="en-US" altLang="zh-CN" sz="2000" dirty="0">
                <a:solidFill>
                  <a:srgbClr val="1F3FFF"/>
                </a:solidFill>
              </a:rPr>
              <a:t>threshold</a:t>
            </a:r>
            <a:endParaRPr lang="en-US" sz="2000" dirty="0">
              <a:solidFill>
                <a:srgbClr val="1F3FFF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solidFill>
                  <a:srgbClr val="1F3FFF"/>
                </a:solidFill>
              </a:rPr>
              <a:t>Debate: Tetraquark</a:t>
            </a:r>
            <a:r>
              <a:rPr lang="en-US" altLang="zh-CN" sz="2000" dirty="0">
                <a:solidFill>
                  <a:srgbClr val="1F3FFF"/>
                </a:solidFill>
              </a:rPr>
              <a:t>?</a:t>
            </a:r>
            <a:r>
              <a:rPr lang="en-US" sz="2000" dirty="0">
                <a:solidFill>
                  <a:srgbClr val="1F3FFF"/>
                </a:solidFill>
              </a:rPr>
              <a:t> Dynamical</a:t>
            </a:r>
            <a:r>
              <a:rPr lang="en-US" altLang="zh-CN" sz="2000" dirty="0">
                <a:solidFill>
                  <a:srgbClr val="1F3FFF"/>
                </a:solidFill>
              </a:rPr>
              <a:t>?</a:t>
            </a:r>
            <a:endParaRPr lang="en-US" sz="2000" dirty="0">
              <a:solidFill>
                <a:srgbClr val="1F3FFF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solidFill>
                  <a:srgbClr val="1F3FFF"/>
                </a:solidFill>
              </a:rPr>
              <a:t>Further studies vital: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altLang="zh-CN" sz="2000" dirty="0">
                <a:solidFill>
                  <a:srgbClr val="1F3FFF"/>
                </a:solidFill>
              </a:rPr>
              <a:t>More</a:t>
            </a:r>
            <a:r>
              <a:rPr lang="zh-CN" altLang="en-US" sz="2000" dirty="0">
                <a:solidFill>
                  <a:srgbClr val="1F3FFF"/>
                </a:solidFill>
              </a:rPr>
              <a:t> </a:t>
            </a:r>
            <a:r>
              <a:rPr lang="en-US" altLang="zh-CN" sz="2000" dirty="0">
                <a:solidFill>
                  <a:srgbClr val="1F3FFF"/>
                </a:solidFill>
              </a:rPr>
              <a:t>data?</a:t>
            </a:r>
            <a:r>
              <a:rPr lang="zh-CN" altLang="en-US" sz="2000" dirty="0">
                <a:solidFill>
                  <a:srgbClr val="1F3FFF"/>
                </a:solidFill>
              </a:rPr>
              <a:t> </a:t>
            </a:r>
            <a:r>
              <a:rPr lang="en-US" altLang="zh-CN" sz="2000" dirty="0">
                <a:solidFill>
                  <a:srgbClr val="1F3FFF"/>
                </a:solidFill>
              </a:rPr>
              <a:t>O</a:t>
            </a:r>
            <a:r>
              <a:rPr lang="en-US" sz="2000" dirty="0">
                <a:solidFill>
                  <a:srgbClr val="1F3FFF"/>
                </a:solidFill>
              </a:rPr>
              <a:t>ther channels?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E3EAE01-9B53-F660-2031-3B53663FE19C}"/>
              </a:ext>
            </a:extLst>
          </p:cNvPr>
          <p:cNvCxnSpPr>
            <a:cxnSpLocks/>
          </p:cNvCxnSpPr>
          <p:nvPr/>
        </p:nvCxnSpPr>
        <p:spPr>
          <a:xfrm flipV="1">
            <a:off x="10508898" y="2431379"/>
            <a:ext cx="0" cy="7690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959DAD6-45F5-89C5-67C7-608FA952259B}"/>
              </a:ext>
            </a:extLst>
          </p:cNvPr>
          <p:cNvCxnSpPr>
            <a:cxnSpLocks/>
          </p:cNvCxnSpPr>
          <p:nvPr/>
        </p:nvCxnSpPr>
        <p:spPr>
          <a:xfrm flipV="1">
            <a:off x="4848046" y="4232872"/>
            <a:ext cx="247043" cy="17300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83A77D5-823B-0E20-04D9-1F1E755F5763}"/>
              </a:ext>
            </a:extLst>
          </p:cNvPr>
          <p:cNvCxnSpPr>
            <a:cxnSpLocks/>
          </p:cNvCxnSpPr>
          <p:nvPr/>
        </p:nvCxnSpPr>
        <p:spPr>
          <a:xfrm flipH="1" flipV="1">
            <a:off x="1346200" y="4470400"/>
            <a:ext cx="177800" cy="14256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C22913E-6E76-220B-A8AE-8AFE92967B86}"/>
              </a:ext>
            </a:extLst>
          </p:cNvPr>
          <p:cNvCxnSpPr>
            <a:cxnSpLocks/>
          </p:cNvCxnSpPr>
          <p:nvPr/>
        </p:nvCxnSpPr>
        <p:spPr>
          <a:xfrm flipH="1">
            <a:off x="5426825" y="3858883"/>
            <a:ext cx="25880" cy="527433"/>
          </a:xfrm>
          <a:prstGeom prst="straightConnector1">
            <a:avLst/>
          </a:prstGeom>
          <a:ln w="38100">
            <a:solidFill>
              <a:srgbClr val="1F3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6C3B934-EB98-62A4-7720-D5C6F28C065E}"/>
              </a:ext>
            </a:extLst>
          </p:cNvPr>
          <p:cNvCxnSpPr>
            <a:cxnSpLocks/>
          </p:cNvCxnSpPr>
          <p:nvPr/>
        </p:nvCxnSpPr>
        <p:spPr>
          <a:xfrm flipH="1">
            <a:off x="1712748" y="3858883"/>
            <a:ext cx="25880" cy="527433"/>
          </a:xfrm>
          <a:prstGeom prst="straightConnector1">
            <a:avLst/>
          </a:prstGeom>
          <a:ln w="38100">
            <a:solidFill>
              <a:srgbClr val="1F3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26FBF90-1E3A-4A0D-78FD-38FF694209E0}"/>
              </a:ext>
            </a:extLst>
          </p:cNvPr>
          <p:cNvCxnSpPr>
            <a:cxnSpLocks/>
          </p:cNvCxnSpPr>
          <p:nvPr/>
        </p:nvCxnSpPr>
        <p:spPr>
          <a:xfrm flipH="1">
            <a:off x="10733837" y="1906459"/>
            <a:ext cx="25880" cy="527433"/>
          </a:xfrm>
          <a:prstGeom prst="straightConnector1">
            <a:avLst/>
          </a:prstGeom>
          <a:ln w="38100">
            <a:solidFill>
              <a:srgbClr val="1F3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A07CB42-1407-6E8C-AA1E-8114073E103B}"/>
              </a:ext>
            </a:extLst>
          </p:cNvPr>
          <p:cNvSpPr txBox="1"/>
          <p:nvPr/>
        </p:nvSpPr>
        <p:spPr>
          <a:xfrm>
            <a:off x="10449031" y="1804941"/>
            <a:ext cx="621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F600FD"/>
                </a:solidFill>
              </a:rPr>
              <a:t>X</a:t>
            </a:r>
            <a:endParaRPr lang="en-CN" sz="3200" dirty="0">
              <a:solidFill>
                <a:srgbClr val="F600FD"/>
              </a:solidFill>
            </a:endParaRPr>
          </a:p>
        </p:txBody>
      </p:sp>
      <p:sp>
        <p:nvSpPr>
          <p:cNvPr id="25" name="灯片编号占位符 1">
            <a:extLst>
              <a:ext uri="{FF2B5EF4-FFF2-40B4-BE49-F238E27FC236}">
                <a16:creationId xmlns:a16="http://schemas.microsoft.com/office/drawing/2014/main" id="{6F0ECE94-4775-553C-9F49-CB89BDDBF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2061" y="6515101"/>
            <a:ext cx="1017374" cy="342899"/>
          </a:xfrm>
        </p:spPr>
        <p:txBody>
          <a:bodyPr/>
          <a:lstStyle/>
          <a:p>
            <a:fld id="{B1D425CB-CE21-4EFA-BD33-BB82174D1DFE}" type="slidenum">
              <a:rPr lang="zh-CN" altLang="en-US" sz="3000" b="1">
                <a:solidFill>
                  <a:schemeClr val="accent5">
                    <a:lumMod val="60000"/>
                    <a:lumOff val="40000"/>
                  </a:schemeClr>
                </a:solidFill>
              </a:rPr>
              <a:t>3</a:t>
            </a:fld>
            <a:endParaRPr lang="zh-CN" altLang="en-US" sz="3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14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A1E4F-086D-CCE7-D451-93B2BADC0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1C4CD5-1859-F8DE-E91E-93B1679CDA9A}"/>
              </a:ext>
            </a:extLst>
          </p:cNvPr>
          <p:cNvSpPr txBox="1"/>
          <p:nvPr/>
        </p:nvSpPr>
        <p:spPr>
          <a:xfrm>
            <a:off x="316242" y="791762"/>
            <a:ext cx="11559516" cy="6612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3549F"/>
                </a:solidFill>
                <a:cs typeface="Times New Roman" panose="02020603050405020304" pitchFamily="18" charset="0"/>
              </a:rPr>
              <a:t>Charmonium</a:t>
            </a:r>
            <a:r>
              <a:rPr lang="en-US" sz="2400" dirty="0">
                <a:cs typeface="Times New Roman" panose="02020603050405020304" pitchFamily="18" charset="0"/>
              </a:rPr>
              <a:t> dataset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600FD"/>
                </a:solidFill>
                <a:cs typeface="Times New Roman" panose="02020603050405020304" pitchFamily="18" charset="0"/>
              </a:rPr>
              <a:t>135 fb-1</a:t>
            </a:r>
            <a:r>
              <a:rPr lang="en-US" sz="2400" dirty="0">
                <a:solidFill>
                  <a:srgbClr val="93549F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>
                <a:cs typeface="Times New Roman" panose="02020603050405020304" pitchFamily="18" charset="0"/>
              </a:rPr>
              <a:t>CMS data taken in 2016, 2017 and 2018 LHC runs </a:t>
            </a:r>
            <a:r>
              <a:rPr lang="en-US" sz="2400" dirty="0">
                <a:solidFill>
                  <a:srgbClr val="F600FD"/>
                </a:solidFill>
                <a:cs typeface="Times New Roman" panose="02020603050405020304" pitchFamily="18" charset="0"/>
              </a:rPr>
              <a:t>(13 </a:t>
            </a:r>
            <a:r>
              <a:rPr lang="en-US" sz="2400" dirty="0" err="1">
                <a:solidFill>
                  <a:srgbClr val="F600FD"/>
                </a:solidFill>
                <a:cs typeface="Times New Roman" panose="02020603050405020304" pitchFamily="18" charset="0"/>
              </a:rPr>
              <a:t>TeV</a:t>
            </a:r>
            <a:r>
              <a:rPr lang="en-US" sz="2400" dirty="0">
                <a:solidFill>
                  <a:srgbClr val="F600FD"/>
                </a:solidFill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2017B</a:t>
            </a:r>
            <a:r>
              <a:rPr lang="en-US" dirty="0">
                <a:solidFill>
                  <a:srgbClr val="3130FF"/>
                </a:solidFill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e</a:t>
            </a:r>
            <a:r>
              <a:rPr lang="en-US" altLang="zh-CN" dirty="0"/>
              <a:t>xcluded due to improper trigger</a:t>
            </a:r>
            <a:endParaRPr lang="en-US" dirty="0">
              <a:solidFill>
                <a:srgbClr val="93549F"/>
              </a:solidFill>
              <a:cs typeface="Times New Roman" panose="02020603050405020304" pitchFamily="18" charset="0"/>
            </a:endParaRP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1F3FFF"/>
                </a:solidFill>
                <a:cs typeface="Times New Roman" panose="02020603050405020304" pitchFamily="18" charset="0"/>
              </a:rPr>
              <a:t>180</a:t>
            </a:r>
            <a:r>
              <a:rPr lang="en-US" sz="2400" dirty="0">
                <a:solidFill>
                  <a:srgbClr val="1F3FFF"/>
                </a:solidFill>
                <a:cs typeface="Times New Roman" panose="02020603050405020304" pitchFamily="18" charset="0"/>
              </a:rPr>
              <a:t> fb-1</a:t>
            </a:r>
            <a:r>
              <a:rPr lang="en-US" sz="2400" dirty="0">
                <a:solidFill>
                  <a:srgbClr val="93549F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>
                <a:cs typeface="Times New Roman" panose="02020603050405020304" pitchFamily="18" charset="0"/>
              </a:rPr>
              <a:t>CMS data taken</a:t>
            </a:r>
            <a:r>
              <a:rPr lang="zh-CN" altLang="en-US" sz="2400" dirty="0"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cs typeface="Times New Roman" panose="02020603050405020304" pitchFamily="18" charset="0"/>
              </a:rPr>
              <a:t>in</a:t>
            </a:r>
            <a:r>
              <a:rPr lang="zh-CN" altLang="en-US" sz="2400" dirty="0"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cs typeface="Times New Roman" panose="02020603050405020304" pitchFamily="18" charset="0"/>
              </a:rPr>
              <a:t>2022, 2023</a:t>
            </a:r>
            <a:r>
              <a:rPr lang="zh-CN" altLang="en-US" sz="2400" dirty="0"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cs typeface="Times New Roman" panose="02020603050405020304" pitchFamily="18" charset="0"/>
              </a:rPr>
              <a:t>and</a:t>
            </a:r>
            <a:r>
              <a:rPr lang="zh-CN" altLang="en-US" sz="2400" dirty="0"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cs typeface="Times New Roman" panose="02020603050405020304" pitchFamily="18" charset="0"/>
              </a:rPr>
              <a:t>2024 </a:t>
            </a:r>
            <a:r>
              <a:rPr lang="en-US" sz="2400" dirty="0">
                <a:cs typeface="Times New Roman" panose="02020603050405020304" pitchFamily="18" charset="0"/>
              </a:rPr>
              <a:t>LHC runs </a:t>
            </a:r>
            <a:r>
              <a:rPr lang="en-US" sz="2400" dirty="0">
                <a:solidFill>
                  <a:srgbClr val="1F3FFF"/>
                </a:solidFill>
                <a:cs typeface="Times New Roman" panose="02020603050405020304" pitchFamily="18" charset="0"/>
              </a:rPr>
              <a:t>(13.6 </a:t>
            </a:r>
            <a:r>
              <a:rPr lang="en-US" sz="2400" dirty="0" err="1">
                <a:solidFill>
                  <a:srgbClr val="1F3FFF"/>
                </a:solidFill>
                <a:cs typeface="Times New Roman" panose="02020603050405020304" pitchFamily="18" charset="0"/>
              </a:rPr>
              <a:t>TeV</a:t>
            </a:r>
            <a:r>
              <a:rPr lang="en-US" sz="2400" dirty="0">
                <a:solidFill>
                  <a:srgbClr val="1F3FFF"/>
                </a:solidFill>
                <a:cs typeface="Times New Roman" panose="02020603050405020304" pitchFamily="18" charset="0"/>
              </a:rPr>
              <a:t>)</a:t>
            </a:r>
          </a:p>
          <a:p>
            <a:endParaRPr lang="en-GB" altLang="zh-CN" sz="2000" b="1" dirty="0">
              <a:cs typeface="Times New Roman" panose="02020603050405020304" pitchFamily="18" charset="0"/>
            </a:endParaRPr>
          </a:p>
          <a:p>
            <a:r>
              <a:rPr lang="en-GB" altLang="zh-CN" sz="2400" b="1" dirty="0">
                <a:cs typeface="Times New Roman" panose="02020603050405020304" pitchFamily="18" charset="0"/>
              </a:rPr>
              <a:t>Trigger </a:t>
            </a:r>
            <a:endParaRPr lang="en-GB" sz="2000" dirty="0"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cs typeface="Times New Roman" panose="02020603050405020304" pitchFamily="18" charset="0"/>
              </a:rPr>
              <a:t>HLT_Dimuon0_Jpsi_Muon (2016)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cs typeface="Times New Roman" panose="02020603050405020304" pitchFamily="18" charset="0"/>
              </a:rPr>
              <a:t>HLT_Dimuon0_Jpsi3p5_Muon2 (2017 &amp; 2018)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>
                <a:cs typeface="Times New Roman" panose="02020603050405020304" pitchFamily="18" charset="0"/>
              </a:rPr>
              <a:t>HLT_DoubleMu4_3_LowMass_v (2022 &amp; 2023 &amp; 2024)</a:t>
            </a:r>
          </a:p>
          <a:p>
            <a:endParaRPr lang="en-GB" sz="2000" b="1" dirty="0">
              <a:cs typeface="Times New Roman" panose="02020603050405020304" pitchFamily="18" charset="0"/>
            </a:endParaRPr>
          </a:p>
          <a:p>
            <a:r>
              <a:rPr lang="en-GB" sz="2400" b="1" dirty="0">
                <a:cs typeface="Times New Roman" panose="02020603050405020304" pitchFamily="18" charset="0"/>
              </a:rPr>
              <a:t>JSON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2000" dirty="0">
                <a:cs typeface="Times New Roman" panose="02020603050405020304" pitchFamily="18" charset="0"/>
              </a:rPr>
              <a:t>Cert_271036-</a:t>
            </a:r>
            <a:r>
              <a:rPr lang="en-US" altLang="zh-CN" sz="2000" dirty="0">
                <a:cs typeface="Times New Roman" panose="02020603050405020304" pitchFamily="18" charset="0"/>
              </a:rPr>
              <a:t>284044_13TeV_Legacy2016_Collisions16_JSON_MuonPhys.txt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000" dirty="0">
                <a:cs typeface="Times New Roman" panose="02020603050405020304" pitchFamily="18" charset="0"/>
              </a:rPr>
              <a:t>Cert_294927-306462_13TeV_UL2017_Collisions17_JSON_MuonJSON.txt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000" dirty="0">
                <a:cs typeface="Times New Roman" panose="02020603050405020304" pitchFamily="18" charset="0"/>
              </a:rPr>
              <a:t>Cert_314472-325175_13TeV_Legacy2018_Collision18_JSON_MuonPhys.txt</a:t>
            </a:r>
            <a:endParaRPr lang="en-GB" sz="2000" dirty="0">
              <a:cs typeface="Times New Roman" panose="02020603050405020304" pitchFamily="18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2000" dirty="0">
                <a:cs typeface="Times New Roman" panose="02020603050405020304" pitchFamily="18" charset="0"/>
              </a:rPr>
              <a:t>Cert_Collisions2022_355100_362760_Muon.json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Cert_Collisions2023_366442_370790_Muon.json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Cert_Collisions2024_378981_386951_Muon.json</a:t>
            </a:r>
          </a:p>
          <a:p>
            <a:pPr marL="742950" lvl="1" indent="-285750">
              <a:buFont typeface="Wingdings" pitchFamily="2" charset="2"/>
              <a:buChar char="§"/>
            </a:pPr>
            <a:endParaRPr lang="en-GB" sz="20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endParaRPr lang="en-GB" sz="20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D40FF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969974F0-37E4-3015-90D3-8FC5F0B83DEF}"/>
              </a:ext>
            </a:extLst>
          </p:cNvPr>
          <p:cNvSpPr/>
          <p:nvPr/>
        </p:nvSpPr>
        <p:spPr>
          <a:xfrm>
            <a:off x="9541564" y="1319154"/>
            <a:ext cx="192251" cy="828555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>
              <a:solidFill>
                <a:srgbClr val="93549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4C0747-7325-3771-EB5E-39942FE9B76D}"/>
              </a:ext>
            </a:extLst>
          </p:cNvPr>
          <p:cNvSpPr txBox="1"/>
          <p:nvPr/>
        </p:nvSpPr>
        <p:spPr>
          <a:xfrm>
            <a:off x="9795443" y="1474009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93549F"/>
                </a:solidFill>
              </a:rPr>
              <a:t>31</a:t>
            </a:r>
            <a:r>
              <a:rPr lang="en-US" altLang="zh-CN" sz="2400" dirty="0">
                <a:solidFill>
                  <a:srgbClr val="93549F"/>
                </a:solidFill>
              </a:rPr>
              <a:t>5</a:t>
            </a:r>
            <a:r>
              <a:rPr lang="en-CN" sz="2400" dirty="0">
                <a:solidFill>
                  <a:srgbClr val="93549F"/>
                </a:solidFill>
              </a:rPr>
              <a:t> fb-1</a:t>
            </a:r>
          </a:p>
        </p:txBody>
      </p:sp>
      <p:sp>
        <p:nvSpPr>
          <p:cNvPr id="12" name="灯片编号占位符 1">
            <a:extLst>
              <a:ext uri="{FF2B5EF4-FFF2-40B4-BE49-F238E27FC236}">
                <a16:creationId xmlns:a16="http://schemas.microsoft.com/office/drawing/2014/main" id="{74E010EA-0522-28C6-D516-DC452A92F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2061" y="6515101"/>
            <a:ext cx="1017374" cy="342899"/>
          </a:xfrm>
        </p:spPr>
        <p:txBody>
          <a:bodyPr/>
          <a:lstStyle/>
          <a:p>
            <a:fld id="{B1D425CB-CE21-4EFA-BD33-BB82174D1DFE}" type="slidenum">
              <a:rPr lang="zh-CN" altLang="en-US" sz="3000" b="1">
                <a:solidFill>
                  <a:schemeClr val="accent5">
                    <a:lumMod val="60000"/>
                    <a:lumOff val="40000"/>
                  </a:schemeClr>
                </a:solidFill>
              </a:rPr>
              <a:t>4</a:t>
            </a:fld>
            <a:endParaRPr lang="zh-CN" altLang="en-US" sz="3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标题 3">
            <a:extLst>
              <a:ext uri="{FF2B5EF4-FFF2-40B4-BE49-F238E27FC236}">
                <a16:creationId xmlns:a16="http://schemas.microsoft.com/office/drawing/2014/main" id="{7722B059-E2A8-42F6-2C4F-B5DD97B7AC8F}"/>
              </a:ext>
            </a:extLst>
          </p:cNvPr>
          <p:cNvSpPr txBox="1">
            <a:spLocks/>
          </p:cNvSpPr>
          <p:nvPr/>
        </p:nvSpPr>
        <p:spPr>
          <a:xfrm>
            <a:off x="1524000" y="-8339"/>
            <a:ext cx="9144000" cy="8001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500" b="1" dirty="0">
                <a:solidFill>
                  <a:srgbClr val="002060"/>
                </a:solidFill>
              </a:rPr>
              <a:t>Datasets and trigger</a:t>
            </a:r>
          </a:p>
        </p:txBody>
      </p:sp>
    </p:spTree>
    <p:extLst>
      <p:ext uri="{BB962C8B-B14F-4D97-AF65-F5344CB8AC3E}">
        <p14:creationId xmlns:p14="http://schemas.microsoft.com/office/powerpoint/2010/main" val="2641221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EC0B9-A5F5-CC70-EDF9-3ABEA97AC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3">
            <a:extLst>
              <a:ext uri="{FF2B5EF4-FFF2-40B4-BE49-F238E27FC236}">
                <a16:creationId xmlns:a16="http://schemas.microsoft.com/office/drawing/2014/main" id="{1C29C8A6-6C46-39D5-C86E-3446D9450538}"/>
              </a:ext>
            </a:extLst>
          </p:cNvPr>
          <p:cNvSpPr txBox="1">
            <a:spLocks/>
          </p:cNvSpPr>
          <p:nvPr/>
        </p:nvSpPr>
        <p:spPr>
          <a:xfrm>
            <a:off x="1524000" y="1"/>
            <a:ext cx="9144000" cy="80010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500" b="1" dirty="0">
                <a:solidFill>
                  <a:schemeClr val="bg1"/>
                </a:solidFill>
              </a:rPr>
              <a:t>Outline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5A00A756-4D51-F6C5-3093-ACCBE5CC4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3811" y="1376973"/>
            <a:ext cx="8548101" cy="6326658"/>
          </a:xfrm>
        </p:spPr>
        <p:txBody>
          <a:bodyPr>
            <a:normAutofit/>
          </a:bodyPr>
          <a:lstStyle/>
          <a:p>
            <a:pPr>
              <a:lnSpc>
                <a:spcPts val="3200"/>
              </a:lnSpc>
            </a:pP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Motivation</a:t>
            </a:r>
          </a:p>
          <a:p>
            <a:pPr>
              <a:lnSpc>
                <a:spcPts val="3200"/>
              </a:lnSpc>
            </a:pPr>
            <a:r>
              <a:rPr lang="en-US" altLang="zh-CN" b="1" dirty="0">
                <a:latin typeface="+mj-lt"/>
              </a:rPr>
              <a:t>J/</a:t>
            </a:r>
            <a:r>
              <a:rPr lang="en-US" altLang="zh-CN" b="1" dirty="0" err="1">
                <a:latin typeface="+mj-lt"/>
              </a:rPr>
              <a:t>ψJ</a:t>
            </a:r>
            <a:r>
              <a:rPr lang="en-US" altLang="zh-CN" b="1" dirty="0">
                <a:latin typeface="+mj-lt"/>
              </a:rPr>
              <a:t>/</a:t>
            </a:r>
            <a:r>
              <a:rPr lang="en-US" altLang="zh-CN" b="1" dirty="0" err="1">
                <a:latin typeface="+mj-lt"/>
              </a:rPr>
              <a:t>ψ</a:t>
            </a:r>
            <a:r>
              <a:rPr lang="en-US" altLang="zh-CN" b="1" dirty="0">
                <a:latin typeface="+mj-lt"/>
              </a:rPr>
              <a:t> updated result</a:t>
            </a:r>
            <a:r>
              <a:rPr lang="zh-CN" altLang="en-US" b="1" dirty="0">
                <a:latin typeface="+mj-lt"/>
              </a:rPr>
              <a:t> </a:t>
            </a:r>
            <a:r>
              <a:rPr lang="en-US" altLang="zh-CN" b="1" dirty="0">
                <a:latin typeface="+mj-lt"/>
              </a:rPr>
              <a:t>(Poster</a:t>
            </a:r>
            <a:r>
              <a:rPr lang="zh-CN" altLang="en-US" b="1" dirty="0">
                <a:latin typeface="+mj-lt"/>
              </a:rPr>
              <a:t> </a:t>
            </a:r>
            <a:r>
              <a:rPr lang="en-US" altLang="zh-CN" b="1" dirty="0">
                <a:latin typeface="+mj-lt"/>
              </a:rPr>
              <a:t>from</a:t>
            </a:r>
            <a:r>
              <a:rPr lang="zh-CN" altLang="en-US" b="1" dirty="0">
                <a:latin typeface="+mj-lt"/>
              </a:rPr>
              <a:t> </a:t>
            </a:r>
            <a:r>
              <a:rPr lang="en-US" altLang="zh-CN" b="1" dirty="0">
                <a:latin typeface="+mj-lt"/>
              </a:rPr>
              <a:t>Yilin</a:t>
            </a:r>
            <a:r>
              <a:rPr lang="zh-CN" altLang="en-US" b="1" dirty="0">
                <a:latin typeface="+mj-lt"/>
              </a:rPr>
              <a:t> </a:t>
            </a:r>
            <a:r>
              <a:rPr lang="en-US" altLang="zh-CN" b="1" dirty="0">
                <a:latin typeface="+mj-lt"/>
              </a:rPr>
              <a:t>Zhou)</a:t>
            </a:r>
          </a:p>
          <a:p>
            <a:pPr>
              <a:lnSpc>
                <a:spcPts val="3200"/>
              </a:lnSpc>
            </a:pP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J/</a:t>
            </a:r>
            <a:r>
              <a:rPr lang="en-US" altLang="zh-CN" b="1" dirty="0" err="1">
                <a:solidFill>
                  <a:schemeClr val="bg1">
                    <a:lumMod val="75000"/>
                  </a:schemeClr>
                </a:solidFill>
                <a:latin typeface="+mj-lt"/>
              </a:rPr>
              <a:t>ψψ</a:t>
            </a: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(2S) result</a:t>
            </a: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(Poster</a:t>
            </a: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from</a:t>
            </a: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zh-CN" b="1" dirty="0" err="1">
                <a:solidFill>
                  <a:schemeClr val="bg1">
                    <a:lumMod val="75000"/>
                  </a:schemeClr>
                </a:solidFill>
                <a:latin typeface="+mj-lt"/>
              </a:rPr>
              <a:t>Liangliang</a:t>
            </a: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Chen)</a:t>
            </a:r>
          </a:p>
          <a:p>
            <a:pPr>
              <a:lnSpc>
                <a:spcPts val="3200"/>
              </a:lnSpc>
            </a:pP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Summary</a:t>
            </a:r>
            <a:endParaRPr lang="zh-CN" altLang="en-US" b="1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EEB43ECA-6D2A-6F3F-76A6-25C7F461D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2061" y="6515101"/>
            <a:ext cx="1017374" cy="342899"/>
          </a:xfrm>
        </p:spPr>
        <p:txBody>
          <a:bodyPr/>
          <a:lstStyle/>
          <a:p>
            <a:fld id="{B1D425CB-CE21-4EFA-BD33-BB82174D1DFE}" type="slidenum">
              <a:rPr lang="zh-CN" altLang="en-US" sz="3000" b="1">
                <a:solidFill>
                  <a:schemeClr val="accent5">
                    <a:lumMod val="60000"/>
                    <a:lumOff val="40000"/>
                  </a:schemeClr>
                </a:solidFill>
              </a:rPr>
              <a:t>5</a:t>
            </a:fld>
            <a:endParaRPr lang="zh-CN" altLang="en-US" sz="3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525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A532C-1B78-AC5B-CD58-FDB8AF6FC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5">
                <a:extLst>
                  <a:ext uri="{FF2B5EF4-FFF2-40B4-BE49-F238E27FC236}">
                    <a16:creationId xmlns:a16="http://schemas.microsoft.com/office/drawing/2014/main" id="{33DF8108-A0A8-B9AD-B379-ABD77AA04DE0}"/>
                  </a:ext>
                </a:extLst>
              </p:cNvPr>
              <p:cNvSpPr txBox="1"/>
              <p:nvPr/>
            </p:nvSpPr>
            <p:spPr>
              <a:xfrm>
                <a:off x="5907533" y="365022"/>
                <a:ext cx="6118620" cy="3311163"/>
              </a:xfrm>
              <a:prstGeom prst="rect">
                <a:avLst/>
              </a:prstGeom>
              <a:solidFill>
                <a:srgbClr val="DAE3F3">
                  <a:alpha val="48627"/>
                </a:srgbClr>
              </a:solidFill>
            </p:spPr>
            <p:txBody>
              <a:bodyPr wrap="square">
                <a:spAutoFit/>
              </a:bodyPr>
              <a:lstStyle>
                <a:defPPr>
                  <a:defRPr lang="en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marR="0" lvl="0" indent="-285750" algn="l" defTabSz="914400" rtl="0" eaLnBrk="1" fontAlgn="auto" latinLnBrk="0" hangingPunct="1">
                  <a:lnSpc>
                    <a:spcPts val="2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q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77"/>
                    <a:ea typeface="+mn-ea"/>
                    <a:cs typeface="Times New Roman" panose="02020603050405020304" pitchFamily="18" charset="0"/>
                  </a:rPr>
                  <a:t>Trigger related (OR logic): </a:t>
                </a:r>
              </a:p>
              <a:p>
                <a:pPr marL="540000" marR="0" lvl="1" indent="-360000" algn="l" defTabSz="914400" rtl="0" eaLnBrk="1" fontAlgn="auto" latinLnBrk="0" hangingPunct="1">
                  <a:lnSpc>
                    <a:spcPts val="2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HLT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_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Dimuon0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_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Jpsi3p5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_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Muon2 </a:t>
                </a:r>
              </a:p>
              <a:p>
                <a:pPr marL="720000" marR="0" lvl="1" indent="-360000" algn="l" defTabSz="914400" rtl="0" eaLnBrk="1" fontAlgn="auto" latinLnBrk="0" hangingPunct="1">
                  <a:lnSpc>
                    <a:spcPts val="2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Level 1 requirements: 3 muons</a:t>
                </a:r>
              </a:p>
              <a:p>
                <a:pPr marL="720000" marR="0" lvl="1" indent="-360000" algn="l" defTabSz="914400" rtl="0" eaLnBrk="1" fontAlgn="auto" latinLnBrk="0" hangingPunct="1">
                  <a:lnSpc>
                    <a:spcPts val="2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2.95&lt;</m:t>
                    </m:r>
                    <m:r>
                      <a:rPr kumimoji="0" lang="en-US" altLang="zh-C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𝑀</m:t>
                    </m:r>
                    <m:d>
                      <m:dPr>
                        <m:ctrlPr>
                          <a:rPr kumimoji="0" lang="en-US" altLang="zh-C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altLang="zh-CN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zh-CN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𝜇</m:t>
                            </m:r>
                          </m:e>
                          <m:sup>
                            <m:r>
                              <a:rPr kumimoji="0" lang="en-US" altLang="zh-CN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altLang="zh-CN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zh-CN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𝜇</m:t>
                            </m:r>
                          </m:e>
                          <m:sup>
                            <m:r>
                              <a:rPr kumimoji="0" lang="en-US" altLang="zh-CN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kumimoji="0" lang="en-US" altLang="zh-C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&lt;3.25</m:t>
                    </m:r>
                    <m:r>
                      <a:rPr kumimoji="0" lang="zh-CN" alt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altLang="zh-C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𝐺𝑒𝑉</m:t>
                    </m:r>
                  </m:oMath>
                </a14:m>
                <a:endParaRPr kumimoji="0" lang="en-US" altLang="zh-CN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marL="720000" marR="0" lvl="1" indent="-360000" algn="l" defTabSz="914400" rtl="0" eaLnBrk="1" fontAlgn="auto" latinLnBrk="0" hangingPunct="1">
                  <a:lnSpc>
                    <a:spcPts val="2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en-US" altLang="zh-C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kumimoji="0" lang="en-US" altLang="zh-C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zh-C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</m:d>
                    <m:r>
                      <a:rPr kumimoji="0" lang="en-US" altLang="zh-C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&gt;3.5</m:t>
                    </m:r>
                    <m:r>
                      <a:rPr kumimoji="0" lang="zh-CN" alt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altLang="zh-C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𝐺𝑒𝑉</m:t>
                    </m:r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720000" marR="0" lvl="1" indent="-360000" algn="l" defTabSz="914400" rtl="0" eaLnBrk="1" fontAlgn="auto" latinLnBrk="0" hangingPunct="1">
                  <a:lnSpc>
                    <a:spcPts val="2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540000" marR="0" lvl="1" indent="-360000" algn="l" defTabSz="914400" rtl="0" eaLnBrk="1" fontAlgn="auto" latinLnBrk="0" hangingPunct="1">
                  <a:lnSpc>
                    <a:spcPts val="2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HLT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_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DoubleMu4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_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3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_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LowMass</a:t>
                </a: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[new</a:t>
                </a: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trigger</a:t>
                </a: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for</a:t>
                </a: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Run</a:t>
                </a: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III]</a:t>
                </a:r>
              </a:p>
              <a:p>
                <a:pPr marL="720000" marR="0" lvl="1" indent="-360000" algn="l" defTabSz="914400" rtl="0" eaLnBrk="1" fontAlgn="auto" latinLnBrk="0" hangingPunct="1">
                  <a:lnSpc>
                    <a:spcPts val="2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Level 1 requirements: 2 muons</a:t>
                </a:r>
              </a:p>
              <a:p>
                <a:pPr marL="720000" marR="0" lvl="1" indent="-360000" algn="l" defTabSz="914400" rtl="0" eaLnBrk="1" fontAlgn="auto" latinLnBrk="0" hangingPunct="1">
                  <a:lnSpc>
                    <a:spcPts val="2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0</m:t>
                    </m:r>
                    <m:r>
                      <a:rPr kumimoji="0" lang="en-US" altLang="zh-C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.2&lt;</m:t>
                    </m:r>
                    <m:r>
                      <a:rPr kumimoji="0" lang="en-US" altLang="zh-C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𝑀</m:t>
                    </m:r>
                    <m:d>
                      <m:dPr>
                        <m:ctrlPr>
                          <a:rPr kumimoji="0" lang="en-US" altLang="zh-C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altLang="zh-CN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zh-CN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𝜇</m:t>
                            </m:r>
                          </m:e>
                          <m:sup>
                            <m:r>
                              <a:rPr kumimoji="0" lang="en-US" altLang="zh-CN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altLang="zh-CN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zh-CN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𝜇</m:t>
                            </m:r>
                          </m:e>
                          <m:sup>
                            <m:r>
                              <a:rPr kumimoji="0" lang="en-US" altLang="zh-CN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kumimoji="0" lang="en-US" altLang="zh-C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&lt;8.5</m:t>
                    </m:r>
                    <m:r>
                      <a:rPr kumimoji="0" lang="zh-CN" alt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altLang="zh-C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𝐺𝑒𝑉</m:t>
                    </m:r>
                  </m:oMath>
                </a14:m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marL="720000" marR="0" lvl="1" indent="-360000" algn="l" defTabSz="914400" rtl="0" eaLnBrk="1" fontAlgn="auto" latinLnBrk="0" hangingPunct="1">
                  <a:lnSpc>
                    <a:spcPts val="2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one muon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en-US" altLang="zh-C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kumimoji="0" lang="en-US" altLang="zh-C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zh-C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</m:d>
                    <m:r>
                      <a:rPr kumimoji="0" lang="en-US" altLang="zh-C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&gt;4</m:t>
                    </m:r>
                    <m:r>
                      <a:rPr kumimoji="0" lang="zh-CN" alt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altLang="zh-C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𝐺𝑒𝑉</m:t>
                    </m:r>
                  </m:oMath>
                </a14:m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and the other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en-US" altLang="zh-C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kumimoji="0" lang="en-US" altLang="zh-C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zh-C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</m:d>
                    <m:r>
                      <a:rPr kumimoji="0" lang="en-US" altLang="zh-CN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&gt;3</m:t>
                    </m:r>
                    <m:r>
                      <a:rPr kumimoji="0" lang="zh-CN" alt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altLang="zh-CN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𝐺𝑒𝑉</m:t>
                    </m:r>
                  </m:oMath>
                </a14:m>
                <a:endParaRPr kumimoji="0" lang="en-US" altLang="zh-CN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marL="720000" marR="0" lvl="1" indent="-360000" algn="l" defTabSz="914400" rtl="0" eaLnBrk="1" fontAlgn="auto" latinLnBrk="0" hangingPunct="1">
                  <a:lnSpc>
                    <a:spcPts val="2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en-US" altLang="zh-C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kumimoji="0" lang="en-US" altLang="zh-C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altLang="zh-CN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zh-CN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𝜇</m:t>
                            </m:r>
                          </m:e>
                          <m:sup>
                            <m:r>
                              <a:rPr kumimoji="0" lang="en-US" altLang="zh-CN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altLang="zh-CN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zh-CN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𝜇</m:t>
                            </m:r>
                          </m:e>
                          <m:sup>
                            <m:r>
                              <a:rPr kumimoji="0" lang="en-US" altLang="zh-CN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kumimoji="0" lang="en-US" altLang="zh-C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&gt;4.9</m:t>
                    </m:r>
                    <m:r>
                      <a:rPr kumimoji="0" lang="zh-CN" alt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altLang="zh-C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𝐺𝑒𝑉</m:t>
                    </m:r>
                  </m:oMath>
                </a14:m>
                <a:endParaRPr kumimoji="0" lang="en-US" altLang="zh-CN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5">
                <a:extLst>
                  <a:ext uri="{FF2B5EF4-FFF2-40B4-BE49-F238E27FC236}">
                    <a16:creationId xmlns:a16="http://schemas.microsoft.com/office/drawing/2014/main" id="{33DF8108-A0A8-B9AD-B379-ABD77AA04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533" y="365022"/>
                <a:ext cx="6118620" cy="3311163"/>
              </a:xfrm>
              <a:prstGeom prst="rect">
                <a:avLst/>
              </a:prstGeom>
              <a:blipFill>
                <a:blip r:embed="rId3"/>
                <a:stretch>
                  <a:fillRect l="-621" t="-763" b="-38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6">
                <a:extLst>
                  <a:ext uri="{FF2B5EF4-FFF2-40B4-BE49-F238E27FC236}">
                    <a16:creationId xmlns:a16="http://schemas.microsoft.com/office/drawing/2014/main" id="{F03309D5-DDA5-CD4E-4DF6-CB6BDC2BD325}"/>
                  </a:ext>
                </a:extLst>
              </p:cNvPr>
              <p:cNvSpPr txBox="1"/>
              <p:nvPr/>
            </p:nvSpPr>
            <p:spPr>
              <a:xfrm>
                <a:off x="862533" y="1055765"/>
                <a:ext cx="3879574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q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77"/>
                    <a:ea typeface="+mn-ea"/>
                    <a:cs typeface="Times New Roman" panose="02020603050405020304" pitchFamily="18" charset="0"/>
                  </a:rPr>
                  <a:t>Single muon: </a:t>
                </a:r>
              </a:p>
              <a:p>
                <a:pPr marL="540000" marR="0" lvl="0" indent="-3600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Soft muon ID 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540000" marR="0" lvl="0" indent="-3600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𝜂</m:t>
                        </m:r>
                        <m:d>
                          <m:dPr>
                            <m:ctrlPr>
                              <a:rPr kumimoji="0" lang="en-US" altLang="zh-CN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zh-CN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𝜇</m:t>
                            </m:r>
                          </m:e>
                        </m:d>
                      </m:e>
                    </m:d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≤2.4</m:t>
                    </m:r>
                  </m:oMath>
                </a14:m>
                <a:endParaRPr kumimoji="0" lang="en-US" altLang="zh-CN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6">
                <a:extLst>
                  <a:ext uri="{FF2B5EF4-FFF2-40B4-BE49-F238E27FC236}">
                    <a16:creationId xmlns:a16="http://schemas.microsoft.com/office/drawing/2014/main" id="{F03309D5-DDA5-CD4E-4DF6-CB6BDC2BD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533" y="1055765"/>
                <a:ext cx="3879574" cy="861774"/>
              </a:xfrm>
              <a:prstGeom prst="rect">
                <a:avLst/>
              </a:prstGeom>
              <a:blipFill>
                <a:blip r:embed="rId4"/>
                <a:stretch>
                  <a:fillRect l="-977" t="-2899" b="-579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7">
                <a:extLst>
                  <a:ext uri="{FF2B5EF4-FFF2-40B4-BE49-F238E27FC236}">
                    <a16:creationId xmlns:a16="http://schemas.microsoft.com/office/drawing/2014/main" id="{AD530C97-284A-E674-55F5-3D1C9397790D}"/>
                  </a:ext>
                </a:extLst>
              </p:cNvPr>
              <p:cNvSpPr txBox="1"/>
              <p:nvPr/>
            </p:nvSpPr>
            <p:spPr>
              <a:xfrm>
                <a:off x="862533" y="2054532"/>
                <a:ext cx="5528942" cy="15670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marR="0" lvl="0" indent="-285750" algn="l" defTabSz="914400" rtl="0" eaLnBrk="1" fontAlgn="auto" latinLnBrk="0" hangingPunct="1">
                  <a:lnSpc>
                    <a:spcPts val="2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q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77"/>
                    <a:ea typeface="+mn-ea"/>
                    <a:cs typeface="Times New Roman" panose="02020603050405020304" pitchFamily="18" charset="0"/>
                  </a:rPr>
                  <a:t>Single </a:t>
                </a:r>
                <a14:m>
                  <m:oMath xmlns:m="http://schemas.openxmlformats.org/officeDocument/2006/math">
                    <m:r>
                      <a:rPr kumimoji="0" lang="en-US" altLang="zh-CN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𝑱</m:t>
                    </m:r>
                    <m:r>
                      <a:rPr kumimoji="0" lang="en-US" altLang="zh-CN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/</m:t>
                    </m:r>
                    <m:r>
                      <a:rPr kumimoji="0" lang="en-US" altLang="zh-CN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𝝍</m:t>
                    </m:r>
                  </m:oMath>
                </a14:m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540000" marR="0" lvl="0" indent="-360000" algn="l" defTabSz="914400" rtl="0" eaLnBrk="1" fontAlgn="auto" latinLnBrk="0" hangingPunct="1">
                  <a:lnSpc>
                    <a:spcPts val="2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2.95&lt;</m:t>
                    </m:r>
                    <m:r>
                      <a:rPr kumimoji="0" lang="en-US" altLang="zh-C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𝑀</m:t>
                    </m:r>
                    <m:d>
                      <m:dPr>
                        <m:ctrlPr>
                          <a:rPr kumimoji="0" lang="en-US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𝐽</m:t>
                        </m:r>
                        <m:r>
                          <a:rPr kumimoji="0" lang="en-US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/</m:t>
                        </m:r>
                        <m:r>
                          <a:rPr kumimoji="0" lang="en-US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𝜓</m:t>
                        </m:r>
                      </m:e>
                    </m:d>
                    <m:r>
                      <a:rPr kumimoji="0" lang="en-US" altLang="zh-C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&lt;3.25</m:t>
                    </m:r>
                    <m:r>
                      <a:rPr kumimoji="0" lang="zh-CN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altLang="zh-C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𝐺𝑒𝑉</m:t>
                    </m:r>
                  </m:oMath>
                </a14:m>
                <a:endParaRPr kumimoji="0" lang="en-US" altLang="zh-CN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marL="540000" marR="0" lvl="0" indent="-360000" algn="l" defTabSz="914400" rtl="0" eaLnBrk="1" fontAlgn="auto" latinLnBrk="0" hangingPunct="1">
                  <a:lnSpc>
                    <a:spcPts val="2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𝑝𝑟𝑜𝑏</m:t>
                        </m:r>
                      </m:e>
                      <m:sub>
                        <m:r>
                          <a:rPr kumimoji="0" lang="en-US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𝑣𝑡𝑥</m:t>
                        </m:r>
                      </m:sub>
                    </m:sSub>
                    <m:d>
                      <m:dPr>
                        <m:ctrlPr>
                          <a:rPr kumimoji="0" lang="en-US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𝐽</m:t>
                        </m:r>
                        <m:r>
                          <a:rPr kumimoji="0" lang="en-US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/</m:t>
                        </m:r>
                        <m:r>
                          <a:rPr kumimoji="0" lang="en-US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𝜓</m:t>
                        </m:r>
                      </m:e>
                    </m:d>
                    <m:r>
                      <a:rPr kumimoji="0" lang="en-US" altLang="zh-C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&gt;0.</m:t>
                    </m:r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1</m:t>
                    </m:r>
                    <m:r>
                      <a:rPr kumimoji="0" lang="en-US" altLang="zh-C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%</m:t>
                    </m:r>
                  </m:oMath>
                </a14:m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altLang="zh-C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𝑀</m:t>
                    </m:r>
                    <m:d>
                      <m:dPr>
                        <m:ctrlPr>
                          <a:rPr kumimoji="0" lang="en-US" altLang="zh-C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50000"/>
                                <a:lumOff val="50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altLang="zh-CN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50000"/>
                                    <a:lumOff val="50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zh-CN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50000"/>
                                    <a:lumOff val="50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𝜇</m:t>
                            </m:r>
                          </m:e>
                          <m:sup>
                            <m:r>
                              <a:rPr kumimoji="0" lang="en-US" altLang="zh-CN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50000"/>
                                    <a:lumOff val="50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altLang="zh-CN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50000"/>
                                    <a:lumOff val="50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zh-CN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50000"/>
                                    <a:lumOff val="50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𝜇</m:t>
                            </m:r>
                          </m:e>
                          <m:sup>
                            <m:r>
                              <a:rPr kumimoji="0" lang="en-US" altLang="zh-CN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50000"/>
                                    <a:lumOff val="50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zh-CN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constrained</a:t>
                </a:r>
                <a:r>
                  <a:rPr kumimoji="0" lang="zh-CN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to</a:t>
                </a:r>
                <a:r>
                  <a:rPr kumimoji="0" lang="zh-CN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zh-CN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𝑀</m:t>
                    </m:r>
                    <m:d>
                      <m:dPr>
                        <m:ctrlPr>
                          <a:rPr kumimoji="0" lang="en-US" altLang="zh-C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50000"/>
                                <a:lumOff val="50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zh-C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50000"/>
                                <a:lumOff val="50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𝐽</m:t>
                        </m:r>
                        <m:r>
                          <a:rPr kumimoji="0" lang="en-US" altLang="zh-C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50000"/>
                                <a:lumOff val="50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/</m:t>
                        </m:r>
                        <m:r>
                          <a:rPr kumimoji="0" lang="en-US" altLang="zh-C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50000"/>
                                <a:lumOff val="50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𝜓</m:t>
                        </m:r>
                      </m:e>
                    </m:d>
                  </m:oMath>
                </a14:m>
                <a:endParaRPr kumimoji="0" lang="en-US" altLang="zh-CN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marL="540000" marR="0" lvl="0" indent="-360000" algn="l" defTabSz="914400" rtl="0" eaLnBrk="1" fontAlgn="auto" latinLnBrk="0" hangingPunct="1">
                  <a:lnSpc>
                    <a:spcPts val="2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Final mass window cut for </a:t>
                </a:r>
                <a14:m>
                  <m:oMath xmlns:m="http://schemas.openxmlformats.org/officeDocument/2006/math">
                    <m:r>
                      <a:rPr kumimoji="0" lang="en-US" altLang="zh-C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𝐽</m:t>
                    </m:r>
                    <m:r>
                      <a:rPr kumimoji="0" lang="en-US" altLang="zh-C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/</m:t>
                    </m:r>
                    <m:r>
                      <a:rPr kumimoji="0" lang="en-US" altLang="zh-C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𝜓</m:t>
                    </m:r>
                  </m:oMath>
                </a14:m>
                <a:r>
                  <a:rPr kumimoji="0" lang="el-GR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candidate: </a:t>
                </a:r>
                <a:endParaRPr kumimoji="0" lang="en-US" altLang="zh-CN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80000" marR="0" lvl="0" indent="0" algn="l" defTabSz="914400" rtl="0" eaLnBrk="1" fontAlgn="auto" latinLnBrk="0" hangingPunct="1">
                  <a:lnSpc>
                    <a:spcPts val="2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|</m:t>
                      </m:r>
                      <m:r>
                        <a:rPr kumimoji="0" lang="en-US" altLang="zh-CN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𝑀</m:t>
                      </m:r>
                      <m:d>
                        <m:dPr>
                          <m:ctrlPr>
                            <a:rPr kumimoji="0" lang="en-US" altLang="zh-CN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zh-CN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𝜇</m:t>
                              </m:r>
                            </m:e>
                            <m:sup>
                              <m:r>
                                <a:rPr kumimoji="0" lang="en-US" altLang="zh-CN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en-US" altLang="zh-CN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𝜇</m:t>
                              </m:r>
                            </m:e>
                            <m:sup>
                              <m:r>
                                <a:rPr kumimoji="0" lang="en-US" altLang="zh-CN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kumimoji="0" lang="en-US" altLang="zh-CN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r>
                        <a:rPr kumimoji="0" lang="en-US" altLang="zh-CN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𝑀</m:t>
                      </m:r>
                      <m:r>
                        <a:rPr kumimoji="0" lang="en-US" altLang="zh-CN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0" lang="en-US" altLang="zh-CN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𝐽</m:t>
                      </m:r>
                      <m:r>
                        <a:rPr kumimoji="0" lang="en-US" altLang="zh-CN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/</m:t>
                      </m:r>
                      <m:r>
                        <a:rPr kumimoji="0" lang="en-US" altLang="zh-CN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𝜓</m:t>
                      </m:r>
                      <m:r>
                        <a:rPr kumimoji="0" lang="en-US" altLang="zh-CN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)|</m:t>
                      </m:r>
                      <m:r>
                        <a:rPr kumimoji="0" lang="en-US" altLang="zh-CN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&lt;3</m:t>
                      </m:r>
                      <m:r>
                        <a:rPr kumimoji="0" lang="en-US" altLang="zh-CN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𝜌𝜎</m:t>
                      </m:r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7">
                <a:extLst>
                  <a:ext uri="{FF2B5EF4-FFF2-40B4-BE49-F238E27FC236}">
                    <a16:creationId xmlns:a16="http://schemas.microsoft.com/office/drawing/2014/main" id="{AD530C97-284A-E674-55F5-3D1C93977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533" y="2054532"/>
                <a:ext cx="5528942" cy="1567096"/>
              </a:xfrm>
              <a:prstGeom prst="rect">
                <a:avLst/>
              </a:prstGeom>
              <a:blipFill>
                <a:blip r:embed="rId5"/>
                <a:stretch>
                  <a:fillRect l="-686" t="-1600" b="-8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8">
                <a:extLst>
                  <a:ext uri="{FF2B5EF4-FFF2-40B4-BE49-F238E27FC236}">
                    <a16:creationId xmlns:a16="http://schemas.microsoft.com/office/drawing/2014/main" id="{8F23BBDF-1341-9C8E-B39A-D8562D6C00AA}"/>
                  </a:ext>
                </a:extLst>
              </p:cNvPr>
              <p:cNvSpPr txBox="1"/>
              <p:nvPr/>
            </p:nvSpPr>
            <p:spPr>
              <a:xfrm>
                <a:off x="862533" y="3568107"/>
                <a:ext cx="4631871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q"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77"/>
                    <a:ea typeface="等线" panose="02010600030101010101" pitchFamily="2" charset="-122"/>
                    <a:cs typeface="Times New Roman" panose="02020603050405020304" pitchFamily="18" charset="0"/>
                  </a:rPr>
                  <a:t>Four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77"/>
                    <a:ea typeface="+mn-ea"/>
                    <a:cs typeface="Times New Roman" panose="02020603050405020304" pitchFamily="18" charset="0"/>
                  </a:rPr>
                  <a:t> muon</a:t>
                </a: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77"/>
                    <a:ea typeface="等线" panose="02010600030101010101" pitchFamily="2" charset="-122"/>
                    <a:cs typeface="Times New Roman" panose="02020603050405020304" pitchFamily="18" charset="0"/>
                  </a:rPr>
                  <a:t>s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77"/>
                    <a:ea typeface="+mn-ea"/>
                    <a:cs typeface="Times New Roman" panose="02020603050405020304" pitchFamily="18" charset="0"/>
                  </a:rPr>
                  <a:t>: </a:t>
                </a:r>
              </a:p>
              <a:p>
                <a:pPr marL="540000" marR="0" lvl="0" indent="-3600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l-G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𝜇</m:t>
                    </m:r>
                  </m:oMath>
                </a14:m>
                <a:r>
                  <a:rPr kumimoji="0" lang="el-GR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charge should be zero</a:t>
                </a:r>
                <a:endPara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540000" marR="0" lvl="0" indent="-3600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𝑝𝑟𝑜𝑏</m:t>
                        </m:r>
                      </m:e>
                      <m:sub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𝑣𝑡𝑥</m:t>
                        </m:r>
                      </m:sub>
                    </m:sSub>
                    <m:d>
                      <m:dPr>
                        <m:ctrlP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4</m:t>
                        </m:r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</m:d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&gt;0.5%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540000" marR="0" lvl="0" indent="-3600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𝑝𝑟𝑜𝑏</m:t>
                        </m:r>
                      </m:e>
                      <m:sub>
                        <m:r>
                          <a:rPr kumimoji="0" lang="en-US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𝑣𝑡𝑥</m:t>
                        </m:r>
                      </m:sub>
                    </m:sSub>
                    <m:d>
                      <m:dPr>
                        <m:ctrlPr>
                          <a:rPr kumimoji="0" lang="en-US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𝐽</m:t>
                        </m:r>
                        <m:r>
                          <a:rPr kumimoji="0" lang="en-US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/</m:t>
                        </m:r>
                        <m:r>
                          <a:rPr kumimoji="0" lang="en-US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𝜓</m:t>
                        </m:r>
                        <m:r>
                          <a:rPr kumimoji="0" lang="en-US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𝐽</m:t>
                        </m:r>
                        <m:r>
                          <a:rPr kumimoji="0" lang="en-US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/</m:t>
                        </m:r>
                        <m:r>
                          <a:rPr kumimoji="0" lang="en-US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𝜓</m:t>
                        </m:r>
                      </m:e>
                    </m:d>
                    <m:r>
                      <a:rPr kumimoji="0" lang="en-US" altLang="zh-C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&gt;0.1%</m:t>
                    </m:r>
                  </m:oMath>
                </a14:m>
                <a:endParaRPr kumimoji="0" lang="en-US" altLang="zh-CN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8">
                <a:extLst>
                  <a:ext uri="{FF2B5EF4-FFF2-40B4-BE49-F238E27FC236}">
                    <a16:creationId xmlns:a16="http://schemas.microsoft.com/office/drawing/2014/main" id="{8F23BBDF-1341-9C8E-B39A-D8562D6C0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533" y="3568107"/>
                <a:ext cx="4631871" cy="1107996"/>
              </a:xfrm>
              <a:prstGeom prst="rect">
                <a:avLst/>
              </a:prstGeom>
              <a:blipFill>
                <a:blip r:embed="rId6"/>
                <a:stretch>
                  <a:fillRect l="-820" t="-2247" b="-337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134118E3-796A-C320-5D90-99BFFF3E1840}"/>
                  </a:ext>
                </a:extLst>
              </p:cNvPr>
              <p:cNvSpPr txBox="1"/>
              <p:nvPr/>
            </p:nvSpPr>
            <p:spPr>
              <a:xfrm>
                <a:off x="862533" y="4799860"/>
                <a:ext cx="6650991" cy="16373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marR="0" lvl="0" indent="-285750" algn="l" defTabSz="914400" rtl="0" eaLnBrk="1" fontAlgn="auto" latinLnBrk="0" hangingPunct="1">
                  <a:lnSpc>
                    <a:spcPts val="30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q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77"/>
                    <a:ea typeface="+mn-ea"/>
                    <a:cs typeface="Times New Roman" panose="02020603050405020304" pitchFamily="18" charset="0"/>
                  </a:rPr>
                  <a:t>Multiple candidates treatment:</a:t>
                </a:r>
              </a:p>
              <a:p>
                <a:pPr marL="540000" marR="0" lvl="0" indent="-360000" algn="l" defTabSz="914400" rtl="0" eaLnBrk="1" fontAlgn="auto" latinLnBrk="0" hangingPunct="1">
                  <a:lnSpc>
                    <a:spcPts val="30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Select 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best</a:t>
                </a: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combination</a:t>
                </a: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from</a:t>
                </a: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one</a:t>
                </a: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l-G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kumimoji="0" lang="en-US" altLang="zh-C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𝜇</m:t>
                    </m:r>
                  </m:oMath>
                </a14:m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candidate</a:t>
                </a: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based</a:t>
                </a: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on</a:t>
                </a: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min.</a:t>
                </a: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endParaRPr kumimoji="0" lang="en-US" altLang="zh-CN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等线" panose="02010600030101010101" pitchFamily="2" charset="-122"/>
                  <a:cs typeface="+mn-cs"/>
                </a:endParaRPr>
              </a:p>
              <a:p>
                <a:pPr marL="180000" marR="0" lvl="0" indent="0" algn="l" defTabSz="914400" rtl="0" eaLnBrk="1" fontAlgn="auto" latinLnBrk="0" hangingPunct="1">
                  <a:lnSpc>
                    <a:spcPts val="30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Arial" charset="0"/>
                    <a:cs typeface="Arial" charset="0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𝜒</m:t>
                        </m:r>
                      </m:e>
                      <m:sub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𝑚</m:t>
                        </m:r>
                      </m:sub>
                      <m:sup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2</m:t>
                        </m:r>
                      </m:sup>
                    </m:sSubSup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=</m:t>
                    </m:r>
                    <m:sSup>
                      <m:sSupPr>
                        <m:ctrlP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zh-CN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altLang="zh-CN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Arial" charset="0"/>
                                    <a:cs typeface="Arial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kumimoji="0" lang="en-US" altLang="zh-CN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Arial" charset="0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Arial" charset="0"/>
                                        <a:cs typeface="Arial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altLang="zh-CN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Arial" charset="0"/>
                                        <a:cs typeface="Arial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0" lang="en-US" altLang="zh-CN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Arial" charset="0"/>
                                        <a:cs typeface="Arial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kumimoji="0" lang="en-US" altLang="zh-CN" sz="16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" charset="0"/>
                                            <a:cs typeface="Arial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altLang="zh-CN" sz="16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" charset="0"/>
                                            <a:cs typeface="Arial" charset="0"/>
                                          </a:rPr>
                                          <m:t>𝜇</m:t>
                                        </m:r>
                                      </m:e>
                                      <m:sup>
                                        <m:r>
                                          <a:rPr kumimoji="0" lang="en-US" altLang="zh-CN" sz="16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" charset="0"/>
                                            <a:cs typeface="Arial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kumimoji="0" lang="en-US" altLang="zh-CN" sz="16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" charset="0"/>
                                            <a:cs typeface="Arial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altLang="zh-CN" sz="16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" charset="0"/>
                                            <a:cs typeface="Arial" charset="0"/>
                                          </a:rPr>
                                          <m:t>𝜇</m:t>
                                        </m:r>
                                      </m:e>
                                      <m:sup>
                                        <m:r>
                                          <a:rPr kumimoji="0" lang="en-US" altLang="zh-CN" sz="16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" charset="0"/>
                                            <a:cs typeface="Arial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kumimoji="0" lang="en-US" altLang="zh-CN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Arial" charset="0"/>
                                    <a:cs typeface="Arial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0" lang="en-US" altLang="zh-CN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Arial" charset="0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Arial" charset="0"/>
                                        <a:cs typeface="Arial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kumimoji="0" lang="en-US" altLang="zh-CN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Arial" charset="0"/>
                                        <a:cs typeface="Arial" charset="0"/>
                                      </a:rPr>
                                      <m:t>𝐽</m:t>
                                    </m:r>
                                    <m:r>
                                      <a:rPr kumimoji="0" lang="en-US" altLang="zh-CN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Arial" charset="0"/>
                                        <a:cs typeface="Arial" charset="0"/>
                                      </a:rPr>
                                      <m:t>/</m:t>
                                    </m:r>
                                    <m:r>
                                      <a:rPr kumimoji="0" lang="en-US" altLang="zh-CN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Arial" charset="0"/>
                                        <a:cs typeface="Arial" charset="0"/>
                                      </a:rPr>
                                      <m:t>𝜓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kumimoji="0" lang="en-US" altLang="zh-CN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Arial" charset="0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Arial" charset="0"/>
                                        <a:cs typeface="Arial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kumimoji="0" lang="en-US" altLang="zh-CN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Arial" charset="0"/>
                                        <a:cs typeface="Arial" charset="0"/>
                                      </a:rPr>
                                      <m:t>𝑚</m:t>
                                    </m:r>
                                    <m:r>
                                      <a:rPr kumimoji="0" lang="en-US" altLang="zh-CN" sz="1600" b="0" i="1" u="none" strike="noStrike" kern="1200" cap="none" spc="0" normalizeH="0" baseline="-25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Arial" charset="0"/>
                                        <a:cs typeface="Arial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2</m:t>
                        </m:r>
                      </m:sup>
                    </m:sSup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+</m:t>
                    </m:r>
                    <m:sSup>
                      <m:sSupPr>
                        <m:ctrlP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zh-CN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altLang="zh-CN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Arial" charset="0"/>
                                    <a:cs typeface="Arial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kumimoji="0" lang="en-US" altLang="zh-CN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Arial" charset="0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Arial" charset="0"/>
                                        <a:cs typeface="Arial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altLang="zh-CN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Arial" charset="0"/>
                                        <a:cs typeface="Arial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0" lang="en-US" altLang="zh-CN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Arial" charset="0"/>
                                        <a:cs typeface="Arial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kumimoji="0" lang="en-US" altLang="zh-CN" sz="16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" charset="0"/>
                                            <a:cs typeface="Arial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altLang="zh-CN" sz="16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" charset="0"/>
                                            <a:cs typeface="Arial" charset="0"/>
                                          </a:rPr>
                                          <m:t>𝜇</m:t>
                                        </m:r>
                                      </m:e>
                                      <m:sup>
                                        <m:r>
                                          <a:rPr kumimoji="0" lang="en-US" altLang="zh-CN" sz="16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" charset="0"/>
                                            <a:cs typeface="Arial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kumimoji="0" lang="en-US" altLang="zh-CN" sz="16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" charset="0"/>
                                            <a:cs typeface="Arial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altLang="zh-CN" sz="16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" charset="0"/>
                                            <a:cs typeface="Arial" charset="0"/>
                                          </a:rPr>
                                          <m:t>𝜇</m:t>
                                        </m:r>
                                      </m:e>
                                      <m:sup>
                                        <m:r>
                                          <a:rPr kumimoji="0" lang="en-US" altLang="zh-CN" sz="16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" charset="0"/>
                                            <a:cs typeface="Arial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kumimoji="0" lang="en-US" altLang="zh-CN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Arial" charset="0"/>
                                    <a:cs typeface="Arial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0" lang="en-US" altLang="zh-CN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Arial" charset="0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Arial" charset="0"/>
                                        <a:cs typeface="Arial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kumimoji="0" lang="en-US" altLang="zh-CN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Arial" charset="0"/>
                                        <a:cs typeface="Arial" charset="0"/>
                                      </a:rPr>
                                      <m:t>𝐽</m:t>
                                    </m:r>
                                    <m:r>
                                      <a:rPr kumimoji="0" lang="en-US" altLang="zh-CN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Arial" charset="0"/>
                                        <a:cs typeface="Arial" charset="0"/>
                                      </a:rPr>
                                      <m:t>/</m:t>
                                    </m:r>
                                    <m:r>
                                      <a:rPr kumimoji="0" lang="en-US" altLang="zh-CN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Arial" charset="0"/>
                                        <a:cs typeface="Arial" charset="0"/>
                                      </a:rPr>
                                      <m:t>𝜓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kumimoji="0" lang="en-US" altLang="zh-CN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Arial" charset="0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Arial" charset="0"/>
                                        <a:cs typeface="Arial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kumimoji="0" lang="en-US" altLang="zh-CN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Arial" charset="0"/>
                                        <a:cs typeface="Arial" charset="0"/>
                                      </a:rPr>
                                      <m:t>𝑚</m:t>
                                    </m:r>
                                    <m:r>
                                      <a:rPr kumimoji="0" lang="en-US" altLang="zh-CN" sz="1600" b="0" i="1" u="none" strike="noStrike" kern="1200" cap="none" spc="0" normalizeH="0" baseline="-25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Arial" charset="0"/>
                                        <a:cs typeface="Arial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charset="0"/>
                    <a:cs typeface="Times New Roman" panose="02020603050405020304" pitchFamily="18" charset="0"/>
                  </a:rPr>
                  <a:t> </a:t>
                </a:r>
                <a:endPara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95365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 charset="0"/>
                  <a:cs typeface="Times New Roman" panose="02020603050405020304" pitchFamily="18" charset="0"/>
                </a:endParaRPr>
              </a:p>
              <a:p>
                <a:pPr marL="540000" marR="0" lvl="0" indent="-360000" algn="l" defTabSz="914400" rtl="0" eaLnBrk="1" fontAlgn="auto" latinLnBrk="0" hangingPunct="1">
                  <a:lnSpc>
                    <a:spcPts val="30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Keep duplicate combination if pairs have non-overlapping muons</a:t>
                </a:r>
              </a:p>
            </p:txBody>
          </p:sp>
        </mc:Choice>
        <mc:Fallback xmlns=""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134118E3-796A-C320-5D90-99BFFF3E1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533" y="4799860"/>
                <a:ext cx="6650991" cy="1637308"/>
              </a:xfrm>
              <a:prstGeom prst="rect">
                <a:avLst/>
              </a:prstGeom>
              <a:blipFill>
                <a:blip r:embed="rId7"/>
                <a:stretch>
                  <a:fillRect l="-571" b="-384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0">
            <a:extLst>
              <a:ext uri="{FF2B5EF4-FFF2-40B4-BE49-F238E27FC236}">
                <a16:creationId xmlns:a16="http://schemas.microsoft.com/office/drawing/2014/main" id="{92359608-E910-D895-3A53-033B348717D6}"/>
              </a:ext>
            </a:extLst>
          </p:cNvPr>
          <p:cNvSpPr txBox="1"/>
          <p:nvPr/>
        </p:nvSpPr>
        <p:spPr>
          <a:xfrm>
            <a:off x="241339" y="607720"/>
            <a:ext cx="4111024" cy="338554"/>
          </a:xfrm>
          <a:prstGeom prst="rect">
            <a:avLst/>
          </a:prstGeom>
          <a:noFill/>
          <a:ln w="19050">
            <a:solidFill>
              <a:schemeClr val="bg2">
                <a:lumMod val="9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91698"/>
                      <a:gd name="connsiteY0" fmla="*/ 0 h 338554"/>
                      <a:gd name="connsiteX1" fmla="*/ 623326 w 4691698"/>
                      <a:gd name="connsiteY1" fmla="*/ 0 h 338554"/>
                      <a:gd name="connsiteX2" fmla="*/ 1152817 w 4691698"/>
                      <a:gd name="connsiteY2" fmla="*/ 0 h 338554"/>
                      <a:gd name="connsiteX3" fmla="*/ 1916894 w 4691698"/>
                      <a:gd name="connsiteY3" fmla="*/ 0 h 338554"/>
                      <a:gd name="connsiteX4" fmla="*/ 2540219 w 4691698"/>
                      <a:gd name="connsiteY4" fmla="*/ 0 h 338554"/>
                      <a:gd name="connsiteX5" fmla="*/ 3163545 w 4691698"/>
                      <a:gd name="connsiteY5" fmla="*/ 0 h 338554"/>
                      <a:gd name="connsiteX6" fmla="*/ 3927621 w 4691698"/>
                      <a:gd name="connsiteY6" fmla="*/ 0 h 338554"/>
                      <a:gd name="connsiteX7" fmla="*/ 4691698 w 4691698"/>
                      <a:gd name="connsiteY7" fmla="*/ 0 h 338554"/>
                      <a:gd name="connsiteX8" fmla="*/ 4691698 w 4691698"/>
                      <a:gd name="connsiteY8" fmla="*/ 338554 h 338554"/>
                      <a:gd name="connsiteX9" fmla="*/ 4115289 w 4691698"/>
                      <a:gd name="connsiteY9" fmla="*/ 338554 h 338554"/>
                      <a:gd name="connsiteX10" fmla="*/ 3445047 w 4691698"/>
                      <a:gd name="connsiteY10" fmla="*/ 338554 h 338554"/>
                      <a:gd name="connsiteX11" fmla="*/ 2774804 w 4691698"/>
                      <a:gd name="connsiteY11" fmla="*/ 338554 h 338554"/>
                      <a:gd name="connsiteX12" fmla="*/ 2151479 w 4691698"/>
                      <a:gd name="connsiteY12" fmla="*/ 338554 h 338554"/>
                      <a:gd name="connsiteX13" fmla="*/ 1387402 w 4691698"/>
                      <a:gd name="connsiteY13" fmla="*/ 338554 h 338554"/>
                      <a:gd name="connsiteX14" fmla="*/ 623326 w 4691698"/>
                      <a:gd name="connsiteY14" fmla="*/ 338554 h 338554"/>
                      <a:gd name="connsiteX15" fmla="*/ 0 w 4691698"/>
                      <a:gd name="connsiteY15" fmla="*/ 338554 h 338554"/>
                      <a:gd name="connsiteX16" fmla="*/ 0 w 4691698"/>
                      <a:gd name="connsiteY16" fmla="*/ 0 h 338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691698" h="338554" extrusionOk="0">
                        <a:moveTo>
                          <a:pt x="0" y="0"/>
                        </a:moveTo>
                        <a:cubicBezTo>
                          <a:pt x="217317" y="-2914"/>
                          <a:pt x="370060" y="4382"/>
                          <a:pt x="623326" y="0"/>
                        </a:cubicBezTo>
                        <a:cubicBezTo>
                          <a:pt x="876592" y="-4382"/>
                          <a:pt x="958370" y="-19830"/>
                          <a:pt x="1152817" y="0"/>
                        </a:cubicBezTo>
                        <a:cubicBezTo>
                          <a:pt x="1347264" y="19830"/>
                          <a:pt x="1720940" y="-24709"/>
                          <a:pt x="1916894" y="0"/>
                        </a:cubicBezTo>
                        <a:cubicBezTo>
                          <a:pt x="2112848" y="24709"/>
                          <a:pt x="2324073" y="-211"/>
                          <a:pt x="2540219" y="0"/>
                        </a:cubicBezTo>
                        <a:cubicBezTo>
                          <a:pt x="2756365" y="211"/>
                          <a:pt x="3028955" y="-9328"/>
                          <a:pt x="3163545" y="0"/>
                        </a:cubicBezTo>
                        <a:cubicBezTo>
                          <a:pt x="3298135" y="9328"/>
                          <a:pt x="3706328" y="36201"/>
                          <a:pt x="3927621" y="0"/>
                        </a:cubicBezTo>
                        <a:cubicBezTo>
                          <a:pt x="4148914" y="-36201"/>
                          <a:pt x="4341335" y="-30450"/>
                          <a:pt x="4691698" y="0"/>
                        </a:cubicBezTo>
                        <a:cubicBezTo>
                          <a:pt x="4705190" y="108997"/>
                          <a:pt x="4682359" y="194594"/>
                          <a:pt x="4691698" y="338554"/>
                        </a:cubicBezTo>
                        <a:cubicBezTo>
                          <a:pt x="4458325" y="328893"/>
                          <a:pt x="4292849" y="341476"/>
                          <a:pt x="4115289" y="338554"/>
                        </a:cubicBezTo>
                        <a:cubicBezTo>
                          <a:pt x="3937729" y="335632"/>
                          <a:pt x="3721989" y="305634"/>
                          <a:pt x="3445047" y="338554"/>
                        </a:cubicBezTo>
                        <a:cubicBezTo>
                          <a:pt x="3168105" y="371474"/>
                          <a:pt x="3039113" y="369864"/>
                          <a:pt x="2774804" y="338554"/>
                        </a:cubicBezTo>
                        <a:cubicBezTo>
                          <a:pt x="2510495" y="307244"/>
                          <a:pt x="2331206" y="312242"/>
                          <a:pt x="2151479" y="338554"/>
                        </a:cubicBezTo>
                        <a:cubicBezTo>
                          <a:pt x="1971753" y="364866"/>
                          <a:pt x="1702728" y="326178"/>
                          <a:pt x="1387402" y="338554"/>
                        </a:cubicBezTo>
                        <a:cubicBezTo>
                          <a:pt x="1072076" y="350930"/>
                          <a:pt x="989781" y="373506"/>
                          <a:pt x="623326" y="338554"/>
                        </a:cubicBezTo>
                        <a:cubicBezTo>
                          <a:pt x="256871" y="303602"/>
                          <a:pt x="168914" y="347446"/>
                          <a:pt x="0" y="338554"/>
                        </a:cubicBezTo>
                        <a:cubicBezTo>
                          <a:pt x="7961" y="239005"/>
                          <a:pt x="-11603" y="12236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Follow</a:t>
            </a:r>
            <a:r>
              <a:rPr kumimoji="0" lang="zh-CN" alt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PRL</a:t>
            </a:r>
            <a:r>
              <a:rPr kumimoji="0" lang="zh-CN" alt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cuts</a:t>
            </a:r>
            <a:r>
              <a:rPr kumimoji="0" lang="zh-CN" alt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kumimoji="0" lang="zh-CN" alt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new</a:t>
            </a:r>
            <a:r>
              <a:rPr kumimoji="0" lang="zh-CN" alt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trigger</a:t>
            </a:r>
            <a:r>
              <a:rPr kumimoji="0" lang="zh-CN" alt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for</a:t>
            </a:r>
            <a:r>
              <a:rPr kumimoji="0" lang="zh-CN" alt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Run</a:t>
            </a:r>
            <a:r>
              <a:rPr kumimoji="0" lang="zh-CN" alt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III</a:t>
            </a:r>
            <a:endParaRPr kumimoji="0" lang="en-CN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77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9EE2535-AE28-5B3B-3AB7-E4A0AC0B5A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3524" y="3692515"/>
            <a:ext cx="4377791" cy="288993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6903E6EF-33CD-67C5-65DC-1DBD1F536DCA}"/>
              </a:ext>
            </a:extLst>
          </p:cNvPr>
          <p:cNvSpPr>
            <a:spLocks noGrp="1"/>
          </p:cNvSpPr>
          <p:nvPr/>
        </p:nvSpPr>
        <p:spPr>
          <a:xfrm>
            <a:off x="-1" y="-13539"/>
            <a:ext cx="12192000" cy="365125"/>
          </a:xfrm>
          <a:prstGeom prst="rect">
            <a:avLst/>
          </a:prstGeom>
          <a:gradFill flip="none" rotWithShape="1">
            <a:gsLst>
              <a:gs pos="0">
                <a:srgbClr val="2475CA">
                  <a:lumMod val="89000"/>
                  <a:lumOff val="11000"/>
                </a:srgbClr>
              </a:gs>
              <a:gs pos="40000">
                <a:srgbClr val="00ACFF">
                  <a:lumMod val="85000"/>
                  <a:lumOff val="15000"/>
                </a:srgbClr>
              </a:gs>
              <a:gs pos="82000">
                <a:srgbClr val="00ACFF">
                  <a:lumMod val="14000"/>
                  <a:lumOff val="86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Event</a:t>
            </a:r>
            <a:r>
              <a:rPr lang="zh-CN" altLang="en-US" dirty="0"/>
              <a:t> </a:t>
            </a:r>
            <a:r>
              <a:rPr lang="en-US" altLang="zh-CN" dirty="0"/>
              <a:t>selection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Run</a:t>
            </a:r>
            <a:r>
              <a:rPr lang="zh-CN" altLang="en-US" dirty="0"/>
              <a:t> </a:t>
            </a:r>
            <a:r>
              <a:rPr lang="en-US" altLang="zh-CN" dirty="0"/>
              <a:t>III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endParaRPr lang="en-CN" dirty="0"/>
          </a:p>
        </p:txBody>
      </p:sp>
      <p:sp>
        <p:nvSpPr>
          <p:cNvPr id="19" name="Date Placeholder 2">
            <a:extLst>
              <a:ext uri="{FF2B5EF4-FFF2-40B4-BE49-F238E27FC236}">
                <a16:creationId xmlns:a16="http://schemas.microsoft.com/office/drawing/2014/main" id="{FB51C673-F9CA-1A82-66AE-AE2F7D7794AC}"/>
              </a:ext>
            </a:extLst>
          </p:cNvPr>
          <p:cNvSpPr>
            <a:spLocks noGrp="1"/>
          </p:cNvSpPr>
          <p:nvPr/>
        </p:nvSpPr>
        <p:spPr>
          <a:xfrm>
            <a:off x="-1" y="6576339"/>
            <a:ext cx="3442252" cy="288000"/>
          </a:xfrm>
          <a:prstGeom prst="rect">
            <a:avLst/>
          </a:prstGeom>
          <a:solidFill>
            <a:srgbClr val="2980D6"/>
          </a:solidFill>
        </p:spPr>
        <p:txBody>
          <a:bodyPr vert="horz" lIns="91440" tIns="45720" rIns="91440" bIns="45720" rtlCol="0" anchor="ctr"/>
          <a:lstStyle>
            <a:defPPr>
              <a:defRPr lang="en-CN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Yilin Zhou @ Fudan</a:t>
            </a:r>
            <a:endParaRPr kumimoji="0" lang="en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9B155047-5C22-EFCC-8023-CE1D95991665}"/>
              </a:ext>
            </a:extLst>
          </p:cNvPr>
          <p:cNvSpPr>
            <a:spLocks noGrp="1"/>
          </p:cNvSpPr>
          <p:nvPr/>
        </p:nvSpPr>
        <p:spPr>
          <a:xfrm>
            <a:off x="3442251" y="6576339"/>
            <a:ext cx="5307498" cy="288000"/>
          </a:xfrm>
          <a:prstGeom prst="rect">
            <a:avLst/>
          </a:prstGeom>
          <a:solidFill>
            <a:srgbClr val="0D9CE2"/>
          </a:solidFill>
        </p:spPr>
        <p:txBody>
          <a:bodyPr vert="horz" lIns="91440" tIns="45720" rIns="91440" bIns="45720" rtlCol="0" anchor="ctr"/>
          <a:lstStyle>
            <a:defPPr>
              <a:defRPr lang="en-CN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Observation of a family of all-charm tetraquarks</a:t>
            </a:r>
            <a:endParaRPr kumimoji="0" lang="en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C92A98C7-3901-7289-425B-3A583DCB5832}"/>
              </a:ext>
            </a:extLst>
          </p:cNvPr>
          <p:cNvSpPr>
            <a:spLocks noGrp="1"/>
          </p:cNvSpPr>
          <p:nvPr/>
        </p:nvSpPr>
        <p:spPr>
          <a:xfrm>
            <a:off x="8749749" y="6576338"/>
            <a:ext cx="3442252" cy="295200"/>
          </a:xfrm>
          <a:prstGeom prst="rect">
            <a:avLst/>
          </a:prstGeom>
          <a:solidFill>
            <a:srgbClr val="2980D6"/>
          </a:solidFill>
        </p:spPr>
        <p:txBody>
          <a:bodyPr vert="horz" lIns="91440" tIns="45720" rIns="91440" bIns="45720" rtlCol="0" anchor="ctr"/>
          <a:lstStyle>
            <a:defPPr>
              <a:defRPr lang="en-CN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EBE5D-4745-F74E-B6CA-CF211AB1145F}" type="slidenum">
              <a:rPr kumimoji="0" lang="en-CN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952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9FE31-6608-437B-2384-6072F82E1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645E76B5-9C0D-DDC3-C880-7567E42839E9}"/>
              </a:ext>
            </a:extLst>
          </p:cNvPr>
          <p:cNvSpPr>
            <a:spLocks noGrp="1"/>
          </p:cNvSpPr>
          <p:nvPr/>
        </p:nvSpPr>
        <p:spPr>
          <a:xfrm>
            <a:off x="-1" y="6576339"/>
            <a:ext cx="3442252" cy="288000"/>
          </a:xfrm>
          <a:prstGeom prst="rect">
            <a:avLst/>
          </a:prstGeom>
          <a:solidFill>
            <a:srgbClr val="2980D6"/>
          </a:solidFill>
        </p:spPr>
        <p:txBody>
          <a:bodyPr vert="horz" lIns="91440" tIns="45720" rIns="91440" bIns="45720" rtlCol="0" anchor="ctr"/>
          <a:lstStyle>
            <a:defPPr>
              <a:defRPr lang="en-CN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Yilin Zhou @ Fudan</a:t>
            </a:r>
            <a:endParaRPr kumimoji="0" lang="en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5F1E5D6C-7C09-D9DE-74BE-ED0FC8E82B88}"/>
              </a:ext>
            </a:extLst>
          </p:cNvPr>
          <p:cNvSpPr>
            <a:spLocks noGrp="1"/>
          </p:cNvSpPr>
          <p:nvPr/>
        </p:nvSpPr>
        <p:spPr>
          <a:xfrm>
            <a:off x="3442251" y="6576339"/>
            <a:ext cx="5307498" cy="288000"/>
          </a:xfrm>
          <a:prstGeom prst="rect">
            <a:avLst/>
          </a:prstGeom>
          <a:solidFill>
            <a:srgbClr val="0D9CE2"/>
          </a:solidFill>
        </p:spPr>
        <p:txBody>
          <a:bodyPr vert="horz" lIns="91440" tIns="45720" rIns="91440" bIns="45720" rtlCol="0" anchor="ctr"/>
          <a:lstStyle>
            <a:defPPr>
              <a:defRPr lang="en-CN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Observation of a family of all-charm tetraquarks</a:t>
            </a:r>
            <a:endParaRPr kumimoji="0" lang="en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9A338BE2-3308-52EC-5D05-E53A2F048E3D}"/>
              </a:ext>
            </a:extLst>
          </p:cNvPr>
          <p:cNvSpPr>
            <a:spLocks noGrp="1"/>
          </p:cNvSpPr>
          <p:nvPr/>
        </p:nvSpPr>
        <p:spPr>
          <a:xfrm>
            <a:off x="8749749" y="6576338"/>
            <a:ext cx="3442252" cy="295200"/>
          </a:xfrm>
          <a:prstGeom prst="rect">
            <a:avLst/>
          </a:prstGeom>
          <a:solidFill>
            <a:srgbClr val="2980D6"/>
          </a:solidFill>
        </p:spPr>
        <p:txBody>
          <a:bodyPr vert="horz" lIns="91440" tIns="45720" rIns="91440" bIns="45720" rtlCol="0" anchor="ctr"/>
          <a:lstStyle>
            <a:defPPr>
              <a:defRPr lang="en-CN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EBE5D-4745-F74E-B6CA-CF211AB1145F}" type="slidenum">
              <a:rPr kumimoji="0" lang="en-CN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E02F80CA-1284-79A0-A4EC-5F201A4D1F93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365125"/>
          </a:xfrm>
          <a:prstGeom prst="rect">
            <a:avLst/>
          </a:prstGeom>
          <a:gradFill flip="none" rotWithShape="1">
            <a:gsLst>
              <a:gs pos="0">
                <a:srgbClr val="2475CA">
                  <a:lumMod val="89000"/>
                  <a:lumOff val="11000"/>
                </a:srgbClr>
              </a:gs>
              <a:gs pos="40000">
                <a:srgbClr val="00ACFF">
                  <a:lumMod val="85000"/>
                  <a:lumOff val="15000"/>
                </a:srgbClr>
              </a:gs>
              <a:gs pos="82000">
                <a:srgbClr val="00ACFF">
                  <a:lumMod val="14000"/>
                  <a:lumOff val="86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Run</a:t>
            </a:r>
            <a:r>
              <a:rPr lang="zh-CN" altLang="en-US" dirty="0"/>
              <a:t> </a:t>
            </a:r>
            <a:r>
              <a:rPr lang="en-US" altLang="zh-CN" dirty="0"/>
              <a:t>II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III</a:t>
            </a:r>
            <a:r>
              <a:rPr lang="zh-CN" altLang="en-US" dirty="0"/>
              <a:t> </a:t>
            </a:r>
            <a:r>
              <a:rPr lang="en-US" altLang="zh-CN" dirty="0"/>
              <a:t>No-interference</a:t>
            </a:r>
            <a:r>
              <a:rPr lang="zh-CN" altLang="en-US" dirty="0"/>
              <a:t> </a:t>
            </a:r>
            <a:r>
              <a:rPr lang="en-US" altLang="zh-CN" dirty="0"/>
              <a:t>fit</a:t>
            </a:r>
            <a:r>
              <a:rPr lang="zh-CN" altLang="en-US" dirty="0"/>
              <a:t> </a:t>
            </a:r>
            <a:r>
              <a:rPr lang="en-US" altLang="zh-CN" dirty="0"/>
              <a:t>result</a:t>
            </a:r>
            <a:endParaRPr lang="en-CN" dirty="0"/>
          </a:p>
        </p:txBody>
      </p:sp>
      <p:sp>
        <p:nvSpPr>
          <p:cNvPr id="23" name="TextBox 5">
            <a:extLst>
              <a:ext uri="{FF2B5EF4-FFF2-40B4-BE49-F238E27FC236}">
                <a16:creationId xmlns:a16="http://schemas.microsoft.com/office/drawing/2014/main" id="{457C0E6B-7233-504C-6FFD-7CFDBBA35EF8}"/>
              </a:ext>
            </a:extLst>
          </p:cNvPr>
          <p:cNvSpPr txBox="1"/>
          <p:nvPr/>
        </p:nvSpPr>
        <p:spPr>
          <a:xfrm>
            <a:off x="359631" y="379098"/>
            <a:ext cx="9982200" cy="9197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No-interference model:</a:t>
            </a:r>
            <a:endParaRPr lang="en-US" sz="20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i="0" dirty="0"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Signal-hypothesis:</a:t>
            </a:r>
            <a:r>
              <a:rPr lang="en-US" b="0" i="0" dirty="0"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 NRSPS+NRDPS</a:t>
            </a:r>
            <a:r>
              <a:rPr lang="en-US" dirty="0">
                <a:latin typeface="Gill Sans MT" panose="020B0502020104020203" pitchFamily="34" charset="77"/>
                <a:cs typeface="Times New Roman" panose="02020603050405020304" pitchFamily="18" charset="0"/>
              </a:rPr>
              <a:t>+</a:t>
            </a:r>
            <a:r>
              <a:rPr lang="en-US" b="0" i="0" dirty="0"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Comb+</a:t>
            </a:r>
            <a:r>
              <a:rPr lang="en-US" dirty="0">
                <a:latin typeface="Gill Sans MT" panose="020B0502020104020203" pitchFamily="34" charset="77"/>
                <a:cs typeface="Times New Roman" panose="02020603050405020304" pitchFamily="18" charset="0"/>
              </a:rPr>
              <a:t>Feeddown+BW0+</a:t>
            </a:r>
            <a:r>
              <a:rPr lang="en-US" altLang="zh-CN" b="1" dirty="0">
                <a:solidFill>
                  <a:srgbClr val="0432FF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BW1+BW2+BW3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6">
                <a:extLst>
                  <a:ext uri="{FF2B5EF4-FFF2-40B4-BE49-F238E27FC236}">
                    <a16:creationId xmlns:a16="http://schemas.microsoft.com/office/drawing/2014/main" id="{6F5DBB42-A652-A1E2-6CBB-4501A0A987D2}"/>
                  </a:ext>
                </a:extLst>
              </p:cNvPr>
              <p:cNvSpPr txBox="1"/>
              <p:nvPr/>
            </p:nvSpPr>
            <p:spPr>
              <a:xfrm>
                <a:off x="2613824" y="1294162"/>
                <a:ext cx="5473814" cy="9525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 anchor="ctr">
                <a:spAutoFit/>
              </a:bodyPr>
              <a:lstStyle>
                <a:defPPr>
                  <a:defRPr lang="en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𝑃𝑑𝑓</m:t>
                      </m:r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𝐵𝑊</m:t>
                                  </m:r>
                                  <m:d>
                                    <m:dPr>
                                      <m:ctrlPr>
                                        <a:rPr lang="en-US" altLang="zh-CN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altLang="zh-CN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Γ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𝑁𝑅𝑆𝑃𝑆</m:t>
                          </m:r>
                        </m:sub>
                      </m:sSub>
                      <m:r>
                        <a:rPr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𝑁𝑅𝑆𝑃𝑆</m:t>
                          </m:r>
                        </m:sub>
                      </m:sSub>
                      <m:d>
                        <m:dPr>
                          <m:ctrlP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altLang="zh-CN" sz="1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𝑁𝑅</m:t>
                          </m:r>
                          <m:r>
                            <m:rPr>
                              <m:sty m:val="p"/>
                            </m:rPr>
                            <a:rPr lang="en-US" altLang="zh-CN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𝑃𝑆</m:t>
                          </m:r>
                        </m:sub>
                      </m:sSub>
                      <m:r>
                        <a:rPr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𝑁𝑅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𝑃𝑆</m:t>
                          </m:r>
                        </m:sub>
                      </m:sSub>
                      <m:d>
                        <m:dPr>
                          <m:ctrlP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𝑚𝑏</m:t>
                          </m:r>
                        </m:sub>
                      </m:sSub>
                      <m:r>
                        <a:rPr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𝐶𝑜𝑚𝑏</m:t>
                          </m:r>
                        </m:sub>
                      </m:sSub>
                      <m:d>
                        <m:dPr>
                          <m:ctrlP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𝐹𝑒𝑒𝑑𝑜𝑤𝑛</m:t>
                          </m:r>
                        </m:sub>
                      </m:sSub>
                      <m:r>
                        <a:rPr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𝐹𝑒𝑒𝑑𝑑𝑜𝑤𝑛</m:t>
                          </m:r>
                        </m:sub>
                      </m:sSub>
                      <m:d>
                        <m:dPr>
                          <m:ctrlP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6">
                <a:extLst>
                  <a:ext uri="{FF2B5EF4-FFF2-40B4-BE49-F238E27FC236}">
                    <a16:creationId xmlns:a16="http://schemas.microsoft.com/office/drawing/2014/main" id="{6F5DBB42-A652-A1E2-6CBB-4501A0A98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824" y="1294162"/>
                <a:ext cx="5473814" cy="952568"/>
              </a:xfrm>
              <a:prstGeom prst="rect">
                <a:avLst/>
              </a:prstGeom>
              <a:blipFill>
                <a:blip r:embed="rId3"/>
                <a:stretch>
                  <a:fillRect t="-79221" b="-6883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7">
            <a:extLst>
              <a:ext uri="{FF2B5EF4-FFF2-40B4-BE49-F238E27FC236}">
                <a16:creationId xmlns:a16="http://schemas.microsoft.com/office/drawing/2014/main" id="{2219DA95-D5C5-5987-2304-1F432E633A46}"/>
              </a:ext>
            </a:extLst>
          </p:cNvPr>
          <p:cNvSpPr txBox="1"/>
          <p:nvPr/>
        </p:nvSpPr>
        <p:spPr>
          <a:xfrm>
            <a:off x="1995589" y="5879381"/>
            <a:ext cx="77520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Ø"/>
            </a:pPr>
            <a:r>
              <a:rPr lang="en-US" sz="2200" b="1" dirty="0"/>
              <a:t>Dips poorly described — </a:t>
            </a:r>
            <a:r>
              <a:rPr lang="en-US" sz="2200" b="1" i="1" dirty="0">
                <a:solidFill>
                  <a:srgbClr val="9437FF"/>
                </a:solidFill>
              </a:rPr>
              <a:t>no</a:t>
            </a:r>
            <a:r>
              <a:rPr lang="en-US" altLang="zh-CN" sz="2200" b="1" i="1" dirty="0">
                <a:solidFill>
                  <a:srgbClr val="9437FF"/>
                </a:solidFill>
              </a:rPr>
              <a:t>-</a:t>
            </a:r>
            <a:r>
              <a:rPr lang="en-US" altLang="zh-CN" sz="2200" b="1" i="1" dirty="0" err="1">
                <a:solidFill>
                  <a:srgbClr val="9437FF"/>
                </a:solidFill>
              </a:rPr>
              <a:t>I</a:t>
            </a:r>
            <a:r>
              <a:rPr lang="en-US" sz="2200" b="1" i="1" dirty="0" err="1">
                <a:solidFill>
                  <a:srgbClr val="9437FF"/>
                </a:solidFill>
              </a:rPr>
              <a:t>nterf</a:t>
            </a:r>
            <a:r>
              <a:rPr lang="en-US" altLang="zh-CN" sz="2200" b="1" i="1" dirty="0">
                <a:solidFill>
                  <a:srgbClr val="9437FF"/>
                </a:solidFill>
              </a:rPr>
              <a:t>.</a:t>
            </a:r>
            <a:r>
              <a:rPr lang="en-US" sz="2200" b="1" i="1" dirty="0">
                <a:solidFill>
                  <a:srgbClr val="9437FF"/>
                </a:solidFill>
              </a:rPr>
              <a:t> model no longer sufficient</a:t>
            </a:r>
            <a:r>
              <a:rPr lang="zh-CN" altLang="en-US" sz="2200" b="1" i="1" dirty="0">
                <a:solidFill>
                  <a:srgbClr val="9437FF"/>
                </a:solidFill>
              </a:rPr>
              <a:t> </a:t>
            </a:r>
            <a:r>
              <a:rPr lang="en-US" altLang="zh-CN" sz="2200" b="1" i="1" dirty="0">
                <a:solidFill>
                  <a:srgbClr val="9437FF"/>
                </a:solidFill>
              </a:rPr>
              <a:t>!</a:t>
            </a:r>
            <a:endParaRPr lang="en-CN" sz="2200" b="1" i="1" dirty="0">
              <a:solidFill>
                <a:srgbClr val="9437FF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E55EE09-9466-80AE-9240-1E0544492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188" y="2405038"/>
            <a:ext cx="4443137" cy="3327210"/>
          </a:xfrm>
          <a:prstGeom prst="rect">
            <a:avLst/>
          </a:prstGeom>
        </p:spPr>
      </p:pic>
      <p:sp>
        <p:nvSpPr>
          <p:cNvPr id="27" name="TextBox 9">
            <a:extLst>
              <a:ext uri="{FF2B5EF4-FFF2-40B4-BE49-F238E27FC236}">
                <a16:creationId xmlns:a16="http://schemas.microsoft.com/office/drawing/2014/main" id="{1967776C-BC59-6058-F7D0-56E562070BD9}"/>
              </a:ext>
            </a:extLst>
          </p:cNvPr>
          <p:cNvSpPr txBox="1"/>
          <p:nvPr/>
        </p:nvSpPr>
        <p:spPr>
          <a:xfrm>
            <a:off x="2812101" y="2552171"/>
            <a:ext cx="1435433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b="1" i="1" dirty="0">
                <a:latin typeface="Gill Sans MT" panose="020B0502020104020203" pitchFamily="34" charset="77"/>
              </a:rPr>
              <a:t>Run</a:t>
            </a:r>
            <a:r>
              <a:rPr lang="zh-CN" altLang="en-US" sz="1400" b="1" i="1" dirty="0">
                <a:latin typeface="Gill Sans MT" panose="020B0502020104020203" pitchFamily="34" charset="77"/>
              </a:rPr>
              <a:t> </a:t>
            </a:r>
            <a:r>
              <a:rPr lang="en-US" altLang="zh-CN" sz="1400" b="1" i="1" dirty="0">
                <a:latin typeface="Gill Sans MT" panose="020B0502020104020203" pitchFamily="34" charset="77"/>
              </a:rPr>
              <a:t>2</a:t>
            </a:r>
            <a:r>
              <a:rPr lang="zh-CN" altLang="en-US" sz="1400" b="1" i="1" dirty="0">
                <a:latin typeface="Gill Sans MT" panose="020B0502020104020203" pitchFamily="34" charset="77"/>
              </a:rPr>
              <a:t> </a:t>
            </a:r>
            <a:r>
              <a:rPr lang="en-US" altLang="zh-CN" sz="1400" b="1" i="1" dirty="0">
                <a:latin typeface="Gill Sans MT" panose="020B0502020104020203" pitchFamily="34" charset="77"/>
              </a:rPr>
              <a:t>No-</a:t>
            </a:r>
            <a:r>
              <a:rPr lang="en-US" altLang="zh-CN" sz="1400" b="1" i="1" dirty="0" err="1">
                <a:latin typeface="Gill Sans MT" panose="020B0502020104020203" pitchFamily="34" charset="77"/>
              </a:rPr>
              <a:t>Interf</a:t>
            </a:r>
            <a:endParaRPr lang="en-CN" sz="1400" b="1" i="1" dirty="0">
              <a:latin typeface="Gill Sans MT" panose="020B0502020104020203" pitchFamily="34" charset="77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31D07AA-EB40-8B83-F99F-714DE472308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871619" y="2347415"/>
            <a:ext cx="4328569" cy="3401017"/>
          </a:xfrm>
          <a:prstGeom prst="rect">
            <a:avLst/>
          </a:prstGeom>
        </p:spPr>
      </p:pic>
      <p:sp>
        <p:nvSpPr>
          <p:cNvPr id="29" name="TextBox 11">
            <a:extLst>
              <a:ext uri="{FF2B5EF4-FFF2-40B4-BE49-F238E27FC236}">
                <a16:creationId xmlns:a16="http://schemas.microsoft.com/office/drawing/2014/main" id="{A39B75E1-D18B-F8B6-6581-FA8A8316BA9C}"/>
              </a:ext>
            </a:extLst>
          </p:cNvPr>
          <p:cNvSpPr txBox="1"/>
          <p:nvPr/>
        </p:nvSpPr>
        <p:spPr>
          <a:xfrm>
            <a:off x="7378074" y="2542485"/>
            <a:ext cx="162827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b="1" i="1" dirty="0">
                <a:solidFill>
                  <a:srgbClr val="0432FF"/>
                </a:solidFill>
                <a:latin typeface="Gill Sans MT" panose="020B0502020104020203" pitchFamily="34" charset="77"/>
              </a:rPr>
              <a:t>Run</a:t>
            </a:r>
            <a:r>
              <a:rPr lang="zh-CN" altLang="en-US" sz="1400" b="1" i="1" dirty="0">
                <a:solidFill>
                  <a:srgbClr val="0432FF"/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sz="1400" b="1" i="1" dirty="0">
                <a:solidFill>
                  <a:srgbClr val="0432FF"/>
                </a:solidFill>
                <a:latin typeface="Gill Sans MT" panose="020B0502020104020203" pitchFamily="34" charset="77"/>
              </a:rPr>
              <a:t>2+3</a:t>
            </a:r>
            <a:r>
              <a:rPr lang="zh-CN" altLang="en-US" sz="1400" b="1" i="1" dirty="0">
                <a:solidFill>
                  <a:srgbClr val="0432FF"/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sz="1400" b="1" i="1" dirty="0">
                <a:solidFill>
                  <a:srgbClr val="0432FF"/>
                </a:solidFill>
                <a:latin typeface="Gill Sans MT" panose="020B0502020104020203" pitchFamily="34" charset="77"/>
              </a:rPr>
              <a:t>No-</a:t>
            </a:r>
            <a:r>
              <a:rPr lang="en-US" altLang="zh-CN" sz="1400" b="1" i="1" dirty="0" err="1">
                <a:solidFill>
                  <a:srgbClr val="0432FF"/>
                </a:solidFill>
                <a:latin typeface="Gill Sans MT" panose="020B0502020104020203" pitchFamily="34" charset="77"/>
              </a:rPr>
              <a:t>Interf</a:t>
            </a:r>
            <a:endParaRPr lang="en-CN" sz="1400" b="1" i="1" dirty="0">
              <a:solidFill>
                <a:srgbClr val="0432FF"/>
              </a:solidFill>
              <a:latin typeface="Gill Sans MT" panose="020B0502020104020203" pitchFamily="34" charset="77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97AECDE7-7A78-3113-E1AE-B6C2A3786B27}"/>
              </a:ext>
            </a:extLst>
          </p:cNvPr>
          <p:cNvSpPr/>
          <p:nvPr/>
        </p:nvSpPr>
        <p:spPr>
          <a:xfrm>
            <a:off x="2382838" y="4691629"/>
            <a:ext cx="190191" cy="688132"/>
          </a:xfrm>
          <a:prstGeom prst="roundRect">
            <a:avLst/>
          </a:prstGeom>
          <a:solidFill>
            <a:srgbClr val="FFFF00">
              <a:alpha val="47451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N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CE60D046-9F08-CDB8-CD95-0FEAD25BAD6B}"/>
              </a:ext>
            </a:extLst>
          </p:cNvPr>
          <p:cNvSpPr/>
          <p:nvPr/>
        </p:nvSpPr>
        <p:spPr>
          <a:xfrm>
            <a:off x="2923963" y="4691629"/>
            <a:ext cx="158493" cy="688874"/>
          </a:xfrm>
          <a:prstGeom prst="roundRect">
            <a:avLst/>
          </a:prstGeom>
          <a:solidFill>
            <a:srgbClr val="FFFF00">
              <a:alpha val="47451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N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08BBD35D-56D7-9299-3B36-077C45F0AA63}"/>
              </a:ext>
            </a:extLst>
          </p:cNvPr>
          <p:cNvSpPr/>
          <p:nvPr/>
        </p:nvSpPr>
        <p:spPr>
          <a:xfrm>
            <a:off x="2382838" y="3014245"/>
            <a:ext cx="190191" cy="896873"/>
          </a:xfrm>
          <a:prstGeom prst="roundRect">
            <a:avLst/>
          </a:prstGeom>
          <a:solidFill>
            <a:srgbClr val="FFFF00">
              <a:alpha val="47451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N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BD9115F8-321D-4403-9C33-43BDF636C800}"/>
              </a:ext>
            </a:extLst>
          </p:cNvPr>
          <p:cNvSpPr/>
          <p:nvPr/>
        </p:nvSpPr>
        <p:spPr>
          <a:xfrm>
            <a:off x="2923963" y="3406874"/>
            <a:ext cx="158493" cy="688874"/>
          </a:xfrm>
          <a:prstGeom prst="roundRect">
            <a:avLst/>
          </a:prstGeom>
          <a:solidFill>
            <a:srgbClr val="FFFF00">
              <a:alpha val="47451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N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95F7A4A2-00AF-9A22-2125-CC79B1294DF8}"/>
              </a:ext>
            </a:extLst>
          </p:cNvPr>
          <p:cNvSpPr/>
          <p:nvPr/>
        </p:nvSpPr>
        <p:spPr>
          <a:xfrm>
            <a:off x="7000629" y="3154049"/>
            <a:ext cx="190191" cy="600515"/>
          </a:xfrm>
          <a:prstGeom prst="roundRect">
            <a:avLst/>
          </a:prstGeom>
          <a:solidFill>
            <a:srgbClr val="FFFF00">
              <a:alpha val="47451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N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E394CF98-A7F0-B27D-B8B3-33580E127BC1}"/>
              </a:ext>
            </a:extLst>
          </p:cNvPr>
          <p:cNvSpPr/>
          <p:nvPr/>
        </p:nvSpPr>
        <p:spPr>
          <a:xfrm>
            <a:off x="7000629" y="4738774"/>
            <a:ext cx="190191" cy="665670"/>
          </a:xfrm>
          <a:prstGeom prst="roundRect">
            <a:avLst/>
          </a:prstGeom>
          <a:solidFill>
            <a:srgbClr val="FFFF00">
              <a:alpha val="47451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N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48361355-61D5-9432-B5AE-415B54C4E362}"/>
              </a:ext>
            </a:extLst>
          </p:cNvPr>
          <p:cNvSpPr/>
          <p:nvPr/>
        </p:nvSpPr>
        <p:spPr>
          <a:xfrm>
            <a:off x="7516266" y="3398094"/>
            <a:ext cx="158493" cy="412082"/>
          </a:xfrm>
          <a:prstGeom prst="roundRect">
            <a:avLst/>
          </a:prstGeom>
          <a:solidFill>
            <a:srgbClr val="FFFF00">
              <a:alpha val="47451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N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4F01FC55-216E-0006-4574-A5557B110A12}"/>
              </a:ext>
            </a:extLst>
          </p:cNvPr>
          <p:cNvSpPr/>
          <p:nvPr/>
        </p:nvSpPr>
        <p:spPr>
          <a:xfrm>
            <a:off x="7516266" y="4733571"/>
            <a:ext cx="158493" cy="665670"/>
          </a:xfrm>
          <a:prstGeom prst="roundRect">
            <a:avLst/>
          </a:prstGeom>
          <a:solidFill>
            <a:srgbClr val="FFFF00">
              <a:alpha val="47451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N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2FE1F4D4-8C7D-36AC-9F01-4A556F1DFBAC}"/>
              </a:ext>
            </a:extLst>
          </p:cNvPr>
          <p:cNvSpPr/>
          <p:nvPr/>
        </p:nvSpPr>
        <p:spPr>
          <a:xfrm>
            <a:off x="6134018" y="5173720"/>
            <a:ext cx="161663" cy="316986"/>
          </a:xfrm>
          <a:prstGeom prst="roundRect">
            <a:avLst/>
          </a:prstGeom>
          <a:solidFill>
            <a:srgbClr val="FFFF00">
              <a:alpha val="47451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843258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BD0BC-E79B-73D2-F574-67779B139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432631E1-71A0-3733-634B-E8183E2348E1}"/>
              </a:ext>
            </a:extLst>
          </p:cNvPr>
          <p:cNvSpPr>
            <a:spLocks noGrp="1"/>
          </p:cNvSpPr>
          <p:nvPr/>
        </p:nvSpPr>
        <p:spPr>
          <a:xfrm>
            <a:off x="-1" y="6576339"/>
            <a:ext cx="3442252" cy="288000"/>
          </a:xfrm>
          <a:prstGeom prst="rect">
            <a:avLst/>
          </a:prstGeom>
          <a:solidFill>
            <a:srgbClr val="2980D6"/>
          </a:solidFill>
        </p:spPr>
        <p:txBody>
          <a:bodyPr vert="horz" lIns="91440" tIns="45720" rIns="91440" bIns="45720" rtlCol="0" anchor="ctr"/>
          <a:lstStyle>
            <a:defPPr>
              <a:defRPr lang="en-CN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Yilin Zhou @ Fudan</a:t>
            </a:r>
            <a:endParaRPr kumimoji="0" lang="en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467AA880-39DA-2980-B5E7-EF455F833168}"/>
              </a:ext>
            </a:extLst>
          </p:cNvPr>
          <p:cNvSpPr>
            <a:spLocks noGrp="1"/>
          </p:cNvSpPr>
          <p:nvPr/>
        </p:nvSpPr>
        <p:spPr>
          <a:xfrm>
            <a:off x="3442251" y="6576339"/>
            <a:ext cx="5307498" cy="288000"/>
          </a:xfrm>
          <a:prstGeom prst="rect">
            <a:avLst/>
          </a:prstGeom>
          <a:solidFill>
            <a:srgbClr val="0D9CE2"/>
          </a:solidFill>
        </p:spPr>
        <p:txBody>
          <a:bodyPr vert="horz" lIns="91440" tIns="45720" rIns="91440" bIns="45720" rtlCol="0" anchor="ctr"/>
          <a:lstStyle>
            <a:defPPr>
              <a:defRPr lang="en-CN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Observation of a family of all-charm tetraquarks</a:t>
            </a:r>
            <a:endParaRPr kumimoji="0" lang="en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9984DE6-AB55-EFB1-A3AB-CE1987F1919F}"/>
              </a:ext>
            </a:extLst>
          </p:cNvPr>
          <p:cNvSpPr>
            <a:spLocks noGrp="1"/>
          </p:cNvSpPr>
          <p:nvPr/>
        </p:nvSpPr>
        <p:spPr>
          <a:xfrm>
            <a:off x="8749749" y="6576338"/>
            <a:ext cx="3442252" cy="295200"/>
          </a:xfrm>
          <a:prstGeom prst="rect">
            <a:avLst/>
          </a:prstGeom>
          <a:solidFill>
            <a:srgbClr val="2980D6"/>
          </a:solidFill>
        </p:spPr>
        <p:txBody>
          <a:bodyPr vert="horz" lIns="91440" tIns="45720" rIns="91440" bIns="45720" rtlCol="0" anchor="ctr"/>
          <a:lstStyle>
            <a:defPPr>
              <a:defRPr lang="en-CN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EBE5D-4745-F74E-B6CA-CF211AB1145F}" type="slidenum">
              <a:rPr kumimoji="0" lang="en-CN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C20BC6F-65EB-BD31-2F31-7E0B15BDE698}"/>
              </a:ext>
            </a:extLst>
          </p:cNvPr>
          <p:cNvSpPr>
            <a:spLocks noGrp="1"/>
          </p:cNvSpPr>
          <p:nvPr/>
        </p:nvSpPr>
        <p:spPr>
          <a:xfrm>
            <a:off x="-3315" y="0"/>
            <a:ext cx="12192000" cy="365125"/>
          </a:xfrm>
          <a:prstGeom prst="rect">
            <a:avLst/>
          </a:prstGeom>
          <a:gradFill flip="none" rotWithShape="1">
            <a:gsLst>
              <a:gs pos="0">
                <a:srgbClr val="2475CA">
                  <a:lumMod val="89000"/>
                  <a:lumOff val="11000"/>
                </a:srgbClr>
              </a:gs>
              <a:gs pos="40000">
                <a:srgbClr val="00ACFF">
                  <a:lumMod val="85000"/>
                  <a:lumOff val="15000"/>
                </a:srgbClr>
              </a:gs>
              <a:gs pos="82000">
                <a:srgbClr val="00ACFF">
                  <a:lumMod val="14000"/>
                  <a:lumOff val="86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Run</a:t>
            </a:r>
            <a:r>
              <a:rPr lang="zh-CN" altLang="en-US" dirty="0"/>
              <a:t> </a:t>
            </a:r>
            <a:r>
              <a:rPr lang="en-US" altLang="zh-CN" dirty="0"/>
              <a:t>II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III</a:t>
            </a:r>
            <a:r>
              <a:rPr lang="zh-CN" altLang="en-US" dirty="0"/>
              <a:t> </a:t>
            </a:r>
            <a:r>
              <a:rPr lang="en-US" altLang="zh-CN" dirty="0"/>
              <a:t>interference</a:t>
            </a:r>
            <a:r>
              <a:rPr lang="zh-CN" altLang="en-US" dirty="0"/>
              <a:t> </a:t>
            </a:r>
            <a:r>
              <a:rPr lang="en-US" altLang="zh-CN" dirty="0"/>
              <a:t>fit</a:t>
            </a:r>
            <a:r>
              <a:rPr lang="zh-CN" altLang="en-US" dirty="0"/>
              <a:t> </a:t>
            </a:r>
            <a:r>
              <a:rPr lang="en-US" altLang="zh-CN" dirty="0"/>
              <a:t>result</a:t>
            </a:r>
            <a:endParaRPr lang="en-CN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ED42C3D3-E77B-C838-A6AC-6B589F1F611A}"/>
              </a:ext>
            </a:extLst>
          </p:cNvPr>
          <p:cNvSpPr txBox="1"/>
          <p:nvPr/>
        </p:nvSpPr>
        <p:spPr>
          <a:xfrm>
            <a:off x="195502" y="365125"/>
            <a:ext cx="9691977" cy="9197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Interference model:</a:t>
            </a:r>
            <a:endParaRPr lang="en-US" sz="2000" b="1" i="0" dirty="0">
              <a:solidFill>
                <a:srgbClr val="0432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i="0" dirty="0"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Signal-hypothesis:</a:t>
            </a:r>
            <a:r>
              <a:rPr lang="en-US" b="0" i="0" dirty="0"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 NRSPS+NRDPS+Comb+</a:t>
            </a:r>
            <a:r>
              <a:rPr lang="en-US" dirty="0">
                <a:latin typeface="Gill Sans MT" panose="020B0502020104020203" pitchFamily="34" charset="77"/>
                <a:cs typeface="Times New Roman" panose="02020603050405020304" pitchFamily="18" charset="0"/>
              </a:rPr>
              <a:t>Feeddown+BW0</a:t>
            </a:r>
            <a:r>
              <a:rPr lang="en-US" b="1" i="0" dirty="0">
                <a:solidFill>
                  <a:srgbClr val="0432FF"/>
                </a:solidFill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+BW123 </a:t>
            </a:r>
            <a:r>
              <a:rPr lang="en-US" b="1" i="0" dirty="0" err="1">
                <a:solidFill>
                  <a:srgbClr val="0432FF"/>
                </a:solidFill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Interf</a:t>
            </a:r>
            <a:r>
              <a:rPr lang="en-US" b="1" i="0" dirty="0">
                <a:solidFill>
                  <a:srgbClr val="0432FF"/>
                </a:solidFill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. Term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D6CCBA-64B7-8C3B-C92D-5ADBD63C3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908" y="1375630"/>
            <a:ext cx="4445138" cy="10482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FFB7AF-C904-AF9B-2CC9-4D32221BC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203" y="2491730"/>
            <a:ext cx="5127061" cy="4030271"/>
          </a:xfrm>
          <a:prstGeom prst="rect">
            <a:avLst/>
          </a:prstGeom>
        </p:spPr>
      </p:pic>
      <p:sp>
        <p:nvSpPr>
          <p:cNvPr id="9" name="文本框 9">
            <a:extLst>
              <a:ext uri="{FF2B5EF4-FFF2-40B4-BE49-F238E27FC236}">
                <a16:creationId xmlns:a16="http://schemas.microsoft.com/office/drawing/2014/main" id="{73BDED14-E77A-C1AA-D3A0-024D1C23CB9D}"/>
              </a:ext>
            </a:extLst>
          </p:cNvPr>
          <p:cNvSpPr txBox="1"/>
          <p:nvPr/>
        </p:nvSpPr>
        <p:spPr>
          <a:xfrm>
            <a:off x="2232217" y="2950599"/>
            <a:ext cx="496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40FF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17</a:t>
            </a:r>
            <a:r>
              <a:rPr kumimoji="0" lang="el-GR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40FF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σ</a:t>
            </a:r>
            <a:endParaRPr kumimoji="1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40FF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10">
            <a:extLst>
              <a:ext uri="{FF2B5EF4-FFF2-40B4-BE49-F238E27FC236}">
                <a16:creationId xmlns:a16="http://schemas.microsoft.com/office/drawing/2014/main" id="{D6F0EE2B-BB22-3B37-1FC9-7DF9829F3515}"/>
              </a:ext>
            </a:extLst>
          </p:cNvPr>
          <p:cNvSpPr txBox="1"/>
          <p:nvPr/>
        </p:nvSpPr>
        <p:spPr>
          <a:xfrm>
            <a:off x="2728885" y="3419981"/>
            <a:ext cx="400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40FF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kumimoji="0" lang="el-GR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40FF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σ</a:t>
            </a:r>
            <a:endParaRPr kumimoji="1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40FF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1">
            <a:extLst>
              <a:ext uri="{FF2B5EF4-FFF2-40B4-BE49-F238E27FC236}">
                <a16:creationId xmlns:a16="http://schemas.microsoft.com/office/drawing/2014/main" id="{7F163FB7-E8A7-0E9E-16BF-7CFB751BF330}"/>
              </a:ext>
            </a:extLst>
          </p:cNvPr>
          <p:cNvSpPr txBox="1"/>
          <p:nvPr/>
        </p:nvSpPr>
        <p:spPr>
          <a:xfrm>
            <a:off x="1566426" y="2712105"/>
            <a:ext cx="914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40FF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15</a:t>
            </a:r>
            <a:r>
              <a:rPr kumimoji="0" lang="el-GR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40FF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σ</a:t>
            </a:r>
            <a:endParaRPr kumimoji="1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40FF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">
            <a:extLst>
              <a:ext uri="{FF2B5EF4-FFF2-40B4-BE49-F238E27FC236}">
                <a16:creationId xmlns:a16="http://schemas.microsoft.com/office/drawing/2014/main" id="{777BFFB2-350D-F123-08DF-8F04A9E240C2}"/>
              </a:ext>
            </a:extLst>
          </p:cNvPr>
          <p:cNvSpPr txBox="1"/>
          <p:nvPr/>
        </p:nvSpPr>
        <p:spPr>
          <a:xfrm>
            <a:off x="1514811" y="3992599"/>
            <a:ext cx="1370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410FB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Dip1:</a:t>
            </a:r>
            <a:r>
              <a:rPr kumimoji="1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410FB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410FB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kumimoji="0" lang="el-GR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410FB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σ</a:t>
            </a:r>
            <a:endParaRPr kumimoji="1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410FB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5">
            <a:extLst>
              <a:ext uri="{FF2B5EF4-FFF2-40B4-BE49-F238E27FC236}">
                <a16:creationId xmlns:a16="http://schemas.microsoft.com/office/drawing/2014/main" id="{5D1F273A-8986-7954-ECF7-95A89836CEE0}"/>
              </a:ext>
            </a:extLst>
          </p:cNvPr>
          <p:cNvSpPr txBox="1"/>
          <p:nvPr/>
        </p:nvSpPr>
        <p:spPr>
          <a:xfrm>
            <a:off x="2285181" y="4178596"/>
            <a:ext cx="1370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410FB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Dip2:</a:t>
            </a:r>
            <a:r>
              <a:rPr kumimoji="1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410FB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410FB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kumimoji="0" lang="el-GR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410FB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σ</a:t>
            </a:r>
            <a:endParaRPr kumimoji="1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410FB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45177980-A298-FF1B-5DF3-9C01689CF7CA}"/>
              </a:ext>
            </a:extLst>
          </p:cNvPr>
          <p:cNvSpPr txBox="1"/>
          <p:nvPr/>
        </p:nvSpPr>
        <p:spPr>
          <a:xfrm>
            <a:off x="5754899" y="3992599"/>
            <a:ext cx="59422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VS.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Run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II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result:</a:t>
            </a:r>
          </a:p>
          <a:p>
            <a:pPr marL="800100" marR="0" lvl="1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Statistical uncertainty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reduced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by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factor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of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3</a:t>
            </a:r>
          </a:p>
          <a:p>
            <a:pPr marL="800100" marR="0" lvl="1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Systematic uncertainty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reduced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by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about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factor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of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5" name="table">
            <a:extLst>
              <a:ext uri="{FF2B5EF4-FFF2-40B4-BE49-F238E27FC236}">
                <a16:creationId xmlns:a16="http://schemas.microsoft.com/office/drawing/2014/main" id="{13658CB8-C18B-C5F2-75C4-D6F60787A1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9537" y="1373036"/>
            <a:ext cx="5540000" cy="2595880"/>
          </a:xfrm>
          <a:prstGeom prst="rect">
            <a:avLst/>
          </a:prstGeom>
        </p:spPr>
      </p:pic>
      <p:sp>
        <p:nvSpPr>
          <p:cNvPr id="16" name="TextBox 11">
            <a:extLst>
              <a:ext uri="{FF2B5EF4-FFF2-40B4-BE49-F238E27FC236}">
                <a16:creationId xmlns:a16="http://schemas.microsoft.com/office/drawing/2014/main" id="{D208CC8E-8978-6B5D-DEF0-117E0A63A7B7}"/>
              </a:ext>
            </a:extLst>
          </p:cNvPr>
          <p:cNvSpPr txBox="1"/>
          <p:nvPr/>
        </p:nvSpPr>
        <p:spPr>
          <a:xfrm>
            <a:off x="5789537" y="4993382"/>
            <a:ext cx="6195699" cy="1064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All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states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and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dips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well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above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kumimoji="0" lang="el-GR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Times New Roman" panose="02020603050405020304" pitchFamily="18" charset="0"/>
              </a:rPr>
              <a:t>σ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!</a:t>
            </a:r>
          </a:p>
          <a:p>
            <a:pPr marL="342900" marR="0" lvl="0" indent="-34290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Quantum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Times New Roman" panose="02020603050405020304" pitchFamily="18" charset="0"/>
              </a:rPr>
              <a:t>interference among structures validated!</a:t>
            </a:r>
          </a:p>
          <a:p>
            <a:pPr marL="342900" marR="0" lvl="0" indent="-34290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+mn-cs"/>
              </a:rPr>
              <a:t>With improved precision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+mn-cs"/>
              </a:rPr>
              <a:t>,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Gill Sans MT" panose="020B0502020104020203" pitchFamily="34" charset="77"/>
                <a:ea typeface="等线" panose="02010600030101010101" pitchFamily="2" charset="-122"/>
                <a:cs typeface="+mn-cs"/>
              </a:rPr>
              <a:t>l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+mn-cs"/>
              </a:rPr>
              <a:t>arge mass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+mn-cs"/>
              </a:rPr>
              <a:t>splittings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+mn-cs"/>
              </a:rPr>
              <a:t> persist 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0432FF"/>
              </a:solidFill>
              <a:effectLst/>
              <a:uLnTx/>
              <a:uFillTx/>
              <a:latin typeface="Gill Sans MT" panose="020B0502020104020203" pitchFamily="34" charset="77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696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4DCEA-53B1-1ACB-F333-DAB33BDD7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3">
            <a:extLst>
              <a:ext uri="{FF2B5EF4-FFF2-40B4-BE49-F238E27FC236}">
                <a16:creationId xmlns:a16="http://schemas.microsoft.com/office/drawing/2014/main" id="{87FFB192-64F3-ECC9-70F9-91A84A3F03FD}"/>
              </a:ext>
            </a:extLst>
          </p:cNvPr>
          <p:cNvSpPr txBox="1">
            <a:spLocks/>
          </p:cNvSpPr>
          <p:nvPr/>
        </p:nvSpPr>
        <p:spPr>
          <a:xfrm>
            <a:off x="1524000" y="1"/>
            <a:ext cx="9144000" cy="80010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500" b="1" dirty="0">
                <a:solidFill>
                  <a:schemeClr val="bg1"/>
                </a:solidFill>
              </a:rPr>
              <a:t>Outline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C2B16463-0BF9-8DB1-7C49-8CB0971EC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3811" y="1376973"/>
            <a:ext cx="8548101" cy="6326658"/>
          </a:xfrm>
        </p:spPr>
        <p:txBody>
          <a:bodyPr>
            <a:normAutofit/>
          </a:bodyPr>
          <a:lstStyle/>
          <a:p>
            <a:pPr>
              <a:lnSpc>
                <a:spcPts val="3200"/>
              </a:lnSpc>
            </a:pP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Motivation</a:t>
            </a:r>
          </a:p>
          <a:p>
            <a:pPr>
              <a:lnSpc>
                <a:spcPts val="3200"/>
              </a:lnSpc>
            </a:pP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J/</a:t>
            </a:r>
            <a:r>
              <a:rPr lang="en-US" altLang="zh-CN" b="1" dirty="0" err="1">
                <a:solidFill>
                  <a:schemeClr val="bg1">
                    <a:lumMod val="75000"/>
                  </a:schemeClr>
                </a:solidFill>
                <a:latin typeface="+mj-lt"/>
              </a:rPr>
              <a:t>ψJ</a:t>
            </a: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/</a:t>
            </a:r>
            <a:r>
              <a:rPr lang="en-US" altLang="zh-CN" b="1" dirty="0" err="1">
                <a:solidFill>
                  <a:schemeClr val="bg1">
                    <a:lumMod val="75000"/>
                  </a:schemeClr>
                </a:solidFill>
                <a:latin typeface="+mj-lt"/>
              </a:rPr>
              <a:t>ψ</a:t>
            </a: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 updated result</a:t>
            </a: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(Poster</a:t>
            </a: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from</a:t>
            </a: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Yilin</a:t>
            </a: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Zhou)</a:t>
            </a:r>
          </a:p>
          <a:p>
            <a:pPr>
              <a:lnSpc>
                <a:spcPts val="3200"/>
              </a:lnSpc>
            </a:pPr>
            <a:r>
              <a:rPr lang="en-US" altLang="zh-CN" b="1" dirty="0">
                <a:latin typeface="+mj-lt"/>
              </a:rPr>
              <a:t>J/</a:t>
            </a:r>
            <a:r>
              <a:rPr lang="en-US" altLang="zh-CN" b="1" dirty="0" err="1">
                <a:latin typeface="+mj-lt"/>
              </a:rPr>
              <a:t>ψψ</a:t>
            </a:r>
            <a:r>
              <a:rPr lang="en-US" altLang="zh-CN" b="1" dirty="0">
                <a:latin typeface="+mj-lt"/>
              </a:rPr>
              <a:t>(2S) result</a:t>
            </a:r>
            <a:r>
              <a:rPr lang="zh-CN" altLang="en-US" b="1" dirty="0">
                <a:latin typeface="+mj-lt"/>
              </a:rPr>
              <a:t> </a:t>
            </a:r>
            <a:r>
              <a:rPr lang="en-US" altLang="zh-CN" b="1" dirty="0">
                <a:latin typeface="+mj-lt"/>
              </a:rPr>
              <a:t>(Poster</a:t>
            </a:r>
            <a:r>
              <a:rPr lang="zh-CN" altLang="en-US" b="1" dirty="0">
                <a:latin typeface="+mj-lt"/>
              </a:rPr>
              <a:t> </a:t>
            </a:r>
            <a:r>
              <a:rPr lang="en-US" altLang="zh-CN" b="1" dirty="0">
                <a:latin typeface="+mj-lt"/>
              </a:rPr>
              <a:t>from</a:t>
            </a:r>
            <a:r>
              <a:rPr lang="zh-CN" altLang="en-US" b="1" dirty="0">
                <a:latin typeface="+mj-lt"/>
              </a:rPr>
              <a:t> </a:t>
            </a:r>
            <a:r>
              <a:rPr lang="en-US" altLang="zh-CN" b="1" dirty="0" err="1">
                <a:latin typeface="+mj-lt"/>
              </a:rPr>
              <a:t>Liangliang</a:t>
            </a:r>
            <a:r>
              <a:rPr lang="zh-CN" altLang="en-US" b="1" dirty="0">
                <a:latin typeface="+mj-lt"/>
              </a:rPr>
              <a:t> </a:t>
            </a:r>
            <a:r>
              <a:rPr lang="en-US" altLang="zh-CN" b="1" dirty="0">
                <a:latin typeface="+mj-lt"/>
              </a:rPr>
              <a:t>Chen)</a:t>
            </a:r>
          </a:p>
          <a:p>
            <a:pPr>
              <a:lnSpc>
                <a:spcPts val="3200"/>
              </a:lnSpc>
            </a:pP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Summary</a:t>
            </a:r>
            <a:endParaRPr lang="zh-CN" altLang="en-US" b="1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A85C5230-7786-7514-9E5F-DECF5F176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2061" y="6515101"/>
            <a:ext cx="1017374" cy="342899"/>
          </a:xfrm>
        </p:spPr>
        <p:txBody>
          <a:bodyPr/>
          <a:lstStyle/>
          <a:p>
            <a:fld id="{B1D425CB-CE21-4EFA-BD33-BB82174D1DFE}" type="slidenum">
              <a:rPr lang="zh-CN" altLang="en-US" sz="3000" b="1">
                <a:solidFill>
                  <a:schemeClr val="accent5">
                    <a:lumMod val="60000"/>
                    <a:lumOff val="40000"/>
                  </a:schemeClr>
                </a:solidFill>
              </a:rPr>
              <a:t>9</a:t>
            </a:fld>
            <a:endParaRPr lang="zh-CN" altLang="en-US" sz="3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355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72398</TotalTime>
  <Words>1803</Words>
  <Application>Microsoft Macintosh PowerPoint</Application>
  <PresentationFormat>Widescreen</PresentationFormat>
  <Paragraphs>279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9" baseType="lpstr">
      <vt:lpstr>等线</vt:lpstr>
      <vt:lpstr>Gungsuh</vt:lpstr>
      <vt:lpstr>Kai</vt:lpstr>
      <vt:lpstr>SimSun</vt:lpstr>
      <vt:lpstr>System Font Regular</vt:lpstr>
      <vt:lpstr>URWPalladioL</vt:lpstr>
      <vt:lpstr>Arial</vt:lpstr>
      <vt:lpstr>Calibri</vt:lpstr>
      <vt:lpstr>Calibri Light</vt:lpstr>
      <vt:lpstr>Cambria Math</vt:lpstr>
      <vt:lpstr>Gill Sans MT</vt:lpstr>
      <vt:lpstr>Helvetica</vt:lpstr>
      <vt:lpstr>Lao MN</vt:lpstr>
      <vt:lpstr>Menlo</vt:lpstr>
      <vt:lpstr>Times New Roman</vt:lpstr>
      <vt:lpstr>Wingdings</vt:lpstr>
      <vt:lpstr>Office Theme</vt:lpstr>
      <vt:lpstr>1_Office Theme</vt:lpstr>
      <vt:lpstr>2_Office Theme</vt:lpstr>
      <vt:lpstr>Observation of a family of all-charm tetraquarks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BPH-22-004</dc:title>
  <dc:creator>Microsoft Office User</dc:creator>
  <cp:lastModifiedBy>Microsoft Office User</cp:lastModifiedBy>
  <cp:revision>1075</cp:revision>
  <dcterms:created xsi:type="dcterms:W3CDTF">2024-01-26T00:50:20Z</dcterms:created>
  <dcterms:modified xsi:type="dcterms:W3CDTF">2025-09-13T12:15:06Z</dcterms:modified>
</cp:coreProperties>
</file>