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91" r:id="rId3"/>
    <p:sldId id="288" r:id="rId4"/>
    <p:sldId id="292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4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B88ED-BF9B-4CF5-8DFB-8ECB02CBB05F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15CB8-73CC-452D-9172-381475608D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7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715CB8-73CC-452D-9172-381475608D5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23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0BB0C68-EC98-4F49-B4F4-19BA25FD8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5F88EBFC-F709-4596-9308-C12867BC0D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DA276C4-EB34-4122-9F2E-702EB33C0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DD5E91B-BF7D-405F-8C73-4C85831B0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94B3271-858A-48DA-B163-14F327E7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35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73B9A64-E219-4484-8704-1242F99F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A0E80520-E45C-44F2-AA39-110BC618C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D2CEB81-31EE-4D26-862C-E4691FE1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02C3064-74F8-4A7B-B483-DBC293A4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1E6FA07-763E-4EC3-A0EE-5657C6AD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029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D70BB448-0729-4829-ACF6-D1302B2E23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50B6B73D-0B0B-4CEB-BFC1-D778E28AA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9353066-5AF1-4B72-91D9-607D8E720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8EC5448-CC6D-447D-89B6-647488D1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0A2BE298-3323-41FC-8ED7-E4681C3B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38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1F6E81C-F654-4AD0-9F28-013A8996E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0C0B925-8CF0-4E8E-998A-9BAC02AFD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BB1055E-D21D-462A-9BA5-CC3B28445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06C1AF6-1868-4A08-8F65-81A021AE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85DF2AC-C1A6-4AF2-A244-44E5E590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038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63A95F1-EE52-4950-BF6F-E3BA33C57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E518CCE6-9639-4AE9-80AC-0B89189D1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8E1D802-D069-45D8-A8C8-A9268C17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7690181-6F47-4025-BEAC-124F63C5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4EF349D-4A4A-481D-BEDB-C67F0A9A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277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664FBB4-E8B9-47AC-926D-6658305E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D9F23AE-2E77-4B8A-906A-C0DB9F8DA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4F085A96-1C67-4209-A839-7C9CAD236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AE0A870C-CB0A-4871-8AA2-B1491422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1991F26A-024D-4647-B81A-44AC7E013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49BD09D8-339F-49E9-86E8-A8DFEAB6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96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33C0179-47C3-47ED-9401-A4D37C422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436616B4-1711-48D8-AA47-98A359D2B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C21F1A5D-483A-4C2E-B772-C1676B1A6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AC2F5249-4DE2-4780-A493-7095F92F6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92239428-5CEA-44BD-BC26-D09C02F60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63492EED-346D-4DC4-9F8C-F8DD582E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85EC103C-0F6D-4C48-9162-9D70DCBA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17B869FE-4A0C-4267-901D-D5EADB075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374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8116246-10F4-4FC6-AA64-63F12B75B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9897EE6C-5B0C-47ED-B796-87014962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F6CD2850-1DB6-4311-BE07-C2368431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3037AF5E-BDED-41F4-ACCC-40B34BB2B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963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8D0D0A9C-8A2B-4FB3-B2CF-781EFB5F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9C12D23A-3D51-4FD0-96E9-7584FB53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033F89CF-1F3C-4211-8076-F11B084C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12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E99CD9E-10A8-4BBF-8CCF-3BFEAEC9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0D204EA-2EC6-4C25-B018-ABA644D3A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A700E35A-5869-4604-9E51-F09CF9807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6E73C7DB-970B-4C75-B439-023C4530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7FC3A943-7721-4A16-AC2D-32585FE4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9B59222B-E177-496D-89E6-997EB01D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69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FE12D56-1E6E-4497-B2FE-900814148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33D511E4-5A0B-4955-899E-861C6BF2DD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37D0BB20-8AA0-4241-AD80-E04275719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00D53835-21FF-4073-AA17-01953315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8008-26B3-4661-86AE-F824C10B3677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0B2CEC58-3E5C-42F8-9025-1DB3FDF69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6AA5E412-D061-43D0-AD2A-00F2622E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31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08FE2A60-3AAE-4126-A1E3-112CF067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100B66DD-6230-4D97-AF61-E49B57ED1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5D589F2-4318-4833-BC69-DB084E0DF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8008-26B3-4661-86AE-F824C10B3677}" type="datetimeFigureOut">
              <a:rPr lang="zh-CN" altLang="en-US" smtClean="0"/>
              <a:t>2025/4/3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EFD63AC-AE03-42E1-91CB-293F04DBD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B35C434-747B-4709-990D-65CEE2CD0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F6D6D-23B0-4373-B1AD-13F672ED71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21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535E3F4-6A20-4275-AE29-91ADFA836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63712"/>
          </a:xfrm>
        </p:spPr>
        <p:txBody>
          <a:bodyPr/>
          <a:lstStyle/>
          <a:p>
            <a:r>
              <a:rPr lang="en-US" altLang="zh-CN" dirty="0" smtClean="0"/>
              <a:t>DAQ stability testing without HV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994F08C9-8D8B-4A43-BFAE-E46818560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Mingyi</a:t>
            </a:r>
            <a:r>
              <a:rPr lang="en-US" altLang="zh-CN" dirty="0" smtClean="0"/>
              <a:t> Dong</a:t>
            </a:r>
          </a:p>
          <a:p>
            <a:r>
              <a:rPr lang="en-US" altLang="zh-CN" dirty="0" smtClean="0"/>
              <a:t>2025-04-03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476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FB175E0-AC89-4E53-93F2-AFDA6CA96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DAQ stability </a:t>
            </a:r>
            <a:r>
              <a:rPr lang="en-US" altLang="zh-CN" dirty="0" smtClean="0"/>
              <a:t>testing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A44A4950-8C02-43E1-B02D-ADAD0C5A8B78}"/>
              </a:ext>
            </a:extLst>
          </p:cNvPr>
          <p:cNvSpPr txBox="1"/>
          <p:nvPr/>
        </p:nvSpPr>
        <p:spPr>
          <a:xfrm>
            <a:off x="1250131" y="1814513"/>
            <a:ext cx="942739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000" dirty="0" smtClean="0"/>
              <a:t>HV </a:t>
            </a:r>
            <a:r>
              <a:rPr lang="en-US" altLang="zh-CN" sz="3000" dirty="0" smtClean="0"/>
              <a:t>of </a:t>
            </a:r>
            <a:r>
              <a:rPr lang="en-US" altLang="zh-CN" sz="3000" dirty="0" smtClean="0"/>
              <a:t>CGEM and other sub detector was powered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000" dirty="0" smtClean="0"/>
              <a:t>Electronics was powered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000" dirty="0" smtClean="0"/>
              <a:t>Cosmic-ray trigger,  trigger rate : ~330Hz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000" dirty="0" smtClean="0">
                <a:solidFill>
                  <a:srgbClr val="0000FF"/>
                </a:solidFill>
              </a:rPr>
              <a:t>From 19:42 on April 2</a:t>
            </a:r>
            <a:r>
              <a:rPr lang="en-US" altLang="zh-CN" sz="3000" baseline="30000" dirty="0" smtClean="0">
                <a:solidFill>
                  <a:srgbClr val="0000FF"/>
                </a:solidFill>
              </a:rPr>
              <a:t>nd</a:t>
            </a:r>
            <a:r>
              <a:rPr lang="en-US" altLang="zh-CN" sz="3000" dirty="0" smtClean="0">
                <a:solidFill>
                  <a:srgbClr val="0000FF"/>
                </a:solidFill>
              </a:rPr>
              <a:t> -17:31 </a:t>
            </a:r>
            <a:r>
              <a:rPr lang="en-US" altLang="zh-CN" sz="3000" dirty="0">
                <a:solidFill>
                  <a:srgbClr val="0000FF"/>
                </a:solidFill>
              </a:rPr>
              <a:t>on April </a:t>
            </a:r>
            <a:r>
              <a:rPr lang="en-US" altLang="zh-CN" sz="3000" dirty="0" smtClean="0">
                <a:solidFill>
                  <a:srgbClr val="0000FF"/>
                </a:solidFill>
              </a:rPr>
              <a:t>3</a:t>
            </a:r>
            <a:r>
              <a:rPr lang="en-US" altLang="zh-CN" sz="3000" baseline="30000" dirty="0" smtClean="0">
                <a:solidFill>
                  <a:srgbClr val="0000FF"/>
                </a:solidFill>
              </a:rPr>
              <a:t>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000" baseline="30000" dirty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000" dirty="0" smtClean="0">
                <a:solidFill>
                  <a:srgbClr val="0000FF"/>
                </a:solidFill>
              </a:rPr>
              <a:t>Run84781- Run84792 </a:t>
            </a:r>
            <a:endParaRPr lang="en-US" altLang="zh-CN" sz="3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82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9617622-A207-4525-8B51-A7B05593F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471" y="97914"/>
            <a:ext cx="10515600" cy="55931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 smtClean="0"/>
              <a:t>Check results</a:t>
            </a:r>
            <a:endParaRPr lang="zh-CN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2CEAEEC6-C105-4A75-99B6-4A8E9CDDF4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118193"/>
              </p:ext>
            </p:extLst>
          </p:nvPr>
        </p:nvGraphicFramePr>
        <p:xfrm>
          <a:off x="366858" y="837256"/>
          <a:ext cx="10567842" cy="5880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908">
                  <a:extLst>
                    <a:ext uri="{9D8B030D-6E8A-4147-A177-3AD203B41FA5}">
                      <a16:colId xmlns:a16="http://schemas.microsoft.com/office/drawing/2014/main" xmlns="" val="1430965803"/>
                    </a:ext>
                  </a:extLst>
                </a:gridCol>
                <a:gridCol w="972239">
                  <a:extLst>
                    <a:ext uri="{9D8B030D-6E8A-4147-A177-3AD203B41FA5}">
                      <a16:colId xmlns:a16="http://schemas.microsoft.com/office/drawing/2014/main" xmlns="" val="1867927881"/>
                    </a:ext>
                  </a:extLst>
                </a:gridCol>
                <a:gridCol w="2000725">
                  <a:extLst>
                    <a:ext uri="{9D8B030D-6E8A-4147-A177-3AD203B41FA5}">
                      <a16:colId xmlns:a16="http://schemas.microsoft.com/office/drawing/2014/main" xmlns="" val="3681822536"/>
                    </a:ext>
                  </a:extLst>
                </a:gridCol>
                <a:gridCol w="2024830">
                  <a:extLst>
                    <a:ext uri="{9D8B030D-6E8A-4147-A177-3AD203B41FA5}">
                      <a16:colId xmlns:a16="http://schemas.microsoft.com/office/drawing/2014/main" xmlns="" val="1829964685"/>
                    </a:ext>
                  </a:extLst>
                </a:gridCol>
                <a:gridCol w="1016922">
                  <a:extLst>
                    <a:ext uri="{9D8B030D-6E8A-4147-A177-3AD203B41FA5}">
                      <a16:colId xmlns:a16="http://schemas.microsoft.com/office/drawing/2014/main" xmlns="" val="1166269346"/>
                    </a:ext>
                  </a:extLst>
                </a:gridCol>
                <a:gridCol w="1602642">
                  <a:extLst>
                    <a:ext uri="{9D8B030D-6E8A-4147-A177-3AD203B41FA5}">
                      <a16:colId xmlns:a16="http://schemas.microsoft.com/office/drawing/2014/main" xmlns="" val="2280756771"/>
                    </a:ext>
                  </a:extLst>
                </a:gridCol>
                <a:gridCol w="1813576">
                  <a:extLst>
                    <a:ext uri="{9D8B030D-6E8A-4147-A177-3AD203B41FA5}">
                      <a16:colId xmlns:a16="http://schemas.microsoft.com/office/drawing/2014/main" xmlns="" val="3678949553"/>
                    </a:ext>
                  </a:extLst>
                </a:gridCol>
              </a:tblGrid>
              <a:tr h="577728"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BES3 event number in data file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CGEM </a:t>
                      </a:r>
                      <a:r>
                        <a:rPr lang="en-US" altLang="zh-CN" sz="1200" dirty="0" err="1"/>
                        <a:t>uniq</a:t>
                      </a:r>
                      <a:r>
                        <a:rPr lang="en-US" altLang="zh-CN" sz="1200" dirty="0"/>
                        <a:t> trigger number(all </a:t>
                      </a:r>
                      <a:r>
                        <a:rPr lang="en-US" altLang="zh-CN" sz="1200" dirty="0" err="1"/>
                        <a:t>gemrocs</a:t>
                      </a:r>
                      <a:r>
                        <a:rPr lang="en-US" altLang="zh-CN" sz="1200" dirty="0"/>
                        <a:t> same 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CGEM Last Trigger number(all </a:t>
                      </a:r>
                      <a:r>
                        <a:rPr lang="en-US" altLang="zh-CN" sz="1200" dirty="0" err="1"/>
                        <a:t>gemrocs</a:t>
                      </a:r>
                      <a:r>
                        <a:rPr lang="en-US" altLang="zh-CN" sz="1200" dirty="0"/>
                        <a:t> same)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Consistent ?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CGEM </a:t>
                      </a:r>
                      <a:r>
                        <a:rPr lang="en-US" altLang="zh-CN" sz="1200" dirty="0" err="1"/>
                        <a:t>Checkbit</a:t>
                      </a:r>
                      <a:endParaRPr lang="en-US" altLang="zh-CN" sz="1200" dirty="0"/>
                    </a:p>
                    <a:p>
                      <a:pPr algn="ctr"/>
                      <a:r>
                        <a:rPr lang="en-US" altLang="zh-CN" sz="1200" dirty="0"/>
                        <a:t> error?(2 bits)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Remarks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6840645"/>
                  </a:ext>
                </a:extLst>
              </a:tr>
              <a:tr h="31999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RUN </a:t>
                      </a:r>
                      <a:r>
                        <a:rPr lang="en-US" altLang="zh-CN" sz="1200" dirty="0" smtClean="0"/>
                        <a:t>84781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1351530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1351530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1351530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Yes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No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Stop Normally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751238"/>
                  </a:ext>
                </a:extLst>
              </a:tr>
              <a:tr h="41266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RUN </a:t>
                      </a:r>
                      <a:r>
                        <a:rPr lang="en-US" altLang="zh-CN" sz="1200" dirty="0" smtClean="0"/>
                        <a:t>84782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1522945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1522945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1522945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Yes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No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Stop Normally</a:t>
                      </a:r>
                      <a:endParaRPr lang="zh-CN" altLang="en-US" sz="1200" dirty="0" smtClean="0"/>
                    </a:p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2550022"/>
                  </a:ext>
                </a:extLst>
              </a:tr>
              <a:tr h="41266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RUN </a:t>
                      </a:r>
                      <a:r>
                        <a:rPr lang="en-US" altLang="zh-CN" sz="1200" dirty="0" smtClean="0"/>
                        <a:t>84783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2189615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2189615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2189615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Yes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No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Stop Normally</a:t>
                      </a:r>
                      <a:endParaRPr lang="zh-CN" altLang="en-US" sz="1200" dirty="0" smtClean="0"/>
                    </a:p>
                    <a:p>
                      <a:pPr algn="ctr"/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8921499"/>
                  </a:ext>
                </a:extLst>
              </a:tr>
              <a:tr h="41266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RUN 84784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2210141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2210141</a:t>
                      </a:r>
                      <a:endParaRPr lang="zh-CN" altLang="en-US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2210141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Yes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No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Stop Normally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4550597"/>
                  </a:ext>
                </a:extLst>
              </a:tr>
              <a:tr h="2475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RUN 84785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2260342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2260539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2260539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No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rgbClr val="0000FF"/>
                          </a:solidFill>
                        </a:rPr>
                        <a:t>No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Stop Normally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3973984"/>
                  </a:ext>
                </a:extLst>
              </a:tr>
              <a:tr h="2475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RUN 84786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2517022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2517543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2517543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No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rgbClr val="0000FF"/>
                          </a:solidFill>
                        </a:rPr>
                        <a:t>No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Stop Normally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1908060"/>
                  </a:ext>
                </a:extLst>
              </a:tr>
              <a:tr h="2475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RUN 84787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2331241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2334721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2334721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No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rgbClr val="0000FF"/>
                          </a:solidFill>
                        </a:rPr>
                        <a:t>No</a:t>
                      </a:r>
                      <a:endParaRPr lang="zh-CN" altLang="en-US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Stop Normally</a:t>
                      </a:r>
                      <a:endParaRPr lang="zh-CN" alt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6785451"/>
                  </a:ext>
                </a:extLst>
              </a:tr>
              <a:tr h="5777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RUN 84788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2990052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2989985-2990052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2990052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altLang="zh-CN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Beam injecting , trigger rate</a:t>
                      </a:r>
                      <a:r>
                        <a:rPr lang="en-US" altLang="zh-CN" sz="1200" baseline="0" dirty="0" smtClean="0">
                          <a:solidFill>
                            <a:srgbClr val="FF0000"/>
                          </a:solidFill>
                        </a:rPr>
                        <a:t>: 330Hz-3.2kHz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Stop Normally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3025908"/>
                  </a:ext>
                </a:extLst>
              </a:tr>
              <a:tr h="5777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RUN 84789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2568596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2570579-2570691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2570691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Beam injecting , trigger rate:</a:t>
                      </a:r>
                      <a:r>
                        <a:rPr lang="en-US" altLang="zh-CN" sz="1200" baseline="0" dirty="0" smtClean="0">
                          <a:solidFill>
                            <a:srgbClr val="FF0000"/>
                          </a:solidFill>
                        </a:rPr>
                        <a:t> 330Hz-3.2kHz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Stop Normally</a:t>
                      </a:r>
                      <a:endParaRPr lang="zh-CN" altLang="en-U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3134976"/>
                  </a:ext>
                </a:extLst>
              </a:tr>
              <a:tr h="3487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RUN 84790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1695658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1695658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1695658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Yes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0000FF"/>
                          </a:solidFill>
                        </a:rPr>
                        <a:t>No</a:t>
                      </a:r>
                      <a:endParaRPr lang="en-US" altLang="zh-CN" sz="12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Stop Normally</a:t>
                      </a:r>
                      <a:endParaRPr lang="zh-CN" alt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8582275"/>
                  </a:ext>
                </a:extLst>
              </a:tr>
              <a:tr h="5777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RUN </a:t>
                      </a:r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84791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2588934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2589279-2589333</a:t>
                      </a:r>
                      <a:endParaRPr lang="zh-CN" alt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altLang="zh-CN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2589333</a:t>
                      </a:r>
                      <a:endParaRPr lang="zh-CN" alt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zh-CN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Beam injecting , trigger rate:</a:t>
                      </a:r>
                      <a:r>
                        <a:rPr lang="en-US" altLang="zh-CN" sz="1200" baseline="0" dirty="0" smtClean="0">
                          <a:solidFill>
                            <a:srgbClr val="FF0000"/>
                          </a:solidFill>
                        </a:rPr>
                        <a:t> 330Hz-3.2kHz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Stop Normally</a:t>
                      </a:r>
                      <a:endParaRPr lang="zh-CN" altLang="en-US" sz="1200" dirty="0" smtClean="0"/>
                    </a:p>
                  </a:txBody>
                  <a:tcPr/>
                </a:tc>
              </a:tr>
              <a:tr h="41266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RUN </a:t>
                      </a:r>
                      <a:r>
                        <a:rPr lang="en-US" altLang="zh-CN" sz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84792</a:t>
                      </a:r>
                      <a:endParaRPr lang="zh-CN" altLang="en-US" sz="12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3228401</a:t>
                      </a:r>
                      <a:endParaRPr lang="zh-CN" altLang="en-US" sz="12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2713298</a:t>
                      </a:r>
                      <a:endParaRPr lang="en-US" altLang="zh-CN" sz="12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2713298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No</a:t>
                      </a:r>
                      <a:endParaRPr lang="zh-CN" altLang="en-US" sz="12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No</a:t>
                      </a:r>
                      <a:endParaRPr lang="zh-CN" altLang="en-US" sz="12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CGEM report error when stop run</a:t>
                      </a:r>
                      <a:endParaRPr lang="zh-CN" altLang="en-US" sz="12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33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600"/>
          </a:xfrm>
        </p:spPr>
        <p:txBody>
          <a:bodyPr/>
          <a:lstStyle/>
          <a:p>
            <a:pPr algn="ctr"/>
            <a:r>
              <a:rPr lang="en-US" altLang="zh-CN" dirty="0" smtClean="0"/>
              <a:t>L1 trigger rate on April 3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595" y="1314451"/>
            <a:ext cx="10910981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8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6362</TotalTime>
  <Words>218</Words>
  <Application>Microsoft Office PowerPoint</Application>
  <PresentationFormat>宽屏</PresentationFormat>
  <Paragraphs>109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DAQ stability testing without HV</vt:lpstr>
      <vt:lpstr>DAQ stability testing</vt:lpstr>
      <vt:lpstr>Check results</vt:lpstr>
      <vt:lpstr>L1 trigger rate on April 3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zengtx</dc:creator>
  <cp:lastModifiedBy>Windows 用户</cp:lastModifiedBy>
  <cp:revision>260</cp:revision>
  <dcterms:created xsi:type="dcterms:W3CDTF">2025-02-21T15:15:20Z</dcterms:created>
  <dcterms:modified xsi:type="dcterms:W3CDTF">2025-04-03T11:57:57Z</dcterms:modified>
</cp:coreProperties>
</file>