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1" r:id="rId3"/>
    <p:sldId id="288" r:id="rId4"/>
    <p:sldId id="29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2025/4/3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3712"/>
          </a:xfrm>
        </p:spPr>
        <p:txBody>
          <a:bodyPr/>
          <a:lstStyle/>
          <a:p>
            <a:r>
              <a:rPr lang="en-US" altLang="zh-CN" dirty="0" smtClean="0"/>
              <a:t>DAQ stability testing without HV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r>
              <a:rPr lang="en-US" altLang="zh-CN" dirty="0" smtClean="0"/>
              <a:t>2025-04-03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B175E0-AC89-4E53-93F2-AFDA6CA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stability </a:t>
            </a:r>
            <a:r>
              <a:rPr lang="en-US" altLang="zh-CN" dirty="0" smtClean="0"/>
              <a:t>testing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A44A4950-8C02-43E1-B02D-ADAD0C5A8B78}"/>
              </a:ext>
            </a:extLst>
          </p:cNvPr>
          <p:cNvSpPr txBox="1"/>
          <p:nvPr/>
        </p:nvSpPr>
        <p:spPr>
          <a:xfrm>
            <a:off x="1250131" y="1814513"/>
            <a:ext cx="94273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HV </a:t>
            </a:r>
            <a:r>
              <a:rPr lang="en-US" altLang="zh-CN" sz="3000" dirty="0" smtClean="0"/>
              <a:t>of </a:t>
            </a:r>
            <a:r>
              <a:rPr lang="en-US" altLang="zh-CN" sz="3000" dirty="0" smtClean="0"/>
              <a:t>CGEM and other sub detector was powered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Electronics was powered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Cosmic-ray trigger,  trigger rate : ~330Hz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From 19:42 on April 2</a:t>
            </a:r>
            <a:r>
              <a:rPr lang="en-US" altLang="zh-CN" sz="3000" baseline="30000" dirty="0" smtClean="0">
                <a:solidFill>
                  <a:srgbClr val="0000FF"/>
                </a:solidFill>
              </a:rPr>
              <a:t>nd</a:t>
            </a:r>
            <a:r>
              <a:rPr lang="en-US" altLang="zh-CN" sz="3000" dirty="0" smtClean="0">
                <a:solidFill>
                  <a:srgbClr val="0000FF"/>
                </a:solidFill>
              </a:rPr>
              <a:t> -17:31 </a:t>
            </a:r>
            <a:r>
              <a:rPr lang="en-US" altLang="zh-CN" sz="3000" dirty="0">
                <a:solidFill>
                  <a:srgbClr val="0000FF"/>
                </a:solidFill>
              </a:rPr>
              <a:t>on April </a:t>
            </a:r>
            <a:r>
              <a:rPr lang="en-US" altLang="zh-CN" sz="3000" dirty="0" smtClean="0">
                <a:solidFill>
                  <a:srgbClr val="0000FF"/>
                </a:solidFill>
              </a:rPr>
              <a:t>3</a:t>
            </a:r>
            <a:r>
              <a:rPr lang="en-US" altLang="zh-CN" sz="3000" baseline="30000" dirty="0" smtClean="0">
                <a:solidFill>
                  <a:srgbClr val="0000FF"/>
                </a:solidFill>
              </a:rPr>
              <a:t>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baseline="3000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Run84781- Run84792 </a:t>
            </a:r>
            <a:endParaRPr lang="en-US" altLang="zh-CN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9617622-A207-4525-8B51-A7B05593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71" y="97914"/>
            <a:ext cx="10515600" cy="55931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2CEAEEC6-C105-4A75-99B6-4A8E9CDDF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18193"/>
              </p:ext>
            </p:extLst>
          </p:nvPr>
        </p:nvGraphicFramePr>
        <p:xfrm>
          <a:off x="366858" y="837256"/>
          <a:ext cx="10567842" cy="588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908">
                  <a:extLst>
                    <a:ext uri="{9D8B030D-6E8A-4147-A177-3AD203B41FA5}">
                      <a16:colId xmlns:a16="http://schemas.microsoft.com/office/drawing/2014/main" xmlns="" val="1430965803"/>
                    </a:ext>
                  </a:extLst>
                </a:gridCol>
                <a:gridCol w="972239">
                  <a:extLst>
                    <a:ext uri="{9D8B030D-6E8A-4147-A177-3AD203B41FA5}">
                      <a16:colId xmlns:a16="http://schemas.microsoft.com/office/drawing/2014/main" xmlns="" val="1867927881"/>
                    </a:ext>
                  </a:extLst>
                </a:gridCol>
                <a:gridCol w="2000725">
                  <a:extLst>
                    <a:ext uri="{9D8B030D-6E8A-4147-A177-3AD203B41FA5}">
                      <a16:colId xmlns:a16="http://schemas.microsoft.com/office/drawing/2014/main" xmlns="" val="3681822536"/>
                    </a:ext>
                  </a:extLst>
                </a:gridCol>
                <a:gridCol w="2024830">
                  <a:extLst>
                    <a:ext uri="{9D8B030D-6E8A-4147-A177-3AD203B41FA5}">
                      <a16:colId xmlns:a16="http://schemas.microsoft.com/office/drawing/2014/main" xmlns="" val="1829964685"/>
                    </a:ext>
                  </a:extLst>
                </a:gridCol>
                <a:gridCol w="1016922">
                  <a:extLst>
                    <a:ext uri="{9D8B030D-6E8A-4147-A177-3AD203B41FA5}">
                      <a16:colId xmlns:a16="http://schemas.microsoft.com/office/drawing/2014/main" xmlns="" val="1166269346"/>
                    </a:ext>
                  </a:extLst>
                </a:gridCol>
                <a:gridCol w="1602642">
                  <a:extLst>
                    <a:ext uri="{9D8B030D-6E8A-4147-A177-3AD203B41FA5}">
                      <a16:colId xmlns:a16="http://schemas.microsoft.com/office/drawing/2014/main" xmlns="" val="2280756771"/>
                    </a:ext>
                  </a:extLst>
                </a:gridCol>
                <a:gridCol w="1813576">
                  <a:extLst>
                    <a:ext uri="{9D8B030D-6E8A-4147-A177-3AD203B41FA5}">
                      <a16:colId xmlns:a16="http://schemas.microsoft.com/office/drawing/2014/main" xmlns="" val="3678949553"/>
                    </a:ext>
                  </a:extLst>
                </a:gridCol>
              </a:tblGrid>
              <a:tr h="577728"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BES3 event number in data file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</a:t>
                      </a:r>
                      <a:r>
                        <a:rPr lang="en-US" altLang="zh-CN" sz="1200" dirty="0" err="1"/>
                        <a:t>uniq</a:t>
                      </a:r>
                      <a:r>
                        <a:rPr lang="en-US" altLang="zh-CN" sz="1200" dirty="0"/>
                        <a:t> trigger number(all </a:t>
                      </a:r>
                      <a:r>
                        <a:rPr lang="en-US" altLang="zh-CN" sz="1200" dirty="0" err="1"/>
                        <a:t>gemrocs</a:t>
                      </a:r>
                      <a:r>
                        <a:rPr lang="en-US" altLang="zh-CN" sz="1200" dirty="0"/>
                        <a:t> same 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Last Trigger number(all </a:t>
                      </a:r>
                      <a:r>
                        <a:rPr lang="en-US" altLang="zh-CN" sz="1200" dirty="0" err="1"/>
                        <a:t>gemrocs</a:t>
                      </a:r>
                      <a:r>
                        <a:rPr lang="en-US" altLang="zh-CN" sz="1200" dirty="0"/>
                        <a:t> same)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Consistent ?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CGEM </a:t>
                      </a:r>
                      <a:r>
                        <a:rPr lang="en-US" altLang="zh-CN" sz="1200" dirty="0" err="1"/>
                        <a:t>Checkbit</a:t>
                      </a:r>
                      <a:endParaRPr lang="en-US" altLang="zh-CN" sz="1200" dirty="0"/>
                    </a:p>
                    <a:p>
                      <a:pPr algn="ctr"/>
                      <a:r>
                        <a:rPr lang="en-US" altLang="zh-CN" sz="1200" dirty="0"/>
                        <a:t> error?(2 bits)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Remarks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6840645"/>
                  </a:ext>
                </a:extLst>
              </a:tr>
              <a:tr h="3199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RUN </a:t>
                      </a:r>
                      <a:r>
                        <a:rPr lang="en-US" altLang="zh-CN" sz="1200" dirty="0" smtClean="0"/>
                        <a:t>84781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1351530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1351530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1351530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751238"/>
                  </a:ext>
                </a:extLst>
              </a:tr>
              <a:tr h="41266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RUN </a:t>
                      </a:r>
                      <a:r>
                        <a:rPr lang="en-US" altLang="zh-CN" sz="1200" dirty="0" smtClean="0"/>
                        <a:t>84782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1522945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1522945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1522945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2550022"/>
                  </a:ext>
                </a:extLst>
              </a:tr>
              <a:tr h="41266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RUN </a:t>
                      </a:r>
                      <a:r>
                        <a:rPr lang="en-US" altLang="zh-CN" sz="1200" dirty="0" smtClean="0"/>
                        <a:t>84783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2189615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2189615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2189615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8921499"/>
                  </a:ext>
                </a:extLst>
              </a:tr>
              <a:tr h="41266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RUN 84784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2210141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2210141</a:t>
                      </a:r>
                      <a:endParaRPr lang="zh-CN" alt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2210141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No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4550597"/>
                  </a:ext>
                </a:extLst>
              </a:tr>
              <a:tr h="2475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RUN 84785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2260342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2260539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2260539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3973984"/>
                  </a:ext>
                </a:extLst>
              </a:tr>
              <a:tr h="2475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RUN 84786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2517022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2517543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2517543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1908060"/>
                  </a:ext>
                </a:extLst>
              </a:tr>
              <a:tr h="2475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RUN 84787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2331241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2334721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2334721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Normally</a:t>
                      </a:r>
                      <a:endParaRPr lang="zh-CN" alt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6785451"/>
                  </a:ext>
                </a:extLst>
              </a:tr>
              <a:tr h="5777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RUN 84788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2990052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2989985-2990052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2990052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altLang="zh-CN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Beam injecting , trigger rate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: 330Hz-3.2kHz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3025908"/>
                  </a:ext>
                </a:extLst>
              </a:tr>
              <a:tr h="5777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RUN 84789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2568596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2570579-2570691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2570691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Beam injecting , trigger rate: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330Hz-3.2kHz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134976"/>
                  </a:ext>
                </a:extLst>
              </a:tr>
              <a:tr h="3487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RUN 84790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1695658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1695658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1695658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en-US" altLang="zh-CN" sz="1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Normally</a:t>
                      </a:r>
                      <a:endParaRPr lang="zh-CN" alt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8582275"/>
                  </a:ext>
                </a:extLst>
              </a:tr>
              <a:tr h="5777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RUN 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84791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2588934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2589279-2589333</a:t>
                      </a: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altLang="zh-CN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2589333</a:t>
                      </a: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Beam injecting , trigger rate: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330Hz-3.2kHz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Stop Normally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41266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RUN </a:t>
                      </a:r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84792</a:t>
                      </a:r>
                      <a:endParaRPr lang="zh-CN" alt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3228401</a:t>
                      </a:r>
                      <a:endParaRPr lang="zh-CN" alt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2713298</a:t>
                      </a:r>
                      <a:endParaRPr lang="en-US" altLang="zh-CN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2713298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No</a:t>
                      </a:r>
                      <a:endParaRPr lang="zh-CN" alt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CGEM report error when stop run</a:t>
                      </a:r>
                      <a:endParaRPr lang="zh-CN" alt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pPr algn="ctr"/>
            <a:r>
              <a:rPr lang="en-US" altLang="zh-CN" dirty="0" smtClean="0"/>
              <a:t>L1 trigger rate on April 3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595" y="1314451"/>
            <a:ext cx="10910981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6362</TotalTime>
  <Words>218</Words>
  <Application>Microsoft Office PowerPoint</Application>
  <PresentationFormat>宽屏</PresentationFormat>
  <Paragraphs>109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DAQ stability testing without HV</vt:lpstr>
      <vt:lpstr>DAQ stability testing</vt:lpstr>
      <vt:lpstr>Check results</vt:lpstr>
      <vt:lpstr>L1 trigger rate on April 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Windows 用户</cp:lastModifiedBy>
  <cp:revision>260</cp:revision>
  <dcterms:created xsi:type="dcterms:W3CDTF">2025-02-21T15:15:20Z</dcterms:created>
  <dcterms:modified xsi:type="dcterms:W3CDTF">2025-04-03T11:57:57Z</dcterms:modified>
</cp:coreProperties>
</file>