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92" r:id="rId3"/>
    <p:sldId id="299" r:id="rId4"/>
    <p:sldId id="301" r:id="rId5"/>
    <p:sldId id="302" r:id="rId6"/>
    <p:sldId id="294" r:id="rId7"/>
    <p:sldId id="295" r:id="rId8"/>
    <p:sldId id="311" r:id="rId9"/>
    <p:sldId id="309" r:id="rId10"/>
    <p:sldId id="308" r:id="rId11"/>
    <p:sldId id="296" r:id="rId12"/>
    <p:sldId id="291" r:id="rId13"/>
    <p:sldId id="306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2708-0D5A-4211-A7C6-630C4CBA63F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4E70-9AFB-4974-8785-715708AA8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3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57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9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9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4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3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33D7-28BE-44C0-964C-9145DE0E13B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8600" y="1122363"/>
            <a:ext cx="9353551" cy="2387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Comparison of local and non-local chromatic correction scheme and the possible optimization for CEPC ARC region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/>
          </a:bodyPr>
          <a:lstStyle/>
          <a:p>
            <a:r>
              <a:rPr lang="en-US" altLang="zh-CN" sz="2533" b="1" dirty="0"/>
              <a:t>Yiwei </a:t>
            </a:r>
            <a:r>
              <a:rPr lang="en-US" altLang="zh-CN" sz="2533" b="1" dirty="0" smtClean="0"/>
              <a:t>Wang</a:t>
            </a:r>
            <a:endParaRPr lang="en-US" altLang="zh-CN" sz="2533" b="1" dirty="0"/>
          </a:p>
          <a:p>
            <a:endParaRPr lang="en-US" altLang="zh-CN" sz="2667" b="1" dirty="0"/>
          </a:p>
          <a:p>
            <a:r>
              <a:rPr lang="en-US" altLang="zh-CN" sz="2133" b="1" dirty="0" smtClean="0"/>
              <a:t>CEPC day, Apr</a:t>
            </a:r>
            <a:r>
              <a:rPr lang="en-US" altLang="zh-CN" sz="2133" b="1" dirty="0"/>
              <a:t>.</a:t>
            </a:r>
            <a:r>
              <a:rPr lang="en-US" altLang="zh-CN" sz="2133" b="1" dirty="0" smtClean="0"/>
              <a:t> 21, 2025, IHEP</a:t>
            </a:r>
            <a:endParaRPr lang="en-US" altLang="zh-CN" sz="2133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whole ring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7173"/>
            <a:ext cx="10515600" cy="1312236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errors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beating versus horizontal and vertical alignment errors on arc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quardrupoles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averaged at all BPMs over ten seeds without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68" y="2668776"/>
            <a:ext cx="7440063" cy="3705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82046" y="412063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LCCoptics</a:t>
            </a:r>
            <a:endParaRPr lang="en-US" altLang="zh-CN" b="1" dirty="0" smtClean="0"/>
          </a:p>
          <a:p>
            <a:r>
              <a:rPr lang="en-US" altLang="zh-CN" b="1" dirty="0"/>
              <a:t>Z </a:t>
            </a:r>
            <a:r>
              <a:rPr lang="en-US" altLang="zh-CN" b="1" dirty="0" smtClean="0"/>
              <a:t>energy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886626" y="4120637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GHC </a:t>
            </a:r>
            <a:r>
              <a:rPr lang="en-US" altLang="zh-CN" b="1" dirty="0" smtClean="0"/>
              <a:t>optics</a:t>
            </a:r>
          </a:p>
          <a:p>
            <a:r>
              <a:rPr lang="en-US" altLang="zh-CN" b="1" dirty="0"/>
              <a:t>Z </a:t>
            </a:r>
            <a:r>
              <a:rPr lang="en-US" altLang="zh-CN" b="1" dirty="0" smtClean="0"/>
              <a:t>energy</a:t>
            </a:r>
            <a:endParaRPr lang="zh-CN" altLang="en-US" b="1" dirty="0"/>
          </a:p>
        </p:txBody>
      </p:sp>
      <p:sp>
        <p:nvSpPr>
          <p:cNvPr id="8" name="右箭头 7"/>
          <p:cNvSpPr/>
          <p:nvPr/>
        </p:nvSpPr>
        <p:spPr>
          <a:xfrm rot="16200000">
            <a:off x="7099300" y="6374518"/>
            <a:ext cx="393700" cy="254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6200000">
            <a:off x="4013200" y="6399918"/>
            <a:ext cx="393700" cy="254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58918" y="2933699"/>
            <a:ext cx="2499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In (</a:t>
            </a:r>
            <a:r>
              <a:rPr lang="en-US" altLang="zh-CN" dirty="0" smtClean="0">
                <a:latin typeface="+mn-ea"/>
              </a:rPr>
              <a:t>PRAB28</a:t>
            </a:r>
            <a:r>
              <a:rPr lang="en-US" altLang="zh-CN" dirty="0">
                <a:latin typeface="+mn-ea"/>
              </a:rPr>
              <a:t>, 021002, </a:t>
            </a:r>
            <a:r>
              <a:rPr lang="en-US" altLang="zh-CN" dirty="0" smtClean="0">
                <a:latin typeface="+mn-ea"/>
              </a:rPr>
              <a:t>2025), the comparison table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CEPC Higgs optics provided but not </a:t>
            </a:r>
            <a:r>
              <a:rPr lang="en-US" altLang="zh-CN" dirty="0" err="1" smtClean="0"/>
              <a:t>ttbar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CEPC </a:t>
            </a:r>
            <a:r>
              <a:rPr lang="en-US" altLang="zh-CN" dirty="0" err="1" smtClean="0"/>
              <a:t>ttbar</a:t>
            </a:r>
            <a:r>
              <a:rPr lang="en-US" altLang="zh-CN" dirty="0" smtClean="0"/>
              <a:t> ex=1.4nm vs FCCee LCC ex=2.1nm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54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possible optimization for CEPC ARC region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63229"/>
              </p:ext>
            </p:extLst>
          </p:nvPr>
        </p:nvGraphicFramePr>
        <p:xfrm>
          <a:off x="901700" y="2069691"/>
          <a:ext cx="107061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475">
                  <a:extLst>
                    <a:ext uri="{9D8B030D-6E8A-4147-A177-3AD203B41FA5}">
                      <a16:colId xmlns:a16="http://schemas.microsoft.com/office/drawing/2014/main" val="2021668255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52499437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52349548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27960386"/>
                    </a:ext>
                  </a:extLst>
                </a:gridCol>
              </a:tblGrid>
              <a:tr h="1434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CEPC TDR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CEPC with LCC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Note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68320"/>
                  </a:ext>
                </a:extLst>
              </a:tr>
              <a:tr h="14344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Period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 cells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 cells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82248"/>
                  </a:ext>
                </a:extLst>
              </a:tr>
              <a:tr h="35860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ARC quadrupole number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 regular arc section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46*8*8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10*36*8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+64</a:t>
                      </a:r>
                      <a:r>
                        <a:rPr lang="en-US" altLang="zh-CN" baseline="0" dirty="0" smtClean="0"/>
                        <a:t> quadrupole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860671"/>
                  </a:ext>
                </a:extLst>
              </a:tr>
              <a:tr h="358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ARC </a:t>
                      </a:r>
                      <a:r>
                        <a:rPr lang="en-US" altLang="zh-CN" dirty="0" err="1" smtClean="0"/>
                        <a:t>sextupole</a:t>
                      </a:r>
                      <a:r>
                        <a:rPr lang="en-US" altLang="zh-CN" dirty="0" smtClean="0"/>
                        <a:t> number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 regular arc section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16*8*8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8*36*8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Nominally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+320 </a:t>
                      </a:r>
                      <a:r>
                        <a:rPr lang="en-US" altLang="zh-CN" dirty="0" err="1" smtClean="0"/>
                        <a:t>sextupole</a:t>
                      </a:r>
                      <a:r>
                        <a:rPr lang="en-US" altLang="zh-CN" baseline="0" dirty="0" smtClean="0"/>
                        <a:t>, but actually may similar as softer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Note CEPC </a:t>
                      </a:r>
                      <a:r>
                        <a:rPr lang="en-US" altLang="zh-CN" dirty="0" err="1" smtClean="0"/>
                        <a:t>ttbar</a:t>
                      </a:r>
                      <a:r>
                        <a:rPr lang="en-US" altLang="zh-CN" dirty="0" smtClean="0"/>
                        <a:t> ex=1.4nm vs FCCee LCC ex=2.1nm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87732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5180051"/>
            <a:ext cx="5588000" cy="14006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25649" y="4837806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CEPC ARC period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467600" y="4848819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FCCee-LCC ARC period</a:t>
            </a:r>
            <a:endParaRPr lang="zh-CN" altLang="en-US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838200" y="1462272"/>
            <a:ext cx="11087100" cy="163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arc region adopted HFD structure and basically keep the machine geometry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5900" y="1025018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ARC lattice optimization is undergoing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121400" y="5275530"/>
            <a:ext cx="5803900" cy="1379270"/>
            <a:chOff x="1915820" y="4924142"/>
            <a:chExt cx="9145880" cy="1933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5820" y="4924142"/>
              <a:ext cx="9145880" cy="1933858"/>
            </a:xfrm>
            <a:prstGeom prst="rect">
              <a:avLst/>
            </a:prstGeom>
          </p:spPr>
        </p:pic>
        <p:cxnSp>
          <p:nvCxnSpPr>
            <p:cNvPr id="18" name="直接箭头连接符 17"/>
            <p:cNvCxnSpPr/>
            <p:nvPr/>
          </p:nvCxnSpPr>
          <p:spPr>
            <a:xfrm>
              <a:off x="3175000" y="49241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3848100" y="49876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972300" y="49876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7696200" y="49241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92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5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further work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17308"/>
            <a:ext cx="10515600" cy="296874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Pantaleo Raimondi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发展了一套完全的局部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校正方法，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相比于全局校正，具有更好的横向动力学孔径及更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的误差敏感度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能量接受度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3.5%@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1.8%@Z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如果弧区采用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设计且基本保持机器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几何，弧区磁铁数量可以基本保持，优化正在进行中。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07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0601"/>
            <a:ext cx="10374826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design of the </a:t>
            </a:r>
            <a:r>
              <a:rPr lang="en-US" altLang="zh-CN" sz="40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ARC region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TDR review preparation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3352" y="1141845"/>
            <a:ext cx="11881320" cy="2863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 to provide a large filling factor. </a:t>
            </a:r>
          </a:p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90/90 degrees’ phase advances for the Higgs and ttbar modes due to the emittance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nonlinearity cancelation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60/60 degrees’ phase advances for the W and Z modes to fulfil the collective instability requirement.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the impedance induced instability at Z mode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stable tune area if considering beam-beam effect and impedance consistently at W and Z modes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0.35m and opposite polarity between two beams fulfill the requirement technical design of the twin-aperture of dipoles and quadrupoles.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6314" y="3978828"/>
            <a:ext cx="4961614" cy="2373720"/>
            <a:chOff x="129674" y="3653225"/>
            <a:chExt cx="8849224" cy="2783130"/>
          </a:xfrm>
        </p:grpSpPr>
        <p:pic>
          <p:nvPicPr>
            <p:cNvPr id="23" name="图片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40304" y="3653225"/>
              <a:ext cx="4338594" cy="2771132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674" y="3653225"/>
              <a:ext cx="4310033" cy="27831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68728" y="4367746"/>
              <a:ext cx="3035573" cy="7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Higgs/ttbar</a:t>
              </a:r>
            </a:p>
            <a:p>
              <a:r>
                <a:rPr lang="en-US" altLang="zh-CN" dirty="0"/>
                <a:t>90/90 degree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08011" y="4367746"/>
              <a:ext cx="3443338" cy="7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W/Z </a:t>
              </a:r>
            </a:p>
            <a:p>
              <a:r>
                <a:rPr lang="en-US" altLang="zh-CN" dirty="0"/>
                <a:t>60/60 degree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63984" y="3995119"/>
            <a:ext cx="5968996" cy="2495023"/>
            <a:chOff x="1428750" y="1447800"/>
            <a:chExt cx="10420350" cy="499107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28750" y="1447800"/>
              <a:ext cx="10420350" cy="3609975"/>
              <a:chOff x="1123950" y="1562100"/>
              <a:chExt cx="7448550" cy="2586037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950" y="2714625"/>
                <a:ext cx="7410450" cy="10668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675" y="3852862"/>
                <a:ext cx="7362825" cy="295275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725" y="1562100"/>
                <a:ext cx="7296150" cy="1123950"/>
              </a:xfrm>
              <a:prstGeom prst="rect">
                <a:avLst/>
              </a:prstGeom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1548678" y="5145945"/>
              <a:ext cx="8274457" cy="12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Dual aperture quadrupole and bend with opposite polarity in two ring</a:t>
              </a:r>
              <a:endParaRPr lang="zh-CN" altLang="en-US" dirty="0"/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11352584" y="422108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345697" y="4435907"/>
            <a:ext cx="71169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0.35m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1252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680" y="54999"/>
            <a:ext cx="12464092" cy="888185"/>
          </a:xfrm>
        </p:spPr>
        <p:txBody>
          <a:bodyPr>
            <a:noAutofit/>
          </a:bodyPr>
          <a:lstStyle/>
          <a:p>
            <a:pPr marL="0" lvl="1" algn="ctr"/>
            <a:r>
              <a:rPr lang="en-US" altLang="zh-CN" sz="4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ARC aberration for Higgs/ttbar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1176110"/>
            <a:ext cx="11031016" cy="10287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–I sextupole pairs scheme* adopted for Higgs &amp; ttbar modes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nonlinearity cancellation esp. much less horizontal 2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chromaticity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CDR lattice#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4673" y="4483098"/>
            <a:ext cx="2311327" cy="1448414"/>
            <a:chOff x="758277" y="4439668"/>
            <a:chExt cx="3016119" cy="18140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277" y="4439668"/>
              <a:ext cx="3016119" cy="18140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28120" y="4670367"/>
              <a:ext cx="1419103" cy="375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Q’’=313, 410</a:t>
              </a:r>
              <a:endParaRPr lang="zh-CN" altLang="en-US" sz="11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954721" y="4462098"/>
            <a:ext cx="2424479" cy="1469414"/>
            <a:chOff x="795659" y="605831"/>
            <a:chExt cx="2937517" cy="17904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659" y="605831"/>
              <a:ext cx="2937517" cy="179045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44901" y="845660"/>
              <a:ext cx="1206582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87" y="4509120"/>
            <a:ext cx="2613097" cy="14632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4437112"/>
            <a:ext cx="2644262" cy="1494400"/>
          </a:xfrm>
          <a:prstGeom prst="rect">
            <a:avLst/>
          </a:prstGeom>
        </p:spPr>
      </p:pic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2" y="2204864"/>
            <a:ext cx="2723502" cy="870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7" y="3255714"/>
            <a:ext cx="9883249" cy="965373"/>
          </a:xfrm>
          <a:prstGeom prst="rect">
            <a:avLst/>
          </a:prstGeom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TDR review preparation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C8BBD8-8BDE-4B4C-A573-D9D88565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12270" y="2258465"/>
            <a:ext cx="287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* T. Bian, PhD thesis 2018 </a:t>
            </a:r>
          </a:p>
          <a:p>
            <a:r>
              <a:rPr lang="en-US" altLang="zh-CN" sz="1400" dirty="0"/>
              <a:t># CEPC CDR, arXiv:1809.00285, 2018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138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259" y="1124744"/>
            <a:ext cx="11020232" cy="1402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allowed to select –I sextupole pairs for W &amp;Z mode without adding more sextupoles.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of main aberration has period of 23*3 cells. Give a good start point for the dynamic aperture optimization.</a:t>
            </a:r>
          </a:p>
          <a:p>
            <a:pPr lvl="1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灯片编号占位符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839416" y="2639855"/>
            <a:ext cx="10598968" cy="2013281"/>
            <a:chOff x="66675" y="2272604"/>
            <a:chExt cx="12058650" cy="2013281"/>
          </a:xfrm>
        </p:grpSpPr>
        <p:grpSp>
          <p:nvGrpSpPr>
            <p:cNvPr id="4" name="组合 3"/>
            <p:cNvGrpSpPr/>
            <p:nvPr/>
          </p:nvGrpSpPr>
          <p:grpSpPr>
            <a:xfrm>
              <a:off x="66675" y="2272604"/>
              <a:ext cx="12058650" cy="1027115"/>
              <a:chOff x="57150" y="4695825"/>
              <a:chExt cx="12058650" cy="102711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3350" y="4981576"/>
                <a:ext cx="11982450" cy="190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>
                <a:off x="20955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72390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122872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174307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226695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>
                <a:off x="278130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3286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38004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42957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810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531495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82930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35317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686752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737235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88670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8391525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889635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941070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993457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1044892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1095375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1146810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572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71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4859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000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495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0099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524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0386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5434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057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5721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086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581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0961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0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81248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6487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9163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6774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01917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0687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201400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57150" y="525780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1A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80033" y="527685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1B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75332" y="527685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615666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143250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SF3A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100512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3B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675721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4A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632983" y="526987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4B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>
                <a:off x="11991975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1725275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5933104" y="527045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1A</a:t>
                </a:r>
                <a:endParaRPr lang="zh-CN" altLang="en-US" sz="110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955987" y="528950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1B</a:t>
                </a:r>
                <a:endParaRPr lang="zh-CN" altLang="en-US" sz="1100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451286" y="528950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2A</a:t>
                </a:r>
                <a:endParaRPr lang="zh-CN" altLang="en-US" sz="1100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491620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2B</a:t>
                </a:r>
                <a:endParaRPr lang="zh-CN" altLang="en-US" sz="1100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9019204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SD3A</a:t>
                </a:r>
                <a:endParaRPr lang="zh-CN" altLang="en-US" sz="1100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9976466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3B</a:t>
                </a:r>
                <a:endParaRPr lang="zh-CN" altLang="en-US" sz="1100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0551675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4A</a:t>
                </a:r>
                <a:endParaRPr lang="zh-CN" altLang="en-US" sz="1100" b="1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1508937" y="528252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4B</a:t>
                </a:r>
                <a:endParaRPr lang="zh-CN" altLang="en-US" sz="1100" b="1" dirty="0"/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 flipV="1">
              <a:off x="230408" y="3419453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780120" y="4273700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1214287" y="3866861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2766549" y="342050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3328849" y="3459398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4288448" y="3498287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310982" y="3832512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4276881" y="3865095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4290547" y="424451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071001" y="3420508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7620713" y="4274755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7054880" y="3867916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607142" y="342156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169442" y="3460453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0129041" y="3499342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151575" y="3833567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10117474" y="3866150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10131140" y="424557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85725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35280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70560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0115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标题 1"/>
          <p:cNvSpPr txBox="1">
            <a:spLocks/>
          </p:cNvSpPr>
          <p:nvPr/>
        </p:nvSpPr>
        <p:spPr>
          <a:xfrm>
            <a:off x="859495" y="62025"/>
            <a:ext cx="10559996" cy="888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ARC aberration for W/Z</a:t>
            </a:r>
          </a:p>
        </p:txBody>
      </p:sp>
      <p:sp>
        <p:nvSpPr>
          <p:cNvPr id="72" name="页脚占位符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TDR review preparation</a:t>
            </a:r>
            <a:endParaRPr lang="zh-CN" altLang="en-US"/>
          </a:p>
        </p:txBody>
      </p:sp>
      <p:sp>
        <p:nvSpPr>
          <p:cNvPr id="73" name="日期占位符 72">
            <a:extLst>
              <a:ext uri="{FF2B5EF4-FFF2-40B4-BE49-F238E27FC236}">
                <a16:creationId xmlns:a16="http://schemas.microsoft.com/office/drawing/2014/main" id="{26DEFBC4-65C2-4CB0-B900-CF53D4D8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67114" y="4875929"/>
            <a:ext cx="10485470" cy="1539460"/>
            <a:chOff x="526043" y="4875929"/>
            <a:chExt cx="10485470" cy="1539460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43" y="4875929"/>
              <a:ext cx="2492844" cy="1505399"/>
            </a:xfrm>
            <a:prstGeom prst="rect">
              <a:avLst/>
            </a:prstGeom>
          </p:spPr>
        </p:pic>
        <p:sp>
          <p:nvSpPr>
            <p:cNvPr id="101" name="矩形 100"/>
            <p:cNvSpPr/>
            <p:nvPr/>
          </p:nvSpPr>
          <p:spPr>
            <a:xfrm>
              <a:off x="1275599" y="5055190"/>
              <a:ext cx="10286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dQ vs. dp/p</a:t>
              </a:r>
              <a:endParaRPr lang="zh-CN" altLang="en-US" sz="1400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604" y="4882653"/>
              <a:ext cx="2472199" cy="1498675"/>
            </a:xfrm>
            <a:prstGeom prst="rect">
              <a:avLst/>
            </a:prstGeom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0217" y="4899153"/>
              <a:ext cx="2552689" cy="1516236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0358" y="4926491"/>
              <a:ext cx="2501155" cy="1475893"/>
            </a:xfrm>
            <a:prstGeom prst="rect">
              <a:avLst/>
            </a:prstGeom>
          </p:spPr>
        </p:pic>
        <p:sp>
          <p:nvSpPr>
            <p:cNvPr id="109" name="矩形 108"/>
            <p:cNvSpPr/>
            <p:nvPr/>
          </p:nvSpPr>
          <p:spPr>
            <a:xfrm>
              <a:off x="3381853" y="5002902"/>
              <a:ext cx="18828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Cancellation of</a:t>
              </a:r>
              <a:endParaRPr lang="zh-CN" altLang="en-US" sz="1400" dirty="0"/>
            </a:p>
            <a:p>
              <a:r>
                <a:rPr lang="en-US" altLang="zh-CN" sz="1400" dirty="0"/>
                <a:t>beta distortion due to energy deviation</a:t>
              </a:r>
              <a:endParaRPr lang="zh-CN" altLang="en-US" sz="1400" dirty="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5981566" y="4987747"/>
              <a:ext cx="188285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Cancellation of</a:t>
              </a:r>
              <a:endParaRPr lang="zh-CN" altLang="en-US" sz="1400" dirty="0"/>
            </a:p>
            <a:p>
              <a:r>
                <a:rPr lang="en-US" altLang="zh-CN" sz="1400" dirty="0"/>
                <a:t>dispersion distortion due to energy deviation</a:t>
              </a:r>
              <a:endParaRPr lang="zh-CN" altLang="en-US" sz="1400" dirty="0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8868176" y="4998033"/>
              <a:ext cx="18828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Cancellation of</a:t>
              </a:r>
              <a:endParaRPr lang="zh-CN" altLang="en-US" sz="1400" dirty="0"/>
            </a:p>
            <a:p>
              <a:r>
                <a:rPr lang="en-US" altLang="zh-CN" sz="1400" dirty="0"/>
                <a:t>3</a:t>
              </a:r>
              <a:r>
                <a:rPr lang="en-US" altLang="zh-CN" sz="1400" baseline="30000" dirty="0"/>
                <a:t>rd</a:t>
              </a:r>
              <a:r>
                <a:rPr lang="en-US" altLang="zh-CN" sz="1400" dirty="0"/>
                <a:t> RDT due to energy deviation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98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local and non-local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scheme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CEPC ARC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100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0900" cy="740661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Nonlinearity and effects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 energy circular e+e- colliders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5358809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非线性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momentum: </a:t>
            </a:r>
          </a:p>
          <a:p>
            <a:pPr lvl="2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阶频移：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x/dJx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y/dJy, 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x/dJy, …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阶共振项：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3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共振项：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4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4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高阶共振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momentum: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畸变：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各阶色品：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d^2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^2, d^3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^3, …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有能量偏差的共振项：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3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x+2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…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同步辐射的阻尼及量子激发效应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束束相互作用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元件误差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2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non-local chromatic correction scheme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7172"/>
            <a:ext cx="10900144" cy="5284381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：对不同功能区域分别设计并匹配（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region, arc, RF acceleration region, injection region…)</a:t>
            </a:r>
          </a:p>
          <a:p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非线性：由于种类很多，且变量数量有限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一般的做法是部分非线性项作局部校正，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部分校正受限的非线性项（尤其是与能量相关的）作全局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校正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FCCee Global Hybrid chromaticity Correction (GHC) optics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Oide</a:t>
            </a:r>
          </a:p>
          <a:p>
            <a:pPr lvl="2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对撞区主要局部校正垂直一阶色品；弧区局部校正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阶色品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共振项；其余全局校正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（直接优化全环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或寿命，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有效，且适合于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撞这种有很多优化目标的情况，但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全环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非线性有一定挖掘空间）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未来环形正负电子对撞机，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Pantaleo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Raimondi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发展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一套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完全的局部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校正方法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(PRAB28, 021002, 2025), 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在各区域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将非线性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项作局部校正并且匹配不同区域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Yunhai Cai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Brinkman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人也是相同思路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lvl="2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FCCee local chromatic correction (LCC) optics, by P. Raimondi et al</a:t>
            </a:r>
          </a:p>
          <a:p>
            <a:pPr lvl="2"/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在各区域将非线性项作局部校正并且匹配不同区域（方法较为复杂，但全环非线性校正得更好）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optics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Y. Wang et al</a:t>
            </a:r>
          </a:p>
          <a:p>
            <a:pPr lvl="2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撞区校正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阶频移，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共振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项、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各阶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色品；弧区校正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共振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阶色品，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畸变，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有能量偏差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阶共振项；然后作全局校正（方法介于前两者之间）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5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lattice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64899"/>
            <a:ext cx="10998200" cy="3700129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bending filling factor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cells: emittance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strength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LCC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非线性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校正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KQF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natural emittance, selecting the corresponding 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x; </a:t>
            </a:r>
          </a:p>
          <a:p>
            <a:pPr lvl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KSF1A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KSF2A: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chromaticity 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≃0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first-order variation of horizontal tune with horizontal amplitude ∂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Qx/∂x≃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KQD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first-order variation of vertical tune with vertical amplitude ∂Qy/∂y≃0 selecting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optimal </a:t>
            </a:r>
            <a:r>
              <a:rPr lang="el-G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(several 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fulfill this condition,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</a:t>
            </a:r>
            <a:r>
              <a:rPr lang="el-GR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KSD1A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KSD1A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vertical chromaticity 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≃ 0 and first-order cross term amplitude detuning ∂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∂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≃0, ∂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∂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≃0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15820" y="4847942"/>
            <a:ext cx="9145880" cy="1933858"/>
            <a:chOff x="1915820" y="4924142"/>
            <a:chExt cx="9145880" cy="19338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5820" y="4924142"/>
              <a:ext cx="9145880" cy="1933858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>
              <a:off x="3175000" y="49241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848100" y="49876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6972300" y="49876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7696200" y="4924142"/>
              <a:ext cx="1346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019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</a:t>
            </a:r>
            <a:r>
              <a:rPr lang="en-US" altLang="zh-CN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000" y="1162554"/>
            <a:ext cx="11353800" cy="1921352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GHC optics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noninterleaved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placed at −I locations is less achromatic but more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anharmonic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HFD arc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anharmonicity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achromaticity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achieved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every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quadrupole: very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achromatic but not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anharmonic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optics: Four –I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scheme adopted for Higgs &amp;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59452"/>
          <a:stretch/>
        </p:blipFill>
        <p:spPr>
          <a:xfrm>
            <a:off x="838200" y="3187407"/>
            <a:ext cx="4168537" cy="1837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60314"/>
          <a:stretch/>
        </p:blipFill>
        <p:spPr>
          <a:xfrm>
            <a:off x="5877735" y="3227875"/>
            <a:ext cx="4079933" cy="1837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59459"/>
          <a:stretch/>
        </p:blipFill>
        <p:spPr>
          <a:xfrm>
            <a:off x="812790" y="4988289"/>
            <a:ext cx="4219356" cy="18571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35" y="5013689"/>
            <a:ext cx="4016233" cy="18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lattice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7173"/>
            <a:ext cx="10515600" cy="11539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对撞区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与</a:t>
            </a:r>
            <a:r>
              <a:rPr lang="en-US" altLang="zh-CN" dirty="0" smtClean="0"/>
              <a:t>LCC</a:t>
            </a:r>
            <a:r>
              <a:rPr lang="zh-CN" altLang="en-US" dirty="0" smtClean="0"/>
              <a:t>类似，经验主要来自</a:t>
            </a:r>
            <a:r>
              <a:rPr lang="en-US" altLang="zh-CN" dirty="0" smtClean="0"/>
              <a:t>FFTB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SuperB</a:t>
            </a:r>
            <a:r>
              <a:rPr lang="zh-CN" altLang="en-US" dirty="0" smtClean="0"/>
              <a:t>对撞区设计及</a:t>
            </a:r>
            <a:r>
              <a:rPr lang="en-US" altLang="zh-CN" dirty="0" err="1" smtClean="0"/>
              <a:t>Brinkmann</a:t>
            </a:r>
            <a:r>
              <a:rPr lang="en-US" altLang="zh-CN" dirty="0" smtClean="0"/>
              <a:t>, Yunhai Cai, Anton</a:t>
            </a:r>
            <a:r>
              <a:rPr lang="zh-CN" altLang="en-US" dirty="0" smtClean="0"/>
              <a:t>等人文献。</a:t>
            </a:r>
            <a:endParaRPr lang="en-US" altLang="zh-CN" dirty="0" smtClean="0"/>
          </a:p>
          <a:p>
            <a:r>
              <a:rPr lang="en-US" altLang="zh-CN" dirty="0" smtClean="0">
                <a:latin typeface="+mn-ea"/>
              </a:rPr>
              <a:t>New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LCC optics</a:t>
            </a:r>
            <a:r>
              <a:rPr lang="zh-CN" altLang="en-US" dirty="0" smtClean="0">
                <a:latin typeface="+mn-ea"/>
              </a:rPr>
              <a:t>校正了有</a:t>
            </a:r>
            <a:r>
              <a:rPr lang="zh-CN" altLang="en-US" dirty="0">
                <a:latin typeface="+mn-ea"/>
              </a:rPr>
              <a:t>能量偏差</a:t>
            </a:r>
            <a:r>
              <a:rPr lang="zh-CN" altLang="en-US" dirty="0" smtClean="0">
                <a:latin typeface="+mn-ea"/>
              </a:rPr>
              <a:t>的</a:t>
            </a:r>
            <a:r>
              <a:rPr lang="en-US" altLang="zh-CN" dirty="0" smtClean="0">
                <a:latin typeface="+mn-ea"/>
              </a:rPr>
              <a:t>3</a:t>
            </a:r>
            <a:r>
              <a:rPr lang="zh-CN" altLang="en-US" dirty="0" smtClean="0">
                <a:latin typeface="+mn-ea"/>
              </a:rPr>
              <a:t>阶共振项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87" y="2946400"/>
            <a:ext cx="10554855" cy="3086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2900" y="3543300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LCC IR optics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308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whole ring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7173"/>
            <a:ext cx="10515600" cy="124282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nonlinear optimization using numerical algorithms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21" y="2344757"/>
            <a:ext cx="4063879" cy="2971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3" y="4210421"/>
            <a:ext cx="4040038" cy="2095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303" y="2192394"/>
            <a:ext cx="3537519" cy="1969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9" y="2278746"/>
            <a:ext cx="3947854" cy="35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whole ring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236042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ynamic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for FCC LCC optics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GHC V22 optics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and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computed in the center of the straight sections.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2" y="2995669"/>
            <a:ext cx="3494463" cy="26646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63" y="2995670"/>
            <a:ext cx="3490538" cy="25560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72599" y="3635149"/>
            <a:ext cx="1750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LCC optics</a:t>
            </a:r>
          </a:p>
          <a:p>
            <a:r>
              <a:rPr lang="en-US" altLang="zh-CN" b="1" dirty="0"/>
              <a:t>o</a:t>
            </a:r>
            <a:r>
              <a:rPr lang="en-US" altLang="zh-CN" b="1" dirty="0" smtClean="0"/>
              <a:t>n momentum</a:t>
            </a:r>
            <a:endParaRPr lang="en-US" altLang="zh-CN" b="1" dirty="0"/>
          </a:p>
        </p:txBody>
      </p:sp>
      <p:sp>
        <p:nvSpPr>
          <p:cNvPr id="7" name="矩形 6"/>
          <p:cNvSpPr/>
          <p:nvPr/>
        </p:nvSpPr>
        <p:spPr>
          <a:xfrm>
            <a:off x="5584419" y="3748579"/>
            <a:ext cx="17876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GHC </a:t>
            </a:r>
            <a:r>
              <a:rPr lang="en-US" altLang="zh-CN" b="1" dirty="0" smtClean="0"/>
              <a:t>optics</a:t>
            </a:r>
          </a:p>
          <a:p>
            <a:r>
              <a:rPr lang="en-US" altLang="zh-CN" b="1" dirty="0" smtClean="0"/>
              <a:t>On momentum</a:t>
            </a:r>
            <a:endParaRPr lang="en-US" altLang="zh-CN" b="1" dirty="0"/>
          </a:p>
          <a:p>
            <a:endParaRPr lang="en-US" altLang="zh-CN" b="1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519" y="2995669"/>
            <a:ext cx="3398909" cy="25560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16048" y="3743793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LCC optics</a:t>
            </a:r>
          </a:p>
          <a:p>
            <a:r>
              <a:rPr lang="en-US" altLang="zh-CN" b="1" dirty="0" smtClean="0"/>
              <a:t>Off momentum</a:t>
            </a:r>
          </a:p>
        </p:txBody>
      </p:sp>
    </p:spTree>
    <p:extLst>
      <p:ext uri="{BB962C8B-B14F-4D97-AF65-F5344CB8AC3E}">
        <p14:creationId xmlns:p14="http://schemas.microsoft.com/office/powerpoint/2010/main" val="21982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1351</Words>
  <Application>Microsoft Office PowerPoint</Application>
  <PresentationFormat>宽屏</PresentationFormat>
  <Paragraphs>174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Times New Roman</vt:lpstr>
      <vt:lpstr>Office 主题​​</vt:lpstr>
      <vt:lpstr>Comparison of local and non-local chromatic correction scheme and the possible optimization for CEPC ARC region</vt:lpstr>
      <vt:lpstr>Outline</vt:lpstr>
      <vt:lpstr>Nonlinearity and effects in high energy circular e+e- colliders</vt:lpstr>
      <vt:lpstr>Local and non-local chromatic correction scheme</vt:lpstr>
      <vt:lpstr>ARC lattice</vt:lpstr>
      <vt:lpstr>ARC lattice</vt:lpstr>
      <vt:lpstr>IR lattice</vt:lpstr>
      <vt:lpstr>Lattice of whole ring</vt:lpstr>
      <vt:lpstr>Performance of whole ring</vt:lpstr>
      <vt:lpstr>Performance of whole ring</vt:lpstr>
      <vt:lpstr>The possible optimization for CEPC ARC region</vt:lpstr>
      <vt:lpstr>Summary and further work</vt:lpstr>
      <vt:lpstr>backup</vt:lpstr>
      <vt:lpstr>Lattice design of the ARC region</vt:lpstr>
      <vt:lpstr>Optimization of ARC aberration for Higgs/ttbar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webuser</dc:creator>
  <cp:lastModifiedBy>webuser</cp:lastModifiedBy>
  <cp:revision>1143</cp:revision>
  <dcterms:created xsi:type="dcterms:W3CDTF">2024-11-26T07:08:01Z</dcterms:created>
  <dcterms:modified xsi:type="dcterms:W3CDTF">2025-04-21T08:00:55Z</dcterms:modified>
</cp:coreProperties>
</file>