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91" r:id="rId3"/>
  </p:sldMasterIdLst>
  <p:notesMasterIdLst>
    <p:notesMasterId r:id="rId31"/>
  </p:notesMasterIdLst>
  <p:sldIdLst>
    <p:sldId id="953" r:id="rId4"/>
    <p:sldId id="1865" r:id="rId5"/>
    <p:sldId id="1943" r:id="rId6"/>
    <p:sldId id="1944" r:id="rId7"/>
    <p:sldId id="1931" r:id="rId8"/>
    <p:sldId id="1104" r:id="rId9"/>
    <p:sldId id="1940" r:id="rId10"/>
    <p:sldId id="259" r:id="rId11"/>
    <p:sldId id="263" r:id="rId12"/>
    <p:sldId id="262" r:id="rId13"/>
    <p:sldId id="264" r:id="rId14"/>
    <p:sldId id="1936" r:id="rId15"/>
    <p:sldId id="1937" r:id="rId16"/>
    <p:sldId id="1922" r:id="rId17"/>
    <p:sldId id="1941" r:id="rId18"/>
    <p:sldId id="1930" r:id="rId19"/>
    <p:sldId id="1231" r:id="rId20"/>
    <p:sldId id="1230" r:id="rId21"/>
    <p:sldId id="1918" r:id="rId22"/>
    <p:sldId id="849" r:id="rId23"/>
    <p:sldId id="267" r:id="rId24"/>
    <p:sldId id="306" r:id="rId25"/>
    <p:sldId id="291" r:id="rId26"/>
    <p:sldId id="307" r:id="rId27"/>
    <p:sldId id="320" r:id="rId28"/>
    <p:sldId id="301" r:id="rId29"/>
    <p:sldId id="1934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7075FA8-56E3-4A7A-98D0-7E50885C5483}">
          <p14:sldIdLst>
            <p14:sldId id="953"/>
            <p14:sldId id="1865"/>
            <p14:sldId id="1943"/>
            <p14:sldId id="1944"/>
            <p14:sldId id="1931"/>
            <p14:sldId id="1104"/>
            <p14:sldId id="1940"/>
            <p14:sldId id="259"/>
            <p14:sldId id="263"/>
            <p14:sldId id="262"/>
            <p14:sldId id="264"/>
            <p14:sldId id="1936"/>
            <p14:sldId id="1937"/>
            <p14:sldId id="1922"/>
            <p14:sldId id="1941"/>
            <p14:sldId id="1930"/>
            <p14:sldId id="1231"/>
            <p14:sldId id="1230"/>
            <p14:sldId id="1918"/>
            <p14:sldId id="849"/>
            <p14:sldId id="267"/>
          </p14:sldIdLst>
        </p14:section>
        <p14:section name="Standardabschnitt" id="{3B035FEC-B7DB-45A1-9532-D96C8BE340EC}">
          <p14:sldIdLst>
            <p14:sldId id="306"/>
            <p14:sldId id="291"/>
            <p14:sldId id="307"/>
            <p14:sldId id="320"/>
            <p14:sldId id="301"/>
            <p14:sldId id="193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42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74" autoAdjust="0"/>
    <p:restoredTop sz="96349" autoAdjust="0"/>
  </p:normalViewPr>
  <p:slideViewPr>
    <p:cSldViewPr snapToGrid="0">
      <p:cViewPr varScale="1">
        <p:scale>
          <a:sx n="82" d="100"/>
          <a:sy n="82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760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5E5AA-346A-4BA0-9D34-19E387A8B588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F2B3D-63E5-463B-8DBA-F7FAA2EC08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552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500E4-B11F-4099-BA7D-B7C09C4FE2A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221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38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41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D6B0F-95F0-4695-A716-8DCA596A49F2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411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057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678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41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C926-F034-49CA-8FD7-4B1F02654A9B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7BCB-7037-4A40-ACEE-524AA71148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123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11200" y="393701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EF450-13CC-482A-8612-03B7B2F9261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4547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9644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ED8767B-1965-A1D5-7071-D01A2C226218}"/>
              </a:ext>
            </a:extLst>
          </p:cNvPr>
          <p:cNvSpPr txBox="1"/>
          <p:nvPr userDrawn="1"/>
        </p:nvSpPr>
        <p:spPr>
          <a:xfrm>
            <a:off x="1368056" y="6536062"/>
            <a:ext cx="378647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Garion| FCC week, San Francisco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7FFF0-B682-A30F-80C9-8C05974924B4}"/>
              </a:ext>
            </a:extLst>
          </p:cNvPr>
          <p:cNvSpPr txBox="1"/>
          <p:nvPr userDrawn="1"/>
        </p:nvSpPr>
        <p:spPr>
          <a:xfrm>
            <a:off x="5712849" y="6547603"/>
            <a:ext cx="955860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June 13</a:t>
            </a:r>
            <a:r>
              <a:rPr lang="en-GB" sz="75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GB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4E52F7-7FBD-8E36-2DE0-FDFA81E382F2}"/>
              </a:ext>
            </a:extLst>
          </p:cNvPr>
          <p:cNvSpPr txBox="1"/>
          <p:nvPr userDrawn="1"/>
        </p:nvSpPr>
        <p:spPr>
          <a:xfrm>
            <a:off x="7037471" y="6547603"/>
            <a:ext cx="861150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110E493F-F55C-4CD4-9805-6A3AEC97FF02}" type="slidenum">
              <a:rPr lang="en-GB" sz="75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GB" sz="75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087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79970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00" y="2181663"/>
            <a:ext cx="336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62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390879"/>
            <a:ext cx="10969139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62" y="2663939"/>
            <a:ext cx="2060876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94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06B5-6AD4-4F33-A9D5-36E04B761C91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997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00" y="2169000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8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5"/>
          <a:stretch/>
        </p:blipFill>
        <p:spPr>
          <a:xfrm>
            <a:off x="5279254" y="2765965"/>
            <a:ext cx="1629261" cy="1261931"/>
          </a:xfrm>
          <a:prstGeom prst="rect">
            <a:avLst/>
          </a:prstGeom>
        </p:spPr>
      </p:pic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390879"/>
            <a:ext cx="10969139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296403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5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17501F3-0A5A-407D-A006-C802B1D3C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" name="日期占位符 9">
            <a:extLst>
              <a:ext uri="{FF2B5EF4-FFF2-40B4-BE49-F238E27FC236}">
                <a16:creationId xmlns:a16="http://schemas.microsoft.com/office/drawing/2014/main" id="{24682595-3887-420F-8D0A-AE5C2E3C645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58042A0-043D-4BB6-8E39-35B0C75D9EFD}" type="datetime1">
              <a:rPr lang="en-GB" smtClean="0"/>
              <a:t>21/04/2025</a:t>
            </a:fld>
            <a:endParaRPr lang="en-US" dirty="0"/>
          </a:p>
        </p:txBody>
      </p:sp>
      <p:sp>
        <p:nvSpPr>
          <p:cNvPr id="12" name="页脚占位符 11">
            <a:extLst>
              <a:ext uri="{FF2B5EF4-FFF2-40B4-BE49-F238E27FC236}">
                <a16:creationId xmlns:a16="http://schemas.microsoft.com/office/drawing/2014/main" id="{F313CD87-F6C1-414B-BD73-5182D01570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Document reference</a:t>
            </a:r>
            <a:endParaRPr lang="en-US" dirty="0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B0074E02-3C23-4B39-AD1E-8B035A81D75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720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5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4902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042A0-043D-4BB6-8E39-35B0C75D9EFD}" type="datetime1">
              <a:rPr lang="en-GB" smtClean="0"/>
              <a:t>21/04/2025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reference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567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9E29F-07E3-4EF9-AB09-44C28B601616}" type="datetime1">
              <a:rPr lang="en-GB" smtClean="0"/>
              <a:t>21/04/2025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48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599" y="818985"/>
            <a:ext cx="5412188" cy="513160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0211" y="818984"/>
            <a:ext cx="5408527" cy="513160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1" eaLnBrk="1" latinLnBrk="0" hangingPunct="1"/>
            <a:r>
              <a:rPr lang="fr-CH" dirty="0"/>
              <a:t>Second </a:t>
            </a:r>
            <a:r>
              <a:rPr lang="fr-CH" dirty="0" err="1"/>
              <a:t>level</a:t>
            </a:r>
            <a:endParaRPr lang="fr-CH" dirty="0"/>
          </a:p>
          <a:p>
            <a:pPr lvl="2" eaLnBrk="1" latinLnBrk="0" hangingPunct="1"/>
            <a:r>
              <a:rPr lang="fr-CH" dirty="0" err="1"/>
              <a:t>Third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3" eaLnBrk="1" latinLnBrk="0" hangingPunct="1"/>
            <a:r>
              <a:rPr lang="fr-CH" dirty="0" err="1"/>
              <a:t>Fourth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4" eaLnBrk="1" latinLnBrk="0" hangingPunct="1"/>
            <a:r>
              <a:rPr lang="fr-CH" dirty="0" err="1"/>
              <a:t>Fifth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kumimoji="0"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3241A-C2CA-4DCB-B966-47FAE7DF3679}" type="datetime1">
              <a:rPr lang="en-GB" smtClean="0"/>
              <a:t>21/04/2025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233493"/>
            <a:ext cx="10969139" cy="49212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1344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5101967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68" y="5101967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836713"/>
            <a:ext cx="5386917" cy="4119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836714"/>
            <a:ext cx="5389033" cy="41197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233493"/>
            <a:ext cx="10969139" cy="49212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0659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391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5839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0AA8A-7316-45BE-90A2-2B125DE50948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5333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890687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5D4F-7ED1-450E-9A65-D90E5772E599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022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1BFFC-F7ED-427A-BB49-D6A74D07957A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BC63A61-D84E-4B59-9936-F766128761DF}"/>
              </a:ext>
            </a:extLst>
          </p:cNvPr>
          <p:cNvSpPr txBox="1"/>
          <p:nvPr userDrawn="1"/>
        </p:nvSpPr>
        <p:spPr>
          <a:xfrm>
            <a:off x="7467195" y="73640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chemeClr val="bg2">
                    <a:lumMod val="90000"/>
                  </a:schemeClr>
                </a:solidFill>
              </a:rPr>
              <a:t>Confidential</a:t>
            </a:r>
            <a:endParaRPr lang="zh-CN" altLang="en-US" sz="48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ED8767B-1965-A1D5-7071-D01A2C226218}"/>
              </a:ext>
            </a:extLst>
          </p:cNvPr>
          <p:cNvSpPr txBox="1"/>
          <p:nvPr userDrawn="1"/>
        </p:nvSpPr>
        <p:spPr>
          <a:xfrm>
            <a:off x="1368056" y="6536062"/>
            <a:ext cx="378647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Garion| FCC week, San Francisco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7FFF0-B682-A30F-80C9-8C05974924B4}"/>
              </a:ext>
            </a:extLst>
          </p:cNvPr>
          <p:cNvSpPr txBox="1"/>
          <p:nvPr userDrawn="1"/>
        </p:nvSpPr>
        <p:spPr>
          <a:xfrm>
            <a:off x="5712849" y="6547603"/>
            <a:ext cx="955860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June 13</a:t>
            </a:r>
            <a:r>
              <a:rPr lang="en-GB" sz="75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GB" sz="75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4E52F7-7FBD-8E36-2DE0-FDFA81E382F2}"/>
              </a:ext>
            </a:extLst>
          </p:cNvPr>
          <p:cNvSpPr txBox="1"/>
          <p:nvPr userDrawn="1"/>
        </p:nvSpPr>
        <p:spPr>
          <a:xfrm>
            <a:off x="7037471" y="6547603"/>
            <a:ext cx="861150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110E493F-F55C-4CD4-9805-6A3AEC97FF02}" type="slidenum">
              <a:rPr lang="en-GB" sz="75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GB" sz="75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121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16364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2800" b="1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96309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361463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82080-4BD3-4705-918A-291DE1BC685E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58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07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E3450-B00C-4083-A665-4ACEFA817E0E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68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88" r:id="rId9"/>
    <p:sldLayoutId id="2147483690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33493"/>
            <a:ext cx="10969139" cy="49212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802313"/>
            <a:ext cx="10969139" cy="519071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12192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042A0-043D-4BB6-8E39-35B0C75D9EFD}" type="datetime1">
              <a:rPr lang="en-GB" smtClean="0"/>
              <a:t>21/04/2025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98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5" r:id="rId12"/>
    <p:sldLayoutId id="2147483709" r:id="rId13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ts val="1200"/>
        </a:spcBef>
        <a:buClr>
          <a:schemeClr val="tx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ts val="1200"/>
        </a:spcBef>
        <a:buClr>
          <a:schemeClr val="tx1"/>
        </a:buClr>
        <a:buSzPct val="90000"/>
        <a:buFont typeface="Arial" panose="020B0604020202020204" pitchFamily="34" charset="0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ts val="1200"/>
        </a:spcBef>
        <a:buClr>
          <a:schemeClr val="tx1"/>
        </a:buClr>
        <a:buSzPct val="85000"/>
        <a:buFont typeface="Courier New" panose="02070309020205020404" pitchFamily="49" charset="0"/>
        <a:buChar char="o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ts val="1200"/>
        </a:spcBef>
        <a:buClr>
          <a:schemeClr val="tx1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ts val="1200"/>
        </a:spcBef>
        <a:buClr>
          <a:schemeClr val="tx1"/>
        </a:buClr>
        <a:buSzPct val="100000"/>
        <a:buFont typeface="Courier New" panose="02070309020205020404" pitchFamily="49" charset="0"/>
        <a:buChar char="o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tmp"/><Relationship Id="rId4" Type="http://schemas.openxmlformats.org/officeDocument/2006/relationships/image" Target="../media/image41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emf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Relationship Id="rId9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mp"/><Relationship Id="rId3" Type="http://schemas.openxmlformats.org/officeDocument/2006/relationships/image" Target="../media/image68.tmp"/><Relationship Id="rId7" Type="http://schemas.openxmlformats.org/officeDocument/2006/relationships/image" Target="../media/image71.tmp"/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0.tmp"/><Relationship Id="rId5" Type="http://schemas.openxmlformats.org/officeDocument/2006/relationships/image" Target="../media/image69.tmp"/><Relationship Id="rId4" Type="http://schemas.openxmlformats.org/officeDocument/2006/relationships/image" Target="../media/image21.tmp"/><Relationship Id="rId9" Type="http://schemas.openxmlformats.org/officeDocument/2006/relationships/image" Target="../media/image73.tm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10.tmp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tmp"/><Relationship Id="rId4" Type="http://schemas.openxmlformats.org/officeDocument/2006/relationships/image" Target="../media/image15.tm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334537" y="2480570"/>
            <a:ext cx="11775687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comparison of CEPC vacuum system design with antechamber of photon absorbers with TDR vacuum system design</a:t>
            </a: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13" name="副标题 2">
            <a:extLst>
              <a:ext uri="{FF2B5EF4-FFF2-40B4-BE49-F238E27FC236}">
                <a16:creationId xmlns:a16="http://schemas.microsoft.com/office/drawing/2014/main" id="{D4EECFA8-2888-4FBD-900F-F0EC8D22C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971463"/>
            <a:ext cx="6858000" cy="1655762"/>
          </a:xfrm>
        </p:spPr>
        <p:txBody>
          <a:bodyPr/>
          <a:lstStyle/>
          <a:p>
            <a:r>
              <a:rPr lang="en-US" altLang="zh-CN" sz="24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Yongsheng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Ma</a:t>
            </a:r>
          </a:p>
          <a:p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Vacuum group, IHEP,CAS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21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2025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D4203F-DDC8-46AD-84BC-AC1B0BF41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吸收器设计加工难点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F04AD6-9948-4C3F-B448-67A84838C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899" y="1161207"/>
            <a:ext cx="8697411" cy="50157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dirty="0"/>
              <a:t>全部同步光由吸收器遮挡，部分直线节需有吸收器</a:t>
            </a:r>
            <a:endParaRPr lang="en-US" altLang="zh-CN" dirty="0"/>
          </a:p>
          <a:p>
            <a:pPr>
              <a:lnSpc>
                <a:spcPct val="100000"/>
              </a:lnSpc>
            </a:pPr>
            <a:r>
              <a:rPr lang="zh-CN" altLang="en-US" dirty="0"/>
              <a:t>按当前布局，吸收器功率密度超过铜及合金设计极限值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入射位置用铍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设计挑战</a:t>
            </a:r>
            <a:r>
              <a:rPr lang="en-US" altLang="zh-CN" dirty="0"/>
              <a:t>——</a:t>
            </a:r>
            <a:r>
              <a:rPr lang="zh-CN" altLang="en-US" dirty="0"/>
              <a:t>铍相关计算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加工挑战</a:t>
            </a:r>
            <a:r>
              <a:rPr lang="en-US" altLang="zh-CN" dirty="0"/>
              <a:t>——</a:t>
            </a:r>
            <a:r>
              <a:rPr lang="zh-CN" altLang="en-US" dirty="0"/>
              <a:t>铍和铜连接方法（旋压？增材制造嫁接？）</a:t>
            </a:r>
            <a:endParaRPr lang="en-US" altLang="zh-CN" dirty="0"/>
          </a:p>
          <a:p>
            <a:pPr>
              <a:lnSpc>
                <a:spcPct val="100000"/>
              </a:lnSpc>
            </a:pPr>
            <a:r>
              <a:rPr lang="zh-CN" altLang="en-US" dirty="0"/>
              <a:t>按当前结构需用</a:t>
            </a:r>
            <a:r>
              <a:rPr lang="en-US" altLang="zh-CN" dirty="0"/>
              <a:t>3D</a:t>
            </a:r>
            <a:r>
              <a:rPr lang="zh-CN" altLang="en-US" dirty="0"/>
              <a:t>增材制造法加工（新加工方法）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材料性能与传统加工方法有区别，需要做试验件测试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测试内容及试验件设计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zh-CN" altLang="en-US" dirty="0"/>
              <a:t>测试数据分析比较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196DD0D-DF09-4072-B9E0-F789CAFA0398}"/>
              </a:ext>
            </a:extLst>
          </p:cNvPr>
          <p:cNvGrpSpPr/>
          <p:nvPr/>
        </p:nvGrpSpPr>
        <p:grpSpPr>
          <a:xfrm>
            <a:off x="9038625" y="1203744"/>
            <a:ext cx="2898476" cy="5051399"/>
            <a:chOff x="9038625" y="1195652"/>
            <a:chExt cx="2898476" cy="505139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E01B44A-A435-49B9-8057-C6C8308DB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669"/>
            <a:stretch/>
          </p:blipFill>
          <p:spPr>
            <a:xfrm>
              <a:off x="9038625" y="1195652"/>
              <a:ext cx="2898475" cy="63314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A4CA3F2-176C-405B-9313-121F2CC92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38626" y="1828800"/>
              <a:ext cx="2898475" cy="4418251"/>
            </a:xfrm>
            <a:prstGeom prst="rect">
              <a:avLst/>
            </a:prstGeom>
          </p:spPr>
        </p:pic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0E49277D-8846-4147-87B1-59BC69615044}"/>
              </a:ext>
            </a:extLst>
          </p:cNvPr>
          <p:cNvSpPr/>
          <p:nvPr/>
        </p:nvSpPr>
        <p:spPr>
          <a:xfrm>
            <a:off x="9390807" y="4984694"/>
            <a:ext cx="2512577" cy="41674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0B991E37-53B2-4CC4-8231-76AF9A66214E}"/>
              </a:ext>
            </a:extLst>
          </p:cNvPr>
          <p:cNvCxnSpPr>
            <a:cxnSpLocks/>
          </p:cNvCxnSpPr>
          <p:nvPr/>
        </p:nvCxnSpPr>
        <p:spPr>
          <a:xfrm>
            <a:off x="1548882" y="2439749"/>
            <a:ext cx="7443888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191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DB0835-1E2F-4FEB-9061-D387F79D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增材制造绿激光打印铜调研情况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B722CF-B773-4D6C-AFF9-0C662993C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038" y="4405901"/>
            <a:ext cx="6280431" cy="57104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zh-CN" altLang="en-US" sz="2400" dirty="0"/>
              <a:t>原料用国产</a:t>
            </a:r>
            <a:r>
              <a:rPr lang="en-US" altLang="zh-CN" sz="2400" dirty="0"/>
              <a:t>TU1</a:t>
            </a:r>
            <a:r>
              <a:rPr lang="zh-CN" altLang="en-US" sz="2400" dirty="0"/>
              <a:t>粉，打印后氧含量会增加</a:t>
            </a:r>
          </a:p>
          <a:p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86256F93-9EA5-4A45-8C18-0F49AB169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887884"/>
              </p:ext>
            </p:extLst>
          </p:nvPr>
        </p:nvGraphicFramePr>
        <p:xfrm>
          <a:off x="222531" y="1145045"/>
          <a:ext cx="5297588" cy="5212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094">
                  <a:extLst>
                    <a:ext uri="{9D8B030D-6E8A-4147-A177-3AD203B41FA5}">
                      <a16:colId xmlns:a16="http://schemas.microsoft.com/office/drawing/2014/main" val="3816038970"/>
                    </a:ext>
                  </a:extLst>
                </a:gridCol>
                <a:gridCol w="1893536">
                  <a:extLst>
                    <a:ext uri="{9D8B030D-6E8A-4147-A177-3AD203B41FA5}">
                      <a16:colId xmlns:a16="http://schemas.microsoft.com/office/drawing/2014/main" val="457928978"/>
                    </a:ext>
                  </a:extLst>
                </a:gridCol>
                <a:gridCol w="2076958">
                  <a:extLst>
                    <a:ext uri="{9D8B030D-6E8A-4147-A177-3AD203B41FA5}">
                      <a16:colId xmlns:a16="http://schemas.microsoft.com/office/drawing/2014/main" val="653903312"/>
                    </a:ext>
                  </a:extLst>
                </a:gridCol>
              </a:tblGrid>
              <a:tr h="41696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德国通快</a:t>
                      </a:r>
                      <a:r>
                        <a:rPr lang="en-US" altLang="zh-CN" dirty="0"/>
                        <a:t>(TRUMP)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国产希禾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81697"/>
                  </a:ext>
                </a:extLst>
              </a:tr>
              <a:tr h="416966">
                <a:tc>
                  <a:txBody>
                    <a:bodyPr/>
                    <a:lstStyle/>
                    <a:p>
                      <a:r>
                        <a:rPr lang="zh-CN" altLang="en-US" dirty="0"/>
                        <a:t>入市时间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2018</a:t>
                      </a:r>
                      <a:r>
                        <a:rPr lang="zh-CN" altLang="en-US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2023</a:t>
                      </a:r>
                      <a:r>
                        <a:rPr lang="zh-CN" altLang="en-US" dirty="0"/>
                        <a:t>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005956"/>
                  </a:ext>
                </a:extLst>
              </a:tr>
              <a:tr h="416966">
                <a:tc>
                  <a:txBody>
                    <a:bodyPr/>
                    <a:lstStyle/>
                    <a:p>
                      <a:r>
                        <a:rPr lang="zh-CN" altLang="en-US" dirty="0"/>
                        <a:t>铜含量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高于 </a:t>
                      </a:r>
                      <a:r>
                        <a:rPr lang="en-US" altLang="zh-CN" dirty="0"/>
                        <a:t>99.9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945428"/>
                  </a:ext>
                </a:extLst>
              </a:tr>
              <a:tr h="729691">
                <a:tc>
                  <a:txBody>
                    <a:bodyPr/>
                    <a:lstStyle/>
                    <a:p>
                      <a:r>
                        <a:rPr lang="zh-CN" altLang="en-US" dirty="0"/>
                        <a:t>电导率</a:t>
                      </a:r>
                      <a:r>
                        <a:rPr lang="en-US" altLang="zh-CN" dirty="0"/>
                        <a:t>/IACS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100</a:t>
                      </a:r>
                      <a:r>
                        <a:rPr lang="zh-CN" altLang="en-US" dirty="0"/>
                        <a:t>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97</a:t>
                      </a:r>
                      <a:r>
                        <a:rPr lang="zh-CN" altLang="en-US" dirty="0"/>
                        <a:t>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494180"/>
                  </a:ext>
                </a:extLst>
              </a:tr>
              <a:tr h="416966">
                <a:tc>
                  <a:txBody>
                    <a:bodyPr/>
                    <a:lstStyle/>
                    <a:p>
                      <a:r>
                        <a:rPr lang="zh-CN" altLang="en-US" dirty="0"/>
                        <a:t>致密度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99.9</a:t>
                      </a:r>
                      <a:r>
                        <a:rPr lang="zh-CN" altLang="en-US" dirty="0"/>
                        <a:t>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99.7</a:t>
                      </a:r>
                      <a:r>
                        <a:rPr lang="zh-CN" altLang="en-US" dirty="0"/>
                        <a:t>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923454"/>
                  </a:ext>
                </a:extLst>
              </a:tr>
              <a:tr h="416966">
                <a:tc>
                  <a:txBody>
                    <a:bodyPr/>
                    <a:lstStyle/>
                    <a:p>
                      <a:r>
                        <a:rPr lang="zh-CN" altLang="en-US" dirty="0"/>
                        <a:t>抗拉强度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≥230MPa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150402"/>
                  </a:ext>
                </a:extLst>
              </a:tr>
              <a:tr h="416966">
                <a:tc>
                  <a:txBody>
                    <a:bodyPr/>
                    <a:lstStyle/>
                    <a:p>
                      <a:r>
                        <a:rPr lang="zh-CN" altLang="en-US" dirty="0"/>
                        <a:t>屈服强度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≥150MPa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547565"/>
                  </a:ext>
                </a:extLst>
              </a:tr>
              <a:tr h="416966">
                <a:tc>
                  <a:txBody>
                    <a:bodyPr/>
                    <a:lstStyle/>
                    <a:p>
                      <a:r>
                        <a:rPr lang="zh-CN" altLang="en-US" dirty="0"/>
                        <a:t>延伸率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≥</a:t>
                      </a:r>
                      <a:r>
                        <a:rPr lang="en-US" altLang="zh-CN" dirty="0"/>
                        <a:t>30%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687523"/>
                  </a:ext>
                </a:extLst>
              </a:tr>
              <a:tr h="416966">
                <a:tc>
                  <a:txBody>
                    <a:bodyPr/>
                    <a:lstStyle/>
                    <a:p>
                      <a:r>
                        <a:rPr lang="zh-CN" altLang="en-US" dirty="0"/>
                        <a:t>尺寸精度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±0.1mm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950939"/>
                  </a:ext>
                </a:extLst>
              </a:tr>
              <a:tr h="416966">
                <a:tc>
                  <a:txBody>
                    <a:bodyPr/>
                    <a:lstStyle/>
                    <a:p>
                      <a:r>
                        <a:rPr lang="zh-CN" altLang="en-US" dirty="0"/>
                        <a:t>表面光洁度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8</a:t>
                      </a:r>
                      <a:r>
                        <a:rPr lang="zh-CN" altLang="en-US" dirty="0"/>
                        <a:t>微米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1074224"/>
                  </a:ext>
                </a:extLst>
              </a:tr>
              <a:tr h="729691">
                <a:tc>
                  <a:txBody>
                    <a:bodyPr/>
                    <a:lstStyle/>
                    <a:p>
                      <a:r>
                        <a:rPr lang="zh-CN" altLang="en-US" dirty="0"/>
                        <a:t>销售情况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国内没有单位采购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江苏太仓、天津、北京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099238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7E07F172-E9B5-4708-BA7A-E329C5D31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670" y="1145046"/>
            <a:ext cx="6312799" cy="31447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11A8A6-ABDB-41BA-8953-AAB57AA0A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701" y="5093089"/>
            <a:ext cx="6206207" cy="126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27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9BDA54C-148C-2CFA-8253-797E6F5A919F}"/>
              </a:ext>
            </a:extLst>
          </p:cNvPr>
          <p:cNvSpPr txBox="1"/>
          <p:nvPr/>
        </p:nvSpPr>
        <p:spPr>
          <a:xfrm>
            <a:off x="54483" y="1095791"/>
            <a:ext cx="7058440" cy="2308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The complex internal geometry of the SRAs calls for the use of </a:t>
            </a:r>
            <a:r>
              <a:rPr lang="en-GB" sz="1867" b="1" dirty="0">
                <a:solidFill>
                  <a:srgbClr val="FF0000"/>
                </a:solidFill>
              </a:rPr>
              <a:t>additive manufacturing technology</a:t>
            </a:r>
            <a:r>
              <a:rPr lang="en-GB" sz="1867" dirty="0"/>
              <a:t>, the water-cooling channels include a twisted-tape ‘insert’. The turbulence generated by the tape improves heat transfer capabilities.</a:t>
            </a:r>
          </a:p>
          <a:p>
            <a:endParaRPr lang="en-GB" sz="1867" dirty="0"/>
          </a:p>
          <a:p>
            <a:r>
              <a:rPr lang="en-GB" sz="1867" dirty="0"/>
              <a:t>Laser Powder Bed Fusion (LPBF) has been selected as the method for the first prototype. </a:t>
            </a:r>
          </a:p>
          <a:p>
            <a:endParaRPr lang="en-GB" sz="1333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1727C8-F7D0-CFEC-FDE0-D945BC74CF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07" y="834167"/>
            <a:ext cx="4536813" cy="1481912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3D8EBC-DD05-3FFF-7FCA-CC7DFCD02D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12</a:t>
            </a:fld>
            <a:endParaRPr lang="en-US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1E18E5-A032-5B02-CB91-4571A57CF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907" y="1793399"/>
            <a:ext cx="1425348" cy="1371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DE3C67-62D1-62A8-408C-88CAA171E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908" y="497121"/>
            <a:ext cx="1436611" cy="12706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CB7A9E-904F-AE22-B26F-09180414D476}"/>
              </a:ext>
            </a:extLst>
          </p:cNvPr>
          <p:cNvSpPr txBox="1"/>
          <p:nvPr/>
        </p:nvSpPr>
        <p:spPr>
          <a:xfrm>
            <a:off x="8273638" y="2207593"/>
            <a:ext cx="1754876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67" dirty="0"/>
              <a:t>Internal helical twist tape </a:t>
            </a: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6401FA96-CDB7-AB84-2715-71A2DAFD5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58" y="3338197"/>
            <a:ext cx="2530789" cy="3352644"/>
          </a:xfrm>
          <a:prstGeom prst="rect">
            <a:avLst/>
          </a:prstGeom>
        </p:spPr>
      </p:pic>
      <p:sp>
        <p:nvSpPr>
          <p:cNvPr id="13" name="Title 16">
            <a:extLst>
              <a:ext uri="{FF2B5EF4-FFF2-40B4-BE49-F238E27FC236}">
                <a16:creationId xmlns:a16="http://schemas.microsoft.com/office/drawing/2014/main" id="{1C3C9355-0A43-313B-4FA3-E33CA6152FB4}"/>
              </a:ext>
            </a:extLst>
          </p:cNvPr>
          <p:cNvSpPr txBox="1">
            <a:spLocks/>
          </p:cNvSpPr>
          <p:nvPr/>
        </p:nvSpPr>
        <p:spPr>
          <a:xfrm>
            <a:off x="0" y="452670"/>
            <a:ext cx="6192011" cy="625653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sz="2400" b="1" dirty="0"/>
              <a:t>The Synchrotron Radiation Absorber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CCA3FA-E5D8-137E-8115-1BF4DE62E0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13" r="25487"/>
          <a:stretch/>
        </p:blipFill>
        <p:spPr>
          <a:xfrm rot="16200000">
            <a:off x="8560167" y="3396961"/>
            <a:ext cx="1687360" cy="4889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BF221F-D8EE-0AEA-9DD8-18092E7037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9153" y="3343706"/>
            <a:ext cx="3069360" cy="1594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AD07D9-F59F-8748-7C61-828E7067A3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9916" y="3343705"/>
            <a:ext cx="1738625" cy="15862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80B5D0-0B10-0894-6ABA-176ABB3D39A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096"/>
          <a:stretch/>
        </p:blipFill>
        <p:spPr>
          <a:xfrm>
            <a:off x="5134947" y="3343705"/>
            <a:ext cx="1770268" cy="33416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FF9629-B8B3-B8D9-2D21-5BA4565557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7649" y="3334095"/>
            <a:ext cx="2125897" cy="334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53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6CD91F3-350B-4DC0-9909-ED1FBEBEA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Prototype of Absorber on HEPS-</a:t>
            </a:r>
            <a:r>
              <a:rPr lang="en-US" altLang="zh-CN" dirty="0" err="1"/>
              <a:t>Tf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E3B419A7-D342-4C67-8E66-B670E8395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728" y="2670599"/>
            <a:ext cx="2137133" cy="3799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19EEFEA-8F92-4E79-A2FA-8884CA6D9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30" y="2670599"/>
            <a:ext cx="3026884" cy="19769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2E9656-3FDB-47E2-A8FD-7E9C2E6E6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16" y="4493008"/>
            <a:ext cx="2184298" cy="197693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C404DFB-B4AC-4794-8987-65DAEAA04DC5}"/>
              </a:ext>
            </a:extLst>
          </p:cNvPr>
          <p:cNvSpPr txBox="1"/>
          <p:nvPr/>
        </p:nvSpPr>
        <p:spPr>
          <a:xfrm>
            <a:off x="152400" y="1286650"/>
            <a:ext cx="7753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indent="-285750">
              <a:buFont typeface="Wingdings" panose="05000000000000000000" pitchFamily="2" charset="2"/>
              <a:buChar char="ü"/>
            </a:pPr>
            <a:r>
              <a:rPr lang="en-GB" altLang="zh-CN" sz="1800" dirty="0"/>
              <a:t>Conventional  dematerializing manufacturing (mechanical processing)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997711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E75DCB-3751-4AEA-B430-97E43B6CA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84647AF-731E-4AD1-822C-242938ED5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22A1E04-12CF-4300-A892-DAB20901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47B3BF3-2E9E-4C02-9FC5-056D7FE41D4E}"/>
              </a:ext>
            </a:extLst>
          </p:cNvPr>
          <p:cNvSpPr txBox="1"/>
          <p:nvPr/>
        </p:nvSpPr>
        <p:spPr>
          <a:xfrm>
            <a:off x="428624" y="1351001"/>
            <a:ext cx="11572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dirty="0"/>
              <a:t>The structure of vacuum chamber will be  more complex, NEG coating will be complex and difficulty for two wings.</a:t>
            </a:r>
            <a:endParaRPr lang="zh-CN" altLang="en-US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1800" dirty="0"/>
              <a:t>The structure of BPM, RF shielding bellows,</a:t>
            </a:r>
            <a:r>
              <a:rPr lang="en-US" altLang="zh-CN" dirty="0"/>
              <a:t> all metal gate valves</a:t>
            </a:r>
            <a:r>
              <a:rPr lang="en-US" altLang="zh-CN" sz="1800" dirty="0"/>
              <a:t> will be  more complex;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dirty="0"/>
              <a:t>The space for absorber needs to be considered, and requiring good machining and installation accuracy;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dirty="0"/>
              <a:t>The impedance increase due to the absorbers are less than 5% of the total budget </a:t>
            </a:r>
            <a:r>
              <a:rPr lang="en-US" altLang="zh-CN" dirty="0">
                <a:sym typeface="Symbol" panose="05050102010706020507" pitchFamily="18" charset="2"/>
              </a:rPr>
              <a:t> </a:t>
            </a:r>
            <a:r>
              <a:rPr lang="en-US" altLang="zh-CN" dirty="0"/>
              <a:t>acceptable from the instabilities;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/>
              <a:t>Lots risks of vacuum chamber with Absorbers due to the welding between beam pipe and absorbers;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/>
              <a:t>The cost of vacuum system will increase up to 4.7 billion.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/>
              <a:t>Prototypes should be taken out to access its feasibility. 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4228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B03135B-40E9-44BA-A6CC-59494E495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1644E15-F320-4570-9021-407864B0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光子吸收器方案和</a:t>
            </a:r>
            <a:r>
              <a:rPr lang="en-US" altLang="zh-CN" dirty="0"/>
              <a:t>TDR</a:t>
            </a:r>
            <a:r>
              <a:rPr lang="zh-CN" altLang="en-US" dirty="0"/>
              <a:t>方案对比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E23CFA-E26E-4F1F-87CE-B35EAE89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145723A-A0C7-465B-A0FD-E32D4BF9CC57}"/>
              </a:ext>
            </a:extLst>
          </p:cNvPr>
          <p:cNvGraphicFramePr>
            <a:graphicFrameLocks noGrp="1"/>
          </p:cNvGraphicFramePr>
          <p:nvPr/>
        </p:nvGraphicFramePr>
        <p:xfrm>
          <a:off x="23664" y="1041627"/>
          <a:ext cx="12144672" cy="5734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704">
                  <a:extLst>
                    <a:ext uri="{9D8B030D-6E8A-4147-A177-3AD203B41FA5}">
                      <a16:colId xmlns:a16="http://schemas.microsoft.com/office/drawing/2014/main" val="1713595658"/>
                    </a:ext>
                  </a:extLst>
                </a:gridCol>
                <a:gridCol w="1685126">
                  <a:extLst>
                    <a:ext uri="{9D8B030D-6E8A-4147-A177-3AD203B41FA5}">
                      <a16:colId xmlns:a16="http://schemas.microsoft.com/office/drawing/2014/main" val="248602840"/>
                    </a:ext>
                  </a:extLst>
                </a:gridCol>
                <a:gridCol w="4171186">
                  <a:extLst>
                    <a:ext uri="{9D8B030D-6E8A-4147-A177-3AD203B41FA5}">
                      <a16:colId xmlns:a16="http://schemas.microsoft.com/office/drawing/2014/main" val="2483608552"/>
                    </a:ext>
                  </a:extLst>
                </a:gridCol>
                <a:gridCol w="5904656">
                  <a:extLst>
                    <a:ext uri="{9D8B030D-6E8A-4147-A177-3AD203B41FA5}">
                      <a16:colId xmlns:a16="http://schemas.microsoft.com/office/drawing/2014/main" val="2495661074"/>
                    </a:ext>
                  </a:extLst>
                </a:gridCol>
              </a:tblGrid>
              <a:tr h="390453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受影响因素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CEPC TDR</a:t>
                      </a:r>
                      <a:r>
                        <a:rPr lang="zh-CN" altLang="en-US" dirty="0"/>
                        <a:t>方案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CEPC </a:t>
                      </a:r>
                      <a:r>
                        <a:rPr lang="zh-CN" altLang="en-US" dirty="0"/>
                        <a:t>光子吸收器方案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0955781"/>
                  </a:ext>
                </a:extLst>
              </a:tr>
              <a:tr h="390453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阻抗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---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00B0F0"/>
                          </a:solidFill>
                        </a:rPr>
                        <a:t>光子吸收器阻抗增加</a:t>
                      </a:r>
                      <a:r>
                        <a:rPr lang="en-US" altLang="zh-CN" dirty="0">
                          <a:solidFill>
                            <a:srgbClr val="00B0F0"/>
                          </a:solidFill>
                        </a:rPr>
                        <a:t>5%</a:t>
                      </a:r>
                      <a:r>
                        <a:rPr lang="zh-CN" altLang="en-US" dirty="0">
                          <a:solidFill>
                            <a:srgbClr val="00B0F0"/>
                          </a:solidFill>
                        </a:rPr>
                        <a:t>，从不稳定性角度看可接受。需评估横向单级阻抗。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6708871"/>
                  </a:ext>
                </a:extLst>
              </a:tr>
              <a:tr h="390453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磁铁线圈绝缘材料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---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00B0F0"/>
                          </a:solidFill>
                        </a:rPr>
                        <a:t>按环氧树脂设计。需要优化光子吸收器附近铅屏蔽。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721732"/>
                  </a:ext>
                </a:extLst>
              </a:tr>
              <a:tr h="390453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真空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---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rgbClr val="00B0F0"/>
                          </a:solidFill>
                        </a:rPr>
                        <a:t>带前室真空盒基本满足要求。但加工、焊接工艺存在困难。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017153"/>
                  </a:ext>
                </a:extLst>
              </a:tr>
              <a:tr h="673932">
                <a:tc rowSpan="4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辐射防护概念设计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隧道内电缆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00B050"/>
                          </a:solidFill>
                        </a:rPr>
                        <a:t>活动铅挡板屏蔽；近束流管位置采用抗辐照电缆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00B050"/>
                          </a:solidFill>
                        </a:rPr>
                        <a:t>（</a:t>
                      </a:r>
                      <a:r>
                        <a:rPr lang="en-US" altLang="zh-CN" dirty="0">
                          <a:solidFill>
                            <a:srgbClr val="00B050"/>
                          </a:solidFill>
                        </a:rPr>
                        <a:t>FCC</a:t>
                      </a:r>
                      <a:r>
                        <a:rPr lang="zh-CN" altLang="en-US" dirty="0">
                          <a:solidFill>
                            <a:srgbClr val="00B050"/>
                          </a:solidFill>
                        </a:rPr>
                        <a:t>评估）不需要屏蔽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6943244"/>
                  </a:ext>
                </a:extLst>
              </a:tr>
              <a:tr h="390453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光纤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00B050"/>
                          </a:solidFill>
                        </a:rPr>
                        <a:t>排水沟加盖板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206656"/>
                  </a:ext>
                </a:extLst>
              </a:tr>
              <a:tr h="553264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电子学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00B050"/>
                          </a:solidFill>
                        </a:rPr>
                        <a:t>辅助隧道内或磁铁支架间屏蔽体内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2864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其它有机材料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00B050"/>
                          </a:solidFill>
                        </a:rPr>
                        <a:t>放置在低剂量区域，或增加屏蔽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00B050"/>
                          </a:solidFill>
                        </a:rPr>
                        <a:t>（</a:t>
                      </a:r>
                      <a:r>
                        <a:rPr lang="en-US" altLang="zh-CN" dirty="0">
                          <a:solidFill>
                            <a:srgbClr val="00B050"/>
                          </a:solidFill>
                        </a:rPr>
                        <a:t>FCC</a:t>
                      </a:r>
                      <a:r>
                        <a:rPr lang="zh-CN" altLang="en-US" dirty="0">
                          <a:solidFill>
                            <a:srgbClr val="00B050"/>
                          </a:solidFill>
                        </a:rPr>
                        <a:t>评估）不需要屏蔽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1508811"/>
                  </a:ext>
                </a:extLst>
              </a:tr>
              <a:tr h="96276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评估造价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00B0F0"/>
                          </a:solidFill>
                        </a:rPr>
                        <a:t>1.</a:t>
                      </a:r>
                      <a:r>
                        <a:rPr lang="zh-CN" altLang="en-US" dirty="0">
                          <a:solidFill>
                            <a:srgbClr val="00B0F0"/>
                          </a:solidFill>
                        </a:rPr>
                        <a:t>电缆屏蔽，抗辐照线缆增加</a:t>
                      </a:r>
                      <a:r>
                        <a:rPr lang="en-US" altLang="zh-CN" dirty="0">
                          <a:solidFill>
                            <a:srgbClr val="00B0F0"/>
                          </a:solidFill>
                        </a:rPr>
                        <a:t>17</a:t>
                      </a:r>
                      <a:r>
                        <a:rPr lang="zh-CN" altLang="en-US" dirty="0">
                          <a:solidFill>
                            <a:srgbClr val="00B0F0"/>
                          </a:solidFill>
                        </a:rPr>
                        <a:t>亿；</a:t>
                      </a:r>
                      <a:endParaRPr lang="en-US" altLang="zh-CN" dirty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zh-CN" altLang="en-US" dirty="0"/>
                        <a:t>排水沟及盖板；</a:t>
                      </a:r>
                      <a:r>
                        <a:rPr lang="en-US" altLang="zh-CN" dirty="0"/>
                        <a:t>3.</a:t>
                      </a:r>
                      <a:r>
                        <a:rPr lang="zh-CN" altLang="en-US" dirty="0"/>
                        <a:t>磁铁支架间屏蔽；</a:t>
                      </a:r>
                      <a:r>
                        <a:rPr lang="en-US" altLang="zh-CN" dirty="0"/>
                        <a:t>4.</a:t>
                      </a:r>
                      <a:r>
                        <a:rPr lang="zh-CN" altLang="en-US" dirty="0"/>
                        <a:t>其它屏蔽。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00B0F0"/>
                          </a:solidFill>
                        </a:rPr>
                        <a:t>新增：光子吸收器，前室真空盒约增加约</a:t>
                      </a:r>
                      <a:r>
                        <a:rPr lang="en-US" altLang="zh-CN" dirty="0">
                          <a:solidFill>
                            <a:srgbClr val="00B0F0"/>
                          </a:solidFill>
                        </a:rPr>
                        <a:t>13</a:t>
                      </a:r>
                      <a:r>
                        <a:rPr lang="zh-CN" altLang="en-US" dirty="0">
                          <a:solidFill>
                            <a:srgbClr val="00B0F0"/>
                          </a:solidFill>
                        </a:rPr>
                        <a:t>亿；</a:t>
                      </a:r>
                      <a:endParaRPr lang="en-US" altLang="zh-CN" dirty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r>
                        <a:rPr lang="zh-CN" altLang="en-US" dirty="0">
                          <a:solidFill>
                            <a:srgbClr val="00B0F0"/>
                          </a:solidFill>
                        </a:rPr>
                        <a:t>减少：铅屏蔽费用减少约</a:t>
                      </a:r>
                      <a:r>
                        <a:rPr lang="en-US" altLang="zh-CN" dirty="0">
                          <a:solidFill>
                            <a:srgbClr val="00B0F0"/>
                          </a:solidFill>
                        </a:rPr>
                        <a:t>1</a:t>
                      </a:r>
                      <a:r>
                        <a:rPr lang="zh-CN" altLang="en-US" dirty="0">
                          <a:solidFill>
                            <a:srgbClr val="00B0F0"/>
                          </a:solidFill>
                        </a:rPr>
                        <a:t>亿；</a:t>
                      </a:r>
                      <a:endParaRPr lang="en-US" altLang="zh-CN" dirty="0">
                        <a:solidFill>
                          <a:srgbClr val="00B0F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zh-CN" altLang="en-US" dirty="0"/>
                        <a:t>排水沟及盖板；</a:t>
                      </a:r>
                      <a:r>
                        <a:rPr lang="en-US" altLang="zh-CN" dirty="0"/>
                        <a:t>3.</a:t>
                      </a:r>
                      <a:r>
                        <a:rPr lang="zh-CN" altLang="en-US" dirty="0"/>
                        <a:t>磁铁支架间屏蔽；</a:t>
                      </a:r>
                      <a:r>
                        <a:rPr lang="en-US" altLang="zh-CN" dirty="0"/>
                        <a:t>4.</a:t>
                      </a:r>
                      <a:r>
                        <a:rPr lang="zh-CN" altLang="en-US" dirty="0"/>
                        <a:t>其它屏蔽。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3626388"/>
                  </a:ext>
                </a:extLst>
              </a:tr>
              <a:tr h="673932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工程设计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设计磁铁内铅支撑、冷却；设计铅挡板工程方案和其它屏蔽；</a:t>
                      </a:r>
                      <a:r>
                        <a:rPr lang="zh-CN" altLang="en-US" dirty="0">
                          <a:solidFill>
                            <a:srgbClr val="00B0F0"/>
                          </a:solidFill>
                        </a:rPr>
                        <a:t>评估感生放射性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设计光子吸收器位置；优化铅屏蔽，设计铅冷却；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评估感生放射性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9878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8937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B13EFA-FB95-4F6D-808F-E2D00D976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6" y="1927652"/>
            <a:ext cx="5705689" cy="2503058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61DA1DE3-0085-4693-BD0C-F22B8AEE2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Mechanical adaption with magnets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930A927-317A-4F46-B36A-12F7EE082E56}"/>
              </a:ext>
            </a:extLst>
          </p:cNvPr>
          <p:cNvSpPr txBox="1"/>
          <p:nvPr/>
        </p:nvSpPr>
        <p:spPr>
          <a:xfrm>
            <a:off x="0" y="6533928"/>
            <a:ext cx="111347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dirty="0">
                <a:latin typeface="Segoe UI" panose="020B0502040204020203" pitchFamily="34" charset="0"/>
              </a:rPr>
              <a:t>[1]GAO J. CEPC Technical Design Report: Accelerator [J]. Radiation Detection Technology and Methods, 2024, 8(1): 1-1105.</a:t>
            </a:r>
            <a:endParaRPr lang="zh-CN" altLang="en-US" sz="9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CE43E5A-9807-47CC-9548-06E5716BA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152" y="4633878"/>
            <a:ext cx="2233625" cy="213148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C31668A-E80B-4798-AEA7-1EDC6AFA9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48374" y="4420701"/>
            <a:ext cx="2359373" cy="2307951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F99F675B-AEC9-4FB7-8556-A2FF36292C5E}"/>
              </a:ext>
            </a:extLst>
          </p:cNvPr>
          <p:cNvSpPr/>
          <p:nvPr/>
        </p:nvSpPr>
        <p:spPr>
          <a:xfrm>
            <a:off x="2308244" y="2811538"/>
            <a:ext cx="209839" cy="2526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DC8CC9C-A12C-4DBC-ADF7-A9107F8828D1}"/>
              </a:ext>
            </a:extLst>
          </p:cNvPr>
          <p:cNvSpPr txBox="1"/>
          <p:nvPr/>
        </p:nvSpPr>
        <p:spPr>
          <a:xfrm>
            <a:off x="215231" y="4633879"/>
            <a:ext cx="5705688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dirty="0"/>
              <a:t>Dipoles:  the space for lead will be compressed from 30 to 10 mm ( too small to lead)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dirty="0"/>
              <a:t>Quadrupoles: ok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dirty="0" err="1"/>
              <a:t>Sextpoles</a:t>
            </a:r>
            <a:r>
              <a:rPr lang="en-US" altLang="zh-CN" dirty="0"/>
              <a:t>: ok</a:t>
            </a:r>
            <a:endParaRPr lang="zh-CN" altLang="en-US" dirty="0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EA9712C6-8352-41F0-95B7-2C54F65AD547}"/>
              </a:ext>
            </a:extLst>
          </p:cNvPr>
          <p:cNvGrpSpPr/>
          <p:nvPr/>
        </p:nvGrpSpPr>
        <p:grpSpPr>
          <a:xfrm>
            <a:off x="-51129" y="2599361"/>
            <a:ext cx="860716" cy="750132"/>
            <a:chOff x="-51129" y="1780211"/>
            <a:chExt cx="860716" cy="750132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D13E2CD-A0BA-40F9-B90B-B592681C1DE1}"/>
                </a:ext>
              </a:extLst>
            </p:cNvPr>
            <p:cNvSpPr txBox="1"/>
            <p:nvPr/>
          </p:nvSpPr>
          <p:spPr>
            <a:xfrm>
              <a:off x="-51129" y="1999111"/>
              <a:ext cx="790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70</a:t>
              </a:r>
              <a:endParaRPr lang="zh-CN" altLang="en-US" dirty="0"/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5A01F08A-3992-493A-A92B-EC360BB97A97}"/>
                </a:ext>
              </a:extLst>
            </p:cNvPr>
            <p:cNvCxnSpPr/>
            <p:nvPr/>
          </p:nvCxnSpPr>
          <p:spPr>
            <a:xfrm flipH="1">
              <a:off x="142875" y="1780211"/>
              <a:ext cx="6667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2EB48598-F311-4DD9-9984-F17D2FE07A21}"/>
                </a:ext>
              </a:extLst>
            </p:cNvPr>
            <p:cNvCxnSpPr/>
            <p:nvPr/>
          </p:nvCxnSpPr>
          <p:spPr>
            <a:xfrm flipH="1">
              <a:off x="119476" y="2530343"/>
              <a:ext cx="6476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E9710F8F-7F53-4DF3-9BAE-6F344E29C2D0}"/>
                </a:ext>
              </a:extLst>
            </p:cNvPr>
            <p:cNvCxnSpPr/>
            <p:nvPr/>
          </p:nvCxnSpPr>
          <p:spPr>
            <a:xfrm>
              <a:off x="285750" y="1780211"/>
              <a:ext cx="0" cy="75013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ED576453-3073-4859-8247-5F3CD9BA0959}"/>
              </a:ext>
            </a:extLst>
          </p:cNvPr>
          <p:cNvSpPr txBox="1"/>
          <p:nvPr/>
        </p:nvSpPr>
        <p:spPr>
          <a:xfrm>
            <a:off x="2909565" y="1677901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46</a:t>
            </a:r>
            <a:endParaRPr lang="zh-CN" altLang="en-US" dirty="0"/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D6DFA01E-6E90-42EB-A28C-AB5117BC7444}"/>
              </a:ext>
            </a:extLst>
          </p:cNvPr>
          <p:cNvCxnSpPr/>
          <p:nvPr/>
        </p:nvCxnSpPr>
        <p:spPr>
          <a:xfrm rot="5400000" flipH="1">
            <a:off x="2971497" y="2257183"/>
            <a:ext cx="6667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E7AFFA2C-4836-4F35-AC01-1EEBD331CCC6}"/>
              </a:ext>
            </a:extLst>
          </p:cNvPr>
          <p:cNvCxnSpPr/>
          <p:nvPr/>
        </p:nvCxnSpPr>
        <p:spPr>
          <a:xfrm rot="5400000" flipH="1">
            <a:off x="2507142" y="2224232"/>
            <a:ext cx="6476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8E37A2A3-82F4-4FEB-B9C7-2112F61102AB}"/>
              </a:ext>
            </a:extLst>
          </p:cNvPr>
          <p:cNvCxnSpPr>
            <a:cxnSpLocks/>
          </p:cNvCxnSpPr>
          <p:nvPr/>
        </p:nvCxnSpPr>
        <p:spPr>
          <a:xfrm flipH="1">
            <a:off x="2812072" y="1976405"/>
            <a:ext cx="5120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8A783DF7-2D25-4A6E-BA44-71DB40837BD7}"/>
              </a:ext>
            </a:extLst>
          </p:cNvPr>
          <p:cNvSpPr txBox="1"/>
          <p:nvPr/>
        </p:nvSpPr>
        <p:spPr>
          <a:xfrm>
            <a:off x="2861150" y="1153350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350</a:t>
            </a:r>
            <a:endParaRPr lang="zh-CN" altLang="en-US" dirty="0"/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5CE92415-98DB-4C5A-8920-BA189DC8FC9E}"/>
              </a:ext>
            </a:extLst>
          </p:cNvPr>
          <p:cNvCxnSpPr/>
          <p:nvPr/>
        </p:nvCxnSpPr>
        <p:spPr>
          <a:xfrm rot="5400000" flipH="1">
            <a:off x="4454947" y="1800173"/>
            <a:ext cx="6667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72E790F7-280E-40F0-8201-EC6D9B55D327}"/>
              </a:ext>
            </a:extLst>
          </p:cNvPr>
          <p:cNvCxnSpPr/>
          <p:nvPr/>
        </p:nvCxnSpPr>
        <p:spPr>
          <a:xfrm rot="5400000" flipH="1">
            <a:off x="942592" y="1795215"/>
            <a:ext cx="6476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F873F246-07D1-4102-ADFA-6D30E6C1237F}"/>
              </a:ext>
            </a:extLst>
          </p:cNvPr>
          <p:cNvCxnSpPr>
            <a:cxnSpLocks/>
          </p:cNvCxnSpPr>
          <p:nvPr/>
        </p:nvCxnSpPr>
        <p:spPr>
          <a:xfrm flipH="1">
            <a:off x="1247169" y="1467342"/>
            <a:ext cx="354113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F4A0DEFA-D54E-4A6C-8864-EAB42240A7EF}"/>
              </a:ext>
            </a:extLst>
          </p:cNvPr>
          <p:cNvSpPr txBox="1"/>
          <p:nvPr/>
        </p:nvSpPr>
        <p:spPr>
          <a:xfrm>
            <a:off x="2881579" y="1409597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190</a:t>
            </a:r>
            <a:endParaRPr lang="zh-CN" altLang="en-US" dirty="0"/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894AF01C-568C-4E93-9781-712691CEE161}"/>
              </a:ext>
            </a:extLst>
          </p:cNvPr>
          <p:cNvCxnSpPr/>
          <p:nvPr/>
        </p:nvCxnSpPr>
        <p:spPr>
          <a:xfrm rot="5400000" flipH="1">
            <a:off x="3515578" y="1903546"/>
            <a:ext cx="6667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D9D91692-92BB-4572-9F7F-6E57D263467F}"/>
              </a:ext>
            </a:extLst>
          </p:cNvPr>
          <p:cNvCxnSpPr/>
          <p:nvPr/>
        </p:nvCxnSpPr>
        <p:spPr>
          <a:xfrm rot="5400000" flipH="1">
            <a:off x="1946323" y="1870595"/>
            <a:ext cx="6476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C32250DD-27C7-41D1-A7B8-B066E92854B8}"/>
              </a:ext>
            </a:extLst>
          </p:cNvPr>
          <p:cNvCxnSpPr>
            <a:cxnSpLocks/>
          </p:cNvCxnSpPr>
          <p:nvPr/>
        </p:nvCxnSpPr>
        <p:spPr>
          <a:xfrm flipH="1">
            <a:off x="2270127" y="1784693"/>
            <a:ext cx="159803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图片 43">
            <a:extLst>
              <a:ext uri="{FF2B5EF4-FFF2-40B4-BE49-F238E27FC236}">
                <a16:creationId xmlns:a16="http://schemas.microsoft.com/office/drawing/2014/main" id="{87517364-1412-4F53-B7D5-7E7E5E406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79" y="1927652"/>
            <a:ext cx="5705689" cy="2503058"/>
          </a:xfrm>
          <a:prstGeom prst="rect">
            <a:avLst/>
          </a:prstGeom>
        </p:spPr>
      </p:pic>
      <p:sp>
        <p:nvSpPr>
          <p:cNvPr id="45" name="椭圆 44">
            <a:extLst>
              <a:ext uri="{FF2B5EF4-FFF2-40B4-BE49-F238E27FC236}">
                <a16:creationId xmlns:a16="http://schemas.microsoft.com/office/drawing/2014/main" id="{1C71701B-198D-4E8F-AEE3-71EAE09019CE}"/>
              </a:ext>
            </a:extLst>
          </p:cNvPr>
          <p:cNvSpPr/>
          <p:nvPr/>
        </p:nvSpPr>
        <p:spPr>
          <a:xfrm>
            <a:off x="8407747" y="2811538"/>
            <a:ext cx="209839" cy="2526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E3D0C3A5-6F69-422E-BAA6-E895E37110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9" r="12259"/>
          <a:stretch/>
        </p:blipFill>
        <p:spPr>
          <a:xfrm rot="10800000">
            <a:off x="10214683" y="2599361"/>
            <a:ext cx="1329956" cy="75013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9C5C1B6-CBBE-482F-8B7A-93FA9635ED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9" r="12259"/>
          <a:stretch/>
        </p:blipFill>
        <p:spPr>
          <a:xfrm rot="10800000">
            <a:off x="6729807" y="2599361"/>
            <a:ext cx="1329956" cy="750132"/>
          </a:xfrm>
          <a:prstGeom prst="rect">
            <a:avLst/>
          </a:prstGeom>
        </p:spPr>
      </p:pic>
      <p:grpSp>
        <p:nvGrpSpPr>
          <p:cNvPr id="48" name="组合 47">
            <a:extLst>
              <a:ext uri="{FF2B5EF4-FFF2-40B4-BE49-F238E27FC236}">
                <a16:creationId xmlns:a16="http://schemas.microsoft.com/office/drawing/2014/main" id="{E6037046-2722-4B61-84AB-4B778FA1B26A}"/>
              </a:ext>
            </a:extLst>
          </p:cNvPr>
          <p:cNvGrpSpPr/>
          <p:nvPr/>
        </p:nvGrpSpPr>
        <p:grpSpPr>
          <a:xfrm>
            <a:off x="6048374" y="2599361"/>
            <a:ext cx="860716" cy="750132"/>
            <a:chOff x="-51129" y="1780211"/>
            <a:chExt cx="860716" cy="750132"/>
          </a:xfrm>
        </p:grpSpPr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22051499-939F-4607-9B9F-F9012D57ECDA}"/>
                </a:ext>
              </a:extLst>
            </p:cNvPr>
            <p:cNvSpPr txBox="1"/>
            <p:nvPr/>
          </p:nvSpPr>
          <p:spPr>
            <a:xfrm>
              <a:off x="-51129" y="1999111"/>
              <a:ext cx="790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70</a:t>
              </a:r>
              <a:endParaRPr lang="zh-CN" altLang="en-US" dirty="0"/>
            </a:p>
          </p:txBody>
        </p: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02357D55-6FF6-4961-970A-D7DDA3CAC85D}"/>
                </a:ext>
              </a:extLst>
            </p:cNvPr>
            <p:cNvCxnSpPr/>
            <p:nvPr/>
          </p:nvCxnSpPr>
          <p:spPr>
            <a:xfrm flipH="1">
              <a:off x="142875" y="1780211"/>
              <a:ext cx="6667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2B530968-373E-43CA-8171-DCCCB04840FB}"/>
                </a:ext>
              </a:extLst>
            </p:cNvPr>
            <p:cNvCxnSpPr/>
            <p:nvPr/>
          </p:nvCxnSpPr>
          <p:spPr>
            <a:xfrm flipH="1">
              <a:off x="119476" y="2530343"/>
              <a:ext cx="6476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>
              <a:extLst>
                <a:ext uri="{FF2B5EF4-FFF2-40B4-BE49-F238E27FC236}">
                  <a16:creationId xmlns:a16="http://schemas.microsoft.com/office/drawing/2014/main" id="{3737540B-79B3-4BED-85E0-5AABA326154B}"/>
                </a:ext>
              </a:extLst>
            </p:cNvPr>
            <p:cNvCxnSpPr/>
            <p:nvPr/>
          </p:nvCxnSpPr>
          <p:spPr>
            <a:xfrm>
              <a:off x="285750" y="1780211"/>
              <a:ext cx="0" cy="75013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文本框 52">
            <a:extLst>
              <a:ext uri="{FF2B5EF4-FFF2-40B4-BE49-F238E27FC236}">
                <a16:creationId xmlns:a16="http://schemas.microsoft.com/office/drawing/2014/main" id="{2BBFC042-4469-45D5-9558-5FA777037181}"/>
              </a:ext>
            </a:extLst>
          </p:cNvPr>
          <p:cNvSpPr txBox="1"/>
          <p:nvPr/>
        </p:nvSpPr>
        <p:spPr>
          <a:xfrm>
            <a:off x="9009068" y="1677901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46</a:t>
            </a:r>
            <a:endParaRPr lang="zh-CN" altLang="en-US" dirty="0"/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B1C5F53B-15D5-4C15-B078-B51652499616}"/>
              </a:ext>
            </a:extLst>
          </p:cNvPr>
          <p:cNvCxnSpPr/>
          <p:nvPr/>
        </p:nvCxnSpPr>
        <p:spPr>
          <a:xfrm rot="5400000" flipH="1">
            <a:off x="9071000" y="2257183"/>
            <a:ext cx="6667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FEB6192C-889B-4202-9A29-CCE1BE90E497}"/>
              </a:ext>
            </a:extLst>
          </p:cNvPr>
          <p:cNvCxnSpPr/>
          <p:nvPr/>
        </p:nvCxnSpPr>
        <p:spPr>
          <a:xfrm rot="5400000" flipH="1">
            <a:off x="8606645" y="2224232"/>
            <a:ext cx="6476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6D75C7CE-1E2F-47AD-BC60-0A9DDF5B881A}"/>
              </a:ext>
            </a:extLst>
          </p:cNvPr>
          <p:cNvCxnSpPr>
            <a:cxnSpLocks/>
          </p:cNvCxnSpPr>
          <p:nvPr/>
        </p:nvCxnSpPr>
        <p:spPr>
          <a:xfrm flipH="1">
            <a:off x="8911575" y="1976405"/>
            <a:ext cx="5120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44882EE4-F802-497B-89AC-2E2FE3F208AF}"/>
              </a:ext>
            </a:extLst>
          </p:cNvPr>
          <p:cNvSpPr txBox="1"/>
          <p:nvPr/>
        </p:nvSpPr>
        <p:spPr>
          <a:xfrm>
            <a:off x="8960653" y="1153350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350</a:t>
            </a:r>
            <a:endParaRPr lang="zh-CN" altLang="en-US" dirty="0"/>
          </a:p>
        </p:txBody>
      </p: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A0CCD61F-E123-49FB-BE94-748401B9D8F4}"/>
              </a:ext>
            </a:extLst>
          </p:cNvPr>
          <p:cNvCxnSpPr/>
          <p:nvPr/>
        </p:nvCxnSpPr>
        <p:spPr>
          <a:xfrm rot="5400000" flipH="1">
            <a:off x="10554450" y="1781511"/>
            <a:ext cx="6667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CD022481-F6D8-4D70-BB5E-29D12390C4C3}"/>
              </a:ext>
            </a:extLst>
          </p:cNvPr>
          <p:cNvCxnSpPr/>
          <p:nvPr/>
        </p:nvCxnSpPr>
        <p:spPr>
          <a:xfrm rot="5400000" flipH="1">
            <a:off x="7042095" y="1795215"/>
            <a:ext cx="6476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149C971D-4E56-42D0-AA76-D87875874F03}"/>
              </a:ext>
            </a:extLst>
          </p:cNvPr>
          <p:cNvCxnSpPr>
            <a:cxnSpLocks/>
          </p:cNvCxnSpPr>
          <p:nvPr/>
        </p:nvCxnSpPr>
        <p:spPr>
          <a:xfrm flipH="1">
            <a:off x="7346672" y="1467342"/>
            <a:ext cx="354113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>
            <a:extLst>
              <a:ext uri="{FF2B5EF4-FFF2-40B4-BE49-F238E27FC236}">
                <a16:creationId xmlns:a16="http://schemas.microsoft.com/office/drawing/2014/main" id="{43424E87-F03F-4EC3-A7BD-83722EB0AF51}"/>
              </a:ext>
            </a:extLst>
          </p:cNvPr>
          <p:cNvSpPr txBox="1"/>
          <p:nvPr/>
        </p:nvSpPr>
        <p:spPr>
          <a:xfrm>
            <a:off x="8981082" y="1409597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190</a:t>
            </a:r>
            <a:endParaRPr lang="zh-CN" altLang="en-US" dirty="0"/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083F19D4-AF55-43D7-8917-3F1F17C08AA3}"/>
              </a:ext>
            </a:extLst>
          </p:cNvPr>
          <p:cNvCxnSpPr/>
          <p:nvPr/>
        </p:nvCxnSpPr>
        <p:spPr>
          <a:xfrm rot="5400000" flipH="1">
            <a:off x="9615081" y="1903546"/>
            <a:ext cx="6667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855202AB-77D0-426C-9955-C8A70F920C05}"/>
              </a:ext>
            </a:extLst>
          </p:cNvPr>
          <p:cNvCxnSpPr/>
          <p:nvPr/>
        </p:nvCxnSpPr>
        <p:spPr>
          <a:xfrm rot="5400000" flipH="1">
            <a:off x="8045826" y="1870595"/>
            <a:ext cx="6476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F4829D3F-7FEF-4C3A-B260-81094C43F517}"/>
              </a:ext>
            </a:extLst>
          </p:cNvPr>
          <p:cNvCxnSpPr>
            <a:cxnSpLocks/>
          </p:cNvCxnSpPr>
          <p:nvPr/>
        </p:nvCxnSpPr>
        <p:spPr>
          <a:xfrm flipH="1">
            <a:off x="8369630" y="1784693"/>
            <a:ext cx="159803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6E262940-953F-4986-8E05-5B5A40722F45}"/>
              </a:ext>
            </a:extLst>
          </p:cNvPr>
          <p:cNvSpPr txBox="1"/>
          <p:nvPr/>
        </p:nvSpPr>
        <p:spPr>
          <a:xfrm>
            <a:off x="3948264" y="1484742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30</a:t>
            </a:r>
            <a:endParaRPr lang="zh-CN" altLang="en-US" dirty="0"/>
          </a:p>
        </p:txBody>
      </p: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1E15AD57-B8AC-4E79-B71C-8FA5F62BE731}"/>
              </a:ext>
            </a:extLst>
          </p:cNvPr>
          <p:cNvCxnSpPr>
            <a:cxnSpLocks/>
          </p:cNvCxnSpPr>
          <p:nvPr/>
        </p:nvCxnSpPr>
        <p:spPr>
          <a:xfrm flipV="1">
            <a:off x="4334221" y="1730668"/>
            <a:ext cx="0" cy="1180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53D5485A-07F9-4AD9-BA98-387B60C9DFE3}"/>
              </a:ext>
            </a:extLst>
          </p:cNvPr>
          <p:cNvCxnSpPr>
            <a:cxnSpLocks/>
          </p:cNvCxnSpPr>
          <p:nvPr/>
        </p:nvCxnSpPr>
        <p:spPr>
          <a:xfrm flipH="1">
            <a:off x="3850771" y="1783246"/>
            <a:ext cx="5120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D26286F8-A273-4787-BFC4-A1423DEC2476}"/>
              </a:ext>
            </a:extLst>
          </p:cNvPr>
          <p:cNvCxnSpPr/>
          <p:nvPr/>
        </p:nvCxnSpPr>
        <p:spPr>
          <a:xfrm rot="5400000" flipH="1">
            <a:off x="3590025" y="3589792"/>
            <a:ext cx="6667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本框 71">
            <a:extLst>
              <a:ext uri="{FF2B5EF4-FFF2-40B4-BE49-F238E27FC236}">
                <a16:creationId xmlns:a16="http://schemas.microsoft.com/office/drawing/2014/main" id="{6C8AA72C-A3C9-4044-902C-43E1C0294147}"/>
              </a:ext>
            </a:extLst>
          </p:cNvPr>
          <p:cNvSpPr txBox="1"/>
          <p:nvPr/>
        </p:nvSpPr>
        <p:spPr>
          <a:xfrm>
            <a:off x="3866756" y="3967301"/>
            <a:ext cx="1115792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25 in TDR</a:t>
            </a:r>
            <a:endParaRPr lang="zh-CN" altLang="en-US" dirty="0"/>
          </a:p>
        </p:txBody>
      </p: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3C07BE9D-69E4-491F-A370-B6C82D7B8E35}"/>
              </a:ext>
            </a:extLst>
          </p:cNvPr>
          <p:cNvCxnSpPr>
            <a:cxnSpLocks/>
          </p:cNvCxnSpPr>
          <p:nvPr/>
        </p:nvCxnSpPr>
        <p:spPr>
          <a:xfrm flipV="1">
            <a:off x="4216032" y="2806857"/>
            <a:ext cx="0" cy="1180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2D0E98CF-89C4-4D1E-ACF3-AF14FBC0A583}"/>
              </a:ext>
            </a:extLst>
          </p:cNvPr>
          <p:cNvCxnSpPr>
            <a:cxnSpLocks/>
          </p:cNvCxnSpPr>
          <p:nvPr/>
        </p:nvCxnSpPr>
        <p:spPr>
          <a:xfrm flipH="1">
            <a:off x="3923382" y="3848427"/>
            <a:ext cx="29265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文本框 75">
            <a:extLst>
              <a:ext uri="{FF2B5EF4-FFF2-40B4-BE49-F238E27FC236}">
                <a16:creationId xmlns:a16="http://schemas.microsoft.com/office/drawing/2014/main" id="{5D20A735-C4B9-4D6C-A541-089F8C35DFED}"/>
              </a:ext>
            </a:extLst>
          </p:cNvPr>
          <p:cNvSpPr txBox="1"/>
          <p:nvPr/>
        </p:nvSpPr>
        <p:spPr>
          <a:xfrm>
            <a:off x="9874371" y="1471625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10</a:t>
            </a:r>
            <a:endParaRPr lang="zh-CN" altLang="en-US" dirty="0"/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E1A37CB0-2778-42DB-920E-3888F2ECF647}"/>
              </a:ext>
            </a:extLst>
          </p:cNvPr>
          <p:cNvCxnSpPr>
            <a:cxnSpLocks/>
          </p:cNvCxnSpPr>
          <p:nvPr/>
        </p:nvCxnSpPr>
        <p:spPr>
          <a:xfrm flipV="1">
            <a:off x="10213627" y="1585417"/>
            <a:ext cx="0" cy="1180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箭头连接符 77">
            <a:extLst>
              <a:ext uri="{FF2B5EF4-FFF2-40B4-BE49-F238E27FC236}">
                <a16:creationId xmlns:a16="http://schemas.microsoft.com/office/drawing/2014/main" id="{30948C77-F6B9-480E-B482-F0BA600DBA36}"/>
              </a:ext>
            </a:extLst>
          </p:cNvPr>
          <p:cNvCxnSpPr>
            <a:cxnSpLocks/>
          </p:cNvCxnSpPr>
          <p:nvPr/>
        </p:nvCxnSpPr>
        <p:spPr>
          <a:xfrm flipH="1" flipV="1">
            <a:off x="9954118" y="1787291"/>
            <a:ext cx="259509" cy="79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09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A109766-CEDF-4A38-9D72-749095164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altLang="zh-CN" sz="2000" dirty="0"/>
              <a:t>Main contribution to the ring impedance </a:t>
            </a:r>
          </a:p>
          <a:p>
            <a:pPr lvl="1">
              <a:spcBef>
                <a:spcPts val="600"/>
              </a:spcBef>
            </a:pPr>
            <a:r>
              <a:rPr lang="en-US" altLang="zh-CN" sz="1600" dirty="0"/>
              <a:t>Resistive wall impedance </a:t>
            </a:r>
            <a:r>
              <a:rPr lang="en-US" altLang="zh-CN" sz="1600" dirty="0">
                <a:sym typeface="Symbol" panose="05050102010706020507" pitchFamily="18" charset="2"/>
              </a:rPr>
              <a:t> no significant change between circular and antechamber</a:t>
            </a:r>
          </a:p>
          <a:p>
            <a:pPr lvl="1">
              <a:spcBef>
                <a:spcPts val="600"/>
              </a:spcBef>
            </a:pPr>
            <a:r>
              <a:rPr lang="en-US" altLang="zh-CN" sz="1600" dirty="0">
                <a:sym typeface="Symbol" panose="05050102010706020507" pitchFamily="18" charset="2"/>
              </a:rPr>
              <a:t>Longitudinal geometrical impedance</a:t>
            </a:r>
          </a:p>
          <a:p>
            <a:pPr lvl="1">
              <a:spcBef>
                <a:spcPts val="600"/>
              </a:spcBef>
            </a:pPr>
            <a:r>
              <a:rPr lang="en-US" altLang="zh-CN" sz="1600" dirty="0">
                <a:sym typeface="Symbol" panose="05050102010706020507" pitchFamily="18" charset="2"/>
              </a:rPr>
              <a:t>Horizontal geometrical impedance</a:t>
            </a:r>
            <a:endParaRPr lang="en-US" altLang="zh-CN" sz="1600" dirty="0"/>
          </a:p>
          <a:p>
            <a:endParaRPr lang="zh-CN" altLang="en-US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7E2084D-0F8B-44A4-B5CB-C1A088B6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Impedance of</a:t>
            </a:r>
            <a:r>
              <a:rPr lang="zh-CN" altLang="en-US" dirty="0"/>
              <a:t> </a:t>
            </a:r>
            <a:r>
              <a:rPr lang="en-US" altLang="zh-CN" dirty="0"/>
              <a:t>absorbers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0C7530-22B6-4C8D-854A-D1C5BDCA2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Day 2024/9/20</a:t>
            </a: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59D4C6A-1CA1-472A-83A8-5EF0E6215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18CE4FD-EBCE-475C-BACE-C3E1291AD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60387" y="2292407"/>
            <a:ext cx="1903277" cy="34563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0560077-4BFE-4862-BBFA-5D9AA7BD8B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50" r="4447"/>
          <a:stretch/>
        </p:blipFill>
        <p:spPr>
          <a:xfrm>
            <a:off x="944504" y="3075457"/>
            <a:ext cx="3240360" cy="198716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CA94200-43EB-4E34-BD37-753C314C8E40}"/>
              </a:ext>
            </a:extLst>
          </p:cNvPr>
          <p:cNvSpPr txBox="1"/>
          <p:nvPr/>
        </p:nvSpPr>
        <p:spPr>
          <a:xfrm>
            <a:off x="8205194" y="3313065"/>
            <a:ext cx="34563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Number per ring: 12217</a:t>
            </a:r>
          </a:p>
          <a:p>
            <a:endParaRPr lang="en-US" altLang="zh-CN" dirty="0"/>
          </a:p>
          <a:p>
            <a:r>
              <a:rPr lang="en-US" altLang="zh-CN" dirty="0"/>
              <a:t>Distance to the beam: 29.5mm</a:t>
            </a:r>
          </a:p>
          <a:p>
            <a:r>
              <a:rPr lang="en-US" altLang="zh-CN" dirty="0"/>
              <a:t>Length of top flat: 30mm</a:t>
            </a:r>
          </a:p>
          <a:p>
            <a:r>
              <a:rPr lang="en-US" altLang="zh-CN" dirty="0"/>
              <a:t>Taper angle upstream: 1/5</a:t>
            </a:r>
          </a:p>
          <a:p>
            <a:r>
              <a:rPr lang="en-US" altLang="zh-CN" dirty="0"/>
              <a:t>Taper angle downstream: 1/3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45FE0D9-10F5-4161-AF47-940A39DBDC29}"/>
              </a:ext>
            </a:extLst>
          </p:cNvPr>
          <p:cNvSpPr txBox="1"/>
          <p:nvPr/>
        </p:nvSpPr>
        <p:spPr>
          <a:xfrm>
            <a:off x="4992833" y="2132115"/>
            <a:ext cx="6094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ym typeface="Symbol" panose="05050102010706020507" pitchFamily="18" charset="2"/>
              </a:rPr>
              <a:t> Mainly broadband, no narrowband resonances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37FE427-AF64-4E2C-9C95-D966FFA73C03}"/>
              </a:ext>
            </a:extLst>
          </p:cNvPr>
          <p:cNvSpPr txBox="1"/>
          <p:nvPr/>
        </p:nvSpPr>
        <p:spPr>
          <a:xfrm>
            <a:off x="10142376" y="410547"/>
            <a:ext cx="1950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Wang Na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7042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A109766-CEDF-4A38-9D72-749095164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altLang="zh-CN" sz="2000" dirty="0"/>
              <a:t>Main contribution to the ring impedance </a:t>
            </a:r>
          </a:p>
          <a:p>
            <a:pPr lvl="1">
              <a:spcBef>
                <a:spcPts val="600"/>
              </a:spcBef>
            </a:pPr>
            <a:r>
              <a:rPr lang="en-US" altLang="zh-CN" sz="1600" dirty="0"/>
              <a:t>Resistive wall impedance </a:t>
            </a:r>
            <a:r>
              <a:rPr lang="en-US" altLang="zh-CN" sz="1600" dirty="0">
                <a:sym typeface="Symbol" panose="05050102010706020507" pitchFamily="18" charset="2"/>
              </a:rPr>
              <a:t> no significant change between circular and antechamber</a:t>
            </a:r>
          </a:p>
          <a:p>
            <a:pPr lvl="1">
              <a:spcBef>
                <a:spcPts val="600"/>
              </a:spcBef>
            </a:pPr>
            <a:r>
              <a:rPr lang="en-US" altLang="zh-CN" sz="1600" dirty="0">
                <a:sym typeface="Symbol" panose="05050102010706020507" pitchFamily="18" charset="2"/>
              </a:rPr>
              <a:t>Longitudinal geometrical impedance</a:t>
            </a:r>
          </a:p>
          <a:p>
            <a:pPr lvl="1">
              <a:spcBef>
                <a:spcPts val="600"/>
              </a:spcBef>
            </a:pPr>
            <a:r>
              <a:rPr lang="en-US" altLang="zh-CN" sz="1600" dirty="0">
                <a:sym typeface="Symbol" panose="05050102010706020507" pitchFamily="18" charset="2"/>
              </a:rPr>
              <a:t>Horizontal geometrical impedance</a:t>
            </a:r>
            <a:endParaRPr lang="en-US" altLang="zh-CN" sz="16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altLang="zh-CN" sz="2000" dirty="0"/>
              <a:t>With bunch length of 3 mm, the broadband impedance contributions:</a:t>
            </a:r>
          </a:p>
          <a:p>
            <a:pPr lvl="1"/>
            <a:r>
              <a:rPr lang="en-US" altLang="zh-CN" sz="1600" dirty="0"/>
              <a:t>Kloss=1.16E-3 V/</a:t>
            </a:r>
            <a:r>
              <a:rPr lang="en-US" altLang="zh-CN" sz="1600" dirty="0" err="1"/>
              <a:t>pC</a:t>
            </a:r>
            <a:endParaRPr lang="en-US" altLang="zh-CN" sz="1600" dirty="0"/>
          </a:p>
          <a:p>
            <a:pPr lvl="1"/>
            <a:r>
              <a:rPr lang="en-US" altLang="zh-CN" sz="1600" dirty="0"/>
              <a:t>ZL=4.1E-8 Ohm</a:t>
            </a:r>
          </a:p>
          <a:p>
            <a:pPr lvl="1"/>
            <a:r>
              <a:rPr lang="en-US" altLang="zh-CN" sz="1600" dirty="0"/>
              <a:t>Kx=0.223 V/</a:t>
            </a:r>
            <a:r>
              <a:rPr lang="en-US" altLang="zh-CN" sz="1600" dirty="0" err="1"/>
              <a:t>pC</a:t>
            </a:r>
            <a:r>
              <a:rPr lang="en-US" altLang="zh-CN" sz="1600" dirty="0"/>
              <a:t>/m</a:t>
            </a:r>
          </a:p>
          <a:p>
            <a:endParaRPr lang="zh-CN" altLang="en-US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7E2084D-0F8B-44A4-B5CB-C1A088B6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Impedance of</a:t>
            </a:r>
            <a:r>
              <a:rPr lang="zh-CN" altLang="en-US" dirty="0"/>
              <a:t> </a:t>
            </a:r>
            <a:r>
              <a:rPr lang="en-US" altLang="zh-CN" dirty="0"/>
              <a:t>absorbers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0C7530-22B6-4C8D-854A-D1C5BDCA2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CEPC Day 2024/9/20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59D4C6A-1CA1-472A-83A8-5EF0E6215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4E308F0-953B-4DD8-A880-734F06230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410" y="3958407"/>
            <a:ext cx="4690096" cy="2397944"/>
          </a:xfrm>
          <a:prstGeom prst="rect">
            <a:avLst/>
          </a:prstGeom>
        </p:spPr>
      </p:pic>
      <p:graphicFrame>
        <p:nvGraphicFramePr>
          <p:cNvPr id="14" name="表格 14">
            <a:extLst>
              <a:ext uri="{FF2B5EF4-FFF2-40B4-BE49-F238E27FC236}">
                <a16:creationId xmlns:a16="http://schemas.microsoft.com/office/drawing/2014/main" id="{DE3B8446-6022-4E40-8600-C4B81C1A1D01}"/>
              </a:ext>
            </a:extLst>
          </p:cNvPr>
          <p:cNvGraphicFramePr>
            <a:graphicFrameLocks noGrp="1"/>
          </p:cNvGraphicFramePr>
          <p:nvPr/>
        </p:nvGraphicFramePr>
        <p:xfrm>
          <a:off x="6169316" y="3429000"/>
          <a:ext cx="5072112" cy="1413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8028">
                  <a:extLst>
                    <a:ext uri="{9D8B030D-6E8A-4147-A177-3AD203B41FA5}">
                      <a16:colId xmlns:a16="http://schemas.microsoft.com/office/drawing/2014/main" val="3470224854"/>
                    </a:ext>
                  </a:extLst>
                </a:gridCol>
                <a:gridCol w="1268028">
                  <a:extLst>
                    <a:ext uri="{9D8B030D-6E8A-4147-A177-3AD203B41FA5}">
                      <a16:colId xmlns:a16="http://schemas.microsoft.com/office/drawing/2014/main" val="2867569473"/>
                    </a:ext>
                  </a:extLst>
                </a:gridCol>
                <a:gridCol w="1268028">
                  <a:extLst>
                    <a:ext uri="{9D8B030D-6E8A-4147-A177-3AD203B41FA5}">
                      <a16:colId xmlns:a16="http://schemas.microsoft.com/office/drawing/2014/main" val="2173911757"/>
                    </a:ext>
                  </a:extLst>
                </a:gridCol>
                <a:gridCol w="1268028">
                  <a:extLst>
                    <a:ext uri="{9D8B030D-6E8A-4147-A177-3AD203B41FA5}">
                      <a16:colId xmlns:a16="http://schemas.microsoft.com/office/drawing/2014/main" val="1592781839"/>
                    </a:ext>
                  </a:extLst>
                </a:gridCol>
              </a:tblGrid>
              <a:tr h="353298"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Z</a:t>
                      </a:r>
                      <a:r>
                        <a:rPr lang="en-US" altLang="zh-CN" sz="1600" baseline="-25000" dirty="0"/>
                        <a:t>||</a:t>
                      </a:r>
                      <a:r>
                        <a:rPr lang="en-US" altLang="zh-CN" sz="1600" dirty="0"/>
                        <a:t>/n [m</a:t>
                      </a:r>
                      <a:r>
                        <a:rPr lang="en-US" altLang="zh-CN" sz="1600" dirty="0">
                          <a:sym typeface="Symbol" panose="05050102010706020507" pitchFamily="18" charset="2"/>
                        </a:rPr>
                        <a:t></a:t>
                      </a:r>
                      <a:r>
                        <a:rPr lang="en-US" altLang="zh-CN" sz="1600" dirty="0"/>
                        <a:t>]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/>
                        <a:t>kloss</a:t>
                      </a:r>
                      <a:r>
                        <a:rPr lang="en-US" altLang="zh-CN" sz="1600" dirty="0"/>
                        <a:t> [V/</a:t>
                      </a:r>
                      <a:r>
                        <a:rPr lang="en-US" altLang="zh-CN" sz="1600" dirty="0" err="1"/>
                        <a:t>pC</a:t>
                      </a:r>
                      <a:r>
                        <a:rPr lang="en-US" altLang="zh-CN" sz="1600" dirty="0"/>
                        <a:t>]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/>
                        <a:t>kx</a:t>
                      </a:r>
                      <a:r>
                        <a:rPr lang="en-US" altLang="zh-CN" sz="1600" dirty="0"/>
                        <a:t> [kV/</a:t>
                      </a:r>
                      <a:r>
                        <a:rPr lang="en-US" altLang="zh-CN" sz="1600" dirty="0" err="1"/>
                        <a:t>pC</a:t>
                      </a:r>
                      <a:r>
                        <a:rPr lang="en-US" altLang="zh-CN" sz="1600" dirty="0"/>
                        <a:t>/m]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847828"/>
                  </a:ext>
                </a:extLst>
              </a:tr>
              <a:tr h="35329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Absorbers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0.5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14.2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3.4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312891"/>
                  </a:ext>
                </a:extLst>
              </a:tr>
              <a:tr h="35329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Total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16.5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819.8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65.5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206089"/>
                  </a:ext>
                </a:extLst>
              </a:tr>
              <a:tr h="35329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Occupation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3%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2%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5%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2592487"/>
                  </a:ext>
                </a:extLst>
              </a:tr>
            </a:tbl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AC59CEC9-C851-4B47-A040-4CC446EDA7B5}"/>
              </a:ext>
            </a:extLst>
          </p:cNvPr>
          <p:cNvSpPr txBox="1"/>
          <p:nvPr/>
        </p:nvSpPr>
        <p:spPr>
          <a:xfrm>
            <a:off x="9630640" y="3061883"/>
            <a:ext cx="2543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Evaluate @</a:t>
            </a:r>
            <a:r>
              <a:rPr lang="en-US" altLang="zh-CN" sz="1800" dirty="0">
                <a:sym typeface="Symbol" panose="05050102010706020507" pitchFamily="18" charset="2"/>
              </a:rPr>
              <a:t>z=3mm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9F244F4-A60D-4F60-A962-8258C339528A}"/>
              </a:ext>
            </a:extLst>
          </p:cNvPr>
          <p:cNvSpPr txBox="1"/>
          <p:nvPr/>
        </p:nvSpPr>
        <p:spPr>
          <a:xfrm>
            <a:off x="5837477" y="5248973"/>
            <a:ext cx="5800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The impedance increase due to the absorbers are less than 5% of the total budget </a:t>
            </a:r>
            <a:r>
              <a:rPr lang="en-US" altLang="zh-CN" dirty="0">
                <a:sym typeface="Symbol" panose="05050102010706020507" pitchFamily="18" charset="2"/>
              </a:rPr>
              <a:t> </a:t>
            </a:r>
            <a:r>
              <a:rPr lang="en-US" altLang="zh-CN" dirty="0"/>
              <a:t>acceptable from the instabilities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E541DE5-7551-4BAB-9081-DE09ED01FB64}"/>
              </a:ext>
            </a:extLst>
          </p:cNvPr>
          <p:cNvSpPr txBox="1"/>
          <p:nvPr/>
        </p:nvSpPr>
        <p:spPr>
          <a:xfrm>
            <a:off x="10142376" y="410547"/>
            <a:ext cx="1950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Wang Na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9958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E75DCB-3751-4AEA-B430-97E43B6CA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84647AF-731E-4AD1-822C-242938ED5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Cost 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22A1E04-12CF-4300-A892-DAB20901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47B3BF3-2E9E-4C02-9FC5-056D7FE41D4E}"/>
              </a:ext>
            </a:extLst>
          </p:cNvPr>
          <p:cNvSpPr txBox="1"/>
          <p:nvPr/>
        </p:nvSpPr>
        <p:spPr>
          <a:xfrm>
            <a:off x="428624" y="1351001"/>
            <a:ext cx="11572875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dirty="0"/>
              <a:t>Vacuum chamber</a:t>
            </a:r>
            <a:r>
              <a:rPr lang="zh-CN" altLang="en-US" dirty="0"/>
              <a:t>：</a:t>
            </a:r>
            <a:r>
              <a:rPr lang="en-GB" altLang="zh-CN" sz="1800" u="none" strike="noStrike" dirty="0">
                <a:effectLst/>
              </a:rPr>
              <a:t> unit price</a:t>
            </a:r>
            <a:r>
              <a:rPr lang="en-GB" altLang="zh-CN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dirty="0"/>
              <a:t>increase 30%, Approx. 300 million CNY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dirty="0"/>
              <a:t>Photo absorber</a:t>
            </a:r>
            <a:r>
              <a:rPr lang="zh-CN" altLang="en-US" dirty="0"/>
              <a:t>：</a:t>
            </a:r>
            <a:r>
              <a:rPr lang="en-US" altLang="zh-CN" dirty="0"/>
              <a:t> approx.</a:t>
            </a:r>
            <a:r>
              <a:rPr lang="zh-CN" altLang="en-US" dirty="0"/>
              <a:t> </a:t>
            </a:r>
            <a:r>
              <a:rPr lang="en-US" altLang="zh-CN" dirty="0"/>
              <a:t>795 million CNY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dirty="0"/>
              <a:t>RF shielding bellow</a:t>
            </a:r>
            <a:r>
              <a:rPr lang="zh-CN" altLang="en-US" dirty="0"/>
              <a:t>：</a:t>
            </a:r>
            <a:r>
              <a:rPr lang="en-GB" altLang="zh-CN" sz="1800" u="none" strike="noStrike" dirty="0">
                <a:effectLst/>
              </a:rPr>
              <a:t> unit price</a:t>
            </a:r>
            <a:r>
              <a:rPr lang="en-GB" altLang="zh-CN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dirty="0"/>
              <a:t>increase 20~30% due to antechamber,  the quantity may also increases (20819 to 38483)due to high accuracy installation of absorber. approx. 200 million CNY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dirty="0"/>
              <a:t>The</a:t>
            </a:r>
            <a:r>
              <a:rPr lang="zh-CN" altLang="en-US" dirty="0"/>
              <a:t>  </a:t>
            </a:r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cost</a:t>
            </a:r>
            <a:r>
              <a:rPr lang="zh-CN" altLang="en-US" dirty="0"/>
              <a:t> </a:t>
            </a:r>
            <a:r>
              <a:rPr lang="en-US" altLang="zh-CN" dirty="0"/>
              <a:t>increases</a:t>
            </a:r>
            <a:r>
              <a:rPr lang="zh-CN" altLang="en-US" dirty="0"/>
              <a:t>  </a:t>
            </a:r>
            <a:r>
              <a:rPr lang="en-US" altLang="zh-CN" dirty="0"/>
              <a:t>from 3.4 billion to 4.7 billion</a:t>
            </a:r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86B8B4DA-EB66-4EA9-98B0-F3782820D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436450"/>
              </p:ext>
            </p:extLst>
          </p:nvPr>
        </p:nvGraphicFramePr>
        <p:xfrm>
          <a:off x="428624" y="4320498"/>
          <a:ext cx="3479801" cy="139541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123523">
                  <a:extLst>
                    <a:ext uri="{9D8B030D-6E8A-4147-A177-3AD203B41FA5}">
                      <a16:colId xmlns:a16="http://schemas.microsoft.com/office/drawing/2014/main" val="1411192238"/>
                    </a:ext>
                  </a:extLst>
                </a:gridCol>
                <a:gridCol w="1232755">
                  <a:extLst>
                    <a:ext uri="{9D8B030D-6E8A-4147-A177-3AD203B41FA5}">
                      <a16:colId xmlns:a16="http://schemas.microsoft.com/office/drawing/2014/main" val="1816009930"/>
                    </a:ext>
                  </a:extLst>
                </a:gridCol>
                <a:gridCol w="1123523">
                  <a:extLst>
                    <a:ext uri="{9D8B030D-6E8A-4147-A177-3AD203B41FA5}">
                      <a16:colId xmlns:a16="http://schemas.microsoft.com/office/drawing/2014/main" val="2305668681"/>
                    </a:ext>
                  </a:extLst>
                </a:gridCol>
              </a:tblGrid>
              <a:tr h="4651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unit price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quantity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total price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6497140"/>
                  </a:ext>
                </a:extLst>
              </a:tr>
              <a:tr h="46513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10000 CNY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/</a:t>
                      </a:r>
                      <a:endParaRPr lang="zh-CN" alt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10000 CNY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37716639"/>
                  </a:ext>
                </a:extLst>
              </a:tr>
              <a:tr h="46513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3.0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26500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79500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6186011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D8D94898-22DA-45C6-8597-78338BD5ABF0}"/>
              </a:ext>
            </a:extLst>
          </p:cNvPr>
          <p:cNvSpPr txBox="1"/>
          <p:nvPr/>
        </p:nvSpPr>
        <p:spPr>
          <a:xfrm>
            <a:off x="4971393" y="4371872"/>
            <a:ext cx="4477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/>
              <a:t>Number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/>
              <a:t>Layout—&gt; dimension of antechamber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3484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3CC8586-B978-48B2-AE25-8B8406277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139992"/>
            <a:ext cx="10972800" cy="3693265"/>
          </a:xfrm>
        </p:spPr>
        <p:txBody>
          <a:bodyPr>
            <a:normAutofit/>
          </a:bodyPr>
          <a:lstStyle/>
          <a:p>
            <a:r>
              <a:rPr lang="en-GB" altLang="zh-CN" sz="1800" dirty="0"/>
              <a:t>SR pathway diagram</a:t>
            </a:r>
          </a:p>
          <a:p>
            <a:r>
              <a:rPr lang="en-US" altLang="zh-CN" sz="1800" dirty="0"/>
              <a:t>Antechamber of photon absorbers VS TDR</a:t>
            </a:r>
          </a:p>
          <a:p>
            <a:r>
              <a:rPr lang="en-US" altLang="zh-CN" sz="2000" dirty="0"/>
              <a:t>Influence on</a:t>
            </a:r>
            <a:r>
              <a:rPr lang="zh-CN" altLang="en-US" sz="2000" dirty="0"/>
              <a:t> </a:t>
            </a:r>
            <a:r>
              <a:rPr lang="en-US" altLang="zh-CN" sz="2000" dirty="0"/>
              <a:t>vacuum</a:t>
            </a:r>
            <a:r>
              <a:rPr lang="zh-CN" altLang="en-US" sz="2000" dirty="0"/>
              <a:t> </a:t>
            </a:r>
            <a:r>
              <a:rPr lang="en-US" altLang="zh-CN" sz="2000" dirty="0"/>
              <a:t>chamber</a:t>
            </a:r>
            <a:endParaRPr lang="en-US" altLang="zh-CN" sz="1800" dirty="0"/>
          </a:p>
          <a:p>
            <a:r>
              <a:rPr lang="en-US" altLang="zh-CN" sz="1800" dirty="0"/>
              <a:t>Structure of vacuum chamber with absorbers</a:t>
            </a:r>
          </a:p>
          <a:p>
            <a:r>
              <a:rPr lang="en-US" altLang="zh-CN" sz="1800" dirty="0"/>
              <a:t>Conclusion</a:t>
            </a:r>
          </a:p>
          <a:p>
            <a:endParaRPr lang="zh-CN" altLang="en-US" sz="18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5F4865F-37A8-4C5B-8008-9162DF97B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Outline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AD26A3-D035-4348-B607-B6D7F6D96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948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pper pipe on a table&#10;&#10;Description automatically generated">
            <a:extLst>
              <a:ext uri="{FF2B5EF4-FFF2-40B4-BE49-F238E27FC236}">
                <a16:creationId xmlns:a16="http://schemas.microsoft.com/office/drawing/2014/main" id="{B76C09AE-6786-80B6-365F-D858454182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 t="13784" b="15125"/>
          <a:stretch/>
        </p:blipFill>
        <p:spPr>
          <a:xfrm rot="5400000">
            <a:off x="9163307" y="1205946"/>
            <a:ext cx="2641318" cy="1611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98FE85-192B-A995-6BD2-B00171335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437" y="1191214"/>
            <a:ext cx="3954566" cy="3029664"/>
          </a:xfrm>
          <a:prstGeom prst="snip2DiagRect">
            <a:avLst>
              <a:gd name="adj1" fmla="val 0"/>
              <a:gd name="adj2" fmla="val 50000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86911E-0F26-D5F0-EC17-CC10EDA5C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" y="2406309"/>
            <a:ext cx="1911096" cy="1530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6E8248-3EEA-3242-903D-4205B4555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1144" y="2972460"/>
            <a:ext cx="1639359" cy="1526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5CBA37-CE7A-7B93-1709-A428F5684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49" y="4451691"/>
            <a:ext cx="4285010" cy="1174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972E12-0373-6D42-D4FE-B80F67FD7E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8303" y="809471"/>
            <a:ext cx="3585166" cy="2514318"/>
          </a:xfrm>
          <a:prstGeom prst="rect">
            <a:avLst/>
          </a:prstGeom>
        </p:spPr>
      </p:pic>
      <p:pic>
        <p:nvPicPr>
          <p:cNvPr id="8" name="ymail_attachmentId4c9d22b6-c005-4def-80d2-96b51b25dd46">
            <a:extLst>
              <a:ext uri="{FF2B5EF4-FFF2-40B4-BE49-F238E27FC236}">
                <a16:creationId xmlns:a16="http://schemas.microsoft.com/office/drawing/2014/main" id="{B505A5DA-4D85-1135-9BCF-017CC2508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1"/>
          <a:stretch/>
        </p:blipFill>
        <p:spPr bwMode="auto">
          <a:xfrm>
            <a:off x="5448303" y="3797538"/>
            <a:ext cx="3785718" cy="225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ymail_attachmentId0f9f3707-ee07-49a4-a828-4d5edb23fc76">
            <a:extLst>
              <a:ext uri="{FF2B5EF4-FFF2-40B4-BE49-F238E27FC236}">
                <a16:creationId xmlns:a16="http://schemas.microsoft.com/office/drawing/2014/main" id="{A932D57D-CD91-EAA4-86A2-0BE2C0FF8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6"/>
          <a:stretch/>
        </p:blipFill>
        <p:spPr bwMode="auto">
          <a:xfrm>
            <a:off x="9360232" y="3797538"/>
            <a:ext cx="2761784" cy="225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117615-332C-49B2-43F9-82E6989DBAB3}"/>
              </a:ext>
            </a:extLst>
          </p:cNvPr>
          <p:cNvSpPr/>
          <p:nvPr/>
        </p:nvSpPr>
        <p:spPr>
          <a:xfrm>
            <a:off x="6463347" y="6008339"/>
            <a:ext cx="45728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</a:rPr>
              <a:t>Machining and adjustment for electron beam welding tests</a:t>
            </a:r>
            <a:endParaRPr lang="en-GB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AFC62-D3C6-5B3B-3CC9-22E94A263FAB}"/>
              </a:ext>
            </a:extLst>
          </p:cNvPr>
          <p:cNvSpPr txBox="1"/>
          <p:nvPr/>
        </p:nvSpPr>
        <p:spPr>
          <a:xfrm>
            <a:off x="285749" y="728871"/>
            <a:ext cx="501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a typeface="Roboto" panose="02000000000000000000" pitchFamily="2" charset="0"/>
              </a:rPr>
              <a:t>FCC-</a:t>
            </a:r>
            <a:r>
              <a:rPr lang="en-GB" dirty="0" err="1">
                <a:ea typeface="Roboto" panose="02000000000000000000" pitchFamily="2" charset="0"/>
              </a:rPr>
              <a:t>ee</a:t>
            </a:r>
            <a:r>
              <a:rPr lang="en-GB" dirty="0">
                <a:ea typeface="Roboto" panose="02000000000000000000" pitchFamily="2" charset="0"/>
              </a:rPr>
              <a:t> vacuum chamber prototype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10FA9C-F608-0E25-022E-F91979662ED0}"/>
              </a:ext>
            </a:extLst>
          </p:cNvPr>
          <p:cNvSpPr/>
          <p:nvPr/>
        </p:nvSpPr>
        <p:spPr>
          <a:xfrm>
            <a:off x="665562" y="5725270"/>
            <a:ext cx="40952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</a:rPr>
              <a:t>Design of chamber </a:t>
            </a:r>
            <a:r>
              <a:rPr lang="en-GB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prototoype</a:t>
            </a:r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</a:rPr>
              <a:t> for tests at KARA synchrotron radiation light source</a:t>
            </a:r>
            <a:endParaRPr lang="en-GB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AA7CC5-E72B-140B-704D-EF72E99D1479}"/>
              </a:ext>
            </a:extLst>
          </p:cNvPr>
          <p:cNvSpPr/>
          <p:nvPr/>
        </p:nvSpPr>
        <p:spPr>
          <a:xfrm>
            <a:off x="9678345" y="3329219"/>
            <a:ext cx="16112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</a:rPr>
              <a:t>Copper extrusion</a:t>
            </a:r>
            <a:endParaRPr lang="en-GB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70471A-25A1-948B-5094-1AA23AF9C994}"/>
              </a:ext>
            </a:extLst>
          </p:cNvPr>
          <p:cNvSpPr txBox="1"/>
          <p:nvPr/>
        </p:nvSpPr>
        <p:spPr>
          <a:xfrm>
            <a:off x="0" y="-400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 b="1"/>
            </a:lvl1pPr>
          </a:lstStyle>
          <a:p>
            <a:r>
              <a:rPr lang="en-GB" dirty="0"/>
              <a:t>2m long prototype</a:t>
            </a:r>
          </a:p>
        </p:txBody>
      </p:sp>
    </p:spTree>
    <p:extLst>
      <p:ext uri="{BB962C8B-B14F-4D97-AF65-F5344CB8AC3E}">
        <p14:creationId xmlns:p14="http://schemas.microsoft.com/office/powerpoint/2010/main" val="2813842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内容占位符 18">
            <a:extLst>
              <a:ext uri="{FF2B5EF4-FFF2-40B4-BE49-F238E27FC236}">
                <a16:creationId xmlns:a16="http://schemas.microsoft.com/office/drawing/2014/main" id="{1356567A-35F1-40CB-8F78-4BA3456EF41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836713"/>
            <a:ext cx="5386917" cy="4843480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387C6818-E7D9-433F-8E7D-B3751A71A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5740525"/>
            <a:ext cx="5386917" cy="561523"/>
          </a:xfrm>
        </p:spPr>
        <p:txBody>
          <a:bodyPr/>
          <a:lstStyle/>
          <a:p>
            <a:r>
              <a:rPr lang="en-US" altLang="zh-CN" dirty="0"/>
              <a:t>FCC</a:t>
            </a:r>
            <a:r>
              <a:rPr lang="zh-CN" altLang="en-US" dirty="0"/>
              <a:t>设计报告相关资料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0773B32F-E96F-4038-81B2-F6BCACBCF745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172745" y="5740524"/>
            <a:ext cx="5389033" cy="561524"/>
          </a:xfrm>
        </p:spPr>
        <p:txBody>
          <a:bodyPr/>
          <a:lstStyle/>
          <a:p>
            <a:r>
              <a:rPr lang="zh-CN" altLang="en-US" dirty="0"/>
              <a:t>还原</a:t>
            </a:r>
            <a:r>
              <a:rPr lang="en-US" altLang="zh-CN" dirty="0"/>
              <a:t>FCC</a:t>
            </a:r>
            <a:r>
              <a:rPr lang="zh-CN" altLang="en-US" dirty="0"/>
              <a:t>模拟图 估算  关键</a:t>
            </a:r>
            <a:r>
              <a:rPr lang="en-US" altLang="zh-CN" dirty="0"/>
              <a:t>or</a:t>
            </a:r>
            <a:r>
              <a:rPr lang="zh-CN" altLang="en-US" dirty="0"/>
              <a:t>关联尺寸</a:t>
            </a:r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2D8E31A3-1149-42D3-83A7-95DDBC9CCC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8" y="836714"/>
            <a:ext cx="5389033" cy="4843480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E5CB06-0BA2-4019-9975-80B4F3C386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13835" y="6356351"/>
            <a:ext cx="66856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18391-D411-FE40-AAD7-861AE5233E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标题 12">
            <a:extLst>
              <a:ext uri="{FF2B5EF4-FFF2-40B4-BE49-F238E27FC236}">
                <a16:creationId xmlns:a16="http://schemas.microsoft.com/office/drawing/2014/main" id="{AE97DE2A-0CC7-423C-8D8A-F0D7B9177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</a:t>
            </a:r>
            <a:r>
              <a:rPr lang="en-US" altLang="zh-CN" dirty="0"/>
              <a:t>FCC</a:t>
            </a:r>
            <a:r>
              <a:rPr lang="zh-CN" altLang="en-US" dirty="0"/>
              <a:t>吸收器结构尺寸分析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D8ED9E8-9731-440C-8784-B5FA7BC0E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35" y="857982"/>
            <a:ext cx="3255218" cy="215859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17017C-E1FA-4377-8C56-9DF3B2F4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368" y="836713"/>
            <a:ext cx="3436154" cy="22358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2EF4987-22B1-4995-ABB3-62A7C1D05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55" y="3300242"/>
            <a:ext cx="5260404" cy="211107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B628322-0FE5-4D8B-A0CC-DF02DFCB76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823"/>
          <a:stretch/>
        </p:blipFill>
        <p:spPr>
          <a:xfrm>
            <a:off x="6255423" y="3625232"/>
            <a:ext cx="5290481" cy="203443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02376CD-5C8B-4B49-97E3-908D8DAE05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553" t="17192" r="5093" b="55693"/>
          <a:stretch/>
        </p:blipFill>
        <p:spPr>
          <a:xfrm>
            <a:off x="9866750" y="2345448"/>
            <a:ext cx="1606269" cy="116869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98A616E-CBF7-42B6-9672-8D19DE58BE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23" t="13636" r="65488" b="56059"/>
          <a:stretch/>
        </p:blipFill>
        <p:spPr>
          <a:xfrm>
            <a:off x="9866750" y="857982"/>
            <a:ext cx="1528322" cy="1306864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B8C92DA2-CD7C-48D7-97CB-13AF055565CF}"/>
              </a:ext>
            </a:extLst>
          </p:cNvPr>
          <p:cNvSpPr/>
          <p:nvPr/>
        </p:nvSpPr>
        <p:spPr>
          <a:xfrm>
            <a:off x="10547968" y="2423565"/>
            <a:ext cx="303451" cy="165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ECC4366-6DDD-467B-9EA0-208D05FE0A40}"/>
              </a:ext>
            </a:extLst>
          </p:cNvPr>
          <p:cNvSpPr txBox="1"/>
          <p:nvPr/>
        </p:nvSpPr>
        <p:spPr>
          <a:xfrm>
            <a:off x="4000507" y="879034"/>
            <a:ext cx="1955633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所有磁铁内的真空盒截面一致，部分区域侧面切断后嵌入吸收器，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FCC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弧区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100%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由吸收器挡光，需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5~6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华文新魏" panose="02010800040101010101" pitchFamily="2" charset="-122"/>
                <a:cs typeface="+mn-cs"/>
              </a:rPr>
              <a:t>米一个</a:t>
            </a:r>
          </a:p>
        </p:txBody>
      </p:sp>
    </p:spTree>
    <p:extLst>
      <p:ext uri="{BB962C8B-B14F-4D97-AF65-F5344CB8AC3E}">
        <p14:creationId xmlns:p14="http://schemas.microsoft.com/office/powerpoint/2010/main" val="1114414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F3D6AD-5853-2115-A5FD-4A50FF8F22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22</a:t>
            </a:fld>
            <a:endParaRPr lang="en-US" noProof="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D1B03A4-279F-3E96-1758-5AEA6F2F2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107" y="4482410"/>
            <a:ext cx="4320480" cy="23755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AE02FF-853A-6A7D-D1D4-5762E63D1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57" b="8996"/>
          <a:stretch/>
        </p:blipFill>
        <p:spPr>
          <a:xfrm>
            <a:off x="6192011" y="1976403"/>
            <a:ext cx="5337429" cy="23755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A45DC89-0D79-7D91-A20F-2A9A1DC9E654}"/>
              </a:ext>
            </a:extLst>
          </p:cNvPr>
          <p:cNvSpPr txBox="1"/>
          <p:nvPr/>
        </p:nvSpPr>
        <p:spPr>
          <a:xfrm>
            <a:off x="0" y="1028734"/>
            <a:ext cx="12336693" cy="1528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67" dirty="0">
                <a:solidFill>
                  <a:schemeClr val="accent6"/>
                </a:solidFill>
                <a:highlight>
                  <a:srgbClr val="FFFFFF"/>
                </a:highlight>
              </a:rPr>
              <a:t>Given the beam properties and the magnetic field, the trajectory of the photons and the radiation power density are calculated </a:t>
            </a:r>
            <a:r>
              <a:rPr lang="en-GB" sz="1867" dirty="0"/>
              <a:t>in </a:t>
            </a:r>
            <a:r>
              <a:rPr lang="en-GB" sz="1867" dirty="0" err="1">
                <a:solidFill>
                  <a:schemeClr val="accent6"/>
                </a:solidFill>
              </a:rPr>
              <a:t>Synrad</a:t>
            </a:r>
            <a:r>
              <a:rPr lang="en-GB" sz="1867" dirty="0">
                <a:solidFill>
                  <a:schemeClr val="accent6"/>
                </a:solidFill>
              </a:rPr>
              <a:t>. </a:t>
            </a:r>
            <a:r>
              <a:rPr lang="en-GB" sz="1867" dirty="0"/>
              <a:t>The updated total power amounts to 2.5 kW/absorber and is assigned to the slanted surfaces. </a:t>
            </a:r>
          </a:p>
          <a:p>
            <a:endParaRPr lang="en-GB" sz="1867" dirty="0"/>
          </a:p>
          <a:p>
            <a:r>
              <a:rPr lang="en-GB" sz="1867" dirty="0"/>
              <a:t>The heat transfer coefficient considered for the cooling channels is 22000 W/m</a:t>
            </a:r>
            <a:r>
              <a:rPr lang="en-GB" sz="1867" baseline="30000" dirty="0"/>
              <a:t>2 </a:t>
            </a:r>
            <a:r>
              <a:rPr lang="en-GB" sz="1867" dirty="0"/>
              <a:t>K @ 240 g/s.</a:t>
            </a:r>
          </a:p>
          <a:p>
            <a:pPr algn="l"/>
            <a:r>
              <a:rPr lang="en-GB" sz="1867" dirty="0"/>
              <a:t>Simulations show max temperature of around 170° C.</a:t>
            </a:r>
            <a:endParaRPr lang="en-GB" sz="1867" dirty="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29" name="Title 16">
            <a:extLst>
              <a:ext uri="{FF2B5EF4-FFF2-40B4-BE49-F238E27FC236}">
                <a16:creationId xmlns:a16="http://schemas.microsoft.com/office/drawing/2014/main" id="{1A9EB200-9D00-CB9D-4D36-97B4BBB827E1}"/>
              </a:ext>
            </a:extLst>
          </p:cNvPr>
          <p:cNvSpPr txBox="1">
            <a:spLocks/>
          </p:cNvSpPr>
          <p:nvPr/>
        </p:nvSpPr>
        <p:spPr>
          <a:xfrm>
            <a:off x="0" y="452670"/>
            <a:ext cx="6192011" cy="625653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sz="2400" b="1" dirty="0"/>
              <a:t>Thermo-mechanical behaviour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E898B-C493-ED7B-151A-C0DEAA5FE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4" t="4878" r="23053" b="2439"/>
          <a:stretch/>
        </p:blipFill>
        <p:spPr bwMode="auto">
          <a:xfrm>
            <a:off x="323071" y="2849820"/>
            <a:ext cx="5488653" cy="347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552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F3D6AD-5853-2115-A5FD-4A50FF8F22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45DC89-0D79-7D91-A20F-2A9A1DC9E654}"/>
              </a:ext>
            </a:extLst>
          </p:cNvPr>
          <p:cNvSpPr txBox="1"/>
          <p:nvPr/>
        </p:nvSpPr>
        <p:spPr>
          <a:xfrm>
            <a:off x="0" y="1028733"/>
            <a:ext cx="12336693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67" dirty="0">
                <a:solidFill>
                  <a:schemeClr val="accent6"/>
                </a:solidFill>
                <a:highlight>
                  <a:srgbClr val="FFFFFF"/>
                </a:highlight>
              </a:rPr>
              <a:t>The SR heat load leads to an increase of mechanical stress. </a:t>
            </a:r>
            <a:endParaRPr lang="en-GB" sz="1867" dirty="0"/>
          </a:p>
          <a:p>
            <a:endParaRPr lang="en-GB" sz="1867" dirty="0"/>
          </a:p>
          <a:p>
            <a:pPr algn="l"/>
            <a:r>
              <a:rPr lang="en-GB" sz="1867" dirty="0"/>
              <a:t>Simulations show a max equivalent stress of 229 MPa and a strain of 0.04%.  </a:t>
            </a:r>
            <a:endParaRPr lang="en-GB" sz="1867" dirty="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29" name="Title 16">
            <a:extLst>
              <a:ext uri="{FF2B5EF4-FFF2-40B4-BE49-F238E27FC236}">
                <a16:creationId xmlns:a16="http://schemas.microsoft.com/office/drawing/2014/main" id="{1A9EB200-9D00-CB9D-4D36-97B4BBB827E1}"/>
              </a:ext>
            </a:extLst>
          </p:cNvPr>
          <p:cNvSpPr txBox="1">
            <a:spLocks/>
          </p:cNvSpPr>
          <p:nvPr/>
        </p:nvSpPr>
        <p:spPr>
          <a:xfrm>
            <a:off x="0" y="452670"/>
            <a:ext cx="6192011" cy="625653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sz="2400" b="1" dirty="0"/>
              <a:t>Thermo-mechanical behaviour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C096D9A-0735-1CCA-1F5E-DA6A3C3A9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83" y="2876941"/>
            <a:ext cx="5702875" cy="28972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F461C20-24B2-1372-236A-94F477D86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592" y="2884418"/>
            <a:ext cx="5702875" cy="289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30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F3D6AD-5853-2115-A5FD-4A50FF8F22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45DC89-0D79-7D91-A20F-2A9A1DC9E654}"/>
              </a:ext>
            </a:extLst>
          </p:cNvPr>
          <p:cNvSpPr txBox="1"/>
          <p:nvPr/>
        </p:nvSpPr>
        <p:spPr>
          <a:xfrm>
            <a:off x="0" y="1028734"/>
            <a:ext cx="12336693" cy="267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67" dirty="0">
                <a:solidFill>
                  <a:schemeClr val="accent6"/>
                </a:solidFill>
                <a:highlight>
                  <a:srgbClr val="FFFFFF"/>
                </a:highlight>
              </a:rPr>
              <a:t>The analytical formulations of </a:t>
            </a:r>
            <a:r>
              <a:rPr lang="en-GB" sz="1867" dirty="0" err="1">
                <a:solidFill>
                  <a:schemeClr val="accent6"/>
                </a:solidFill>
                <a:highlight>
                  <a:srgbClr val="FFFFFF"/>
                </a:highlight>
              </a:rPr>
              <a:t>Manglik-Bergles</a:t>
            </a:r>
            <a:r>
              <a:rPr lang="en-GB" sz="1867" dirty="0">
                <a:solidFill>
                  <a:schemeClr val="accent6"/>
                </a:solidFill>
                <a:highlight>
                  <a:srgbClr val="FFFFFF"/>
                </a:highlight>
              </a:rPr>
              <a:t> were used to predict the heat transfer coefficient and pressure drop for each absorber.</a:t>
            </a:r>
          </a:p>
          <a:p>
            <a:r>
              <a:rPr lang="en-GB" sz="1867" dirty="0">
                <a:solidFill>
                  <a:schemeClr val="accent6"/>
                </a:solidFill>
                <a:highlight>
                  <a:srgbClr val="FFFFFF"/>
                </a:highlight>
              </a:rPr>
              <a:t>For an inlet water speed of 3 m/s the pressure drop per absorber is 0.3 bar. Most likely to be higher as material roughness, losses due to the circuit bends and temperature dependent material properties were not considered. </a:t>
            </a:r>
          </a:p>
          <a:p>
            <a:r>
              <a:rPr lang="en-GB" sz="1867" dirty="0">
                <a:solidFill>
                  <a:schemeClr val="accent6"/>
                </a:solidFill>
                <a:highlight>
                  <a:srgbClr val="FFFFFF"/>
                </a:highlight>
              </a:rPr>
              <a:t>However, 3 absorbers could be connected in series within the same cooling line resulting in a cooling line about    25 m long, see below.</a:t>
            </a:r>
          </a:p>
          <a:p>
            <a:r>
              <a:rPr lang="en-GB" sz="1867" dirty="0">
                <a:solidFill>
                  <a:schemeClr val="accent6"/>
                </a:solidFill>
                <a:highlight>
                  <a:srgbClr val="FFFFFF"/>
                </a:highlight>
              </a:rPr>
              <a:t>Considering only the heat intercepted by the SR absorbers the water outlet temperature should be around 45 °C    (inlet temperature 27 °C). </a:t>
            </a:r>
          </a:p>
          <a:p>
            <a:endParaRPr lang="en-GB" sz="1867" dirty="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29" name="Title 16">
            <a:extLst>
              <a:ext uri="{FF2B5EF4-FFF2-40B4-BE49-F238E27FC236}">
                <a16:creationId xmlns:a16="http://schemas.microsoft.com/office/drawing/2014/main" id="{1A9EB200-9D00-CB9D-4D36-97B4BBB827E1}"/>
              </a:ext>
            </a:extLst>
          </p:cNvPr>
          <p:cNvSpPr txBox="1">
            <a:spLocks/>
          </p:cNvSpPr>
          <p:nvPr/>
        </p:nvSpPr>
        <p:spPr>
          <a:xfrm>
            <a:off x="0" y="452670"/>
            <a:ext cx="6192011" cy="625653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sz="2400" b="1" dirty="0"/>
              <a:t>Fluid dynamic behaviour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FB03E943-794F-BD7D-E558-E81B04C685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163"/>
          <a:stretch/>
        </p:blipFill>
        <p:spPr>
          <a:xfrm>
            <a:off x="1655846" y="3429001"/>
            <a:ext cx="8880309" cy="3311297"/>
          </a:xfrm>
          <a:prstGeom prst="rect">
            <a:avLst/>
          </a:prstGeom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4A87600C-5C8A-F914-A5F0-6775E7D42277}"/>
              </a:ext>
            </a:extLst>
          </p:cNvPr>
          <p:cNvSpPr txBox="1"/>
          <p:nvPr/>
        </p:nvSpPr>
        <p:spPr>
          <a:xfrm>
            <a:off x="7175782" y="6182975"/>
            <a:ext cx="33603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chemeClr val="accent6"/>
                </a:solidFill>
                <a:highlight>
                  <a:srgbClr val="FFFFFF"/>
                </a:highlight>
              </a:rPr>
              <a:t>See Cedric Garion presentation</a:t>
            </a:r>
          </a:p>
        </p:txBody>
      </p:sp>
    </p:spTree>
    <p:extLst>
      <p:ext uri="{BB962C8B-B14F-4D97-AF65-F5344CB8AC3E}">
        <p14:creationId xmlns:p14="http://schemas.microsoft.com/office/powerpoint/2010/main" val="131342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64D297-957E-9A67-41B9-983E1BB9F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11947"/>
            <a:ext cx="12192000" cy="584605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5300" y="94965"/>
            <a:ext cx="289479" cy="17007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defPPr>
              <a:defRPr lang="de-DE"/>
            </a:defPPr>
            <a:lvl1pPr marL="0" algn="r" defTabSz="685727" rtl="0" eaLnBrk="1" latinLnBrk="0" hangingPunct="1">
              <a:lnSpc>
                <a:spcPts val="1238"/>
              </a:lnSpc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63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27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1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54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18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81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45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08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2380E8-9D69-4354-84AD-8A8FDB3F910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9509" y="6527055"/>
            <a:ext cx="2925866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>
                <a:solidFill>
                  <a:schemeClr val="bg1"/>
                </a:solidFill>
              </a:rPr>
              <a:t>FCC-SRA – wall thickness analysis.</a:t>
            </a:r>
          </a:p>
        </p:txBody>
      </p:sp>
      <p:sp>
        <p:nvSpPr>
          <p:cNvPr id="2" name="Title 16">
            <a:extLst>
              <a:ext uri="{FF2B5EF4-FFF2-40B4-BE49-F238E27FC236}">
                <a16:creationId xmlns:a16="http://schemas.microsoft.com/office/drawing/2014/main" id="{A0460FE8-81B9-1C91-705D-4EF7C92EE836}"/>
              </a:ext>
            </a:extLst>
          </p:cNvPr>
          <p:cNvSpPr txBox="1">
            <a:spLocks/>
          </p:cNvSpPr>
          <p:nvPr/>
        </p:nvSpPr>
        <p:spPr>
          <a:xfrm>
            <a:off x="0" y="452670"/>
            <a:ext cx="6192011" cy="625653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sz="2400" b="1" dirty="0"/>
              <a:t>Tests (CT scan)</a:t>
            </a:r>
          </a:p>
        </p:txBody>
      </p:sp>
    </p:spTree>
    <p:extLst>
      <p:ext uri="{BB962C8B-B14F-4D97-AF65-F5344CB8AC3E}">
        <p14:creationId xmlns:p14="http://schemas.microsoft.com/office/powerpoint/2010/main" val="1233925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BE9F3-AFB6-BC6A-C170-DE2E5DE41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BF1C20-3398-D767-9430-BCE6CE474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26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0424C-7A44-5D00-F38A-F2CA48647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9" y="1078323"/>
            <a:ext cx="4402036" cy="5449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9DF07-DC90-5331-D034-D9702AA43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852" y="1088176"/>
            <a:ext cx="7056107" cy="27506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E29AE2-F33C-0DC5-8F1D-8FAD0B5647C6}"/>
              </a:ext>
            </a:extLst>
          </p:cNvPr>
          <p:cNvSpPr txBox="1"/>
          <p:nvPr/>
        </p:nvSpPr>
        <p:spPr>
          <a:xfrm>
            <a:off x="4697675" y="3990715"/>
            <a:ext cx="7240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dirty="0"/>
              <a:t>Measure pressure drop at different water velocities;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dirty="0"/>
              <a:t>Measure heat transfer coefficients;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dirty="0"/>
              <a:t>Assess erosion and dynamic effects.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CC131E-4E94-6E31-0FF2-6B510EBD5ED7}"/>
              </a:ext>
            </a:extLst>
          </p:cNvPr>
          <p:cNvSpPr txBox="1"/>
          <p:nvPr/>
        </p:nvSpPr>
        <p:spPr>
          <a:xfrm>
            <a:off x="4632558" y="5576498"/>
            <a:ext cx="71863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dirty="0"/>
              <a:t>First samples of the SRA and pieces for mechanical characterisation successfully 3D printed in Cu-ETP and </a:t>
            </a:r>
            <a:r>
              <a:rPr lang="en-GB" sz="1600" dirty="0" err="1"/>
              <a:t>CuCrZr</a:t>
            </a:r>
            <a:r>
              <a:rPr lang="en-GB" sz="1600" dirty="0"/>
              <a:t>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dirty="0"/>
              <a:t>Tensile tests, fracture toughness, hardness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600" dirty="0"/>
              <a:t>Thermal conductivity, thermal fatigue</a:t>
            </a:r>
          </a:p>
        </p:txBody>
      </p:sp>
      <p:sp>
        <p:nvSpPr>
          <p:cNvPr id="10" name="Title 16">
            <a:extLst>
              <a:ext uri="{FF2B5EF4-FFF2-40B4-BE49-F238E27FC236}">
                <a16:creationId xmlns:a16="http://schemas.microsoft.com/office/drawing/2014/main" id="{FE503284-48C5-CFBF-0D15-DB35A749D315}"/>
              </a:ext>
            </a:extLst>
          </p:cNvPr>
          <p:cNvSpPr txBox="1">
            <a:spLocks/>
          </p:cNvSpPr>
          <p:nvPr/>
        </p:nvSpPr>
        <p:spPr>
          <a:xfrm>
            <a:off x="0" y="452670"/>
            <a:ext cx="6192011" cy="625653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sz="2400" b="1" dirty="0"/>
              <a:t>Tests (fluid-dynamic)</a:t>
            </a:r>
          </a:p>
        </p:txBody>
      </p:sp>
      <p:sp>
        <p:nvSpPr>
          <p:cNvPr id="12" name="Title 16">
            <a:extLst>
              <a:ext uri="{FF2B5EF4-FFF2-40B4-BE49-F238E27FC236}">
                <a16:creationId xmlns:a16="http://schemas.microsoft.com/office/drawing/2014/main" id="{D8A73401-A27B-A8E3-9113-2AD6ED5696FC}"/>
              </a:ext>
            </a:extLst>
          </p:cNvPr>
          <p:cNvSpPr txBox="1">
            <a:spLocks/>
          </p:cNvSpPr>
          <p:nvPr/>
        </p:nvSpPr>
        <p:spPr>
          <a:xfrm>
            <a:off x="4697676" y="3710518"/>
            <a:ext cx="7056105" cy="625653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867" i="1" u="sng" dirty="0"/>
              <a:t>F</a:t>
            </a:r>
            <a:r>
              <a:rPr lang="en-GB" sz="1867" i="1" u="sng" dirty="0" err="1"/>
              <a:t>luid</a:t>
            </a:r>
            <a:r>
              <a:rPr lang="en-GB" sz="1867" i="1" u="sng" dirty="0"/>
              <a:t>-dynamic test bench developed in our labs to</a:t>
            </a:r>
            <a:r>
              <a:rPr lang="en-GB" sz="2133" i="1" u="sng" dirty="0"/>
              <a:t>:</a:t>
            </a:r>
          </a:p>
        </p:txBody>
      </p:sp>
      <p:sp>
        <p:nvSpPr>
          <p:cNvPr id="13" name="Title 16">
            <a:extLst>
              <a:ext uri="{FF2B5EF4-FFF2-40B4-BE49-F238E27FC236}">
                <a16:creationId xmlns:a16="http://schemas.microsoft.com/office/drawing/2014/main" id="{55E5950A-10F4-6526-11F8-EEA1537A6A3B}"/>
              </a:ext>
            </a:extLst>
          </p:cNvPr>
          <p:cNvSpPr txBox="1">
            <a:spLocks/>
          </p:cNvSpPr>
          <p:nvPr/>
        </p:nvSpPr>
        <p:spPr>
          <a:xfrm>
            <a:off x="4688714" y="5051282"/>
            <a:ext cx="7056105" cy="625653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867" i="1" u="sng" dirty="0"/>
              <a:t>Physical properties measurements </a:t>
            </a:r>
            <a:r>
              <a:rPr lang="en-GB" sz="1867" i="1" u="sng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12867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CCFD235-4BA3-4896-976A-1D4BE6A4C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1462"/>
            <a:ext cx="12192000" cy="33243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190A751-F6C6-47A0-A788-94FE2CE4D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98" y="1558393"/>
            <a:ext cx="4885171" cy="332110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EE9FA6B-6912-4F25-9E36-C67D5F382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2816852"/>
            <a:ext cx="2117316" cy="192818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7AFDADA-B701-4988-A4F1-03B2FFF2B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88" y="2678350"/>
            <a:ext cx="3043169" cy="16649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23F0E5-763C-4678-B923-DAE3C53347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" y="656481"/>
            <a:ext cx="3234670" cy="198011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1B24EE2-DD4E-491F-89A0-DCF1BF1907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549" y="2195419"/>
            <a:ext cx="2916842" cy="246716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41AC8BC-73E4-4C16-BDF7-5E51598A89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 b="7113"/>
          <a:stretch/>
        </p:blipFill>
        <p:spPr>
          <a:xfrm>
            <a:off x="4444365" y="4343282"/>
            <a:ext cx="4035091" cy="21084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D4282A2-9662-4C3E-A239-531702FECF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43" y="1169047"/>
            <a:ext cx="2780370" cy="118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1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05CC4705-E585-437A-8812-832D1B42D83B}"/>
              </a:ext>
            </a:extLst>
          </p:cNvPr>
          <p:cNvGrpSpPr/>
          <p:nvPr/>
        </p:nvGrpSpPr>
        <p:grpSpPr>
          <a:xfrm rot="166461">
            <a:off x="6911418" y="1717027"/>
            <a:ext cx="3000446" cy="1817666"/>
            <a:chOff x="7937150" y="2243271"/>
            <a:chExt cx="3000446" cy="1817666"/>
          </a:xfrm>
        </p:grpSpPr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93310622-8BBF-401A-A290-95512AA3801A}"/>
                </a:ext>
              </a:extLst>
            </p:cNvPr>
            <p:cNvGrpSpPr/>
            <p:nvPr/>
          </p:nvGrpSpPr>
          <p:grpSpPr>
            <a:xfrm>
              <a:off x="7969429" y="2902871"/>
              <a:ext cx="2931135" cy="1158066"/>
              <a:chOff x="3554492" y="2934389"/>
              <a:chExt cx="7836320" cy="1158066"/>
            </a:xfrm>
          </p:grpSpPr>
          <p:sp>
            <p:nvSpPr>
              <p:cNvPr id="103" name="矩形 102">
                <a:extLst>
                  <a:ext uri="{FF2B5EF4-FFF2-40B4-BE49-F238E27FC236}">
                    <a16:creationId xmlns:a16="http://schemas.microsoft.com/office/drawing/2014/main" id="{42378BE5-2FE4-4826-92AE-5FF4145B5AC1}"/>
                  </a:ext>
                </a:extLst>
              </p:cNvPr>
              <p:cNvSpPr/>
              <p:nvPr/>
            </p:nvSpPr>
            <p:spPr>
              <a:xfrm>
                <a:off x="3554492" y="4046736"/>
                <a:ext cx="7819297" cy="4571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C918F696-00F4-4BE7-B29A-82DD043690F3}"/>
                  </a:ext>
                </a:extLst>
              </p:cNvPr>
              <p:cNvSpPr/>
              <p:nvPr/>
            </p:nvSpPr>
            <p:spPr>
              <a:xfrm>
                <a:off x="3571515" y="2934389"/>
                <a:ext cx="7819297" cy="4792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dirty="0"/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F3CFE61-2534-4339-B17B-A973638776C5}"/>
                </a:ext>
              </a:extLst>
            </p:cNvPr>
            <p:cNvSpPr/>
            <p:nvPr/>
          </p:nvSpPr>
          <p:spPr>
            <a:xfrm>
              <a:off x="7937150" y="2243271"/>
              <a:ext cx="3000446" cy="5883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Lead</a:t>
              </a:r>
              <a:endParaRPr lang="zh-CN" altLang="en-US" dirty="0"/>
            </a:p>
          </p:txBody>
        </p: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F1147B81-380A-4648-A106-E75F1AEC41FD}"/>
                </a:ext>
              </a:extLst>
            </p:cNvPr>
            <p:cNvCxnSpPr>
              <a:cxnSpLocks/>
              <a:endCxn id="58" idx="1"/>
            </p:cNvCxnSpPr>
            <p:nvPr/>
          </p:nvCxnSpPr>
          <p:spPr>
            <a:xfrm flipH="1">
              <a:off x="10173296" y="2995490"/>
              <a:ext cx="25336" cy="43794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EF3A53B-D0E7-4930-9EE8-8DCA901D12E6}"/>
                </a:ext>
              </a:extLst>
            </p:cNvPr>
            <p:cNvSpPr txBox="1"/>
            <p:nvPr/>
          </p:nvSpPr>
          <p:spPr>
            <a:xfrm>
              <a:off x="10173296" y="3248767"/>
              <a:ext cx="373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r</a:t>
              </a:r>
              <a:endParaRPr lang="zh-CN" altLang="en-US" dirty="0"/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363A6172-2ACA-49E3-B4D4-6C4CA66ABB07}"/>
              </a:ext>
            </a:extLst>
          </p:cNvPr>
          <p:cNvGrpSpPr/>
          <p:nvPr/>
        </p:nvGrpSpPr>
        <p:grpSpPr>
          <a:xfrm>
            <a:off x="3725090" y="2328167"/>
            <a:ext cx="2933635" cy="1113847"/>
            <a:chOff x="3547805" y="2936592"/>
            <a:chExt cx="7843005" cy="1017834"/>
          </a:xfrm>
        </p:grpSpPr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AF358292-F071-47A1-8420-CA6A9F3DCC06}"/>
                </a:ext>
              </a:extLst>
            </p:cNvPr>
            <p:cNvSpPr/>
            <p:nvPr/>
          </p:nvSpPr>
          <p:spPr>
            <a:xfrm>
              <a:off x="3547805" y="3905538"/>
              <a:ext cx="7819297" cy="4888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ED51CF7-543F-4F8A-8FDB-31D6D35984EE}"/>
                </a:ext>
              </a:extLst>
            </p:cNvPr>
            <p:cNvSpPr/>
            <p:nvPr/>
          </p:nvSpPr>
          <p:spPr>
            <a:xfrm>
              <a:off x="3571513" y="2936592"/>
              <a:ext cx="7819297" cy="4571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</p:grpSp>
      <p:sp>
        <p:nvSpPr>
          <p:cNvPr id="60" name="标题 59">
            <a:extLst>
              <a:ext uri="{FF2B5EF4-FFF2-40B4-BE49-F238E27FC236}">
                <a16:creationId xmlns:a16="http://schemas.microsoft.com/office/drawing/2014/main" id="{8B50E600-540B-4B0C-BCC0-C9A9D0E4F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 </a:t>
            </a:r>
            <a:r>
              <a:rPr lang="en-GB" altLang="zh-CN" dirty="0">
                <a:solidFill>
                  <a:schemeClr val="accent1"/>
                </a:solidFill>
              </a:rPr>
              <a:t>SR pathway diagram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4D90E9E-17B1-463B-8331-104C7731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1095" y="6384518"/>
            <a:ext cx="612217" cy="31719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CCE38AB-92D1-4463-9F5C-4D4268BE136C}"/>
              </a:ext>
            </a:extLst>
          </p:cNvPr>
          <p:cNvCxnSpPr>
            <a:cxnSpLocks/>
          </p:cNvCxnSpPr>
          <p:nvPr/>
        </p:nvCxnSpPr>
        <p:spPr>
          <a:xfrm flipV="1">
            <a:off x="3234271" y="2416260"/>
            <a:ext cx="4622105" cy="4681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90479B04-563F-43C5-89FE-87355BFAF559}"/>
              </a:ext>
            </a:extLst>
          </p:cNvPr>
          <p:cNvSpPr txBox="1"/>
          <p:nvPr/>
        </p:nvSpPr>
        <p:spPr>
          <a:xfrm>
            <a:off x="1282903" y="3140498"/>
            <a:ext cx="37446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zh-CN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31F2630-2276-41AD-9C8B-9D0CA359F069}"/>
              </a:ext>
            </a:extLst>
          </p:cNvPr>
          <p:cNvSpPr txBox="1"/>
          <p:nvPr/>
        </p:nvSpPr>
        <p:spPr>
          <a:xfrm>
            <a:off x="2764605" y="2990601"/>
            <a:ext cx="37446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zh-CN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43ADCB2B-687D-4C97-A9D2-EAA5762E576D}"/>
              </a:ext>
            </a:extLst>
          </p:cNvPr>
          <p:cNvCxnSpPr>
            <a:cxnSpLocks/>
          </p:cNvCxnSpPr>
          <p:nvPr/>
        </p:nvCxnSpPr>
        <p:spPr>
          <a:xfrm>
            <a:off x="1120587" y="3092212"/>
            <a:ext cx="234976" cy="16423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9DE29565-2803-45ED-8F59-45FE57A9A734}"/>
              </a:ext>
            </a:extLst>
          </p:cNvPr>
          <p:cNvCxnSpPr>
            <a:cxnSpLocks/>
          </p:cNvCxnSpPr>
          <p:nvPr/>
        </p:nvCxnSpPr>
        <p:spPr>
          <a:xfrm flipH="1">
            <a:off x="3237340" y="2940193"/>
            <a:ext cx="7912" cy="17337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AB01B0BC-852D-4D31-9881-1A3187B17C9C}"/>
              </a:ext>
            </a:extLst>
          </p:cNvPr>
          <p:cNvCxnSpPr>
            <a:cxnSpLocks/>
          </p:cNvCxnSpPr>
          <p:nvPr/>
        </p:nvCxnSpPr>
        <p:spPr>
          <a:xfrm flipV="1">
            <a:off x="3530752" y="2894997"/>
            <a:ext cx="4007732" cy="535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id="{24EF1117-54C3-498A-A8C3-4334E5BBF450}"/>
              </a:ext>
            </a:extLst>
          </p:cNvPr>
          <p:cNvSpPr txBox="1"/>
          <p:nvPr/>
        </p:nvSpPr>
        <p:spPr>
          <a:xfrm>
            <a:off x="2898955" y="3910534"/>
            <a:ext cx="20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ρ</a:t>
            </a:r>
            <a:endParaRPr lang="zh-CN" altLang="en-US" dirty="0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69413C8D-4669-49FE-B2CE-8AD17C5D53FE}"/>
              </a:ext>
            </a:extLst>
          </p:cNvPr>
          <p:cNvSpPr txBox="1"/>
          <p:nvPr/>
        </p:nvSpPr>
        <p:spPr>
          <a:xfrm>
            <a:off x="6996272" y="2512467"/>
            <a:ext cx="125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26.93m</a:t>
            </a:r>
            <a:endParaRPr lang="zh-CN" altLang="en-US" dirty="0"/>
          </a:p>
        </p:txBody>
      </p:sp>
      <p:sp>
        <p:nvSpPr>
          <p:cNvPr id="84" name="弧形 83">
            <a:extLst>
              <a:ext uri="{FF2B5EF4-FFF2-40B4-BE49-F238E27FC236}">
                <a16:creationId xmlns:a16="http://schemas.microsoft.com/office/drawing/2014/main" id="{A7544FBA-EBCA-4310-AD81-DF9BE811D195}"/>
              </a:ext>
            </a:extLst>
          </p:cNvPr>
          <p:cNvSpPr/>
          <p:nvPr/>
        </p:nvSpPr>
        <p:spPr>
          <a:xfrm rot="21006240">
            <a:off x="-2488907" y="3223373"/>
            <a:ext cx="5545914" cy="452617"/>
          </a:xfrm>
          <a:prstGeom prst="arc">
            <a:avLst>
              <a:gd name="adj1" fmla="val 16200000"/>
              <a:gd name="adj2" fmla="val 21500923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弧形 88">
            <a:extLst>
              <a:ext uri="{FF2B5EF4-FFF2-40B4-BE49-F238E27FC236}">
                <a16:creationId xmlns:a16="http://schemas.microsoft.com/office/drawing/2014/main" id="{B7A395D2-A25F-467F-8E23-2459CC208023}"/>
              </a:ext>
            </a:extLst>
          </p:cNvPr>
          <p:cNvSpPr/>
          <p:nvPr/>
        </p:nvSpPr>
        <p:spPr>
          <a:xfrm rot="21411531">
            <a:off x="41345" y="2940238"/>
            <a:ext cx="5083105" cy="452617"/>
          </a:xfrm>
          <a:prstGeom prst="arc">
            <a:avLst>
              <a:gd name="adj1" fmla="val 16200000"/>
              <a:gd name="adj2" fmla="val 21500923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A7A4F5B4-2244-4325-B759-12E1C320FAD2}"/>
              </a:ext>
            </a:extLst>
          </p:cNvPr>
          <p:cNvSpPr/>
          <p:nvPr/>
        </p:nvSpPr>
        <p:spPr>
          <a:xfrm>
            <a:off x="3710964" y="1681854"/>
            <a:ext cx="2924768" cy="588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Lead</a:t>
            </a:r>
            <a:endParaRPr lang="zh-CN" altLang="en-US" dirty="0"/>
          </a:p>
        </p:txBody>
      </p: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5276FE90-596B-4691-9524-32E8FAC8521E}"/>
              </a:ext>
            </a:extLst>
          </p:cNvPr>
          <p:cNvGrpSpPr/>
          <p:nvPr/>
        </p:nvGrpSpPr>
        <p:grpSpPr>
          <a:xfrm rot="21266204">
            <a:off x="1097324" y="2466076"/>
            <a:ext cx="2318208" cy="1099934"/>
            <a:chOff x="-5357306" y="2849456"/>
            <a:chExt cx="7843004" cy="1099934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0EA1FE67-60AC-47E8-AD9F-5D11937DF6CE}"/>
                </a:ext>
              </a:extLst>
            </p:cNvPr>
            <p:cNvSpPr/>
            <p:nvPr/>
          </p:nvSpPr>
          <p:spPr>
            <a:xfrm>
              <a:off x="-5357306" y="3903671"/>
              <a:ext cx="7819294" cy="4571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29D43747-E25D-4B0E-B51E-9FA826C4C64F}"/>
                </a:ext>
              </a:extLst>
            </p:cNvPr>
            <p:cNvSpPr/>
            <p:nvPr/>
          </p:nvSpPr>
          <p:spPr>
            <a:xfrm>
              <a:off x="-5333597" y="2849456"/>
              <a:ext cx="7819295" cy="4571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</p:grpSp>
      <p:cxnSp>
        <p:nvCxnSpPr>
          <p:cNvPr id="107" name="直接连接符 106">
            <a:extLst>
              <a:ext uri="{FF2B5EF4-FFF2-40B4-BE49-F238E27FC236}">
                <a16:creationId xmlns:a16="http://schemas.microsoft.com/office/drawing/2014/main" id="{4C2D77EE-2D71-42D2-B8E2-114F19046E3E}"/>
              </a:ext>
            </a:extLst>
          </p:cNvPr>
          <p:cNvCxnSpPr>
            <a:cxnSpLocks/>
            <a:stCxn id="64" idx="2"/>
          </p:cNvCxnSpPr>
          <p:nvPr/>
        </p:nvCxnSpPr>
        <p:spPr>
          <a:xfrm>
            <a:off x="7623685" y="2881799"/>
            <a:ext cx="3924445" cy="197176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图片 111">
            <a:extLst>
              <a:ext uri="{FF2B5EF4-FFF2-40B4-BE49-F238E27FC236}">
                <a16:creationId xmlns:a16="http://schemas.microsoft.com/office/drawing/2014/main" id="{EB872F6F-7FD0-4187-9A9B-02B11B16FA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8"/>
          <a:stretch/>
        </p:blipFill>
        <p:spPr>
          <a:xfrm>
            <a:off x="0" y="6367621"/>
            <a:ext cx="12192000" cy="371670"/>
          </a:xfrm>
          <a:prstGeom prst="rect">
            <a:avLst/>
          </a:prstGeom>
        </p:spPr>
      </p:pic>
      <p:sp>
        <p:nvSpPr>
          <p:cNvPr id="114" name="矩形: 圆角 113">
            <a:extLst>
              <a:ext uri="{FF2B5EF4-FFF2-40B4-BE49-F238E27FC236}">
                <a16:creationId xmlns:a16="http://schemas.microsoft.com/office/drawing/2014/main" id="{DC592DE5-D105-44A3-8278-DE3336E4EBD3}"/>
              </a:ext>
            </a:extLst>
          </p:cNvPr>
          <p:cNvSpPr/>
          <p:nvPr/>
        </p:nvSpPr>
        <p:spPr>
          <a:xfrm>
            <a:off x="3714772" y="6246642"/>
            <a:ext cx="2055222" cy="5685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5" name="直接箭头连接符 114">
            <a:extLst>
              <a:ext uri="{FF2B5EF4-FFF2-40B4-BE49-F238E27FC236}">
                <a16:creationId xmlns:a16="http://schemas.microsoft.com/office/drawing/2014/main" id="{65F3A054-ABA7-4F74-A61E-B7C5B717760C}"/>
              </a:ext>
            </a:extLst>
          </p:cNvPr>
          <p:cNvCxnSpPr>
            <a:cxnSpLocks/>
          </p:cNvCxnSpPr>
          <p:nvPr/>
        </p:nvCxnSpPr>
        <p:spPr>
          <a:xfrm flipV="1">
            <a:off x="1005935" y="6335123"/>
            <a:ext cx="2854116" cy="1321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9" name="直接箭头连接符 118">
            <a:extLst>
              <a:ext uri="{FF2B5EF4-FFF2-40B4-BE49-F238E27FC236}">
                <a16:creationId xmlns:a16="http://schemas.microsoft.com/office/drawing/2014/main" id="{97342C9D-7FE9-4DAE-8DFF-0EAD82D5A2C1}"/>
              </a:ext>
            </a:extLst>
          </p:cNvPr>
          <p:cNvCxnSpPr>
            <a:cxnSpLocks/>
          </p:cNvCxnSpPr>
          <p:nvPr/>
        </p:nvCxnSpPr>
        <p:spPr>
          <a:xfrm flipV="1">
            <a:off x="3349558" y="6293788"/>
            <a:ext cx="2484136" cy="1448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C5818DFE-2C1F-4C42-A58F-D895396ABF44}"/>
              </a:ext>
            </a:extLst>
          </p:cNvPr>
          <p:cNvGrpSpPr/>
          <p:nvPr/>
        </p:nvGrpSpPr>
        <p:grpSpPr>
          <a:xfrm>
            <a:off x="6501376" y="6220850"/>
            <a:ext cx="4885315" cy="227466"/>
            <a:chOff x="6501376" y="6220850"/>
            <a:chExt cx="4885315" cy="227466"/>
          </a:xfrm>
        </p:grpSpPr>
        <p:sp>
          <p:nvSpPr>
            <p:cNvPr id="120" name="矩形: 圆角 119">
              <a:extLst>
                <a:ext uri="{FF2B5EF4-FFF2-40B4-BE49-F238E27FC236}">
                  <a16:creationId xmlns:a16="http://schemas.microsoft.com/office/drawing/2014/main" id="{BC4D81DF-EA72-422F-B18C-98AA4C9E013A}"/>
                </a:ext>
              </a:extLst>
            </p:cNvPr>
            <p:cNvSpPr/>
            <p:nvPr/>
          </p:nvSpPr>
          <p:spPr>
            <a:xfrm>
              <a:off x="8987213" y="6220850"/>
              <a:ext cx="2399478" cy="45719"/>
            </a:xfrm>
            <a:prstGeom prst="roundRect">
              <a:avLst/>
            </a:prstGeom>
            <a:solidFill>
              <a:srgbClr val="CC42C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1" name="直接箭头连接符 120">
              <a:extLst>
                <a:ext uri="{FF2B5EF4-FFF2-40B4-BE49-F238E27FC236}">
                  <a16:creationId xmlns:a16="http://schemas.microsoft.com/office/drawing/2014/main" id="{7D61508B-CBC9-4A35-9DE0-3CC59E91E2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01376" y="6299343"/>
              <a:ext cx="2556248" cy="14897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5" name="直接箭头连接符 124">
              <a:extLst>
                <a:ext uri="{FF2B5EF4-FFF2-40B4-BE49-F238E27FC236}">
                  <a16:creationId xmlns:a16="http://schemas.microsoft.com/office/drawing/2014/main" id="{27666217-11CD-44A7-A4E8-F1795BCDE2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08577" y="6260637"/>
              <a:ext cx="2556248" cy="14897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4C345764-0173-4462-A43A-EF9B8C03BD50}"/>
              </a:ext>
            </a:extLst>
          </p:cNvPr>
          <p:cNvGrpSpPr/>
          <p:nvPr/>
        </p:nvGrpSpPr>
        <p:grpSpPr>
          <a:xfrm>
            <a:off x="3629176" y="6232393"/>
            <a:ext cx="4885315" cy="227466"/>
            <a:chOff x="3629176" y="6232393"/>
            <a:chExt cx="4885315" cy="227466"/>
          </a:xfrm>
        </p:grpSpPr>
        <p:sp>
          <p:nvSpPr>
            <p:cNvPr id="128" name="矩形: 圆角 127">
              <a:extLst>
                <a:ext uri="{FF2B5EF4-FFF2-40B4-BE49-F238E27FC236}">
                  <a16:creationId xmlns:a16="http://schemas.microsoft.com/office/drawing/2014/main" id="{6323BAF7-BCBC-4CA6-ADEF-A8DDC7506EFE}"/>
                </a:ext>
              </a:extLst>
            </p:cNvPr>
            <p:cNvSpPr/>
            <p:nvPr/>
          </p:nvSpPr>
          <p:spPr>
            <a:xfrm>
              <a:off x="6115013" y="6232393"/>
              <a:ext cx="2399478" cy="45719"/>
            </a:xfrm>
            <a:prstGeom prst="roundRect">
              <a:avLst/>
            </a:prstGeom>
            <a:solidFill>
              <a:srgbClr val="CC42C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9" name="直接箭头连接符 128">
              <a:extLst>
                <a:ext uri="{FF2B5EF4-FFF2-40B4-BE49-F238E27FC236}">
                  <a16:creationId xmlns:a16="http://schemas.microsoft.com/office/drawing/2014/main" id="{C12E799E-6E4F-4A9B-BBCD-DB2E98446F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9176" y="6310886"/>
              <a:ext cx="2556248" cy="14897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0" name="直接箭头连接符 129">
              <a:extLst>
                <a:ext uri="{FF2B5EF4-FFF2-40B4-BE49-F238E27FC236}">
                  <a16:creationId xmlns:a16="http://schemas.microsoft.com/office/drawing/2014/main" id="{BC56FFD0-B182-43D9-9FAF-C8CEA372DA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6377" y="6272180"/>
              <a:ext cx="2556248" cy="14897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3AAC882D-9D53-4874-A73B-0783209826E2}"/>
              </a:ext>
            </a:extLst>
          </p:cNvPr>
          <p:cNvGrpSpPr/>
          <p:nvPr/>
        </p:nvGrpSpPr>
        <p:grpSpPr>
          <a:xfrm>
            <a:off x="263058" y="6250270"/>
            <a:ext cx="3032752" cy="170883"/>
            <a:chOff x="263058" y="6250270"/>
            <a:chExt cx="3032752" cy="170883"/>
          </a:xfrm>
        </p:grpSpPr>
        <p:sp>
          <p:nvSpPr>
            <p:cNvPr id="132" name="矩形: 圆角 131">
              <a:extLst>
                <a:ext uri="{FF2B5EF4-FFF2-40B4-BE49-F238E27FC236}">
                  <a16:creationId xmlns:a16="http://schemas.microsoft.com/office/drawing/2014/main" id="{35A3FACC-518D-44D5-8C1C-A01580F83330}"/>
                </a:ext>
              </a:extLst>
            </p:cNvPr>
            <p:cNvSpPr/>
            <p:nvPr/>
          </p:nvSpPr>
          <p:spPr>
            <a:xfrm>
              <a:off x="896332" y="6250270"/>
              <a:ext cx="2399478" cy="45719"/>
            </a:xfrm>
            <a:prstGeom prst="roundRect">
              <a:avLst/>
            </a:prstGeom>
            <a:solidFill>
              <a:srgbClr val="CC42C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3" name="直接箭头连接符 132">
              <a:extLst>
                <a:ext uri="{FF2B5EF4-FFF2-40B4-BE49-F238E27FC236}">
                  <a16:creationId xmlns:a16="http://schemas.microsoft.com/office/drawing/2014/main" id="{088356CF-C9C2-426F-A5CA-B93E81ABA8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150" y="6328764"/>
              <a:ext cx="253593" cy="1790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4" name="直接箭头连接符 133">
              <a:extLst>
                <a:ext uri="{FF2B5EF4-FFF2-40B4-BE49-F238E27FC236}">
                  <a16:creationId xmlns:a16="http://schemas.microsoft.com/office/drawing/2014/main" id="{7F06C2E1-B753-401B-98D2-4776E1A713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058" y="6290058"/>
              <a:ext cx="3010886" cy="1310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B9F83BDD-2916-47AA-AF7A-0901C09F4850}"/>
              </a:ext>
            </a:extLst>
          </p:cNvPr>
          <p:cNvGrpSpPr/>
          <p:nvPr/>
        </p:nvGrpSpPr>
        <p:grpSpPr>
          <a:xfrm>
            <a:off x="9621865" y="6247249"/>
            <a:ext cx="3158730" cy="227466"/>
            <a:chOff x="9621865" y="6247249"/>
            <a:chExt cx="3158730" cy="227466"/>
          </a:xfrm>
        </p:grpSpPr>
        <p:sp>
          <p:nvSpPr>
            <p:cNvPr id="138" name="矩形: 圆角 137">
              <a:extLst>
                <a:ext uri="{FF2B5EF4-FFF2-40B4-BE49-F238E27FC236}">
                  <a16:creationId xmlns:a16="http://schemas.microsoft.com/office/drawing/2014/main" id="{DFC34B55-4367-426C-B79E-9B1CE11E8487}"/>
                </a:ext>
              </a:extLst>
            </p:cNvPr>
            <p:cNvSpPr/>
            <p:nvPr/>
          </p:nvSpPr>
          <p:spPr>
            <a:xfrm>
              <a:off x="12107702" y="6247249"/>
              <a:ext cx="672893" cy="48740"/>
            </a:xfrm>
            <a:prstGeom prst="roundRect">
              <a:avLst/>
            </a:prstGeom>
            <a:solidFill>
              <a:srgbClr val="CC42C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9" name="直接箭头连接符 138">
              <a:extLst>
                <a:ext uri="{FF2B5EF4-FFF2-40B4-BE49-F238E27FC236}">
                  <a16:creationId xmlns:a16="http://schemas.microsoft.com/office/drawing/2014/main" id="{BCAEFC03-3447-4AD9-BDCC-B0298A1C76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21865" y="6325742"/>
              <a:ext cx="2556248" cy="14897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0" name="直接箭头连接符 139">
              <a:extLst>
                <a:ext uri="{FF2B5EF4-FFF2-40B4-BE49-F238E27FC236}">
                  <a16:creationId xmlns:a16="http://schemas.microsoft.com/office/drawing/2014/main" id="{60FCB6FB-A8AA-4397-963A-CC5002E9E7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29066" y="6448132"/>
              <a:ext cx="768732" cy="2597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72" name="表格 71">
            <a:extLst>
              <a:ext uri="{FF2B5EF4-FFF2-40B4-BE49-F238E27FC236}">
                <a16:creationId xmlns:a16="http://schemas.microsoft.com/office/drawing/2014/main" id="{34ECA902-57BF-44CB-A831-B59772DEB0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047837"/>
              </p:ext>
            </p:extLst>
          </p:nvPr>
        </p:nvGraphicFramePr>
        <p:xfrm>
          <a:off x="4726685" y="4288487"/>
          <a:ext cx="7174909" cy="1499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6555">
                  <a:extLst>
                    <a:ext uri="{9D8B030D-6E8A-4147-A177-3AD203B41FA5}">
                      <a16:colId xmlns:a16="http://schemas.microsoft.com/office/drawing/2014/main" val="768865158"/>
                    </a:ext>
                  </a:extLst>
                </a:gridCol>
                <a:gridCol w="687017">
                  <a:extLst>
                    <a:ext uri="{9D8B030D-6E8A-4147-A177-3AD203B41FA5}">
                      <a16:colId xmlns:a16="http://schemas.microsoft.com/office/drawing/2014/main" val="3089464429"/>
                    </a:ext>
                  </a:extLst>
                </a:gridCol>
                <a:gridCol w="717219">
                  <a:extLst>
                    <a:ext uri="{9D8B030D-6E8A-4147-A177-3AD203B41FA5}">
                      <a16:colId xmlns:a16="http://schemas.microsoft.com/office/drawing/2014/main" val="4045284242"/>
                    </a:ext>
                  </a:extLst>
                </a:gridCol>
                <a:gridCol w="1083247">
                  <a:extLst>
                    <a:ext uri="{9D8B030D-6E8A-4147-A177-3AD203B41FA5}">
                      <a16:colId xmlns:a16="http://schemas.microsoft.com/office/drawing/2014/main" val="3648884221"/>
                    </a:ext>
                  </a:extLst>
                </a:gridCol>
                <a:gridCol w="633732">
                  <a:extLst>
                    <a:ext uri="{9D8B030D-6E8A-4147-A177-3AD203B41FA5}">
                      <a16:colId xmlns:a16="http://schemas.microsoft.com/office/drawing/2014/main" val="657299365"/>
                    </a:ext>
                  </a:extLst>
                </a:gridCol>
                <a:gridCol w="1497438">
                  <a:extLst>
                    <a:ext uri="{9D8B030D-6E8A-4147-A177-3AD203B41FA5}">
                      <a16:colId xmlns:a16="http://schemas.microsoft.com/office/drawing/2014/main" val="690409912"/>
                    </a:ext>
                  </a:extLst>
                </a:gridCol>
                <a:gridCol w="1203649">
                  <a:extLst>
                    <a:ext uri="{9D8B030D-6E8A-4147-A177-3AD203B41FA5}">
                      <a16:colId xmlns:a16="http://schemas.microsoft.com/office/drawing/2014/main" val="2011751231"/>
                    </a:ext>
                  </a:extLst>
                </a:gridCol>
                <a:gridCol w="616052">
                  <a:extLst>
                    <a:ext uri="{9D8B030D-6E8A-4147-A177-3AD203B41FA5}">
                      <a16:colId xmlns:a16="http://schemas.microsoft.com/office/drawing/2014/main" val="3300714825"/>
                    </a:ext>
                  </a:extLst>
                </a:gridCol>
              </a:tblGrid>
              <a:tr h="51548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collider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 dirty="0">
                          <a:effectLst/>
                        </a:rPr>
                        <a:t>ρ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effectLst/>
                        </a:rPr>
                        <a:t>光斑横向宽度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 dirty="0">
                          <a:effectLst/>
                        </a:rPr>
                        <a:t>吸收器挡光长度对应二级铁长度 </a:t>
                      </a:r>
                      <a:r>
                        <a:rPr lang="en-US" altLang="zh-CN" sz="1600" u="none" strike="noStrike" dirty="0">
                          <a:effectLst/>
                        </a:rPr>
                        <a:t>L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>
                          <a:effectLst/>
                        </a:rPr>
                        <a:t>真空盒半径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B</a:t>
                      </a:r>
                      <a:r>
                        <a:rPr lang="zh-CN" altLang="en-US" sz="1600" u="none" strike="noStrike">
                          <a:effectLst/>
                        </a:rPr>
                        <a:t>点光的打在真空盒上经过的角度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B</a:t>
                      </a:r>
                      <a:r>
                        <a:rPr lang="zh-CN" altLang="en-US" sz="1600" u="none" strike="noStrike">
                          <a:effectLst/>
                        </a:rPr>
                        <a:t>点光经过的距离</a:t>
                      </a:r>
                      <a:r>
                        <a:rPr lang="en-US" altLang="zh-CN" sz="1600" u="none" strike="noStrike">
                          <a:effectLst/>
                        </a:rPr>
                        <a:t>,</a:t>
                      </a:r>
                      <a:r>
                        <a:rPr lang="zh-CN" altLang="en-US" sz="1600" u="none" strike="noStrike">
                          <a:effectLst/>
                        </a:rPr>
                        <a:t>系数取</a:t>
                      </a:r>
                      <a:r>
                        <a:rPr lang="en-US" altLang="zh-CN" sz="1600" u="none" strike="noStrike">
                          <a:effectLst/>
                        </a:rPr>
                        <a:t>1.1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bg2"/>
                          </a:solidFill>
                          <a:effectLst/>
                        </a:rPr>
                        <a:t>y</a:t>
                      </a:r>
                      <a:endParaRPr lang="en-GB" sz="1600" b="0" i="0" u="none" strike="noStrike" dirty="0">
                        <a:solidFill>
                          <a:schemeClr val="bg2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1545613446"/>
                  </a:ext>
                </a:extLst>
              </a:tr>
              <a:tr h="17182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>
                          <a:effectLst/>
                        </a:rPr>
                        <a:t>　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m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mm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m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mm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φ</a:t>
                      </a:r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m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bg2"/>
                          </a:solidFill>
                          <a:effectLst/>
                        </a:rPr>
                        <a:t>mm</a:t>
                      </a:r>
                      <a:endParaRPr lang="en-GB" sz="1600" b="0" i="0" u="none" strike="noStrike" dirty="0">
                        <a:solidFill>
                          <a:schemeClr val="bg2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3554924632"/>
                  </a:ext>
                </a:extLst>
              </a:tr>
              <a:tr h="17182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CEPC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10700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u="none" strike="noStrike">
                          <a:effectLst/>
                        </a:rPr>
                        <a:t>　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5.5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28.0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0.00228771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26.93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solidFill>
                            <a:schemeClr val="bg2"/>
                          </a:solidFill>
                          <a:effectLst/>
                        </a:rPr>
                        <a:t>15.3</a:t>
                      </a:r>
                      <a:endParaRPr lang="en-US" altLang="zh-CN" sz="1600" b="0" i="0" u="none" strike="noStrike" dirty="0">
                        <a:solidFill>
                          <a:schemeClr val="bg2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3971291729"/>
                  </a:ext>
                </a:extLst>
              </a:tr>
              <a:tr h="17182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FCC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10700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4.00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5.5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35.0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0.00255774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</a:rPr>
                        <a:t>30.10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solidFill>
                            <a:schemeClr val="bg2"/>
                          </a:solidFill>
                          <a:effectLst/>
                        </a:rPr>
                        <a:t>16.9</a:t>
                      </a:r>
                      <a:endParaRPr lang="en-US" altLang="zh-CN" sz="1600" b="0" i="0" u="none" strike="noStrike" dirty="0">
                        <a:solidFill>
                          <a:schemeClr val="bg2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2557360583"/>
                  </a:ext>
                </a:extLst>
              </a:tr>
            </a:tbl>
          </a:graphicData>
        </a:graphic>
      </p:graphicFrame>
      <p:grpSp>
        <p:nvGrpSpPr>
          <p:cNvPr id="73" name="组合 72">
            <a:extLst>
              <a:ext uri="{FF2B5EF4-FFF2-40B4-BE49-F238E27FC236}">
                <a16:creationId xmlns:a16="http://schemas.microsoft.com/office/drawing/2014/main" id="{65A53859-662E-40D3-B56B-38682205EC0E}"/>
              </a:ext>
            </a:extLst>
          </p:cNvPr>
          <p:cNvGrpSpPr/>
          <p:nvPr/>
        </p:nvGrpSpPr>
        <p:grpSpPr>
          <a:xfrm>
            <a:off x="2995111" y="3683675"/>
            <a:ext cx="1947561" cy="2388413"/>
            <a:chOff x="2484420" y="2466975"/>
            <a:chExt cx="2186341" cy="3364516"/>
          </a:xfrm>
        </p:grpSpPr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F8404530-322A-4B85-BBF9-7A208B895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094" t="7764" r="38908" b="7659"/>
            <a:stretch/>
          </p:blipFill>
          <p:spPr>
            <a:xfrm>
              <a:off x="2484420" y="2466975"/>
              <a:ext cx="2186341" cy="3364516"/>
            </a:xfrm>
            <a:prstGeom prst="rect">
              <a:avLst/>
            </a:prstGeom>
          </p:spPr>
        </p:pic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EEB4E90E-FBA4-4D9C-A36D-76F4EEF5FF1A}"/>
                </a:ext>
              </a:extLst>
            </p:cNvPr>
            <p:cNvSpPr txBox="1"/>
            <p:nvPr/>
          </p:nvSpPr>
          <p:spPr>
            <a:xfrm>
              <a:off x="2757760" y="4985657"/>
              <a:ext cx="1105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CN" dirty="0"/>
                <a:t>ϴ</a:t>
              </a:r>
              <a:endParaRPr lang="zh-CN" altLang="en-US" dirty="0"/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8D46C2EE-F757-44C4-BF74-3FED3BF4B958}"/>
                </a:ext>
              </a:extLst>
            </p:cNvPr>
            <p:cNvSpPr txBox="1"/>
            <p:nvPr/>
          </p:nvSpPr>
          <p:spPr>
            <a:xfrm>
              <a:off x="3167063" y="5098868"/>
              <a:ext cx="696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z-Cyrl-AZ" altLang="zh-CN" dirty="0"/>
                <a:t>ѱ</a:t>
              </a:r>
              <a:endParaRPr lang="zh-CN" altLang="en-US" dirty="0"/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6991C834-1C9A-44B2-BD84-7A9B2C9939F2}"/>
                </a:ext>
              </a:extLst>
            </p:cNvPr>
            <p:cNvSpPr txBox="1"/>
            <p:nvPr/>
          </p:nvSpPr>
          <p:spPr>
            <a:xfrm>
              <a:off x="4298504" y="2466975"/>
              <a:ext cx="238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y</a:t>
              </a: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D6433A60-C12B-498C-8EFF-8172F9F4303B}"/>
                </a:ext>
              </a:extLst>
            </p:cNvPr>
            <p:cNvSpPr txBox="1"/>
            <p:nvPr/>
          </p:nvSpPr>
          <p:spPr>
            <a:xfrm>
              <a:off x="3048001" y="3244334"/>
              <a:ext cx="4000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"/>
              <a:r>
                <a:rPr lang="el-GR" altLang="zh-CN" sz="1800" u="none" strike="noStrike" dirty="0">
                  <a:effectLst/>
                </a:rPr>
                <a:t>ρ</a:t>
              </a:r>
              <a:endParaRPr lang="el-GR" altLang="zh-CN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DD2AE774-ACF1-4FDF-ADC2-16856BCFF88D}"/>
                </a:ext>
              </a:extLst>
            </p:cNvPr>
            <p:cNvSpPr txBox="1"/>
            <p:nvPr/>
          </p:nvSpPr>
          <p:spPr>
            <a:xfrm>
              <a:off x="4329026" y="2730857"/>
              <a:ext cx="2682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"/>
              <a:r>
                <a:rPr lang="en-US" altLang="zh-CN" sz="1800" u="none" strike="noStrike" dirty="0">
                  <a:effectLst/>
                </a:rPr>
                <a:t>r</a:t>
              </a:r>
              <a:endParaRPr lang="el-GR" altLang="zh-CN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cxnSp>
        <p:nvCxnSpPr>
          <p:cNvPr id="81" name="直接箭头连接符 80">
            <a:extLst>
              <a:ext uri="{FF2B5EF4-FFF2-40B4-BE49-F238E27FC236}">
                <a16:creationId xmlns:a16="http://schemas.microsoft.com/office/drawing/2014/main" id="{A2AE81B5-30ED-47BF-B0A2-1328EE5B0425}"/>
              </a:ext>
            </a:extLst>
          </p:cNvPr>
          <p:cNvCxnSpPr>
            <a:cxnSpLocks/>
          </p:cNvCxnSpPr>
          <p:nvPr/>
        </p:nvCxnSpPr>
        <p:spPr>
          <a:xfrm flipV="1">
            <a:off x="1094957" y="2364545"/>
            <a:ext cx="4768137" cy="6792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6" name="文本框 85">
            <a:extLst>
              <a:ext uri="{FF2B5EF4-FFF2-40B4-BE49-F238E27FC236}">
                <a16:creationId xmlns:a16="http://schemas.microsoft.com/office/drawing/2014/main" id="{EB34F969-310B-44C4-A246-A22018F0112F}"/>
              </a:ext>
            </a:extLst>
          </p:cNvPr>
          <p:cNvSpPr txBox="1"/>
          <p:nvPr/>
        </p:nvSpPr>
        <p:spPr>
          <a:xfrm>
            <a:off x="7964095" y="2442591"/>
            <a:ext cx="37446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B’</a:t>
            </a:r>
            <a:endParaRPr lang="zh-CN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691509C9-306F-4DA2-95F5-0560C85E6D1F}"/>
              </a:ext>
            </a:extLst>
          </p:cNvPr>
          <p:cNvSpPr txBox="1"/>
          <p:nvPr/>
        </p:nvSpPr>
        <p:spPr>
          <a:xfrm>
            <a:off x="5767841" y="2462391"/>
            <a:ext cx="37446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A’</a:t>
            </a:r>
            <a:endParaRPr lang="zh-CN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C27E252-FA12-473B-9D5B-73CDAD4FD350}"/>
              </a:ext>
            </a:extLst>
          </p:cNvPr>
          <p:cNvSpPr txBox="1"/>
          <p:nvPr/>
        </p:nvSpPr>
        <p:spPr>
          <a:xfrm>
            <a:off x="263058" y="1148781"/>
            <a:ext cx="783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/>
              <a:t>TDR design, vacuum chamber without antechamber</a:t>
            </a:r>
            <a:endParaRPr lang="zh-CN" altLang="en-US" dirty="0"/>
          </a:p>
        </p:txBody>
      </p:sp>
      <p:graphicFrame>
        <p:nvGraphicFramePr>
          <p:cNvPr id="27" name="对象 26">
            <a:extLst>
              <a:ext uri="{FF2B5EF4-FFF2-40B4-BE49-F238E27FC236}">
                <a16:creationId xmlns:a16="http://schemas.microsoft.com/office/drawing/2014/main" id="{14CE030C-8071-42A4-93BB-14C9102ED1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2966" y="4853514"/>
          <a:ext cx="2393950" cy="108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Equation" r:id="rId5" imgW="1955520" imgH="914400" progId="Equation.DSMT4">
                  <p:embed/>
                </p:oleObj>
              </mc:Choice>
              <mc:Fallback>
                <p:oleObj name="Equation" r:id="rId5" imgW="1955520" imgH="914400" progId="Equation.DSMT4">
                  <p:embed/>
                  <p:pic>
                    <p:nvPicPr>
                      <p:cNvPr id="27" name="对象 26">
                        <a:extLst>
                          <a:ext uri="{FF2B5EF4-FFF2-40B4-BE49-F238E27FC236}">
                            <a16:creationId xmlns:a16="http://schemas.microsoft.com/office/drawing/2014/main" id="{14CE030C-8071-42A4-93BB-14C9102ED1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66" y="4853514"/>
                        <a:ext cx="2393950" cy="1087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923F74E2-E4AE-4C4B-A6DB-1D19C4B738A8}"/>
              </a:ext>
            </a:extLst>
          </p:cNvPr>
          <p:cNvCxnSpPr>
            <a:cxnSpLocks/>
          </p:cNvCxnSpPr>
          <p:nvPr/>
        </p:nvCxnSpPr>
        <p:spPr>
          <a:xfrm>
            <a:off x="1657372" y="3478837"/>
            <a:ext cx="1581226" cy="299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DA3F2764-483F-41E0-B976-776CE6F7BC5B}"/>
              </a:ext>
            </a:extLst>
          </p:cNvPr>
          <p:cNvCxnSpPr>
            <a:cxnSpLocks/>
          </p:cNvCxnSpPr>
          <p:nvPr/>
        </p:nvCxnSpPr>
        <p:spPr>
          <a:xfrm>
            <a:off x="3059808" y="3381193"/>
            <a:ext cx="793692" cy="443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1" name="对象 110">
            <a:extLst>
              <a:ext uri="{FF2B5EF4-FFF2-40B4-BE49-F238E27FC236}">
                <a16:creationId xmlns:a16="http://schemas.microsoft.com/office/drawing/2014/main" id="{1F074DAE-35CF-4CCE-8E8D-630F898283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14833" y="1886550"/>
          <a:ext cx="1441450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Equation" r:id="rId7" imgW="787320" imgH="431640" progId="Equation.DSMT4">
                  <p:embed/>
                </p:oleObj>
              </mc:Choice>
              <mc:Fallback>
                <p:oleObj name="Equation" r:id="rId7" imgW="787320" imgH="431640" progId="Equation.DSMT4">
                  <p:embed/>
                  <p:pic>
                    <p:nvPicPr>
                      <p:cNvPr id="111" name="对象 110">
                        <a:extLst>
                          <a:ext uri="{FF2B5EF4-FFF2-40B4-BE49-F238E27FC236}">
                            <a16:creationId xmlns:a16="http://schemas.microsoft.com/office/drawing/2014/main" id="{1F074DAE-35CF-4CCE-8E8D-630F898283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14833" y="1886550"/>
                        <a:ext cx="1441450" cy="768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934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05CC4705-E585-437A-8812-832D1B42D83B}"/>
              </a:ext>
            </a:extLst>
          </p:cNvPr>
          <p:cNvGrpSpPr/>
          <p:nvPr/>
        </p:nvGrpSpPr>
        <p:grpSpPr>
          <a:xfrm rot="153542">
            <a:off x="7818531" y="1588125"/>
            <a:ext cx="2933634" cy="2815456"/>
            <a:chOff x="7966928" y="1663950"/>
            <a:chExt cx="2933634" cy="2815456"/>
          </a:xfrm>
        </p:grpSpPr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93310622-8BBF-401A-A290-95512AA3801A}"/>
                </a:ext>
              </a:extLst>
            </p:cNvPr>
            <p:cNvGrpSpPr/>
            <p:nvPr/>
          </p:nvGrpSpPr>
          <p:grpSpPr>
            <a:xfrm>
              <a:off x="7966928" y="2435054"/>
              <a:ext cx="2933634" cy="2044352"/>
              <a:chOff x="3547807" y="2466572"/>
              <a:chExt cx="7843003" cy="2044352"/>
            </a:xfrm>
          </p:grpSpPr>
          <p:sp>
            <p:nvSpPr>
              <p:cNvPr id="103" name="矩形 102">
                <a:extLst>
                  <a:ext uri="{FF2B5EF4-FFF2-40B4-BE49-F238E27FC236}">
                    <a16:creationId xmlns:a16="http://schemas.microsoft.com/office/drawing/2014/main" id="{42378BE5-2FE4-4826-92AE-5FF4145B5AC1}"/>
                  </a:ext>
                </a:extLst>
              </p:cNvPr>
              <p:cNvSpPr/>
              <p:nvPr/>
            </p:nvSpPr>
            <p:spPr>
              <a:xfrm>
                <a:off x="3547807" y="3990806"/>
                <a:ext cx="7819297" cy="52011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dirty="0"/>
                  <a:t> Antechamber                     </a:t>
                </a:r>
                <a:endParaRPr lang="zh-CN" altLang="en-US" dirty="0"/>
              </a:p>
            </p:txBody>
          </p:sp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C918F696-00F4-4BE7-B29A-82DD043690F3}"/>
                  </a:ext>
                </a:extLst>
              </p:cNvPr>
              <p:cNvSpPr/>
              <p:nvPr/>
            </p:nvSpPr>
            <p:spPr>
              <a:xfrm>
                <a:off x="3571514" y="2466572"/>
                <a:ext cx="7819296" cy="5157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dirty="0"/>
                  <a:t> Antechamber                     </a:t>
                </a:r>
                <a:endParaRPr lang="zh-CN" altLang="en-US" dirty="0"/>
              </a:p>
            </p:txBody>
          </p: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F3CFE61-2534-4339-B17B-A973638776C5}"/>
                </a:ext>
              </a:extLst>
            </p:cNvPr>
            <p:cNvSpPr/>
            <p:nvPr/>
          </p:nvSpPr>
          <p:spPr>
            <a:xfrm>
              <a:off x="8528078" y="1663950"/>
              <a:ext cx="2114135" cy="5883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Lead</a:t>
              </a:r>
              <a:endParaRPr lang="zh-CN" altLang="en-US" dirty="0"/>
            </a:p>
          </p:txBody>
        </p: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2A8053C2-2FDF-4DD9-BA12-E940E5DAC20A}"/>
                </a:ext>
              </a:extLst>
            </p:cNvPr>
            <p:cNvGrpSpPr/>
            <p:nvPr/>
          </p:nvGrpSpPr>
          <p:grpSpPr>
            <a:xfrm>
              <a:off x="8514805" y="2315451"/>
              <a:ext cx="2144486" cy="659895"/>
              <a:chOff x="8514805" y="2315451"/>
              <a:chExt cx="2144486" cy="659895"/>
            </a:xfrm>
          </p:grpSpPr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CA18FAB7-2C62-446A-9517-251AEE136E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14805" y="2334996"/>
                <a:ext cx="1334589" cy="63338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5F63136F-4809-4E44-8623-D97B9F2F6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49394" y="2961414"/>
                <a:ext cx="233552" cy="1393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1C36D000-6CD9-4DBF-ADCA-B6D588496C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82946" y="2315451"/>
                <a:ext cx="550945" cy="65924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770ED18C-B00E-436D-B253-E7047B6C6020}"/>
                  </a:ext>
                </a:extLst>
              </p:cNvPr>
              <p:cNvSpPr txBox="1"/>
              <p:nvPr/>
            </p:nvSpPr>
            <p:spPr>
              <a:xfrm>
                <a:off x="9299302" y="2438708"/>
                <a:ext cx="13599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Absorber</a:t>
                </a:r>
                <a:endParaRPr lang="zh-CN" altLang="en-US" dirty="0"/>
              </a:p>
            </p:txBody>
          </p: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FED09968-A590-4A69-8104-D5B451A41F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14805" y="2315452"/>
                <a:ext cx="2144486" cy="1337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F1147B81-380A-4648-A106-E75F1AEC41FD}"/>
                </a:ext>
              </a:extLst>
            </p:cNvPr>
            <p:cNvCxnSpPr>
              <a:cxnSpLocks/>
            </p:cNvCxnSpPr>
            <p:nvPr/>
          </p:nvCxnSpPr>
          <p:spPr>
            <a:xfrm rot="21446458" flipH="1">
              <a:off x="10155907" y="2958344"/>
              <a:ext cx="54334" cy="59503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EF3A53B-D0E7-4930-9EE8-8DCA901D12E6}"/>
                </a:ext>
              </a:extLst>
            </p:cNvPr>
            <p:cNvSpPr txBox="1"/>
            <p:nvPr/>
          </p:nvSpPr>
          <p:spPr>
            <a:xfrm>
              <a:off x="10173296" y="3248767"/>
              <a:ext cx="373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r</a:t>
              </a:r>
              <a:endParaRPr lang="zh-CN" altLang="en-US" dirty="0"/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1377DE98-5CE3-4D7C-9891-8AD4862909A1}"/>
                </a:ext>
              </a:extLst>
            </p:cNvPr>
            <p:cNvSpPr txBox="1"/>
            <p:nvPr/>
          </p:nvSpPr>
          <p:spPr>
            <a:xfrm>
              <a:off x="9524807" y="3075348"/>
              <a:ext cx="374469" cy="36933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B’</a:t>
              </a:r>
              <a:endPara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363A6172-2ACA-49E3-B4D4-6C4CA66ABB07}"/>
              </a:ext>
            </a:extLst>
          </p:cNvPr>
          <p:cNvGrpSpPr/>
          <p:nvPr/>
        </p:nvGrpSpPr>
        <p:grpSpPr>
          <a:xfrm>
            <a:off x="4592831" y="2250022"/>
            <a:ext cx="2933635" cy="2107832"/>
            <a:chOff x="3547805" y="2466572"/>
            <a:chExt cx="7843005" cy="2082142"/>
          </a:xfrm>
        </p:grpSpPr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AF358292-F071-47A1-8420-CA6A9F3DCC06}"/>
                </a:ext>
              </a:extLst>
            </p:cNvPr>
            <p:cNvSpPr/>
            <p:nvPr/>
          </p:nvSpPr>
          <p:spPr>
            <a:xfrm>
              <a:off x="3547805" y="3990805"/>
              <a:ext cx="7819297" cy="55790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/>
                <a:t> Antechamber                     </a:t>
              </a:r>
              <a:endParaRPr lang="zh-CN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ED51CF7-543F-4F8A-8FDB-31D6D35984EE}"/>
                </a:ext>
              </a:extLst>
            </p:cNvPr>
            <p:cNvSpPr/>
            <p:nvPr/>
          </p:nvSpPr>
          <p:spPr>
            <a:xfrm>
              <a:off x="3571514" y="2466572"/>
              <a:ext cx="7819296" cy="51574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/>
                <a:t> Antechamber                     </a:t>
              </a:r>
              <a:endParaRPr lang="zh-CN" altLang="en-US" dirty="0"/>
            </a:p>
          </p:txBody>
        </p:sp>
      </p:grpSp>
      <p:sp>
        <p:nvSpPr>
          <p:cNvPr id="60" name="标题 59">
            <a:extLst>
              <a:ext uri="{FF2B5EF4-FFF2-40B4-BE49-F238E27FC236}">
                <a16:creationId xmlns:a16="http://schemas.microsoft.com/office/drawing/2014/main" id="{8B50E600-540B-4B0C-BCC0-C9A9D0E4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31" y="133983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 </a:t>
            </a:r>
            <a:r>
              <a:rPr lang="en-GB" altLang="zh-CN" dirty="0">
                <a:solidFill>
                  <a:schemeClr val="accent1"/>
                </a:solidFill>
              </a:rPr>
              <a:t>SR pathway diagram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7B9714C8-73E5-4895-9393-6716AC7607AF}"/>
              </a:ext>
            </a:extLst>
          </p:cNvPr>
          <p:cNvCxnSpPr>
            <a:cxnSpLocks/>
          </p:cNvCxnSpPr>
          <p:nvPr/>
        </p:nvCxnSpPr>
        <p:spPr>
          <a:xfrm flipV="1">
            <a:off x="2769286" y="2399224"/>
            <a:ext cx="5884699" cy="970569"/>
          </a:xfrm>
          <a:prstGeom prst="straightConnector1">
            <a:avLst/>
          </a:prstGeom>
          <a:ln w="28575">
            <a:prstDash val="dash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CCE38AB-92D1-4463-9F5C-4D4268BE136C}"/>
              </a:ext>
            </a:extLst>
          </p:cNvPr>
          <p:cNvCxnSpPr>
            <a:cxnSpLocks/>
          </p:cNvCxnSpPr>
          <p:nvPr/>
        </p:nvCxnSpPr>
        <p:spPr>
          <a:xfrm flipV="1">
            <a:off x="4280722" y="2910017"/>
            <a:ext cx="5339625" cy="3367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90479B04-563F-43C5-89FE-87355BFAF559}"/>
              </a:ext>
            </a:extLst>
          </p:cNvPr>
          <p:cNvSpPr txBox="1"/>
          <p:nvPr/>
        </p:nvSpPr>
        <p:spPr>
          <a:xfrm>
            <a:off x="2271310" y="3589590"/>
            <a:ext cx="37446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zh-CN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31F2630-2276-41AD-9C8B-9D0CA359F069}"/>
              </a:ext>
            </a:extLst>
          </p:cNvPr>
          <p:cNvSpPr txBox="1"/>
          <p:nvPr/>
        </p:nvSpPr>
        <p:spPr>
          <a:xfrm>
            <a:off x="4359056" y="3438718"/>
            <a:ext cx="37446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zh-CN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A3C24D4-68D2-41B3-8F05-87D52E02320F}"/>
              </a:ext>
            </a:extLst>
          </p:cNvPr>
          <p:cNvSpPr txBox="1"/>
          <p:nvPr/>
        </p:nvSpPr>
        <p:spPr>
          <a:xfrm rot="220941">
            <a:off x="10846681" y="2500009"/>
            <a:ext cx="37446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endParaRPr lang="zh-CN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43ADCB2B-687D-4C97-A9D2-EAA5762E576D}"/>
              </a:ext>
            </a:extLst>
          </p:cNvPr>
          <p:cNvCxnSpPr>
            <a:cxnSpLocks/>
          </p:cNvCxnSpPr>
          <p:nvPr/>
        </p:nvCxnSpPr>
        <p:spPr>
          <a:xfrm>
            <a:off x="2082246" y="3530051"/>
            <a:ext cx="268911" cy="17598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9DE29565-2803-45ED-8F59-45FE57A9A734}"/>
              </a:ext>
            </a:extLst>
          </p:cNvPr>
          <p:cNvCxnSpPr>
            <a:cxnSpLocks/>
          </p:cNvCxnSpPr>
          <p:nvPr/>
        </p:nvCxnSpPr>
        <p:spPr>
          <a:xfrm>
            <a:off x="4250305" y="3294986"/>
            <a:ext cx="17647" cy="135252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AB01B0BC-852D-4D31-9881-1A3187B17C9C}"/>
              </a:ext>
            </a:extLst>
          </p:cNvPr>
          <p:cNvCxnSpPr>
            <a:cxnSpLocks/>
          </p:cNvCxnSpPr>
          <p:nvPr/>
        </p:nvCxnSpPr>
        <p:spPr>
          <a:xfrm>
            <a:off x="4733525" y="3265643"/>
            <a:ext cx="2867425" cy="10415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69413C8D-4669-49FE-B2CE-8AD17C5D53FE}"/>
              </a:ext>
            </a:extLst>
          </p:cNvPr>
          <p:cNvSpPr txBox="1"/>
          <p:nvPr/>
        </p:nvSpPr>
        <p:spPr>
          <a:xfrm>
            <a:off x="7107123" y="2775635"/>
            <a:ext cx="125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26.93m</a:t>
            </a:r>
            <a:endParaRPr lang="zh-CN" altLang="en-US" dirty="0"/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1F83E7E0-5EF9-44B9-9905-19C242F72807}"/>
              </a:ext>
            </a:extLst>
          </p:cNvPr>
          <p:cNvGrpSpPr/>
          <p:nvPr/>
        </p:nvGrpSpPr>
        <p:grpSpPr>
          <a:xfrm>
            <a:off x="5122986" y="2095185"/>
            <a:ext cx="2144486" cy="659895"/>
            <a:chOff x="8514805" y="2315451"/>
            <a:chExt cx="2144486" cy="659895"/>
          </a:xfrm>
        </p:grpSpPr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8DB035E3-007D-44C2-8CF0-E3FC3BD5394D}"/>
                </a:ext>
              </a:extLst>
            </p:cNvPr>
            <p:cNvCxnSpPr>
              <a:cxnSpLocks/>
            </p:cNvCxnSpPr>
            <p:nvPr/>
          </p:nvCxnSpPr>
          <p:spPr>
            <a:xfrm>
              <a:off x="8514805" y="2334996"/>
              <a:ext cx="1334589" cy="63338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A4E22A7B-8070-49A7-8862-D6BFF0614EA0}"/>
                </a:ext>
              </a:extLst>
            </p:cNvPr>
            <p:cNvCxnSpPr>
              <a:cxnSpLocks/>
            </p:cNvCxnSpPr>
            <p:nvPr/>
          </p:nvCxnSpPr>
          <p:spPr>
            <a:xfrm>
              <a:off x="9849394" y="2961414"/>
              <a:ext cx="233552" cy="1393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8F8FA833-828B-4DC9-B294-A55262F1B0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82946" y="2315451"/>
              <a:ext cx="550945" cy="6592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A2EB1A95-77D8-40F3-9B23-50173817CD13}"/>
                </a:ext>
              </a:extLst>
            </p:cNvPr>
            <p:cNvSpPr txBox="1"/>
            <p:nvPr/>
          </p:nvSpPr>
          <p:spPr>
            <a:xfrm>
              <a:off x="9299302" y="2438708"/>
              <a:ext cx="1359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Absorber</a:t>
              </a:r>
              <a:endParaRPr lang="zh-CN" altLang="en-US" dirty="0"/>
            </a:p>
          </p:txBody>
        </p: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89D80577-C21B-4BC2-9C6F-FF9A726802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4805" y="2315452"/>
              <a:ext cx="2144486" cy="1337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8AFB1D9B-56EF-4744-848B-8D7FAEF95178}"/>
              </a:ext>
            </a:extLst>
          </p:cNvPr>
          <p:cNvCxnSpPr>
            <a:cxnSpLocks/>
          </p:cNvCxnSpPr>
          <p:nvPr/>
        </p:nvCxnSpPr>
        <p:spPr>
          <a:xfrm flipV="1">
            <a:off x="2047402" y="2707426"/>
            <a:ext cx="4366835" cy="74444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4" name="弧形 83">
            <a:extLst>
              <a:ext uri="{FF2B5EF4-FFF2-40B4-BE49-F238E27FC236}">
                <a16:creationId xmlns:a16="http://schemas.microsoft.com/office/drawing/2014/main" id="{A7544FBA-EBCA-4310-AD81-DF9BE811D195}"/>
              </a:ext>
            </a:extLst>
          </p:cNvPr>
          <p:cNvSpPr/>
          <p:nvPr/>
        </p:nvSpPr>
        <p:spPr>
          <a:xfrm rot="21006240">
            <a:off x="-1245604" y="3596819"/>
            <a:ext cx="5545914" cy="452617"/>
          </a:xfrm>
          <a:prstGeom prst="arc">
            <a:avLst>
              <a:gd name="adj1" fmla="val 16200000"/>
              <a:gd name="adj2" fmla="val 21500923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弧形 88">
            <a:extLst>
              <a:ext uri="{FF2B5EF4-FFF2-40B4-BE49-F238E27FC236}">
                <a16:creationId xmlns:a16="http://schemas.microsoft.com/office/drawing/2014/main" id="{B7A395D2-A25F-467F-8E23-2459CC208023}"/>
              </a:ext>
            </a:extLst>
          </p:cNvPr>
          <p:cNvSpPr/>
          <p:nvPr/>
        </p:nvSpPr>
        <p:spPr>
          <a:xfrm>
            <a:off x="1377874" y="3301342"/>
            <a:ext cx="4853134" cy="452617"/>
          </a:xfrm>
          <a:prstGeom prst="arc">
            <a:avLst>
              <a:gd name="adj1" fmla="val 16200000"/>
              <a:gd name="adj2" fmla="val 21500923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A7A4F5B4-2244-4325-B759-12E1C320FAD2}"/>
              </a:ext>
            </a:extLst>
          </p:cNvPr>
          <p:cNvSpPr/>
          <p:nvPr/>
        </p:nvSpPr>
        <p:spPr>
          <a:xfrm>
            <a:off x="5047863" y="1447371"/>
            <a:ext cx="2194209" cy="588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Lead</a:t>
            </a:r>
            <a:endParaRPr lang="zh-CN" altLang="en-US" dirty="0"/>
          </a:p>
        </p:txBody>
      </p: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5276FE90-596B-4691-9524-32E8FAC8521E}"/>
              </a:ext>
            </a:extLst>
          </p:cNvPr>
          <p:cNvGrpSpPr/>
          <p:nvPr/>
        </p:nvGrpSpPr>
        <p:grpSpPr>
          <a:xfrm rot="21266204">
            <a:off x="1993126" y="2462587"/>
            <a:ext cx="2318208" cy="2041385"/>
            <a:chOff x="-5357307" y="2379436"/>
            <a:chExt cx="7843006" cy="2041385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0EA1FE67-60AC-47E8-AD9F-5D11937DF6CE}"/>
                </a:ext>
              </a:extLst>
            </p:cNvPr>
            <p:cNvSpPr/>
            <p:nvPr/>
          </p:nvSpPr>
          <p:spPr>
            <a:xfrm>
              <a:off x="-5357307" y="3903671"/>
              <a:ext cx="7819295" cy="5171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/>
                <a:t> Antechamber                     </a:t>
              </a:r>
              <a:endParaRPr lang="zh-CN" altLang="en-US" dirty="0"/>
            </a:p>
          </p:txBody>
        </p: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29D43747-E25D-4B0E-B51E-9FA826C4C64F}"/>
                </a:ext>
              </a:extLst>
            </p:cNvPr>
            <p:cNvSpPr/>
            <p:nvPr/>
          </p:nvSpPr>
          <p:spPr>
            <a:xfrm>
              <a:off x="-5333597" y="2379436"/>
              <a:ext cx="7819296" cy="51574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dirty="0"/>
                <a:t> Antechamber                     </a:t>
              </a:r>
              <a:endParaRPr lang="zh-CN" altLang="en-US" dirty="0"/>
            </a:p>
          </p:txBody>
        </p:sp>
      </p:grpSp>
      <p:cxnSp>
        <p:nvCxnSpPr>
          <p:cNvPr id="107" name="直接连接符 106">
            <a:extLst>
              <a:ext uri="{FF2B5EF4-FFF2-40B4-BE49-F238E27FC236}">
                <a16:creationId xmlns:a16="http://schemas.microsoft.com/office/drawing/2014/main" id="{4C2D77EE-2D71-42D2-B8E2-114F19046E3E}"/>
              </a:ext>
            </a:extLst>
          </p:cNvPr>
          <p:cNvCxnSpPr>
            <a:cxnSpLocks/>
          </p:cNvCxnSpPr>
          <p:nvPr/>
        </p:nvCxnSpPr>
        <p:spPr>
          <a:xfrm>
            <a:off x="7517598" y="3372179"/>
            <a:ext cx="3852530" cy="176749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2" name="表格 71">
            <a:extLst>
              <a:ext uri="{FF2B5EF4-FFF2-40B4-BE49-F238E27FC236}">
                <a16:creationId xmlns:a16="http://schemas.microsoft.com/office/drawing/2014/main" id="{34ECA902-57BF-44CB-A831-B59772DEB0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448626"/>
              </p:ext>
            </p:extLst>
          </p:nvPr>
        </p:nvGraphicFramePr>
        <p:xfrm>
          <a:off x="4918592" y="4984870"/>
          <a:ext cx="7174909" cy="1499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6816">
                  <a:extLst>
                    <a:ext uri="{9D8B030D-6E8A-4147-A177-3AD203B41FA5}">
                      <a16:colId xmlns:a16="http://schemas.microsoft.com/office/drawing/2014/main" val="768865158"/>
                    </a:ext>
                  </a:extLst>
                </a:gridCol>
                <a:gridCol w="836756">
                  <a:extLst>
                    <a:ext uri="{9D8B030D-6E8A-4147-A177-3AD203B41FA5}">
                      <a16:colId xmlns:a16="http://schemas.microsoft.com/office/drawing/2014/main" val="3089464429"/>
                    </a:ext>
                  </a:extLst>
                </a:gridCol>
                <a:gridCol w="717219">
                  <a:extLst>
                    <a:ext uri="{9D8B030D-6E8A-4147-A177-3AD203B41FA5}">
                      <a16:colId xmlns:a16="http://schemas.microsoft.com/office/drawing/2014/main" val="4045284242"/>
                    </a:ext>
                  </a:extLst>
                </a:gridCol>
                <a:gridCol w="1083247">
                  <a:extLst>
                    <a:ext uri="{9D8B030D-6E8A-4147-A177-3AD203B41FA5}">
                      <a16:colId xmlns:a16="http://schemas.microsoft.com/office/drawing/2014/main" val="3648884221"/>
                    </a:ext>
                  </a:extLst>
                </a:gridCol>
                <a:gridCol w="633732">
                  <a:extLst>
                    <a:ext uri="{9D8B030D-6E8A-4147-A177-3AD203B41FA5}">
                      <a16:colId xmlns:a16="http://schemas.microsoft.com/office/drawing/2014/main" val="657299365"/>
                    </a:ext>
                  </a:extLst>
                </a:gridCol>
                <a:gridCol w="1153241">
                  <a:extLst>
                    <a:ext uri="{9D8B030D-6E8A-4147-A177-3AD203B41FA5}">
                      <a16:colId xmlns:a16="http://schemas.microsoft.com/office/drawing/2014/main" val="690409912"/>
                    </a:ext>
                  </a:extLst>
                </a:gridCol>
                <a:gridCol w="1065311">
                  <a:extLst>
                    <a:ext uri="{9D8B030D-6E8A-4147-A177-3AD203B41FA5}">
                      <a16:colId xmlns:a16="http://schemas.microsoft.com/office/drawing/2014/main" val="2011751231"/>
                    </a:ext>
                  </a:extLst>
                </a:gridCol>
                <a:gridCol w="1098587">
                  <a:extLst>
                    <a:ext uri="{9D8B030D-6E8A-4147-A177-3AD203B41FA5}">
                      <a16:colId xmlns:a16="http://schemas.microsoft.com/office/drawing/2014/main" val="3300714825"/>
                    </a:ext>
                  </a:extLst>
                </a:gridCol>
              </a:tblGrid>
              <a:tr h="51548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collider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600" u="none" strike="noStrike" dirty="0">
                          <a:effectLst/>
                        </a:rPr>
                        <a:t>Ρ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strike="noStrike" dirty="0">
                          <a:effectLst/>
                        </a:rPr>
                        <a:t>光斑横向宽度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strike="noStrike" dirty="0">
                          <a:effectLst/>
                        </a:rPr>
                        <a:t>吸收器挡光长度对应二级铁长度 </a:t>
                      </a:r>
                      <a:r>
                        <a:rPr lang="en-US" altLang="zh-CN" sz="1600" u="none" strike="noStrike" dirty="0">
                          <a:effectLst/>
                        </a:rPr>
                        <a:t>L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strike="noStrike">
                          <a:effectLst/>
                        </a:rPr>
                        <a:t>真空盒半径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u="none" strike="noStrike">
                          <a:effectLst/>
                        </a:rPr>
                        <a:t>B</a:t>
                      </a:r>
                      <a:r>
                        <a:rPr lang="zh-CN" altLang="en-US" sz="1600" u="none" strike="noStrike">
                          <a:effectLst/>
                        </a:rPr>
                        <a:t>点光的打在真空盒上经过的角度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u="none" strike="noStrike">
                          <a:effectLst/>
                        </a:rPr>
                        <a:t>B</a:t>
                      </a:r>
                      <a:r>
                        <a:rPr lang="zh-CN" altLang="en-US" sz="1600" u="none" strike="noStrike">
                          <a:effectLst/>
                        </a:rPr>
                        <a:t>点光经过的距离</a:t>
                      </a:r>
                      <a:r>
                        <a:rPr lang="en-US" altLang="zh-CN" sz="1600" u="none" strike="noStrike">
                          <a:effectLst/>
                        </a:rPr>
                        <a:t>,</a:t>
                      </a:r>
                      <a:r>
                        <a:rPr lang="zh-CN" altLang="en-US" sz="1600" u="none" strike="noStrike">
                          <a:effectLst/>
                        </a:rPr>
                        <a:t>系数取</a:t>
                      </a:r>
                      <a:r>
                        <a:rPr lang="en-US" altLang="zh-CN" sz="1600" u="none" strike="noStrike">
                          <a:effectLst/>
                        </a:rPr>
                        <a:t>1.1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y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1545613446"/>
                  </a:ext>
                </a:extLst>
              </a:tr>
              <a:tr h="171827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strike="noStrike">
                          <a:effectLst/>
                        </a:rPr>
                        <a:t>　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m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mm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m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mm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600" u="none" strike="noStrike">
                          <a:effectLst/>
                        </a:rPr>
                        <a:t>φ</a:t>
                      </a:r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m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mm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3554924632"/>
                  </a:ext>
                </a:extLst>
              </a:tr>
              <a:tr h="171827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CEPC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u="none" strike="noStrike">
                          <a:effectLst/>
                        </a:rPr>
                        <a:t>10700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u="none" strike="noStrike">
                          <a:effectLst/>
                        </a:rPr>
                        <a:t>　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u="none" strike="noStrike" dirty="0">
                          <a:effectLst/>
                        </a:rPr>
                        <a:t>5.5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u="none" strike="noStrike" dirty="0">
                          <a:effectLst/>
                        </a:rPr>
                        <a:t>28.0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u="none" strike="noStrike">
                          <a:effectLst/>
                        </a:rPr>
                        <a:t>0.00228771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u="none" strike="noStrike">
                          <a:effectLst/>
                        </a:rPr>
                        <a:t>26.93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u="none" strike="noStrike">
                          <a:effectLst/>
                        </a:rPr>
                        <a:t>15.3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3971291729"/>
                  </a:ext>
                </a:extLst>
              </a:tr>
              <a:tr h="17182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FCC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u="none" strike="noStrike" dirty="0">
                          <a:effectLst/>
                        </a:rPr>
                        <a:t>10700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u="none" strike="noStrike" dirty="0">
                          <a:effectLst/>
                        </a:rPr>
                        <a:t>4.00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u="none" strike="noStrike" dirty="0">
                          <a:effectLst/>
                        </a:rPr>
                        <a:t>5.5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u="none" strike="noStrike">
                          <a:effectLst/>
                        </a:rPr>
                        <a:t>35.0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u="none" strike="noStrike">
                          <a:effectLst/>
                        </a:rPr>
                        <a:t>0.00255774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u="none" strike="noStrike">
                          <a:effectLst/>
                        </a:rPr>
                        <a:t>30.10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u="none" strike="noStrike" dirty="0">
                          <a:effectLst/>
                        </a:rPr>
                        <a:t>16.9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2557360583"/>
                  </a:ext>
                </a:extLst>
              </a:tr>
            </a:tbl>
          </a:graphicData>
        </a:graphic>
      </p:graphicFrame>
      <p:grpSp>
        <p:nvGrpSpPr>
          <p:cNvPr id="73" name="组合 72">
            <a:extLst>
              <a:ext uri="{FF2B5EF4-FFF2-40B4-BE49-F238E27FC236}">
                <a16:creationId xmlns:a16="http://schemas.microsoft.com/office/drawing/2014/main" id="{65A53859-662E-40D3-B56B-38682205EC0E}"/>
              </a:ext>
            </a:extLst>
          </p:cNvPr>
          <p:cNvGrpSpPr/>
          <p:nvPr/>
        </p:nvGrpSpPr>
        <p:grpSpPr>
          <a:xfrm>
            <a:off x="-67260" y="4095673"/>
            <a:ext cx="1947561" cy="2388413"/>
            <a:chOff x="2484420" y="2466975"/>
            <a:chExt cx="2186341" cy="3364516"/>
          </a:xfrm>
        </p:grpSpPr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F8404530-322A-4B85-BBF9-7A208B895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94" t="7764" r="38908" b="7659"/>
            <a:stretch/>
          </p:blipFill>
          <p:spPr>
            <a:xfrm>
              <a:off x="2484420" y="2466975"/>
              <a:ext cx="2186341" cy="3364516"/>
            </a:xfrm>
            <a:prstGeom prst="rect">
              <a:avLst/>
            </a:prstGeom>
          </p:spPr>
        </p:pic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EEB4E90E-FBA4-4D9C-A36D-76F4EEF5FF1A}"/>
                </a:ext>
              </a:extLst>
            </p:cNvPr>
            <p:cNvSpPr txBox="1"/>
            <p:nvPr/>
          </p:nvSpPr>
          <p:spPr>
            <a:xfrm>
              <a:off x="2757760" y="4985657"/>
              <a:ext cx="1105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CN" dirty="0"/>
                <a:t>ϴ</a:t>
              </a:r>
              <a:endParaRPr lang="zh-CN" altLang="en-US" dirty="0"/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8D46C2EE-F757-44C4-BF74-3FED3BF4B958}"/>
                </a:ext>
              </a:extLst>
            </p:cNvPr>
            <p:cNvSpPr txBox="1"/>
            <p:nvPr/>
          </p:nvSpPr>
          <p:spPr>
            <a:xfrm>
              <a:off x="3167063" y="5098868"/>
              <a:ext cx="696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z-Cyrl-AZ" altLang="zh-CN" dirty="0"/>
                <a:t>ѱ</a:t>
              </a:r>
              <a:endParaRPr lang="zh-CN" altLang="en-US" dirty="0"/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6991C834-1C9A-44B2-BD84-7A9B2C9939F2}"/>
                </a:ext>
              </a:extLst>
            </p:cNvPr>
            <p:cNvSpPr txBox="1"/>
            <p:nvPr/>
          </p:nvSpPr>
          <p:spPr>
            <a:xfrm>
              <a:off x="4298504" y="2466975"/>
              <a:ext cx="238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y</a:t>
              </a: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D6433A60-C12B-498C-8EFF-8172F9F4303B}"/>
                </a:ext>
              </a:extLst>
            </p:cNvPr>
            <p:cNvSpPr txBox="1"/>
            <p:nvPr/>
          </p:nvSpPr>
          <p:spPr>
            <a:xfrm>
              <a:off x="3048001" y="3244334"/>
              <a:ext cx="4000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"/>
              <a:r>
                <a:rPr lang="el-GR" altLang="zh-CN" sz="1800" u="none" strike="noStrike" dirty="0">
                  <a:effectLst/>
                </a:rPr>
                <a:t>ρ</a:t>
              </a:r>
              <a:endParaRPr lang="el-GR" altLang="zh-CN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DD2AE774-ACF1-4FDF-ADC2-16856BCFF88D}"/>
                </a:ext>
              </a:extLst>
            </p:cNvPr>
            <p:cNvSpPr txBox="1"/>
            <p:nvPr/>
          </p:nvSpPr>
          <p:spPr>
            <a:xfrm>
              <a:off x="4329026" y="2730857"/>
              <a:ext cx="2682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"/>
              <a:r>
                <a:rPr lang="en-US" altLang="zh-CN" sz="1800" u="none" strike="noStrike" dirty="0">
                  <a:effectLst/>
                </a:rPr>
                <a:t>r</a:t>
              </a:r>
              <a:endParaRPr lang="el-GR" altLang="zh-CN" sz="1800" b="0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sp>
        <p:nvSpPr>
          <p:cNvPr id="82" name="文本框 81">
            <a:extLst>
              <a:ext uri="{FF2B5EF4-FFF2-40B4-BE49-F238E27FC236}">
                <a16:creationId xmlns:a16="http://schemas.microsoft.com/office/drawing/2014/main" id="{E8ABCB6D-EED4-476C-913D-695D47929559}"/>
              </a:ext>
            </a:extLst>
          </p:cNvPr>
          <p:cNvSpPr txBox="1"/>
          <p:nvPr/>
        </p:nvSpPr>
        <p:spPr>
          <a:xfrm>
            <a:off x="6396557" y="2863764"/>
            <a:ext cx="37446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A’</a:t>
            </a:r>
            <a:endParaRPr lang="zh-CN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7A6A9890-C850-47A0-A08B-2610DD9B53F2}"/>
              </a:ext>
            </a:extLst>
          </p:cNvPr>
          <p:cNvSpPr txBox="1"/>
          <p:nvPr/>
        </p:nvSpPr>
        <p:spPr>
          <a:xfrm>
            <a:off x="263058" y="1148781"/>
            <a:ext cx="783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/>
              <a:t>Vacuum chamber with antechamber</a:t>
            </a:r>
            <a:endParaRPr lang="zh-CN" altLang="en-US" dirty="0"/>
          </a:p>
        </p:txBody>
      </p:sp>
      <p:graphicFrame>
        <p:nvGraphicFramePr>
          <p:cNvPr id="87" name="对象 86">
            <a:extLst>
              <a:ext uri="{FF2B5EF4-FFF2-40B4-BE49-F238E27FC236}">
                <a16:creationId xmlns:a16="http://schemas.microsoft.com/office/drawing/2014/main" id="{89D875C2-843B-450E-82F8-CA08E2BB87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86879" y="5289879"/>
          <a:ext cx="2717800" cy="148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Equation" r:id="rId4" imgW="1485720" imgH="838080" progId="Equation.DSMT4">
                  <p:embed/>
                </p:oleObj>
              </mc:Choice>
              <mc:Fallback>
                <p:oleObj name="Equation" r:id="rId4" imgW="1485720" imgH="838080" progId="Equation.DSMT4">
                  <p:embed/>
                  <p:pic>
                    <p:nvPicPr>
                      <p:cNvPr id="87" name="对象 86">
                        <a:extLst>
                          <a:ext uri="{FF2B5EF4-FFF2-40B4-BE49-F238E27FC236}">
                            <a16:creationId xmlns:a16="http://schemas.microsoft.com/office/drawing/2014/main" id="{89D875C2-843B-450E-82F8-CA08E2BB87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6879" y="5289879"/>
                        <a:ext cx="2717800" cy="14874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74CF7AB6-C9C7-4448-9657-F3CD499833DD}"/>
              </a:ext>
            </a:extLst>
          </p:cNvPr>
          <p:cNvCxnSpPr/>
          <p:nvPr/>
        </p:nvCxnSpPr>
        <p:spPr>
          <a:xfrm flipV="1">
            <a:off x="3592286" y="2587774"/>
            <a:ext cx="5421085" cy="6778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14F88882-B9DC-4953-9688-E07C1E06B520}"/>
              </a:ext>
            </a:extLst>
          </p:cNvPr>
          <p:cNvCxnSpPr>
            <a:cxnSpLocks/>
          </p:cNvCxnSpPr>
          <p:nvPr/>
        </p:nvCxnSpPr>
        <p:spPr>
          <a:xfrm>
            <a:off x="9013371" y="2648975"/>
            <a:ext cx="754149" cy="1708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F15DFA73-A86A-4E1E-96C8-44E04418AAFB}"/>
              </a:ext>
            </a:extLst>
          </p:cNvPr>
          <p:cNvSpPr txBox="1"/>
          <p:nvPr/>
        </p:nvSpPr>
        <p:spPr>
          <a:xfrm>
            <a:off x="9390445" y="4483846"/>
            <a:ext cx="1800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反射光</a:t>
            </a:r>
          </a:p>
        </p:txBody>
      </p:sp>
    </p:spTree>
    <p:extLst>
      <p:ext uri="{BB962C8B-B14F-4D97-AF65-F5344CB8AC3E}">
        <p14:creationId xmlns:p14="http://schemas.microsoft.com/office/powerpoint/2010/main" val="4074408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asellaDiTesto 21">
            <a:extLst>
              <a:ext uri="{FF2B5EF4-FFF2-40B4-BE49-F238E27FC236}">
                <a16:creationId xmlns:a16="http://schemas.microsoft.com/office/drawing/2014/main" id="{5905FFF5-3DFC-362D-8258-F075CC3E7EF9}"/>
              </a:ext>
            </a:extLst>
          </p:cNvPr>
          <p:cNvSpPr txBox="1"/>
          <p:nvPr/>
        </p:nvSpPr>
        <p:spPr>
          <a:xfrm>
            <a:off x="606389" y="189671"/>
            <a:ext cx="9843643" cy="583459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>
              <a:spcBef>
                <a:spcPct val="0"/>
              </a:spcBef>
              <a:buNone/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dirty="0">
                <a:solidFill>
                  <a:schemeClr val="tx1"/>
                </a:solidFill>
              </a:rPr>
              <a:t>Functional layout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F6EE648-9148-DEA5-437F-8A3AFBA507CE}"/>
              </a:ext>
            </a:extLst>
          </p:cNvPr>
          <p:cNvSpPr txBox="1"/>
          <p:nvPr/>
        </p:nvSpPr>
        <p:spPr>
          <a:xfrm>
            <a:off x="676399" y="6282829"/>
            <a:ext cx="11801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Synchrotron radiation absorbers are installed in dipoles, shielding also the interconnections and quad/correctors.</a:t>
            </a:r>
          </a:p>
        </p:txBody>
      </p:sp>
      <p:pic>
        <p:nvPicPr>
          <p:cNvPr id="172" name="图片 171">
            <a:extLst>
              <a:ext uri="{FF2B5EF4-FFF2-40B4-BE49-F238E27FC236}">
                <a16:creationId xmlns:a16="http://schemas.microsoft.com/office/drawing/2014/main" id="{AB726C5C-ED02-4A18-9A59-AA03A3D98A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7" t="72535" r="1" b="1"/>
          <a:stretch/>
        </p:blipFill>
        <p:spPr>
          <a:xfrm>
            <a:off x="691349" y="4994489"/>
            <a:ext cx="11500651" cy="123898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3DD9811-3C2B-4B6B-A41E-EFDD44D82304}"/>
              </a:ext>
            </a:extLst>
          </p:cNvPr>
          <p:cNvGrpSpPr/>
          <p:nvPr/>
        </p:nvGrpSpPr>
        <p:grpSpPr>
          <a:xfrm>
            <a:off x="257580" y="1357451"/>
            <a:ext cx="11732931" cy="3723552"/>
            <a:chOff x="257580" y="1357451"/>
            <a:chExt cx="11732931" cy="3723552"/>
          </a:xfrm>
        </p:grpSpPr>
        <p:sp>
          <p:nvSpPr>
            <p:cNvPr id="176" name="Rectangle 101">
              <a:extLst>
                <a:ext uri="{FF2B5EF4-FFF2-40B4-BE49-F238E27FC236}">
                  <a16:creationId xmlns:a16="http://schemas.microsoft.com/office/drawing/2014/main" id="{D37D43FF-BEF5-4272-87A1-CCA6D07B7E48}"/>
                </a:ext>
              </a:extLst>
            </p:cNvPr>
            <p:cNvSpPr/>
            <p:nvPr/>
          </p:nvSpPr>
          <p:spPr>
            <a:xfrm>
              <a:off x="11480911" y="2796444"/>
              <a:ext cx="285195" cy="140377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173" name="Rectangle 83">
              <a:extLst>
                <a:ext uri="{FF2B5EF4-FFF2-40B4-BE49-F238E27FC236}">
                  <a16:creationId xmlns:a16="http://schemas.microsoft.com/office/drawing/2014/main" id="{C6F5CCAE-928A-48B7-A852-40A25E7F4337}"/>
                </a:ext>
              </a:extLst>
            </p:cNvPr>
            <p:cNvSpPr/>
            <p:nvPr/>
          </p:nvSpPr>
          <p:spPr>
            <a:xfrm>
              <a:off x="10409295" y="2796444"/>
              <a:ext cx="107157" cy="140377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74" name="Rectangle 4">
              <a:extLst>
                <a:ext uri="{FF2B5EF4-FFF2-40B4-BE49-F238E27FC236}">
                  <a16:creationId xmlns:a16="http://schemas.microsoft.com/office/drawing/2014/main" id="{744A14FD-2349-46E9-8807-FAB7D42A6311}"/>
                </a:ext>
              </a:extLst>
            </p:cNvPr>
            <p:cNvSpPr/>
            <p:nvPr/>
          </p:nvSpPr>
          <p:spPr>
            <a:xfrm>
              <a:off x="10555897" y="2796444"/>
              <a:ext cx="546404" cy="140377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624AA3B-FCED-AE86-4F38-B23535E793C7}"/>
                </a:ext>
              </a:extLst>
            </p:cNvPr>
            <p:cNvSpPr/>
            <p:nvPr/>
          </p:nvSpPr>
          <p:spPr>
            <a:xfrm>
              <a:off x="1325518" y="2818223"/>
              <a:ext cx="104265" cy="140377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A76C66C-7EF2-8D50-D261-F79D9332C8CE}"/>
                </a:ext>
              </a:extLst>
            </p:cNvPr>
            <p:cNvSpPr/>
            <p:nvPr/>
          </p:nvSpPr>
          <p:spPr>
            <a:xfrm>
              <a:off x="3464236" y="2818226"/>
              <a:ext cx="1957225" cy="14037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4329DF2-29E4-8699-7C64-DEF4A295F4DB}"/>
                </a:ext>
              </a:extLst>
            </p:cNvPr>
            <p:cNvSpPr/>
            <p:nvPr/>
          </p:nvSpPr>
          <p:spPr>
            <a:xfrm>
              <a:off x="6603741" y="2818226"/>
              <a:ext cx="1877190" cy="14037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FB45C76-2880-8257-C121-391C26E4258A}"/>
                </a:ext>
              </a:extLst>
            </p:cNvPr>
            <p:cNvSpPr/>
            <p:nvPr/>
          </p:nvSpPr>
          <p:spPr>
            <a:xfrm>
              <a:off x="1464970" y="2818226"/>
              <a:ext cx="562739" cy="140377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68F0AF-F728-6718-39A9-7DD0759A3A40}"/>
                </a:ext>
              </a:extLst>
            </p:cNvPr>
            <p:cNvSpPr txBox="1"/>
            <p:nvPr/>
          </p:nvSpPr>
          <p:spPr>
            <a:xfrm>
              <a:off x="3934632" y="2415971"/>
              <a:ext cx="1589795" cy="432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Dipole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3BF363-C0ED-7E06-E64D-396F3987FDB6}"/>
                </a:ext>
              </a:extLst>
            </p:cNvPr>
            <p:cNvSpPr txBox="1"/>
            <p:nvPr/>
          </p:nvSpPr>
          <p:spPr>
            <a:xfrm>
              <a:off x="6431304" y="2416091"/>
              <a:ext cx="1589795" cy="432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Dipole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A5BE20-8E46-6750-EBBD-BA08E3CCD186}"/>
                </a:ext>
              </a:extLst>
            </p:cNvPr>
            <p:cNvSpPr txBox="1"/>
            <p:nvPr/>
          </p:nvSpPr>
          <p:spPr>
            <a:xfrm>
              <a:off x="10038301" y="2467779"/>
              <a:ext cx="19522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zh-CN" sz="1400" dirty="0"/>
                <a:t>Correctors, </a:t>
              </a:r>
              <a:r>
                <a:rPr lang="en-GB" sz="1400" dirty="0"/>
                <a:t>Quad, </a:t>
              </a:r>
              <a:r>
                <a:rPr lang="en-US" altLang="zh-CN" sz="1400" dirty="0"/>
                <a:t>Sext</a:t>
              </a:r>
              <a:endParaRPr lang="en-GB" sz="1400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BEDD0D3-C530-610E-82A8-3304BD09D972}"/>
                </a:ext>
              </a:extLst>
            </p:cNvPr>
            <p:cNvGrpSpPr/>
            <p:nvPr/>
          </p:nvGrpSpPr>
          <p:grpSpPr>
            <a:xfrm>
              <a:off x="3346647" y="3174710"/>
              <a:ext cx="2266701" cy="690803"/>
              <a:chOff x="3094892" y="4793064"/>
              <a:chExt cx="2406895" cy="733529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17C21E0-78FA-5BF6-5A30-F3E9FD772471}"/>
                  </a:ext>
                </a:extLst>
              </p:cNvPr>
              <p:cNvSpPr/>
              <p:nvPr/>
            </p:nvSpPr>
            <p:spPr>
              <a:xfrm>
                <a:off x="3185327" y="4973934"/>
                <a:ext cx="2260717" cy="371789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9907EDD7-285D-2BE6-6E77-38FBE51B016B}"/>
                  </a:ext>
                </a:extLst>
              </p:cNvPr>
              <p:cNvSpPr/>
              <p:nvPr/>
            </p:nvSpPr>
            <p:spPr>
              <a:xfrm>
                <a:off x="3094892" y="4793064"/>
                <a:ext cx="90435" cy="733529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47D3C5A-F80B-61A4-EEB1-2EAC6E842FD1}"/>
                  </a:ext>
                </a:extLst>
              </p:cNvPr>
              <p:cNvSpPr/>
              <p:nvPr/>
            </p:nvSpPr>
            <p:spPr>
              <a:xfrm>
                <a:off x="5411352" y="4793064"/>
                <a:ext cx="90435" cy="733529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CA6CB8D-8E4D-1090-7B77-72EFEFCB89A0}"/>
                </a:ext>
              </a:extLst>
            </p:cNvPr>
            <p:cNvGrpSpPr/>
            <p:nvPr/>
          </p:nvGrpSpPr>
          <p:grpSpPr>
            <a:xfrm>
              <a:off x="6505765" y="3174711"/>
              <a:ext cx="2089429" cy="690803"/>
              <a:chOff x="3659627" y="4793064"/>
              <a:chExt cx="2218659" cy="733529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761DC9A-DFD4-5FBF-180E-8E0E1532F5FB}"/>
                  </a:ext>
                </a:extLst>
              </p:cNvPr>
              <p:cNvSpPr/>
              <p:nvPr/>
            </p:nvSpPr>
            <p:spPr>
              <a:xfrm>
                <a:off x="3733938" y="4973934"/>
                <a:ext cx="2053914" cy="371789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7F729BFC-A82A-6C3C-5CA7-36F31FF39DDF}"/>
                  </a:ext>
                </a:extLst>
              </p:cNvPr>
              <p:cNvSpPr/>
              <p:nvPr/>
            </p:nvSpPr>
            <p:spPr>
              <a:xfrm>
                <a:off x="5787851" y="4793064"/>
                <a:ext cx="90435" cy="733529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DA84A560-4722-080B-F990-24AB13530CC4}"/>
                  </a:ext>
                </a:extLst>
              </p:cNvPr>
              <p:cNvSpPr/>
              <p:nvPr/>
            </p:nvSpPr>
            <p:spPr>
              <a:xfrm>
                <a:off x="3659627" y="4793064"/>
                <a:ext cx="90435" cy="733529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49D3285-47F7-B6DE-68CB-80540EBC80B7}"/>
                </a:ext>
              </a:extLst>
            </p:cNvPr>
            <p:cNvGrpSpPr/>
            <p:nvPr/>
          </p:nvGrpSpPr>
          <p:grpSpPr>
            <a:xfrm>
              <a:off x="2184107" y="3075628"/>
              <a:ext cx="448165" cy="888968"/>
              <a:chOff x="2567412" y="2978943"/>
              <a:chExt cx="475884" cy="943950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0AA0D27-1B3B-4069-B84B-BD335D1D4E2D}"/>
                  </a:ext>
                </a:extLst>
              </p:cNvPr>
              <p:cNvGrpSpPr/>
              <p:nvPr/>
            </p:nvGrpSpPr>
            <p:grpSpPr>
              <a:xfrm>
                <a:off x="2570362" y="2978943"/>
                <a:ext cx="467618" cy="105211"/>
                <a:chOff x="2520849" y="2978943"/>
                <a:chExt cx="339539" cy="105211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CAC0126E-CE4F-E60A-87FD-91B88CB64A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20849" y="2978943"/>
                  <a:ext cx="45217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3C99A126-94AD-24CF-D5D3-EB653DB525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65557" y="2978944"/>
                  <a:ext cx="53552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0D3E96D8-8E7D-5273-C8EC-CE2E54000833}"/>
                    </a:ext>
                  </a:extLst>
                </p:cNvPr>
                <p:cNvCxnSpPr/>
                <p:nvPr/>
              </p:nvCxnSpPr>
              <p:spPr>
                <a:xfrm flipV="1">
                  <a:off x="2618868" y="2978944"/>
                  <a:ext cx="41077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1573F27B-9902-BB11-3828-3D986BF9F133}"/>
                    </a:ext>
                  </a:extLst>
                </p:cNvPr>
                <p:cNvCxnSpPr/>
                <p:nvPr/>
              </p:nvCxnSpPr>
              <p:spPr>
                <a:xfrm>
                  <a:off x="2659945" y="2978944"/>
                  <a:ext cx="34923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7DE86C5-0BF7-827B-52F5-D71C150C159D}"/>
                    </a:ext>
                  </a:extLst>
                </p:cNvPr>
                <p:cNvCxnSpPr/>
                <p:nvPr/>
              </p:nvCxnSpPr>
              <p:spPr>
                <a:xfrm flipV="1">
                  <a:off x="2697660" y="2978944"/>
                  <a:ext cx="40836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58C38F34-45CB-FB81-9137-76EDF411E5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41288" y="2978944"/>
                  <a:ext cx="42976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E7E3197B-61D8-9750-DED4-83D60298E3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84264" y="2978944"/>
                  <a:ext cx="34459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414210F6-5179-8A49-CED0-5FA552E15108}"/>
                    </a:ext>
                  </a:extLst>
                </p:cNvPr>
                <p:cNvCxnSpPr/>
                <p:nvPr/>
              </p:nvCxnSpPr>
              <p:spPr>
                <a:xfrm>
                  <a:off x="2818723" y="2978944"/>
                  <a:ext cx="41665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E9C9EB37-D623-CF18-E977-1A398F3A41C5}"/>
                  </a:ext>
                </a:extLst>
              </p:cNvPr>
              <p:cNvGrpSpPr/>
              <p:nvPr/>
            </p:nvGrpSpPr>
            <p:grpSpPr>
              <a:xfrm flipV="1">
                <a:off x="2567412" y="3817683"/>
                <a:ext cx="467613" cy="105210"/>
                <a:chOff x="2520852" y="2978944"/>
                <a:chExt cx="339536" cy="105210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A4283FCB-AB10-ACD0-F896-8ADBE441FF06}"/>
                    </a:ext>
                  </a:extLst>
                </p:cNvPr>
                <p:cNvCxnSpPr/>
                <p:nvPr/>
              </p:nvCxnSpPr>
              <p:spPr>
                <a:xfrm flipV="1">
                  <a:off x="2520852" y="2978944"/>
                  <a:ext cx="45217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7FAFD1AA-4AFA-F6D7-985F-DFD8EF9BF4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65557" y="2978944"/>
                  <a:ext cx="53552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31B865B2-9413-FD30-9C82-E8B138765A89}"/>
                    </a:ext>
                  </a:extLst>
                </p:cNvPr>
                <p:cNvCxnSpPr/>
                <p:nvPr/>
              </p:nvCxnSpPr>
              <p:spPr>
                <a:xfrm flipV="1">
                  <a:off x="2618868" y="2978944"/>
                  <a:ext cx="41077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45E7350F-C1D2-DE2A-1EC5-12094BAFBD3F}"/>
                    </a:ext>
                  </a:extLst>
                </p:cNvPr>
                <p:cNvCxnSpPr/>
                <p:nvPr/>
              </p:nvCxnSpPr>
              <p:spPr>
                <a:xfrm>
                  <a:off x="2659945" y="2978944"/>
                  <a:ext cx="34923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DEB924C4-288D-C6E3-442D-7B0B1520C429}"/>
                    </a:ext>
                  </a:extLst>
                </p:cNvPr>
                <p:cNvCxnSpPr/>
                <p:nvPr/>
              </p:nvCxnSpPr>
              <p:spPr>
                <a:xfrm flipV="1">
                  <a:off x="2697660" y="2978944"/>
                  <a:ext cx="40836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A5D02A7A-E85B-017B-260A-5F2BF46FDD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41288" y="2978944"/>
                  <a:ext cx="42976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2A8B0092-E7E7-76B9-BE5B-DEB67B49D6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84264" y="2978944"/>
                  <a:ext cx="34459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626E2079-430B-260C-5755-7B8795C67BA8}"/>
                    </a:ext>
                  </a:extLst>
                </p:cNvPr>
                <p:cNvCxnSpPr/>
                <p:nvPr/>
              </p:nvCxnSpPr>
              <p:spPr>
                <a:xfrm>
                  <a:off x="2818723" y="2978944"/>
                  <a:ext cx="41665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E35E0BB-85EE-0979-1968-FF89C4C30D22}"/>
                  </a:ext>
                </a:extLst>
              </p:cNvPr>
              <p:cNvCxnSpPr/>
              <p:nvPr/>
            </p:nvCxnSpPr>
            <p:spPr>
              <a:xfrm>
                <a:off x="2572447" y="3265024"/>
                <a:ext cx="470849" cy="0"/>
              </a:xfrm>
              <a:prstGeom prst="line">
                <a:avLst/>
              </a:prstGeom>
              <a:ln w="60325" cmpd="dbl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50158A8-DF64-0236-AE23-5774BBBF5DE2}"/>
                  </a:ext>
                </a:extLst>
              </p:cNvPr>
              <p:cNvCxnSpPr/>
              <p:nvPr/>
            </p:nvCxnSpPr>
            <p:spPr>
              <a:xfrm>
                <a:off x="2572447" y="3636813"/>
                <a:ext cx="470849" cy="0"/>
              </a:xfrm>
              <a:prstGeom prst="line">
                <a:avLst/>
              </a:prstGeom>
              <a:ln w="60325" cmpd="dbl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D05A57-1F65-A21B-A274-DDB787E31D13}"/>
                </a:ext>
              </a:extLst>
            </p:cNvPr>
            <p:cNvSpPr txBox="1"/>
            <p:nvPr/>
          </p:nvSpPr>
          <p:spPr>
            <a:xfrm>
              <a:off x="7643899" y="1357451"/>
              <a:ext cx="2450936" cy="432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Shielded bellows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28F6EC8-4912-6774-7044-5AA6F3F5BBD0}"/>
                </a:ext>
              </a:extLst>
            </p:cNvPr>
            <p:cNvCxnSpPr>
              <a:cxnSpLocks/>
            </p:cNvCxnSpPr>
            <p:nvPr/>
          </p:nvCxnSpPr>
          <p:spPr>
            <a:xfrm>
              <a:off x="8386767" y="1790288"/>
              <a:ext cx="412821" cy="1318317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CDCC308-12B8-C6D4-F014-FF9BA267C2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70444" y="1675941"/>
              <a:ext cx="5206003" cy="1318317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7541E4-39BE-82C7-9B91-00FF452C42B7}"/>
                </a:ext>
              </a:extLst>
            </p:cNvPr>
            <p:cNvSpPr txBox="1"/>
            <p:nvPr/>
          </p:nvSpPr>
          <p:spPr>
            <a:xfrm>
              <a:off x="4441319" y="4493083"/>
              <a:ext cx="1591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Flange connection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871A2F3-CC5A-3178-C34F-CEE0CB37C700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5236864" y="3999251"/>
              <a:ext cx="22927" cy="493832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401604-00FA-946C-4F77-28F4F14E4021}"/>
                </a:ext>
              </a:extLst>
            </p:cNvPr>
            <p:cNvSpPr txBox="1"/>
            <p:nvPr/>
          </p:nvSpPr>
          <p:spPr>
            <a:xfrm>
              <a:off x="6697528" y="4408249"/>
              <a:ext cx="1591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~11 m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CE6B596-99E3-1F30-F9D5-CD4AC3146A8D}"/>
                </a:ext>
              </a:extLst>
            </p:cNvPr>
            <p:cNvCxnSpPr>
              <a:cxnSpLocks/>
            </p:cNvCxnSpPr>
            <p:nvPr/>
          </p:nvCxnSpPr>
          <p:spPr>
            <a:xfrm>
              <a:off x="6603741" y="4395954"/>
              <a:ext cx="1737225" cy="0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A3127354-D291-9F04-C63A-7E9864C9FE6A}"/>
                </a:ext>
              </a:extLst>
            </p:cNvPr>
            <p:cNvGrpSpPr/>
            <p:nvPr/>
          </p:nvGrpSpPr>
          <p:grpSpPr>
            <a:xfrm>
              <a:off x="708427" y="3204546"/>
              <a:ext cx="1468528" cy="690803"/>
              <a:chOff x="1186444" y="4419431"/>
              <a:chExt cx="1468528" cy="690803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A35940A4-941F-CC1E-8A28-1A48DB7A4A87}"/>
                  </a:ext>
                </a:extLst>
              </p:cNvPr>
              <p:cNvGrpSpPr/>
              <p:nvPr/>
            </p:nvGrpSpPr>
            <p:grpSpPr>
              <a:xfrm>
                <a:off x="1186444" y="4419431"/>
                <a:ext cx="1468528" cy="690803"/>
                <a:chOff x="3830506" y="4793064"/>
                <a:chExt cx="1559356" cy="733529"/>
              </a:xfrm>
            </p:grpSpPr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A71E2F2F-D09D-07E5-262C-9E71E2C27AB8}"/>
                    </a:ext>
                  </a:extLst>
                </p:cNvPr>
                <p:cNvSpPr/>
                <p:nvPr/>
              </p:nvSpPr>
              <p:spPr>
                <a:xfrm>
                  <a:off x="4022666" y="4973933"/>
                  <a:ext cx="1244478" cy="371789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7DC33220-3BAF-EAA3-DC92-1574F69B088F}"/>
                    </a:ext>
                  </a:extLst>
                </p:cNvPr>
                <p:cNvSpPr/>
                <p:nvPr/>
              </p:nvSpPr>
              <p:spPr>
                <a:xfrm>
                  <a:off x="5299427" y="4793064"/>
                  <a:ext cx="90435" cy="733529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4FC9944F-A0A3-2326-D172-E73F68C45FDA}"/>
                    </a:ext>
                  </a:extLst>
                </p:cNvPr>
                <p:cNvSpPr/>
                <p:nvPr/>
              </p:nvSpPr>
              <p:spPr>
                <a:xfrm>
                  <a:off x="3830506" y="4793064"/>
                  <a:ext cx="90435" cy="733529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CFE2E55D-A0DF-489F-A4A2-F69730F141A5}"/>
                  </a:ext>
                </a:extLst>
              </p:cNvPr>
              <p:cNvGrpSpPr/>
              <p:nvPr/>
            </p:nvGrpSpPr>
            <p:grpSpPr>
              <a:xfrm>
                <a:off x="1285960" y="4522984"/>
                <a:ext cx="443733" cy="483696"/>
                <a:chOff x="9205038" y="3197203"/>
                <a:chExt cx="471178" cy="513612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15B7F8A1-96E0-CE39-825F-210B63B423CF}"/>
                    </a:ext>
                  </a:extLst>
                </p:cNvPr>
                <p:cNvSpPr/>
                <p:nvPr/>
              </p:nvSpPr>
              <p:spPr>
                <a:xfrm>
                  <a:off x="9205038" y="3197203"/>
                  <a:ext cx="471178" cy="51361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7F0E5B0A-FED9-2546-FDA6-4E22FFA549BF}"/>
                    </a:ext>
                  </a:extLst>
                </p:cNvPr>
                <p:cNvSpPr/>
                <p:nvPr/>
              </p:nvSpPr>
              <p:spPr>
                <a:xfrm>
                  <a:off x="9388128" y="3288437"/>
                  <a:ext cx="140174" cy="576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361B4637-3CD8-6E40-6FA0-B8A838B96B3B}"/>
                    </a:ext>
                  </a:extLst>
                </p:cNvPr>
                <p:cNvSpPr/>
                <p:nvPr/>
              </p:nvSpPr>
              <p:spPr>
                <a:xfrm>
                  <a:off x="9383658" y="3559953"/>
                  <a:ext cx="140174" cy="576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</p:grpSp>
        </p:grp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F12420C-EBB5-3E80-3876-781D2BBDE46B}"/>
                </a:ext>
              </a:extLst>
            </p:cNvPr>
            <p:cNvSpPr/>
            <p:nvPr/>
          </p:nvSpPr>
          <p:spPr>
            <a:xfrm>
              <a:off x="11137093" y="2796444"/>
              <a:ext cx="302442" cy="140377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9C0B884D-2412-ADF7-8B7A-C730F5B195D6}"/>
                </a:ext>
              </a:extLst>
            </p:cNvPr>
            <p:cNvGrpSpPr/>
            <p:nvPr/>
          </p:nvGrpSpPr>
          <p:grpSpPr>
            <a:xfrm>
              <a:off x="9757175" y="3157289"/>
              <a:ext cx="2123811" cy="690803"/>
              <a:chOff x="1186408" y="4419431"/>
              <a:chExt cx="2123811" cy="690803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A2DCE7DA-992F-0E6F-31DF-071FD6260C78}"/>
                  </a:ext>
                </a:extLst>
              </p:cNvPr>
              <p:cNvGrpSpPr/>
              <p:nvPr/>
            </p:nvGrpSpPr>
            <p:grpSpPr>
              <a:xfrm>
                <a:off x="1186408" y="4419431"/>
                <a:ext cx="2123811" cy="690803"/>
                <a:chOff x="3830506" y="4793064"/>
                <a:chExt cx="2255185" cy="733529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CEB783A9-E7D0-CA02-EC9F-DA08CC6F85A2}"/>
                    </a:ext>
                  </a:extLst>
                </p:cNvPr>
                <p:cNvSpPr/>
                <p:nvPr/>
              </p:nvSpPr>
              <p:spPr>
                <a:xfrm>
                  <a:off x="5995256" y="4793064"/>
                  <a:ext cx="90435" cy="733529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5D8C720E-6837-7CDD-F6F8-A75B4F333ACF}"/>
                    </a:ext>
                  </a:extLst>
                </p:cNvPr>
                <p:cNvSpPr/>
                <p:nvPr/>
              </p:nvSpPr>
              <p:spPr>
                <a:xfrm>
                  <a:off x="3830506" y="4793064"/>
                  <a:ext cx="90435" cy="733529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E6E3D8BD-4E3A-8028-E318-80BCEED81058}"/>
                    </a:ext>
                  </a:extLst>
                </p:cNvPr>
                <p:cNvSpPr/>
                <p:nvPr/>
              </p:nvSpPr>
              <p:spPr>
                <a:xfrm>
                  <a:off x="3920942" y="4973934"/>
                  <a:ext cx="2072970" cy="371789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6E9E6D13-E317-C4A8-C724-5AA296F21A54}"/>
                  </a:ext>
                </a:extLst>
              </p:cNvPr>
              <p:cNvGrpSpPr/>
              <p:nvPr/>
            </p:nvGrpSpPr>
            <p:grpSpPr>
              <a:xfrm>
                <a:off x="1311381" y="4522984"/>
                <a:ext cx="443733" cy="483696"/>
                <a:chOff x="9232009" y="3197203"/>
                <a:chExt cx="471177" cy="513612"/>
              </a:xfrm>
            </p:grpSpPr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E286F961-0A74-F062-DC48-F4027E512FAA}"/>
                    </a:ext>
                  </a:extLst>
                </p:cNvPr>
                <p:cNvSpPr/>
                <p:nvPr/>
              </p:nvSpPr>
              <p:spPr>
                <a:xfrm>
                  <a:off x="9232009" y="3197203"/>
                  <a:ext cx="471177" cy="51361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2EABE380-4DA0-31CD-97A4-7D2A81051B67}"/>
                    </a:ext>
                  </a:extLst>
                </p:cNvPr>
                <p:cNvSpPr/>
                <p:nvPr/>
              </p:nvSpPr>
              <p:spPr>
                <a:xfrm>
                  <a:off x="9388128" y="3288437"/>
                  <a:ext cx="140174" cy="576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FAC6F17F-4ED1-D7DD-4239-8488A74257C6}"/>
                    </a:ext>
                  </a:extLst>
                </p:cNvPr>
                <p:cNvSpPr/>
                <p:nvPr/>
              </p:nvSpPr>
              <p:spPr>
                <a:xfrm>
                  <a:off x="9383658" y="3559953"/>
                  <a:ext cx="140174" cy="576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</p:grpSp>
        </p:grp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8D936C82-F0CC-3906-F0EE-A1BBE982F7E7}"/>
                </a:ext>
              </a:extLst>
            </p:cNvPr>
            <p:cNvSpPr/>
            <p:nvPr/>
          </p:nvSpPr>
          <p:spPr>
            <a:xfrm>
              <a:off x="1287037" y="4270465"/>
              <a:ext cx="772153" cy="35013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Girder</a:t>
              </a:r>
            </a:p>
          </p:txBody>
        </p:sp>
        <p:sp>
          <p:nvSpPr>
            <p:cNvPr id="417" name="TextBox 416">
              <a:extLst>
                <a:ext uri="{FF2B5EF4-FFF2-40B4-BE49-F238E27FC236}">
                  <a16:creationId xmlns:a16="http://schemas.microsoft.com/office/drawing/2014/main" id="{9FDD52BF-B28C-F82F-BC64-50FA88EA32CB}"/>
                </a:ext>
              </a:extLst>
            </p:cNvPr>
            <p:cNvSpPr txBox="1"/>
            <p:nvPr/>
          </p:nvSpPr>
          <p:spPr>
            <a:xfrm>
              <a:off x="257580" y="2400086"/>
              <a:ext cx="697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BPM</a:t>
              </a:r>
            </a:p>
          </p:txBody>
        </p:sp>
        <p:cxnSp>
          <p:nvCxnSpPr>
            <p:cNvPr id="419" name="Straight Arrow Connector 418">
              <a:extLst>
                <a:ext uri="{FF2B5EF4-FFF2-40B4-BE49-F238E27FC236}">
                  <a16:creationId xmlns:a16="http://schemas.microsoft.com/office/drawing/2014/main" id="{84774C7D-790F-4492-03CA-7400AC9B48E6}"/>
                </a:ext>
              </a:extLst>
            </p:cNvPr>
            <p:cNvCxnSpPr>
              <a:cxnSpLocks/>
              <a:stCxn id="417" idx="2"/>
              <a:endCxn id="95" idx="0"/>
            </p:cNvCxnSpPr>
            <p:nvPr/>
          </p:nvCxnSpPr>
          <p:spPr>
            <a:xfrm>
              <a:off x="606389" y="2707863"/>
              <a:ext cx="423421" cy="600236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7" name="Right Triangle 426">
              <a:extLst>
                <a:ext uri="{FF2B5EF4-FFF2-40B4-BE49-F238E27FC236}">
                  <a16:creationId xmlns:a16="http://schemas.microsoft.com/office/drawing/2014/main" id="{5BE6C0EC-4039-4400-EC6A-7003520DBDE7}"/>
                </a:ext>
              </a:extLst>
            </p:cNvPr>
            <p:cNvSpPr/>
            <p:nvPr/>
          </p:nvSpPr>
          <p:spPr>
            <a:xfrm rot="17586623">
              <a:off x="4260578" y="3157059"/>
              <a:ext cx="173268" cy="416660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8" name="Right Triangle 427">
              <a:extLst>
                <a:ext uri="{FF2B5EF4-FFF2-40B4-BE49-F238E27FC236}">
                  <a16:creationId xmlns:a16="http://schemas.microsoft.com/office/drawing/2014/main" id="{D97EBAE3-1ADA-B125-CA43-D46FC9264812}"/>
                </a:ext>
              </a:extLst>
            </p:cNvPr>
            <p:cNvSpPr/>
            <p:nvPr/>
          </p:nvSpPr>
          <p:spPr>
            <a:xfrm rot="17586623">
              <a:off x="5129337" y="3157059"/>
              <a:ext cx="173268" cy="416660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9" name="Right Triangle 428">
              <a:extLst>
                <a:ext uri="{FF2B5EF4-FFF2-40B4-BE49-F238E27FC236}">
                  <a16:creationId xmlns:a16="http://schemas.microsoft.com/office/drawing/2014/main" id="{520E8987-0FDC-FB9B-B3CA-121D140E354C}"/>
                </a:ext>
              </a:extLst>
            </p:cNvPr>
            <p:cNvSpPr/>
            <p:nvPr/>
          </p:nvSpPr>
          <p:spPr>
            <a:xfrm rot="17586623">
              <a:off x="6649433" y="3148900"/>
              <a:ext cx="173268" cy="416660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0" name="Right Triangle 429">
              <a:extLst>
                <a:ext uri="{FF2B5EF4-FFF2-40B4-BE49-F238E27FC236}">
                  <a16:creationId xmlns:a16="http://schemas.microsoft.com/office/drawing/2014/main" id="{12CBA136-2BF9-77D1-001B-694985A5C362}"/>
                </a:ext>
              </a:extLst>
            </p:cNvPr>
            <p:cNvSpPr/>
            <p:nvPr/>
          </p:nvSpPr>
          <p:spPr>
            <a:xfrm rot="17586623">
              <a:off x="7411168" y="3157782"/>
              <a:ext cx="173268" cy="416660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1" name="Right Triangle 430">
              <a:extLst>
                <a:ext uri="{FF2B5EF4-FFF2-40B4-BE49-F238E27FC236}">
                  <a16:creationId xmlns:a16="http://schemas.microsoft.com/office/drawing/2014/main" id="{3FC35767-86F6-6BF4-2046-10433D1313E0}"/>
                </a:ext>
              </a:extLst>
            </p:cNvPr>
            <p:cNvSpPr/>
            <p:nvPr/>
          </p:nvSpPr>
          <p:spPr>
            <a:xfrm rot="17586623">
              <a:off x="8073881" y="3157782"/>
              <a:ext cx="173268" cy="416660"/>
            </a:xfrm>
            <a:prstGeom prst="rtTriangle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2" name="TextBox 431">
              <a:extLst>
                <a:ext uri="{FF2B5EF4-FFF2-40B4-BE49-F238E27FC236}">
                  <a16:creationId xmlns:a16="http://schemas.microsoft.com/office/drawing/2014/main" id="{F278C67F-8708-BED0-D268-7590FB409E45}"/>
                </a:ext>
              </a:extLst>
            </p:cNvPr>
            <p:cNvSpPr txBox="1"/>
            <p:nvPr/>
          </p:nvSpPr>
          <p:spPr>
            <a:xfrm>
              <a:off x="3043702" y="4405474"/>
              <a:ext cx="15897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Synchrotron radiation absorber</a:t>
              </a:r>
            </a:p>
          </p:txBody>
        </p:sp>
        <p:cxnSp>
          <p:nvCxnSpPr>
            <p:cNvPr id="434" name="Straight Arrow Connector 433">
              <a:extLst>
                <a:ext uri="{FF2B5EF4-FFF2-40B4-BE49-F238E27FC236}">
                  <a16:creationId xmlns:a16="http://schemas.microsoft.com/office/drawing/2014/main" id="{AD6D81B7-D32B-96C7-3CAF-84F7EAB14649}"/>
                </a:ext>
              </a:extLst>
            </p:cNvPr>
            <p:cNvCxnSpPr>
              <a:stCxn id="432" idx="0"/>
              <a:endCxn id="427" idx="1"/>
            </p:cNvCxnSpPr>
            <p:nvPr/>
          </p:nvCxnSpPr>
          <p:spPr>
            <a:xfrm flipV="1">
              <a:off x="3838600" y="3445071"/>
              <a:ext cx="474608" cy="96040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0413A89-84F6-4090-B0D9-9FE06EDB4E48}"/>
                </a:ext>
              </a:extLst>
            </p:cNvPr>
            <p:cNvSpPr txBox="1"/>
            <p:nvPr/>
          </p:nvSpPr>
          <p:spPr>
            <a:xfrm>
              <a:off x="10431156" y="4773226"/>
              <a:ext cx="14485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~8 m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2DB87D6-FFF2-C63C-6BCA-E84081DEE670}"/>
                </a:ext>
              </a:extLst>
            </p:cNvPr>
            <p:cNvCxnSpPr>
              <a:cxnSpLocks/>
            </p:cNvCxnSpPr>
            <p:nvPr/>
          </p:nvCxnSpPr>
          <p:spPr>
            <a:xfrm>
              <a:off x="10278790" y="4773226"/>
              <a:ext cx="1448555" cy="0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81">
              <a:extLst>
                <a:ext uri="{FF2B5EF4-FFF2-40B4-BE49-F238E27FC236}">
                  <a16:creationId xmlns:a16="http://schemas.microsoft.com/office/drawing/2014/main" id="{1AF63628-3B01-4FD1-81B6-CDFA11B4325B}"/>
                </a:ext>
              </a:extLst>
            </p:cNvPr>
            <p:cNvSpPr/>
            <p:nvPr/>
          </p:nvSpPr>
          <p:spPr>
            <a:xfrm>
              <a:off x="2651322" y="3174710"/>
              <a:ext cx="85167" cy="6908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13" name="Rectangle 81">
              <a:extLst>
                <a:ext uri="{FF2B5EF4-FFF2-40B4-BE49-F238E27FC236}">
                  <a16:creationId xmlns:a16="http://schemas.microsoft.com/office/drawing/2014/main" id="{A487E831-0F3E-4DC4-BC1E-11647480E4E0}"/>
                </a:ext>
              </a:extLst>
            </p:cNvPr>
            <p:cNvSpPr/>
            <p:nvPr/>
          </p:nvSpPr>
          <p:spPr>
            <a:xfrm>
              <a:off x="3232347" y="3174710"/>
              <a:ext cx="85167" cy="6908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14" name="Rectangle 90">
              <a:extLst>
                <a:ext uri="{FF2B5EF4-FFF2-40B4-BE49-F238E27FC236}">
                  <a16:creationId xmlns:a16="http://schemas.microsoft.com/office/drawing/2014/main" id="{6C2CDFF2-DF75-433F-987E-528FA5BC61CE}"/>
                </a:ext>
              </a:extLst>
            </p:cNvPr>
            <p:cNvSpPr/>
            <p:nvPr/>
          </p:nvSpPr>
          <p:spPr>
            <a:xfrm>
              <a:off x="2742060" y="3325990"/>
              <a:ext cx="476706" cy="35013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15" name="Rectangle 90">
              <a:extLst>
                <a:ext uri="{FF2B5EF4-FFF2-40B4-BE49-F238E27FC236}">
                  <a16:creationId xmlns:a16="http://schemas.microsoft.com/office/drawing/2014/main" id="{C300FA2E-9F28-4DE7-A52D-0B79E4EC9978}"/>
                </a:ext>
              </a:extLst>
            </p:cNvPr>
            <p:cNvSpPr/>
            <p:nvPr/>
          </p:nvSpPr>
          <p:spPr>
            <a:xfrm>
              <a:off x="2853464" y="3676123"/>
              <a:ext cx="272948" cy="35013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17" name="Rectangle 90">
              <a:extLst>
                <a:ext uri="{FF2B5EF4-FFF2-40B4-BE49-F238E27FC236}">
                  <a16:creationId xmlns:a16="http://schemas.microsoft.com/office/drawing/2014/main" id="{0B932C63-FD66-4C9B-99D7-0871DC7C9C6F}"/>
                </a:ext>
              </a:extLst>
            </p:cNvPr>
            <p:cNvSpPr/>
            <p:nvPr/>
          </p:nvSpPr>
          <p:spPr>
            <a:xfrm>
              <a:off x="2642312" y="4010631"/>
              <a:ext cx="695252" cy="6896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/>
                <a:t>Ion Pump</a:t>
              </a:r>
              <a:endParaRPr lang="en-GB" sz="1400" dirty="0"/>
            </a:p>
          </p:txBody>
        </p:sp>
        <p:grpSp>
          <p:nvGrpSpPr>
            <p:cNvPr id="146" name="Group 13">
              <a:extLst>
                <a:ext uri="{FF2B5EF4-FFF2-40B4-BE49-F238E27FC236}">
                  <a16:creationId xmlns:a16="http://schemas.microsoft.com/office/drawing/2014/main" id="{82FD411D-74C7-4ECA-A5E1-991893429FAA}"/>
                </a:ext>
              </a:extLst>
            </p:cNvPr>
            <p:cNvGrpSpPr/>
            <p:nvPr/>
          </p:nvGrpSpPr>
          <p:grpSpPr>
            <a:xfrm>
              <a:off x="8602864" y="3064248"/>
              <a:ext cx="448165" cy="888968"/>
              <a:chOff x="2567412" y="2978943"/>
              <a:chExt cx="475884" cy="943950"/>
            </a:xfrm>
          </p:grpSpPr>
          <p:grpSp>
            <p:nvGrpSpPr>
              <p:cNvPr id="147" name="Group 50">
                <a:extLst>
                  <a:ext uri="{FF2B5EF4-FFF2-40B4-BE49-F238E27FC236}">
                    <a16:creationId xmlns:a16="http://schemas.microsoft.com/office/drawing/2014/main" id="{7F3EAA8E-0A21-4B2C-A44F-676C868F1ACD}"/>
                  </a:ext>
                </a:extLst>
              </p:cNvPr>
              <p:cNvGrpSpPr/>
              <p:nvPr/>
            </p:nvGrpSpPr>
            <p:grpSpPr>
              <a:xfrm>
                <a:off x="2570362" y="2978943"/>
                <a:ext cx="467618" cy="105211"/>
                <a:chOff x="2520849" y="2978943"/>
                <a:chExt cx="339539" cy="105211"/>
              </a:xfrm>
            </p:grpSpPr>
            <p:cxnSp>
              <p:nvCxnSpPr>
                <p:cNvPr id="159" name="Straight Connector 62">
                  <a:extLst>
                    <a:ext uri="{FF2B5EF4-FFF2-40B4-BE49-F238E27FC236}">
                      <a16:creationId xmlns:a16="http://schemas.microsoft.com/office/drawing/2014/main" id="{2E96CE84-0022-4CE2-8688-DEADB350D5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20849" y="2978943"/>
                  <a:ext cx="45217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63">
                  <a:extLst>
                    <a:ext uri="{FF2B5EF4-FFF2-40B4-BE49-F238E27FC236}">
                      <a16:creationId xmlns:a16="http://schemas.microsoft.com/office/drawing/2014/main" id="{6B98DE7B-3D50-41BA-854C-25D78DEB73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65557" y="2978944"/>
                  <a:ext cx="53552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64">
                  <a:extLst>
                    <a:ext uri="{FF2B5EF4-FFF2-40B4-BE49-F238E27FC236}">
                      <a16:creationId xmlns:a16="http://schemas.microsoft.com/office/drawing/2014/main" id="{9FE37762-823B-4B4D-9C45-172AB33636B0}"/>
                    </a:ext>
                  </a:extLst>
                </p:cNvPr>
                <p:cNvCxnSpPr/>
                <p:nvPr/>
              </p:nvCxnSpPr>
              <p:spPr>
                <a:xfrm flipV="1">
                  <a:off x="2618868" y="2978944"/>
                  <a:ext cx="41077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65">
                  <a:extLst>
                    <a:ext uri="{FF2B5EF4-FFF2-40B4-BE49-F238E27FC236}">
                      <a16:creationId xmlns:a16="http://schemas.microsoft.com/office/drawing/2014/main" id="{B48F3976-E23B-46E9-92B5-04AD035FE073}"/>
                    </a:ext>
                  </a:extLst>
                </p:cNvPr>
                <p:cNvCxnSpPr/>
                <p:nvPr/>
              </p:nvCxnSpPr>
              <p:spPr>
                <a:xfrm>
                  <a:off x="2659945" y="2978944"/>
                  <a:ext cx="34923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66">
                  <a:extLst>
                    <a:ext uri="{FF2B5EF4-FFF2-40B4-BE49-F238E27FC236}">
                      <a16:creationId xmlns:a16="http://schemas.microsoft.com/office/drawing/2014/main" id="{A6A1E10A-3440-4179-B9B5-8D489B89DC4F}"/>
                    </a:ext>
                  </a:extLst>
                </p:cNvPr>
                <p:cNvCxnSpPr/>
                <p:nvPr/>
              </p:nvCxnSpPr>
              <p:spPr>
                <a:xfrm flipV="1">
                  <a:off x="2697660" y="2978944"/>
                  <a:ext cx="40836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67">
                  <a:extLst>
                    <a:ext uri="{FF2B5EF4-FFF2-40B4-BE49-F238E27FC236}">
                      <a16:creationId xmlns:a16="http://schemas.microsoft.com/office/drawing/2014/main" id="{EB65CB90-596A-4184-9BDD-3F3D80B34E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41288" y="2978944"/>
                  <a:ext cx="42976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68">
                  <a:extLst>
                    <a:ext uri="{FF2B5EF4-FFF2-40B4-BE49-F238E27FC236}">
                      <a16:creationId xmlns:a16="http://schemas.microsoft.com/office/drawing/2014/main" id="{56BA5FDE-11CF-415B-A271-FB61B7E02F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84264" y="2978944"/>
                  <a:ext cx="34459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69">
                  <a:extLst>
                    <a:ext uri="{FF2B5EF4-FFF2-40B4-BE49-F238E27FC236}">
                      <a16:creationId xmlns:a16="http://schemas.microsoft.com/office/drawing/2014/main" id="{7C092126-7298-4145-814C-3F756B756AF4}"/>
                    </a:ext>
                  </a:extLst>
                </p:cNvPr>
                <p:cNvCxnSpPr/>
                <p:nvPr/>
              </p:nvCxnSpPr>
              <p:spPr>
                <a:xfrm>
                  <a:off x="2818723" y="2978944"/>
                  <a:ext cx="41665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" name="Group 51">
                <a:extLst>
                  <a:ext uri="{FF2B5EF4-FFF2-40B4-BE49-F238E27FC236}">
                    <a16:creationId xmlns:a16="http://schemas.microsoft.com/office/drawing/2014/main" id="{2CC4B109-5E90-4F91-BA16-F4BAABA8FBD3}"/>
                  </a:ext>
                </a:extLst>
              </p:cNvPr>
              <p:cNvGrpSpPr/>
              <p:nvPr/>
            </p:nvGrpSpPr>
            <p:grpSpPr>
              <a:xfrm flipV="1">
                <a:off x="2567412" y="3817683"/>
                <a:ext cx="467613" cy="105210"/>
                <a:chOff x="2520852" y="2978944"/>
                <a:chExt cx="339536" cy="105210"/>
              </a:xfrm>
            </p:grpSpPr>
            <p:cxnSp>
              <p:nvCxnSpPr>
                <p:cNvPr id="151" name="Straight Connector 54">
                  <a:extLst>
                    <a:ext uri="{FF2B5EF4-FFF2-40B4-BE49-F238E27FC236}">
                      <a16:creationId xmlns:a16="http://schemas.microsoft.com/office/drawing/2014/main" id="{EFB980CD-D47B-451E-B689-A4B7E0A2E6D3}"/>
                    </a:ext>
                  </a:extLst>
                </p:cNvPr>
                <p:cNvCxnSpPr/>
                <p:nvPr/>
              </p:nvCxnSpPr>
              <p:spPr>
                <a:xfrm flipV="1">
                  <a:off x="2520852" y="2978944"/>
                  <a:ext cx="45217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55">
                  <a:extLst>
                    <a:ext uri="{FF2B5EF4-FFF2-40B4-BE49-F238E27FC236}">
                      <a16:creationId xmlns:a16="http://schemas.microsoft.com/office/drawing/2014/main" id="{5D2195E7-5D55-4C48-BA9D-9A9759FB12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65557" y="2978944"/>
                  <a:ext cx="53552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56">
                  <a:extLst>
                    <a:ext uri="{FF2B5EF4-FFF2-40B4-BE49-F238E27FC236}">
                      <a16:creationId xmlns:a16="http://schemas.microsoft.com/office/drawing/2014/main" id="{1FA88F4C-032F-4AD1-84E6-9B4615363F72}"/>
                    </a:ext>
                  </a:extLst>
                </p:cNvPr>
                <p:cNvCxnSpPr/>
                <p:nvPr/>
              </p:nvCxnSpPr>
              <p:spPr>
                <a:xfrm flipV="1">
                  <a:off x="2618868" y="2978944"/>
                  <a:ext cx="41077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57">
                  <a:extLst>
                    <a:ext uri="{FF2B5EF4-FFF2-40B4-BE49-F238E27FC236}">
                      <a16:creationId xmlns:a16="http://schemas.microsoft.com/office/drawing/2014/main" id="{7199EC5E-C544-473F-A39C-DCD07B09CB6A}"/>
                    </a:ext>
                  </a:extLst>
                </p:cNvPr>
                <p:cNvCxnSpPr/>
                <p:nvPr/>
              </p:nvCxnSpPr>
              <p:spPr>
                <a:xfrm>
                  <a:off x="2659945" y="2978944"/>
                  <a:ext cx="34923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58">
                  <a:extLst>
                    <a:ext uri="{FF2B5EF4-FFF2-40B4-BE49-F238E27FC236}">
                      <a16:creationId xmlns:a16="http://schemas.microsoft.com/office/drawing/2014/main" id="{6060899C-E433-4270-921C-524284B45A1F}"/>
                    </a:ext>
                  </a:extLst>
                </p:cNvPr>
                <p:cNvCxnSpPr/>
                <p:nvPr/>
              </p:nvCxnSpPr>
              <p:spPr>
                <a:xfrm flipV="1">
                  <a:off x="2697660" y="2978944"/>
                  <a:ext cx="40836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59">
                  <a:extLst>
                    <a:ext uri="{FF2B5EF4-FFF2-40B4-BE49-F238E27FC236}">
                      <a16:creationId xmlns:a16="http://schemas.microsoft.com/office/drawing/2014/main" id="{99A998DB-413F-4E01-9CC4-0727B64AE4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41288" y="2978944"/>
                  <a:ext cx="42976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60">
                  <a:extLst>
                    <a:ext uri="{FF2B5EF4-FFF2-40B4-BE49-F238E27FC236}">
                      <a16:creationId xmlns:a16="http://schemas.microsoft.com/office/drawing/2014/main" id="{0EBBF42C-6ECF-4EAD-AD87-7D6B1F5B47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84264" y="2978944"/>
                  <a:ext cx="34459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61">
                  <a:extLst>
                    <a:ext uri="{FF2B5EF4-FFF2-40B4-BE49-F238E27FC236}">
                      <a16:creationId xmlns:a16="http://schemas.microsoft.com/office/drawing/2014/main" id="{9EB00FAF-98F5-4F41-AFA7-FFF2DD15C1B3}"/>
                    </a:ext>
                  </a:extLst>
                </p:cNvPr>
                <p:cNvCxnSpPr/>
                <p:nvPr/>
              </p:nvCxnSpPr>
              <p:spPr>
                <a:xfrm>
                  <a:off x="2818723" y="2978944"/>
                  <a:ext cx="41665" cy="1052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9" name="Straight Connector 52">
                <a:extLst>
                  <a:ext uri="{FF2B5EF4-FFF2-40B4-BE49-F238E27FC236}">
                    <a16:creationId xmlns:a16="http://schemas.microsoft.com/office/drawing/2014/main" id="{5DBB9062-CD9E-43BC-9B43-D20C9064D8B6}"/>
                  </a:ext>
                </a:extLst>
              </p:cNvPr>
              <p:cNvCxnSpPr/>
              <p:nvPr/>
            </p:nvCxnSpPr>
            <p:spPr>
              <a:xfrm>
                <a:off x="2572447" y="3265024"/>
                <a:ext cx="470849" cy="0"/>
              </a:xfrm>
              <a:prstGeom prst="line">
                <a:avLst/>
              </a:prstGeom>
              <a:ln w="60325" cmpd="dbl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53">
                <a:extLst>
                  <a:ext uri="{FF2B5EF4-FFF2-40B4-BE49-F238E27FC236}">
                    <a16:creationId xmlns:a16="http://schemas.microsoft.com/office/drawing/2014/main" id="{C17B9228-ADBB-40F1-88A1-85A4CF99C11C}"/>
                  </a:ext>
                </a:extLst>
              </p:cNvPr>
              <p:cNvCxnSpPr/>
              <p:nvPr/>
            </p:nvCxnSpPr>
            <p:spPr>
              <a:xfrm>
                <a:off x="2572447" y="3636813"/>
                <a:ext cx="470849" cy="0"/>
              </a:xfrm>
              <a:prstGeom prst="line">
                <a:avLst/>
              </a:prstGeom>
              <a:ln w="60325" cmpd="dbl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7" name="Rectangle 81">
              <a:extLst>
                <a:ext uri="{FF2B5EF4-FFF2-40B4-BE49-F238E27FC236}">
                  <a16:creationId xmlns:a16="http://schemas.microsoft.com/office/drawing/2014/main" id="{A2DCFA10-C48C-4035-9026-03FFA3C84A3A}"/>
                </a:ext>
              </a:extLst>
            </p:cNvPr>
            <p:cNvSpPr/>
            <p:nvPr/>
          </p:nvSpPr>
          <p:spPr>
            <a:xfrm>
              <a:off x="9070079" y="3163330"/>
              <a:ext cx="85167" cy="6908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68" name="Rectangle 81">
              <a:extLst>
                <a:ext uri="{FF2B5EF4-FFF2-40B4-BE49-F238E27FC236}">
                  <a16:creationId xmlns:a16="http://schemas.microsoft.com/office/drawing/2014/main" id="{E44381B2-C5FD-463E-B850-A96C3B10D230}"/>
                </a:ext>
              </a:extLst>
            </p:cNvPr>
            <p:cNvSpPr/>
            <p:nvPr/>
          </p:nvSpPr>
          <p:spPr>
            <a:xfrm>
              <a:off x="9651104" y="3163330"/>
              <a:ext cx="85167" cy="6908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69" name="Rectangle 90">
              <a:extLst>
                <a:ext uri="{FF2B5EF4-FFF2-40B4-BE49-F238E27FC236}">
                  <a16:creationId xmlns:a16="http://schemas.microsoft.com/office/drawing/2014/main" id="{09E49E6D-B717-4E0E-B708-286C987725FA}"/>
                </a:ext>
              </a:extLst>
            </p:cNvPr>
            <p:cNvSpPr/>
            <p:nvPr/>
          </p:nvSpPr>
          <p:spPr>
            <a:xfrm>
              <a:off x="9160817" y="3314610"/>
              <a:ext cx="476706" cy="35013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70" name="Rectangle 90">
              <a:extLst>
                <a:ext uri="{FF2B5EF4-FFF2-40B4-BE49-F238E27FC236}">
                  <a16:creationId xmlns:a16="http://schemas.microsoft.com/office/drawing/2014/main" id="{4757E8C2-EBF7-4CFF-BD63-63EFFC58FCFF}"/>
                </a:ext>
              </a:extLst>
            </p:cNvPr>
            <p:cNvSpPr/>
            <p:nvPr/>
          </p:nvSpPr>
          <p:spPr>
            <a:xfrm>
              <a:off x="9272221" y="3664743"/>
              <a:ext cx="272948" cy="35013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71" name="Rectangle 90">
              <a:extLst>
                <a:ext uri="{FF2B5EF4-FFF2-40B4-BE49-F238E27FC236}">
                  <a16:creationId xmlns:a16="http://schemas.microsoft.com/office/drawing/2014/main" id="{1CDDE0F9-189F-4BC5-A615-B07B6521AF42}"/>
                </a:ext>
              </a:extLst>
            </p:cNvPr>
            <p:cNvSpPr/>
            <p:nvPr/>
          </p:nvSpPr>
          <p:spPr>
            <a:xfrm>
              <a:off x="9061069" y="3999251"/>
              <a:ext cx="695252" cy="6896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/>
                <a:t>Ion Pump</a:t>
              </a:r>
              <a:endParaRPr lang="en-GB" sz="1400" dirty="0"/>
            </a:p>
          </p:txBody>
        </p:sp>
        <p:sp>
          <p:nvSpPr>
            <p:cNvPr id="175" name="Rectangle 327">
              <a:extLst>
                <a:ext uri="{FF2B5EF4-FFF2-40B4-BE49-F238E27FC236}">
                  <a16:creationId xmlns:a16="http://schemas.microsoft.com/office/drawing/2014/main" id="{17397D78-1CD6-414D-A789-FA5DEFB181CD}"/>
                </a:ext>
              </a:extLst>
            </p:cNvPr>
            <p:cNvSpPr/>
            <p:nvPr/>
          </p:nvSpPr>
          <p:spPr>
            <a:xfrm>
              <a:off x="10340348" y="4249955"/>
              <a:ext cx="1425757" cy="35013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Girder</a:t>
              </a:r>
            </a:p>
          </p:txBody>
        </p:sp>
        <p:sp>
          <p:nvSpPr>
            <p:cNvPr id="177" name="TextBox 8">
              <a:extLst>
                <a:ext uri="{FF2B5EF4-FFF2-40B4-BE49-F238E27FC236}">
                  <a16:creationId xmlns:a16="http://schemas.microsoft.com/office/drawing/2014/main" id="{626C1C43-9B33-4D65-B65F-AA18414D5FAE}"/>
                </a:ext>
              </a:extLst>
            </p:cNvPr>
            <p:cNvSpPr txBox="1"/>
            <p:nvPr/>
          </p:nvSpPr>
          <p:spPr>
            <a:xfrm>
              <a:off x="838656" y="2446709"/>
              <a:ext cx="19522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zh-CN" sz="1400" dirty="0"/>
                <a:t>Correctors &amp; </a:t>
              </a:r>
              <a:r>
                <a:rPr lang="en-GB" sz="1400" dirty="0"/>
                <a:t>Quad</a:t>
              </a:r>
            </a:p>
          </p:txBody>
        </p:sp>
        <p:sp>
          <p:nvSpPr>
            <p:cNvPr id="178" name="TextBox 24">
              <a:extLst>
                <a:ext uri="{FF2B5EF4-FFF2-40B4-BE49-F238E27FC236}">
                  <a16:creationId xmlns:a16="http://schemas.microsoft.com/office/drawing/2014/main" id="{1FFEFD09-7AA2-4BFD-8D66-ACE9099984D1}"/>
                </a:ext>
              </a:extLst>
            </p:cNvPr>
            <p:cNvSpPr txBox="1"/>
            <p:nvPr/>
          </p:nvSpPr>
          <p:spPr>
            <a:xfrm>
              <a:off x="1251676" y="4742465"/>
              <a:ext cx="9904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~4m</a:t>
              </a:r>
            </a:p>
          </p:txBody>
        </p:sp>
        <p:cxnSp>
          <p:nvCxnSpPr>
            <p:cNvPr id="179" name="Straight Arrow Connector 25">
              <a:extLst>
                <a:ext uri="{FF2B5EF4-FFF2-40B4-BE49-F238E27FC236}">
                  <a16:creationId xmlns:a16="http://schemas.microsoft.com/office/drawing/2014/main" id="{5108CAC3-6666-41A0-92B1-C13AA554F54A}"/>
                </a:ext>
              </a:extLst>
            </p:cNvPr>
            <p:cNvCxnSpPr>
              <a:cxnSpLocks/>
            </p:cNvCxnSpPr>
            <p:nvPr/>
          </p:nvCxnSpPr>
          <p:spPr>
            <a:xfrm>
              <a:off x="1251676" y="4742465"/>
              <a:ext cx="838107" cy="0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id="{2616B541-3CA3-4A10-83E3-48359FD56778}"/>
                </a:ext>
              </a:extLst>
            </p:cNvPr>
            <p:cNvGrpSpPr/>
            <p:nvPr/>
          </p:nvGrpSpPr>
          <p:grpSpPr>
            <a:xfrm>
              <a:off x="2125111" y="3075628"/>
              <a:ext cx="1212453" cy="1624628"/>
              <a:chOff x="2125111" y="3075628"/>
              <a:chExt cx="1212453" cy="1624628"/>
            </a:xfrm>
          </p:grpSpPr>
          <p:grpSp>
            <p:nvGrpSpPr>
              <p:cNvPr id="119" name="Group 13">
                <a:extLst>
                  <a:ext uri="{FF2B5EF4-FFF2-40B4-BE49-F238E27FC236}">
                    <a16:creationId xmlns:a16="http://schemas.microsoft.com/office/drawing/2014/main" id="{8903C14F-F603-4471-B19C-7C6F2E373955}"/>
                  </a:ext>
                </a:extLst>
              </p:cNvPr>
              <p:cNvGrpSpPr/>
              <p:nvPr/>
            </p:nvGrpSpPr>
            <p:grpSpPr>
              <a:xfrm>
                <a:off x="2184107" y="3075628"/>
                <a:ext cx="448165" cy="888968"/>
                <a:chOff x="2567412" y="2978943"/>
                <a:chExt cx="475884" cy="943950"/>
              </a:xfrm>
            </p:grpSpPr>
            <p:grpSp>
              <p:nvGrpSpPr>
                <p:cNvPr id="127" name="Group 50">
                  <a:extLst>
                    <a:ext uri="{FF2B5EF4-FFF2-40B4-BE49-F238E27FC236}">
                      <a16:creationId xmlns:a16="http://schemas.microsoft.com/office/drawing/2014/main" id="{C16D885D-17FB-4D0F-9CFF-8E97CDFB832C}"/>
                    </a:ext>
                  </a:extLst>
                </p:cNvPr>
                <p:cNvGrpSpPr/>
                <p:nvPr/>
              </p:nvGrpSpPr>
              <p:grpSpPr>
                <a:xfrm>
                  <a:off x="2570362" y="2978943"/>
                  <a:ext cx="467618" cy="105211"/>
                  <a:chOff x="2520849" y="2978943"/>
                  <a:chExt cx="339539" cy="105211"/>
                </a:xfrm>
              </p:grpSpPr>
              <p:cxnSp>
                <p:nvCxnSpPr>
                  <p:cNvPr id="139" name="Straight Connector 62">
                    <a:extLst>
                      <a:ext uri="{FF2B5EF4-FFF2-40B4-BE49-F238E27FC236}">
                        <a16:creationId xmlns:a16="http://schemas.microsoft.com/office/drawing/2014/main" id="{235B13ED-03A4-4AAD-9C7C-E9485BCA1C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20849" y="2978943"/>
                    <a:ext cx="45217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63">
                    <a:extLst>
                      <a:ext uri="{FF2B5EF4-FFF2-40B4-BE49-F238E27FC236}">
                        <a16:creationId xmlns:a16="http://schemas.microsoft.com/office/drawing/2014/main" id="{5E1C38FF-C34F-432A-A6DE-D3A92B6D2B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65557" y="2978944"/>
                    <a:ext cx="53552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64">
                    <a:extLst>
                      <a:ext uri="{FF2B5EF4-FFF2-40B4-BE49-F238E27FC236}">
                        <a16:creationId xmlns:a16="http://schemas.microsoft.com/office/drawing/2014/main" id="{B0299DDF-0F70-4F1F-B094-5DE149762C3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618868" y="2978944"/>
                    <a:ext cx="41077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65">
                    <a:extLst>
                      <a:ext uri="{FF2B5EF4-FFF2-40B4-BE49-F238E27FC236}">
                        <a16:creationId xmlns:a16="http://schemas.microsoft.com/office/drawing/2014/main" id="{BED74715-C888-40EB-AE9E-CCA86C2ED41B}"/>
                      </a:ext>
                    </a:extLst>
                  </p:cNvPr>
                  <p:cNvCxnSpPr/>
                  <p:nvPr/>
                </p:nvCxnSpPr>
                <p:spPr>
                  <a:xfrm>
                    <a:off x="2659945" y="2978944"/>
                    <a:ext cx="34923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66">
                    <a:extLst>
                      <a:ext uri="{FF2B5EF4-FFF2-40B4-BE49-F238E27FC236}">
                        <a16:creationId xmlns:a16="http://schemas.microsoft.com/office/drawing/2014/main" id="{CA8A2F45-A8F7-478E-85A5-1F10FA43AA7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697660" y="2978944"/>
                    <a:ext cx="40836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67">
                    <a:extLst>
                      <a:ext uri="{FF2B5EF4-FFF2-40B4-BE49-F238E27FC236}">
                        <a16:creationId xmlns:a16="http://schemas.microsoft.com/office/drawing/2014/main" id="{C92016C1-6FB8-447A-B14D-A9BAAFB7BF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41288" y="2978944"/>
                    <a:ext cx="42976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Straight Connector 68">
                    <a:extLst>
                      <a:ext uri="{FF2B5EF4-FFF2-40B4-BE49-F238E27FC236}">
                        <a16:creationId xmlns:a16="http://schemas.microsoft.com/office/drawing/2014/main" id="{CBC97421-A1BD-43C6-A5A8-27673F973B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784264" y="2978944"/>
                    <a:ext cx="34459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69">
                    <a:extLst>
                      <a:ext uri="{FF2B5EF4-FFF2-40B4-BE49-F238E27FC236}">
                        <a16:creationId xmlns:a16="http://schemas.microsoft.com/office/drawing/2014/main" id="{27C8B389-6D51-4A16-8C7A-D34A09837D0F}"/>
                      </a:ext>
                    </a:extLst>
                  </p:cNvPr>
                  <p:cNvCxnSpPr/>
                  <p:nvPr/>
                </p:nvCxnSpPr>
                <p:spPr>
                  <a:xfrm>
                    <a:off x="2818723" y="2978944"/>
                    <a:ext cx="41665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8" name="Group 51">
                  <a:extLst>
                    <a:ext uri="{FF2B5EF4-FFF2-40B4-BE49-F238E27FC236}">
                      <a16:creationId xmlns:a16="http://schemas.microsoft.com/office/drawing/2014/main" id="{74D64156-866D-4542-BCC1-AD45A678FB78}"/>
                    </a:ext>
                  </a:extLst>
                </p:cNvPr>
                <p:cNvGrpSpPr/>
                <p:nvPr/>
              </p:nvGrpSpPr>
              <p:grpSpPr>
                <a:xfrm flipV="1">
                  <a:off x="2567412" y="3817683"/>
                  <a:ext cx="467613" cy="105210"/>
                  <a:chOff x="2520852" y="2978944"/>
                  <a:chExt cx="339536" cy="105210"/>
                </a:xfrm>
              </p:grpSpPr>
              <p:cxnSp>
                <p:nvCxnSpPr>
                  <p:cNvPr id="131" name="Straight Connector 54">
                    <a:extLst>
                      <a:ext uri="{FF2B5EF4-FFF2-40B4-BE49-F238E27FC236}">
                        <a16:creationId xmlns:a16="http://schemas.microsoft.com/office/drawing/2014/main" id="{12D39E7A-95DF-47CF-AD24-EA680982392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520852" y="2978944"/>
                    <a:ext cx="45217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55">
                    <a:extLst>
                      <a:ext uri="{FF2B5EF4-FFF2-40B4-BE49-F238E27FC236}">
                        <a16:creationId xmlns:a16="http://schemas.microsoft.com/office/drawing/2014/main" id="{7973BB33-D8F7-488F-AF1B-F3955C427D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65557" y="2978944"/>
                    <a:ext cx="53552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56">
                    <a:extLst>
                      <a:ext uri="{FF2B5EF4-FFF2-40B4-BE49-F238E27FC236}">
                        <a16:creationId xmlns:a16="http://schemas.microsoft.com/office/drawing/2014/main" id="{71C555F5-4B6D-4FEC-A199-44D8B277FAF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618868" y="2978944"/>
                    <a:ext cx="41077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57">
                    <a:extLst>
                      <a:ext uri="{FF2B5EF4-FFF2-40B4-BE49-F238E27FC236}">
                        <a16:creationId xmlns:a16="http://schemas.microsoft.com/office/drawing/2014/main" id="{D0D298B5-1B54-43EF-848D-08FC6C832660}"/>
                      </a:ext>
                    </a:extLst>
                  </p:cNvPr>
                  <p:cNvCxnSpPr/>
                  <p:nvPr/>
                </p:nvCxnSpPr>
                <p:spPr>
                  <a:xfrm>
                    <a:off x="2659945" y="2978944"/>
                    <a:ext cx="34923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58">
                    <a:extLst>
                      <a:ext uri="{FF2B5EF4-FFF2-40B4-BE49-F238E27FC236}">
                        <a16:creationId xmlns:a16="http://schemas.microsoft.com/office/drawing/2014/main" id="{A57F4A2B-DCCF-4DBA-BF2A-010106B364B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697660" y="2978944"/>
                    <a:ext cx="40836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59">
                    <a:extLst>
                      <a:ext uri="{FF2B5EF4-FFF2-40B4-BE49-F238E27FC236}">
                        <a16:creationId xmlns:a16="http://schemas.microsoft.com/office/drawing/2014/main" id="{D6723BEA-A77F-4873-A542-C05F19285E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41288" y="2978944"/>
                    <a:ext cx="42976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60">
                    <a:extLst>
                      <a:ext uri="{FF2B5EF4-FFF2-40B4-BE49-F238E27FC236}">
                        <a16:creationId xmlns:a16="http://schemas.microsoft.com/office/drawing/2014/main" id="{546CEBB9-C50A-49F3-9EC4-C0BEA5D6D3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784264" y="2978944"/>
                    <a:ext cx="34459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Straight Connector 61">
                    <a:extLst>
                      <a:ext uri="{FF2B5EF4-FFF2-40B4-BE49-F238E27FC236}">
                        <a16:creationId xmlns:a16="http://schemas.microsoft.com/office/drawing/2014/main" id="{C17FD77B-DFF2-439B-85F4-8452954D9100}"/>
                      </a:ext>
                    </a:extLst>
                  </p:cNvPr>
                  <p:cNvCxnSpPr/>
                  <p:nvPr/>
                </p:nvCxnSpPr>
                <p:spPr>
                  <a:xfrm>
                    <a:off x="2818723" y="2978944"/>
                    <a:ext cx="41665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9" name="Straight Connector 52">
                  <a:extLst>
                    <a:ext uri="{FF2B5EF4-FFF2-40B4-BE49-F238E27FC236}">
                      <a16:creationId xmlns:a16="http://schemas.microsoft.com/office/drawing/2014/main" id="{55BECE1A-8B89-409E-B3BB-3A9D1EC25300}"/>
                    </a:ext>
                  </a:extLst>
                </p:cNvPr>
                <p:cNvCxnSpPr/>
                <p:nvPr/>
              </p:nvCxnSpPr>
              <p:spPr>
                <a:xfrm>
                  <a:off x="2572447" y="3265024"/>
                  <a:ext cx="470849" cy="0"/>
                </a:xfrm>
                <a:prstGeom prst="line">
                  <a:avLst/>
                </a:prstGeom>
                <a:ln w="60325" cmpd="dbl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53">
                  <a:extLst>
                    <a:ext uri="{FF2B5EF4-FFF2-40B4-BE49-F238E27FC236}">
                      <a16:creationId xmlns:a16="http://schemas.microsoft.com/office/drawing/2014/main" id="{F4BF65DC-448D-4ACB-B9F8-2D196065381F}"/>
                    </a:ext>
                  </a:extLst>
                </p:cNvPr>
                <p:cNvCxnSpPr/>
                <p:nvPr/>
              </p:nvCxnSpPr>
              <p:spPr>
                <a:xfrm>
                  <a:off x="2572447" y="3636813"/>
                  <a:ext cx="470849" cy="0"/>
                </a:xfrm>
                <a:prstGeom prst="line">
                  <a:avLst/>
                </a:prstGeom>
                <a:ln w="60325" cmpd="dbl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0" name="Rectangle 81">
                <a:extLst>
                  <a:ext uri="{FF2B5EF4-FFF2-40B4-BE49-F238E27FC236}">
                    <a16:creationId xmlns:a16="http://schemas.microsoft.com/office/drawing/2014/main" id="{F824F631-C23D-4CB6-A1A7-09D5E8330E45}"/>
                  </a:ext>
                </a:extLst>
              </p:cNvPr>
              <p:cNvSpPr/>
              <p:nvPr/>
            </p:nvSpPr>
            <p:spPr>
              <a:xfrm>
                <a:off x="2651322" y="3174710"/>
                <a:ext cx="85167" cy="69080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2" name="Rectangle 81">
                <a:extLst>
                  <a:ext uri="{FF2B5EF4-FFF2-40B4-BE49-F238E27FC236}">
                    <a16:creationId xmlns:a16="http://schemas.microsoft.com/office/drawing/2014/main" id="{0B44A081-D4E6-411A-A2BD-E25C2CAC2E47}"/>
                  </a:ext>
                </a:extLst>
              </p:cNvPr>
              <p:cNvSpPr/>
              <p:nvPr/>
            </p:nvSpPr>
            <p:spPr>
              <a:xfrm>
                <a:off x="3232347" y="3174710"/>
                <a:ext cx="85167" cy="69080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3" name="Rectangle 90">
                <a:extLst>
                  <a:ext uri="{FF2B5EF4-FFF2-40B4-BE49-F238E27FC236}">
                    <a16:creationId xmlns:a16="http://schemas.microsoft.com/office/drawing/2014/main" id="{229C4386-EF25-4A32-ABF9-194B950E2F9E}"/>
                  </a:ext>
                </a:extLst>
              </p:cNvPr>
              <p:cNvSpPr/>
              <p:nvPr/>
            </p:nvSpPr>
            <p:spPr>
              <a:xfrm>
                <a:off x="2742060" y="3325990"/>
                <a:ext cx="476706" cy="35013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4" name="Rectangle 90">
                <a:extLst>
                  <a:ext uri="{FF2B5EF4-FFF2-40B4-BE49-F238E27FC236}">
                    <a16:creationId xmlns:a16="http://schemas.microsoft.com/office/drawing/2014/main" id="{91CF34A1-EA84-4D64-B4D0-A8B99409EA36}"/>
                  </a:ext>
                </a:extLst>
              </p:cNvPr>
              <p:cNvSpPr/>
              <p:nvPr/>
            </p:nvSpPr>
            <p:spPr>
              <a:xfrm>
                <a:off x="2853464" y="3676123"/>
                <a:ext cx="272948" cy="35013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5" name="Rectangle 90">
                <a:extLst>
                  <a:ext uri="{FF2B5EF4-FFF2-40B4-BE49-F238E27FC236}">
                    <a16:creationId xmlns:a16="http://schemas.microsoft.com/office/drawing/2014/main" id="{D5B793EA-6350-4120-8970-357B960951CC}"/>
                  </a:ext>
                </a:extLst>
              </p:cNvPr>
              <p:cNvSpPr/>
              <p:nvPr/>
            </p:nvSpPr>
            <p:spPr>
              <a:xfrm>
                <a:off x="2642312" y="4010631"/>
                <a:ext cx="695252" cy="689625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/>
                  <a:t>Ion Pump</a:t>
                </a:r>
                <a:endParaRPr lang="en-GB" sz="1400" dirty="0"/>
              </a:p>
            </p:txBody>
          </p:sp>
          <p:sp>
            <p:nvSpPr>
              <p:cNvPr id="126" name="Rectangle 81">
                <a:extLst>
                  <a:ext uri="{FF2B5EF4-FFF2-40B4-BE49-F238E27FC236}">
                    <a16:creationId xmlns:a16="http://schemas.microsoft.com/office/drawing/2014/main" id="{61FC796D-C015-4575-9CEE-E305C6D87CCA}"/>
                  </a:ext>
                </a:extLst>
              </p:cNvPr>
              <p:cNvSpPr/>
              <p:nvPr/>
            </p:nvSpPr>
            <p:spPr>
              <a:xfrm>
                <a:off x="2125111" y="3168485"/>
                <a:ext cx="85167" cy="69080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209" name="组合 208">
              <a:extLst>
                <a:ext uri="{FF2B5EF4-FFF2-40B4-BE49-F238E27FC236}">
                  <a16:creationId xmlns:a16="http://schemas.microsoft.com/office/drawing/2014/main" id="{EAC01FB2-CA35-411B-A35C-E93C585D293A}"/>
                </a:ext>
              </a:extLst>
            </p:cNvPr>
            <p:cNvGrpSpPr/>
            <p:nvPr/>
          </p:nvGrpSpPr>
          <p:grpSpPr>
            <a:xfrm>
              <a:off x="5437674" y="3075628"/>
              <a:ext cx="1043108" cy="1624628"/>
              <a:chOff x="2246414" y="3075628"/>
              <a:chExt cx="1043108" cy="1624628"/>
            </a:xfrm>
          </p:grpSpPr>
          <p:sp>
            <p:nvSpPr>
              <p:cNvPr id="210" name="Rectangle 90">
                <a:extLst>
                  <a:ext uri="{FF2B5EF4-FFF2-40B4-BE49-F238E27FC236}">
                    <a16:creationId xmlns:a16="http://schemas.microsoft.com/office/drawing/2014/main" id="{61D2EA4E-9A6A-4CDD-B8D5-73EA675D5487}"/>
                  </a:ext>
                </a:extLst>
              </p:cNvPr>
              <p:cNvSpPr/>
              <p:nvPr/>
            </p:nvSpPr>
            <p:spPr>
              <a:xfrm>
                <a:off x="2763328" y="3325990"/>
                <a:ext cx="455438" cy="35013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grpSp>
            <p:nvGrpSpPr>
              <p:cNvPr id="211" name="Group 13">
                <a:extLst>
                  <a:ext uri="{FF2B5EF4-FFF2-40B4-BE49-F238E27FC236}">
                    <a16:creationId xmlns:a16="http://schemas.microsoft.com/office/drawing/2014/main" id="{4A82AA3D-BED2-466D-83A0-C6F20C5A3C33}"/>
                  </a:ext>
                </a:extLst>
              </p:cNvPr>
              <p:cNvGrpSpPr/>
              <p:nvPr/>
            </p:nvGrpSpPr>
            <p:grpSpPr>
              <a:xfrm>
                <a:off x="2305410" y="3075628"/>
                <a:ext cx="448165" cy="888968"/>
                <a:chOff x="2567412" y="2978943"/>
                <a:chExt cx="475884" cy="943950"/>
              </a:xfrm>
            </p:grpSpPr>
            <p:grpSp>
              <p:nvGrpSpPr>
                <p:cNvPr id="217" name="Group 50">
                  <a:extLst>
                    <a:ext uri="{FF2B5EF4-FFF2-40B4-BE49-F238E27FC236}">
                      <a16:creationId xmlns:a16="http://schemas.microsoft.com/office/drawing/2014/main" id="{E6F314A1-6F35-4909-97AE-CE4A5C11DF33}"/>
                    </a:ext>
                  </a:extLst>
                </p:cNvPr>
                <p:cNvGrpSpPr/>
                <p:nvPr/>
              </p:nvGrpSpPr>
              <p:grpSpPr>
                <a:xfrm>
                  <a:off x="2570362" y="2978943"/>
                  <a:ext cx="467618" cy="105211"/>
                  <a:chOff x="2520849" y="2978943"/>
                  <a:chExt cx="339539" cy="105211"/>
                </a:xfrm>
              </p:grpSpPr>
              <p:cxnSp>
                <p:nvCxnSpPr>
                  <p:cNvPr id="229" name="Straight Connector 62">
                    <a:extLst>
                      <a:ext uri="{FF2B5EF4-FFF2-40B4-BE49-F238E27FC236}">
                        <a16:creationId xmlns:a16="http://schemas.microsoft.com/office/drawing/2014/main" id="{A96A7B3A-0A6F-4D12-B947-8822DE1FDD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20849" y="2978943"/>
                    <a:ext cx="45217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0" name="Straight Connector 63">
                    <a:extLst>
                      <a:ext uri="{FF2B5EF4-FFF2-40B4-BE49-F238E27FC236}">
                        <a16:creationId xmlns:a16="http://schemas.microsoft.com/office/drawing/2014/main" id="{5A28406D-7973-4404-B844-FD0E50B207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65557" y="2978944"/>
                    <a:ext cx="53552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1" name="Straight Connector 64">
                    <a:extLst>
                      <a:ext uri="{FF2B5EF4-FFF2-40B4-BE49-F238E27FC236}">
                        <a16:creationId xmlns:a16="http://schemas.microsoft.com/office/drawing/2014/main" id="{2E93244A-99EE-4704-B49A-8190F6270B8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618868" y="2978944"/>
                    <a:ext cx="41077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2" name="Straight Connector 65">
                    <a:extLst>
                      <a:ext uri="{FF2B5EF4-FFF2-40B4-BE49-F238E27FC236}">
                        <a16:creationId xmlns:a16="http://schemas.microsoft.com/office/drawing/2014/main" id="{D51E1FCB-D5CA-46FA-AAD0-50BD3D79820B}"/>
                      </a:ext>
                    </a:extLst>
                  </p:cNvPr>
                  <p:cNvCxnSpPr/>
                  <p:nvPr/>
                </p:nvCxnSpPr>
                <p:spPr>
                  <a:xfrm>
                    <a:off x="2659945" y="2978944"/>
                    <a:ext cx="34923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3" name="Straight Connector 66">
                    <a:extLst>
                      <a:ext uri="{FF2B5EF4-FFF2-40B4-BE49-F238E27FC236}">
                        <a16:creationId xmlns:a16="http://schemas.microsoft.com/office/drawing/2014/main" id="{6AE8BA7B-9A1C-4F5B-903C-F9067CFA7C3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697660" y="2978944"/>
                    <a:ext cx="40836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Straight Connector 67">
                    <a:extLst>
                      <a:ext uri="{FF2B5EF4-FFF2-40B4-BE49-F238E27FC236}">
                        <a16:creationId xmlns:a16="http://schemas.microsoft.com/office/drawing/2014/main" id="{9624C7F9-E893-4BC8-A8AC-CC4EED6FD5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41288" y="2978944"/>
                    <a:ext cx="42976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5" name="Straight Connector 68">
                    <a:extLst>
                      <a:ext uri="{FF2B5EF4-FFF2-40B4-BE49-F238E27FC236}">
                        <a16:creationId xmlns:a16="http://schemas.microsoft.com/office/drawing/2014/main" id="{203DF74D-B5FF-4787-9B76-96FCD33140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784264" y="2978944"/>
                    <a:ext cx="34459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6" name="Straight Connector 69">
                    <a:extLst>
                      <a:ext uri="{FF2B5EF4-FFF2-40B4-BE49-F238E27FC236}">
                        <a16:creationId xmlns:a16="http://schemas.microsoft.com/office/drawing/2014/main" id="{B123A231-CD66-4007-9EC0-E2FD843A87F6}"/>
                      </a:ext>
                    </a:extLst>
                  </p:cNvPr>
                  <p:cNvCxnSpPr/>
                  <p:nvPr/>
                </p:nvCxnSpPr>
                <p:spPr>
                  <a:xfrm>
                    <a:off x="2818723" y="2978944"/>
                    <a:ext cx="41665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8" name="Group 51">
                  <a:extLst>
                    <a:ext uri="{FF2B5EF4-FFF2-40B4-BE49-F238E27FC236}">
                      <a16:creationId xmlns:a16="http://schemas.microsoft.com/office/drawing/2014/main" id="{B788293C-4B83-4390-BFFE-195653434DCF}"/>
                    </a:ext>
                  </a:extLst>
                </p:cNvPr>
                <p:cNvGrpSpPr/>
                <p:nvPr/>
              </p:nvGrpSpPr>
              <p:grpSpPr>
                <a:xfrm flipV="1">
                  <a:off x="2567412" y="3817683"/>
                  <a:ext cx="467613" cy="105210"/>
                  <a:chOff x="2520852" y="2978944"/>
                  <a:chExt cx="339536" cy="105210"/>
                </a:xfrm>
              </p:grpSpPr>
              <p:cxnSp>
                <p:nvCxnSpPr>
                  <p:cNvPr id="221" name="Straight Connector 54">
                    <a:extLst>
                      <a:ext uri="{FF2B5EF4-FFF2-40B4-BE49-F238E27FC236}">
                        <a16:creationId xmlns:a16="http://schemas.microsoft.com/office/drawing/2014/main" id="{AF60CD77-E8CB-4D78-8F31-7636A48DA6E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520852" y="2978944"/>
                    <a:ext cx="45217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" name="Straight Connector 55">
                    <a:extLst>
                      <a:ext uri="{FF2B5EF4-FFF2-40B4-BE49-F238E27FC236}">
                        <a16:creationId xmlns:a16="http://schemas.microsoft.com/office/drawing/2014/main" id="{F4D145CA-E19F-464F-8C28-49E8622C1D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65557" y="2978944"/>
                    <a:ext cx="53552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" name="Straight Connector 56">
                    <a:extLst>
                      <a:ext uri="{FF2B5EF4-FFF2-40B4-BE49-F238E27FC236}">
                        <a16:creationId xmlns:a16="http://schemas.microsoft.com/office/drawing/2014/main" id="{D9925D79-CE43-4127-8283-8A1DDE8B372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618868" y="2978944"/>
                    <a:ext cx="41077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" name="Straight Connector 57">
                    <a:extLst>
                      <a:ext uri="{FF2B5EF4-FFF2-40B4-BE49-F238E27FC236}">
                        <a16:creationId xmlns:a16="http://schemas.microsoft.com/office/drawing/2014/main" id="{27629C23-5FE9-4E1B-92D5-70F6F525AC6D}"/>
                      </a:ext>
                    </a:extLst>
                  </p:cNvPr>
                  <p:cNvCxnSpPr/>
                  <p:nvPr/>
                </p:nvCxnSpPr>
                <p:spPr>
                  <a:xfrm>
                    <a:off x="2659945" y="2978944"/>
                    <a:ext cx="34923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" name="Straight Connector 58">
                    <a:extLst>
                      <a:ext uri="{FF2B5EF4-FFF2-40B4-BE49-F238E27FC236}">
                        <a16:creationId xmlns:a16="http://schemas.microsoft.com/office/drawing/2014/main" id="{2487518C-9A18-46D6-B350-FBF442A10E4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697660" y="2978944"/>
                    <a:ext cx="40836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" name="Straight Connector 59">
                    <a:extLst>
                      <a:ext uri="{FF2B5EF4-FFF2-40B4-BE49-F238E27FC236}">
                        <a16:creationId xmlns:a16="http://schemas.microsoft.com/office/drawing/2014/main" id="{AC39209B-5F15-4D98-9509-6C224C47DC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41288" y="2978944"/>
                    <a:ext cx="42976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Straight Connector 60">
                    <a:extLst>
                      <a:ext uri="{FF2B5EF4-FFF2-40B4-BE49-F238E27FC236}">
                        <a16:creationId xmlns:a16="http://schemas.microsoft.com/office/drawing/2014/main" id="{190445B7-7283-4CA2-8A3E-CA8CEC8005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784264" y="2978944"/>
                    <a:ext cx="34459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" name="Straight Connector 61">
                    <a:extLst>
                      <a:ext uri="{FF2B5EF4-FFF2-40B4-BE49-F238E27FC236}">
                        <a16:creationId xmlns:a16="http://schemas.microsoft.com/office/drawing/2014/main" id="{0DE96584-4DC7-4884-8626-A513BD41355D}"/>
                      </a:ext>
                    </a:extLst>
                  </p:cNvPr>
                  <p:cNvCxnSpPr/>
                  <p:nvPr/>
                </p:nvCxnSpPr>
                <p:spPr>
                  <a:xfrm>
                    <a:off x="2818723" y="2978944"/>
                    <a:ext cx="41665" cy="10521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19" name="Straight Connector 52">
                  <a:extLst>
                    <a:ext uri="{FF2B5EF4-FFF2-40B4-BE49-F238E27FC236}">
                      <a16:creationId xmlns:a16="http://schemas.microsoft.com/office/drawing/2014/main" id="{E2664A8E-E6B6-4BA9-869E-D1617EE5AECE}"/>
                    </a:ext>
                  </a:extLst>
                </p:cNvPr>
                <p:cNvCxnSpPr/>
                <p:nvPr/>
              </p:nvCxnSpPr>
              <p:spPr>
                <a:xfrm>
                  <a:off x="2572447" y="3265024"/>
                  <a:ext cx="470849" cy="0"/>
                </a:xfrm>
                <a:prstGeom prst="line">
                  <a:avLst/>
                </a:prstGeom>
                <a:ln w="60325" cmpd="dbl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53">
                  <a:extLst>
                    <a:ext uri="{FF2B5EF4-FFF2-40B4-BE49-F238E27FC236}">
                      <a16:creationId xmlns:a16="http://schemas.microsoft.com/office/drawing/2014/main" id="{20A08996-702F-4A00-8801-81352DD4B6DD}"/>
                    </a:ext>
                  </a:extLst>
                </p:cNvPr>
                <p:cNvCxnSpPr/>
                <p:nvPr/>
              </p:nvCxnSpPr>
              <p:spPr>
                <a:xfrm>
                  <a:off x="2572447" y="3636813"/>
                  <a:ext cx="470849" cy="0"/>
                </a:xfrm>
                <a:prstGeom prst="line">
                  <a:avLst/>
                </a:prstGeom>
                <a:ln w="60325" cmpd="dbl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2" name="Rectangle 81">
                <a:extLst>
                  <a:ext uri="{FF2B5EF4-FFF2-40B4-BE49-F238E27FC236}">
                    <a16:creationId xmlns:a16="http://schemas.microsoft.com/office/drawing/2014/main" id="{1C1727CD-A118-4B76-917A-7EFC757859E1}"/>
                  </a:ext>
                </a:extLst>
              </p:cNvPr>
              <p:cNvSpPr/>
              <p:nvPr/>
            </p:nvSpPr>
            <p:spPr>
              <a:xfrm>
                <a:off x="2716639" y="3174710"/>
                <a:ext cx="85167" cy="69080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13" name="Rectangle 81">
                <a:extLst>
                  <a:ext uri="{FF2B5EF4-FFF2-40B4-BE49-F238E27FC236}">
                    <a16:creationId xmlns:a16="http://schemas.microsoft.com/office/drawing/2014/main" id="{32FFE865-6BDB-4F65-B00A-E7A2EF324114}"/>
                  </a:ext>
                </a:extLst>
              </p:cNvPr>
              <p:cNvSpPr/>
              <p:nvPr/>
            </p:nvSpPr>
            <p:spPr>
              <a:xfrm>
                <a:off x="3204354" y="3174710"/>
                <a:ext cx="85167" cy="69080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14" name="Rectangle 90">
                <a:extLst>
                  <a:ext uri="{FF2B5EF4-FFF2-40B4-BE49-F238E27FC236}">
                    <a16:creationId xmlns:a16="http://schemas.microsoft.com/office/drawing/2014/main" id="{F84B2FCB-7E06-41BB-91F8-047DCCC2839A}"/>
                  </a:ext>
                </a:extLst>
              </p:cNvPr>
              <p:cNvSpPr/>
              <p:nvPr/>
            </p:nvSpPr>
            <p:spPr>
              <a:xfrm>
                <a:off x="2853464" y="3676123"/>
                <a:ext cx="272948" cy="35013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215" name="Rectangle 90">
                <a:extLst>
                  <a:ext uri="{FF2B5EF4-FFF2-40B4-BE49-F238E27FC236}">
                    <a16:creationId xmlns:a16="http://schemas.microsoft.com/office/drawing/2014/main" id="{7EA14462-28EE-42DD-AF1E-3C93CED5DE9C}"/>
                  </a:ext>
                </a:extLst>
              </p:cNvPr>
              <p:cNvSpPr/>
              <p:nvPr/>
            </p:nvSpPr>
            <p:spPr>
              <a:xfrm>
                <a:off x="2698566" y="4010631"/>
                <a:ext cx="590956" cy="689625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/>
                  <a:t>Ion Pump</a:t>
                </a:r>
                <a:endParaRPr lang="en-GB" sz="1200" dirty="0"/>
              </a:p>
            </p:txBody>
          </p:sp>
          <p:sp>
            <p:nvSpPr>
              <p:cNvPr id="216" name="Rectangle 81">
                <a:extLst>
                  <a:ext uri="{FF2B5EF4-FFF2-40B4-BE49-F238E27FC236}">
                    <a16:creationId xmlns:a16="http://schemas.microsoft.com/office/drawing/2014/main" id="{EFBFA896-8186-4E0F-9B37-0E61E8EC299B}"/>
                  </a:ext>
                </a:extLst>
              </p:cNvPr>
              <p:cNvSpPr/>
              <p:nvPr/>
            </p:nvSpPr>
            <p:spPr>
              <a:xfrm>
                <a:off x="2246414" y="3168485"/>
                <a:ext cx="85167" cy="69080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81" name="Right Triangle 429">
            <a:extLst>
              <a:ext uri="{FF2B5EF4-FFF2-40B4-BE49-F238E27FC236}">
                <a16:creationId xmlns:a16="http://schemas.microsoft.com/office/drawing/2014/main" id="{83EB0786-9209-4DA5-902E-46A14CABEDA8}"/>
              </a:ext>
            </a:extLst>
          </p:cNvPr>
          <p:cNvSpPr/>
          <p:nvPr/>
        </p:nvSpPr>
        <p:spPr>
          <a:xfrm rot="17586623">
            <a:off x="10771155" y="3138949"/>
            <a:ext cx="173268" cy="416660"/>
          </a:xfrm>
          <a:prstGeom prst="rtTriangl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034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1644E15-F320-4570-9021-407864B0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Antechamber of photon absorbers VS TDR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E23CFA-E26E-4F1F-87CE-B35EAE89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25811" y="6131694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145723A-A0C7-465B-A0FD-E32D4BF9C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079253"/>
              </p:ext>
            </p:extLst>
          </p:nvPr>
        </p:nvGraphicFramePr>
        <p:xfrm>
          <a:off x="16569" y="1061034"/>
          <a:ext cx="8752115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1266">
                  <a:extLst>
                    <a:ext uri="{9D8B030D-6E8A-4147-A177-3AD203B41FA5}">
                      <a16:colId xmlns:a16="http://schemas.microsoft.com/office/drawing/2014/main" val="1713595658"/>
                    </a:ext>
                  </a:extLst>
                </a:gridCol>
                <a:gridCol w="2276670">
                  <a:extLst>
                    <a:ext uri="{9D8B030D-6E8A-4147-A177-3AD203B41FA5}">
                      <a16:colId xmlns:a16="http://schemas.microsoft.com/office/drawing/2014/main" val="2483608552"/>
                    </a:ext>
                  </a:extLst>
                </a:gridCol>
                <a:gridCol w="3194179">
                  <a:extLst>
                    <a:ext uri="{9D8B030D-6E8A-4147-A177-3AD203B41FA5}">
                      <a16:colId xmlns:a16="http://schemas.microsoft.com/office/drawing/2014/main" val="2495661074"/>
                    </a:ext>
                  </a:extLst>
                </a:gridCol>
              </a:tblGrid>
              <a:tr h="16338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Factors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CEPC TDR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Antechamber with Absorbers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0955781"/>
                  </a:ext>
                </a:extLst>
              </a:tr>
              <a:tr h="241391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Vacuum chambers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D56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Details on next page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6708871"/>
                  </a:ext>
                </a:extLst>
              </a:tr>
              <a:tr h="28592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RF shielding bellows</a:t>
                      </a:r>
                    </a:p>
                    <a:p>
                      <a:pPr algn="ctr"/>
                      <a:r>
                        <a:rPr lang="en-US" altLang="zh-CN" dirty="0"/>
                        <a:t>RF shielding All metal gate valves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D56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Antechamber 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721732"/>
                  </a:ext>
                </a:extLst>
              </a:tr>
              <a:tr h="16338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BPM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D56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Antechamber 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017153"/>
                  </a:ext>
                </a:extLst>
              </a:tr>
              <a:tr h="19908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Impedance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---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5% increase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3626388"/>
                  </a:ext>
                </a:extLst>
              </a:tr>
              <a:tr h="2859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Magnet materials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 structure 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---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Dipole: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9878621"/>
                  </a:ext>
                </a:extLst>
              </a:tr>
              <a:tr h="25415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Cost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3.4 billion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 4.7 billion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297763"/>
                  </a:ext>
                </a:extLst>
              </a:tr>
              <a:tr h="254158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2975415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B2DF983B-CE73-4F3D-9D60-0CD31D1B59D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674" y="3429000"/>
            <a:ext cx="3212044" cy="20796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78380-C63D-4E34-9D24-1B11B98CD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298768" y="630887"/>
            <a:ext cx="2211853" cy="3212043"/>
          </a:xfrm>
          <a:prstGeom prst="rect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灯片编号占位符 4">
            <a:extLst>
              <a:ext uri="{FF2B5EF4-FFF2-40B4-BE49-F238E27FC236}">
                <a16:creationId xmlns:a16="http://schemas.microsoft.com/office/drawing/2014/main" id="{331136BB-5217-4714-9FE6-11E3ADA990AF}"/>
              </a:ext>
            </a:extLst>
          </p:cNvPr>
          <p:cNvSpPr txBox="1">
            <a:spLocks/>
          </p:cNvSpPr>
          <p:nvPr/>
        </p:nvSpPr>
        <p:spPr>
          <a:xfrm>
            <a:off x="8110950" y="6038987"/>
            <a:ext cx="5177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DC4CD7E-14E0-42E3-BAC6-9F13239DB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12" y="4683534"/>
            <a:ext cx="2449338" cy="1671828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3663C750-D465-401F-8039-FE30F0A76239}"/>
              </a:ext>
            </a:extLst>
          </p:cNvPr>
          <p:cNvGrpSpPr/>
          <p:nvPr/>
        </p:nvGrpSpPr>
        <p:grpSpPr>
          <a:xfrm>
            <a:off x="3300259" y="4764092"/>
            <a:ext cx="3100899" cy="1671828"/>
            <a:chOff x="5610567" y="4988749"/>
            <a:chExt cx="3100899" cy="167182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EABF44E-A8F5-462D-B7C0-74E4A5465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567" y="4988749"/>
              <a:ext cx="3100899" cy="1671828"/>
            </a:xfrm>
            <a:prstGeom prst="rect">
              <a:avLst/>
            </a:prstGeom>
          </p:spPr>
        </p:pic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B8834EED-7476-4772-90B5-086F2BE8A6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7318" y="5234640"/>
              <a:ext cx="84420" cy="13453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7B2C01B9-2816-4BAC-A6F3-0A2C1447B78D}"/>
              </a:ext>
            </a:extLst>
          </p:cNvPr>
          <p:cNvSpPr/>
          <p:nvPr/>
        </p:nvSpPr>
        <p:spPr>
          <a:xfrm>
            <a:off x="3300259" y="4728466"/>
            <a:ext cx="5332596" cy="18094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55A5F40-3A11-46B1-B5E1-88D6E8D7F31C}"/>
              </a:ext>
            </a:extLst>
          </p:cNvPr>
          <p:cNvGrpSpPr/>
          <p:nvPr/>
        </p:nvGrpSpPr>
        <p:grpSpPr>
          <a:xfrm>
            <a:off x="337195" y="4683534"/>
            <a:ext cx="2431060" cy="2493225"/>
            <a:chOff x="4006232" y="4255377"/>
            <a:chExt cx="2431060" cy="2493225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92E3408-DCC7-4464-BECB-A8DDB236A191}"/>
                </a:ext>
              </a:extLst>
            </p:cNvPr>
            <p:cNvSpPr txBox="1"/>
            <p:nvPr/>
          </p:nvSpPr>
          <p:spPr>
            <a:xfrm>
              <a:off x="4763525" y="6379270"/>
              <a:ext cx="926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32071417-6E73-40BC-9641-7114AC15A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06232" y="4255377"/>
              <a:ext cx="2431060" cy="2008267"/>
            </a:xfrm>
            <a:prstGeom prst="rect">
              <a:avLst/>
            </a:prstGeom>
          </p:spPr>
        </p:pic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909AA216-4F29-4687-A0FE-5FF508558971}"/>
                </a:ext>
              </a:extLst>
            </p:cNvPr>
            <p:cNvCxnSpPr/>
            <p:nvPr/>
          </p:nvCxnSpPr>
          <p:spPr>
            <a:xfrm flipV="1">
              <a:off x="4586514" y="4542971"/>
              <a:ext cx="609600" cy="116114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143F1AE-D451-4B6F-9D88-B9ADCF64FD67}"/>
                </a:ext>
              </a:extLst>
            </p:cNvPr>
            <p:cNvSpPr txBox="1"/>
            <p:nvPr/>
          </p:nvSpPr>
          <p:spPr>
            <a:xfrm>
              <a:off x="4565894" y="4702629"/>
              <a:ext cx="436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56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65801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0C3284AA-A7E6-4FC0-A91A-AEB7D43E32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4506750"/>
              </p:ext>
            </p:extLst>
          </p:nvPr>
        </p:nvGraphicFramePr>
        <p:xfrm>
          <a:off x="101081" y="1097735"/>
          <a:ext cx="11989838" cy="4876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8434">
                  <a:extLst>
                    <a:ext uri="{9D8B030D-6E8A-4147-A177-3AD203B41FA5}">
                      <a16:colId xmlns:a16="http://schemas.microsoft.com/office/drawing/2014/main" val="2404265525"/>
                    </a:ext>
                  </a:extLst>
                </a:gridCol>
                <a:gridCol w="1888400">
                  <a:extLst>
                    <a:ext uri="{9D8B030D-6E8A-4147-A177-3AD203B41FA5}">
                      <a16:colId xmlns:a16="http://schemas.microsoft.com/office/drawing/2014/main" val="1962178251"/>
                    </a:ext>
                  </a:extLst>
                </a:gridCol>
                <a:gridCol w="8253004">
                  <a:extLst>
                    <a:ext uri="{9D8B030D-6E8A-4147-A177-3AD203B41FA5}">
                      <a16:colId xmlns:a16="http://schemas.microsoft.com/office/drawing/2014/main" val="3345156709"/>
                    </a:ext>
                  </a:extLst>
                </a:gridCol>
              </a:tblGrid>
              <a:tr h="38244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Factors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CEPC TDR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Antechamber with Absorbers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0486613"/>
                  </a:ext>
                </a:extLst>
              </a:tr>
              <a:tr h="382445">
                <a:tc>
                  <a:txBody>
                    <a:bodyPr/>
                    <a:lstStyle/>
                    <a:p>
                      <a:r>
                        <a:rPr lang="en-US" altLang="zh-CN" dirty="0"/>
                        <a:t>Structure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Simple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There will be 2 or 3 absorbers in one vacuum chamber, if its length is still ~11meters.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475943"/>
                  </a:ext>
                </a:extLst>
              </a:tr>
              <a:tr h="1242945">
                <a:tc>
                  <a:txBody>
                    <a:bodyPr/>
                    <a:lstStyle/>
                    <a:p>
                      <a:r>
                        <a:rPr lang="en-US" altLang="zh-CN" dirty="0"/>
                        <a:t>Manufacture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Simple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The manufacture of absorber is very challenge;</a:t>
                      </a:r>
                    </a:p>
                    <a:p>
                      <a:pPr marL="447675" indent="-269875">
                        <a:buFont typeface="Wingdings" panose="05000000000000000000" pitchFamily="2" charset="2"/>
                        <a:buChar char="ü"/>
                      </a:pPr>
                      <a:r>
                        <a:rPr lang="en-GB" altLang="zh-CN" sz="1800" dirty="0"/>
                        <a:t>The complex internal geometry of the SRAs calls for the use of additive manufacturing technology; (FCC)</a:t>
                      </a:r>
                    </a:p>
                    <a:p>
                      <a:pPr marL="447675" indent="-269875">
                        <a:buFont typeface="Wingdings" panose="05000000000000000000" pitchFamily="2" charset="2"/>
                        <a:buChar char="ü"/>
                      </a:pPr>
                      <a:r>
                        <a:rPr lang="en-GB" altLang="zh-CN" sz="1800" dirty="0"/>
                        <a:t>Conventional  dematerializing manufacturing (mechanical processing)</a:t>
                      </a:r>
                      <a:endParaRPr lang="en-US" altLang="zh-C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460835"/>
                  </a:ext>
                </a:extLst>
              </a:tr>
              <a:tr h="2103446">
                <a:tc>
                  <a:txBody>
                    <a:bodyPr/>
                    <a:lstStyle/>
                    <a:p>
                      <a:r>
                        <a:rPr lang="en-US" altLang="zh-CN" dirty="0"/>
                        <a:t>Risks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Low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Lots risks of vacuum chamber with Absorbers due to the welding between beam pipe and absorbers</a:t>
                      </a:r>
                    </a:p>
                    <a:p>
                      <a:pPr marL="447675" indent="-269875"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b="0" i="0" dirty="0">
                          <a:solidFill>
                            <a:srgbClr val="24292F"/>
                          </a:solidFill>
                          <a:effectLst/>
                          <a:latin typeface="Noto Sans SC"/>
                        </a:rPr>
                        <a:t>The risk of leakage has increased due to the large number of welding seals.(</a:t>
                      </a:r>
                      <a:r>
                        <a:rPr lang="zh-CN" altLang="en-US" b="0" i="0" dirty="0">
                          <a:solidFill>
                            <a:srgbClr val="24292F"/>
                          </a:solidFill>
                          <a:effectLst/>
                          <a:latin typeface="Noto Sans SC"/>
                        </a:rPr>
                        <a:t>焊缝漏的风险</a:t>
                      </a:r>
                      <a:r>
                        <a:rPr lang="en-US" altLang="zh-CN" b="0" i="0" dirty="0">
                          <a:solidFill>
                            <a:srgbClr val="24292F"/>
                          </a:solidFill>
                          <a:effectLst/>
                          <a:latin typeface="Noto Sans SC"/>
                        </a:rPr>
                        <a:t>)</a:t>
                      </a:r>
                    </a:p>
                    <a:p>
                      <a:pPr marL="447675" indent="-269875"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dirty="0"/>
                        <a:t>Extra impedance due to mechanical Dimension error</a:t>
                      </a:r>
                      <a:r>
                        <a:rPr lang="zh-CN" altLang="en-US" dirty="0"/>
                        <a:t>；</a:t>
                      </a:r>
                      <a:endParaRPr lang="en-US" altLang="zh-CN" dirty="0"/>
                    </a:p>
                    <a:p>
                      <a:pPr marL="447675" indent="-269875"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dirty="0"/>
                        <a:t>More outgassing due to outer welding;(</a:t>
                      </a:r>
                      <a:r>
                        <a:rPr lang="zh-CN" altLang="en-US" dirty="0"/>
                        <a:t>外焊接带来夹气</a:t>
                      </a:r>
                      <a:r>
                        <a:rPr lang="en-US" altLang="zh-CN" dirty="0"/>
                        <a:t>)</a:t>
                      </a:r>
                    </a:p>
                    <a:p>
                      <a:pPr marL="447675" indent="-269875">
                        <a:buFont typeface="Wingdings" panose="05000000000000000000" pitchFamily="2" charset="2"/>
                        <a:buChar char="ü"/>
                      </a:pPr>
                      <a:r>
                        <a:rPr lang="en-US" altLang="zh-CN" dirty="0"/>
                        <a:t>Prototypes should be taken out to test feasibility.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457931"/>
                  </a:ext>
                </a:extLst>
              </a:tr>
              <a:tr h="382445">
                <a:tc>
                  <a:txBody>
                    <a:bodyPr/>
                    <a:lstStyle/>
                    <a:p>
                      <a:r>
                        <a:rPr lang="en-US" altLang="zh-CN" dirty="0"/>
                        <a:t>NEG coating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Well-distributed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Complexity and difficulty for two wings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614732"/>
                  </a:ext>
                </a:extLst>
              </a:tr>
              <a:tr h="382445">
                <a:tc>
                  <a:txBody>
                    <a:bodyPr/>
                    <a:lstStyle/>
                    <a:p>
                      <a:r>
                        <a:rPr lang="en-US" altLang="zh-CN" dirty="0"/>
                        <a:t>Cooling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Simple, uniform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Complexity and higher temperature near to absorbers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435904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B080DB6B-BFF1-41DC-A47E-A781857FC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Influence on</a:t>
            </a:r>
            <a:r>
              <a:rPr lang="zh-CN" altLang="en-US" dirty="0"/>
              <a:t> </a:t>
            </a:r>
            <a:r>
              <a:rPr lang="en-US" altLang="zh-CN" dirty="0"/>
              <a:t>vacuum</a:t>
            </a:r>
            <a:r>
              <a:rPr lang="zh-CN" altLang="en-US" dirty="0"/>
              <a:t> </a:t>
            </a:r>
            <a:r>
              <a:rPr lang="en-US" altLang="zh-CN" dirty="0"/>
              <a:t>chamber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42715F-039A-4251-B794-DCB24E702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63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A8B81-CFC5-43B7-9EBF-C960B35A7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CEPC</a:t>
            </a:r>
            <a:r>
              <a:rPr lang="zh-CN" altLang="en-US" dirty="0"/>
              <a:t>电子环外环弧区绘图细节及弯铁特征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96B26EA-DF89-4C32-ACC5-371213269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2" y="918331"/>
            <a:ext cx="10771848" cy="168134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881CD5D3-1171-4A17-8022-0BC068A72027}"/>
              </a:ext>
            </a:extLst>
          </p:cNvPr>
          <p:cNvGraphicFramePr>
            <a:graphicFrameLocks noGrp="1"/>
          </p:cNvGraphicFramePr>
          <p:nvPr/>
        </p:nvGraphicFramePr>
        <p:xfrm>
          <a:off x="491592" y="3932016"/>
          <a:ext cx="6032614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099">
                  <a:extLst>
                    <a:ext uri="{9D8B030D-6E8A-4147-A177-3AD203B41FA5}">
                      <a16:colId xmlns:a16="http://schemas.microsoft.com/office/drawing/2014/main" val="2630403791"/>
                    </a:ext>
                  </a:extLst>
                </a:gridCol>
                <a:gridCol w="1720789">
                  <a:extLst>
                    <a:ext uri="{9D8B030D-6E8A-4147-A177-3AD203B41FA5}">
                      <a16:colId xmlns:a16="http://schemas.microsoft.com/office/drawing/2014/main" val="1593362782"/>
                    </a:ext>
                  </a:extLst>
                </a:gridCol>
                <a:gridCol w="639271">
                  <a:extLst>
                    <a:ext uri="{9D8B030D-6E8A-4147-A177-3AD203B41FA5}">
                      <a16:colId xmlns:a16="http://schemas.microsoft.com/office/drawing/2014/main" val="1257984530"/>
                    </a:ext>
                  </a:extLst>
                </a:gridCol>
                <a:gridCol w="2245540">
                  <a:extLst>
                    <a:ext uri="{9D8B030D-6E8A-4147-A177-3AD203B41FA5}">
                      <a16:colId xmlns:a16="http://schemas.microsoft.com/office/drawing/2014/main" val="385934835"/>
                    </a:ext>
                  </a:extLst>
                </a:gridCol>
                <a:gridCol w="695915">
                  <a:extLst>
                    <a:ext uri="{9D8B030D-6E8A-4147-A177-3AD203B41FA5}">
                      <a16:colId xmlns:a16="http://schemas.microsoft.com/office/drawing/2014/main" val="3083074155"/>
                    </a:ext>
                  </a:extLst>
                </a:gridCol>
              </a:tblGrid>
              <a:tr h="3341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1-1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长直线节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8.251m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——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en-US" altLang="zh-CN" sz="1600" b="1" dirty="0">
                          <a:solidFill>
                            <a:srgbClr val="00B050"/>
                          </a:solidFill>
                        </a:rPr>
                        <a:t>B01-B01</a:t>
                      </a:r>
                      <a:r>
                        <a:rPr lang="en-US" altLang="zh-CN" sz="16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)+(B01-B01)</a:t>
                      </a:r>
                      <a:endParaRPr lang="zh-CN" altLang="en-US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——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842757"/>
                  </a:ext>
                </a:extLst>
              </a:tr>
              <a:tr h="3341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1-2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长直线节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7.771m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——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en-US" altLang="zh-CN" sz="1600" b="1" dirty="0">
                          <a:solidFill>
                            <a:srgbClr val="00B050"/>
                          </a:solidFill>
                        </a:rPr>
                        <a:t>B01-B01</a:t>
                      </a:r>
                      <a:r>
                        <a:rPr lang="en-US" altLang="zh-CN" sz="16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)+(B01-B01)</a:t>
                      </a:r>
                      <a:endParaRPr lang="zh-CN" altLang="en-US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——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3891180"/>
                  </a:ext>
                </a:extLst>
              </a:tr>
              <a:tr h="3341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1-3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长直线节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7.844m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——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en-US" altLang="zh-CN" sz="1600" b="1" dirty="0">
                          <a:solidFill>
                            <a:srgbClr val="00B050"/>
                          </a:solidFill>
                        </a:rPr>
                        <a:t>B01-B01</a:t>
                      </a:r>
                      <a:r>
                        <a:rPr lang="en-US" altLang="zh-CN" sz="16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)+(B01-B01)</a:t>
                      </a:r>
                      <a:endParaRPr lang="zh-CN" altLang="en-US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——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609482"/>
                  </a:ext>
                </a:extLst>
              </a:tr>
              <a:tr h="3341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长直线节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5.015m 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——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accent4"/>
                          </a:solidFill>
                        </a:rPr>
                        <a:t>(B02-B02)+(B02-B02)</a:t>
                      </a:r>
                      <a:endParaRPr lang="zh-CN" altLang="en-US" sz="1600" b="1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——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394632"/>
                  </a:ext>
                </a:extLst>
              </a:tr>
              <a:tr h="3341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长直线节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4.925m 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——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accent4"/>
                          </a:solidFill>
                        </a:rPr>
                        <a:t>(B02-B02)+(B02-B02)</a:t>
                      </a:r>
                      <a:endParaRPr lang="zh-CN" altLang="en-US" sz="1600" b="1" dirty="0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——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6839338"/>
                  </a:ext>
                </a:extLst>
              </a:tr>
              <a:tr h="3341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长直线节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4.544m 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——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rgbClr val="FF0000"/>
                          </a:solidFill>
                        </a:rPr>
                        <a:t>B03+(B03-B03)+B03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——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8575656"/>
                  </a:ext>
                </a:extLst>
              </a:tr>
              <a:tr h="3341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长直线节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7.771m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——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en-US" altLang="zh-CN" sz="1600" b="1" dirty="0">
                          <a:solidFill>
                            <a:srgbClr val="00B050"/>
                          </a:solidFill>
                        </a:rPr>
                        <a:t>B01-B01</a:t>
                      </a:r>
                      <a:r>
                        <a:rPr lang="en-US" altLang="zh-CN" sz="16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)+(B01-B01)</a:t>
                      </a:r>
                      <a:endParaRPr lang="zh-CN" altLang="en-US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——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554220"/>
                  </a:ext>
                </a:extLst>
              </a:tr>
              <a:tr h="3341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chemeClr val="tx1"/>
                          </a:solidFill>
                        </a:rPr>
                        <a:t>长直线节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4.634m 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——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rgbClr val="FF0000"/>
                          </a:solidFill>
                        </a:rPr>
                        <a:t>B03+(B03-B03)+B03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tx1"/>
                          </a:solidFill>
                        </a:rPr>
                        <a:t>——</a:t>
                      </a:r>
                      <a:endParaRPr lang="zh-CN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1251071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4DA3E732-89D1-4DC2-B630-8EC2B8D42B09}"/>
              </a:ext>
            </a:extLst>
          </p:cNvPr>
          <p:cNvGraphicFramePr>
            <a:graphicFrameLocks noGrp="1"/>
          </p:cNvGraphicFramePr>
          <p:nvPr/>
        </p:nvGraphicFramePr>
        <p:xfrm>
          <a:off x="9025990" y="2737137"/>
          <a:ext cx="2843451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120">
                  <a:extLst>
                    <a:ext uri="{9D8B030D-6E8A-4147-A177-3AD203B41FA5}">
                      <a16:colId xmlns:a16="http://schemas.microsoft.com/office/drawing/2014/main" val="2745956998"/>
                    </a:ext>
                  </a:extLst>
                </a:gridCol>
                <a:gridCol w="2051331">
                  <a:extLst>
                    <a:ext uri="{9D8B030D-6E8A-4147-A177-3AD203B41FA5}">
                      <a16:colId xmlns:a16="http://schemas.microsoft.com/office/drawing/2014/main" val="20775216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循环组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1-1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1-2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1-2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1-2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6899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循环组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1-3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1-2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1-2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1-2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5061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循环组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1-3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1-2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1-2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1-2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030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zh-CN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1156833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72A2CE83-6DCA-4984-A0BB-EEB78BF53EF1}"/>
              </a:ext>
            </a:extLst>
          </p:cNvPr>
          <p:cNvGraphicFramePr>
            <a:graphicFrameLocks noGrp="1"/>
          </p:cNvGraphicFramePr>
          <p:nvPr/>
        </p:nvGraphicFramePr>
        <p:xfrm>
          <a:off x="491590" y="2666287"/>
          <a:ext cx="6030591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337">
                  <a:extLst>
                    <a:ext uri="{9D8B030D-6E8A-4147-A177-3AD203B41FA5}">
                      <a16:colId xmlns:a16="http://schemas.microsoft.com/office/drawing/2014/main" val="784576047"/>
                    </a:ext>
                  </a:extLst>
                </a:gridCol>
                <a:gridCol w="864153">
                  <a:extLst>
                    <a:ext uri="{9D8B030D-6E8A-4147-A177-3AD203B41FA5}">
                      <a16:colId xmlns:a16="http://schemas.microsoft.com/office/drawing/2014/main" val="728774100"/>
                    </a:ext>
                  </a:extLst>
                </a:gridCol>
                <a:gridCol w="1177391">
                  <a:extLst>
                    <a:ext uri="{9D8B030D-6E8A-4147-A177-3AD203B41FA5}">
                      <a16:colId xmlns:a16="http://schemas.microsoft.com/office/drawing/2014/main" val="1609593874"/>
                    </a:ext>
                  </a:extLst>
                </a:gridCol>
                <a:gridCol w="817295">
                  <a:extLst>
                    <a:ext uri="{9D8B030D-6E8A-4147-A177-3AD203B41FA5}">
                      <a16:colId xmlns:a16="http://schemas.microsoft.com/office/drawing/2014/main" val="3824848421"/>
                    </a:ext>
                  </a:extLst>
                </a:gridCol>
                <a:gridCol w="1064103">
                  <a:extLst>
                    <a:ext uri="{9D8B030D-6E8A-4147-A177-3AD203B41FA5}">
                      <a16:colId xmlns:a16="http://schemas.microsoft.com/office/drawing/2014/main" val="2365102743"/>
                    </a:ext>
                  </a:extLst>
                </a:gridCol>
                <a:gridCol w="1258312">
                  <a:extLst>
                    <a:ext uri="{9D8B030D-6E8A-4147-A177-3AD203B41FA5}">
                      <a16:colId xmlns:a16="http://schemas.microsoft.com/office/drawing/2014/main" val="306568516"/>
                    </a:ext>
                  </a:extLst>
                </a:gridCol>
              </a:tblGrid>
              <a:tr h="264550"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弯铁型号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图中颜色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弯转半径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(m)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弦长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(m)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弯转角度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(º)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辐射功率（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W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）</a:t>
                      </a: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0641285"/>
                  </a:ext>
                </a:extLst>
              </a:tr>
              <a:tr h="26455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B050"/>
                          </a:solidFill>
                        </a:rPr>
                        <a:t>B01O</a:t>
                      </a:r>
                      <a:endParaRPr lang="zh-CN" altLang="en-US" sz="1400" b="1" dirty="0">
                        <a:solidFill>
                          <a:srgbClr val="00B050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solidFill>
                            <a:srgbClr val="00B050"/>
                          </a:solidFill>
                        </a:rPr>
                        <a:t>绿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B050"/>
                          </a:solidFill>
                        </a:rPr>
                        <a:t>9966.947</a:t>
                      </a:r>
                      <a:endParaRPr lang="zh-CN" altLang="en-US" sz="1400" b="1" dirty="0">
                        <a:solidFill>
                          <a:srgbClr val="00B050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B050"/>
                          </a:solidFill>
                        </a:rPr>
                        <a:t>4.79</a:t>
                      </a:r>
                      <a:endParaRPr lang="zh-CN" altLang="en-US" sz="1400" b="1" dirty="0">
                        <a:solidFill>
                          <a:srgbClr val="00B050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B050"/>
                          </a:solidFill>
                        </a:rPr>
                        <a:t>0.0275</a:t>
                      </a:r>
                      <a:endParaRPr lang="zh-CN" altLang="en-US" sz="1400" b="1" dirty="0">
                        <a:solidFill>
                          <a:srgbClr val="00B050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00B050"/>
                          </a:solidFill>
                        </a:rPr>
                        <a:t>4220</a:t>
                      </a:r>
                      <a:endParaRPr lang="zh-CN" altLang="en-US" sz="1400" b="1" dirty="0">
                        <a:solidFill>
                          <a:srgbClr val="00B050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825201"/>
                  </a:ext>
                </a:extLst>
              </a:tr>
              <a:tr h="26455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accent4"/>
                          </a:solidFill>
                        </a:rPr>
                        <a:t>B02O</a:t>
                      </a:r>
                      <a:endParaRPr lang="zh-CN" altLang="en-US" sz="1400" b="1" dirty="0">
                        <a:solidFill>
                          <a:schemeClr val="accent4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solidFill>
                            <a:schemeClr val="accent4"/>
                          </a:solidFill>
                        </a:rPr>
                        <a:t>黄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等线" panose="02010600030101010101" pitchFamily="2" charset="-122"/>
                          <a:cs typeface="+mn-cs"/>
                        </a:rPr>
                        <a:t>9966.947</a:t>
                      </a:r>
                      <a:endParaRPr kumimoji="0" lang="zh-CN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等线" panose="020F050202020403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accent4"/>
                          </a:solidFill>
                        </a:rPr>
                        <a:t>5.52</a:t>
                      </a:r>
                      <a:endParaRPr lang="zh-CN" altLang="en-US" sz="1400" b="1" dirty="0">
                        <a:solidFill>
                          <a:schemeClr val="accent4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accent4"/>
                          </a:solidFill>
                        </a:rPr>
                        <a:t>0.0317</a:t>
                      </a:r>
                      <a:endParaRPr lang="zh-CN" altLang="en-US" sz="1400" b="1" dirty="0">
                        <a:solidFill>
                          <a:schemeClr val="accent4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chemeClr val="accent4"/>
                          </a:solidFill>
                        </a:rPr>
                        <a:t>4864</a:t>
                      </a:r>
                      <a:endParaRPr lang="zh-CN" altLang="en-US" sz="1400" b="1" dirty="0">
                        <a:solidFill>
                          <a:schemeClr val="accent4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7222727"/>
                  </a:ext>
                </a:extLst>
              </a:tr>
              <a:tr h="26455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B03O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solidFill>
                            <a:srgbClr val="FF0000"/>
                          </a:solidFill>
                        </a:rPr>
                        <a:t>红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等线" panose="02010600030101010101" pitchFamily="2" charset="-122"/>
                          <a:cs typeface="+mn-cs"/>
                        </a:rPr>
                        <a:t>9966.947</a:t>
                      </a:r>
                      <a:endParaRPr kumimoji="0" lang="zh-CN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等线" panose="020F0502020204030204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5.54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0.0318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4879</a:t>
                      </a:r>
                      <a:endParaRPr lang="zh-CN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034171"/>
                  </a:ext>
                </a:extLst>
              </a:tr>
            </a:tbl>
          </a:graphicData>
        </a:graphic>
      </p:graphicFrame>
      <p:sp>
        <p:nvSpPr>
          <p:cNvPr id="19" name="矩形 18">
            <a:extLst>
              <a:ext uri="{FF2B5EF4-FFF2-40B4-BE49-F238E27FC236}">
                <a16:creationId xmlns:a16="http://schemas.microsoft.com/office/drawing/2014/main" id="{7E640893-AAE8-479F-A568-35B1D61E50C1}"/>
              </a:ext>
            </a:extLst>
          </p:cNvPr>
          <p:cNvSpPr/>
          <p:nvPr/>
        </p:nvSpPr>
        <p:spPr>
          <a:xfrm>
            <a:off x="9904651" y="2766973"/>
            <a:ext cx="1723603" cy="2488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2FC92A6D-16E2-4591-8D57-879A6E1B17BA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10766453" y="2553021"/>
            <a:ext cx="0" cy="2139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A6427AF0-3C40-46AD-8CDF-0676D124EAB9}"/>
              </a:ext>
            </a:extLst>
          </p:cNvPr>
          <p:cNvSpPr/>
          <p:nvPr/>
        </p:nvSpPr>
        <p:spPr>
          <a:xfrm>
            <a:off x="9583765" y="1241764"/>
            <a:ext cx="1261884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</a:rPr>
              <a:t>上游为对撞区</a:t>
            </a: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99911383-026E-4DA4-B2C9-2FE23F1C748F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10214707" y="1549541"/>
            <a:ext cx="988716" cy="254758"/>
          </a:xfrm>
          <a:prstGeom prst="straightConnector1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19DB3315-7BCD-4004-91C0-C7724880C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3990"/>
            <a:ext cx="12192000" cy="188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9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AB043C-C613-4422-A2A4-568348100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初步设计吸收器布局并计算相关数据</a:t>
            </a:r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D4201D10-8478-4973-AD1B-0613D99405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2165044"/>
              </p:ext>
            </p:extLst>
          </p:nvPr>
        </p:nvGraphicFramePr>
        <p:xfrm>
          <a:off x="287108" y="1060481"/>
          <a:ext cx="6356289" cy="551763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876291">
                  <a:extLst>
                    <a:ext uri="{9D8B030D-6E8A-4147-A177-3AD203B41FA5}">
                      <a16:colId xmlns:a16="http://schemas.microsoft.com/office/drawing/2014/main" val="1806546203"/>
                    </a:ext>
                  </a:extLst>
                </a:gridCol>
                <a:gridCol w="2161385">
                  <a:extLst>
                    <a:ext uri="{9D8B030D-6E8A-4147-A177-3AD203B41FA5}">
                      <a16:colId xmlns:a16="http://schemas.microsoft.com/office/drawing/2014/main" val="2528234283"/>
                    </a:ext>
                  </a:extLst>
                </a:gridCol>
                <a:gridCol w="1471151">
                  <a:extLst>
                    <a:ext uri="{9D8B030D-6E8A-4147-A177-3AD203B41FA5}">
                      <a16:colId xmlns:a16="http://schemas.microsoft.com/office/drawing/2014/main" val="1708733607"/>
                    </a:ext>
                  </a:extLst>
                </a:gridCol>
                <a:gridCol w="46653">
                  <a:extLst>
                    <a:ext uri="{9D8B030D-6E8A-4147-A177-3AD203B41FA5}">
                      <a16:colId xmlns:a16="http://schemas.microsoft.com/office/drawing/2014/main" val="2599159051"/>
                    </a:ext>
                  </a:extLst>
                </a:gridCol>
                <a:gridCol w="1800809">
                  <a:extLst>
                    <a:ext uri="{9D8B030D-6E8A-4147-A177-3AD203B41FA5}">
                      <a16:colId xmlns:a16="http://schemas.microsoft.com/office/drawing/2014/main" val="3175121917"/>
                    </a:ext>
                  </a:extLst>
                </a:gridCol>
              </a:tblGrid>
              <a:tr h="25135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</a:rPr>
                        <a:t>吸收器</a:t>
                      </a:r>
                      <a:endParaRPr lang="en-US" altLang="zh-CN" sz="14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</a:rPr>
                        <a:t>编号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</a:rPr>
                        <a:t>布局位置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</a:rPr>
                        <a:t>受光功率</a:t>
                      </a:r>
                      <a:r>
                        <a:rPr lang="en-US" altLang="zh-CN" sz="1400" u="none" strike="noStrike" dirty="0">
                          <a:effectLst/>
                        </a:rPr>
                        <a:t>(</a:t>
                      </a:r>
                      <a:r>
                        <a:rPr lang="en-US" sz="1400" u="none" strike="noStrike" dirty="0">
                          <a:effectLst/>
                        </a:rPr>
                        <a:t>W)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</a:rPr>
                        <a:t>吸收器间距</a:t>
                      </a:r>
                      <a:r>
                        <a:rPr lang="en-US" altLang="zh-CN" sz="1400" u="none" strike="noStrike" dirty="0">
                          <a:effectLst/>
                        </a:rPr>
                        <a:t>(m)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4164837623"/>
                  </a:ext>
                </a:extLst>
              </a:tr>
              <a:tr h="1536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B02O.1026</a:t>
                      </a:r>
                      <a:r>
                        <a:rPr lang="zh-CN" altLang="en-US" sz="1400" u="none" strike="noStrike" dirty="0">
                          <a:effectLst/>
                        </a:rPr>
                        <a:t>出口</a:t>
                      </a:r>
                      <a:r>
                        <a:rPr lang="en-US" altLang="zh-CN" sz="1400" u="none" strike="noStrike" dirty="0">
                          <a:effectLst/>
                        </a:rPr>
                        <a:t>-600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4020 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2410458228"/>
                  </a:ext>
                </a:extLst>
              </a:tr>
              <a:tr h="2963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B02O.1027</a:t>
                      </a:r>
                      <a:r>
                        <a:rPr lang="zh-CN" altLang="en-US" sz="1400" u="none" strike="noStrike" dirty="0">
                          <a:effectLst/>
                        </a:rPr>
                        <a:t>出口</a:t>
                      </a:r>
                      <a:r>
                        <a:rPr lang="en-US" altLang="zh-CN" sz="1400" u="none" strike="noStrike" dirty="0">
                          <a:effectLst/>
                        </a:rPr>
                        <a:t>-600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4204 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5.813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2894945596"/>
                  </a:ext>
                </a:extLst>
              </a:tr>
              <a:tr h="230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ABS_03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B02O.1028</a:t>
                      </a:r>
                      <a:r>
                        <a:rPr lang="zh-CN" altLang="en-US" sz="1400" u="none" strike="noStrike" dirty="0">
                          <a:effectLst/>
                        </a:rPr>
                        <a:t>出口</a:t>
                      </a:r>
                      <a:r>
                        <a:rPr lang="en-US" altLang="zh-CN" sz="1400" u="none" strike="noStrike" dirty="0">
                          <a:effectLst/>
                        </a:rPr>
                        <a:t>-600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</a:rPr>
                        <a:t>4327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strike="noStrike" dirty="0">
                          <a:effectLst/>
                        </a:rPr>
                        <a:t>5.527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3532670837"/>
                  </a:ext>
                </a:extLst>
              </a:tr>
              <a:tr h="230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B02O.1029</a:t>
                      </a:r>
                      <a:r>
                        <a:rPr lang="zh-CN" altLang="en-US" sz="1400" u="none" strike="noStrike" dirty="0">
                          <a:effectLst/>
                        </a:rPr>
                        <a:t>入口</a:t>
                      </a:r>
                      <a:r>
                        <a:rPr lang="en-US" altLang="zh-CN" sz="1400" u="none" strike="noStrike" dirty="0">
                          <a:effectLst/>
                        </a:rPr>
                        <a:t>800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</a:rPr>
                        <a:t>4235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6.325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2183977559"/>
                  </a:ext>
                </a:extLst>
              </a:tr>
              <a:tr h="230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ABS_05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B02O.1030</a:t>
                      </a:r>
                      <a:r>
                        <a:rPr lang="zh-CN" altLang="en-US" sz="1400" u="none" strike="noStrike" dirty="0">
                          <a:effectLst/>
                        </a:rPr>
                        <a:t>入口</a:t>
                      </a:r>
                      <a:r>
                        <a:rPr lang="en-US" altLang="zh-CN" sz="1400" u="none" strike="noStrike" dirty="0">
                          <a:effectLst/>
                        </a:rPr>
                        <a:t>800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3084</a:t>
                      </a:r>
                      <a:r>
                        <a:rPr lang="en-US" altLang="zh-CN" sz="1400" u="none" strike="noStrike" dirty="0">
                          <a:effectLst/>
                        </a:rPr>
                        <a:t> 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5.527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3502780347"/>
                  </a:ext>
                </a:extLst>
              </a:tr>
              <a:tr h="230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ABS_06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B02O.1030</a:t>
                      </a:r>
                      <a:r>
                        <a:rPr lang="zh-CN" altLang="en-US" sz="1400" u="none" strike="noStrike" dirty="0">
                          <a:effectLst/>
                        </a:rPr>
                        <a:t>出口</a:t>
                      </a:r>
                      <a:r>
                        <a:rPr lang="en-US" altLang="zh-CN" sz="1400" u="none" strike="noStrike" dirty="0">
                          <a:effectLst/>
                        </a:rPr>
                        <a:t>-600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</a:rPr>
                        <a:t>3590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4.12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1945410779"/>
                  </a:ext>
                </a:extLst>
              </a:tr>
              <a:tr h="230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ABS_07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B02O.1031</a:t>
                      </a:r>
                      <a:r>
                        <a:rPr lang="zh-CN" altLang="en-US" sz="1400" u="none" strike="noStrike" dirty="0">
                          <a:effectLst/>
                        </a:rPr>
                        <a:t>出口</a:t>
                      </a:r>
                      <a:r>
                        <a:rPr lang="en-US" altLang="zh-CN" sz="1400" u="none" strike="noStrike" dirty="0">
                          <a:effectLst/>
                        </a:rPr>
                        <a:t>-600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</a:rPr>
                        <a:t>4219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5.813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2744900989"/>
                  </a:ext>
                </a:extLst>
              </a:tr>
              <a:tr h="230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ABS_08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B02O.1032</a:t>
                      </a:r>
                      <a:r>
                        <a:rPr lang="zh-CN" altLang="en-US" sz="1400" u="none" strike="noStrike" dirty="0">
                          <a:effectLst/>
                        </a:rPr>
                        <a:t>出口</a:t>
                      </a:r>
                      <a:r>
                        <a:rPr lang="en-US" altLang="zh-CN" sz="1400" u="none" strike="noStrike" dirty="0">
                          <a:effectLst/>
                        </a:rPr>
                        <a:t>-600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4342</a:t>
                      </a:r>
                      <a:r>
                        <a:rPr lang="en-US" altLang="zh-CN" sz="1400" u="none" strike="noStrike" dirty="0">
                          <a:effectLst/>
                        </a:rPr>
                        <a:t> 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5.527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3041330481"/>
                  </a:ext>
                </a:extLst>
              </a:tr>
              <a:tr h="1536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ABS_09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B03O.897</a:t>
                      </a:r>
                      <a:r>
                        <a:rPr lang="zh-CN" altLang="en-US" sz="1400" u="none" strike="noStrike" dirty="0">
                          <a:effectLst/>
                        </a:rPr>
                        <a:t>入口</a:t>
                      </a:r>
                      <a:r>
                        <a:rPr lang="en-US" altLang="zh-CN" sz="1400" u="none" strike="noStrike" dirty="0">
                          <a:effectLst/>
                        </a:rPr>
                        <a:t>800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</a:rPr>
                        <a:t>4020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5.944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1176965229"/>
                  </a:ext>
                </a:extLst>
              </a:tr>
              <a:tr h="230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B03O.898</a:t>
                      </a:r>
                      <a:r>
                        <a:rPr lang="zh-CN" altLang="en-US" sz="1400" u="none" strike="noStrike" dirty="0">
                          <a:effectLst/>
                        </a:rPr>
                        <a:t>入口</a:t>
                      </a:r>
                      <a:r>
                        <a:rPr lang="en-US" altLang="zh-CN" sz="1400" u="none" strike="noStrike" dirty="0">
                          <a:effectLst/>
                        </a:rPr>
                        <a:t>800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</a:rPr>
                        <a:t>3314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5.833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581020836"/>
                  </a:ext>
                </a:extLst>
              </a:tr>
              <a:tr h="230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B03O.898</a:t>
                      </a:r>
                      <a:r>
                        <a:rPr lang="zh-CN" altLang="en-US" sz="1400" u="none" strike="noStrike" dirty="0">
                          <a:effectLst/>
                        </a:rPr>
                        <a:t>出口</a:t>
                      </a:r>
                      <a:r>
                        <a:rPr lang="en-US" altLang="zh-CN" sz="1400" u="none" strike="noStrike" dirty="0">
                          <a:effectLst/>
                        </a:rPr>
                        <a:t>-600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</a:rPr>
                        <a:t>3606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4.14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2383060549"/>
                  </a:ext>
                </a:extLst>
              </a:tr>
              <a:tr h="230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B03O.899</a:t>
                      </a:r>
                      <a:r>
                        <a:rPr lang="zh-CN" altLang="en-US" sz="1400" u="none" strike="noStrike" dirty="0">
                          <a:effectLst/>
                        </a:rPr>
                        <a:t>出口</a:t>
                      </a:r>
                      <a:r>
                        <a:rPr lang="en-US" altLang="zh-CN" sz="1400" u="none" strike="noStrike" dirty="0">
                          <a:effectLst/>
                        </a:rPr>
                        <a:t>-600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</a:rPr>
                        <a:t>4081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5.547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1836099681"/>
                  </a:ext>
                </a:extLst>
              </a:tr>
              <a:tr h="230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B03O.900</a:t>
                      </a:r>
                      <a:r>
                        <a:rPr lang="zh-CN" altLang="en-US" sz="1400" u="none" strike="noStrike" dirty="0">
                          <a:effectLst/>
                        </a:rPr>
                        <a:t>出口</a:t>
                      </a:r>
                      <a:r>
                        <a:rPr lang="en-US" altLang="zh-CN" sz="1400" u="none" strike="noStrike" dirty="0">
                          <a:effectLst/>
                        </a:rPr>
                        <a:t>-800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</a:rPr>
                        <a:t>4158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5.633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4041949258"/>
                  </a:ext>
                </a:extLst>
              </a:tr>
              <a:tr h="1536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</a:rPr>
                        <a:t>7771</a:t>
                      </a:r>
                      <a:r>
                        <a:rPr lang="zh-CN" alt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直线节</a:t>
                      </a:r>
                      <a:r>
                        <a:rPr lang="zh-CN" altLang="en-US" sz="1400" u="none" strike="noStrike" dirty="0">
                          <a:effectLst/>
                        </a:rPr>
                        <a:t>出口</a:t>
                      </a:r>
                      <a:r>
                        <a:rPr lang="en-US" altLang="zh-CN" sz="1400" u="none" strike="noStrike" dirty="0">
                          <a:effectLst/>
                        </a:rPr>
                        <a:t>-2800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</a:rPr>
                        <a:t>3943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5.771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163935727"/>
                  </a:ext>
                </a:extLst>
              </a:tr>
              <a:tr h="230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B01O.1029</a:t>
                      </a:r>
                      <a:r>
                        <a:rPr lang="zh-CN" altLang="en-US" sz="1400" u="none" strike="noStrike" dirty="0">
                          <a:effectLst/>
                        </a:rPr>
                        <a:t>出口</a:t>
                      </a:r>
                      <a:r>
                        <a:rPr lang="en-US" altLang="zh-CN" sz="1400" u="none" strike="noStrike" dirty="0">
                          <a:effectLst/>
                        </a:rPr>
                        <a:t>-1000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</a:rPr>
                        <a:t>3590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6.59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2751306135"/>
                  </a:ext>
                </a:extLst>
              </a:tr>
              <a:tr h="230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B01O.1030</a:t>
                      </a:r>
                      <a:r>
                        <a:rPr lang="zh-CN" altLang="en-US" sz="1400" u="none" strike="noStrike" dirty="0">
                          <a:effectLst/>
                        </a:rPr>
                        <a:t>出口</a:t>
                      </a:r>
                      <a:r>
                        <a:rPr lang="en-US" altLang="zh-CN" sz="1400" u="none" strike="noStrike" dirty="0">
                          <a:effectLst/>
                        </a:rPr>
                        <a:t>-600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</a:rPr>
                        <a:t>3391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5.197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2263071869"/>
                  </a:ext>
                </a:extLst>
              </a:tr>
              <a:tr h="1536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B01O.1031</a:t>
                      </a:r>
                      <a:r>
                        <a:rPr lang="zh-CN" altLang="en-US" sz="1400" u="none" strike="noStrike" dirty="0">
                          <a:effectLst/>
                        </a:rPr>
                        <a:t>出口</a:t>
                      </a:r>
                      <a:r>
                        <a:rPr lang="en-US" altLang="zh-CN" sz="1400" u="none" strike="noStrike" dirty="0">
                          <a:effectLst/>
                        </a:rPr>
                        <a:t>-600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</a:rPr>
                        <a:t>3345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5.083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477799161"/>
                  </a:ext>
                </a:extLst>
              </a:tr>
              <a:tr h="230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B01O.1032</a:t>
                      </a:r>
                      <a:r>
                        <a:rPr lang="zh-CN" altLang="en-US" sz="1400" u="none" strike="noStrike" dirty="0">
                          <a:effectLst/>
                        </a:rPr>
                        <a:t>出口</a:t>
                      </a:r>
                      <a:r>
                        <a:rPr lang="en-US" altLang="zh-CN" sz="1400" u="none" strike="noStrike" dirty="0">
                          <a:effectLst/>
                        </a:rPr>
                        <a:t>-600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</a:rPr>
                        <a:t>3698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4.797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73442043"/>
                  </a:ext>
                </a:extLst>
              </a:tr>
              <a:tr h="230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B03O.901</a:t>
                      </a:r>
                      <a:r>
                        <a:rPr lang="zh-CN" altLang="en-US" sz="1400" u="none" strike="noStrike" dirty="0">
                          <a:effectLst/>
                        </a:rPr>
                        <a:t>入口</a:t>
                      </a:r>
                      <a:r>
                        <a:rPr lang="en-US" altLang="zh-CN" sz="1400" u="none" strike="noStrike" dirty="0">
                          <a:effectLst/>
                        </a:rPr>
                        <a:t>800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</a:rPr>
                        <a:t>3698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6.034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2718927258"/>
                  </a:ext>
                </a:extLst>
              </a:tr>
              <a:tr h="230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B03O.902</a:t>
                      </a:r>
                      <a:r>
                        <a:rPr lang="zh-CN" altLang="en-US" sz="1400" u="none" strike="noStrike" dirty="0">
                          <a:effectLst/>
                        </a:rPr>
                        <a:t>入口</a:t>
                      </a:r>
                      <a:r>
                        <a:rPr lang="en-US" altLang="zh-CN" sz="1400" u="none" strike="noStrike" dirty="0">
                          <a:effectLst/>
                        </a:rPr>
                        <a:t>800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</a:rPr>
                        <a:t>3867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5.832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252858723"/>
                  </a:ext>
                </a:extLst>
              </a:tr>
              <a:tr h="230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B03O.903</a:t>
                      </a:r>
                      <a:r>
                        <a:rPr lang="zh-CN" altLang="en-US" sz="1400" u="none" strike="noStrike" dirty="0">
                          <a:effectLst/>
                        </a:rPr>
                        <a:t>入口</a:t>
                      </a:r>
                      <a:r>
                        <a:rPr lang="en-US" altLang="zh-CN" sz="1400" u="none" strike="noStrike" dirty="0">
                          <a:effectLst/>
                        </a:rPr>
                        <a:t>1200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</a:rPr>
                        <a:t>4035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5.947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845593494"/>
                  </a:ext>
                </a:extLst>
              </a:tr>
              <a:tr h="230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ABS_22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B03O.904</a:t>
                      </a:r>
                      <a:r>
                        <a:rPr lang="zh-CN" altLang="en-US" sz="1400" u="none" strike="noStrike" dirty="0">
                          <a:effectLst/>
                        </a:rPr>
                        <a:t>入口</a:t>
                      </a:r>
                      <a:r>
                        <a:rPr lang="en-US" altLang="zh-CN" sz="1400" u="none" strike="noStrike" dirty="0">
                          <a:effectLst/>
                        </a:rPr>
                        <a:t>800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</a:rPr>
                        <a:t>3989 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u="none" strike="noStrike" dirty="0">
                          <a:effectLst/>
                        </a:rPr>
                        <a:t>5.433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2076" marR="2076" marT="2076" marB="0" anchor="ctr"/>
                </a:tc>
                <a:extLst>
                  <a:ext uri="{0D108BD9-81ED-4DB2-BD59-A6C34878D82A}">
                    <a16:rowId xmlns:a16="http://schemas.microsoft.com/office/drawing/2014/main" val="4204848135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7F5CEF5F-FADD-41F1-9DBE-1DBE0E23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"/>
          <a:stretch/>
        </p:blipFill>
        <p:spPr>
          <a:xfrm>
            <a:off x="6787869" y="3429000"/>
            <a:ext cx="5267338" cy="329375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63825E-079E-49FD-9972-076E6B5D3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249" y="1144153"/>
            <a:ext cx="2508958" cy="22848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172C835-7332-4C8A-BE53-457F44459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76" y="1320437"/>
            <a:ext cx="2796173" cy="174000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FF0CD91-0285-4CFE-BA0E-D184EDE03437}"/>
              </a:ext>
            </a:extLst>
          </p:cNvPr>
          <p:cNvSpPr txBox="1"/>
          <p:nvPr/>
        </p:nvSpPr>
        <p:spPr>
          <a:xfrm>
            <a:off x="9549114" y="393539"/>
            <a:ext cx="127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李琦</a:t>
            </a:r>
          </a:p>
        </p:txBody>
      </p:sp>
    </p:spTree>
    <p:extLst>
      <p:ext uri="{BB962C8B-B14F-4D97-AF65-F5344CB8AC3E}">
        <p14:creationId xmlns:p14="http://schemas.microsoft.com/office/powerpoint/2010/main" val="487564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151050</TotalTime>
  <Words>2440</Words>
  <Application>Microsoft Office PowerPoint</Application>
  <PresentationFormat>宽屏</PresentationFormat>
  <Paragraphs>578</Paragraphs>
  <Slides>27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3" baseType="lpstr">
      <vt:lpstr>Noto Sans SC</vt:lpstr>
      <vt:lpstr>Optima</vt:lpstr>
      <vt:lpstr>等线</vt:lpstr>
      <vt:lpstr>微软雅黑</vt:lpstr>
      <vt:lpstr>Arial</vt:lpstr>
      <vt:lpstr>Arial Black</vt:lpstr>
      <vt:lpstr>Calibri</vt:lpstr>
      <vt:lpstr>Courier New</vt:lpstr>
      <vt:lpstr>Segoe UI</vt:lpstr>
      <vt:lpstr>Symbol</vt:lpstr>
      <vt:lpstr>Times New Roman</vt:lpstr>
      <vt:lpstr>Wingdings</vt:lpstr>
      <vt:lpstr>Office 主题</vt:lpstr>
      <vt:lpstr>2_Office 主题</vt:lpstr>
      <vt:lpstr>CERNCorporate4-3</vt:lpstr>
      <vt:lpstr>Equation</vt:lpstr>
      <vt:lpstr>PowerPoint 演示文稿</vt:lpstr>
      <vt:lpstr>Outline</vt:lpstr>
      <vt:lpstr> SR pathway diagram</vt:lpstr>
      <vt:lpstr> SR pathway diagram</vt:lpstr>
      <vt:lpstr>PowerPoint 演示文稿</vt:lpstr>
      <vt:lpstr>Antechamber of photon absorbers VS TDR</vt:lpstr>
      <vt:lpstr>Influence on vacuum chamber</vt:lpstr>
      <vt:lpstr>CEPC电子环外环弧区绘图细节及弯铁特征</vt:lpstr>
      <vt:lpstr>初步设计吸收器布局并计算相关数据</vt:lpstr>
      <vt:lpstr>吸收器设计加工难点</vt:lpstr>
      <vt:lpstr>增材制造绿激光打印铜调研情况</vt:lpstr>
      <vt:lpstr>PowerPoint 演示文稿</vt:lpstr>
      <vt:lpstr>Prototype of Absorber on HEPS-Tf</vt:lpstr>
      <vt:lpstr>Conclusion</vt:lpstr>
      <vt:lpstr>CEPC光子吸收器方案和TDR方案对比</vt:lpstr>
      <vt:lpstr>Mechanical adaption with magnets</vt:lpstr>
      <vt:lpstr>Impedance of absorbers</vt:lpstr>
      <vt:lpstr>Impedance of absorbers</vt:lpstr>
      <vt:lpstr>Cost </vt:lpstr>
      <vt:lpstr>PowerPoint 演示文稿</vt:lpstr>
      <vt:lpstr>2、FCC吸收器结构尺寸分析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mays</dc:creator>
  <cp:lastModifiedBy>Mays-tap</cp:lastModifiedBy>
  <cp:revision>538</cp:revision>
  <dcterms:created xsi:type="dcterms:W3CDTF">2024-01-08T07:49:28Z</dcterms:created>
  <dcterms:modified xsi:type="dcterms:W3CDTF">2025-04-21T05:53:34Z</dcterms:modified>
</cp:coreProperties>
</file>