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8.jpg" ContentType="image/jpeg"/>
  <Override PartName="/ppt/media/image30.jpg" ContentType="image/jpe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953" r:id="rId2"/>
    <p:sldId id="1373" r:id="rId3"/>
    <p:sldId id="1374" r:id="rId4"/>
    <p:sldId id="1375" r:id="rId5"/>
    <p:sldId id="1376" r:id="rId6"/>
    <p:sldId id="1377" r:id="rId7"/>
    <p:sldId id="258" r:id="rId8"/>
    <p:sldId id="1378" r:id="rId9"/>
    <p:sldId id="1351" r:id="rId10"/>
    <p:sldId id="1360" r:id="rId11"/>
    <p:sldId id="1352" r:id="rId12"/>
    <p:sldId id="1356" r:id="rId13"/>
    <p:sldId id="1353" r:id="rId14"/>
    <p:sldId id="1242" r:id="rId15"/>
    <p:sldId id="1362" r:id="rId16"/>
    <p:sldId id="1355" r:id="rId17"/>
    <p:sldId id="1354" r:id="rId18"/>
    <p:sldId id="1369" r:id="rId19"/>
    <p:sldId id="1359" r:id="rId20"/>
    <p:sldId id="1370" r:id="rId21"/>
    <p:sldId id="1361" r:id="rId22"/>
    <p:sldId id="1368" r:id="rId23"/>
    <p:sldId id="1372" r:id="rId24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249"/>
    <a:srgbClr val="0000FF"/>
    <a:srgbClr val="003399"/>
    <a:srgbClr val="0070C0"/>
    <a:srgbClr val="4D8357"/>
    <a:srgbClr val="FDCC6D"/>
    <a:srgbClr val="E6E6E6"/>
    <a:srgbClr val="FFFFFF"/>
    <a:srgbClr val="005800"/>
    <a:srgbClr val="008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0" autoAdjust="0"/>
    <p:restoredTop sz="94242" autoAdjust="0"/>
  </p:normalViewPr>
  <p:slideViewPr>
    <p:cSldViewPr>
      <p:cViewPr>
        <p:scale>
          <a:sx n="112" d="100"/>
          <a:sy n="112" d="100"/>
        </p:scale>
        <p:origin x="1136" y="2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87" d="100"/>
          <a:sy n="87" d="100"/>
        </p:scale>
        <p:origin x="35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48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Click to edit Master subtitle style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2025/4/21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42088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C00000"/>
                </a:solidFill>
              </a:rPr>
              <a:t>CEPC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Polarization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EDR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Progress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1919536" y="4091688"/>
            <a:ext cx="7938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Zhe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Duan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the CEPC Polarization Working Group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21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April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2025,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CEPC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Day,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email: </a:t>
            </a:r>
            <a:r>
              <a:rPr lang="en-US" altLang="zh-CN" dirty="0" err="1">
                <a:solidFill>
                  <a:schemeClr val="bg1"/>
                </a:solidFill>
              </a:rPr>
              <a:t>duanz@ihep.ac.cn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E9CC69A-F74D-486C-8BF4-51DFEF834EDC}"/>
              </a:ext>
            </a:extLst>
          </p:cNvPr>
          <p:cNvSpPr txBox="1"/>
          <p:nvPr/>
        </p:nvSpPr>
        <p:spPr>
          <a:xfrm>
            <a:off x="6023992" y="30778"/>
            <a:ext cx="5976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Black" panose="020B0A04020102020204" pitchFamily="34" charset="0"/>
              </a:rPr>
              <a:t>Circular Electron Positron Collider</a:t>
            </a:r>
            <a:endParaRPr lang="zh-CN" alt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2"/>
    </mc:Choice>
    <mc:Fallback xmlns="">
      <p:transition spd="slow" advTm="2373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0D04CA-51B3-4533-C8EA-AE4D5BF88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150" y="1268760"/>
            <a:ext cx="6134472" cy="21602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zh-CN" sz="2400"/>
              <a:t>Prospects</a:t>
            </a:r>
          </a:p>
          <a:p>
            <a:r>
              <a:rPr lang="en-US" altLang="zh-CN" sz="2400"/>
              <a:t>Injecting</a:t>
            </a:r>
            <a:r>
              <a:rPr lang="zh-CN" altLang="en-US" sz="2400"/>
              <a:t> </a:t>
            </a:r>
            <a:r>
              <a:rPr lang="en-US" altLang="zh-CN" sz="2400"/>
              <a:t>pre-polarized</a:t>
            </a:r>
            <a:r>
              <a:rPr lang="zh-CN" altLang="en-US" sz="2400"/>
              <a:t> </a:t>
            </a:r>
            <a:r>
              <a:rPr lang="en-US" altLang="zh-CN" sz="2400"/>
              <a:t>beams</a:t>
            </a:r>
          </a:p>
          <a:p>
            <a:pPr lvl="1"/>
            <a:r>
              <a:rPr lang="en-US" altLang="zh-CN" sz="2000"/>
              <a:t>Polarized</a:t>
            </a:r>
            <a:r>
              <a:rPr lang="zh-CN" altLang="en-US" sz="2000"/>
              <a:t> </a:t>
            </a:r>
            <a:r>
              <a:rPr lang="en-US" altLang="zh-CN" sz="2000"/>
              <a:t>e–</a:t>
            </a:r>
            <a:r>
              <a:rPr lang="zh-CN" altLang="en-US" sz="2000"/>
              <a:t> </a:t>
            </a:r>
            <a:r>
              <a:rPr lang="en-US" altLang="zh-CN" sz="2000"/>
              <a:t>source</a:t>
            </a:r>
            <a:r>
              <a:rPr lang="zh-CN" altLang="en-US" sz="2000"/>
              <a:t> </a:t>
            </a:r>
            <a:endParaRPr lang="en-US" altLang="zh-CN" sz="2000"/>
          </a:p>
          <a:p>
            <a:pPr lvl="1">
              <a:spcAft>
                <a:spcPts val="600"/>
              </a:spcAft>
            </a:pPr>
            <a:r>
              <a:rPr lang="en-US" altLang="zh-CN" sz="2000"/>
              <a:t>Polarized</a:t>
            </a:r>
            <a:r>
              <a:rPr lang="zh-CN" altLang="en-US" sz="2000"/>
              <a:t> </a:t>
            </a:r>
            <a:r>
              <a:rPr lang="en-US" altLang="zh-CN" sz="2000"/>
              <a:t>e+</a:t>
            </a:r>
            <a:r>
              <a:rPr lang="zh-CN" altLang="en-US" sz="2000"/>
              <a:t> </a:t>
            </a:r>
            <a:r>
              <a:rPr lang="en-US" altLang="zh-CN" sz="2000"/>
              <a:t>ring</a:t>
            </a:r>
            <a:r>
              <a:rPr lang="zh-CN" altLang="en-US" sz="2000"/>
              <a:t> </a:t>
            </a:r>
            <a:r>
              <a:rPr lang="en-US" altLang="zh-CN" sz="2000"/>
              <a:t>@</a:t>
            </a:r>
            <a:r>
              <a:rPr lang="zh-CN" altLang="en-US" sz="2000"/>
              <a:t> </a:t>
            </a:r>
            <a:r>
              <a:rPr lang="en-US" altLang="zh-CN" sz="2000"/>
              <a:t>~2.0</a:t>
            </a:r>
            <a:r>
              <a:rPr lang="zh-CN" altLang="en-US" sz="2000"/>
              <a:t> </a:t>
            </a:r>
            <a:r>
              <a:rPr lang="en-US" altLang="zh-CN" sz="2000"/>
              <a:t>GeV</a:t>
            </a:r>
          </a:p>
          <a:p>
            <a:pPr>
              <a:spcAft>
                <a:spcPts val="600"/>
              </a:spcAft>
            </a:pPr>
            <a:r>
              <a:rPr lang="en-US" altLang="zh-CN" sz="2400"/>
              <a:t>Beam</a:t>
            </a:r>
            <a:r>
              <a:rPr lang="zh-CN" altLang="en-US" sz="2400"/>
              <a:t> </a:t>
            </a:r>
            <a:r>
              <a:rPr lang="en-US" altLang="zh-CN" sz="2400"/>
              <a:t>energy</a:t>
            </a:r>
            <a:r>
              <a:rPr lang="zh-CN" altLang="en-US" sz="2400"/>
              <a:t> </a:t>
            </a:r>
            <a:r>
              <a:rPr lang="en-US" altLang="zh-CN" sz="2400"/>
              <a:t>calibration</a:t>
            </a:r>
            <a:r>
              <a:rPr lang="zh-CN" altLang="en-US" sz="2400"/>
              <a:t> </a:t>
            </a:r>
            <a:r>
              <a:rPr lang="en-US" altLang="zh-CN" sz="2400"/>
              <a:t>@</a:t>
            </a:r>
            <a:r>
              <a:rPr lang="zh-CN" altLang="en-US" sz="2400"/>
              <a:t> </a:t>
            </a:r>
            <a:r>
              <a:rPr lang="en-US" altLang="zh-CN" sz="2400"/>
              <a:t>Z</a:t>
            </a:r>
            <a:r>
              <a:rPr lang="zh-CN" altLang="en-US" sz="2400"/>
              <a:t> </a:t>
            </a:r>
            <a:r>
              <a:rPr lang="en-US" altLang="zh-CN" sz="2400"/>
              <a:t>&amp;</a:t>
            </a:r>
            <a:r>
              <a:rPr lang="zh-CN" altLang="en-US" sz="2400"/>
              <a:t> </a:t>
            </a:r>
            <a:r>
              <a:rPr lang="en-US" altLang="zh-CN" sz="2400"/>
              <a:t>W</a:t>
            </a:r>
          </a:p>
          <a:p>
            <a:pPr>
              <a:spcAft>
                <a:spcPts val="600"/>
              </a:spcAft>
            </a:pPr>
            <a:r>
              <a:rPr lang="en-US" altLang="zh-CN" sz="2400"/>
              <a:t>~70%</a:t>
            </a:r>
            <a:r>
              <a:rPr lang="zh-CN" altLang="en-US" sz="2400"/>
              <a:t> </a:t>
            </a:r>
            <a:r>
              <a:rPr lang="en-US" altLang="zh-CN" sz="2400"/>
              <a:t>longitudinal</a:t>
            </a:r>
            <a:r>
              <a:rPr lang="zh-CN" altLang="en-US" sz="2400"/>
              <a:t> </a:t>
            </a:r>
            <a:r>
              <a:rPr lang="en-US" altLang="zh-CN" sz="2400"/>
              <a:t>polarization</a:t>
            </a:r>
            <a:r>
              <a:rPr lang="zh-CN" altLang="en-US" sz="2400"/>
              <a:t> </a:t>
            </a:r>
            <a:r>
              <a:rPr lang="en-US" altLang="zh-CN" sz="2400"/>
              <a:t>for</a:t>
            </a:r>
            <a:r>
              <a:rPr lang="zh-CN" altLang="en-US" sz="2400"/>
              <a:t> </a:t>
            </a:r>
            <a:r>
              <a:rPr lang="en-US" altLang="zh-CN" sz="2400"/>
              <a:t>e-</a:t>
            </a:r>
            <a:r>
              <a:rPr lang="zh-CN" altLang="en-US" sz="2400"/>
              <a:t> </a:t>
            </a:r>
            <a:r>
              <a:rPr lang="en-US" altLang="zh-CN" sz="2400"/>
              <a:t>@</a:t>
            </a:r>
            <a:r>
              <a:rPr lang="zh-CN" altLang="en-US" sz="2400"/>
              <a:t> </a:t>
            </a:r>
            <a:r>
              <a:rPr lang="en-US" altLang="zh-CN" sz="2400"/>
              <a:t>Z</a:t>
            </a:r>
          </a:p>
          <a:p>
            <a:endParaRPr lang="en-US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F57BD8-DA9F-4A93-1914-B4F87E884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Status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beam</a:t>
            </a:r>
            <a:r>
              <a:rPr lang="zh-CN" altLang="en-US"/>
              <a:t> </a:t>
            </a:r>
            <a:r>
              <a:rPr lang="en-US" altLang="zh-CN"/>
              <a:t>polarization</a:t>
            </a:r>
            <a:r>
              <a:rPr lang="zh-CN" altLang="en-US"/>
              <a:t> </a:t>
            </a:r>
            <a:r>
              <a:rPr lang="en-US" altLang="zh-CN"/>
              <a:t>design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9D70C-66E9-CFB3-F9D1-720B57811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940D0-B523-CE11-2A4E-792F126AD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194727"/>
            <a:ext cx="4784264" cy="2810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8A8170-2FC6-AF8E-F08A-BA79F75CB9E0}"/>
              </a:ext>
            </a:extLst>
          </p:cNvPr>
          <p:cNvSpPr txBox="1"/>
          <p:nvPr/>
        </p:nvSpPr>
        <p:spPr>
          <a:xfrm>
            <a:off x="6769116" y="3129691"/>
            <a:ext cx="2927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solidFill>
                  <a:srgbClr val="0070C0"/>
                </a:solidFill>
              </a:rPr>
              <a:t>CEPC</a:t>
            </a:r>
            <a:r>
              <a:rPr lang="zh-CN" altLang="en-US" sz="1000" dirty="0">
                <a:solidFill>
                  <a:srgbClr val="0070C0"/>
                </a:solidFill>
              </a:rPr>
              <a:t> </a:t>
            </a:r>
            <a:r>
              <a:rPr lang="en-US" altLang="zh-CN" sz="1000" dirty="0">
                <a:solidFill>
                  <a:srgbClr val="0070C0"/>
                </a:solidFill>
              </a:rPr>
              <a:t>TDR-Accelerator,</a:t>
            </a:r>
            <a:r>
              <a:rPr lang="zh-CN" altLang="en-US" sz="1000" dirty="0">
                <a:solidFill>
                  <a:srgbClr val="0070C0"/>
                </a:solidFill>
              </a:rPr>
              <a:t> </a:t>
            </a:r>
            <a:r>
              <a:rPr lang="en-US" altLang="zh-CN" sz="1000" dirty="0">
                <a:solidFill>
                  <a:srgbClr val="0070C0"/>
                </a:solidFill>
              </a:rPr>
              <a:t>arXiv:2312.14363</a:t>
            </a:r>
            <a:endParaRPr lang="en-US" altLang="zh-CN" sz="1000" dirty="0" err="1">
              <a:solidFill>
                <a:srgbClr val="0070C0"/>
              </a:solidFill>
            </a:endParaRPr>
          </a:p>
          <a:p>
            <a:r>
              <a:rPr lang="en-US" altLang="zh-CN" sz="1000" dirty="0" err="1">
                <a:solidFill>
                  <a:srgbClr val="0070C0"/>
                </a:solidFill>
              </a:rPr>
              <a:t>Radiat</a:t>
            </a:r>
            <a:r>
              <a:rPr lang="en-US" altLang="zh-CN" sz="1000" dirty="0">
                <a:solidFill>
                  <a:srgbClr val="0070C0"/>
                </a:solidFill>
              </a:rPr>
              <a:t>. Det. Tech. Meth. 6:490 (2022).</a:t>
            </a:r>
          </a:p>
          <a:p>
            <a:r>
              <a:rPr lang="en-US" altLang="zh-CN" sz="1000" dirty="0">
                <a:solidFill>
                  <a:srgbClr val="0070C0"/>
                </a:solidFill>
              </a:rPr>
              <a:t>Phys. Rev. Accel. Beams, 26, 051003 (2023).</a:t>
            </a:r>
          </a:p>
          <a:p>
            <a:r>
              <a:rPr lang="en-US" altLang="zh-CN" sz="1000" dirty="0">
                <a:solidFill>
                  <a:srgbClr val="0070C0"/>
                </a:solidFill>
              </a:rPr>
              <a:t>Phys. Rev. Accel. Beams, 26, 091001</a:t>
            </a:r>
            <a:r>
              <a:rPr lang="zh-CN" altLang="en-US" sz="1000" dirty="0">
                <a:solidFill>
                  <a:srgbClr val="0070C0"/>
                </a:solidFill>
              </a:rPr>
              <a:t> </a:t>
            </a:r>
            <a:r>
              <a:rPr lang="en-US" altLang="zh-CN" sz="1000" dirty="0">
                <a:solidFill>
                  <a:srgbClr val="0070C0"/>
                </a:solidFill>
              </a:rPr>
              <a:t>(2023).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F176D-99AA-E12C-A8BB-0C8D829F646D}"/>
              </a:ext>
            </a:extLst>
          </p:cNvPr>
          <p:cNvSpPr txBox="1"/>
          <p:nvPr/>
        </p:nvSpPr>
        <p:spPr>
          <a:xfrm>
            <a:off x="7968208" y="2483486"/>
            <a:ext cx="720080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000">
                <a:solidFill>
                  <a:srgbClr val="FF0000"/>
                </a:solidFill>
              </a:rPr>
              <a:t>positron</a:t>
            </a:r>
            <a:r>
              <a:rPr lang="zh-CN" altLang="en-US" sz="1000">
                <a:solidFill>
                  <a:srgbClr val="FF0000"/>
                </a:solidFill>
              </a:rPr>
              <a:t> </a:t>
            </a:r>
            <a:r>
              <a:rPr lang="en-US" altLang="zh-CN" sz="1000">
                <a:solidFill>
                  <a:srgbClr val="FF0000"/>
                </a:solidFill>
              </a:rPr>
              <a:t>polarizing</a:t>
            </a:r>
            <a:r>
              <a:rPr lang="zh-CN" altLang="en-US" sz="1000">
                <a:solidFill>
                  <a:srgbClr val="FF0000"/>
                </a:solidFill>
              </a:rPr>
              <a:t> </a:t>
            </a:r>
            <a:r>
              <a:rPr lang="en-US" altLang="zh-CN" sz="1000">
                <a:solidFill>
                  <a:srgbClr val="FF0000"/>
                </a:solidFill>
              </a:rPr>
              <a:t>ring</a:t>
            </a:r>
            <a:endParaRPr lang="en-US" sz="1000">
              <a:solidFill>
                <a:srgbClr val="FF0000"/>
              </a:solidFill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D839E35F-29C8-09D9-8B8B-0207AAC8B888}"/>
              </a:ext>
            </a:extLst>
          </p:cNvPr>
          <p:cNvSpPr txBox="1">
            <a:spLocks/>
          </p:cNvSpPr>
          <p:nvPr/>
        </p:nvSpPr>
        <p:spPr>
          <a:xfrm>
            <a:off x="499728" y="3945637"/>
            <a:ext cx="6246835" cy="2691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zh-CN" sz="2400"/>
              <a:t>Topics</a:t>
            </a:r>
            <a:r>
              <a:rPr lang="zh-CN" altLang="en-US" sz="2400"/>
              <a:t> </a:t>
            </a:r>
            <a:r>
              <a:rPr lang="en-US" altLang="zh-CN" sz="2400"/>
              <a:t>to</a:t>
            </a:r>
            <a:r>
              <a:rPr lang="zh-CN" altLang="en-US" sz="2400"/>
              <a:t> </a:t>
            </a:r>
            <a:r>
              <a:rPr lang="en-US" altLang="zh-CN" sz="2400"/>
              <a:t>study</a:t>
            </a:r>
          </a:p>
          <a:p>
            <a:r>
              <a:rPr lang="en-US" altLang="zh-CN" sz="2400"/>
              <a:t>Useful</a:t>
            </a:r>
            <a:r>
              <a:rPr lang="zh-CN" altLang="en-US" sz="2400"/>
              <a:t> </a:t>
            </a:r>
            <a:r>
              <a:rPr lang="en-US" altLang="zh-CN" sz="2400"/>
              <a:t>polarization</a:t>
            </a:r>
            <a:r>
              <a:rPr lang="zh-CN" altLang="en-US" sz="2400"/>
              <a:t> </a:t>
            </a:r>
            <a:r>
              <a:rPr lang="en-US" altLang="zh-CN" sz="2400"/>
              <a:t>level</a:t>
            </a:r>
            <a:r>
              <a:rPr lang="zh-CN" altLang="en-US" sz="2400"/>
              <a:t> </a:t>
            </a:r>
            <a:r>
              <a:rPr lang="en-US" altLang="zh-CN" sz="2400"/>
              <a:t>@</a:t>
            </a:r>
            <a:r>
              <a:rPr lang="zh-CN" altLang="en-US" sz="2400"/>
              <a:t> </a:t>
            </a:r>
            <a:r>
              <a:rPr lang="en-US" altLang="zh-CN" sz="2400"/>
              <a:t>Higgs</a:t>
            </a:r>
          </a:p>
          <a:p>
            <a:r>
              <a:rPr lang="en-US" altLang="zh-CN" sz="2400"/>
              <a:t>Longitudinal</a:t>
            </a:r>
            <a:r>
              <a:rPr lang="zh-CN" altLang="en-US" sz="2400"/>
              <a:t> </a:t>
            </a:r>
            <a:r>
              <a:rPr lang="en-US" altLang="zh-CN" sz="2400"/>
              <a:t>polarization</a:t>
            </a:r>
            <a:r>
              <a:rPr lang="zh-CN" altLang="en-US" sz="2400"/>
              <a:t> </a:t>
            </a:r>
            <a:r>
              <a:rPr lang="en-US" altLang="zh-CN" sz="2400"/>
              <a:t>w/</a:t>
            </a:r>
            <a:r>
              <a:rPr lang="zh-CN" altLang="en-US" sz="2400"/>
              <a:t> </a:t>
            </a:r>
            <a:r>
              <a:rPr lang="en-US" altLang="zh-CN" sz="2400"/>
              <a:t>pol</a:t>
            </a:r>
            <a:r>
              <a:rPr lang="zh-CN" altLang="en-US" sz="2400"/>
              <a:t> </a:t>
            </a:r>
            <a:r>
              <a:rPr lang="en-US" altLang="zh-CN" sz="2400"/>
              <a:t>e+,</a:t>
            </a:r>
            <a:r>
              <a:rPr lang="zh-CN" altLang="en-US" sz="2400"/>
              <a:t> </a:t>
            </a:r>
            <a:r>
              <a:rPr lang="en-US" altLang="zh-CN" sz="2400"/>
              <a:t>at</a:t>
            </a:r>
            <a:r>
              <a:rPr lang="zh-CN" altLang="en-US" sz="2400"/>
              <a:t> </a:t>
            </a:r>
            <a:r>
              <a:rPr lang="en-US" altLang="zh-CN" sz="2400"/>
              <a:t>higher</a:t>
            </a:r>
            <a:r>
              <a:rPr lang="zh-CN" altLang="en-US" sz="2400"/>
              <a:t> </a:t>
            </a:r>
            <a:r>
              <a:rPr lang="en-US" altLang="zh-CN" sz="2400"/>
              <a:t>energies</a:t>
            </a:r>
          </a:p>
          <a:p>
            <a:pPr lvl="1"/>
            <a:r>
              <a:rPr lang="en-US" altLang="zh-CN" sz="2000"/>
              <a:t>Polarized</a:t>
            </a:r>
            <a:r>
              <a:rPr lang="zh-CN" altLang="en-US" sz="2000"/>
              <a:t> </a:t>
            </a:r>
            <a:r>
              <a:rPr lang="en-US" altLang="zh-CN" sz="2000"/>
              <a:t>e+</a:t>
            </a:r>
            <a:r>
              <a:rPr lang="zh-CN" altLang="en-US" sz="2000"/>
              <a:t> </a:t>
            </a:r>
            <a:r>
              <a:rPr lang="en-US" altLang="zh-CN" sz="2000"/>
              <a:t>source</a:t>
            </a:r>
          </a:p>
          <a:p>
            <a:pPr lvl="2"/>
            <a:r>
              <a:rPr lang="en-US" altLang="zh-CN" sz="2000"/>
              <a:t>flux</a:t>
            </a:r>
            <a:r>
              <a:rPr lang="zh-CN" altLang="en-US" sz="2000"/>
              <a:t> </a:t>
            </a:r>
            <a:r>
              <a:rPr lang="en-US" altLang="zh-CN" sz="2000"/>
              <a:t>requirement</a:t>
            </a:r>
            <a:r>
              <a:rPr lang="zh-CN" altLang="en-US" sz="2000"/>
              <a:t> </a:t>
            </a:r>
            <a:r>
              <a:rPr lang="en-US" altLang="zh-CN" sz="2000"/>
              <a:t>~</a:t>
            </a:r>
            <a:r>
              <a:rPr lang="zh-CN" altLang="en-US" sz="2000"/>
              <a:t> </a:t>
            </a:r>
            <a:r>
              <a:rPr lang="en-US" altLang="zh-CN" sz="2000"/>
              <a:t>1/60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/>
              <a:t>ILC</a:t>
            </a:r>
          </a:p>
          <a:p>
            <a:pPr lvl="2"/>
            <a:r>
              <a:rPr lang="en-US" altLang="zh-CN" sz="2000"/>
              <a:t>revisit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/>
              <a:t>the</a:t>
            </a:r>
            <a:r>
              <a:rPr lang="zh-CN" altLang="en-US" sz="2000"/>
              <a:t> </a:t>
            </a:r>
            <a:r>
              <a:rPr lang="en-US" altLang="zh-CN" sz="2000"/>
              <a:t>Compton</a:t>
            </a:r>
            <a:r>
              <a:rPr lang="zh-CN" altLang="en-US" sz="2000"/>
              <a:t> </a:t>
            </a:r>
            <a:r>
              <a:rPr lang="en-US" altLang="zh-CN" sz="2000"/>
              <a:t>Ring</a:t>
            </a:r>
            <a:r>
              <a:rPr lang="zh-CN" altLang="en-US" sz="2000"/>
              <a:t> </a:t>
            </a:r>
            <a:r>
              <a:rPr lang="en-US" altLang="zh-CN" sz="2000"/>
              <a:t>scheme</a:t>
            </a:r>
            <a:r>
              <a:rPr lang="zh-CN" altLang="en-US" sz="2000"/>
              <a:t> </a:t>
            </a:r>
            <a:r>
              <a:rPr lang="en-US" altLang="zh-CN" sz="2000"/>
              <a:t>under</a:t>
            </a:r>
            <a:r>
              <a:rPr lang="zh-CN" altLang="en-US" sz="2000"/>
              <a:t> </a:t>
            </a:r>
            <a:r>
              <a:rPr lang="en-US" altLang="zh-CN" sz="2000"/>
              <a:t>way</a:t>
            </a:r>
            <a:r>
              <a:rPr lang="zh-CN" altLang="en-US" sz="2000"/>
              <a:t> </a:t>
            </a:r>
            <a:r>
              <a:rPr lang="en-US" altLang="zh-CN" sz="2000"/>
              <a:t>(Li</a:t>
            </a:r>
            <a:r>
              <a:rPr lang="zh-CN" altLang="en-US" sz="2000"/>
              <a:t> </a:t>
            </a:r>
            <a:r>
              <a:rPr lang="en-US" altLang="zh-CN" sz="2000"/>
              <a:t>Xiaoping,</a:t>
            </a:r>
            <a:r>
              <a:rPr lang="zh-CN" altLang="en-US" sz="2000"/>
              <a:t> </a:t>
            </a:r>
            <a:r>
              <a:rPr lang="en-US" altLang="zh-CN" sz="2000"/>
              <a:t>in</a:t>
            </a:r>
            <a:r>
              <a:rPr lang="zh-CN" altLang="en-US" sz="2000"/>
              <a:t> </a:t>
            </a:r>
            <a:r>
              <a:rPr lang="en-US" altLang="zh-CN" sz="2000"/>
              <a:t>contact</a:t>
            </a:r>
            <a:r>
              <a:rPr lang="zh-CN" altLang="en-US" sz="2000"/>
              <a:t> </a:t>
            </a:r>
            <a:r>
              <a:rPr lang="en-US" altLang="zh-CN" sz="2000"/>
              <a:t>with</a:t>
            </a:r>
            <a:r>
              <a:rPr lang="zh-CN" altLang="en-US" sz="2000"/>
              <a:t> </a:t>
            </a:r>
            <a:r>
              <a:rPr lang="en-US" altLang="zh-CN" sz="2000"/>
              <a:t>IJCLab</a:t>
            </a:r>
            <a:r>
              <a:rPr lang="zh-CN" altLang="en-US" sz="2000"/>
              <a:t> </a:t>
            </a:r>
            <a:r>
              <a:rPr lang="en-US" altLang="zh-CN" sz="2000"/>
              <a:t>for</a:t>
            </a:r>
            <a:r>
              <a:rPr lang="zh-CN" altLang="en-US" sz="2000"/>
              <a:t> </a:t>
            </a:r>
            <a:r>
              <a:rPr lang="en-US" altLang="zh-CN" sz="2000"/>
              <a:t>collaboration</a:t>
            </a:r>
            <a:r>
              <a:rPr lang="zh-CN" altLang="en-US" sz="2000"/>
              <a:t> </a:t>
            </a:r>
            <a:r>
              <a:rPr lang="en-US" altLang="zh-CN" sz="2000"/>
              <a:t>)</a:t>
            </a:r>
          </a:p>
          <a:p>
            <a:pPr lvl="1"/>
            <a:r>
              <a:rPr lang="en-US" altLang="zh-CN" sz="2000"/>
              <a:t>Spin</a:t>
            </a:r>
            <a:r>
              <a:rPr lang="zh-CN" altLang="en-US" sz="2000"/>
              <a:t> </a:t>
            </a:r>
            <a:r>
              <a:rPr lang="en-US" altLang="zh-CN" sz="2000"/>
              <a:t>rotators</a:t>
            </a:r>
            <a:r>
              <a:rPr lang="zh-CN" altLang="en-US" sz="2000"/>
              <a:t> </a:t>
            </a:r>
            <a:r>
              <a:rPr lang="en-US" altLang="zh-CN" sz="2000"/>
              <a:t>at</a:t>
            </a:r>
            <a:r>
              <a:rPr lang="zh-CN" altLang="en-US" sz="2000"/>
              <a:t> </a:t>
            </a:r>
            <a:r>
              <a:rPr lang="en-US" altLang="zh-CN" sz="2000"/>
              <a:t>higher</a:t>
            </a:r>
            <a:r>
              <a:rPr lang="zh-CN" altLang="en-US" sz="2000"/>
              <a:t> </a:t>
            </a:r>
            <a:r>
              <a:rPr lang="en-US" altLang="zh-CN" sz="2000"/>
              <a:t>energies</a:t>
            </a:r>
            <a:endParaRPr lang="en-US" sz="2000"/>
          </a:p>
          <a:p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71AF4-2791-15F2-4572-23F39D63F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873" y="4283374"/>
            <a:ext cx="2157359" cy="1008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FB44B3-DAD1-EA30-C4C3-E216565D3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42" y="4283374"/>
            <a:ext cx="3090964" cy="24133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8AE074-12EC-3323-B802-48FD9AB77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873" y="5291486"/>
            <a:ext cx="1931003" cy="142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9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B248EB-5A96-8622-F813-4A2784EC0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85861"/>
            <a:ext cx="11593288" cy="1351051"/>
          </a:xfrm>
        </p:spPr>
        <p:txBody>
          <a:bodyPr>
            <a:normAutofit lnSpcReduction="10000"/>
          </a:bodyPr>
          <a:lstStyle/>
          <a:p>
            <a:r>
              <a:rPr lang="en-US" altLang="zh-CN" sz="2200" dirty="0"/>
              <a:t>Add a polarized electron source at the position of the electron source.</a:t>
            </a:r>
          </a:p>
          <a:p>
            <a:pPr lvl="1"/>
            <a:r>
              <a:rPr lang="en-US" altLang="zh-CN" sz="2200"/>
              <a:t>loc</a:t>
            </a:r>
            <a:r>
              <a:rPr lang="en-US" altLang="zh-CN" sz="2200" dirty="0"/>
              <a:t>al adjustments are made at the electron source</a:t>
            </a:r>
          </a:p>
          <a:p>
            <a:pPr lvl="1"/>
            <a:r>
              <a:rPr lang="en-US" altLang="zh-CN" sz="2200" dirty="0"/>
              <a:t>no</a:t>
            </a:r>
            <a:r>
              <a:rPr lang="zh-CN" altLang="en-US" sz="2200" dirty="0"/>
              <a:t> </a:t>
            </a:r>
            <a:r>
              <a:rPr lang="en-US" altLang="zh-CN" sz="2200" dirty="0"/>
              <a:t>influence</a:t>
            </a:r>
            <a:r>
              <a:rPr lang="zh-CN" altLang="en-US" sz="2200" dirty="0"/>
              <a:t> </a:t>
            </a:r>
            <a:r>
              <a:rPr lang="en-US" altLang="zh-CN" sz="2200" dirty="0"/>
              <a:t>to</a:t>
            </a:r>
            <a:r>
              <a:rPr lang="zh-CN" altLang="en-US" sz="2200" dirty="0"/>
              <a:t> </a:t>
            </a:r>
            <a:r>
              <a:rPr lang="en-US" altLang="zh-CN" sz="2200" dirty="0"/>
              <a:t>the overall layout of the Linac</a:t>
            </a:r>
          </a:p>
          <a:p>
            <a:pPr lvl="1"/>
            <a:endParaRPr lang="en-US" altLang="zh-CN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278425-AF8B-77F3-A294-A25D1310C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Potential</a:t>
            </a:r>
            <a:r>
              <a:rPr lang="zh-CN" altLang="en-US"/>
              <a:t> </a:t>
            </a:r>
            <a:r>
              <a:rPr lang="en-US" altLang="zh-CN"/>
              <a:t>modification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en-US"/>
              <a:t> </a:t>
            </a:r>
            <a:r>
              <a:rPr lang="en-US" altLang="zh-CN"/>
              <a:t>e-</a:t>
            </a:r>
            <a:r>
              <a:rPr lang="zh-CN" altLang="en-US"/>
              <a:t> </a:t>
            </a:r>
            <a:r>
              <a:rPr lang="en-US"/>
              <a:t>Linac</a:t>
            </a:r>
            <a:r>
              <a:rPr lang="zh-CN" altLang="en-US"/>
              <a:t>  </a:t>
            </a:r>
            <a:r>
              <a:rPr lang="en-US" altLang="zh-CN"/>
              <a:t>(Meng</a:t>
            </a:r>
            <a:r>
              <a:rPr lang="zh-CN" altLang="en-US"/>
              <a:t> </a:t>
            </a:r>
            <a:r>
              <a:rPr lang="en-US" altLang="zh-CN"/>
              <a:t>Cai)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06622-77B2-7F9A-34BD-64EA8889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53FA338F-F91D-2CB6-D423-8F890B600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93" y="2979851"/>
            <a:ext cx="1073458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16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25E377-910C-4805-11A6-65FA8019D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Potential</a:t>
            </a:r>
            <a:r>
              <a:rPr lang="zh-CN" altLang="en-US"/>
              <a:t> </a:t>
            </a:r>
            <a:r>
              <a:rPr lang="en-US" altLang="zh-CN"/>
              <a:t>modification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e+</a:t>
            </a:r>
            <a:r>
              <a:rPr lang="zh-CN" altLang="en-US"/>
              <a:t> </a:t>
            </a:r>
            <a:r>
              <a:rPr lang="en-US" altLang="zh-CN"/>
              <a:t>linac</a:t>
            </a:r>
            <a:r>
              <a:rPr lang="zh-CN" altLang="en-US"/>
              <a:t> </a:t>
            </a:r>
            <a:r>
              <a:rPr lang="en-US" altLang="zh-CN"/>
              <a:t>(Meng</a:t>
            </a:r>
            <a:r>
              <a:rPr lang="zh-CN" altLang="en-US"/>
              <a:t> </a:t>
            </a:r>
            <a:r>
              <a:rPr lang="en-US" altLang="zh-CN"/>
              <a:t>Cai)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08243-0910-64FD-492A-F25F5F72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5" name="图片 80">
            <a:extLst>
              <a:ext uri="{FF2B5EF4-FFF2-40B4-BE49-F238E27FC236}">
                <a16:creationId xmlns:a16="http://schemas.microsoft.com/office/drawing/2014/main" id="{B879119B-7543-D645-B812-110C54DD8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3863623"/>
            <a:ext cx="9222236" cy="2808312"/>
          </a:xfrm>
          <a:prstGeom prst="rect">
            <a:avLst/>
          </a:prstGeom>
        </p:spPr>
      </p:pic>
      <p:sp>
        <p:nvSpPr>
          <p:cNvPr id="6" name="内容占位符 1">
            <a:extLst>
              <a:ext uri="{FF2B5EF4-FFF2-40B4-BE49-F238E27FC236}">
                <a16:creationId xmlns:a16="http://schemas.microsoft.com/office/drawing/2014/main" id="{0F4506D6-A106-1BC3-6B23-851311451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63" y="1196752"/>
            <a:ext cx="10932336" cy="2982455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dirty="0"/>
              <a:t>The energy of damping ring is increased from 1.1 GeV to ~2.0GeV</a:t>
            </a:r>
          </a:p>
          <a:p>
            <a:r>
              <a:rPr lang="en-US" altLang="zh-CN" dirty="0"/>
              <a:t>Linac</a:t>
            </a:r>
          </a:p>
          <a:p>
            <a:pPr lvl="1"/>
            <a:r>
              <a:rPr lang="en-US" altLang="zh-CN" dirty="0"/>
              <a:t>The energy of EBTL is increased from 1.1 GeV to 2.0 GeV (</a:t>
            </a:r>
            <a:r>
              <a:rPr lang="en-US" altLang="zh-CN" b="1" dirty="0"/>
              <a:t>Magnet &amp; Power supply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/>
              <a:t>Add 5 sets of S-band power source to replace 8 sets of C-band power source</a:t>
            </a:r>
          </a:p>
          <a:p>
            <a:pPr lvl="2"/>
            <a:r>
              <a:rPr lang="en-US" altLang="zh-CN" dirty="0">
                <a:sym typeface="Wingdings" panose="05000000000000000000" pitchFamily="2" charset="2"/>
              </a:rPr>
              <a:t>8 C-band klystron (50MW)</a:t>
            </a:r>
            <a:r>
              <a:rPr lang="zh-CN" altLang="en-US" dirty="0">
                <a:sym typeface="Wingdings" panose="05000000000000000000" pitchFamily="2" charset="2"/>
              </a:rPr>
              <a:t>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/>
              <a:t>5 S-band klystron (80MW) </a:t>
            </a:r>
          </a:p>
          <a:p>
            <a:pPr lvl="2"/>
            <a:r>
              <a:rPr lang="en-US" altLang="zh-CN" dirty="0">
                <a:sym typeface="Wingdings" panose="05000000000000000000" pitchFamily="2" charset="2"/>
              </a:rPr>
              <a:t>16 C-band </a:t>
            </a:r>
            <a:r>
              <a:rPr lang="en-US" altLang="zh-CN" dirty="0"/>
              <a:t>accelerating structure (1.8m)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/>
              <a:t> </a:t>
            </a:r>
            <a:r>
              <a:rPr lang="en-US" altLang="zh-CN" dirty="0"/>
              <a:t>20 S-band accelerating structure (3m) </a:t>
            </a:r>
          </a:p>
          <a:p>
            <a:pPr lvl="2"/>
            <a:r>
              <a:rPr lang="en-US" altLang="zh-CN" dirty="0"/>
              <a:t>The length will be increased by 30m</a:t>
            </a:r>
          </a:p>
          <a:p>
            <a:pPr lvl="2"/>
            <a:endParaRPr lang="en-US" altLang="zh-CN" dirty="0"/>
          </a:p>
          <a:p>
            <a:pPr lvl="3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6167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3C7190-C61E-F91C-62CB-A1229A0C3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582" y="1411964"/>
            <a:ext cx="7115614" cy="1873019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sz="3100"/>
              <a:t>Optimization</a:t>
            </a:r>
            <a:r>
              <a:rPr lang="zh-CN" altLang="en-US" sz="3100"/>
              <a:t> </a:t>
            </a:r>
            <a:r>
              <a:rPr lang="en-US" altLang="zh-CN" sz="3100"/>
              <a:t>for</a:t>
            </a:r>
            <a:r>
              <a:rPr lang="zh-CN" altLang="en-US" sz="3100"/>
              <a:t> </a:t>
            </a:r>
            <a:r>
              <a:rPr lang="en-US" altLang="zh-CN" sz="3100"/>
              <a:t>better</a:t>
            </a:r>
            <a:r>
              <a:rPr lang="zh-CN" altLang="en-US" sz="3100"/>
              <a:t> </a:t>
            </a:r>
            <a:r>
              <a:rPr lang="en-US" altLang="zh-CN" sz="3100"/>
              <a:t>polarization</a:t>
            </a:r>
            <a:r>
              <a:rPr lang="zh-CN" altLang="en-US" sz="3100"/>
              <a:t> </a:t>
            </a:r>
            <a:r>
              <a:rPr lang="en-US" altLang="zh-CN" sz="3100"/>
              <a:t>transmission</a:t>
            </a:r>
          </a:p>
          <a:p>
            <a:pPr lvl="1"/>
            <a:r>
              <a:rPr lang="zh-CN" altLang="en-US"/>
              <a:t> </a:t>
            </a:r>
            <a:r>
              <a:rPr lang="en-US" altLang="zh-CN"/>
              <a:t>Vertical</a:t>
            </a:r>
            <a:r>
              <a:rPr lang="zh-CN" altLang="en-US"/>
              <a:t> </a:t>
            </a:r>
            <a:r>
              <a:rPr lang="en-US" altLang="zh-CN"/>
              <a:t>betatron</a:t>
            </a:r>
            <a:r>
              <a:rPr lang="zh-CN" altLang="en-US"/>
              <a:t> </a:t>
            </a:r>
            <a:r>
              <a:rPr lang="en-US" altLang="zh-CN"/>
              <a:t>tune</a:t>
            </a:r>
            <a:r>
              <a:rPr lang="zh-CN" altLang="en-US"/>
              <a:t> </a:t>
            </a:r>
            <a:r>
              <a:rPr lang="en-US" altLang="zh-CN"/>
              <a:t>changed</a:t>
            </a:r>
            <a:r>
              <a:rPr lang="zh-CN" altLang="en-US"/>
              <a:t> </a:t>
            </a:r>
            <a:r>
              <a:rPr lang="en-US" altLang="zh-CN"/>
              <a:t>by</a:t>
            </a:r>
            <a:r>
              <a:rPr lang="zh-CN" altLang="en-US"/>
              <a:t> </a:t>
            </a:r>
            <a:r>
              <a:rPr lang="en-US" altLang="zh-CN"/>
              <a:t>~ -11</a:t>
            </a:r>
            <a:r>
              <a:rPr lang="zh-CN" altLang="en-US"/>
              <a:t> </a:t>
            </a:r>
            <a:r>
              <a:rPr lang="en-US" altLang="zh-CN"/>
              <a:t>units</a:t>
            </a:r>
            <a:r>
              <a:rPr lang="zh-CN" altLang="en-US"/>
              <a:t> </a:t>
            </a:r>
            <a:endParaRPr lang="en-HK" altLang="zh-CN"/>
          </a:p>
          <a:p>
            <a:pPr lvl="1"/>
            <a:r>
              <a:rPr lang="zh-CN" altLang="en-US"/>
              <a:t> </a:t>
            </a:r>
            <a:r>
              <a:rPr lang="en-US" altLang="zh-CN"/>
              <a:t>W/o</a:t>
            </a:r>
            <a:r>
              <a:rPr lang="zh-CN" altLang="en-US"/>
              <a:t> </a:t>
            </a:r>
            <a:r>
              <a:rPr lang="en-US" altLang="zh-CN"/>
              <a:t>change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layout &amp; beam emittance</a:t>
            </a:r>
          </a:p>
          <a:p>
            <a:pPr lvl="1"/>
            <a:r>
              <a:rPr lang="zh-CN" altLang="en-US"/>
              <a:t> </a:t>
            </a:r>
            <a:r>
              <a:rPr lang="en-US" altLang="zh-CN"/>
              <a:t>Promising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Z</a:t>
            </a:r>
            <a:r>
              <a:rPr lang="zh-CN" altLang="en-US"/>
              <a:t> </a:t>
            </a:r>
            <a:r>
              <a:rPr lang="en-US" altLang="zh-CN"/>
              <a:t>&amp;W</a:t>
            </a:r>
            <a:r>
              <a:rPr lang="zh-CN" altLang="en-US"/>
              <a:t> </a:t>
            </a:r>
            <a:endParaRPr lang="en-HK" altLang="zh-CN"/>
          </a:p>
          <a:p>
            <a:pPr lvl="1"/>
            <a:r>
              <a:rPr lang="zh-CN" altLang="en-US"/>
              <a:t> </a:t>
            </a:r>
            <a:r>
              <a:rPr lang="en-US" altLang="zh-CN"/>
              <a:t>Optimization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Higgs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under</a:t>
            </a:r>
            <a:r>
              <a:rPr lang="zh-CN" altLang="en-US"/>
              <a:t> </a:t>
            </a:r>
            <a:r>
              <a:rPr lang="en-US" altLang="zh-CN"/>
              <a:t>way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3B87DF-434E-CE3C-C40E-2BD3E1BF2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Updates</a:t>
            </a:r>
            <a:r>
              <a:rPr lang="zh-CN" altLang="en-US"/>
              <a:t> </a:t>
            </a:r>
            <a:r>
              <a:rPr lang="en-US" altLang="zh-CN"/>
              <a:t>on</a:t>
            </a:r>
            <a:r>
              <a:rPr lang="zh-CN" altLang="en-US"/>
              <a:t> </a:t>
            </a:r>
            <a:r>
              <a:rPr lang="en-US" altLang="zh-CN"/>
              <a:t>booster</a:t>
            </a:r>
            <a:r>
              <a:rPr lang="zh-CN" altLang="en-US"/>
              <a:t>  </a:t>
            </a:r>
            <a:r>
              <a:rPr lang="en-US" altLang="zh-CN"/>
              <a:t>(Wang</a:t>
            </a:r>
            <a:r>
              <a:rPr lang="zh-CN" altLang="en-US"/>
              <a:t> </a:t>
            </a:r>
            <a:r>
              <a:rPr lang="en-US" altLang="zh-CN"/>
              <a:t>Dou,</a:t>
            </a:r>
            <a:r>
              <a:rPr lang="zh-CN" altLang="en-US"/>
              <a:t> </a:t>
            </a:r>
            <a:r>
              <a:rPr lang="en-US" altLang="zh-CN"/>
              <a:t>Ji</a:t>
            </a:r>
            <a:r>
              <a:rPr lang="zh-CN" altLang="en-US"/>
              <a:t> </a:t>
            </a:r>
            <a:r>
              <a:rPr lang="en-US" altLang="zh-CN"/>
              <a:t>Daheng)</a:t>
            </a:r>
            <a:r>
              <a:rPr lang="zh-CN" altLang="en-US"/>
              <a:t>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5D5EA-D7E2-327E-03C0-19F0B9FD9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FA915-B0B8-8380-F981-B91A4FDCE6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896200" y="1229706"/>
            <a:ext cx="3816424" cy="2304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019862-A7D0-8021-4627-F899146C7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4077072"/>
            <a:ext cx="3744416" cy="234178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136560-5169-3203-EBDE-1B807DBF6B3D}"/>
              </a:ext>
            </a:extLst>
          </p:cNvPr>
          <p:cNvCxnSpPr/>
          <p:nvPr/>
        </p:nvCxnSpPr>
        <p:spPr>
          <a:xfrm>
            <a:off x="9264352" y="1124744"/>
            <a:ext cx="0" cy="5198653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E85532-63F6-5823-88AC-2032F05C2A60}"/>
              </a:ext>
            </a:extLst>
          </p:cNvPr>
          <p:cNvSpPr txBox="1"/>
          <p:nvPr/>
        </p:nvSpPr>
        <p:spPr>
          <a:xfrm>
            <a:off x="8472264" y="3436185"/>
            <a:ext cx="10308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0000FF"/>
                </a:solidFill>
              </a:rPr>
              <a:t>30</a:t>
            </a:r>
            <a:r>
              <a:rPr lang="zh-CN" altLang="en-US" sz="1400">
                <a:solidFill>
                  <a:srgbClr val="0000FF"/>
                </a:solidFill>
              </a:rPr>
              <a:t> </a:t>
            </a:r>
            <a:r>
              <a:rPr lang="en-US" altLang="zh-CN" sz="1400">
                <a:solidFill>
                  <a:srgbClr val="0000FF"/>
                </a:solidFill>
              </a:rPr>
              <a:t>GeV</a:t>
            </a:r>
          </a:p>
          <a:p>
            <a:r>
              <a:rPr lang="en-US" altLang="zh-CN" sz="1400">
                <a:solidFill>
                  <a:srgbClr val="0000FF"/>
                </a:solidFill>
              </a:rPr>
              <a:t>injection</a:t>
            </a:r>
            <a:r>
              <a:rPr lang="zh-CN" altLang="en-US" sz="1400">
                <a:solidFill>
                  <a:srgbClr val="0000FF"/>
                </a:solidFill>
              </a:rPr>
              <a:t> </a:t>
            </a:r>
            <a:r>
              <a:rPr lang="en-US" altLang="zh-CN" sz="1400">
                <a:solidFill>
                  <a:srgbClr val="0000FF"/>
                </a:solidFill>
              </a:rPr>
              <a:t>energy</a:t>
            </a:r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28D824-72F9-3282-A42A-E33765628A35}"/>
              </a:ext>
            </a:extLst>
          </p:cNvPr>
          <p:cNvSpPr txBox="1"/>
          <p:nvPr/>
        </p:nvSpPr>
        <p:spPr>
          <a:xfrm>
            <a:off x="9325014" y="3436185"/>
            <a:ext cx="1030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0000FF"/>
                </a:solidFill>
              </a:rPr>
              <a:t>45.6</a:t>
            </a:r>
            <a:r>
              <a:rPr lang="zh-CN" altLang="en-US" sz="1400">
                <a:solidFill>
                  <a:srgbClr val="0000FF"/>
                </a:solidFill>
              </a:rPr>
              <a:t> </a:t>
            </a:r>
            <a:r>
              <a:rPr lang="en-US" altLang="zh-CN" sz="1400">
                <a:solidFill>
                  <a:srgbClr val="0000FF"/>
                </a:solidFill>
              </a:rPr>
              <a:t>GeV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D2486-C1C7-ECEE-0373-22D9D3C4D06A}"/>
              </a:ext>
            </a:extLst>
          </p:cNvPr>
          <p:cNvSpPr txBox="1"/>
          <p:nvPr/>
        </p:nvSpPr>
        <p:spPr>
          <a:xfrm>
            <a:off x="10225490" y="3445687"/>
            <a:ext cx="1030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0000FF"/>
                </a:solidFill>
              </a:rPr>
              <a:t>80</a:t>
            </a:r>
            <a:r>
              <a:rPr lang="zh-CN" altLang="en-US" sz="1400">
                <a:solidFill>
                  <a:srgbClr val="0000FF"/>
                </a:solidFill>
              </a:rPr>
              <a:t> </a:t>
            </a:r>
            <a:r>
              <a:rPr lang="en-US" altLang="zh-CN" sz="1400">
                <a:solidFill>
                  <a:srgbClr val="0000FF"/>
                </a:solidFill>
              </a:rPr>
              <a:t>GeV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419D5D-7988-9C45-17A1-E87F538CC5D2}"/>
              </a:ext>
            </a:extLst>
          </p:cNvPr>
          <p:cNvSpPr txBox="1"/>
          <p:nvPr/>
        </p:nvSpPr>
        <p:spPr>
          <a:xfrm>
            <a:off x="11151577" y="3440397"/>
            <a:ext cx="1030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0000FF"/>
                </a:solidFill>
              </a:rPr>
              <a:t>120</a:t>
            </a:r>
            <a:r>
              <a:rPr lang="zh-CN" altLang="en-US" sz="1400">
                <a:solidFill>
                  <a:srgbClr val="0000FF"/>
                </a:solidFill>
              </a:rPr>
              <a:t> </a:t>
            </a:r>
            <a:r>
              <a:rPr lang="en-US" altLang="zh-CN" sz="1400">
                <a:solidFill>
                  <a:srgbClr val="0000FF"/>
                </a:solidFill>
              </a:rPr>
              <a:t>GeV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EE2841-7442-D231-4820-D694D292552E}"/>
              </a:ext>
            </a:extLst>
          </p:cNvPr>
          <p:cNvSpPr txBox="1"/>
          <p:nvPr/>
        </p:nvSpPr>
        <p:spPr>
          <a:xfrm>
            <a:off x="10740891" y="1412776"/>
            <a:ext cx="960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TDR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lattice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A20FE9-7148-2FA0-464D-9A35812289E2}"/>
              </a:ext>
            </a:extLst>
          </p:cNvPr>
          <p:cNvSpPr txBox="1"/>
          <p:nvPr/>
        </p:nvSpPr>
        <p:spPr>
          <a:xfrm>
            <a:off x="10740890" y="4253257"/>
            <a:ext cx="960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New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lattice</a:t>
            </a:r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5FCEE04D-D4EF-21DF-ED68-814AB9923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91015"/>
              </p:ext>
            </p:extLst>
          </p:nvPr>
        </p:nvGraphicFramePr>
        <p:xfrm>
          <a:off x="917404" y="3933058"/>
          <a:ext cx="665476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9337">
                  <a:extLst>
                    <a:ext uri="{9D8B030D-6E8A-4147-A177-3AD203B41FA5}">
                      <a16:colId xmlns:a16="http://schemas.microsoft.com/office/drawing/2014/main" val="213247686"/>
                    </a:ext>
                  </a:extLst>
                </a:gridCol>
                <a:gridCol w="1532247">
                  <a:extLst>
                    <a:ext uri="{9D8B030D-6E8A-4147-A177-3AD203B41FA5}">
                      <a16:colId xmlns:a16="http://schemas.microsoft.com/office/drawing/2014/main" val="1844020053"/>
                    </a:ext>
                  </a:extLst>
                </a:gridCol>
                <a:gridCol w="1713176">
                  <a:extLst>
                    <a:ext uri="{9D8B030D-6E8A-4147-A177-3AD203B41FA5}">
                      <a16:colId xmlns:a16="http://schemas.microsoft.com/office/drawing/2014/main" val="12208314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TDR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lattice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New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lattice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650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/>
                        <a:t>ν</a:t>
                      </a:r>
                      <a:r>
                        <a:rPr lang="en-US" baseline="-25000"/>
                        <a:t>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116.83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105.18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595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/>
                        <a:t>ν</a:t>
                      </a:r>
                      <a:r>
                        <a:rPr lang="en-US" baseline="-25000"/>
                        <a:t>B</a:t>
                      </a:r>
                      <a:r>
                        <a:rPr lang="en-US"/>
                        <a:t>/</a:t>
                      </a:r>
                      <a:r>
                        <a:rPr lang="el-GR"/>
                        <a:t>η</a:t>
                      </a:r>
                      <a:r>
                        <a:rPr lang="en-US" baseline="-25000"/>
                        <a:t>arc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129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Polarization transmission to 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~50%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~99%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542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Polarization transmission to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~50%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~95%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350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Polarization transmission to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~20%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~0%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118903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84B1575D-1CDB-CD5F-8F5E-F29E6CB263EA}"/>
              </a:ext>
            </a:extLst>
          </p:cNvPr>
          <p:cNvSpPr/>
          <p:nvPr/>
        </p:nvSpPr>
        <p:spPr>
          <a:xfrm>
            <a:off x="11151578" y="4899588"/>
            <a:ext cx="430822" cy="1423809"/>
          </a:xfrm>
          <a:prstGeom prst="rect">
            <a:avLst/>
          </a:prstGeom>
          <a:noFill/>
          <a:ln>
            <a:solidFill>
              <a:srgbClr val="00A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8C5BDB-0429-4942-4E52-24E41FFB3908}"/>
              </a:ext>
            </a:extLst>
          </p:cNvPr>
          <p:cNvSpPr/>
          <p:nvPr/>
        </p:nvSpPr>
        <p:spPr>
          <a:xfrm>
            <a:off x="9192344" y="1347202"/>
            <a:ext cx="430822" cy="1878983"/>
          </a:xfrm>
          <a:prstGeom prst="rect">
            <a:avLst/>
          </a:prstGeom>
          <a:noFill/>
          <a:ln>
            <a:solidFill>
              <a:srgbClr val="00A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9A0B59-7818-6B9D-EFBF-6A1C95E9B12A}"/>
              </a:ext>
            </a:extLst>
          </p:cNvPr>
          <p:cNvSpPr/>
          <p:nvPr/>
        </p:nvSpPr>
        <p:spPr>
          <a:xfrm>
            <a:off x="8750913" y="5740441"/>
            <a:ext cx="430822" cy="582956"/>
          </a:xfrm>
          <a:prstGeom prst="rect">
            <a:avLst/>
          </a:prstGeom>
          <a:noFill/>
          <a:ln>
            <a:solidFill>
              <a:srgbClr val="00A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67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E6C253-5C70-76AE-C7E9-43C9EE433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Key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technology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R&amp;D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Progress</a:t>
            </a:r>
          </a:p>
          <a:p>
            <a:pPr lvl="1"/>
            <a:r>
              <a:rPr lang="en-US" altLang="zh-CN" dirty="0"/>
              <a:t>Polarized</a:t>
            </a:r>
            <a:r>
              <a:rPr lang="zh-CN" altLang="en-US" dirty="0"/>
              <a:t> </a:t>
            </a:r>
            <a:r>
              <a:rPr lang="en-US" altLang="zh-CN" dirty="0"/>
              <a:t>electron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</a:p>
          <a:p>
            <a:pPr lvl="1"/>
            <a:r>
              <a:rPr lang="en-US" altLang="zh-CN" dirty="0"/>
              <a:t>Compton Polarimeter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HTS</a:t>
            </a:r>
            <a:r>
              <a:rPr lang="zh-CN" altLang="en-US" dirty="0"/>
              <a:t> </a:t>
            </a:r>
            <a:r>
              <a:rPr lang="en-US" altLang="zh-CN" dirty="0"/>
              <a:t>solenoid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D736B7-B758-C2F6-2F83-1F5F011E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AEA1E-854D-A152-DD1E-2B96DDC9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296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953A39-FB88-6181-DD5B-52FC1DEFB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32" y="1052734"/>
            <a:ext cx="10543728" cy="1776919"/>
          </a:xfrm>
        </p:spPr>
        <p:txBody>
          <a:bodyPr>
            <a:normAutofit fontScale="77500" lnSpcReduction="20000"/>
          </a:bodyPr>
          <a:lstStyle/>
          <a:p>
            <a:r>
              <a:rPr 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高量子效率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QE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）、高</a:t>
            </a:r>
            <a:r>
              <a:rPr 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极化度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ESP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）光阴极研发  </a:t>
            </a:r>
            <a:endParaRPr lang="en-US" altLang="zh-CN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提高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QE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ESP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需要长期的工艺优化、测试，反复迭代</a:t>
            </a:r>
            <a:endParaRPr lang="en-HK" altLang="zh-CN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主要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vendor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已经退出市场 </a:t>
            </a:r>
            <a:endParaRPr lang="en-US" altLang="zh-CN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/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EIC: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BNL/JLab/Old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Dominon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Univ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恢复美国本土生产</a:t>
            </a:r>
            <a:endParaRPr lang="en-HK" altLang="zh-CN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>
              <a:spcAft>
                <a:spcPts val="600"/>
              </a:spcAft>
            </a:pP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苏州焜原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2019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年曾向</a:t>
            </a: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BNL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供货应变超晶格光阴极</a:t>
            </a:r>
            <a:endParaRPr lang="en-HK" altLang="zh-CN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2"/>
            <a:endParaRPr lang="en-HK" altLang="zh-CN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B9AE3F-55AC-63AF-EA65-E575FC50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electron</a:t>
            </a:r>
            <a:r>
              <a:rPr lang="zh-CN" altLang="en-US"/>
              <a:t> </a:t>
            </a:r>
            <a:r>
              <a:rPr lang="en-US" altLang="zh-CN"/>
              <a:t>source</a:t>
            </a:r>
            <a:r>
              <a:rPr lang="zh-CN" altLang="en-US"/>
              <a:t> </a:t>
            </a:r>
            <a:r>
              <a:rPr lang="en-US" altLang="zh-CN"/>
              <a:t>R&amp;D</a:t>
            </a:r>
            <a:r>
              <a:rPr lang="zh-CN" altLang="en-US"/>
              <a:t>  </a:t>
            </a:r>
            <a:r>
              <a:rPr lang="en-US" altLang="zh-CN"/>
              <a:t>(</a:t>
            </a:r>
            <a:r>
              <a:rPr lang="zh-CN" altLang="en-HK"/>
              <a:t>李小平</a:t>
            </a:r>
            <a:r>
              <a:rPr lang="zh-CN" altLang="en-US"/>
              <a:t>等</a:t>
            </a:r>
            <a:r>
              <a:rPr lang="en-US" altLang="zh-CN"/>
              <a:t>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20C9B-ED3D-2CAC-2AEC-DC47622A6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D1035E-6C49-5FC6-D050-1480C1BD4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49" y="3048001"/>
            <a:ext cx="5428251" cy="3595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3C7424-3A5B-B508-4FD7-3493C8A0E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67" y="3015856"/>
            <a:ext cx="3165050" cy="17819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BF495E-339B-EC89-3A03-A32FF0F17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262" y="4914515"/>
            <a:ext cx="2247089" cy="167430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EEA5733-EC0A-849E-358C-D514F30F3F9B}"/>
              </a:ext>
            </a:extLst>
          </p:cNvPr>
          <p:cNvCxnSpPr>
            <a:cxnSpLocks/>
            <a:endCxn id="13" idx="3"/>
          </p:cNvCxnSpPr>
          <p:nvPr/>
        </p:nvCxnSpPr>
        <p:spPr>
          <a:xfrm flipH="1">
            <a:off x="4295800" y="4551987"/>
            <a:ext cx="3935192" cy="85296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C0037A6-265C-FFBE-EA3E-AE779F79B1A7}"/>
              </a:ext>
            </a:extLst>
          </p:cNvPr>
          <p:cNvSpPr/>
          <p:nvPr/>
        </p:nvSpPr>
        <p:spPr>
          <a:xfrm>
            <a:off x="407368" y="4221088"/>
            <a:ext cx="3888432" cy="2367728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75DCA8-5256-F5BC-7759-E50A5552192B}"/>
              </a:ext>
            </a:extLst>
          </p:cNvPr>
          <p:cNvSpPr/>
          <p:nvPr/>
        </p:nvSpPr>
        <p:spPr>
          <a:xfrm>
            <a:off x="2783632" y="5517232"/>
            <a:ext cx="2304256" cy="122398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2FC5D29-7813-7A01-C50A-C3C68448ACF0}"/>
              </a:ext>
            </a:extLst>
          </p:cNvPr>
          <p:cNvCxnSpPr>
            <a:cxnSpLocks/>
          </p:cNvCxnSpPr>
          <p:nvPr/>
        </p:nvCxnSpPr>
        <p:spPr>
          <a:xfrm flipH="1">
            <a:off x="5317945" y="5943561"/>
            <a:ext cx="2794279" cy="3582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57C5066-3704-C319-C9CB-48C605C0290F}"/>
              </a:ext>
            </a:extLst>
          </p:cNvPr>
          <p:cNvSpPr txBox="1"/>
          <p:nvPr/>
        </p:nvSpPr>
        <p:spPr>
          <a:xfrm>
            <a:off x="9984432" y="3014065"/>
            <a:ext cx="22075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陈意桥</a:t>
            </a:r>
            <a:r>
              <a:rPr lang="zh-CN" altLang="en-US" sz="160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endParaRPr lang="en-HK" altLang="zh-CN" sz="1600">
              <a:solidFill>
                <a:srgbClr val="0000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CN" sz="1600">
                <a:latin typeface="SimSun" panose="02010600030101010101" pitchFamily="2" charset="-122"/>
                <a:ea typeface="SimSun" panose="02010600030101010101" pitchFamily="2" charset="-122"/>
              </a:rPr>
              <a:t>2017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之前在</a:t>
            </a:r>
            <a:r>
              <a:rPr lang="en-US" sz="1600">
                <a:latin typeface="SimSun" panose="02010600030101010101" pitchFamily="2" charset="-122"/>
                <a:ea typeface="SimSun" panose="02010600030101010101" pitchFamily="2" charset="-122"/>
              </a:rPr>
              <a:t>美国</a:t>
            </a:r>
            <a:r>
              <a:rPr lang="en-US" altLang="zh-CN" sz="1600">
                <a:latin typeface="SimSun" panose="02010600030101010101" pitchFamily="2" charset="-122"/>
                <a:ea typeface="SimSun" panose="02010600030101010101" pitchFamily="2" charset="-122"/>
              </a:rPr>
              <a:t>SVT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公司，</a:t>
            </a:r>
            <a:r>
              <a:rPr lang="zh-CN" altLang="en-US" sz="1600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负责极化阴极生产工艺</a:t>
            </a:r>
            <a:endParaRPr lang="en-HK" altLang="zh-CN" sz="1600">
              <a:solidFill>
                <a:srgbClr val="0000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CN" sz="1600">
                <a:latin typeface="SimSun" panose="02010600030101010101" pitchFamily="2" charset="-122"/>
                <a:ea typeface="SimSun" panose="02010600030101010101" pitchFamily="2" charset="-122"/>
              </a:rPr>
              <a:t>2017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至今，苏州焜原董事长</a:t>
            </a:r>
            <a:r>
              <a:rPr lang="en-US" altLang="zh-CN" sz="160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上海微系统所研究员，实验室主任</a:t>
            </a:r>
            <a:endParaRPr lang="en-US" sz="160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C89553-7A4F-3C54-FE70-E678B8C83845}"/>
              </a:ext>
            </a:extLst>
          </p:cNvPr>
          <p:cNvSpPr txBox="1"/>
          <p:nvPr/>
        </p:nvSpPr>
        <p:spPr>
          <a:xfrm>
            <a:off x="9887744" y="5073978"/>
            <a:ext cx="230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刘伟：</a:t>
            </a:r>
            <a:endParaRPr lang="en-HK" altLang="zh-CN" sz="160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CN" sz="1600">
                <a:latin typeface="SimSun" panose="02010600030101010101" pitchFamily="2" charset="-122"/>
                <a:ea typeface="SimSun" panose="02010600030101010101" pitchFamily="2" charset="-122"/>
              </a:rPr>
              <a:t>2015-2023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altLang="zh-CN" sz="1600">
                <a:latin typeface="SimSun" panose="02010600030101010101" pitchFamily="2" charset="-122"/>
                <a:ea typeface="SimSun" panose="02010600030101010101" pitchFamily="2" charset="-122"/>
              </a:rPr>
              <a:t>JLab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博士</a:t>
            </a:r>
            <a:r>
              <a:rPr lang="en-US" altLang="zh-CN" sz="1600">
                <a:latin typeface="SimSun" panose="02010600030101010101" pitchFamily="2" charset="-122"/>
                <a:ea typeface="SimSun" panose="02010600030101010101" pitchFamily="2" charset="-122"/>
              </a:rPr>
              <a:t>/BNL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博后，</a:t>
            </a:r>
            <a:r>
              <a:rPr lang="zh-CN" altLang="en-US" sz="160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负责极化阴极测试</a:t>
            </a:r>
            <a:endParaRPr lang="en-HK" altLang="zh-CN" sz="160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en-US" altLang="zh-CN" sz="1600">
                <a:latin typeface="SimSun" panose="02010600030101010101" pitchFamily="2" charset="-122"/>
                <a:ea typeface="SimSun" panose="02010600030101010101" pitchFamily="2" charset="-122"/>
              </a:rPr>
              <a:t>2023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至今，</a:t>
            </a:r>
            <a:r>
              <a:rPr lang="zh-CN" altLang="en-HK" sz="1600">
                <a:latin typeface="SimSun" panose="02010600030101010101" pitchFamily="2" charset="-122"/>
                <a:ea typeface="SimSun" panose="02010600030101010101" pitchFamily="2" charset="-122"/>
              </a:rPr>
              <a:t>重庆</a:t>
            </a:r>
            <a:r>
              <a:rPr lang="zh-CN" altLang="en-US" sz="1600">
                <a:latin typeface="SimSun" panose="02010600030101010101" pitchFamily="2" charset="-122"/>
                <a:ea typeface="SimSun" panose="02010600030101010101" pitchFamily="2" charset="-122"/>
              </a:rPr>
              <a:t>大学，极化电镜研发</a:t>
            </a:r>
            <a:endParaRPr lang="en-US" sz="160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2DCA562F-422E-3E5B-BF41-FFFCF1876A8C}"/>
              </a:ext>
            </a:extLst>
          </p:cNvPr>
          <p:cNvSpPr txBox="1">
            <a:spLocks/>
          </p:cNvSpPr>
          <p:nvPr/>
        </p:nvSpPr>
        <p:spPr>
          <a:xfrm>
            <a:off x="592832" y="2683171"/>
            <a:ext cx="4955169" cy="572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26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建立极化光阴极的国内合作研发</a:t>
            </a:r>
            <a:r>
              <a:rPr lang="zh-CN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endParaRPr lang="en-US" altLang="zh-CN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2"/>
            <a:endParaRPr lang="en-HK" altLang="zh-CN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61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3850C5-32A7-0458-2058-5E955351B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50400"/>
            <a:ext cx="11856640" cy="2275954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“光阴极材料实验和测试平台”，苏州焜原光电，</a:t>
            </a:r>
            <a:r>
              <a:rPr lang="en-US" altLang="zh-CN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350</a:t>
            </a:r>
            <a:r>
              <a:rPr lang="zh-CN" altLang="en-US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万元，已启动采购流程</a:t>
            </a:r>
            <a:endParaRPr lang="en-HK" altLang="zh-CN" sz="2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苏州焜原负责阴极生长，同高能所合作搭建测试平台（刘伟在焜原兼职）</a:t>
            </a:r>
            <a:endParaRPr lang="en-HK" altLang="zh-CN" sz="20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测试平台可直接测量阴极的量子效率、极化度（同</a:t>
            </a:r>
            <a:r>
              <a:rPr lang="en-US" altLang="zh-CN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mini-Mott</a:t>
            </a:r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对接）</a:t>
            </a:r>
            <a:endParaRPr lang="en-HK" altLang="zh-CN" sz="20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测试平台可同</a:t>
            </a:r>
            <a:r>
              <a:rPr lang="en-US" altLang="zh-CN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MBE</a:t>
            </a:r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系统对接，为阴极生产工艺的快速迭代优化奠定基础</a:t>
            </a:r>
            <a:endParaRPr lang="en-HK" altLang="zh-CN" sz="20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2">
              <a:spcAft>
                <a:spcPts val="600"/>
              </a:spcAft>
            </a:pPr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最终提供可用于</a:t>
            </a:r>
            <a:r>
              <a:rPr lang="en-US" altLang="zh-CN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PAPS</a:t>
            </a:r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极化电子源的阴极材料，满足量子效率 </a:t>
            </a:r>
            <a:r>
              <a:rPr lang="en-US" altLang="zh-CN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&gt;</a:t>
            </a:r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0.8%</a:t>
            </a:r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，极化度</a:t>
            </a:r>
            <a:r>
              <a:rPr lang="en-US" altLang="zh-CN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&gt;</a:t>
            </a:r>
            <a:r>
              <a:rPr lang="zh-CN" altLang="en-US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85%</a:t>
            </a:r>
            <a:endParaRPr lang="en-HK" altLang="zh-CN" sz="20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mini-Mott</a:t>
            </a:r>
            <a:r>
              <a:rPr lang="zh-CN" altLang="en-US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极化仪： </a:t>
            </a:r>
            <a:r>
              <a:rPr lang="en-US" altLang="zh-CN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Specs</a:t>
            </a:r>
            <a:r>
              <a:rPr lang="zh-CN" altLang="en-US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公司售价</a:t>
            </a:r>
            <a:r>
              <a:rPr lang="en-US" altLang="zh-CN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260</a:t>
            </a:r>
            <a:r>
              <a:rPr lang="zh-CN" altLang="en-US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万元，决定高能所自研（预计</a:t>
            </a:r>
            <a:r>
              <a:rPr lang="en-US" altLang="zh-CN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100</a:t>
            </a:r>
            <a:r>
              <a:rPr lang="zh-CN" altLang="en-US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万元以内）</a:t>
            </a:r>
            <a:endParaRPr lang="en-HK" altLang="zh-CN" sz="24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51B152-571B-7788-8879-74FD672BD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electron</a:t>
            </a:r>
            <a:r>
              <a:rPr lang="zh-CN" altLang="en-US"/>
              <a:t> </a:t>
            </a:r>
            <a:r>
              <a:rPr lang="en-US" altLang="zh-CN"/>
              <a:t>source</a:t>
            </a:r>
            <a:r>
              <a:rPr lang="zh-CN" altLang="en-US"/>
              <a:t> </a:t>
            </a:r>
            <a:r>
              <a:rPr lang="en-US" altLang="zh-CN"/>
              <a:t>R&amp;D</a:t>
            </a:r>
            <a:r>
              <a:rPr lang="zh-CN" altLang="en-US"/>
              <a:t>  </a:t>
            </a:r>
            <a:r>
              <a:rPr lang="en-US" altLang="zh-CN"/>
              <a:t>(</a:t>
            </a:r>
            <a:r>
              <a:rPr lang="zh-CN" altLang="en-HK"/>
              <a:t>李小平</a:t>
            </a:r>
            <a:r>
              <a:rPr lang="zh-CN" altLang="en-US"/>
              <a:t>等</a:t>
            </a:r>
            <a:r>
              <a:rPr lang="en-US" altLang="zh-CN"/>
              <a:t>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871B3-7D42-D995-03C9-43D044D65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488BE-DE99-72AF-1421-8F7E10BB8825}"/>
              </a:ext>
            </a:extLst>
          </p:cNvPr>
          <p:cNvSpPr txBox="1"/>
          <p:nvPr/>
        </p:nvSpPr>
        <p:spPr>
          <a:xfrm>
            <a:off x="8499580" y="3670428"/>
            <a:ext cx="236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FF"/>
                </a:highlight>
              </a:rPr>
              <a:t>min</a:t>
            </a:r>
            <a:r>
              <a:rPr lang="en-US" altLang="zh-CN">
                <a:solidFill>
                  <a:schemeClr val="bg1"/>
                </a:solidFill>
                <a:highlight>
                  <a:srgbClr val="0000FF"/>
                </a:highlight>
              </a:rPr>
              <a:t>i-Mott</a:t>
            </a:r>
            <a:r>
              <a:rPr lang="zh-CN" altLang="en-US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en-US" altLang="zh-CN">
                <a:solidFill>
                  <a:schemeClr val="bg1"/>
                </a:solidFill>
                <a:highlight>
                  <a:srgbClr val="0000FF"/>
                </a:highlight>
              </a:rPr>
              <a:t>polarimeter</a:t>
            </a:r>
            <a:endParaRPr lang="en-US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F41A6C-5F74-9EF5-3B10-83AD41722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013282"/>
            <a:ext cx="3230155" cy="24226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8A7C66-7A6F-2B5B-9C96-2BFEAE255E68}"/>
              </a:ext>
            </a:extLst>
          </p:cNvPr>
          <p:cNvSpPr txBox="1"/>
          <p:nvPr/>
        </p:nvSpPr>
        <p:spPr>
          <a:xfrm>
            <a:off x="1349828" y="3643950"/>
            <a:ext cx="236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FF"/>
                </a:highlight>
                <a:latin typeface="SimSun" panose="02010600030101010101" pitchFamily="2" charset="-122"/>
                <a:ea typeface="SimSun" panose="02010600030101010101" pitchFamily="2" charset="-122"/>
              </a:rPr>
              <a:t>极化阴极生产</a:t>
            </a:r>
            <a:r>
              <a:rPr lang="en-US" altLang="zh-CN">
                <a:solidFill>
                  <a:schemeClr val="bg1"/>
                </a:solidFill>
                <a:highlight>
                  <a:srgbClr val="0000FF"/>
                </a:highlight>
                <a:latin typeface="SimSun" panose="02010600030101010101" pitchFamily="2" charset="-122"/>
                <a:ea typeface="SimSun" panose="02010600030101010101" pitchFamily="2" charset="-122"/>
              </a:rPr>
              <a:t>MBE</a:t>
            </a:r>
            <a:r>
              <a:rPr lang="zh-CN" altLang="en-US">
                <a:solidFill>
                  <a:schemeClr val="bg1"/>
                </a:solidFill>
                <a:highlight>
                  <a:srgbClr val="0000FF"/>
                </a:highlight>
                <a:latin typeface="SimSun" panose="02010600030101010101" pitchFamily="2" charset="-122"/>
                <a:ea typeface="SimSun" panose="02010600030101010101" pitchFamily="2" charset="-122"/>
              </a:rPr>
              <a:t>系统</a:t>
            </a:r>
            <a:endParaRPr lang="en-US">
              <a:solidFill>
                <a:schemeClr val="bg1"/>
              </a:solidFill>
              <a:highlight>
                <a:srgbClr val="0000FF"/>
              </a:highligh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C73EAA-EBDD-9913-0812-9651F2536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94" y="4031605"/>
            <a:ext cx="2011728" cy="25625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812C68-F253-F29C-1CA2-47E645DD4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588" y="4013282"/>
            <a:ext cx="2728987" cy="22759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A9A5D4-4E3B-43C5-5AEA-E9EEDF139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03" y="3984749"/>
            <a:ext cx="1516761" cy="27587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3337FC-3EB6-3446-826D-E0A459BB0691}"/>
              </a:ext>
            </a:extLst>
          </p:cNvPr>
          <p:cNvSpPr txBox="1"/>
          <p:nvPr/>
        </p:nvSpPr>
        <p:spPr>
          <a:xfrm>
            <a:off x="4343698" y="3608483"/>
            <a:ext cx="236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FF"/>
                </a:highlight>
                <a:latin typeface="SimSun" panose="02010600030101010101" pitchFamily="2" charset="-122"/>
                <a:ea typeface="SimSun" panose="02010600030101010101" pitchFamily="2" charset="-122"/>
              </a:rPr>
              <a:t>光阴极材料测试</a:t>
            </a:r>
            <a:r>
              <a:rPr lang="zh-CN" altLang="en-US">
                <a:solidFill>
                  <a:schemeClr val="bg1"/>
                </a:solidFill>
                <a:highlight>
                  <a:srgbClr val="0000FF"/>
                </a:highlight>
                <a:latin typeface="SimSun" panose="02010600030101010101" pitchFamily="2" charset="-122"/>
                <a:ea typeface="SimSun" panose="02010600030101010101" pitchFamily="2" charset="-122"/>
              </a:rPr>
              <a:t>平台</a:t>
            </a:r>
            <a:endParaRPr lang="en-US">
              <a:solidFill>
                <a:schemeClr val="bg1"/>
              </a:solidFill>
              <a:highlight>
                <a:srgbClr val="0000FF"/>
              </a:highligh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6107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DD393A-B579-1BE7-D61A-C9797A140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028" y="1019595"/>
            <a:ext cx="11463943" cy="2176298"/>
          </a:xfrm>
        </p:spPr>
        <p:txBody>
          <a:bodyPr>
            <a:normAutofit fontScale="92500"/>
          </a:bodyPr>
          <a:lstStyle/>
          <a:p>
            <a:pPr algn="just"/>
            <a:r>
              <a:rPr lang="en-US" altLang="zh-CN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V.</a:t>
            </a:r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Tyukin</a:t>
            </a:r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第二次</a:t>
            </a:r>
            <a:r>
              <a:rPr lang="en-US" altLang="zh-CN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PIFI</a:t>
            </a:r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来访两个月</a:t>
            </a:r>
            <a:endParaRPr lang="en-HK" altLang="zh-CN" sz="22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完成第一版束线改造布局设计（</a:t>
            </a:r>
            <a:r>
              <a:rPr lang="en-US" altLang="zh-CN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V.</a:t>
            </a:r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Tyukin</a:t>
            </a:r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、王建力），正在进行物理方案设计评估（孟才、张澍）</a:t>
            </a:r>
            <a:endParaRPr lang="en-US" sz="22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完成极化翻转器</a:t>
            </a:r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Mott</a:t>
            </a:r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极化仪等核心部件的初步设计（</a:t>
            </a:r>
            <a:r>
              <a:rPr lang="en-US" altLang="zh-CN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V.</a:t>
            </a:r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Tyukin</a:t>
            </a:r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、王海静、刘劲东、王建力、梁志均等）</a:t>
            </a:r>
            <a:endParaRPr lang="en-HK" altLang="zh-CN" sz="22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2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同德国美因茨大学核物理所签订合作备忘录， 美因茨大学和苏州焜原在商讨阴极采购、测试事宜</a:t>
            </a:r>
            <a:endParaRPr lang="en-US" sz="22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199819-CA21-6E23-A492-99E76594E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electron</a:t>
            </a:r>
            <a:r>
              <a:rPr lang="zh-CN" altLang="en-US"/>
              <a:t> </a:t>
            </a:r>
            <a:r>
              <a:rPr lang="en-US" altLang="zh-CN"/>
              <a:t>source</a:t>
            </a:r>
            <a:r>
              <a:rPr lang="zh-CN" altLang="en-US"/>
              <a:t> </a:t>
            </a:r>
            <a:r>
              <a:rPr lang="en-US" altLang="zh-CN"/>
              <a:t>R&amp;D</a:t>
            </a:r>
            <a:r>
              <a:rPr lang="zh-CN" altLang="en-US"/>
              <a:t>  </a:t>
            </a:r>
            <a:r>
              <a:rPr lang="en-US" altLang="zh-CN"/>
              <a:t>(</a:t>
            </a:r>
            <a:r>
              <a:rPr lang="zh-CN" altLang="en-HK"/>
              <a:t>李小平</a:t>
            </a:r>
            <a:r>
              <a:rPr lang="zh-CN" altLang="en-US"/>
              <a:t>等</a:t>
            </a:r>
            <a:r>
              <a:rPr lang="en-US" altLang="zh-CN"/>
              <a:t>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82622-4624-BC27-3235-0EDE87E7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D3EC56-17B5-707E-5489-2869CAA5F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2" y="3572087"/>
            <a:ext cx="4770319" cy="3156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71CB06-692B-39DE-642B-45939B3650AC}"/>
              </a:ext>
            </a:extLst>
          </p:cNvPr>
          <p:cNvSpPr txBox="1"/>
          <p:nvPr/>
        </p:nvSpPr>
        <p:spPr>
          <a:xfrm>
            <a:off x="1991544" y="5935711"/>
            <a:ext cx="3445487" cy="7336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1570E2-77A2-268E-5A47-5810CDBC0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4966108"/>
            <a:ext cx="2088232" cy="1703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A3FAB-EDF8-39C7-88DA-963FDA374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3584727"/>
            <a:ext cx="1755882" cy="31566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E1B72B-A306-ACA7-2359-F2988ECEB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55" y="3162484"/>
            <a:ext cx="3456384" cy="16172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7105CA-E1D8-324A-9864-53DA8195D6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336" y="4595091"/>
            <a:ext cx="4301222" cy="8984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E4EB08-7B39-6194-2390-763988AC8B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336" y="5445224"/>
            <a:ext cx="4214240" cy="12296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45550C-661F-CBB5-DD9C-FF8AE9B5F924}"/>
              </a:ext>
            </a:extLst>
          </p:cNvPr>
          <p:cNvSpPr/>
          <p:nvPr/>
        </p:nvSpPr>
        <p:spPr>
          <a:xfrm>
            <a:off x="7066336" y="4725144"/>
            <a:ext cx="4301222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FF51AFE-A32C-D7BA-E81B-0A1A1A1E63F4}"/>
              </a:ext>
            </a:extLst>
          </p:cNvPr>
          <p:cNvCxnSpPr>
            <a:cxnSpLocks/>
          </p:cNvCxnSpPr>
          <p:nvPr/>
        </p:nvCxnSpPr>
        <p:spPr>
          <a:xfrm>
            <a:off x="2500872" y="4713089"/>
            <a:ext cx="172848" cy="6708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418D754-5C21-3C05-B897-EDAC4A8A3DB8}"/>
              </a:ext>
            </a:extLst>
          </p:cNvPr>
          <p:cNvCxnSpPr>
            <a:cxnSpLocks/>
          </p:cNvCxnSpPr>
          <p:nvPr/>
        </p:nvCxnSpPr>
        <p:spPr>
          <a:xfrm>
            <a:off x="4223792" y="4593768"/>
            <a:ext cx="85240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663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933016-F3E7-C2BB-B3C4-5492FF069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electron</a:t>
            </a:r>
            <a:r>
              <a:rPr lang="zh-CN" altLang="en-US"/>
              <a:t> </a:t>
            </a:r>
            <a:r>
              <a:rPr lang="en-US" altLang="zh-CN"/>
              <a:t>source</a:t>
            </a:r>
            <a:r>
              <a:rPr lang="zh-CN" altLang="en-US"/>
              <a:t> </a:t>
            </a:r>
            <a:r>
              <a:rPr lang="en-US" altLang="zh-CN"/>
              <a:t>R&amp;D</a:t>
            </a:r>
            <a:r>
              <a:rPr lang="zh-CN" altLang="en-US"/>
              <a:t>  </a:t>
            </a:r>
            <a:r>
              <a:rPr lang="en-US" altLang="zh-CN"/>
              <a:t>(</a:t>
            </a:r>
            <a:r>
              <a:rPr lang="zh-CN" altLang="en-HK"/>
              <a:t>李小平</a:t>
            </a:r>
            <a:r>
              <a:rPr lang="zh-CN" altLang="en-US"/>
              <a:t>等</a:t>
            </a:r>
            <a:r>
              <a:rPr lang="en-US" altLang="zh-CN"/>
              <a:t>)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0FECD-1A5A-EFEE-75DD-E864FEC692C2}"/>
              </a:ext>
            </a:extLst>
          </p:cNvPr>
          <p:cNvSpPr txBox="1"/>
          <p:nvPr/>
        </p:nvSpPr>
        <p:spPr>
          <a:xfrm>
            <a:off x="1991544" y="392943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束线物理设计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B3A4D4-F370-4952-061A-EDE81554E2E6}"/>
              </a:ext>
            </a:extLst>
          </p:cNvPr>
          <p:cNvSpPr txBox="1"/>
          <p:nvPr/>
        </p:nvSpPr>
        <p:spPr>
          <a:xfrm>
            <a:off x="1980049" y="200340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极化阴极测试平台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A84D4-CC8C-A46D-BCAB-9BC4E0E83CB7}"/>
              </a:ext>
            </a:extLst>
          </p:cNvPr>
          <p:cNvSpPr txBox="1"/>
          <p:nvPr/>
        </p:nvSpPr>
        <p:spPr>
          <a:xfrm>
            <a:off x="1991544" y="4892445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自旋旋转器研制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0304C4-29A9-A3CD-CD58-B1330C099992}"/>
              </a:ext>
            </a:extLst>
          </p:cNvPr>
          <p:cNvSpPr txBox="1"/>
          <p:nvPr/>
        </p:nvSpPr>
        <p:spPr>
          <a:xfrm>
            <a:off x="1980049" y="152190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极化阴极生产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5F12C0-5498-B727-1083-321839851A6D}"/>
              </a:ext>
            </a:extLst>
          </p:cNvPr>
          <p:cNvSpPr txBox="1"/>
          <p:nvPr/>
        </p:nvSpPr>
        <p:spPr>
          <a:xfrm>
            <a:off x="1991544" y="441093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束线工程设计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0E5016-F849-9A9D-CF8C-FAB6CDF76E5F}"/>
              </a:ext>
            </a:extLst>
          </p:cNvPr>
          <p:cNvSpPr txBox="1"/>
          <p:nvPr/>
        </p:nvSpPr>
        <p:spPr>
          <a:xfrm>
            <a:off x="1991544" y="537395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Mott</a:t>
            </a:r>
            <a:r>
              <a:rPr lang="zh-CN" altLang="en-US"/>
              <a:t> </a:t>
            </a:r>
            <a:r>
              <a:rPr lang="en-US" altLang="zh-CN"/>
              <a:t>polarimeter</a:t>
            </a:r>
            <a:r>
              <a:rPr lang="en-US"/>
              <a:t>研制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B23A0E-BB3E-6AEF-0095-807E0620EC1A}"/>
              </a:ext>
            </a:extLst>
          </p:cNvPr>
          <p:cNvSpPr txBox="1"/>
          <p:nvPr/>
        </p:nvSpPr>
        <p:spPr>
          <a:xfrm>
            <a:off x="1991544" y="2484915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mini-Mott</a:t>
            </a:r>
            <a:r>
              <a:rPr lang="en-US"/>
              <a:t>研制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69EB85-B156-6F7C-79F2-9F52479A8D39}"/>
              </a:ext>
            </a:extLst>
          </p:cNvPr>
          <p:cNvSpPr txBox="1"/>
          <p:nvPr/>
        </p:nvSpPr>
        <p:spPr>
          <a:xfrm>
            <a:off x="1980049" y="633696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束线安装</a:t>
            </a:r>
            <a:r>
              <a:rPr lang="zh-CN" altLang="en-US"/>
              <a:t>、</a:t>
            </a:r>
            <a:r>
              <a:rPr lang="en-US"/>
              <a:t>调试</a:t>
            </a:r>
            <a:r>
              <a:rPr lang="zh-CN" altLang="en-US"/>
              <a:t>、</a:t>
            </a:r>
            <a:r>
              <a:rPr lang="en-US"/>
              <a:t>调束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C00460-114C-AB0B-B275-27666C6C5B85}"/>
              </a:ext>
            </a:extLst>
          </p:cNvPr>
          <p:cNvSpPr txBox="1"/>
          <p:nvPr/>
        </p:nvSpPr>
        <p:spPr>
          <a:xfrm>
            <a:off x="407368" y="204414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阴极生产和测试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36262A-57A3-AF5E-9926-326C2EE75D5F}"/>
              </a:ext>
            </a:extLst>
          </p:cNvPr>
          <p:cNvSpPr/>
          <p:nvPr/>
        </p:nvSpPr>
        <p:spPr>
          <a:xfrm>
            <a:off x="1980049" y="1521904"/>
            <a:ext cx="2459767" cy="13323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6FD24B-4239-B2A9-6EE2-78A3E04C1A7E}"/>
              </a:ext>
            </a:extLst>
          </p:cNvPr>
          <p:cNvSpPr/>
          <p:nvPr/>
        </p:nvSpPr>
        <p:spPr>
          <a:xfrm>
            <a:off x="1991544" y="3929433"/>
            <a:ext cx="2448272" cy="281193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843FA9-585D-D5B1-CD2B-DFAAE596D199}"/>
              </a:ext>
            </a:extLst>
          </p:cNvPr>
          <p:cNvSpPr txBox="1"/>
          <p:nvPr/>
        </p:nvSpPr>
        <p:spPr>
          <a:xfrm>
            <a:off x="1980049" y="296642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电子枪阴极系统改造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80F622-89A3-3D97-AB71-643463A1F07A}"/>
              </a:ext>
            </a:extLst>
          </p:cNvPr>
          <p:cNvSpPr txBox="1"/>
          <p:nvPr/>
        </p:nvSpPr>
        <p:spPr>
          <a:xfrm>
            <a:off x="1980049" y="3447927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激光系统研制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5438D2-7F48-890A-C0C5-B87FD30DE449}"/>
              </a:ext>
            </a:extLst>
          </p:cNvPr>
          <p:cNvSpPr/>
          <p:nvPr/>
        </p:nvSpPr>
        <p:spPr>
          <a:xfrm>
            <a:off x="1980048" y="2918204"/>
            <a:ext cx="2459767" cy="9283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F2E479-4F69-FBDD-16F8-2B37E5A2F806}"/>
              </a:ext>
            </a:extLst>
          </p:cNvPr>
          <p:cNvSpPr txBox="1"/>
          <p:nvPr/>
        </p:nvSpPr>
        <p:spPr>
          <a:xfrm>
            <a:off x="407366" y="343142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B050"/>
                </a:solidFill>
              </a:rPr>
              <a:t>PAPS</a:t>
            </a:r>
            <a:r>
              <a:rPr lang="en-US">
                <a:solidFill>
                  <a:srgbClr val="00B050"/>
                </a:solidFill>
              </a:rPr>
              <a:t>电子枪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529519-8487-E0A6-32A2-FFB39B827F81}"/>
              </a:ext>
            </a:extLst>
          </p:cNvPr>
          <p:cNvSpPr txBox="1"/>
          <p:nvPr/>
        </p:nvSpPr>
        <p:spPr>
          <a:xfrm>
            <a:off x="407366" y="5082286"/>
            <a:ext cx="1221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极化电子测试束线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95444BD-6D3C-31D4-66B6-FF22C8E4BC51}"/>
              </a:ext>
            </a:extLst>
          </p:cNvPr>
          <p:cNvCxnSpPr>
            <a:cxnSpLocks/>
          </p:cNvCxnSpPr>
          <p:nvPr/>
        </p:nvCxnSpPr>
        <p:spPr>
          <a:xfrm>
            <a:off x="4727848" y="1299866"/>
            <a:ext cx="705678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5B14ADD-494D-BF0D-A4DD-836EB46BDB17}"/>
              </a:ext>
            </a:extLst>
          </p:cNvPr>
          <p:cNvSpPr txBox="1"/>
          <p:nvPr/>
        </p:nvSpPr>
        <p:spPr>
          <a:xfrm>
            <a:off x="5015880" y="97596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2025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83F675-E954-032D-9570-EB7BD3895618}"/>
              </a:ext>
            </a:extLst>
          </p:cNvPr>
          <p:cNvSpPr txBox="1"/>
          <p:nvPr/>
        </p:nvSpPr>
        <p:spPr>
          <a:xfrm>
            <a:off x="6813995" y="98426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2026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CC7C92-7B55-404F-0D83-302EBFF71FBC}"/>
              </a:ext>
            </a:extLst>
          </p:cNvPr>
          <p:cNvSpPr txBox="1"/>
          <p:nvPr/>
        </p:nvSpPr>
        <p:spPr>
          <a:xfrm>
            <a:off x="8612110" y="98072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2027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A6358E-B8F3-370B-E676-5368B5E784D9}"/>
              </a:ext>
            </a:extLst>
          </p:cNvPr>
          <p:cNvSpPr txBox="1"/>
          <p:nvPr/>
        </p:nvSpPr>
        <p:spPr>
          <a:xfrm>
            <a:off x="10410226" y="967657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2028</a:t>
            </a: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2C5222-12DA-5C06-7417-BA3BC77C2290}"/>
              </a:ext>
            </a:extLst>
          </p:cNvPr>
          <p:cNvSpPr/>
          <p:nvPr/>
        </p:nvSpPr>
        <p:spPr>
          <a:xfrm>
            <a:off x="4727848" y="1631783"/>
            <a:ext cx="2448272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9B7DF5-ED19-1C45-D25B-5E392AAD6637}"/>
              </a:ext>
            </a:extLst>
          </p:cNvPr>
          <p:cNvSpPr/>
          <p:nvPr/>
        </p:nvSpPr>
        <p:spPr>
          <a:xfrm>
            <a:off x="4728692" y="2132856"/>
            <a:ext cx="3455539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B0304C-CC61-C757-8BCB-7BE41642E031}"/>
              </a:ext>
            </a:extLst>
          </p:cNvPr>
          <p:cNvSpPr/>
          <p:nvPr/>
        </p:nvSpPr>
        <p:spPr>
          <a:xfrm>
            <a:off x="4728693" y="2708920"/>
            <a:ext cx="2879476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857701-1C68-D144-140C-134B3A5D950A}"/>
              </a:ext>
            </a:extLst>
          </p:cNvPr>
          <p:cNvSpPr/>
          <p:nvPr/>
        </p:nvSpPr>
        <p:spPr>
          <a:xfrm>
            <a:off x="6312024" y="3140968"/>
            <a:ext cx="2016223" cy="5507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E519464-5DE6-12E3-C40C-1B46BF040F7A}"/>
              </a:ext>
            </a:extLst>
          </p:cNvPr>
          <p:cNvSpPr/>
          <p:nvPr/>
        </p:nvSpPr>
        <p:spPr>
          <a:xfrm>
            <a:off x="6345943" y="3671313"/>
            <a:ext cx="1982304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7053B10-838C-7024-E439-999F4C3527DF}"/>
              </a:ext>
            </a:extLst>
          </p:cNvPr>
          <p:cNvSpPr/>
          <p:nvPr/>
        </p:nvSpPr>
        <p:spPr>
          <a:xfrm>
            <a:off x="4727849" y="4077072"/>
            <a:ext cx="1224136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5DBAC2-B6A0-9558-C6BF-F7AD3BA1AB63}"/>
              </a:ext>
            </a:extLst>
          </p:cNvPr>
          <p:cNvSpPr/>
          <p:nvPr/>
        </p:nvSpPr>
        <p:spPr>
          <a:xfrm>
            <a:off x="5951984" y="4535409"/>
            <a:ext cx="1296145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84B64F-40BB-79FF-CEBB-A02B64E13BD5}"/>
              </a:ext>
            </a:extLst>
          </p:cNvPr>
          <p:cNvSpPr txBox="1"/>
          <p:nvPr/>
        </p:nvSpPr>
        <p:spPr>
          <a:xfrm>
            <a:off x="2003039" y="5855457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束线元件研制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9991CC-6EAA-C49B-2882-E298E52BA974}"/>
              </a:ext>
            </a:extLst>
          </p:cNvPr>
          <p:cNvSpPr/>
          <p:nvPr/>
        </p:nvSpPr>
        <p:spPr>
          <a:xfrm>
            <a:off x="4752229" y="5027846"/>
            <a:ext cx="2495900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FCC8A7-F30B-6DE6-0421-DF278FF7C7B9}"/>
              </a:ext>
            </a:extLst>
          </p:cNvPr>
          <p:cNvSpPr/>
          <p:nvPr/>
        </p:nvSpPr>
        <p:spPr>
          <a:xfrm>
            <a:off x="5951984" y="5475790"/>
            <a:ext cx="2376264" cy="5507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2FA075-892A-BF0D-5294-3CE599557A44}"/>
              </a:ext>
            </a:extLst>
          </p:cNvPr>
          <p:cNvSpPr/>
          <p:nvPr/>
        </p:nvSpPr>
        <p:spPr>
          <a:xfrm>
            <a:off x="7232106" y="5991958"/>
            <a:ext cx="1096142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ACCF212-305A-B93A-CA62-DEEAB02CF62B}"/>
              </a:ext>
            </a:extLst>
          </p:cNvPr>
          <p:cNvSpPr/>
          <p:nvPr/>
        </p:nvSpPr>
        <p:spPr>
          <a:xfrm>
            <a:off x="8363919" y="6500794"/>
            <a:ext cx="1438149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72C94A-A4DA-1FD5-F457-DA814088F538}"/>
              </a:ext>
            </a:extLst>
          </p:cNvPr>
          <p:cNvSpPr txBox="1"/>
          <p:nvPr/>
        </p:nvSpPr>
        <p:spPr>
          <a:xfrm>
            <a:off x="8215807" y="2231651"/>
            <a:ext cx="3172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Milestone2:</a:t>
            </a:r>
            <a:r>
              <a:rPr lang="zh-CN" altLang="en-US"/>
              <a:t>  测试平台实现对阴极性能的测试</a:t>
            </a:r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4E9873-AE51-2937-6790-CADCD77BCAC8}"/>
              </a:ext>
            </a:extLst>
          </p:cNvPr>
          <p:cNvSpPr txBox="1"/>
          <p:nvPr/>
        </p:nvSpPr>
        <p:spPr>
          <a:xfrm>
            <a:off x="7340618" y="1348816"/>
            <a:ext cx="3172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Milestone1:</a:t>
            </a:r>
            <a:r>
              <a:rPr lang="zh-CN" altLang="en-US"/>
              <a:t> 极化阴极在美因茨大学进行首次测试</a:t>
            </a:r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65A2F8-2D5F-D9F8-B5AE-574233DD986D}"/>
              </a:ext>
            </a:extLst>
          </p:cNvPr>
          <p:cNvSpPr txBox="1"/>
          <p:nvPr/>
        </p:nvSpPr>
        <p:spPr>
          <a:xfrm>
            <a:off x="9929605" y="6037677"/>
            <a:ext cx="1841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Milestone3:</a:t>
            </a:r>
            <a:r>
              <a:rPr lang="zh-CN" altLang="en-US"/>
              <a:t> 极化电子束线出束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48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96591E-8F31-A76B-971C-8AE7BD71D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313" y="1192864"/>
            <a:ext cx="5839061" cy="2089066"/>
          </a:xfrm>
        </p:spPr>
        <p:txBody>
          <a:bodyPr>
            <a:noAutofit/>
          </a:bodyPr>
          <a:lstStyle/>
          <a:p>
            <a:r>
              <a:rPr lang="zh-CN" altLang="en-HK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完成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4W2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束线的第一轮改造</a:t>
            </a:r>
            <a:endParaRPr lang="en-HK" altLang="zh-CN" sz="1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开展激光传输实验，为对撞调试奠定基础</a:t>
            </a:r>
            <a:endParaRPr lang="en-HK" altLang="zh-CN" sz="1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Martens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IJCLab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12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3-4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日来访，推进合作研究</a:t>
            </a:r>
            <a:endParaRPr lang="en-HK" altLang="zh-CN" sz="1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准备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25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年暑期的第二轮束线改造，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25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年秋季进行首次极化测量实验</a:t>
            </a:r>
            <a:endParaRPr lang="en-US" sz="1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7522AD-2092-AC1F-CFBE-D0BD5C9E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Compton</a:t>
            </a:r>
            <a:r>
              <a:rPr lang="zh-CN" altLang="en-US"/>
              <a:t> </a:t>
            </a:r>
            <a:r>
              <a:rPr lang="en-US" altLang="zh-CN"/>
              <a:t>polarimeter</a:t>
            </a:r>
            <a:r>
              <a:rPr lang="zh-CN" altLang="en-US"/>
              <a:t> </a:t>
            </a:r>
            <a:r>
              <a:rPr lang="en-US" altLang="zh-CN"/>
              <a:t>@</a:t>
            </a:r>
            <a:r>
              <a:rPr lang="zh-CN" altLang="en-US"/>
              <a:t> </a:t>
            </a:r>
            <a:r>
              <a:rPr lang="en-US" altLang="zh-CN"/>
              <a:t>BEPCII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5F793-2E86-AD0A-BC7E-33844B8FC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955" y="6391122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B7777-B832-85EB-AA55-1BF5C1CCD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1127132"/>
            <a:ext cx="6070793" cy="2089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3B1318-C7CF-2F6A-A769-A7293A934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8741" y="4220651"/>
            <a:ext cx="2443279" cy="18324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375BD2-3799-53D4-C1F6-7637EB3493A6}"/>
              </a:ext>
            </a:extLst>
          </p:cNvPr>
          <p:cNvSpPr txBox="1"/>
          <p:nvPr/>
        </p:nvSpPr>
        <p:spPr>
          <a:xfrm>
            <a:off x="3436783" y="3536403"/>
            <a:ext cx="277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已安装的</a:t>
            </a:r>
            <a:r>
              <a:rPr lang="zh-CN" altLang="en-HK">
                <a:highlight>
                  <a:srgbClr val="FFFF00"/>
                </a:highlight>
              </a:rPr>
              <a:t>自研</a:t>
            </a:r>
            <a:r>
              <a:rPr lang="zh-CN" altLang="en-US">
                <a:highlight>
                  <a:srgbClr val="FFFF00"/>
                </a:highlight>
              </a:rPr>
              <a:t>激光定标靶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F3909-EC41-B595-1EC7-B0AF826B74BD}"/>
              </a:ext>
            </a:extLst>
          </p:cNvPr>
          <p:cNvSpPr txBox="1"/>
          <p:nvPr/>
        </p:nvSpPr>
        <p:spPr>
          <a:xfrm>
            <a:off x="3436783" y="6328849"/>
            <a:ext cx="2983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祝德充，</a:t>
            </a:r>
            <a:r>
              <a:rPr lang="zh-CN" altLang="en-HK">
                <a:highlight>
                  <a:srgbClr val="FFFF00"/>
                </a:highlight>
              </a:rPr>
              <a:t>王建力</a:t>
            </a:r>
            <a:r>
              <a:rPr lang="zh-CN" altLang="en-US">
                <a:highlight>
                  <a:srgbClr val="FFFF00"/>
                </a:highlight>
              </a:rPr>
              <a:t>，周宁闯等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503CE3-1661-2114-DFCA-B25C329B4208}"/>
              </a:ext>
            </a:extLst>
          </p:cNvPr>
          <p:cNvSpPr txBox="1"/>
          <p:nvPr/>
        </p:nvSpPr>
        <p:spPr>
          <a:xfrm>
            <a:off x="6320787" y="3533141"/>
            <a:ext cx="202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激光光路传输实验</a:t>
            </a:r>
            <a:endParaRPr lang="en-US">
              <a:highlight>
                <a:srgbClr val="FFFF00"/>
              </a:highligh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EE6452-1417-A627-74F0-8FA358F75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56" y="3842696"/>
            <a:ext cx="1840818" cy="28554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CB3E08-69B8-D97B-0B44-4EDD14C4A087}"/>
              </a:ext>
            </a:extLst>
          </p:cNvPr>
          <p:cNvSpPr txBox="1"/>
          <p:nvPr/>
        </p:nvSpPr>
        <p:spPr>
          <a:xfrm>
            <a:off x="7427985" y="6345816"/>
            <a:ext cx="1057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HK">
                <a:highlight>
                  <a:srgbClr val="FFFF00"/>
                </a:highlight>
              </a:rPr>
              <a:t>苏梦雨</a:t>
            </a:r>
            <a:endParaRPr lang="en-US">
              <a:highlight>
                <a:srgbClr val="FFFF00"/>
              </a:highlight>
            </a:endParaRPr>
          </a:p>
        </p:txBody>
      </p:sp>
      <p:pic>
        <p:nvPicPr>
          <p:cNvPr id="17" name="图片 4">
            <a:extLst>
              <a:ext uri="{FF2B5EF4-FFF2-40B4-BE49-F238E27FC236}">
                <a16:creationId xmlns:a16="http://schemas.microsoft.com/office/drawing/2014/main" id="{8361E4F0-ED11-1B57-DAB4-2248901A9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440" y="3720140"/>
            <a:ext cx="3079372" cy="30419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6783A3-F2B1-5607-0042-11703051DDB4}"/>
              </a:ext>
            </a:extLst>
          </p:cNvPr>
          <p:cNvSpPr txBox="1"/>
          <p:nvPr/>
        </p:nvSpPr>
        <p:spPr>
          <a:xfrm>
            <a:off x="9316955" y="6380531"/>
            <a:ext cx="3079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麻中惠、雷革、马新朋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C59BCF-2189-9F01-5C0E-EE56A1184D45}"/>
              </a:ext>
            </a:extLst>
          </p:cNvPr>
          <p:cNvSpPr txBox="1"/>
          <p:nvPr/>
        </p:nvSpPr>
        <p:spPr>
          <a:xfrm>
            <a:off x="10119035" y="3552457"/>
            <a:ext cx="202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同步定时设计</a:t>
            </a:r>
            <a:endParaRPr lang="en-US">
              <a:highlight>
                <a:srgbClr val="FFFF00"/>
              </a:highligh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EC513FD-5318-CC99-E6A3-33F9E7F6C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" y="3737123"/>
            <a:ext cx="3365500" cy="26543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2E1FF8A-2CEC-A6D1-AF58-768716E3B665}"/>
              </a:ext>
            </a:extLst>
          </p:cNvPr>
          <p:cNvSpPr txBox="1"/>
          <p:nvPr/>
        </p:nvSpPr>
        <p:spPr>
          <a:xfrm>
            <a:off x="66201" y="3518718"/>
            <a:ext cx="295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highlight>
                  <a:srgbClr val="FFFF00"/>
                </a:highlight>
              </a:rPr>
              <a:t>4W2</a:t>
            </a:r>
            <a:r>
              <a:rPr lang="zh-CN" altLang="en-US">
                <a:highlight>
                  <a:srgbClr val="FFFF00"/>
                </a:highlight>
              </a:rPr>
              <a:t>束线第一轮改造示意图</a:t>
            </a:r>
            <a:endParaRPr lang="en-US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9350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A9A9CF-EE62-5143-6F59-CE96D830F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20" y="1046215"/>
            <a:ext cx="11327395" cy="704322"/>
          </a:xfrm>
        </p:spPr>
        <p:txBody>
          <a:bodyPr>
            <a:normAutofit fontScale="92500"/>
          </a:bodyPr>
          <a:lstStyle/>
          <a:p>
            <a:r>
              <a:rPr lang="en-US" altLang="zh-CN" sz="2400"/>
              <a:t>4</a:t>
            </a:r>
            <a:r>
              <a:rPr lang="zh-CN" altLang="en-US" sz="2400"/>
              <a:t>月</a:t>
            </a:r>
            <a:r>
              <a:rPr lang="en-US" altLang="zh-CN" sz="2400"/>
              <a:t>16</a:t>
            </a:r>
            <a:r>
              <a:rPr lang="zh-CN" altLang="en-US" sz="2400"/>
              <a:t>日： </a:t>
            </a:r>
            <a:r>
              <a:rPr lang="en-US" altLang="zh-CN" sz="2400"/>
              <a:t>CEPC</a:t>
            </a:r>
            <a:r>
              <a:rPr lang="zh-CN" altLang="en-US" sz="2400"/>
              <a:t>极化电子源超晶格光阴极材料实验及测量平台评审会，研制正式启动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DBE64C-3122-1359-2791-29B195C44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极化电子源研发进展</a:t>
            </a:r>
            <a:r>
              <a:rPr lang="zh-CN" altLang="en-US"/>
              <a:t>（李小平）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3E828-FD18-D8FF-5C6D-C32E7F1B7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04F374-7DAA-584C-57EB-FB079262C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2" y="1677246"/>
            <a:ext cx="6795205" cy="2254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DEAAE-3EDD-0318-0023-7A4107D71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59" y="1562395"/>
            <a:ext cx="3238128" cy="28004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E7590A-3258-1638-9E71-392F10FCA6A9}"/>
              </a:ext>
            </a:extLst>
          </p:cNvPr>
          <p:cNvSpPr txBox="1"/>
          <p:nvPr/>
        </p:nvSpPr>
        <p:spPr>
          <a:xfrm>
            <a:off x="241130" y="5393486"/>
            <a:ext cx="230425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苏州焜原生产光阴极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05FE8E-4378-BA59-B53E-22FBBB15921E}"/>
              </a:ext>
            </a:extLst>
          </p:cNvPr>
          <p:cNvSpPr txBox="1"/>
          <p:nvPr/>
        </p:nvSpPr>
        <p:spPr>
          <a:xfrm>
            <a:off x="2994202" y="5388399"/>
            <a:ext cx="16561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晶圆一分为二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1642C5-3221-BDD2-3473-72B82D27F32F}"/>
              </a:ext>
            </a:extLst>
          </p:cNvPr>
          <p:cNvSpPr txBox="1"/>
          <p:nvPr/>
        </p:nvSpPr>
        <p:spPr>
          <a:xfrm>
            <a:off x="4967742" y="6100353"/>
            <a:ext cx="28083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美因茨大学测试阴极性能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9A7685-82B9-D8B6-043B-EE382776C193}"/>
              </a:ext>
            </a:extLst>
          </p:cNvPr>
          <p:cNvSpPr txBox="1"/>
          <p:nvPr/>
        </p:nvSpPr>
        <p:spPr>
          <a:xfrm>
            <a:off x="4967742" y="4725144"/>
            <a:ext cx="28083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未来用自研测量平台测试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EE95AF-8537-A506-215E-3AAEC47463D9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2545386" y="5573065"/>
            <a:ext cx="448816" cy="5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26394C-838B-3AD1-A53A-8C4C1A3B5BAA}"/>
              </a:ext>
            </a:extLst>
          </p:cNvPr>
          <p:cNvCxnSpPr>
            <a:cxnSpLocks/>
            <a:stCxn id="10" idx="0"/>
            <a:endCxn id="12" idx="1"/>
          </p:cNvCxnSpPr>
          <p:nvPr/>
        </p:nvCxnSpPr>
        <p:spPr>
          <a:xfrm flipV="1">
            <a:off x="3822294" y="4909810"/>
            <a:ext cx="1145448" cy="478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3C2CF55-671E-CA53-9585-5F133198FAA2}"/>
              </a:ext>
            </a:extLst>
          </p:cNvPr>
          <p:cNvCxnSpPr>
            <a:cxnSpLocks/>
            <a:stCxn id="10" idx="2"/>
            <a:endCxn id="11" idx="1"/>
          </p:cNvCxnSpPr>
          <p:nvPr/>
        </p:nvCxnSpPr>
        <p:spPr>
          <a:xfrm>
            <a:off x="3822294" y="5757731"/>
            <a:ext cx="1145448" cy="527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E7F0B30-9E4B-36B1-3906-66AA85C32A17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6371898" y="5094476"/>
            <a:ext cx="1" cy="1005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D96CF17-6B72-6418-6B0B-237D72E1A68D}"/>
              </a:ext>
            </a:extLst>
          </p:cNvPr>
          <p:cNvSpPr txBox="1"/>
          <p:nvPr/>
        </p:nvSpPr>
        <p:spPr>
          <a:xfrm>
            <a:off x="6433818" y="53534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极化仪标定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16E845E-CD65-03AF-E24B-DA037262FD31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1393258" y="5762818"/>
            <a:ext cx="3574484" cy="542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1E46EE5-AB95-3F19-36B2-B8FA7AE82B1F}"/>
              </a:ext>
            </a:extLst>
          </p:cNvPr>
          <p:cNvSpPr txBox="1"/>
          <p:nvPr/>
        </p:nvSpPr>
        <p:spPr>
          <a:xfrm rot="522679">
            <a:off x="2085848" y="604271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阴极采购需求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5B24F1B-BF88-EEE5-0E56-3F896DF16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550" y="4519948"/>
            <a:ext cx="2808312" cy="2106234"/>
          </a:xfrm>
          <a:prstGeom prst="rect">
            <a:avLst/>
          </a:prstGeom>
        </p:spPr>
      </p:pic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54A3EA5C-4636-026D-8929-09C33279D06C}"/>
              </a:ext>
            </a:extLst>
          </p:cNvPr>
          <p:cNvSpPr txBox="1">
            <a:spLocks/>
          </p:cNvSpPr>
          <p:nvPr/>
        </p:nvSpPr>
        <p:spPr>
          <a:xfrm>
            <a:off x="280520" y="4082418"/>
            <a:ext cx="7805552" cy="527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200"/>
              <a:t>先行启动超晶格光阴极生产（</a:t>
            </a:r>
            <a:r>
              <a:rPr lang="en-US" altLang="zh-CN" sz="2200"/>
              <a:t>2</a:t>
            </a:r>
            <a:r>
              <a:rPr lang="zh-CN" altLang="en-US" sz="2200"/>
              <a:t>个月内产出第一片晶圆）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571312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7A82BE-1424-2DA4-03DF-DE3193E5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Compton</a:t>
            </a:r>
            <a:r>
              <a:rPr lang="zh-CN" altLang="en-US"/>
              <a:t> </a:t>
            </a:r>
            <a:r>
              <a:rPr lang="en-US" altLang="zh-CN"/>
              <a:t>polarimeter</a:t>
            </a:r>
            <a:r>
              <a:rPr lang="zh-CN" altLang="en-US"/>
              <a:t> </a:t>
            </a:r>
            <a:r>
              <a:rPr lang="en-US" altLang="zh-CN"/>
              <a:t>@</a:t>
            </a:r>
            <a:r>
              <a:rPr lang="zh-CN" altLang="en-US"/>
              <a:t> </a:t>
            </a:r>
            <a:r>
              <a:rPr lang="en-US" altLang="zh-CN"/>
              <a:t>BEPCII</a:t>
            </a:r>
            <a:r>
              <a:rPr lang="zh-CN" altLang="en-US"/>
              <a:t>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F7089-52C9-B2AD-A5FA-338C195D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364DE5-3697-0A39-DAA2-3D701771A3D7}"/>
              </a:ext>
            </a:extLst>
          </p:cNvPr>
          <p:cNvSpPr txBox="1"/>
          <p:nvPr/>
        </p:nvSpPr>
        <p:spPr>
          <a:xfrm>
            <a:off x="1115952" y="214665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第二轮束线改造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1F051A-DAC5-BBEB-2CB3-2B8404995F4F}"/>
              </a:ext>
            </a:extLst>
          </p:cNvPr>
          <p:cNvSpPr txBox="1"/>
          <p:nvPr/>
        </p:nvSpPr>
        <p:spPr>
          <a:xfrm>
            <a:off x="1115952" y="166515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激光采购和调试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34BE84-0BB2-2D67-EDC9-6E5391D1F65E}"/>
              </a:ext>
            </a:extLst>
          </p:cNvPr>
          <p:cNvSpPr txBox="1"/>
          <p:nvPr/>
        </p:nvSpPr>
        <p:spPr>
          <a:xfrm>
            <a:off x="1127447" y="262816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极化测量调试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92580-1952-874D-7948-E2DF6F32CEDC}"/>
              </a:ext>
            </a:extLst>
          </p:cNvPr>
          <p:cNvSpPr txBox="1"/>
          <p:nvPr/>
        </p:nvSpPr>
        <p:spPr>
          <a:xfrm>
            <a:off x="1115952" y="310966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共振退极化能量测量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9491F0-7790-3B86-8964-19808A713452}"/>
              </a:ext>
            </a:extLst>
          </p:cNvPr>
          <p:cNvCxnSpPr>
            <a:cxnSpLocks/>
          </p:cNvCxnSpPr>
          <p:nvPr/>
        </p:nvCxnSpPr>
        <p:spPr>
          <a:xfrm>
            <a:off x="3863751" y="1443113"/>
            <a:ext cx="705678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314F70C-1B00-8E82-F9C9-6FF531F7983B}"/>
              </a:ext>
            </a:extLst>
          </p:cNvPr>
          <p:cNvSpPr txBox="1"/>
          <p:nvPr/>
        </p:nvSpPr>
        <p:spPr>
          <a:xfrm>
            <a:off x="4367808" y="10527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2025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94469F-3E3C-7C78-3D8B-CA5D76C4539F}"/>
              </a:ext>
            </a:extLst>
          </p:cNvPr>
          <p:cNvSpPr txBox="1"/>
          <p:nvPr/>
        </p:nvSpPr>
        <p:spPr>
          <a:xfrm>
            <a:off x="6165923" y="10610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2026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55C071-28D4-7212-96C0-393589B44278}"/>
              </a:ext>
            </a:extLst>
          </p:cNvPr>
          <p:cNvSpPr txBox="1"/>
          <p:nvPr/>
        </p:nvSpPr>
        <p:spPr>
          <a:xfrm>
            <a:off x="7964038" y="105750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2027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175ABC-74B4-DA47-E217-F3BD298309D8}"/>
              </a:ext>
            </a:extLst>
          </p:cNvPr>
          <p:cNvSpPr/>
          <p:nvPr/>
        </p:nvSpPr>
        <p:spPr>
          <a:xfrm>
            <a:off x="4295799" y="1775030"/>
            <a:ext cx="1296145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57AF3-D061-9077-AB0D-C442DBAC1630}"/>
              </a:ext>
            </a:extLst>
          </p:cNvPr>
          <p:cNvSpPr/>
          <p:nvPr/>
        </p:nvSpPr>
        <p:spPr>
          <a:xfrm flipV="1">
            <a:off x="4943872" y="2303160"/>
            <a:ext cx="648072" cy="4572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7A0A38-EBEB-37AE-DD36-9F1EDC63B622}"/>
              </a:ext>
            </a:extLst>
          </p:cNvPr>
          <p:cNvSpPr/>
          <p:nvPr/>
        </p:nvSpPr>
        <p:spPr>
          <a:xfrm>
            <a:off x="5591944" y="2785695"/>
            <a:ext cx="1296145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E25E92-07BC-8D14-0AAA-533314E7A1DB}"/>
              </a:ext>
            </a:extLst>
          </p:cNvPr>
          <p:cNvSpPr/>
          <p:nvPr/>
        </p:nvSpPr>
        <p:spPr>
          <a:xfrm>
            <a:off x="6510004" y="3247133"/>
            <a:ext cx="954147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75B87C-4469-D40E-37C0-B4227E55082B}"/>
              </a:ext>
            </a:extLst>
          </p:cNvPr>
          <p:cNvSpPr txBox="1"/>
          <p:nvPr/>
        </p:nvSpPr>
        <p:spPr>
          <a:xfrm>
            <a:off x="7349885" y="2601029"/>
            <a:ext cx="317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Milestone1:</a:t>
            </a:r>
            <a:r>
              <a:rPr lang="zh-CN" altLang="en-US"/>
              <a:t>  首次极化测量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281D07-1D56-446D-9840-96B849351AB7}"/>
              </a:ext>
            </a:extLst>
          </p:cNvPr>
          <p:cNvSpPr txBox="1"/>
          <p:nvPr/>
        </p:nvSpPr>
        <p:spPr>
          <a:xfrm>
            <a:off x="7748013" y="3062467"/>
            <a:ext cx="317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Milestone2:</a:t>
            </a:r>
            <a:r>
              <a:rPr lang="zh-CN" altLang="en-US"/>
              <a:t>  首次能量标定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545149-3F77-407C-AD54-C758997BD08C}"/>
              </a:ext>
            </a:extLst>
          </p:cNvPr>
          <p:cNvSpPr txBox="1"/>
          <p:nvPr/>
        </p:nvSpPr>
        <p:spPr>
          <a:xfrm>
            <a:off x="9791160" y="10527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2028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42DE39-E9F3-C651-0855-9FA2EDA61D32}"/>
              </a:ext>
            </a:extLst>
          </p:cNvPr>
          <p:cNvSpPr txBox="1"/>
          <p:nvPr/>
        </p:nvSpPr>
        <p:spPr>
          <a:xfrm>
            <a:off x="1127447" y="364557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极化度优化实验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8A2067-2CCA-0AD7-6745-2CAA219EFFC9}"/>
              </a:ext>
            </a:extLst>
          </p:cNvPr>
          <p:cNvSpPr/>
          <p:nvPr/>
        </p:nvSpPr>
        <p:spPr>
          <a:xfrm>
            <a:off x="6510004" y="3807379"/>
            <a:ext cx="1818244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8D3E05-2F40-1164-8B0F-7E5D13C7FFA5}"/>
              </a:ext>
            </a:extLst>
          </p:cNvPr>
          <p:cNvSpPr txBox="1"/>
          <p:nvPr/>
        </p:nvSpPr>
        <p:spPr>
          <a:xfrm>
            <a:off x="797700" y="4171722"/>
            <a:ext cx="1061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潜在扩展</a:t>
            </a:r>
            <a:r>
              <a:rPr lang="en-US" altLang="zh-CN" b="1"/>
              <a:t>:</a:t>
            </a:r>
            <a:r>
              <a:rPr lang="zh-CN" altLang="en-US" b="1"/>
              <a:t> 纵向极化测量、正电子环极化测量，为</a:t>
            </a:r>
            <a:r>
              <a:rPr lang="en-US" altLang="zh-CN" b="1"/>
              <a:t>BES</a:t>
            </a:r>
            <a:r>
              <a:rPr lang="zh-CN" altLang="en-US" b="1"/>
              <a:t>物理研究提供关键输入； 河南环的极化精确测量</a:t>
            </a:r>
            <a:endParaRPr lang="en-US" b="1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42E9261-468B-86E9-2A56-5DD9B6245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442" y="4561122"/>
            <a:ext cx="4385634" cy="21983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11CBB7-1B11-A7A3-70E7-91B9CF81E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22" y="4767432"/>
            <a:ext cx="3686300" cy="17857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4D45632-3C64-5E8B-82A8-23B9D81D7FDE}"/>
              </a:ext>
            </a:extLst>
          </p:cNvPr>
          <p:cNvSpPr txBox="1"/>
          <p:nvPr/>
        </p:nvSpPr>
        <p:spPr>
          <a:xfrm>
            <a:off x="8363853" y="6409209"/>
            <a:ext cx="207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HK"/>
              <a:t>梁羽铁</a:t>
            </a:r>
            <a:r>
              <a:rPr lang="zh-CN" altLang="en-US"/>
              <a:t>等</a:t>
            </a:r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24C036-5119-1F14-930D-7788AFE23919}"/>
              </a:ext>
            </a:extLst>
          </p:cNvPr>
          <p:cNvSpPr/>
          <p:nvPr/>
        </p:nvSpPr>
        <p:spPr>
          <a:xfrm>
            <a:off x="839416" y="1061040"/>
            <a:ext cx="10341021" cy="344632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8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12T</a:t>
            </a:r>
            <a:r>
              <a:rPr lang="zh-CN" altLang="en-US"/>
              <a:t>传导冷却高温超导螺线管研制进展（赵玲等）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34680" y="1252676"/>
            <a:ext cx="5889626" cy="2341880"/>
          </a:xfrm>
        </p:spPr>
        <p:txBody>
          <a:bodyPr>
            <a:noAutofit/>
          </a:bodyPr>
          <a:lstStyle/>
          <a:p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线圈结构优化：线圈采用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10+80+10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的多饼结构，共计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100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个双饼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YBCO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线圈，实现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10.26T.m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的轴向积分场。</a:t>
            </a:r>
          </a:p>
          <a:p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针对拟解决的两个关键问题，开展实验验证：</a:t>
            </a:r>
            <a:endParaRPr lang="en-HK" altLang="zh-CN" sz="1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742950" lvl="2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采用传导冷却的多饼</a:t>
            </a: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YBCO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线圈温度一致性问题</a:t>
            </a:r>
            <a:endParaRPr lang="en-HK" altLang="zh-CN" sz="1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742950" lvl="2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en-US" altLang="zh-CN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YBCO</a:t>
            </a:r>
            <a:r>
              <a:rPr lang="zh-CN" altLang="en-US" sz="1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线圈不同工况下的稳定性问题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994" y="3429000"/>
            <a:ext cx="1857375" cy="28213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9289" y="3429000"/>
            <a:ext cx="2134235" cy="28213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31904" y="6320790"/>
            <a:ext cx="2363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导冷结构测试示意图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604948" y="6320790"/>
            <a:ext cx="3243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线圈稳定性测试平台结构图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6096000" y="1368425"/>
            <a:ext cx="5891530" cy="1722120"/>
            <a:chOff x="9406" y="2068"/>
            <a:chExt cx="9278" cy="271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12988" y="-1514"/>
              <a:ext cx="2114" cy="9279"/>
            </a:xfrm>
            <a:prstGeom prst="rect">
              <a:avLst/>
            </a:prstGeom>
          </p:spPr>
        </p:pic>
        <p:grpSp>
          <p:nvGrpSpPr>
            <p:cNvPr id="10" name="组合 9"/>
            <p:cNvGrpSpPr/>
            <p:nvPr/>
          </p:nvGrpSpPr>
          <p:grpSpPr>
            <a:xfrm>
              <a:off x="9644" y="3642"/>
              <a:ext cx="9040" cy="1139"/>
              <a:chOff x="9644" y="3642"/>
              <a:chExt cx="9040" cy="1139"/>
            </a:xfrm>
          </p:grpSpPr>
          <p:sp>
            <p:nvSpPr>
              <p:cNvPr id="11" name="左大括号 10"/>
              <p:cNvSpPr/>
              <p:nvPr/>
            </p:nvSpPr>
            <p:spPr>
              <a:xfrm rot="16200000">
                <a:off x="14116" y="446"/>
                <a:ext cx="278" cy="6670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左大括号 11"/>
              <p:cNvSpPr/>
              <p:nvPr/>
            </p:nvSpPr>
            <p:spPr>
              <a:xfrm rot="16200000">
                <a:off x="10410" y="3307"/>
                <a:ext cx="175" cy="845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左大括号 13"/>
              <p:cNvSpPr/>
              <p:nvPr/>
            </p:nvSpPr>
            <p:spPr>
              <a:xfrm rot="16200000">
                <a:off x="17925" y="3307"/>
                <a:ext cx="175" cy="845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3086" y="4057"/>
                <a:ext cx="2390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/>
                  <a:t>80 Double-winding</a:t>
                </a:r>
                <a:r>
                  <a:rPr lang="zh-CN" altLang="en-US" sz="1200"/>
                  <a:t>（</a:t>
                </a:r>
                <a:r>
                  <a:rPr lang="en-US" altLang="zh-CN" sz="1200"/>
                  <a:t>4.8mm</a:t>
                </a:r>
                <a:r>
                  <a:rPr lang="zh-CN" altLang="en-US" sz="1200"/>
                  <a:t>宽）</a:t>
                </a: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9644" y="4052"/>
                <a:ext cx="2309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/>
                  <a:t>10 Double-winding</a:t>
                </a:r>
                <a:r>
                  <a:rPr lang="zh-CN" altLang="en-US" sz="1200"/>
                  <a:t>（</a:t>
                </a:r>
                <a:r>
                  <a:rPr lang="en-US" altLang="zh-CN" sz="1200"/>
                  <a:t>12mm</a:t>
                </a:r>
                <a:r>
                  <a:rPr lang="zh-CN" altLang="en-US" sz="1200"/>
                  <a:t>宽）</a:t>
                </a: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16376" y="4057"/>
                <a:ext cx="2309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/>
                  <a:t>10 Double-winding</a:t>
                </a:r>
                <a:r>
                  <a:rPr lang="zh-CN" altLang="en-US" sz="1200"/>
                  <a:t>（</a:t>
                </a:r>
                <a:r>
                  <a:rPr lang="en-US" altLang="zh-CN" sz="1200"/>
                  <a:t>12mm</a:t>
                </a:r>
                <a:r>
                  <a:rPr lang="zh-CN" altLang="en-US" sz="1200"/>
                  <a:t>宽）</a:t>
                </a:r>
              </a:p>
            </p:txBody>
          </p:sp>
        </p:grpSp>
      </p:grpSp>
      <p:graphicFrame>
        <p:nvGraphicFramePr>
          <p:cNvPr id="22" name="表格 21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9533251"/>
              </p:ext>
            </p:extLst>
          </p:nvPr>
        </p:nvGraphicFramePr>
        <p:xfrm>
          <a:off x="496610" y="3438799"/>
          <a:ext cx="4933924" cy="2774315"/>
        </p:xfrm>
        <a:graphic>
          <a:graphicData uri="http://schemas.openxmlformats.org/drawingml/2006/table">
            <a:tbl>
              <a:tblPr/>
              <a:tblGrid>
                <a:gridCol w="373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3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3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4175"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具体内容 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进展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预计完成时间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874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6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多饼线圈轴向导冷结构测试</a:t>
                      </a:r>
                      <a:endParaRPr lang="en-US" sz="1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6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进行中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6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2024.12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6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HTS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线圈径向导冷结构测试</a:t>
                      </a:r>
                      <a:endParaRPr lang="en-US" sz="1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进行中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2024.12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6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屏蔽电流对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HTS</a:t>
                      </a:r>
                      <a:r>
                        <a:rPr lang="zh-CN" alt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线圈稳定性的影响</a:t>
                      </a:r>
                      <a:endParaRPr lang="en-US" sz="14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6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进行中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6E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2024.12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FD6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绕线张力对线圈应力的影响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已完成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2024.10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绕制方式对线圈稳定性的影响（不锈钢并绕</a:t>
                      </a:r>
                      <a:r>
                        <a:rPr lang="en-US" altLang="zh-CN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or</a:t>
                      </a: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无绝缘绕制）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待完成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2024.12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电流引线优化设计及工作电流的选择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进行中</a:t>
                      </a:r>
                      <a:endParaRPr lang="en-US" sz="14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4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2024.11</a:t>
                      </a:r>
                    </a:p>
                  </a:txBody>
                  <a:tcPr marL="0" marR="0" marT="0" marB="0">
                    <a:lnL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C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2689" y="3875722"/>
            <a:ext cx="1903095" cy="150622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9896475" y="5614035"/>
            <a:ext cx="2295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/>
              <a:t>测试线圈组装示意图</a:t>
            </a: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676A2A-16FC-0181-8DC5-7A30BB4BF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085899"/>
            <a:ext cx="5795711" cy="168130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0C142B-2A88-0094-0671-4CF7F478F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R&amp;D</a:t>
            </a:r>
            <a:r>
              <a:rPr lang="zh-CN" altLang="en-US"/>
              <a:t> </a:t>
            </a:r>
            <a:r>
              <a:rPr lang="en-US" altLang="zh-CN"/>
              <a:t>Plan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EDR</a:t>
            </a:r>
            <a:r>
              <a:rPr lang="zh-CN" altLang="en-US"/>
              <a:t> </a:t>
            </a:r>
            <a:r>
              <a:rPr lang="en-US" altLang="zh-CN"/>
              <a:t>Phase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A3300-4843-F5E3-9398-3EB4E1CE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0CDD527-2B54-BEE1-87C4-739925635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218518"/>
              </p:ext>
            </p:extLst>
          </p:nvPr>
        </p:nvGraphicFramePr>
        <p:xfrm>
          <a:off x="551384" y="2767202"/>
          <a:ext cx="11305255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1051">
                  <a:extLst>
                    <a:ext uri="{9D8B030D-6E8A-4147-A177-3AD203B41FA5}">
                      <a16:colId xmlns:a16="http://schemas.microsoft.com/office/drawing/2014/main" val="229986565"/>
                    </a:ext>
                  </a:extLst>
                </a:gridCol>
                <a:gridCol w="2261051">
                  <a:extLst>
                    <a:ext uri="{9D8B030D-6E8A-4147-A177-3AD203B41FA5}">
                      <a16:colId xmlns:a16="http://schemas.microsoft.com/office/drawing/2014/main" val="1913653945"/>
                    </a:ext>
                  </a:extLst>
                </a:gridCol>
                <a:gridCol w="2261051">
                  <a:extLst>
                    <a:ext uri="{9D8B030D-6E8A-4147-A177-3AD203B41FA5}">
                      <a16:colId xmlns:a16="http://schemas.microsoft.com/office/drawing/2014/main" val="1656878846"/>
                    </a:ext>
                  </a:extLst>
                </a:gridCol>
                <a:gridCol w="2261051">
                  <a:extLst>
                    <a:ext uri="{9D8B030D-6E8A-4147-A177-3AD203B41FA5}">
                      <a16:colId xmlns:a16="http://schemas.microsoft.com/office/drawing/2014/main" val="1348860808"/>
                    </a:ext>
                  </a:extLst>
                </a:gridCol>
                <a:gridCol w="2261051">
                  <a:extLst>
                    <a:ext uri="{9D8B030D-6E8A-4147-A177-3AD203B41FA5}">
                      <a16:colId xmlns:a16="http://schemas.microsoft.com/office/drawing/2014/main" val="3561744378"/>
                    </a:ext>
                  </a:extLst>
                </a:gridCol>
              </a:tblGrid>
              <a:tr h="316777"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物理设计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极化电子源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Compton</a:t>
                      </a:r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极化测量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自旋旋转器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58019"/>
                  </a:ext>
                </a:extLst>
              </a:tr>
              <a:tr h="547161">
                <a:tc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年下半年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注入器极化保持设计优化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束线物理设计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Wien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filter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物理设计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前端区改造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，开展激光传输实验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超导线圈优化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、应力控制研究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305584"/>
                  </a:ext>
                </a:extLst>
              </a:tr>
              <a:tr h="547161">
                <a:tc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年上半年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自旋旋转器加入lattice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Mott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仪方案设计，第一批光阴极试制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棚屋改造，搭建调试激光光学平台</a:t>
                      </a:r>
                      <a:endParaRPr lang="en-HK" altLang="zh-CN" sz="1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超导磁体样机设计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79231"/>
                  </a:ext>
                </a:extLst>
              </a:tr>
              <a:tr h="547161">
                <a:tc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年下半年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更高能量的极化束获取和保持研究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搭建光学平台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，束线工程设计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加速器真空</a:t>
                      </a:r>
                      <a:r>
                        <a:rPr lang="zh-CN" altLang="en-US" sz="1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、定时</a:t>
                      </a:r>
                      <a:r>
                        <a:rPr lang="en-US" sz="1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改造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，首次束流实验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线圈制造工艺研究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363992"/>
                  </a:ext>
                </a:extLst>
              </a:tr>
              <a:tr h="547161">
                <a:tc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年上半年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光阴极激活实验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Mott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仪研制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提高极化测量精度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，开展共振退极化能量测量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超导线圈制造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745617"/>
                  </a:ext>
                </a:extLst>
              </a:tr>
              <a:tr h="547161">
                <a:tc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年下半年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极化物理方案的工程设计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LPA-Ring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极化束实验方案设计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束线设备安装调试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，具备实验条件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超导磁体加工及组装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818337"/>
                  </a:ext>
                </a:extLst>
              </a:tr>
              <a:tr h="316777">
                <a:tc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2027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年上半年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开展束流实验和极化测量实验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束流极化度提高实验研究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超导磁体测试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352230"/>
                  </a:ext>
                </a:extLst>
              </a:tr>
              <a:tr h="316777">
                <a:tc>
                  <a:txBody>
                    <a:bodyPr/>
                    <a:lstStyle/>
                    <a:p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2027</a:t>
                      </a:r>
                      <a:r>
                        <a:rPr lang="zh-CN" alt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年下半年</a:t>
                      </a:r>
                      <a:endParaRPr lang="en-US" sz="16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准备</a:t>
                      </a:r>
                      <a:r>
                        <a:rPr lang="en-US" altLang="zh-CN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LPA-Ring</a:t>
                      </a:r>
                      <a:r>
                        <a:rPr lang="en-US" sz="1600"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束流实验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0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703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A24C036-5119-1F14-930D-7788AFE23919}"/>
              </a:ext>
            </a:extLst>
          </p:cNvPr>
          <p:cNvSpPr/>
          <p:nvPr/>
        </p:nvSpPr>
        <p:spPr>
          <a:xfrm>
            <a:off x="925489" y="2348880"/>
            <a:ext cx="10341021" cy="31600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7A82BE-1424-2DA4-03DF-DE3193E5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Compton</a:t>
            </a:r>
            <a:r>
              <a:rPr lang="zh-CN" altLang="en-US"/>
              <a:t> </a:t>
            </a:r>
            <a:r>
              <a:rPr lang="en-US" altLang="zh-CN"/>
              <a:t>polarimeter</a:t>
            </a:r>
            <a:r>
              <a:rPr lang="zh-CN" altLang="en-US"/>
              <a:t> </a:t>
            </a:r>
            <a:r>
              <a:rPr lang="en-US" altLang="zh-CN"/>
              <a:t>@</a:t>
            </a:r>
            <a:r>
              <a:rPr lang="zh-CN" altLang="en-US"/>
              <a:t> </a:t>
            </a:r>
            <a:r>
              <a:rPr lang="en-US" altLang="zh-CN"/>
              <a:t>BEPCII</a:t>
            </a:r>
            <a:r>
              <a:rPr lang="zh-CN" altLang="en-US"/>
              <a:t>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F7089-52C9-B2AD-A5FA-338C195D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364DE5-3697-0A39-DAA2-3D701771A3D7}"/>
              </a:ext>
            </a:extLst>
          </p:cNvPr>
          <p:cNvSpPr txBox="1"/>
          <p:nvPr/>
        </p:nvSpPr>
        <p:spPr>
          <a:xfrm>
            <a:off x="1202024" y="3407297"/>
            <a:ext cx="385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Second phase beamline modification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1F051A-DAC5-BBEB-2CB3-2B8404995F4F}"/>
              </a:ext>
            </a:extLst>
          </p:cNvPr>
          <p:cNvSpPr txBox="1"/>
          <p:nvPr/>
        </p:nvSpPr>
        <p:spPr>
          <a:xfrm>
            <a:off x="1202025" y="295299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Laser System Procurement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34BE84-0BB2-2D67-EDC9-6E5391D1F65E}"/>
              </a:ext>
            </a:extLst>
          </p:cNvPr>
          <p:cNvSpPr txBox="1"/>
          <p:nvPr/>
        </p:nvSpPr>
        <p:spPr>
          <a:xfrm>
            <a:off x="1213520" y="391600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Polarization measurement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92580-1952-874D-7948-E2DF6F32CEDC}"/>
              </a:ext>
            </a:extLst>
          </p:cNvPr>
          <p:cNvSpPr txBox="1"/>
          <p:nvPr/>
        </p:nvSpPr>
        <p:spPr>
          <a:xfrm>
            <a:off x="1202025" y="439750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Resonant depolarization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9491F0-7790-3B86-8964-19808A713452}"/>
              </a:ext>
            </a:extLst>
          </p:cNvPr>
          <p:cNvCxnSpPr>
            <a:cxnSpLocks/>
          </p:cNvCxnSpPr>
          <p:nvPr/>
        </p:nvCxnSpPr>
        <p:spPr>
          <a:xfrm>
            <a:off x="3949824" y="2730953"/>
            <a:ext cx="705678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314F70C-1B00-8E82-F9C9-6FF531F7983B}"/>
              </a:ext>
            </a:extLst>
          </p:cNvPr>
          <p:cNvSpPr txBox="1"/>
          <p:nvPr/>
        </p:nvSpPr>
        <p:spPr>
          <a:xfrm>
            <a:off x="4453881" y="23405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2025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94469F-3E3C-7C78-3D8B-CA5D76C4539F}"/>
              </a:ext>
            </a:extLst>
          </p:cNvPr>
          <p:cNvSpPr txBox="1"/>
          <p:nvPr/>
        </p:nvSpPr>
        <p:spPr>
          <a:xfrm>
            <a:off x="6251996" y="23488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2026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55C071-28D4-7212-96C0-393589B44278}"/>
              </a:ext>
            </a:extLst>
          </p:cNvPr>
          <p:cNvSpPr txBox="1"/>
          <p:nvPr/>
        </p:nvSpPr>
        <p:spPr>
          <a:xfrm>
            <a:off x="8050111" y="234534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2027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175ABC-74B4-DA47-E217-F3BD298309D8}"/>
              </a:ext>
            </a:extLst>
          </p:cNvPr>
          <p:cNvSpPr/>
          <p:nvPr/>
        </p:nvSpPr>
        <p:spPr>
          <a:xfrm>
            <a:off x="4381872" y="3062870"/>
            <a:ext cx="792089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57AF3-D061-9077-AB0D-C442DBAC1630}"/>
              </a:ext>
            </a:extLst>
          </p:cNvPr>
          <p:cNvSpPr/>
          <p:nvPr/>
        </p:nvSpPr>
        <p:spPr>
          <a:xfrm flipV="1">
            <a:off x="5678017" y="3484267"/>
            <a:ext cx="360040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7A0A38-EBEB-37AE-DD36-9F1EDC63B622}"/>
              </a:ext>
            </a:extLst>
          </p:cNvPr>
          <p:cNvSpPr/>
          <p:nvPr/>
        </p:nvSpPr>
        <p:spPr>
          <a:xfrm flipV="1">
            <a:off x="5173961" y="4004797"/>
            <a:ext cx="1422116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E25E92-07BC-8D14-0AAA-533314E7A1DB}"/>
              </a:ext>
            </a:extLst>
          </p:cNvPr>
          <p:cNvSpPr/>
          <p:nvPr/>
        </p:nvSpPr>
        <p:spPr>
          <a:xfrm>
            <a:off x="6596077" y="4534973"/>
            <a:ext cx="954147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75B87C-4469-D40E-37C0-B4227E55082B}"/>
              </a:ext>
            </a:extLst>
          </p:cNvPr>
          <p:cNvSpPr txBox="1"/>
          <p:nvPr/>
        </p:nvSpPr>
        <p:spPr>
          <a:xfrm>
            <a:off x="6888361" y="3824904"/>
            <a:ext cx="4550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Milestone1:</a:t>
            </a:r>
            <a:r>
              <a:rPr lang="zh-CN" altLang="en-US"/>
              <a:t>  </a:t>
            </a:r>
            <a:r>
              <a:rPr lang="en-US" altLang="zh-CN"/>
              <a:t>first polarization measurement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281D07-1D56-446D-9840-96B849351AB7}"/>
              </a:ext>
            </a:extLst>
          </p:cNvPr>
          <p:cNvSpPr txBox="1"/>
          <p:nvPr/>
        </p:nvSpPr>
        <p:spPr>
          <a:xfrm>
            <a:off x="7715742" y="4361585"/>
            <a:ext cx="366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Milestone2:</a:t>
            </a:r>
            <a:r>
              <a:rPr lang="zh-CN" altLang="en-US"/>
              <a:t>  </a:t>
            </a:r>
            <a:r>
              <a:rPr lang="en-US" altLang="zh-CN"/>
              <a:t>first energy calibration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545149-3F77-407C-AD54-C758997BD08C}"/>
              </a:ext>
            </a:extLst>
          </p:cNvPr>
          <p:cNvSpPr txBox="1"/>
          <p:nvPr/>
        </p:nvSpPr>
        <p:spPr>
          <a:xfrm>
            <a:off x="9877233" y="23405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2028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42DE39-E9F3-C651-0855-9FA2EDA61D32}"/>
              </a:ext>
            </a:extLst>
          </p:cNvPr>
          <p:cNvSpPr txBox="1"/>
          <p:nvPr/>
        </p:nvSpPr>
        <p:spPr>
          <a:xfrm>
            <a:off x="1213519" y="4933413"/>
            <a:ext cx="3842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Beam polarization optimization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8A2067-2CCA-0AD7-6745-2CAA219EFFC9}"/>
              </a:ext>
            </a:extLst>
          </p:cNvPr>
          <p:cNvSpPr/>
          <p:nvPr/>
        </p:nvSpPr>
        <p:spPr>
          <a:xfrm>
            <a:off x="6596077" y="5095219"/>
            <a:ext cx="1818244" cy="45719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79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7D4DB8-F41B-5861-4B85-938FF5485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214490"/>
            <a:ext cx="7776864" cy="2574549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400"/>
              <a:t>BEPCII</a:t>
            </a:r>
            <a:r>
              <a:rPr lang="zh-CN" altLang="en-US" sz="2400"/>
              <a:t> 开机运行在</a:t>
            </a:r>
            <a:r>
              <a:rPr lang="en-US" altLang="zh-CN" sz="2400"/>
              <a:t>1.84GeV</a:t>
            </a:r>
            <a:r>
              <a:rPr lang="zh-CN" altLang="en-US" sz="2400"/>
              <a:t>，无需更换新的光子吸收器即可开展极化测量实验</a:t>
            </a:r>
            <a:endParaRPr lang="en-US" sz="2400"/>
          </a:p>
          <a:p>
            <a:pPr lvl="1"/>
            <a:r>
              <a:rPr lang="en-US" sz="2000"/>
              <a:t>束线真空改造完成</a:t>
            </a:r>
          </a:p>
          <a:p>
            <a:pPr lvl="1"/>
            <a:r>
              <a:rPr lang="en-US" sz="2000"/>
              <a:t>激光光路基本准备好</a:t>
            </a:r>
            <a:r>
              <a:rPr lang="zh-CN" altLang="en-US" sz="2000"/>
              <a:t>，激光圆偏振度 </a:t>
            </a:r>
            <a:r>
              <a:rPr lang="en-US" altLang="zh-CN" sz="2000"/>
              <a:t>&gt;99%</a:t>
            </a:r>
            <a:r>
              <a:rPr lang="zh-CN" altLang="en-US" sz="2000"/>
              <a:t>，实现左旋右旋切换 </a:t>
            </a:r>
            <a:endParaRPr lang="en-HK" altLang="zh-CN" sz="2000"/>
          </a:p>
          <a:p>
            <a:pPr lvl="1"/>
            <a:r>
              <a:rPr lang="zh-CN" altLang="en-US" sz="2000"/>
              <a:t>储存环扫真空阶段（</a:t>
            </a:r>
            <a:r>
              <a:rPr lang="en-US" altLang="zh-CN" sz="2000"/>
              <a:t>5</a:t>
            </a:r>
            <a:r>
              <a:rPr lang="zh-CN" altLang="en-US" sz="2000"/>
              <a:t>月初）开始束流实验，</a:t>
            </a:r>
            <a:r>
              <a:rPr lang="zh-CN" altLang="en-US" sz="2000" b="1">
                <a:solidFill>
                  <a:srgbClr val="0000FF"/>
                </a:solidFill>
              </a:rPr>
              <a:t>比原计划提前</a:t>
            </a:r>
            <a:r>
              <a:rPr lang="en-US" altLang="zh-CN" sz="2000" b="1">
                <a:solidFill>
                  <a:srgbClr val="0000FF"/>
                </a:solidFill>
              </a:rPr>
              <a:t>4</a:t>
            </a:r>
            <a:r>
              <a:rPr lang="zh-CN" altLang="en-US" sz="2000" b="1">
                <a:solidFill>
                  <a:srgbClr val="0000FF"/>
                </a:solidFill>
              </a:rPr>
              <a:t>个月</a:t>
            </a:r>
            <a:endParaRPr lang="en-HK" altLang="zh-CN" sz="2000" b="1">
              <a:solidFill>
                <a:srgbClr val="0000FF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zh-CN" sz="2400"/>
              <a:t>25</a:t>
            </a:r>
            <a:r>
              <a:rPr lang="zh-CN" altLang="en-US" sz="2400"/>
              <a:t>年暑期停机期间的第二轮改造（前室真空盒、光子吸收器、永磁二极铁）稳步推进</a:t>
            </a:r>
            <a:endParaRPr lang="en-US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6D3547-7C15-E823-B04A-902F443F1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BEPCII</a:t>
            </a:r>
            <a:r>
              <a:rPr lang="zh-CN" altLang="en-US"/>
              <a:t>康普顿极化仪研制进展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30EC2-EB2C-2991-B86E-6C8492FC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962A7F-ADEE-416A-9F7F-70ED65EF3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293" y="3717032"/>
            <a:ext cx="4915871" cy="2952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CE8B0F-C2D7-F168-3101-A2D156B89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1" y="4027413"/>
            <a:ext cx="5383051" cy="2579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6EC400-8BE1-9DBF-E82A-B3D4A46A1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11" y="1148789"/>
            <a:ext cx="4000376" cy="25906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FFA6B1-44C8-53DC-FE89-E0C51C4992F6}"/>
              </a:ext>
            </a:extLst>
          </p:cNvPr>
          <p:cNvSpPr txBox="1"/>
          <p:nvPr/>
        </p:nvSpPr>
        <p:spPr>
          <a:xfrm>
            <a:off x="9960199" y="1772816"/>
            <a:ext cx="1469838" cy="1512168"/>
          </a:xfrm>
          <a:prstGeom prst="rect">
            <a:avLst/>
          </a:prstGeom>
          <a:noFill/>
          <a:ln w="25400">
            <a:solidFill>
              <a:srgbClr val="FFFF0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8556DB-EB5E-7D32-EFAF-43E877AC41EA}"/>
              </a:ext>
            </a:extLst>
          </p:cNvPr>
          <p:cNvSpPr txBox="1"/>
          <p:nvPr/>
        </p:nvSpPr>
        <p:spPr>
          <a:xfrm>
            <a:off x="9120336" y="1062452"/>
            <a:ext cx="2829207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激光真空插入镜箱</a:t>
            </a:r>
            <a:r>
              <a:rPr lang="zh-CN" altLang="en-US">
                <a:solidFill>
                  <a:srgbClr val="0000FF"/>
                </a:solidFill>
              </a:rPr>
              <a:t>（借用自</a:t>
            </a:r>
            <a:r>
              <a:rPr lang="en-US" altLang="zh-CN">
                <a:solidFill>
                  <a:srgbClr val="0000FF"/>
                </a:solidFill>
              </a:rPr>
              <a:t>BES</a:t>
            </a:r>
            <a:r>
              <a:rPr lang="zh-CN" altLang="en-US">
                <a:solidFill>
                  <a:srgbClr val="0000FF"/>
                </a:solidFill>
              </a:rPr>
              <a:t>束流能量测量装置）</a:t>
            </a:r>
            <a:endParaRPr lang="en-US">
              <a:solidFill>
                <a:srgbClr val="0000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666D60-78C5-4B28-2C63-5701157B2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43" y="3998584"/>
            <a:ext cx="1511217" cy="26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81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3359C4-7512-523A-4C26-5CE900432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37" y="1029524"/>
            <a:ext cx="8015027" cy="3123240"/>
          </a:xfrm>
        </p:spPr>
        <p:txBody>
          <a:bodyPr>
            <a:normAutofit fontScale="92500" lnSpcReduction="10000"/>
          </a:bodyPr>
          <a:lstStyle/>
          <a:p>
            <a:r>
              <a:rPr lang="en-US" sz="2400"/>
              <a:t>在</a:t>
            </a:r>
            <a:r>
              <a:rPr lang="zh-CN" altLang="en-US" sz="2400"/>
              <a:t>对撞环的</a:t>
            </a:r>
            <a:r>
              <a:rPr lang="en-US" altLang="zh-CN" sz="2400"/>
              <a:t>TDR</a:t>
            </a:r>
            <a:r>
              <a:rPr lang="zh-CN" altLang="en-US" sz="2400"/>
              <a:t> </a:t>
            </a:r>
            <a:r>
              <a:rPr lang="en-US" altLang="zh-CN" sz="2400"/>
              <a:t>lattice</a:t>
            </a:r>
            <a:r>
              <a:rPr lang="zh-CN" altLang="en-US" sz="2400"/>
              <a:t>中加入自旋旋转器（王毅伟）</a:t>
            </a:r>
            <a:endParaRPr lang="en-HK" altLang="zh-CN" sz="2400"/>
          </a:p>
          <a:p>
            <a:pPr lvl="1"/>
            <a:r>
              <a:rPr lang="en-US" sz="2000"/>
              <a:t>每个自旋旋转器长度压缩到</a:t>
            </a:r>
            <a:r>
              <a:rPr lang="en-US" altLang="zh-CN" sz="2000"/>
              <a:t>397m</a:t>
            </a:r>
            <a:r>
              <a:rPr lang="zh-CN" altLang="en-US" sz="2000"/>
              <a:t>，</a:t>
            </a:r>
            <a:r>
              <a:rPr lang="en-US" altLang="zh-CN" sz="2000"/>
              <a:t>4</a:t>
            </a:r>
            <a:r>
              <a:rPr lang="zh-CN" altLang="en-US" sz="2000"/>
              <a:t>个总计</a:t>
            </a:r>
            <a:r>
              <a:rPr lang="en-US" altLang="zh-CN" sz="2000"/>
              <a:t>1.6km</a:t>
            </a:r>
            <a:r>
              <a:rPr lang="zh-CN" altLang="en-US" sz="2000"/>
              <a:t> （原设计为</a:t>
            </a:r>
            <a:r>
              <a:rPr lang="en-US" altLang="zh-CN" sz="2000"/>
              <a:t>2.8km</a:t>
            </a:r>
            <a:r>
              <a:rPr lang="zh-CN" altLang="en-US" sz="2000"/>
              <a:t>）</a:t>
            </a:r>
            <a:endParaRPr lang="en-HK" altLang="zh-CN" sz="2000"/>
          </a:p>
          <a:p>
            <a:pPr lvl="1"/>
            <a:r>
              <a:rPr lang="zh-CN" altLang="en-US" sz="2000"/>
              <a:t>弧区二极铁长度略微减小，实现几何和光学参数匹配</a:t>
            </a:r>
            <a:endParaRPr lang="en-HK" altLang="zh-CN" sz="2000"/>
          </a:p>
          <a:p>
            <a:pPr lvl="1"/>
            <a:r>
              <a:rPr lang="zh-CN" altLang="en-US" sz="2000"/>
              <a:t>将对</a:t>
            </a:r>
            <a:r>
              <a:rPr lang="en-US" altLang="zh-CN" sz="2000"/>
              <a:t>lattice</a:t>
            </a:r>
            <a:r>
              <a:rPr lang="zh-CN" altLang="en-US" sz="2000"/>
              <a:t>非线性性能进行优化，评估亮度、极化度性能</a:t>
            </a:r>
            <a:endParaRPr lang="en-HK" altLang="zh-CN" sz="2000"/>
          </a:p>
          <a:p>
            <a:pPr>
              <a:spcBef>
                <a:spcPts val="1200"/>
              </a:spcBef>
            </a:pPr>
            <a:r>
              <a:rPr lang="en-US" altLang="zh-CN" sz="2400"/>
              <a:t>12T</a:t>
            </a:r>
            <a:r>
              <a:rPr lang="zh-CN" altLang="en-US" sz="2400"/>
              <a:t> </a:t>
            </a:r>
            <a:r>
              <a:rPr lang="en-US" altLang="zh-CN" sz="2400"/>
              <a:t>HTS</a:t>
            </a:r>
            <a:r>
              <a:rPr lang="zh-CN" altLang="en-US" sz="2400"/>
              <a:t> 螺线管自旋旋转器研制（赵玲）</a:t>
            </a:r>
            <a:endParaRPr lang="en-HK" altLang="zh-CN" sz="2400"/>
          </a:p>
          <a:p>
            <a:pPr lvl="1">
              <a:spcBef>
                <a:spcPts val="600"/>
              </a:spcBef>
            </a:pPr>
            <a:r>
              <a:rPr lang="zh-CN" altLang="en-US" sz="2000"/>
              <a:t>轴线电磁力控制</a:t>
            </a:r>
            <a:endParaRPr lang="en-HK" altLang="zh-CN" sz="2000"/>
          </a:p>
          <a:p>
            <a:pPr lvl="1">
              <a:spcBef>
                <a:spcPts val="600"/>
              </a:spcBef>
            </a:pPr>
            <a:r>
              <a:rPr lang="zh-CN" altLang="en-HK" sz="2000"/>
              <a:t>线圈</a:t>
            </a:r>
            <a:r>
              <a:rPr lang="zh-CN" altLang="en-US" sz="2000"/>
              <a:t>加工工艺研究</a:t>
            </a:r>
            <a:endParaRPr lang="en-HK" altLang="zh-CN" sz="2000"/>
          </a:p>
          <a:p>
            <a:pPr lvl="1">
              <a:spcBef>
                <a:spcPts val="600"/>
              </a:spcBef>
            </a:pPr>
            <a:endParaRPr lang="en-US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1C52E9-1AC7-A462-3A9F-347477F8D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/>
              <a:t>其他进展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471A6-C2E8-77A1-DF05-BF6DBE557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CFBF7-FCC3-AEFE-917C-749A33EDB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27" y="4194162"/>
            <a:ext cx="3798571" cy="2495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DA6F51-21E2-6057-B579-71969652937E}"/>
              </a:ext>
            </a:extLst>
          </p:cNvPr>
          <p:cNvSpPr txBox="1"/>
          <p:nvPr/>
        </p:nvSpPr>
        <p:spPr>
          <a:xfrm>
            <a:off x="2063552" y="1825079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00A249"/>
                </a:solidFill>
              </a:rPr>
              <a:t>[1]</a:t>
            </a:r>
            <a:r>
              <a:rPr lang="zh-CN" altLang="en-US" sz="1400">
                <a:solidFill>
                  <a:srgbClr val="00A249"/>
                </a:solidFill>
              </a:rPr>
              <a:t> </a:t>
            </a:r>
            <a:r>
              <a:rPr lang="en-US" sz="1400">
                <a:solidFill>
                  <a:srgbClr val="00A249"/>
                </a:solidFill>
              </a:rPr>
              <a:t>夏文昊</a:t>
            </a:r>
            <a:r>
              <a:rPr lang="zh-CN" altLang="en-US" sz="1400">
                <a:solidFill>
                  <a:srgbClr val="00A249"/>
                </a:solidFill>
              </a:rPr>
              <a:t>，博士学位论文</a:t>
            </a:r>
            <a:r>
              <a:rPr lang="en-US" altLang="zh-CN" sz="1400">
                <a:solidFill>
                  <a:srgbClr val="00A249"/>
                </a:solidFill>
              </a:rPr>
              <a:t>[2]</a:t>
            </a:r>
            <a:r>
              <a:rPr lang="zh-CN" altLang="en-US" sz="1400">
                <a:solidFill>
                  <a:srgbClr val="00A249"/>
                </a:solidFill>
              </a:rPr>
              <a:t> </a:t>
            </a:r>
            <a:r>
              <a:rPr lang="en-US" altLang="zh-CN" sz="1400">
                <a:solidFill>
                  <a:srgbClr val="00A249"/>
                </a:solidFill>
              </a:rPr>
              <a:t>RDTM,</a:t>
            </a:r>
            <a:r>
              <a:rPr lang="zh-CN" altLang="en-US" sz="1400">
                <a:solidFill>
                  <a:srgbClr val="00A249"/>
                </a:solidFill>
              </a:rPr>
              <a:t> </a:t>
            </a:r>
            <a:r>
              <a:rPr lang="en-HK" sz="1400" b="1">
                <a:solidFill>
                  <a:srgbClr val="00A249"/>
                </a:solidFill>
                <a:effectLst/>
                <a:latin typeface="MyriadPro"/>
              </a:rPr>
              <a:t>(2022) 6:490–501 </a:t>
            </a:r>
            <a:endParaRPr lang="en-HK" sz="1400">
              <a:solidFill>
                <a:srgbClr val="00A249"/>
              </a:solidFill>
              <a:effectLst/>
            </a:endParaRPr>
          </a:p>
        </p:txBody>
      </p:sp>
      <p:pic>
        <p:nvPicPr>
          <p:cNvPr id="7" name="图片 13">
            <a:extLst>
              <a:ext uri="{FF2B5EF4-FFF2-40B4-BE49-F238E27FC236}">
                <a16:creationId xmlns:a16="http://schemas.microsoft.com/office/drawing/2014/main" id="{8B6ABB2E-E452-2C8A-19AD-8697F859ADE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49756" y="4338437"/>
            <a:ext cx="4586604" cy="1707322"/>
          </a:xfrm>
          <a:prstGeom prst="rect">
            <a:avLst/>
          </a:prstGeom>
        </p:spPr>
      </p:pic>
      <p:pic>
        <p:nvPicPr>
          <p:cNvPr id="8" name="图片 13" descr="660e45d22b58052255ec6f3cba8cff7">
            <a:extLst>
              <a:ext uri="{FF2B5EF4-FFF2-40B4-BE49-F238E27FC236}">
                <a16:creationId xmlns:a16="http://schemas.microsoft.com/office/drawing/2014/main" id="{86162FEC-8CC4-E0E7-32B8-62195647BB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52" r="11182" b="1478"/>
          <a:stretch>
            <a:fillRect/>
          </a:stretch>
        </p:blipFill>
        <p:spPr>
          <a:xfrm>
            <a:off x="9696400" y="3971665"/>
            <a:ext cx="1579245" cy="27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604445-0C53-26B1-A281-B7C38636ADBD}"/>
              </a:ext>
            </a:extLst>
          </p:cNvPr>
          <p:cNvSpPr txBox="1"/>
          <p:nvPr/>
        </p:nvSpPr>
        <p:spPr>
          <a:xfrm>
            <a:off x="4504197" y="6093561"/>
            <a:ext cx="6097904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zh-CN" altLang="en-US" sz="1800"/>
              <a:t>确定</a:t>
            </a:r>
            <a:r>
              <a:rPr lang="en-US" altLang="zh-CN" sz="1800"/>
              <a:t>13</a:t>
            </a:r>
            <a:r>
              <a:rPr lang="zh-CN" altLang="en-US" sz="1800"/>
              <a:t>组线圈结构，积分场</a:t>
            </a:r>
            <a:r>
              <a:rPr lang="en-US" altLang="zh-CN" sz="1800"/>
              <a:t>10.34T.m</a:t>
            </a:r>
          </a:p>
          <a:p>
            <a:pPr lvl="1">
              <a:spcBef>
                <a:spcPts val="600"/>
              </a:spcBef>
            </a:pPr>
            <a:r>
              <a:rPr lang="zh-CN" altLang="en-US"/>
              <a:t>轴线电磁力</a:t>
            </a:r>
            <a:r>
              <a:rPr lang="en-US" altLang="zh-CN" sz="1800"/>
              <a:t>&lt;</a:t>
            </a:r>
            <a:r>
              <a:rPr lang="zh-CN" altLang="en-US" sz="1800"/>
              <a:t> </a:t>
            </a:r>
            <a:r>
              <a:rPr lang="en-US" altLang="zh-CN" sz="1800"/>
              <a:t>35</a:t>
            </a:r>
            <a:r>
              <a:rPr lang="zh-CN" altLang="en-US" sz="1800"/>
              <a:t> </a:t>
            </a:r>
            <a:r>
              <a:rPr lang="en-US" altLang="zh-CN" sz="1800"/>
              <a:t>ton</a:t>
            </a:r>
            <a:endParaRPr lang="en-HK" altLang="zh-CN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F320DB-766C-6B64-3E96-12F843115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54" y="1186782"/>
            <a:ext cx="4129645" cy="238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55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3B79259-352B-454B-B00F-420B4D9EA0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4776686"/>
              </p:ext>
            </p:extLst>
          </p:nvPr>
        </p:nvGraphicFramePr>
        <p:xfrm>
          <a:off x="666712" y="1484784"/>
          <a:ext cx="10763325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340">
                  <a:extLst>
                    <a:ext uri="{9D8B030D-6E8A-4147-A177-3AD203B41FA5}">
                      <a16:colId xmlns:a16="http://schemas.microsoft.com/office/drawing/2014/main" val="1388971074"/>
                    </a:ext>
                  </a:extLst>
                </a:gridCol>
                <a:gridCol w="1553933">
                  <a:extLst>
                    <a:ext uri="{9D8B030D-6E8A-4147-A177-3AD203B41FA5}">
                      <a16:colId xmlns:a16="http://schemas.microsoft.com/office/drawing/2014/main" val="758697953"/>
                    </a:ext>
                  </a:extLst>
                </a:gridCol>
                <a:gridCol w="3180721">
                  <a:extLst>
                    <a:ext uri="{9D8B030D-6E8A-4147-A177-3AD203B41FA5}">
                      <a16:colId xmlns:a16="http://schemas.microsoft.com/office/drawing/2014/main" val="1576569679"/>
                    </a:ext>
                  </a:extLst>
                </a:gridCol>
                <a:gridCol w="1551713">
                  <a:extLst>
                    <a:ext uri="{9D8B030D-6E8A-4147-A177-3AD203B41FA5}">
                      <a16:colId xmlns:a16="http://schemas.microsoft.com/office/drawing/2014/main" val="2709993554"/>
                    </a:ext>
                  </a:extLst>
                </a:gridCol>
                <a:gridCol w="2753618">
                  <a:extLst>
                    <a:ext uri="{9D8B030D-6E8A-4147-A177-3AD203B41FA5}">
                      <a16:colId xmlns:a16="http://schemas.microsoft.com/office/drawing/2014/main" val="3007732034"/>
                    </a:ext>
                  </a:extLst>
                </a:gridCol>
              </a:tblGrid>
              <a:tr h="185420">
                <a:tc rowSpan="2"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子课题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zh-CN" alt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年至</a:t>
                      </a:r>
                      <a:r>
                        <a:rPr lang="en-US" altLang="zh-CN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zh-CN" alt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CN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alt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月已执行预算</a:t>
                      </a:r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zh-CN" alt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年预算</a:t>
                      </a:r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247809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金额</a:t>
                      </a:r>
                      <a:r>
                        <a:rPr lang="zh-CN" alt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（万元）</a:t>
                      </a:r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说明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金额</a:t>
                      </a:r>
                      <a:r>
                        <a:rPr lang="zh-CN" alt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（万元）</a:t>
                      </a:r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说明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962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极化电子源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210</a:t>
                      </a:r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光阴极实验及测试平台首付款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170</a:t>
                      </a:r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min</a:t>
                      </a:r>
                      <a:r>
                        <a:rPr lang="en-US" altLang="zh-CN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-Mott,</a:t>
                      </a:r>
                      <a:r>
                        <a:rPr lang="zh-CN" alt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Wien</a:t>
                      </a:r>
                      <a:r>
                        <a:rPr lang="zh-CN" alt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filter,</a:t>
                      </a:r>
                      <a:r>
                        <a:rPr lang="zh-CN" alt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 激光器首付款，束线改造</a:t>
                      </a:r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858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康普顿极化仪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束线真空改造</a:t>
                      </a:r>
                      <a:r>
                        <a:rPr lang="zh-CN" alt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、激光光路、激光器首付款等</a:t>
                      </a:r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167</a:t>
                      </a:r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第二轮真空改造、探测器、激光器尾款、定时设备及示波器等</a:t>
                      </a:r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73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超导螺线管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28</a:t>
                      </a:r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小型制冷机</a:t>
                      </a:r>
                      <a:r>
                        <a:rPr lang="zh-CN" alt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、温度传感器</a:t>
                      </a:r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245</a:t>
                      </a:r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超导带材</a:t>
                      </a:r>
                      <a:r>
                        <a:rPr lang="zh-CN" alt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、线圈制造测试等</a:t>
                      </a:r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609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总计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316</a:t>
                      </a:r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>
                          <a:latin typeface="Times New Roman" panose="020206030504050203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a:t>582</a:t>
                      </a:r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ea typeface="SimHei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80022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55FF339-D7E7-9ECE-A1D0-3B93AD36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预算执行情况和</a:t>
            </a:r>
            <a:r>
              <a:rPr lang="en-US" altLang="zh-CN"/>
              <a:t>25</a:t>
            </a:r>
            <a:r>
              <a:rPr lang="zh-CN" altLang="en-US"/>
              <a:t>年预算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ADE73-35D4-38C8-58EE-7CF2BF08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493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C11413-BEF0-8E43-A619-DFC4C6974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Backup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3A821E-F112-6F29-E536-A8D0E23AB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660DF-A297-E909-54AC-0D65A3F7D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246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3709" y="-28575"/>
            <a:ext cx="11564581" cy="772160"/>
          </a:xfrm>
        </p:spPr>
        <p:txBody>
          <a:bodyPr>
            <a:normAutofit fontScale="90000"/>
          </a:bodyPr>
          <a:lstStyle/>
          <a:p>
            <a:r>
              <a:rPr lang="en-US" altLang="zh-CN" sz="3600" dirty="0"/>
              <a:t>R&amp;D of the 12T conduction-cooled HTS solenoid</a:t>
            </a:r>
            <a:endParaRPr altLang="en-US" sz="3600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8150" y="2978785"/>
            <a:ext cx="3099435" cy="188912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7</a:t>
            </a:fld>
            <a:endParaRPr 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150" y="4745990"/>
            <a:ext cx="3150235" cy="18783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4" t="31774" r="17898" b="23768"/>
          <a:stretch>
            <a:fillRect/>
          </a:stretch>
        </p:blipFill>
        <p:spPr>
          <a:xfrm>
            <a:off x="7079615" y="1047750"/>
            <a:ext cx="2113280" cy="1856105"/>
          </a:xfrm>
          <a:prstGeom prst="rect">
            <a:avLst/>
          </a:prstGeom>
        </p:spPr>
      </p:pic>
      <p:pic>
        <p:nvPicPr>
          <p:cNvPr id="13" name="图片 13" descr="660e45d22b58052255ec6f3cba8cff7"/>
          <p:cNvPicPr>
            <a:picLocks noChangeAspect="1"/>
          </p:cNvPicPr>
          <p:nvPr/>
        </p:nvPicPr>
        <p:blipFill>
          <a:blip r:embed="rId5"/>
          <a:srcRect l="5052" r="11182" b="1478"/>
          <a:stretch>
            <a:fillRect/>
          </a:stretch>
        </p:blipFill>
        <p:spPr>
          <a:xfrm>
            <a:off x="10069256" y="697469"/>
            <a:ext cx="1579245" cy="27514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rcRect l="5082" t="28349" r="52272" b="15402"/>
          <a:stretch>
            <a:fillRect/>
          </a:stretch>
        </p:blipFill>
        <p:spPr>
          <a:xfrm>
            <a:off x="9887585" y="3340100"/>
            <a:ext cx="2284095" cy="16954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0650" y="849630"/>
            <a:ext cx="6785610" cy="1876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Two key technical issues</a:t>
            </a:r>
            <a:r>
              <a:rPr lang="zh-CN" altLang="en-US" dirty="0"/>
              <a:t>：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b="1" i="1" dirty="0"/>
              <a:t>Large electromagnetic force control</a:t>
            </a:r>
            <a:r>
              <a:rPr lang="en-US" altLang="zh-CN" sz="1400" dirty="0"/>
              <a:t>:  the concept of coil segmentation was proposed. A comparison of various segmentation modes was carried out, and finally, a 13 - section segmentation structure was determined.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400" b="1" i="1" dirty="0"/>
              <a:t>Coil manufacturing process</a:t>
            </a:r>
            <a:r>
              <a:rPr lang="en-US" altLang="zh-CN" sz="1400" dirty="0"/>
              <a:t>: The effects of non - insulated and stainless - steel insulated winding processes on coil stability and magnetic field delay were compared. Stainless - steel strips has been </a:t>
            </a:r>
            <a:r>
              <a:rPr lang="en-US" altLang="zh-CN" sz="1400" dirty="0" err="1"/>
              <a:t>choosen</a:t>
            </a:r>
            <a:r>
              <a:rPr lang="en-US" altLang="zh-CN" sz="1400" dirty="0"/>
              <a:t>  for insulation. The winding tensions were set at 60 N and 10 N.</a:t>
            </a:r>
          </a:p>
        </p:txBody>
      </p:sp>
      <p:pic>
        <p:nvPicPr>
          <p:cNvPr id="12" name="图片 11"/>
          <p:cNvPicPr/>
          <p:nvPr/>
        </p:nvPicPr>
        <p:blipFill>
          <a:blip r:embed="rId7"/>
          <a:srcRect l="9844"/>
          <a:stretch>
            <a:fillRect/>
          </a:stretch>
        </p:blipFill>
        <p:spPr>
          <a:xfrm>
            <a:off x="280035" y="4578350"/>
            <a:ext cx="3884930" cy="213487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8"/>
          <a:stretch>
            <a:fillRect/>
          </a:stretch>
        </p:blipFill>
        <p:spPr>
          <a:xfrm>
            <a:off x="120650" y="3340100"/>
            <a:ext cx="3798570" cy="116713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0" y="2747010"/>
            <a:ext cx="49822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1400" dirty="0">
                <a:sym typeface="+mn-ea"/>
              </a:rPr>
              <a:t> </a:t>
            </a:r>
            <a:r>
              <a:rPr lang="en-US" altLang="zh-CN" sz="1400" i="1" dirty="0">
                <a:sym typeface="+mn-ea"/>
              </a:rPr>
              <a:t>13-section structure, and the number of HTS cakes in each section</a:t>
            </a:r>
            <a:r>
              <a:rPr lang="zh-CN" altLang="en-US" sz="1400" i="1" dirty="0">
                <a:sym typeface="+mn-ea"/>
              </a:rPr>
              <a:t>： </a:t>
            </a:r>
            <a:r>
              <a:rPr lang="en-US" altLang="zh-CN" sz="1400" i="1" dirty="0">
                <a:sym typeface="+mn-ea"/>
              </a:rPr>
              <a:t>2  2  4  6  8  12  20  12  8  6  4  2  2</a:t>
            </a:r>
            <a:r>
              <a:rPr lang="zh-CN" altLang="en-US" sz="1400" i="1" dirty="0">
                <a:sym typeface="+mn-ea"/>
              </a:rPr>
              <a:t>（</a:t>
            </a:r>
            <a:r>
              <a:rPr lang="en-US" altLang="zh-CN" sz="1400" i="1" dirty="0">
                <a:sym typeface="+mn-ea"/>
              </a:rPr>
              <a:t>total</a:t>
            </a:r>
            <a:r>
              <a:rPr lang="zh-CN" altLang="en-US" sz="1400" i="1" dirty="0">
                <a:sym typeface="+mn-ea"/>
              </a:rPr>
              <a:t> 88）</a:t>
            </a:r>
          </a:p>
        </p:txBody>
      </p:sp>
      <p:sp>
        <p:nvSpPr>
          <p:cNvPr id="18" name="矩形 17"/>
          <p:cNvSpPr/>
          <p:nvPr/>
        </p:nvSpPr>
        <p:spPr>
          <a:xfrm>
            <a:off x="4082415" y="3429000"/>
            <a:ext cx="1623060" cy="20993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1200" dirty="0"/>
              <a:t>  </a:t>
            </a:r>
            <a:r>
              <a:rPr lang="en-US" altLang="zh-CN" sz="1000" dirty="0"/>
              <a:t> coil1     -0.14436E+06</a:t>
            </a:r>
            <a:endParaRPr lang="zh-CN" altLang="zh-CN" sz="1000" dirty="0"/>
          </a:p>
          <a:p>
            <a:r>
              <a:rPr lang="en-US" altLang="zh-CN" sz="1000" dirty="0"/>
              <a:t>    coil2     -0.17302E+06</a:t>
            </a:r>
            <a:endParaRPr lang="zh-CN" altLang="zh-CN" sz="1000" dirty="0"/>
          </a:p>
          <a:p>
            <a:r>
              <a:rPr lang="en-US" altLang="zh-CN" sz="1000" dirty="0"/>
              <a:t>    coil3     -0.34843E+06</a:t>
            </a:r>
            <a:endParaRPr lang="zh-CN" altLang="zh-CN" sz="1000" dirty="0"/>
          </a:p>
          <a:p>
            <a:r>
              <a:rPr lang="en-US" altLang="zh-CN" sz="1000" dirty="0"/>
              <a:t>    coil4     -0.22521E+06</a:t>
            </a:r>
            <a:endParaRPr lang="zh-CN" altLang="zh-CN" sz="1000" dirty="0"/>
          </a:p>
          <a:p>
            <a:r>
              <a:rPr lang="en-US" altLang="zh-CN" sz="1000" dirty="0"/>
              <a:t>    coil5     -0.12918E+06</a:t>
            </a:r>
            <a:endParaRPr lang="zh-CN" altLang="zh-CN" sz="1000" dirty="0"/>
          </a:p>
          <a:p>
            <a:r>
              <a:rPr lang="en-US" altLang="zh-CN" sz="1000" dirty="0"/>
              <a:t>    coil6     -0.78522E+05</a:t>
            </a:r>
            <a:endParaRPr lang="zh-CN" altLang="zh-CN" sz="1000" dirty="0"/>
          </a:p>
          <a:p>
            <a:r>
              <a:rPr lang="en-US" altLang="zh-CN" sz="1000" dirty="0"/>
              <a:t>    coil7      0.12357E+01</a:t>
            </a:r>
            <a:endParaRPr lang="zh-CN" altLang="zh-CN" sz="1000" dirty="0"/>
          </a:p>
          <a:p>
            <a:r>
              <a:rPr lang="en-US" altLang="zh-CN" sz="1000" dirty="0"/>
              <a:t>    coil8      0.78537E+05</a:t>
            </a:r>
            <a:endParaRPr lang="zh-CN" altLang="zh-CN" sz="1000" dirty="0"/>
          </a:p>
          <a:p>
            <a:r>
              <a:rPr lang="en-US" altLang="zh-CN" sz="1000" dirty="0"/>
              <a:t>    coil9      0.12917E+06</a:t>
            </a:r>
            <a:endParaRPr lang="zh-CN" altLang="zh-CN" sz="1000" dirty="0"/>
          </a:p>
          <a:p>
            <a:r>
              <a:rPr lang="en-US" altLang="zh-CN" sz="1000" dirty="0"/>
              <a:t>    coil10     0.22522E+06</a:t>
            </a:r>
            <a:endParaRPr lang="zh-CN" altLang="zh-CN" sz="1000" dirty="0"/>
          </a:p>
          <a:p>
            <a:r>
              <a:rPr lang="en-US" altLang="zh-CN" sz="1000" dirty="0"/>
              <a:t>    coil11     0.34840E+06</a:t>
            </a:r>
            <a:endParaRPr lang="zh-CN" altLang="zh-CN" sz="1000" dirty="0"/>
          </a:p>
          <a:p>
            <a:r>
              <a:rPr lang="en-US" altLang="zh-CN" sz="1000" dirty="0"/>
              <a:t>    coil12     0.17302E+06</a:t>
            </a:r>
            <a:endParaRPr lang="zh-CN" altLang="zh-CN" sz="1000" dirty="0"/>
          </a:p>
          <a:p>
            <a:r>
              <a:rPr lang="en-US" altLang="zh-CN" sz="1000" dirty="0"/>
              <a:t>    </a:t>
            </a:r>
            <a:r>
              <a:rPr lang="zh-CN" altLang="zh-CN" sz="1000" dirty="0"/>
              <a:t>coil13     0.14435E+06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082415" y="5688330"/>
            <a:ext cx="2706370" cy="73723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1400">
                <a:latin typeface="Arial" panose="020B0604020202020204" pitchFamily="34" charset="0"/>
                <a:ea typeface="微软雅黑" panose="020B0503020204020204" pitchFamily="34" charset="-122"/>
              </a:rPr>
              <a:t>The axial forces of all sections are below 35 tons.</a:t>
            </a:r>
          </a:p>
          <a:p>
            <a:pPr algn="l"/>
            <a:r>
              <a:rPr lang="en-US" altLang="zh-CN" sz="1400" kern="0" dirty="0">
                <a:ea typeface="Terminal"/>
                <a:cs typeface="Terminal"/>
                <a:sym typeface="+mn-ea"/>
              </a:rPr>
              <a:t>Integral field</a:t>
            </a:r>
            <a:r>
              <a:rPr lang="zh-CN" altLang="en-US" sz="1400" kern="0" dirty="0">
                <a:ea typeface="Terminal"/>
                <a:cs typeface="Terminal"/>
                <a:sym typeface="+mn-ea"/>
              </a:rPr>
              <a:t>：</a:t>
            </a:r>
            <a:r>
              <a:rPr lang="zh-CN" altLang="zh-CN" sz="1400" dirty="0">
                <a:sym typeface="+mn-ea"/>
              </a:rPr>
              <a:t>10.3383078</a:t>
            </a:r>
            <a:r>
              <a:rPr lang="en-US" altLang="zh-CN" sz="1400" dirty="0">
                <a:sym typeface="+mn-ea"/>
              </a:rPr>
              <a:t> </a:t>
            </a:r>
            <a:r>
              <a:rPr lang="en-US" altLang="zh-CN" sz="1400" kern="0" dirty="0" err="1">
                <a:ea typeface="Terminal"/>
                <a:cs typeface="Terminal"/>
                <a:sym typeface="+mn-ea"/>
              </a:rPr>
              <a:t>T•m</a:t>
            </a:r>
            <a:endParaRPr lang="en-US" altLang="zh-CN" sz="1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887585" y="5106670"/>
            <a:ext cx="2284095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charset="0"/>
              <a:buChar char="Ø"/>
            </a:pPr>
            <a:r>
              <a:rPr lang="en-US" altLang="zh-CN" sz="1400"/>
              <a:t>By  single-sided cooling structure, the coil can be excited to over 500 A (Designed current is 400 A).</a:t>
            </a:r>
          </a:p>
          <a:p>
            <a:pPr marL="171450" indent="-171450">
              <a:buFont typeface="Wingdings" panose="05000000000000000000" charset="0"/>
              <a:buChar char="Ø"/>
            </a:pPr>
            <a:r>
              <a:rPr lang="en-US" altLang="zh-CN" sz="1400"/>
              <a:t>Multi-coils structure is in the process of testing.</a:t>
            </a:r>
          </a:p>
        </p:txBody>
      </p:sp>
    </p:spTree>
    <p:extLst>
      <p:ext uri="{BB962C8B-B14F-4D97-AF65-F5344CB8AC3E}">
        <p14:creationId xmlns:p14="http://schemas.microsoft.com/office/powerpoint/2010/main" val="144416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2F1575-1D6D-8E06-3615-CFA342ED9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Progress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design</a:t>
            </a:r>
            <a:r>
              <a:rPr lang="zh-CN" altLang="en-US"/>
              <a:t> </a:t>
            </a:r>
            <a:r>
              <a:rPr lang="en-US" altLang="zh-CN"/>
              <a:t>studies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3AF90A-DCF5-7242-EF5A-1FEDC6681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CBB15-8A90-7CB6-F380-641EB6BD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911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DDE771-6100-4194-C7B0-C14FD5FC6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5239483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CEPC Linac</a:t>
            </a:r>
          </a:p>
          <a:p>
            <a:pPr lvl="1" algn="just"/>
            <a:r>
              <a:rPr lang="en-HK" sz="1800">
                <a:effectLst/>
                <a:latin typeface="CMR10"/>
              </a:rPr>
              <a:t>The polarized-beam option was not described at this stage. In the future, the polarization option would need to be designed in a coherent way with the ring design. It is necessary to investigate the proper distribution of the workload for this option. </a:t>
            </a:r>
            <a:endParaRPr lang="en-HK"/>
          </a:p>
          <a:p>
            <a:pPr lvl="1" algn="just">
              <a:spcAft>
                <a:spcPts val="600"/>
              </a:spcAft>
            </a:pPr>
            <a:r>
              <a:rPr lang="en-HK" sz="1800">
                <a:effectLst/>
                <a:highlight>
                  <a:srgbClr val="FFFF00"/>
                </a:highlight>
                <a:latin typeface="CMR10"/>
              </a:rPr>
              <a:t>Decide on the polarization option and assign the appropriate human resources</a:t>
            </a:r>
            <a:r>
              <a:rPr lang="en-HK" sz="1800">
                <a:effectLst/>
                <a:latin typeface="CMR10"/>
              </a:rPr>
              <a:t>. </a:t>
            </a:r>
          </a:p>
          <a:p>
            <a:r>
              <a:rPr lang="en-US"/>
              <a:t>CEPC booster and damping ring</a:t>
            </a:r>
          </a:p>
          <a:p>
            <a:pPr lvl="1" algn="just">
              <a:spcAft>
                <a:spcPts val="600"/>
              </a:spcAft>
            </a:pPr>
            <a:r>
              <a:rPr lang="en-HK" sz="1800">
                <a:effectLst/>
                <a:latin typeface="CMR10"/>
              </a:rPr>
              <a:t>Beam polarization is being studied, but there are </a:t>
            </a:r>
            <a:r>
              <a:rPr lang="en-HK" sz="1800">
                <a:effectLst/>
                <a:highlight>
                  <a:srgbClr val="FFFF00"/>
                </a:highlight>
                <a:latin typeface="CMR10"/>
              </a:rPr>
              <a:t>beam dynamics issues for the polarization and to keep the polarization during ramping</a:t>
            </a:r>
            <a:r>
              <a:rPr lang="en-HK" sz="1800">
                <a:effectLst/>
                <a:latin typeface="CMR10"/>
              </a:rPr>
              <a:t>. These study will continue next year, they are mandatory if the polarization option is to become a standard feature for CEPC. </a:t>
            </a:r>
            <a:endParaRPr lang="en-HK"/>
          </a:p>
          <a:p>
            <a:r>
              <a:rPr lang="en-US"/>
              <a:t>CEPC collider ring beam dynamics</a:t>
            </a:r>
          </a:p>
          <a:p>
            <a:pPr lvl="1" algn="just"/>
            <a:r>
              <a:rPr lang="en-HK" sz="1800">
                <a:effectLst/>
                <a:latin typeface="CMR10"/>
              </a:rPr>
              <a:t>The polarization of the electron beam, both transverse for energy calibration and longitudinal for physics is being explored. To provide longitudinally polarized electron at the IP for the Z running, the ring layout needs to be able to accommodate one spin rotator cell at both sides of the IR. This option, which would benefit the physics capabilities, and would be a unique feature of CEPC, should be carefully studied since of course the machine layout cannot be changed. </a:t>
            </a:r>
            <a:endParaRPr lang="en-HK"/>
          </a:p>
          <a:p>
            <a:pPr lvl="1" algn="just"/>
            <a:r>
              <a:rPr lang="en-HK" sz="1800">
                <a:effectLst/>
                <a:highlight>
                  <a:srgbClr val="FFFF00"/>
                </a:highlight>
                <a:latin typeface="CMR10"/>
              </a:rPr>
              <a:t>Review the electron-ring layout to be able to install spin rotators for longitudinal polarization in the future, without disruption of the machine design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93D799-F8DF-835C-C1E9-42DDA9A66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IARC recommendations on polarization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0A0C7-4387-E611-AC29-69BF9796A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6FE3DD-03AE-5E8C-88B2-FAF6D58747E3}"/>
              </a:ext>
            </a:extLst>
          </p:cNvPr>
          <p:cNvSpPr txBox="1"/>
          <p:nvPr/>
        </p:nvSpPr>
        <p:spPr>
          <a:xfrm>
            <a:off x="8472264" y="244474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评估对直线加速器设计的影响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7EA1-252B-C33C-46FA-FD69D82E84BC}"/>
              </a:ext>
            </a:extLst>
          </p:cNvPr>
          <p:cNvSpPr txBox="1"/>
          <p:nvPr/>
        </p:nvSpPr>
        <p:spPr>
          <a:xfrm>
            <a:off x="8489758" y="3805855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增强器</a:t>
            </a:r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lattice</a:t>
            </a:r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需优化设计</a:t>
            </a:r>
            <a:endParaRPr lang="en-US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367AE1-DBCD-C104-F9E0-F1E2604DE8E1}"/>
              </a:ext>
            </a:extLst>
          </p:cNvPr>
          <p:cNvSpPr txBox="1"/>
          <p:nvPr/>
        </p:nvSpPr>
        <p:spPr>
          <a:xfrm>
            <a:off x="8440930" y="596291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对撞环为</a:t>
            </a:r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spin</a:t>
            </a:r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rotator</a:t>
            </a:r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预留空间</a:t>
            </a:r>
            <a:endParaRPr lang="en-US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0800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56*211"/>
  <p:tag name="TABLE_ENDDRAG_RECT" val="38*305*356*21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86786</TotalTime>
  <Words>2261</Words>
  <Application>Microsoft Macintosh PowerPoint</Application>
  <PresentationFormat>Widescreen</PresentationFormat>
  <Paragraphs>342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CMR10</vt:lpstr>
      <vt:lpstr>等线</vt:lpstr>
      <vt:lpstr>微软雅黑</vt:lpstr>
      <vt:lpstr>MyriadPro</vt:lpstr>
      <vt:lpstr>SimSun</vt:lpstr>
      <vt:lpstr>Arial</vt:lpstr>
      <vt:lpstr>Arial Black</vt:lpstr>
      <vt:lpstr>Calibri</vt:lpstr>
      <vt:lpstr>Times New Roman</vt:lpstr>
      <vt:lpstr>Wingdings</vt:lpstr>
      <vt:lpstr>Office 主题</vt:lpstr>
      <vt:lpstr>PowerPoint Presentation</vt:lpstr>
      <vt:lpstr>极化电子源研发进展（李小平）</vt:lpstr>
      <vt:lpstr>BEPCII康普顿极化仪研制进展</vt:lpstr>
      <vt:lpstr>其他进展</vt:lpstr>
      <vt:lpstr>预算执行情况和25年预算</vt:lpstr>
      <vt:lpstr>PowerPoint Presentation</vt:lpstr>
      <vt:lpstr>R&amp;D of the 12T conduction-cooled HTS solenoid</vt:lpstr>
      <vt:lpstr>PowerPoint Presentation</vt:lpstr>
      <vt:lpstr>IARC recommendations on polarization</vt:lpstr>
      <vt:lpstr>Status of beam polarization design</vt:lpstr>
      <vt:lpstr>Potential modification to e- Linac  (Meng Cai)</vt:lpstr>
      <vt:lpstr>Potential modification to e+ linac (Meng Cai)</vt:lpstr>
      <vt:lpstr>Updates on booster  (Wang Dou, Ji Daheng) </vt:lpstr>
      <vt:lpstr>Outline</vt:lpstr>
      <vt:lpstr>Polarized electron source R&amp;D  (李小平等)</vt:lpstr>
      <vt:lpstr>Polarized electron source R&amp;D  (李小平等)</vt:lpstr>
      <vt:lpstr>Polarized electron source R&amp;D  (李小平等)</vt:lpstr>
      <vt:lpstr>Polarized electron source R&amp;D  (李小平等)</vt:lpstr>
      <vt:lpstr>Compton polarimeter @ BEPCII</vt:lpstr>
      <vt:lpstr>Compton polarimeter @ BEPCII </vt:lpstr>
      <vt:lpstr>12T传导冷却高温超导螺线管研制进展（赵玲等）</vt:lpstr>
      <vt:lpstr>R&amp;D Plan in EDR Phase</vt:lpstr>
      <vt:lpstr>Compton polarimeter @ BEPCII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ZHE DUAN</cp:lastModifiedBy>
  <cp:revision>4817</cp:revision>
  <cp:lastPrinted>2022-11-06T05:19:21Z</cp:lastPrinted>
  <dcterms:created xsi:type="dcterms:W3CDTF">2012-09-04T11:33:36Z</dcterms:created>
  <dcterms:modified xsi:type="dcterms:W3CDTF">2025-04-21T07:35:13Z</dcterms:modified>
</cp:coreProperties>
</file>