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6" r:id="rId4"/>
    <p:sldId id="258" r:id="rId5"/>
    <p:sldId id="259" r:id="rId6"/>
    <p:sldId id="260" r:id="rId7"/>
    <p:sldId id="261" r:id="rId8"/>
    <p:sldId id="264" r:id="rId9"/>
    <p:sldId id="262" r:id="rId10"/>
    <p:sldId id="265" r:id="rId11"/>
    <p:sldId id="270" r:id="rId12"/>
    <p:sldId id="268" r:id="rId13"/>
    <p:sldId id="263" r:id="rId14"/>
    <p:sldId id="269" r:id="rId15"/>
    <p:sldId id="267" r:id="rId16"/>
    <p:sldId id="271"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2" autoAdjust="0"/>
    <p:restoredTop sz="96278" autoAdjust="0"/>
  </p:normalViewPr>
  <p:slideViewPr>
    <p:cSldViewPr snapToGrid="0">
      <p:cViewPr>
        <p:scale>
          <a:sx n="110" d="100"/>
          <a:sy n="110" d="100"/>
        </p:scale>
        <p:origin x="23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42EA2-DBF5-410E-BA80-2EDEFF2344B2}" type="datetimeFigureOut">
              <a:rPr lang="zh-CN" altLang="en-US" smtClean="0"/>
              <a:t>2025/4/21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AD048-F938-4605-A91D-24448AB8F188}" type="slidenum">
              <a:rPr lang="zh-CN" altLang="en-US" smtClean="0"/>
              <a:t>‹#›</a:t>
            </a:fld>
            <a:endParaRPr lang="zh-CN" altLang="en-US"/>
          </a:p>
        </p:txBody>
      </p:sp>
    </p:spTree>
    <p:extLst>
      <p:ext uri="{BB962C8B-B14F-4D97-AF65-F5344CB8AC3E}">
        <p14:creationId xmlns:p14="http://schemas.microsoft.com/office/powerpoint/2010/main" val="336813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a:t>
            </a:r>
            <a:r>
              <a:rPr lang="en-US" altLang="zh-CN" b="1" dirty="0" smtClean="0"/>
              <a:t>Optimizing Beam Collisions</a:t>
            </a:r>
            <a:r>
              <a:rPr lang="en-US" altLang="zh-CN" dirty="0" smtClean="0"/>
              <a:t>:</a:t>
            </a:r>
            <a:br>
              <a:rPr lang="en-US" altLang="zh-CN" dirty="0" smtClean="0"/>
            </a:br>
            <a:r>
              <a:rPr lang="en-US" altLang="zh-CN" dirty="0" smtClean="0"/>
              <a:t>The primary goal of IP tuning is to ensure that particle beams collide precisely at the desired interaction point. This maximizes the probability of successful collisions and the production of meaningful data for physics experiments.</a:t>
            </a:r>
          </a:p>
          <a:p>
            <a:r>
              <a:rPr lang="en-US" altLang="zh-CN" b="1" dirty="0" smtClean="0"/>
              <a:t>Achieving Desired Beam Parameters</a:t>
            </a:r>
            <a:r>
              <a:rPr lang="en-US" altLang="zh-CN" dirty="0" smtClean="0"/>
              <a:t>:</a:t>
            </a:r>
            <a:br>
              <a:rPr lang="en-US" altLang="zh-CN" dirty="0" smtClean="0"/>
            </a:br>
            <a:r>
              <a:rPr lang="en-US" altLang="zh-CN" dirty="0" smtClean="0"/>
              <a:t>IP tuning allows for the adjustment of beam properties such as size, position, and angle at the interaction point. These parameters are critical for achieving the desired experimental conditions and ensuring accurate measurements.</a:t>
            </a:r>
          </a:p>
          <a:p>
            <a:r>
              <a:rPr lang="en-US" altLang="zh-CN" b="1" dirty="0" smtClean="0"/>
              <a:t>Minimizing Beam Loss and Background Noise</a:t>
            </a:r>
            <a:r>
              <a:rPr lang="en-US" altLang="zh-CN" dirty="0" smtClean="0"/>
              <a:t>:</a:t>
            </a:r>
            <a:br>
              <a:rPr lang="en-US" altLang="zh-CN" dirty="0" smtClean="0"/>
            </a:br>
            <a:r>
              <a:rPr lang="en-US" altLang="zh-CN" dirty="0" smtClean="0"/>
              <a:t>Proper tuning reduces beam loss and minimizes background noise, which can interfere with the detection of collision events. This improves the quality of the experimental data.</a:t>
            </a:r>
          </a:p>
          <a:p>
            <a:r>
              <a:rPr lang="en-US" altLang="zh-CN" b="1" dirty="0" smtClean="0"/>
              <a:t>Maintaining Beam Stability</a:t>
            </a:r>
            <a:r>
              <a:rPr lang="en-US" altLang="zh-CN" dirty="0" smtClean="0"/>
              <a:t>:</a:t>
            </a:r>
            <a:br>
              <a:rPr lang="en-US" altLang="zh-CN" dirty="0" smtClean="0"/>
            </a:br>
            <a:r>
              <a:rPr lang="en-US" altLang="zh-CN" dirty="0" smtClean="0"/>
              <a:t>Tuning ensures that the beams remain stable and aligned over time, even as external conditions (e.g., temperature, magnetic fields) change. This stability is essential for long-term experiments.</a:t>
            </a:r>
          </a:p>
          <a:p>
            <a:r>
              <a:rPr lang="en-US" altLang="zh-CN" b="1" dirty="0" smtClean="0"/>
              <a:t>Correcting Errors and Misalignments</a:t>
            </a:r>
            <a:r>
              <a:rPr lang="en-US" altLang="zh-CN" dirty="0" smtClean="0"/>
              <a:t>:</a:t>
            </a:r>
            <a:br>
              <a:rPr lang="en-US" altLang="zh-CN" dirty="0" smtClean="0"/>
            </a:br>
            <a:r>
              <a:rPr lang="en-US" altLang="zh-CN" dirty="0" smtClean="0"/>
              <a:t>Imperfections in the accelerator’s magnetic fields or mechanical misalignments can cause deviations in the beam trajectory. IP tuning corrects these errors to maintain optimal beam performance.</a:t>
            </a:r>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5</a:t>
            </a:fld>
            <a:endParaRPr lang="zh-CN" altLang="en-US"/>
          </a:p>
        </p:txBody>
      </p:sp>
    </p:spTree>
    <p:extLst>
      <p:ext uri="{BB962C8B-B14F-4D97-AF65-F5344CB8AC3E}">
        <p14:creationId xmlns:p14="http://schemas.microsoft.com/office/powerpoint/2010/main" val="36882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14</a:t>
            </a:fld>
            <a:endParaRPr lang="zh-CN" altLang="en-US"/>
          </a:p>
        </p:txBody>
      </p:sp>
    </p:spTree>
    <p:extLst>
      <p:ext uri="{BB962C8B-B14F-4D97-AF65-F5344CB8AC3E}">
        <p14:creationId xmlns:p14="http://schemas.microsoft.com/office/powerpoint/2010/main" val="79634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6</a:t>
            </a:fld>
            <a:endParaRPr lang="zh-CN" altLang="en-US"/>
          </a:p>
        </p:txBody>
      </p:sp>
    </p:spTree>
    <p:extLst>
      <p:ext uri="{BB962C8B-B14F-4D97-AF65-F5344CB8AC3E}">
        <p14:creationId xmlns:p14="http://schemas.microsoft.com/office/powerpoint/2010/main" val="2030438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7</a:t>
            </a:fld>
            <a:endParaRPr lang="zh-CN" altLang="en-US"/>
          </a:p>
        </p:txBody>
      </p:sp>
    </p:spTree>
    <p:extLst>
      <p:ext uri="{BB962C8B-B14F-4D97-AF65-F5344CB8AC3E}">
        <p14:creationId xmlns:p14="http://schemas.microsoft.com/office/powerpoint/2010/main" val="274587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8</a:t>
            </a:fld>
            <a:endParaRPr lang="zh-CN" altLang="en-US"/>
          </a:p>
        </p:txBody>
      </p:sp>
    </p:spTree>
    <p:extLst>
      <p:ext uri="{BB962C8B-B14F-4D97-AF65-F5344CB8AC3E}">
        <p14:creationId xmlns:p14="http://schemas.microsoft.com/office/powerpoint/2010/main" val="367503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9</a:t>
            </a:fld>
            <a:endParaRPr lang="zh-CN" altLang="en-US"/>
          </a:p>
        </p:txBody>
      </p:sp>
    </p:spTree>
    <p:extLst>
      <p:ext uri="{BB962C8B-B14F-4D97-AF65-F5344CB8AC3E}">
        <p14:creationId xmlns:p14="http://schemas.microsoft.com/office/powerpoint/2010/main" val="2172469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10</a:t>
            </a:fld>
            <a:endParaRPr lang="zh-CN" altLang="en-US"/>
          </a:p>
        </p:txBody>
      </p:sp>
    </p:spTree>
    <p:extLst>
      <p:ext uri="{BB962C8B-B14F-4D97-AF65-F5344CB8AC3E}">
        <p14:creationId xmlns:p14="http://schemas.microsoft.com/office/powerpoint/2010/main" val="397196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11</a:t>
            </a:fld>
            <a:endParaRPr lang="zh-CN" altLang="en-US"/>
          </a:p>
        </p:txBody>
      </p:sp>
    </p:spTree>
    <p:extLst>
      <p:ext uri="{BB962C8B-B14F-4D97-AF65-F5344CB8AC3E}">
        <p14:creationId xmlns:p14="http://schemas.microsoft.com/office/powerpoint/2010/main" val="1826674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12</a:t>
            </a:fld>
            <a:endParaRPr lang="zh-CN" altLang="en-US"/>
          </a:p>
        </p:txBody>
      </p:sp>
    </p:spTree>
    <p:extLst>
      <p:ext uri="{BB962C8B-B14F-4D97-AF65-F5344CB8AC3E}">
        <p14:creationId xmlns:p14="http://schemas.microsoft.com/office/powerpoint/2010/main" val="36904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CAD048-F938-4605-A91D-24448AB8F188}" type="slidenum">
              <a:rPr lang="zh-CN" altLang="en-US" smtClean="0"/>
              <a:t>13</a:t>
            </a:fld>
            <a:endParaRPr lang="zh-CN" altLang="en-US"/>
          </a:p>
        </p:txBody>
      </p:sp>
    </p:spTree>
    <p:extLst>
      <p:ext uri="{BB962C8B-B14F-4D97-AF65-F5344CB8AC3E}">
        <p14:creationId xmlns:p14="http://schemas.microsoft.com/office/powerpoint/2010/main" val="21773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4179325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384927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246988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144902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331205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729441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323778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377527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1062917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146300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E6DCCEF-21D7-4306-8453-742D08D01819}" type="datetimeFigureOut">
              <a:rPr lang="zh-CN" altLang="en-US" smtClean="0"/>
              <a:t>2025/4/21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275750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DCCEF-21D7-4306-8453-742D08D01819}" type="datetimeFigureOut">
              <a:rPr lang="zh-CN" altLang="en-US" smtClean="0"/>
              <a:t>2025/4/21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0CAB0-EAB4-4A47-AE3D-9E5ED019CE09}" type="slidenum">
              <a:rPr lang="zh-CN" altLang="en-US" smtClean="0"/>
              <a:t>‹#›</a:t>
            </a:fld>
            <a:endParaRPr lang="zh-CN" altLang="en-US"/>
          </a:p>
        </p:txBody>
      </p:sp>
    </p:spTree>
    <p:extLst>
      <p:ext uri="{BB962C8B-B14F-4D97-AF65-F5344CB8AC3E}">
        <p14:creationId xmlns:p14="http://schemas.microsoft.com/office/powerpoint/2010/main" val="365134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dirty="0" smtClean="0">
                <a:solidFill>
                  <a:schemeClr val="accent5">
                    <a:lumMod val="75000"/>
                  </a:schemeClr>
                </a:solidFill>
                <a:latin typeface="+mn-lt"/>
              </a:rPr>
              <a:t>Preliminary results on CEPC IP coupling tuning</a:t>
            </a:r>
            <a:endParaRPr lang="zh-CN" altLang="en-US" dirty="0">
              <a:solidFill>
                <a:schemeClr val="accent5">
                  <a:lumMod val="75000"/>
                </a:schemeClr>
              </a:solidFill>
              <a:latin typeface="+mn-lt"/>
            </a:endParaRPr>
          </a:p>
        </p:txBody>
      </p:sp>
      <p:sp>
        <p:nvSpPr>
          <p:cNvPr id="3" name="副标题 2"/>
          <p:cNvSpPr>
            <a:spLocks noGrp="1"/>
          </p:cNvSpPr>
          <p:nvPr>
            <p:ph type="subTitle" idx="1"/>
          </p:nvPr>
        </p:nvSpPr>
        <p:spPr/>
        <p:txBody>
          <a:bodyPr>
            <a:normAutofit lnSpcReduction="10000"/>
          </a:bodyPr>
          <a:lstStyle/>
          <a:p>
            <a:r>
              <a:rPr lang="en-US" altLang="zh-CN" dirty="0" smtClean="0"/>
              <a:t>Wei </a:t>
            </a:r>
            <a:r>
              <a:rPr lang="en-US" altLang="zh-CN" dirty="0" err="1" smtClean="0"/>
              <a:t>Yuanyuan</a:t>
            </a:r>
            <a:r>
              <a:rPr lang="en-US" altLang="zh-CN" dirty="0" smtClean="0"/>
              <a:t>, Wang </a:t>
            </a:r>
            <a:r>
              <a:rPr lang="en-US" altLang="zh-CN" dirty="0" err="1" smtClean="0"/>
              <a:t>Yiwei</a:t>
            </a:r>
            <a:r>
              <a:rPr lang="en-US" altLang="zh-CN" dirty="0" smtClean="0"/>
              <a:t>, Zhang</a:t>
            </a:r>
            <a:r>
              <a:rPr lang="zh-CN" altLang="en-US" dirty="0" smtClean="0"/>
              <a:t> </a:t>
            </a:r>
            <a:r>
              <a:rPr lang="en-US" altLang="zh-CN" dirty="0" smtClean="0"/>
              <a:t>Yuan, Bai </a:t>
            </a:r>
            <a:r>
              <a:rPr lang="en-US" altLang="zh-CN" dirty="0" err="1" smtClean="0"/>
              <a:t>Sha</a:t>
            </a:r>
            <a:endParaRPr lang="en-US" altLang="zh-CN" dirty="0" smtClean="0"/>
          </a:p>
          <a:p>
            <a:endParaRPr lang="en-US" altLang="zh-CN" dirty="0"/>
          </a:p>
          <a:p>
            <a:endParaRPr lang="en-US" altLang="zh-CN" dirty="0" smtClean="0"/>
          </a:p>
          <a:p>
            <a:r>
              <a:rPr lang="en-US" altLang="zh-CN" dirty="0" smtClean="0"/>
              <a:t>CEPC Day</a:t>
            </a:r>
            <a:r>
              <a:rPr lang="zh-CN" altLang="en-US" dirty="0" smtClean="0"/>
              <a:t>，</a:t>
            </a:r>
            <a:r>
              <a:rPr lang="en-US" altLang="zh-CN" dirty="0" smtClean="0"/>
              <a:t>21 April</a:t>
            </a:r>
            <a:r>
              <a:rPr lang="zh-CN" altLang="en-US" dirty="0" smtClean="0"/>
              <a:t>，</a:t>
            </a:r>
            <a:r>
              <a:rPr lang="en-US" altLang="zh-CN" dirty="0" smtClean="0"/>
              <a:t>2025</a:t>
            </a:r>
          </a:p>
        </p:txBody>
      </p:sp>
    </p:spTree>
    <p:extLst>
      <p:ext uri="{BB962C8B-B14F-4D97-AF65-F5344CB8AC3E}">
        <p14:creationId xmlns:p14="http://schemas.microsoft.com/office/powerpoint/2010/main" val="235947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890" y="-85148"/>
            <a:ext cx="10515600" cy="1325563"/>
          </a:xfrm>
        </p:spPr>
        <p:txBody>
          <a:bodyPr/>
          <a:lstStyle/>
          <a:p>
            <a:r>
              <a:rPr lang="en-US" altLang="zh-CN" b="1" dirty="0" smtClean="0">
                <a:solidFill>
                  <a:schemeClr val="accent5">
                    <a:lumMod val="75000"/>
                  </a:schemeClr>
                </a:solidFill>
                <a:latin typeface="+mj-ea"/>
              </a:rPr>
              <a:t>Results of IP coupling tuning</a:t>
            </a:r>
            <a:endParaRPr lang="zh-CN" altLang="en-US" b="1" dirty="0">
              <a:solidFill>
                <a:schemeClr val="accent5">
                  <a:lumMod val="75000"/>
                </a:schemeClr>
              </a:solidFill>
              <a:latin typeface="+mj-ea"/>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6290"/>
          <a:stretch/>
        </p:blipFill>
        <p:spPr>
          <a:xfrm>
            <a:off x="106903" y="1474108"/>
            <a:ext cx="2985582" cy="2389476"/>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5471"/>
          <a:stretch/>
        </p:blipFill>
        <p:spPr>
          <a:xfrm>
            <a:off x="31281" y="3895288"/>
            <a:ext cx="3104140" cy="2193388"/>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7096"/>
          <a:stretch/>
        </p:blipFill>
        <p:spPr>
          <a:xfrm>
            <a:off x="2914668" y="1442403"/>
            <a:ext cx="3117273" cy="2389476"/>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5292"/>
          <a:stretch/>
        </p:blipFill>
        <p:spPr>
          <a:xfrm>
            <a:off x="2918951" y="3789255"/>
            <a:ext cx="3006437" cy="2299421"/>
          </a:xfrm>
          <a:prstGeom prst="rect">
            <a:avLst/>
          </a:prstGeom>
        </p:spPr>
      </p:pic>
      <p:pic>
        <p:nvPicPr>
          <p:cNvPr id="9" name="图片 8"/>
          <p:cNvPicPr>
            <a:picLocks noChangeAspect="1"/>
          </p:cNvPicPr>
          <p:nvPr/>
        </p:nvPicPr>
        <p:blipFill rotWithShape="1">
          <a:blip r:embed="rId7">
            <a:extLst>
              <a:ext uri="{28A0092B-C50C-407E-A947-70E740481C1C}">
                <a14:useLocalDpi xmlns:a14="http://schemas.microsoft.com/office/drawing/2010/main" val="0"/>
              </a:ext>
            </a:extLst>
          </a:blip>
          <a:srcRect l="3097"/>
          <a:stretch/>
        </p:blipFill>
        <p:spPr>
          <a:xfrm>
            <a:off x="5725228" y="3698767"/>
            <a:ext cx="3087830" cy="2389909"/>
          </a:xfrm>
          <a:prstGeom prst="rect">
            <a:avLst/>
          </a:prstGeom>
        </p:spPr>
      </p:pic>
      <p:pic>
        <p:nvPicPr>
          <p:cNvPr id="10" name="图片 9"/>
          <p:cNvPicPr>
            <a:picLocks noChangeAspect="1"/>
          </p:cNvPicPr>
          <p:nvPr/>
        </p:nvPicPr>
        <p:blipFill rotWithShape="1">
          <a:blip r:embed="rId8">
            <a:extLst>
              <a:ext uri="{28A0092B-C50C-407E-A947-70E740481C1C}">
                <a14:useLocalDpi xmlns:a14="http://schemas.microsoft.com/office/drawing/2010/main" val="0"/>
              </a:ext>
            </a:extLst>
          </a:blip>
          <a:srcRect l="7186"/>
          <a:stretch/>
        </p:blipFill>
        <p:spPr>
          <a:xfrm>
            <a:off x="8813058" y="1346727"/>
            <a:ext cx="3040118" cy="2456626"/>
          </a:xfrm>
          <a:prstGeom prst="rect">
            <a:avLst/>
          </a:prstGeom>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94818" y="3805079"/>
            <a:ext cx="2924517" cy="2193388"/>
          </a:xfrm>
          <a:prstGeom prst="rect">
            <a:avLst/>
          </a:prstGeom>
        </p:spPr>
      </p:pic>
      <p:pic>
        <p:nvPicPr>
          <p:cNvPr id="14" name="图片 13"/>
          <p:cNvPicPr>
            <a:picLocks noChangeAspect="1"/>
          </p:cNvPicPr>
          <p:nvPr/>
        </p:nvPicPr>
        <p:blipFill rotWithShape="1">
          <a:blip r:embed="rId10">
            <a:extLst>
              <a:ext uri="{28A0092B-C50C-407E-A947-70E740481C1C}">
                <a14:useLocalDpi xmlns:a14="http://schemas.microsoft.com/office/drawing/2010/main" val="0"/>
              </a:ext>
            </a:extLst>
          </a:blip>
          <a:srcRect l="8032"/>
          <a:stretch/>
        </p:blipFill>
        <p:spPr>
          <a:xfrm>
            <a:off x="5929745" y="1559350"/>
            <a:ext cx="2751697" cy="2244003"/>
          </a:xfrm>
          <a:prstGeom prst="rect">
            <a:avLst/>
          </a:prstGeom>
        </p:spPr>
      </p:pic>
      <p:cxnSp>
        <p:nvCxnSpPr>
          <p:cNvPr id="16" name="直接连接符 15"/>
          <p:cNvCxnSpPr/>
          <p:nvPr/>
        </p:nvCxnSpPr>
        <p:spPr>
          <a:xfrm>
            <a:off x="434704" y="1659685"/>
            <a:ext cx="6927" cy="19549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298753" y="1615950"/>
            <a:ext cx="6927" cy="19549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752853" y="1575812"/>
            <a:ext cx="6927" cy="19549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0260216" y="1559350"/>
            <a:ext cx="6927" cy="195491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内容占位符 2"/>
          <p:cNvSpPr>
            <a:spLocks noGrp="1"/>
          </p:cNvSpPr>
          <p:nvPr>
            <p:ph idx="1"/>
          </p:nvPr>
        </p:nvSpPr>
        <p:spPr>
          <a:xfrm>
            <a:off x="434704" y="514800"/>
            <a:ext cx="10515600" cy="906152"/>
          </a:xfrm>
        </p:spPr>
        <p:txBody>
          <a:bodyPr/>
          <a:lstStyle/>
          <a:p>
            <a:pPr marL="0" indent="0">
              <a:lnSpc>
                <a:spcPct val="100000"/>
              </a:lnSpc>
              <a:spcBef>
                <a:spcPts val="0"/>
              </a:spcBef>
              <a:buNone/>
            </a:pPr>
            <a:endParaRPr lang="en-US" altLang="zh-CN" dirty="0" smtClean="0"/>
          </a:p>
          <a:p>
            <a:pPr marL="0">
              <a:lnSpc>
                <a:spcPct val="100000"/>
              </a:lnSpc>
              <a:spcBef>
                <a:spcPts val="0"/>
              </a:spcBef>
            </a:pPr>
            <a:r>
              <a:rPr lang="en-US" altLang="zh-CN" sz="2400" dirty="0" smtClean="0"/>
              <a:t>Coupling knobs and strength of skew components</a:t>
            </a:r>
            <a:endParaRPr lang="en-US" altLang="zh-CN" sz="2400" dirty="0" smtClean="0"/>
          </a:p>
          <a:p>
            <a:endParaRPr lang="zh-CN" altLang="en-US" dirty="0"/>
          </a:p>
        </p:txBody>
      </p:sp>
    </p:spTree>
    <p:extLst>
      <p:ext uri="{BB962C8B-B14F-4D97-AF65-F5344CB8AC3E}">
        <p14:creationId xmlns:p14="http://schemas.microsoft.com/office/powerpoint/2010/main" val="3826362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1890" y="-85148"/>
            <a:ext cx="10515600" cy="1325563"/>
          </a:xfrm>
        </p:spPr>
        <p:txBody>
          <a:bodyPr/>
          <a:lstStyle/>
          <a:p>
            <a:r>
              <a:rPr lang="en-US" altLang="zh-CN" b="1" dirty="0" smtClean="0">
                <a:solidFill>
                  <a:schemeClr val="accent5">
                    <a:lumMod val="75000"/>
                  </a:schemeClr>
                </a:solidFill>
                <a:latin typeface="+mj-ea"/>
              </a:rPr>
              <a:t>Results of IP coupling tuning</a:t>
            </a:r>
            <a:endParaRPr lang="zh-CN" altLang="en-US" b="1" dirty="0">
              <a:solidFill>
                <a:schemeClr val="accent5">
                  <a:lumMod val="75000"/>
                </a:schemeClr>
              </a:solidFill>
              <a:latin typeface="+mj-ea"/>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4461" y="1678806"/>
            <a:ext cx="3156139" cy="2367106"/>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461" y="4093468"/>
            <a:ext cx="3243450" cy="2432588"/>
          </a:xfrm>
          <a:prstGeom prst="rect">
            <a:avLst/>
          </a:prstGeom>
        </p:spPr>
      </p:pic>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419" y="1548295"/>
            <a:ext cx="3160365" cy="237027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9419" y="4045912"/>
            <a:ext cx="3243450" cy="2432588"/>
          </a:xfrm>
          <a:prstGeom prst="rect">
            <a:avLst/>
          </a:prstGeom>
        </p:spPr>
      </p:pic>
      <p:sp>
        <p:nvSpPr>
          <p:cNvPr id="7" name="内容占位符 2"/>
          <p:cNvSpPr>
            <a:spLocks noGrp="1"/>
          </p:cNvSpPr>
          <p:nvPr>
            <p:ph idx="1"/>
          </p:nvPr>
        </p:nvSpPr>
        <p:spPr>
          <a:xfrm>
            <a:off x="434704" y="514800"/>
            <a:ext cx="10515600" cy="906152"/>
          </a:xfrm>
        </p:spPr>
        <p:txBody>
          <a:bodyPr/>
          <a:lstStyle/>
          <a:p>
            <a:pPr marL="0" indent="0">
              <a:lnSpc>
                <a:spcPct val="100000"/>
              </a:lnSpc>
              <a:spcBef>
                <a:spcPts val="0"/>
              </a:spcBef>
              <a:buNone/>
            </a:pPr>
            <a:endParaRPr lang="en-US" altLang="zh-CN" dirty="0" smtClean="0"/>
          </a:p>
          <a:p>
            <a:pPr marL="0">
              <a:lnSpc>
                <a:spcPct val="100000"/>
              </a:lnSpc>
              <a:spcBef>
                <a:spcPts val="0"/>
              </a:spcBef>
            </a:pPr>
            <a:r>
              <a:rPr lang="en-US" altLang="zh-CN" sz="2400" dirty="0" smtClean="0"/>
              <a:t>Dispersion knobs and strength of skew components</a:t>
            </a:r>
            <a:endParaRPr lang="en-US" altLang="zh-CN" sz="2400" dirty="0" smtClean="0"/>
          </a:p>
          <a:p>
            <a:endParaRPr lang="zh-CN" altLang="en-US" dirty="0"/>
          </a:p>
        </p:txBody>
      </p:sp>
    </p:spTree>
    <p:extLst>
      <p:ext uri="{BB962C8B-B14F-4D97-AF65-F5344CB8AC3E}">
        <p14:creationId xmlns:p14="http://schemas.microsoft.com/office/powerpoint/2010/main" val="283406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5">
                    <a:lumMod val="75000"/>
                  </a:schemeClr>
                </a:solidFill>
                <a:latin typeface="+mj-ea"/>
              </a:rPr>
              <a:t>Results of IP coupling tuning</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838200" y="1027906"/>
            <a:ext cx="10515600" cy="4351338"/>
          </a:xfrm>
        </p:spPr>
        <p:txBody>
          <a:bodyPr/>
          <a:lstStyle/>
          <a:p>
            <a:pPr marL="0" indent="0">
              <a:buNone/>
            </a:pPr>
            <a:r>
              <a:rPr lang="en-US" altLang="zh-CN" dirty="0" smtClean="0"/>
              <a:t></a:t>
            </a:r>
            <a:endParaRPr lang="en-US" altLang="zh-CN" dirty="0"/>
          </a:p>
          <a:p>
            <a:r>
              <a:rPr lang="en-US" altLang="zh-CN" dirty="0" smtClean="0"/>
              <a:t>Simulation with errors (*10) after global optics correction</a:t>
            </a:r>
          </a:p>
          <a:p>
            <a:endParaRPr lang="en-US" altLang="zh-CN" dirty="0" smtClean="0"/>
          </a:p>
          <a:p>
            <a:endParaRPr lang="en-US" altLang="zh-CN" dirty="0" smtClean="0"/>
          </a:p>
          <a:p>
            <a:r>
              <a:rPr lang="en-US" altLang="zh-CN" dirty="0" smtClean="0"/>
              <a:t>Give </a:t>
            </a:r>
            <a:r>
              <a:rPr lang="en-US" altLang="zh-CN" dirty="0" smtClean="0"/>
              <a:t>the requirement for magnet design</a:t>
            </a:r>
            <a:endParaRPr lang="en-US" altLang="zh-CN" dirty="0"/>
          </a:p>
          <a:p>
            <a:endParaRPr lang="zh-CN" altLang="en-US" dirty="0"/>
          </a:p>
        </p:txBody>
      </p:sp>
      <p:graphicFrame>
        <p:nvGraphicFramePr>
          <p:cNvPr id="12" name="表格 11"/>
          <p:cNvGraphicFramePr>
            <a:graphicFrameLocks noGrp="1"/>
          </p:cNvGraphicFramePr>
          <p:nvPr>
            <p:extLst>
              <p:ext uri="{D42A27DB-BD31-4B8C-83A1-F6EECF244321}">
                <p14:modId xmlns:p14="http://schemas.microsoft.com/office/powerpoint/2010/main" val="2332170255"/>
              </p:ext>
            </p:extLst>
          </p:nvPr>
        </p:nvGraphicFramePr>
        <p:xfrm>
          <a:off x="1333114" y="3776903"/>
          <a:ext cx="8128000" cy="14833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371996479"/>
                    </a:ext>
                  </a:extLst>
                </a:gridCol>
                <a:gridCol w="1016000">
                  <a:extLst>
                    <a:ext uri="{9D8B030D-6E8A-4147-A177-3AD203B41FA5}">
                      <a16:colId xmlns:a16="http://schemas.microsoft.com/office/drawing/2014/main" val="2606131604"/>
                    </a:ext>
                  </a:extLst>
                </a:gridCol>
                <a:gridCol w="1016000">
                  <a:extLst>
                    <a:ext uri="{9D8B030D-6E8A-4147-A177-3AD203B41FA5}">
                      <a16:colId xmlns:a16="http://schemas.microsoft.com/office/drawing/2014/main" val="1978211654"/>
                    </a:ext>
                  </a:extLst>
                </a:gridCol>
                <a:gridCol w="1016000">
                  <a:extLst>
                    <a:ext uri="{9D8B030D-6E8A-4147-A177-3AD203B41FA5}">
                      <a16:colId xmlns:a16="http://schemas.microsoft.com/office/drawing/2014/main" val="739166246"/>
                    </a:ext>
                  </a:extLst>
                </a:gridCol>
                <a:gridCol w="1016000">
                  <a:extLst>
                    <a:ext uri="{9D8B030D-6E8A-4147-A177-3AD203B41FA5}">
                      <a16:colId xmlns:a16="http://schemas.microsoft.com/office/drawing/2014/main" val="4231396539"/>
                    </a:ext>
                  </a:extLst>
                </a:gridCol>
                <a:gridCol w="1016000">
                  <a:extLst>
                    <a:ext uri="{9D8B030D-6E8A-4147-A177-3AD203B41FA5}">
                      <a16:colId xmlns:a16="http://schemas.microsoft.com/office/drawing/2014/main" val="3088608887"/>
                    </a:ext>
                  </a:extLst>
                </a:gridCol>
                <a:gridCol w="1016000">
                  <a:extLst>
                    <a:ext uri="{9D8B030D-6E8A-4147-A177-3AD203B41FA5}">
                      <a16:colId xmlns:a16="http://schemas.microsoft.com/office/drawing/2014/main" val="1447737771"/>
                    </a:ext>
                  </a:extLst>
                </a:gridCol>
                <a:gridCol w="1016000">
                  <a:extLst>
                    <a:ext uri="{9D8B030D-6E8A-4147-A177-3AD203B41FA5}">
                      <a16:colId xmlns:a16="http://schemas.microsoft.com/office/drawing/2014/main" val="3165987611"/>
                    </a:ext>
                  </a:extLst>
                </a:gridCol>
              </a:tblGrid>
              <a:tr h="370840">
                <a:tc>
                  <a:txBody>
                    <a:bodyPr/>
                    <a:lstStyle/>
                    <a:p>
                      <a:pPr algn="ctr" fontAlgn="ct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Q1BIRU</a:t>
                      </a:r>
                    </a:p>
                  </a:txBody>
                  <a:tcPr marL="7620" marR="7620" marT="7620" marB="0" anchor="ctr"/>
                </a:tc>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Q2IRUJ2</a:t>
                      </a:r>
                    </a:p>
                  </a:txBody>
                  <a:tcPr marL="7620" marR="7620" marT="7620" marB="0" anchor="ctr"/>
                </a:tc>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QFV1IRU</a:t>
                      </a:r>
                    </a:p>
                  </a:txBody>
                  <a:tcPr marL="7620" marR="7620" marT="7620" marB="0" anchor="ctr"/>
                </a:tc>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VS2IRU</a:t>
                      </a:r>
                    </a:p>
                  </a:txBody>
                  <a:tcPr marL="7620" marR="7620" marT="7620" marB="0" anchor="ctr"/>
                </a:tc>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QFV3IRU</a:t>
                      </a:r>
                    </a:p>
                  </a:txBody>
                  <a:tcPr marL="7620" marR="7620" marT="7620" marB="0" anchor="ctr"/>
                </a:tc>
                <a:tc>
                  <a:txBody>
                    <a:bodyPr/>
                    <a:lstStyle/>
                    <a:p>
                      <a:pPr algn="ctr" fontAlgn="ctr"/>
                      <a:r>
                        <a:rPr lang="en-US" sz="1600" b="1" i="0" u="none" strike="noStrike" dirty="0">
                          <a:solidFill>
                            <a:srgbClr val="000000"/>
                          </a:solidFill>
                          <a:effectLst/>
                          <a:latin typeface="等线" panose="02010600030101010101" pitchFamily="2" charset="-122"/>
                          <a:ea typeface="等线" panose="02010600030101010101" pitchFamily="2" charset="-122"/>
                        </a:rPr>
                        <a:t>QDH1IRU</a:t>
                      </a:r>
                    </a:p>
                  </a:txBody>
                  <a:tcPr marL="7620" marR="7620" marT="7620" marB="0" anchor="ctr"/>
                </a:tc>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QDH2IRU</a:t>
                      </a:r>
                    </a:p>
                  </a:txBody>
                  <a:tcPr marL="7620" marR="7620" marT="7620" marB="0" anchor="ctr"/>
                </a:tc>
                <a:extLst>
                  <a:ext uri="{0D108BD9-81ED-4DB2-BD59-A6C34878D82A}">
                    <a16:rowId xmlns:a16="http://schemas.microsoft.com/office/drawing/2014/main" val="2544270091"/>
                  </a:ext>
                </a:extLst>
              </a:tr>
              <a:tr h="370840">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L(m)</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1.21</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1.5</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0.3</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1</a:t>
                      </a:r>
                    </a:p>
                  </a:txBody>
                  <a:tcPr marL="7620" marR="7620" marT="7620" marB="0" anchor="ctr"/>
                </a:tc>
                <a:extLst>
                  <a:ext uri="{0D108BD9-81ED-4DB2-BD59-A6C34878D82A}">
                    <a16:rowId xmlns:a16="http://schemas.microsoft.com/office/drawing/2014/main" val="1451572573"/>
                  </a:ext>
                </a:extLst>
              </a:tr>
              <a:tr h="370840">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SK1(m</a:t>
                      </a:r>
                      <a:r>
                        <a:rPr lang="en-US" sz="1600" b="1" i="0" u="none" strike="noStrike" baseline="30000">
                          <a:solidFill>
                            <a:srgbClr val="000000"/>
                          </a:solidFill>
                          <a:effectLst/>
                          <a:latin typeface="等线" panose="02010600030101010101" pitchFamily="2" charset="-122"/>
                          <a:ea typeface="等线" panose="02010600030101010101" pitchFamily="2" charset="-122"/>
                        </a:rPr>
                        <a:t>-1</a:t>
                      </a:r>
                      <a:r>
                        <a:rPr lang="en-US" sz="1600" b="1" i="0" u="none" strike="noStrike">
                          <a:solidFill>
                            <a:srgbClr val="000000"/>
                          </a:solidFill>
                          <a:effectLst/>
                          <a:latin typeface="等线" panose="02010600030101010101" pitchFamily="2" charset="-122"/>
                          <a:ea typeface="等线" panose="02010600030101010101" pitchFamily="2" charset="-122"/>
                        </a:rPr>
                        <a:t>)</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0.001334</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0.001334</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0.001</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0.00025</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0.00025</a:t>
                      </a:r>
                    </a:p>
                  </a:txBody>
                  <a:tcPr marL="7620" marR="7620" marT="7620" marB="0" anchor="ctr"/>
                </a:tc>
                <a:tc>
                  <a:txBody>
                    <a:bodyPr/>
                    <a:lstStyle/>
                    <a:p>
                      <a:pPr algn="ctr" fontAlgn="ctr"/>
                      <a:r>
                        <a:rPr lang="en-US" altLang="zh-CN" sz="1600" b="1" i="0" u="none" strike="noStrike" dirty="0">
                          <a:solidFill>
                            <a:srgbClr val="000000"/>
                          </a:solidFill>
                          <a:effectLst/>
                          <a:latin typeface="等线" panose="02010600030101010101" pitchFamily="2" charset="-122"/>
                          <a:ea typeface="等线" panose="02010600030101010101" pitchFamily="2" charset="-122"/>
                        </a:rPr>
                        <a:t>0.0007</a:t>
                      </a:r>
                    </a:p>
                  </a:txBody>
                  <a:tcPr marL="7620" marR="7620" marT="7620" marB="0" anchor="ctr"/>
                </a:tc>
                <a:tc>
                  <a:txBody>
                    <a:bodyPr/>
                    <a:lstStyle/>
                    <a:p>
                      <a:pPr algn="ctr" fontAlgn="ctr"/>
                      <a:r>
                        <a:rPr lang="en-US" altLang="zh-CN" sz="1600" b="1" i="0" u="none" strike="noStrike" dirty="0">
                          <a:solidFill>
                            <a:srgbClr val="000000"/>
                          </a:solidFill>
                          <a:effectLst/>
                          <a:latin typeface="等线" panose="02010600030101010101" pitchFamily="2" charset="-122"/>
                          <a:ea typeface="等线" panose="02010600030101010101" pitchFamily="2" charset="-122"/>
                        </a:rPr>
                        <a:t>0.0006</a:t>
                      </a:r>
                    </a:p>
                  </a:txBody>
                  <a:tcPr marL="7620" marR="7620" marT="7620" marB="0" anchor="ctr"/>
                </a:tc>
                <a:extLst>
                  <a:ext uri="{0D108BD9-81ED-4DB2-BD59-A6C34878D82A}">
                    <a16:rowId xmlns:a16="http://schemas.microsoft.com/office/drawing/2014/main" val="3298882951"/>
                  </a:ext>
                </a:extLst>
              </a:tr>
              <a:tr h="370840">
                <a:tc>
                  <a:txBody>
                    <a:bodyPr/>
                    <a:lstStyle/>
                    <a:p>
                      <a:pPr algn="ctr" fontAlgn="ctr"/>
                      <a:r>
                        <a:rPr lang="en-US" sz="1600" b="1" i="0" u="none" strike="noStrike">
                          <a:solidFill>
                            <a:srgbClr val="000000"/>
                          </a:solidFill>
                          <a:effectLst/>
                          <a:latin typeface="等线" panose="02010600030101010101" pitchFamily="2" charset="-122"/>
                          <a:ea typeface="等线" panose="02010600030101010101" pitchFamily="2" charset="-122"/>
                        </a:rPr>
                        <a:t>G（T/m)</a:t>
                      </a:r>
                    </a:p>
                  </a:txBody>
                  <a:tcPr marL="7620" marR="7620" marT="7620" marB="0" anchor="ctr"/>
                </a:tc>
                <a:tc>
                  <a:txBody>
                    <a:bodyPr/>
                    <a:lstStyle/>
                    <a:p>
                      <a:pPr algn="ctr" fontAlgn="ctr"/>
                      <a:r>
                        <a:rPr lang="en-US" altLang="zh-CN" sz="1600" b="1" i="0" u="none" strike="noStrike" dirty="0" smtClean="0">
                          <a:solidFill>
                            <a:srgbClr val="000000"/>
                          </a:solidFill>
                          <a:effectLst/>
                          <a:latin typeface="等线" panose="02010600030101010101" pitchFamily="2" charset="-122"/>
                          <a:ea typeface="等线" panose="02010600030101010101" pitchFamily="2" charset="-122"/>
                        </a:rPr>
                        <a:t>0.44</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b="1" i="0" u="none" strike="noStrike" dirty="0" smtClean="0">
                          <a:solidFill>
                            <a:srgbClr val="000000"/>
                          </a:solidFill>
                          <a:effectLst/>
                          <a:latin typeface="等线" panose="02010600030101010101" pitchFamily="2" charset="-122"/>
                          <a:ea typeface="等线" panose="02010600030101010101" pitchFamily="2" charset="-122"/>
                        </a:rPr>
                        <a:t>0.36</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0.4</a:t>
                      </a:r>
                    </a:p>
                  </a:txBody>
                  <a:tcPr marL="7620" marR="7620" marT="7620" marB="0" anchor="ctr"/>
                </a:tc>
                <a:tc>
                  <a:txBody>
                    <a:bodyPr/>
                    <a:lstStyle/>
                    <a:p>
                      <a:pPr algn="ctr" fontAlgn="ctr"/>
                      <a:r>
                        <a:rPr lang="en-US" altLang="zh-CN" sz="1600" b="1" i="0" u="none" strike="noStrike" dirty="0" smtClean="0">
                          <a:solidFill>
                            <a:srgbClr val="000000"/>
                          </a:solidFill>
                          <a:effectLst/>
                          <a:latin typeface="等线" panose="02010600030101010101" pitchFamily="2" charset="-122"/>
                          <a:ea typeface="等线" panose="02010600030101010101" pitchFamily="2" charset="-122"/>
                        </a:rPr>
                        <a:t>0.33</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0.1</a:t>
                      </a:r>
                    </a:p>
                  </a:txBody>
                  <a:tcPr marL="7620" marR="7620" marT="7620" marB="0" anchor="ctr"/>
                </a:tc>
                <a:tc>
                  <a:txBody>
                    <a:bodyPr/>
                    <a:lstStyle/>
                    <a:p>
                      <a:pPr algn="ctr" fontAlgn="ctr"/>
                      <a:r>
                        <a:rPr lang="en-US" altLang="zh-CN" sz="1600" b="1" i="0" u="none" strike="noStrike">
                          <a:solidFill>
                            <a:srgbClr val="000000"/>
                          </a:solidFill>
                          <a:effectLst/>
                          <a:latin typeface="等线" panose="02010600030101010101" pitchFamily="2" charset="-122"/>
                          <a:ea typeface="等线" panose="02010600030101010101" pitchFamily="2" charset="-122"/>
                        </a:rPr>
                        <a:t>0.28</a:t>
                      </a:r>
                    </a:p>
                  </a:txBody>
                  <a:tcPr marL="7620" marR="7620" marT="7620" marB="0" anchor="ctr"/>
                </a:tc>
                <a:tc>
                  <a:txBody>
                    <a:bodyPr/>
                    <a:lstStyle/>
                    <a:p>
                      <a:pPr algn="ctr" fontAlgn="ctr"/>
                      <a:r>
                        <a:rPr lang="en-US" altLang="zh-CN" sz="1600" b="1" i="0" u="none" strike="noStrike" dirty="0">
                          <a:solidFill>
                            <a:srgbClr val="000000"/>
                          </a:solidFill>
                          <a:effectLst/>
                          <a:latin typeface="等线" panose="02010600030101010101" pitchFamily="2" charset="-122"/>
                          <a:ea typeface="等线" panose="02010600030101010101" pitchFamily="2" charset="-122"/>
                        </a:rPr>
                        <a:t>0.24</a:t>
                      </a:r>
                    </a:p>
                  </a:txBody>
                  <a:tcPr marL="7620" marR="7620" marT="7620" marB="0" anchor="ctr"/>
                </a:tc>
                <a:extLst>
                  <a:ext uri="{0D108BD9-81ED-4DB2-BD59-A6C34878D82A}">
                    <a16:rowId xmlns:a16="http://schemas.microsoft.com/office/drawing/2014/main" val="2984111976"/>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879630901"/>
              </p:ext>
            </p:extLst>
          </p:nvPr>
        </p:nvGraphicFramePr>
        <p:xfrm>
          <a:off x="1333114" y="2235200"/>
          <a:ext cx="8128001" cy="74168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4150139235"/>
                    </a:ext>
                  </a:extLst>
                </a:gridCol>
                <a:gridCol w="1161143">
                  <a:extLst>
                    <a:ext uri="{9D8B030D-6E8A-4147-A177-3AD203B41FA5}">
                      <a16:colId xmlns:a16="http://schemas.microsoft.com/office/drawing/2014/main" val="2932746251"/>
                    </a:ext>
                  </a:extLst>
                </a:gridCol>
                <a:gridCol w="1161143">
                  <a:extLst>
                    <a:ext uri="{9D8B030D-6E8A-4147-A177-3AD203B41FA5}">
                      <a16:colId xmlns:a16="http://schemas.microsoft.com/office/drawing/2014/main" val="2476719176"/>
                    </a:ext>
                  </a:extLst>
                </a:gridCol>
                <a:gridCol w="1161143">
                  <a:extLst>
                    <a:ext uri="{9D8B030D-6E8A-4147-A177-3AD203B41FA5}">
                      <a16:colId xmlns:a16="http://schemas.microsoft.com/office/drawing/2014/main" val="1828398715"/>
                    </a:ext>
                  </a:extLst>
                </a:gridCol>
                <a:gridCol w="1161143">
                  <a:extLst>
                    <a:ext uri="{9D8B030D-6E8A-4147-A177-3AD203B41FA5}">
                      <a16:colId xmlns:a16="http://schemas.microsoft.com/office/drawing/2014/main" val="2053662047"/>
                    </a:ext>
                  </a:extLst>
                </a:gridCol>
                <a:gridCol w="1161143">
                  <a:extLst>
                    <a:ext uri="{9D8B030D-6E8A-4147-A177-3AD203B41FA5}">
                      <a16:colId xmlns:a16="http://schemas.microsoft.com/office/drawing/2014/main" val="1478009739"/>
                    </a:ext>
                  </a:extLst>
                </a:gridCol>
                <a:gridCol w="1161143">
                  <a:extLst>
                    <a:ext uri="{9D8B030D-6E8A-4147-A177-3AD203B41FA5}">
                      <a16:colId xmlns:a16="http://schemas.microsoft.com/office/drawing/2014/main" val="1209450352"/>
                    </a:ext>
                  </a:extLst>
                </a:gridCol>
              </a:tblGrid>
              <a:tr h="370840">
                <a:tc>
                  <a:txBody>
                    <a:bodyPr/>
                    <a:lstStyle/>
                    <a:p>
                      <a:pPr algn="ctr"/>
                      <a:endParaRPr lang="zh-CN" altLang="en-US" dirty="0"/>
                    </a:p>
                  </a:txBody>
                  <a:tcPr/>
                </a:tc>
                <a:tc>
                  <a:txBody>
                    <a:bodyPr/>
                    <a:lstStyle/>
                    <a:p>
                      <a:pPr algn="ctr"/>
                      <a:r>
                        <a:rPr lang="en-US" altLang="zh-CN" sz="1800" b="1" kern="1200" dirty="0" smtClean="0">
                          <a:solidFill>
                            <a:schemeClr val="lt1"/>
                          </a:solidFill>
                          <a:effectLst/>
                          <a:latin typeface="+mn-lt"/>
                          <a:ea typeface="+mn-ea"/>
                          <a:cs typeface="+mn-cs"/>
                        </a:rPr>
                        <a:t>R1</a:t>
                      </a:r>
                      <a:r>
                        <a:rPr lang="en-US" altLang="zh-CN" sz="1800" b="1" kern="1200" baseline="30000" dirty="0" smtClean="0">
                          <a:solidFill>
                            <a:schemeClr val="lt1"/>
                          </a:solidFill>
                          <a:effectLst/>
                          <a:latin typeface="+mn-lt"/>
                          <a:ea typeface="+mn-ea"/>
                          <a:cs typeface="+mn-cs"/>
                        </a:rPr>
                        <a:t>*</a:t>
                      </a:r>
                      <a:endParaRPr lang="zh-CN"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R2</a:t>
                      </a:r>
                      <a:r>
                        <a:rPr lang="en-US" altLang="zh-CN" sz="1800" b="1" kern="1200" baseline="30000" dirty="0" smtClean="0">
                          <a:solidFill>
                            <a:schemeClr val="lt1"/>
                          </a:solidFill>
                          <a:effectLst/>
                          <a:latin typeface="+mn-lt"/>
                          <a:ea typeface="+mn-ea"/>
                          <a:cs typeface="+mn-cs"/>
                        </a:rPr>
                        <a:t>*</a:t>
                      </a:r>
                      <a:r>
                        <a:rPr lang="en-US" altLang="zh-CN" sz="1800" b="1" kern="1200" baseline="0" dirty="0" smtClean="0">
                          <a:solidFill>
                            <a:schemeClr val="lt1"/>
                          </a:solidFill>
                          <a:effectLst/>
                          <a:latin typeface="+mn-lt"/>
                          <a:ea typeface="+mn-ea"/>
                          <a:cs typeface="+mn-cs"/>
                        </a:rPr>
                        <a:t>[m]</a:t>
                      </a:r>
                      <a:endParaRPr lang="zh-CN"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R3</a:t>
                      </a:r>
                      <a:r>
                        <a:rPr lang="en-US" altLang="zh-CN" sz="1800" b="1" kern="1200" baseline="30000" dirty="0" smtClean="0">
                          <a:solidFill>
                            <a:schemeClr val="lt1"/>
                          </a:solidFill>
                          <a:effectLst/>
                          <a:latin typeface="+mn-lt"/>
                          <a:ea typeface="+mn-ea"/>
                          <a:cs typeface="+mn-cs"/>
                        </a:rPr>
                        <a:t>*</a:t>
                      </a:r>
                      <a:r>
                        <a:rPr lang="en-US" altLang="zh-CN" sz="1800" b="1" kern="1200" baseline="0" dirty="0" smtClean="0">
                          <a:solidFill>
                            <a:schemeClr val="lt1"/>
                          </a:solidFill>
                          <a:effectLst/>
                          <a:latin typeface="+mn-lt"/>
                          <a:ea typeface="+mn-ea"/>
                          <a:cs typeface="+mn-cs"/>
                        </a:rPr>
                        <a:t>[m</a:t>
                      </a:r>
                      <a:r>
                        <a:rPr lang="en-US" altLang="zh-CN" sz="1800" b="1" kern="1200" baseline="30000" dirty="0" smtClean="0">
                          <a:solidFill>
                            <a:schemeClr val="lt1"/>
                          </a:solidFill>
                          <a:effectLst/>
                          <a:latin typeface="+mn-lt"/>
                          <a:ea typeface="+mn-ea"/>
                          <a:cs typeface="+mn-cs"/>
                        </a:rPr>
                        <a:t>-1</a:t>
                      </a:r>
                      <a:r>
                        <a:rPr lang="en-US" altLang="zh-CN" sz="1800" b="1" kern="1200" baseline="0" dirty="0" smtClean="0">
                          <a:solidFill>
                            <a:schemeClr val="lt1"/>
                          </a:solidFill>
                          <a:effectLst/>
                          <a:latin typeface="+mn-lt"/>
                          <a:ea typeface="+mn-ea"/>
                          <a:cs typeface="+mn-cs"/>
                        </a:rPr>
                        <a:t>]</a:t>
                      </a:r>
                      <a:endParaRPr lang="zh-CN"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smtClean="0"/>
                        <a:t>R4</a:t>
                      </a:r>
                      <a:r>
                        <a:rPr lang="en-US" altLang="zh-CN" sz="1800" b="1" kern="1200" baseline="30000" dirty="0" smtClean="0">
                          <a:solidFill>
                            <a:schemeClr val="lt1"/>
                          </a:solidFill>
                          <a:effectLst/>
                          <a:latin typeface="+mn-lt"/>
                          <a:ea typeface="+mn-ea"/>
                          <a:cs typeface="+mn-cs"/>
                        </a:rPr>
                        <a:t>*</a:t>
                      </a:r>
                      <a:endParaRPr lang="zh-CN"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smtClean="0"/>
                        <a:t>Dy</a:t>
                      </a:r>
                      <a:r>
                        <a:rPr lang="en-US" altLang="zh-CN" sz="1800" b="1" kern="1200" baseline="30000" dirty="0" smtClean="0">
                          <a:solidFill>
                            <a:schemeClr val="lt1"/>
                          </a:solidFill>
                          <a:effectLst/>
                          <a:latin typeface="+mn-lt"/>
                          <a:ea typeface="+mn-ea"/>
                          <a:cs typeface="+mn-cs"/>
                        </a:rPr>
                        <a:t>*</a:t>
                      </a:r>
                      <a:r>
                        <a:rPr lang="en-US" altLang="zh-CN" sz="1800" b="1" kern="1200" baseline="0" dirty="0" smtClean="0">
                          <a:solidFill>
                            <a:schemeClr val="lt1"/>
                          </a:solidFill>
                          <a:effectLst/>
                          <a:latin typeface="+mn-lt"/>
                          <a:ea typeface="+mn-ea"/>
                          <a:cs typeface="+mn-cs"/>
                        </a:rPr>
                        <a:t>[m]</a:t>
                      </a:r>
                      <a:endParaRPr lang="zh-CN" alt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err="1" smtClean="0"/>
                        <a:t>Dpy</a:t>
                      </a:r>
                      <a:r>
                        <a:rPr lang="en-US" altLang="zh-CN" sz="1800" b="1" kern="1200" baseline="30000" dirty="0" smtClean="0">
                          <a:solidFill>
                            <a:schemeClr val="lt1"/>
                          </a:solidFill>
                          <a:effectLst/>
                          <a:latin typeface="+mn-lt"/>
                          <a:ea typeface="+mn-ea"/>
                          <a:cs typeface="+mn-cs"/>
                        </a:rPr>
                        <a:t>*</a:t>
                      </a:r>
                      <a:endParaRPr lang="zh-CN" altLang="en-US" dirty="0" smtClean="0"/>
                    </a:p>
                  </a:txBody>
                  <a:tcPr/>
                </a:tc>
                <a:extLst>
                  <a:ext uri="{0D108BD9-81ED-4DB2-BD59-A6C34878D82A}">
                    <a16:rowId xmlns:a16="http://schemas.microsoft.com/office/drawing/2014/main" val="2311823265"/>
                  </a:ext>
                </a:extLst>
              </a:tr>
              <a:tr h="370840">
                <a:tc>
                  <a:txBody>
                    <a:bodyPr/>
                    <a:lstStyle/>
                    <a:p>
                      <a:pPr algn="ctr"/>
                      <a:r>
                        <a:rPr lang="en-US" altLang="zh-CN" sz="1400" b="1" dirty="0" err="1" smtClean="0">
                          <a:solidFill>
                            <a:schemeClr val="tx1"/>
                          </a:solidFill>
                        </a:rPr>
                        <a:t>rms</a:t>
                      </a:r>
                      <a:r>
                        <a:rPr lang="en-US" altLang="zh-CN" sz="1400" b="1" dirty="0" smtClean="0">
                          <a:solidFill>
                            <a:schemeClr val="tx1"/>
                          </a:solidFill>
                        </a:rPr>
                        <a:t>(</a:t>
                      </a:r>
                      <a:r>
                        <a:rPr lang="en-US" altLang="zh-CN" sz="1400" b="1" kern="1200" dirty="0" smtClean="0">
                          <a:solidFill>
                            <a:schemeClr val="tx1"/>
                          </a:solidFill>
                          <a:effectLst/>
                          <a:latin typeface="+mn-lt"/>
                          <a:ea typeface="+mn-ea"/>
                          <a:cs typeface="+mn-cs"/>
                        </a:rPr>
                        <a:t>*10</a:t>
                      </a:r>
                      <a:r>
                        <a:rPr lang="en-US" altLang="zh-CN" sz="1400" b="1" kern="1200" baseline="30000" dirty="0" smtClean="0">
                          <a:solidFill>
                            <a:schemeClr val="tx1"/>
                          </a:solidFill>
                          <a:effectLst/>
                          <a:latin typeface="+mn-lt"/>
                          <a:ea typeface="+mn-ea"/>
                          <a:cs typeface="+mn-cs"/>
                        </a:rPr>
                        <a:t>-3</a:t>
                      </a:r>
                      <a:r>
                        <a:rPr lang="en-US" altLang="zh-CN" sz="1400" b="1" kern="1200" baseline="0" dirty="0" smtClean="0">
                          <a:solidFill>
                            <a:schemeClr val="tx1"/>
                          </a:solidFill>
                          <a:effectLst/>
                          <a:latin typeface="+mn-lt"/>
                          <a:ea typeface="+mn-ea"/>
                          <a:cs typeface="+mn-cs"/>
                        </a:rPr>
                        <a:t>)</a:t>
                      </a:r>
                      <a:endParaRPr lang="zh-CN" altLang="en-US" sz="1400" b="1" dirty="0">
                        <a:solidFill>
                          <a:schemeClr val="tx1"/>
                        </a:solidFill>
                      </a:endParaRPr>
                    </a:p>
                  </a:txBody>
                  <a:tcPr/>
                </a:tc>
                <a:tc>
                  <a:txBody>
                    <a:bodyPr/>
                    <a:lstStyle/>
                    <a:p>
                      <a:pPr algn="ctr"/>
                      <a:r>
                        <a:rPr lang="en-US" altLang="zh-CN" sz="1800" b="1" kern="1200" dirty="0" smtClean="0">
                          <a:solidFill>
                            <a:schemeClr val="dk1"/>
                          </a:solidFill>
                          <a:effectLst/>
                          <a:latin typeface="+mn-lt"/>
                          <a:ea typeface="+mn-ea"/>
                          <a:cs typeface="+mn-cs"/>
                        </a:rPr>
                        <a:t>0.8663</a:t>
                      </a:r>
                      <a:endParaRPr lang="zh-CN" altLang="en-US" b="1" dirty="0"/>
                    </a:p>
                  </a:txBody>
                  <a:tcPr/>
                </a:tc>
                <a:tc>
                  <a:txBody>
                    <a:bodyPr/>
                    <a:lstStyle/>
                    <a:p>
                      <a:pPr algn="ctr"/>
                      <a:r>
                        <a:rPr lang="en-US" altLang="zh-CN" sz="1800" b="1" kern="1200" dirty="0" smtClean="0">
                          <a:solidFill>
                            <a:schemeClr val="dk1"/>
                          </a:solidFill>
                          <a:effectLst/>
                          <a:latin typeface="+mn-lt"/>
                          <a:ea typeface="+mn-ea"/>
                          <a:cs typeface="+mn-cs"/>
                        </a:rPr>
                        <a:t>0.8875</a:t>
                      </a:r>
                      <a:endParaRPr lang="zh-CN" altLang="en-US" b="1" dirty="0"/>
                    </a:p>
                  </a:txBody>
                  <a:tcPr/>
                </a:tc>
                <a:tc>
                  <a:txBody>
                    <a:bodyPr/>
                    <a:lstStyle/>
                    <a:p>
                      <a:pPr algn="ctr"/>
                      <a:r>
                        <a:rPr lang="en-US" altLang="zh-CN" sz="1800" b="1" kern="1200" dirty="0" smtClean="0">
                          <a:solidFill>
                            <a:schemeClr val="dk1"/>
                          </a:solidFill>
                          <a:effectLst/>
                          <a:latin typeface="+mn-lt"/>
                          <a:ea typeface="+mn-ea"/>
                          <a:cs typeface="+mn-cs"/>
                        </a:rPr>
                        <a:t>49.7660</a:t>
                      </a:r>
                      <a:endParaRPr lang="zh-CN" altLang="en-US" b="1" dirty="0"/>
                    </a:p>
                  </a:txBody>
                  <a:tcPr/>
                </a:tc>
                <a:tc>
                  <a:txBody>
                    <a:bodyPr/>
                    <a:lstStyle/>
                    <a:p>
                      <a:pPr algn="ctr"/>
                      <a:r>
                        <a:rPr lang="en-US" altLang="zh-CN" sz="1800" b="1" kern="1200" dirty="0" smtClean="0">
                          <a:solidFill>
                            <a:schemeClr val="dk1"/>
                          </a:solidFill>
                          <a:effectLst/>
                          <a:latin typeface="+mn-lt"/>
                          <a:ea typeface="+mn-ea"/>
                          <a:cs typeface="+mn-cs"/>
                        </a:rPr>
                        <a:t>31.1060</a:t>
                      </a:r>
                      <a:endParaRPr lang="zh-CN" altLang="en-US" b="1" dirty="0"/>
                    </a:p>
                  </a:txBody>
                  <a:tcPr/>
                </a:tc>
                <a:tc>
                  <a:txBody>
                    <a:bodyPr/>
                    <a:lstStyle/>
                    <a:p>
                      <a:pPr algn="ctr"/>
                      <a:r>
                        <a:rPr lang="en-US" altLang="zh-CN" sz="1800" b="1" kern="1200" dirty="0" smtClean="0">
                          <a:solidFill>
                            <a:schemeClr val="dk1"/>
                          </a:solidFill>
                          <a:effectLst/>
                          <a:latin typeface="+mn-lt"/>
                          <a:ea typeface="+mn-ea"/>
                          <a:cs typeface="+mn-cs"/>
                        </a:rPr>
                        <a:t>0.0052</a:t>
                      </a:r>
                      <a:endParaRPr lang="zh-CN" altLang="en-US" b="1" dirty="0"/>
                    </a:p>
                  </a:txBody>
                  <a:tcPr/>
                </a:tc>
                <a:tc>
                  <a:txBody>
                    <a:bodyPr/>
                    <a:lstStyle/>
                    <a:p>
                      <a:pPr algn="ctr"/>
                      <a:r>
                        <a:rPr lang="en-US" altLang="zh-CN" sz="1800" b="1" kern="1200" dirty="0" smtClean="0">
                          <a:solidFill>
                            <a:schemeClr val="dk1"/>
                          </a:solidFill>
                          <a:effectLst/>
                          <a:latin typeface="+mn-lt"/>
                          <a:ea typeface="+mn-ea"/>
                          <a:cs typeface="+mn-cs"/>
                        </a:rPr>
                        <a:t>0.0156</a:t>
                      </a:r>
                      <a:endParaRPr lang="zh-CN" altLang="en-US" b="1" dirty="0"/>
                    </a:p>
                  </a:txBody>
                  <a:tcPr/>
                </a:tc>
                <a:extLst>
                  <a:ext uri="{0D108BD9-81ED-4DB2-BD59-A6C34878D82A}">
                    <a16:rowId xmlns:a16="http://schemas.microsoft.com/office/drawing/2014/main" val="2614500047"/>
                  </a:ext>
                </a:extLst>
              </a:tr>
            </a:tbl>
          </a:graphicData>
        </a:graphic>
      </p:graphicFrame>
    </p:spTree>
    <p:extLst>
      <p:ext uri="{BB962C8B-B14F-4D97-AF65-F5344CB8AC3E}">
        <p14:creationId xmlns:p14="http://schemas.microsoft.com/office/powerpoint/2010/main" val="3323300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0"/>
            <a:ext cx="10515600" cy="1325563"/>
          </a:xfrm>
        </p:spPr>
        <p:txBody>
          <a:bodyPr/>
          <a:lstStyle/>
          <a:p>
            <a:r>
              <a:rPr lang="en-US" altLang="zh-CN" b="1" dirty="0" smtClean="0">
                <a:solidFill>
                  <a:schemeClr val="accent5">
                    <a:lumMod val="75000"/>
                  </a:schemeClr>
                </a:solidFill>
                <a:latin typeface="+mj-ea"/>
              </a:rPr>
              <a:t>Results of IP coupling tuning</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838200" y="582396"/>
            <a:ext cx="10515600" cy="4351338"/>
          </a:xfrm>
        </p:spPr>
        <p:txBody>
          <a:bodyPr/>
          <a:lstStyle/>
          <a:p>
            <a:pPr marL="0" indent="0">
              <a:buNone/>
            </a:pPr>
            <a:r>
              <a:rPr lang="en-US" altLang="zh-CN" dirty="0" smtClean="0"/>
              <a:t></a:t>
            </a:r>
            <a:endParaRPr lang="en-US" altLang="zh-CN" dirty="0"/>
          </a:p>
          <a:p>
            <a:r>
              <a:rPr lang="en-US" altLang="zh-CN" dirty="0" smtClean="0"/>
              <a:t>Statistic of strength of skew components </a:t>
            </a:r>
            <a:r>
              <a:rPr lang="en-US" altLang="zh-CN" sz="1600" dirty="0" smtClean="0"/>
              <a:t>(Simulation </a:t>
            </a:r>
            <a:r>
              <a:rPr lang="en-US" altLang="zh-CN" sz="1600" dirty="0"/>
              <a:t>with errors (*10) after global optics </a:t>
            </a:r>
            <a:r>
              <a:rPr lang="en-US" altLang="zh-CN" sz="1600" dirty="0" smtClean="0"/>
              <a:t>correction)</a:t>
            </a:r>
            <a:endParaRPr lang="en-US" altLang="zh-CN" sz="1600" dirty="0"/>
          </a:p>
          <a:p>
            <a:endParaRPr lang="en-US" altLang="zh-CN" dirty="0"/>
          </a:p>
          <a:p>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784" y="1951039"/>
            <a:ext cx="3170764" cy="237807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446" y="1947332"/>
            <a:ext cx="3175705" cy="2381779"/>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050" y="1947332"/>
            <a:ext cx="3175705" cy="2381779"/>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2727" y="4329111"/>
            <a:ext cx="3121028" cy="2340771"/>
          </a:xfrm>
          <a:prstGeom prst="rect">
            <a:avLst/>
          </a:prstGeom>
        </p:spPr>
      </p:pic>
      <p:pic>
        <p:nvPicPr>
          <p:cNvPr id="8" name="图片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6997" y="4345516"/>
            <a:ext cx="3099154" cy="2390774"/>
          </a:xfrm>
          <a:prstGeom prst="rect">
            <a:avLst/>
          </a:prstGeom>
        </p:spPr>
      </p:pic>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849" y="4329111"/>
            <a:ext cx="3209572" cy="2407179"/>
          </a:xfrm>
          <a:prstGeom prst="rect">
            <a:avLst/>
          </a:prstGeom>
        </p:spPr>
      </p:pic>
    </p:spTree>
    <p:extLst>
      <p:ext uri="{BB962C8B-B14F-4D97-AF65-F5344CB8AC3E}">
        <p14:creationId xmlns:p14="http://schemas.microsoft.com/office/powerpoint/2010/main" val="365132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6462" y="-71691"/>
            <a:ext cx="10515600" cy="1325563"/>
          </a:xfrm>
        </p:spPr>
        <p:txBody>
          <a:bodyPr/>
          <a:lstStyle/>
          <a:p>
            <a:r>
              <a:rPr lang="en-US" altLang="zh-CN" b="1" dirty="0" smtClean="0">
                <a:solidFill>
                  <a:schemeClr val="accent5">
                    <a:lumMod val="75000"/>
                  </a:schemeClr>
                </a:solidFill>
                <a:latin typeface="+mj-ea"/>
              </a:rPr>
              <a:t>Results of IP coupling tuning</a:t>
            </a:r>
            <a:endParaRPr lang="zh-CN" altLang="en-US" b="1" dirty="0">
              <a:solidFill>
                <a:schemeClr val="accent5">
                  <a:lumMod val="75000"/>
                </a:schemeClr>
              </a:solidFill>
              <a:latin typeface="+mj-ea"/>
            </a:endParaRPr>
          </a:p>
        </p:txBody>
      </p:sp>
      <p:pic>
        <p:nvPicPr>
          <p:cNvPr id="4" name="图片 3"/>
          <p:cNvPicPr>
            <a:picLocks noChangeAspect="1"/>
          </p:cNvPicPr>
          <p:nvPr/>
        </p:nvPicPr>
        <p:blipFill rotWithShape="1">
          <a:blip r:embed="rId3"/>
          <a:srcRect l="16171" t="17778" r="20765" b="18496"/>
          <a:stretch/>
        </p:blipFill>
        <p:spPr>
          <a:xfrm>
            <a:off x="319905" y="1476284"/>
            <a:ext cx="5894917" cy="4292600"/>
          </a:xfrm>
          <a:prstGeom prst="rect">
            <a:avLst/>
          </a:prstGeom>
        </p:spPr>
      </p:pic>
      <p:pic>
        <p:nvPicPr>
          <p:cNvPr id="5" name="图片 4"/>
          <p:cNvPicPr>
            <a:picLocks noChangeAspect="1"/>
          </p:cNvPicPr>
          <p:nvPr/>
        </p:nvPicPr>
        <p:blipFill rotWithShape="1">
          <a:blip r:embed="rId4"/>
          <a:srcRect l="15919" t="10211" r="21593" b="25634"/>
          <a:stretch/>
        </p:blipFill>
        <p:spPr>
          <a:xfrm>
            <a:off x="6287359" y="1476284"/>
            <a:ext cx="5571067" cy="4292600"/>
          </a:xfrm>
          <a:prstGeom prst="rect">
            <a:avLst/>
          </a:prstGeom>
        </p:spPr>
      </p:pic>
      <p:sp>
        <p:nvSpPr>
          <p:cNvPr id="10" name="矩形 9"/>
          <p:cNvSpPr/>
          <p:nvPr/>
        </p:nvSpPr>
        <p:spPr>
          <a:xfrm>
            <a:off x="1285737" y="1106952"/>
            <a:ext cx="4410182" cy="369332"/>
          </a:xfrm>
          <a:prstGeom prst="rect">
            <a:avLst/>
          </a:prstGeom>
        </p:spPr>
        <p:txBody>
          <a:bodyPr wrap="none">
            <a:spAutoFit/>
          </a:bodyPr>
          <a:lstStyle/>
          <a:p>
            <a:r>
              <a:rPr lang="en-US" altLang="zh-CN" b="1" dirty="0" smtClean="0"/>
              <a:t>Vertical dispersion knob for </a:t>
            </a:r>
            <a:r>
              <a:rPr lang="en-US" altLang="zh-CN" b="1" dirty="0" err="1" smtClean="0"/>
              <a:t>D</a:t>
            </a:r>
            <a:r>
              <a:rPr lang="en-US" altLang="zh-CN" b="1" baseline="-25000" dirty="0" err="1" smtClean="0"/>
              <a:t>y</a:t>
            </a:r>
            <a:r>
              <a:rPr lang="en-US" altLang="zh-CN" b="1" baseline="30000" dirty="0" smtClean="0"/>
              <a:t>*</a:t>
            </a:r>
            <a:r>
              <a:rPr lang="en-US" altLang="zh-CN" b="1" dirty="0" smtClean="0"/>
              <a:t>=0.1mm</a:t>
            </a:r>
            <a:r>
              <a:rPr lang="en-US" altLang="zh-CN" b="1" baseline="30000" dirty="0" smtClean="0">
                <a:solidFill>
                  <a:schemeClr val="lt1"/>
                </a:solidFill>
              </a:rPr>
              <a:t>*</a:t>
            </a:r>
            <a:endParaRPr lang="zh-CN" altLang="en-US" dirty="0"/>
          </a:p>
        </p:txBody>
      </p:sp>
      <p:sp>
        <p:nvSpPr>
          <p:cNvPr id="11" name="矩形 10"/>
          <p:cNvSpPr/>
          <p:nvPr/>
        </p:nvSpPr>
        <p:spPr>
          <a:xfrm>
            <a:off x="7541064" y="1089314"/>
            <a:ext cx="3227165" cy="369332"/>
          </a:xfrm>
          <a:prstGeom prst="rect">
            <a:avLst/>
          </a:prstGeom>
        </p:spPr>
        <p:txBody>
          <a:bodyPr wrap="none">
            <a:spAutoFit/>
          </a:bodyPr>
          <a:lstStyle/>
          <a:p>
            <a:r>
              <a:rPr lang="en-US" altLang="zh-CN" b="1" dirty="0" smtClean="0"/>
              <a:t>Coupling knob for R3</a:t>
            </a:r>
            <a:r>
              <a:rPr lang="en-US" altLang="zh-CN" b="1" baseline="30000" dirty="0" smtClean="0"/>
              <a:t>*</a:t>
            </a:r>
            <a:r>
              <a:rPr lang="en-US" altLang="zh-CN" b="1" dirty="0" smtClean="0"/>
              <a:t>=1m</a:t>
            </a:r>
            <a:r>
              <a:rPr lang="en-US" altLang="zh-CN" b="1" baseline="30000" dirty="0" smtClean="0"/>
              <a:t>-1</a:t>
            </a:r>
            <a:r>
              <a:rPr lang="en-US" altLang="zh-CN" b="1" baseline="30000" dirty="0" smtClean="0">
                <a:solidFill>
                  <a:schemeClr val="lt1"/>
                </a:solidFill>
              </a:rPr>
              <a:t>*</a:t>
            </a:r>
            <a:endParaRPr lang="zh-CN" altLang="en-US" b="1" dirty="0"/>
          </a:p>
        </p:txBody>
      </p:sp>
      <p:sp>
        <p:nvSpPr>
          <p:cNvPr id="16" name="矩形 15"/>
          <p:cNvSpPr/>
          <p:nvPr/>
        </p:nvSpPr>
        <p:spPr>
          <a:xfrm>
            <a:off x="3532909" y="1607127"/>
            <a:ext cx="270164" cy="4161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9525000" y="1607126"/>
            <a:ext cx="270164" cy="41617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5549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5">
                    <a:lumMod val="75000"/>
                  </a:schemeClr>
                </a:solidFill>
                <a:latin typeface="+mj-ea"/>
              </a:rPr>
              <a:t>Summary and To-do list</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838200" y="1331995"/>
            <a:ext cx="10515600" cy="4877884"/>
          </a:xfrm>
        </p:spPr>
        <p:txBody>
          <a:bodyPr/>
          <a:lstStyle/>
          <a:p>
            <a:pPr marL="0" indent="0">
              <a:lnSpc>
                <a:spcPct val="100000"/>
              </a:lnSpc>
              <a:spcBef>
                <a:spcPts val="0"/>
              </a:spcBef>
              <a:buNone/>
            </a:pPr>
            <a:endParaRPr lang="en-US" altLang="zh-CN" dirty="0" smtClean="0"/>
          </a:p>
          <a:p>
            <a:pPr marL="0">
              <a:lnSpc>
                <a:spcPct val="150000"/>
              </a:lnSpc>
              <a:spcBef>
                <a:spcPts val="0"/>
              </a:spcBef>
            </a:pPr>
            <a:r>
              <a:rPr lang="en-US" altLang="zh-CN" sz="2400" dirty="0" smtClean="0"/>
              <a:t>Knobs for IP coupling have been determined</a:t>
            </a:r>
          </a:p>
          <a:p>
            <a:pPr marL="0">
              <a:lnSpc>
                <a:spcPct val="150000"/>
              </a:lnSpc>
              <a:spcBef>
                <a:spcPts val="0"/>
              </a:spcBef>
            </a:pPr>
            <a:r>
              <a:rPr lang="en-US" altLang="zh-CN" sz="2400" dirty="0" smtClean="0"/>
              <a:t>Strengths for magnets design have been evaluated</a:t>
            </a:r>
          </a:p>
          <a:p>
            <a:pPr marL="0">
              <a:lnSpc>
                <a:spcPct val="150000"/>
              </a:lnSpc>
              <a:spcBef>
                <a:spcPts val="0"/>
              </a:spcBef>
            </a:pPr>
            <a:r>
              <a:rPr lang="en-US" altLang="zh-CN" sz="2400" dirty="0" smtClean="0"/>
              <a:t>Investigate the effects of tuning on other optics parameters</a:t>
            </a:r>
            <a:r>
              <a:rPr lang="en-US" altLang="zh-CN" sz="2400" dirty="0" smtClean="0"/>
              <a:t> </a:t>
            </a:r>
          </a:p>
          <a:p>
            <a:pPr marL="0">
              <a:lnSpc>
                <a:spcPct val="150000"/>
              </a:lnSpc>
              <a:spcBef>
                <a:spcPts val="0"/>
              </a:spcBef>
            </a:pPr>
            <a:r>
              <a:rPr lang="en-US" altLang="zh-CN" sz="2400" dirty="0" smtClean="0"/>
              <a:t>Include more magnets or improve the fitting method to </a:t>
            </a:r>
            <a:r>
              <a:rPr lang="en-US" altLang="zh-CN" sz="2400" dirty="0" smtClean="0"/>
              <a:t>expand </a:t>
            </a:r>
          </a:p>
          <a:p>
            <a:pPr marL="0" indent="0">
              <a:lnSpc>
                <a:spcPct val="150000"/>
              </a:lnSpc>
              <a:spcBef>
                <a:spcPts val="0"/>
              </a:spcBef>
              <a:buNone/>
            </a:pPr>
            <a:r>
              <a:rPr lang="en-US" altLang="zh-CN" sz="2400" dirty="0"/>
              <a:t> </a:t>
            </a:r>
            <a:r>
              <a:rPr lang="en-US" altLang="zh-CN" sz="2400" dirty="0" smtClean="0"/>
              <a:t>  the tuning range</a:t>
            </a:r>
            <a:r>
              <a:rPr lang="en-US" altLang="zh-CN" sz="2400" dirty="0" smtClean="0"/>
              <a:t>  </a:t>
            </a:r>
          </a:p>
          <a:p>
            <a:pPr marL="0">
              <a:lnSpc>
                <a:spcPct val="150000"/>
              </a:lnSpc>
              <a:spcBef>
                <a:spcPts val="0"/>
              </a:spcBef>
            </a:pPr>
            <a:r>
              <a:rPr lang="en-US" altLang="zh-CN" sz="2400" dirty="0" smtClean="0"/>
              <a:t>Determine </a:t>
            </a:r>
            <a:r>
              <a:rPr lang="en-US" altLang="zh-CN" sz="2400" dirty="0" smtClean="0"/>
              <a:t>the knobs </a:t>
            </a:r>
            <a:r>
              <a:rPr lang="en-US" altLang="zh-CN" sz="2400" dirty="0" smtClean="0"/>
              <a:t>for </a:t>
            </a:r>
            <a:r>
              <a:rPr lang="en-US" altLang="zh-CN" sz="2400" b="1" dirty="0" smtClean="0"/>
              <a:t>local orbit</a:t>
            </a:r>
            <a:r>
              <a:rPr lang="en-US" altLang="zh-CN" sz="2400" dirty="0" smtClean="0"/>
              <a:t>, </a:t>
            </a:r>
            <a:r>
              <a:rPr lang="el-GR" altLang="zh-CN" sz="2400" b="1" i="1" dirty="0" smtClean="0"/>
              <a:t>β</a:t>
            </a:r>
            <a:r>
              <a:rPr lang="en-US" altLang="zh-CN" sz="2400" b="1" i="1" dirty="0" smtClean="0"/>
              <a:t> </a:t>
            </a:r>
            <a:r>
              <a:rPr lang="en-US" altLang="zh-CN" sz="2400" b="1" baseline="30000" dirty="0"/>
              <a:t>* </a:t>
            </a:r>
            <a:r>
              <a:rPr lang="en-US" altLang="zh-CN" sz="2400" b="1" dirty="0" smtClean="0"/>
              <a:t>waist </a:t>
            </a:r>
            <a:r>
              <a:rPr lang="en-US" altLang="zh-CN" sz="2400" b="1" dirty="0"/>
              <a:t>shift</a:t>
            </a:r>
            <a:endParaRPr lang="en-US" altLang="zh-CN" sz="2400" dirty="0" smtClean="0"/>
          </a:p>
          <a:p>
            <a:endParaRPr lang="zh-CN" altLang="en-US" dirty="0"/>
          </a:p>
        </p:txBody>
      </p:sp>
    </p:spTree>
    <p:extLst>
      <p:ext uri="{BB962C8B-B14F-4D97-AF65-F5344CB8AC3E}">
        <p14:creationId xmlns:p14="http://schemas.microsoft.com/office/powerpoint/2010/main" val="181698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8668" y="2371724"/>
            <a:ext cx="6460066" cy="1325563"/>
          </a:xfrm>
        </p:spPr>
        <p:txBody>
          <a:bodyPr/>
          <a:lstStyle/>
          <a:p>
            <a:r>
              <a:rPr lang="en-US" altLang="zh-CN" b="1" dirty="0" smtClean="0">
                <a:solidFill>
                  <a:schemeClr val="accent5">
                    <a:lumMod val="75000"/>
                  </a:schemeClr>
                </a:solidFill>
                <a:latin typeface="+mj-ea"/>
              </a:rPr>
              <a:t>Thanks for your attention</a:t>
            </a:r>
            <a:endParaRPr lang="zh-CN" altLang="en-US" b="1" dirty="0">
              <a:solidFill>
                <a:schemeClr val="accent5">
                  <a:lumMod val="75000"/>
                </a:schemeClr>
              </a:solidFill>
              <a:latin typeface="+mj-ea"/>
            </a:endParaRPr>
          </a:p>
        </p:txBody>
      </p:sp>
    </p:spTree>
    <p:extLst>
      <p:ext uri="{BB962C8B-B14F-4D97-AF65-F5344CB8AC3E}">
        <p14:creationId xmlns:p14="http://schemas.microsoft.com/office/powerpoint/2010/main" val="389041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5">
                    <a:lumMod val="75000"/>
                  </a:schemeClr>
                </a:solidFill>
                <a:latin typeface="+mj-ea"/>
              </a:rPr>
              <a:t>Content</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838200" y="1361799"/>
            <a:ext cx="10515600" cy="4351338"/>
          </a:xfrm>
        </p:spPr>
        <p:txBody>
          <a:bodyPr>
            <a:normAutofit/>
          </a:bodyPr>
          <a:lstStyle/>
          <a:p>
            <a:endParaRPr lang="zh-CN" altLang="en-US" dirty="0"/>
          </a:p>
          <a:p>
            <a:r>
              <a:rPr lang="en-US" altLang="zh-CN" sz="2000" dirty="0" smtClean="0"/>
              <a:t></a:t>
            </a:r>
            <a:r>
              <a:rPr lang="en-US" altLang="zh-CN" sz="2000" b="1" dirty="0" smtClean="0"/>
              <a:t>CEPC baseline </a:t>
            </a:r>
            <a:r>
              <a:rPr lang="en-US" altLang="zh-CN" sz="2000" b="1" dirty="0"/>
              <a:t>lattice</a:t>
            </a:r>
          </a:p>
          <a:p>
            <a:r>
              <a:rPr lang="en-US" altLang="zh-CN" sz="2000" b="1" dirty="0"/>
              <a:t> </a:t>
            </a:r>
            <a:r>
              <a:rPr lang="en-US" altLang="zh-CN" sz="2000" b="1" dirty="0" smtClean="0"/>
              <a:t>   Introduction of IP tuning</a:t>
            </a:r>
          </a:p>
          <a:p>
            <a:pPr lvl="2"/>
            <a:r>
              <a:rPr lang="en-US" altLang="zh-CN" sz="1800" b="1" dirty="0">
                <a:solidFill>
                  <a:schemeClr val="accent5">
                    <a:lumMod val="75000"/>
                  </a:schemeClr>
                </a:solidFill>
              </a:rPr>
              <a:t>  </a:t>
            </a:r>
            <a:r>
              <a:rPr lang="en-US" altLang="zh-CN" sz="1800" b="1" dirty="0" smtClean="0">
                <a:solidFill>
                  <a:schemeClr val="accent5">
                    <a:lumMod val="75000"/>
                  </a:schemeClr>
                </a:solidFill>
              </a:rPr>
              <a:t>  What is “ IP tuning”</a:t>
            </a:r>
          </a:p>
          <a:p>
            <a:pPr lvl="2"/>
            <a:r>
              <a:rPr lang="en-US" altLang="zh-CN" sz="1800" b="1" dirty="0">
                <a:solidFill>
                  <a:schemeClr val="accent5">
                    <a:lumMod val="75000"/>
                  </a:schemeClr>
                </a:solidFill>
              </a:rPr>
              <a:t> </a:t>
            </a:r>
            <a:r>
              <a:rPr lang="en-US" altLang="zh-CN" sz="1800" b="1" dirty="0" smtClean="0">
                <a:solidFill>
                  <a:schemeClr val="accent5">
                    <a:lumMod val="75000"/>
                  </a:schemeClr>
                </a:solidFill>
              </a:rPr>
              <a:t>   Why is IP tuning important</a:t>
            </a:r>
          </a:p>
          <a:p>
            <a:pPr lvl="2"/>
            <a:r>
              <a:rPr lang="en-US" altLang="zh-CN" sz="1800" b="1" dirty="0">
                <a:solidFill>
                  <a:schemeClr val="accent5">
                    <a:lumMod val="75000"/>
                  </a:schemeClr>
                </a:solidFill>
              </a:rPr>
              <a:t> </a:t>
            </a:r>
            <a:r>
              <a:rPr lang="en-US" altLang="zh-CN" sz="1800" b="1" dirty="0" smtClean="0">
                <a:solidFill>
                  <a:schemeClr val="accent5">
                    <a:lumMod val="75000"/>
                  </a:schemeClr>
                </a:solidFill>
              </a:rPr>
              <a:t>   When is IP tuning performed</a:t>
            </a:r>
          </a:p>
          <a:p>
            <a:pPr lvl="2"/>
            <a:r>
              <a:rPr lang="en-US" altLang="zh-CN" sz="1800" b="1" dirty="0">
                <a:solidFill>
                  <a:schemeClr val="accent5">
                    <a:lumMod val="75000"/>
                  </a:schemeClr>
                </a:solidFill>
              </a:rPr>
              <a:t> </a:t>
            </a:r>
            <a:r>
              <a:rPr lang="en-US" altLang="zh-CN" sz="1800" b="1" dirty="0" smtClean="0">
                <a:solidFill>
                  <a:schemeClr val="accent5">
                    <a:lumMod val="75000"/>
                  </a:schemeClr>
                </a:solidFill>
              </a:rPr>
              <a:t>   How is IP tuning performed</a:t>
            </a:r>
            <a:endParaRPr lang="en-US" altLang="zh-CN" sz="1800" b="1" dirty="0">
              <a:solidFill>
                <a:schemeClr val="accent5">
                  <a:lumMod val="75000"/>
                </a:schemeClr>
              </a:solidFill>
            </a:endParaRPr>
          </a:p>
          <a:p>
            <a:r>
              <a:rPr lang="en-US" altLang="zh-CN" sz="2000" b="1" dirty="0" smtClean="0"/>
              <a:t>Results on </a:t>
            </a:r>
            <a:r>
              <a:rPr lang="en-US" altLang="zh-CN" sz="2000" b="1" dirty="0"/>
              <a:t>c</a:t>
            </a:r>
            <a:r>
              <a:rPr lang="en-US" altLang="zh-CN" sz="2000" b="1" dirty="0" smtClean="0"/>
              <a:t>oupling tuning</a:t>
            </a:r>
            <a:endParaRPr lang="en-US" altLang="zh-CN" sz="2000" b="1" dirty="0"/>
          </a:p>
          <a:p>
            <a:r>
              <a:rPr lang="en-US" altLang="zh-CN" sz="2000" b="1" dirty="0" smtClean="0"/>
              <a:t>Summary and To-do list</a:t>
            </a:r>
            <a:endParaRPr lang="en-US" altLang="zh-CN" sz="2000" b="1" dirty="0"/>
          </a:p>
          <a:p>
            <a:endParaRPr lang="zh-CN" altLang="en-US" dirty="0"/>
          </a:p>
        </p:txBody>
      </p:sp>
    </p:spTree>
    <p:extLst>
      <p:ext uri="{BB962C8B-B14F-4D97-AF65-F5344CB8AC3E}">
        <p14:creationId xmlns:p14="http://schemas.microsoft.com/office/powerpoint/2010/main" val="1627266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5">
                    <a:lumMod val="75000"/>
                  </a:schemeClr>
                </a:solidFill>
                <a:latin typeface="+mj-ea"/>
              </a:rPr>
              <a:t>CEPC baseline lattice</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893618" y="1226127"/>
            <a:ext cx="10515600" cy="4223773"/>
          </a:xfrm>
        </p:spPr>
        <p:txBody>
          <a:bodyPr>
            <a:normAutofit/>
          </a:bodyPr>
          <a:lstStyle/>
          <a:p>
            <a:endParaRPr lang="zh-CN" altLang="en-US" dirty="0"/>
          </a:p>
          <a:p>
            <a:r>
              <a:rPr lang="en-US" altLang="zh-CN" sz="2000" dirty="0" smtClean="0"/>
              <a:t></a:t>
            </a:r>
            <a:r>
              <a:rPr lang="en-US" altLang="zh-CN" sz="2000" b="1" dirty="0" smtClean="0"/>
              <a:t>CEPC baseline </a:t>
            </a:r>
            <a:r>
              <a:rPr lang="en-US" altLang="zh-CN" sz="2000" b="1" dirty="0" smtClean="0"/>
              <a:t>lattice— TDR lattice </a:t>
            </a:r>
            <a:r>
              <a:rPr lang="en-US" altLang="zh-CN" sz="2000" b="1" dirty="0" smtClean="0"/>
              <a:t>for Higgs energy</a:t>
            </a:r>
            <a:r>
              <a:rPr lang="en-US" altLang="zh-CN" sz="2000" b="1" dirty="0" smtClean="0"/>
              <a:t> </a:t>
            </a:r>
            <a:endParaRPr lang="en-US" altLang="zh-CN" sz="2000" b="1" dirty="0"/>
          </a:p>
          <a:p>
            <a:endParaRPr lang="zh-CN" altLang="en-US" dirty="0"/>
          </a:p>
        </p:txBody>
      </p:sp>
      <p:pic>
        <p:nvPicPr>
          <p:cNvPr id="4" name="图片 3" descr="C:\Users\Yiwei\Desktop\图片1.png"/>
          <p:cNvPicPr/>
          <p:nvPr/>
        </p:nvPicPr>
        <p:blipFill>
          <a:blip r:embed="rId2">
            <a:extLst>
              <a:ext uri="{28A0092B-C50C-407E-A947-70E740481C1C}">
                <a14:useLocalDpi xmlns:a14="http://schemas.microsoft.com/office/drawing/2010/main" val="0"/>
              </a:ext>
            </a:extLst>
          </a:blip>
          <a:srcRect/>
          <a:stretch>
            <a:fillRect/>
          </a:stretch>
        </p:blipFill>
        <p:spPr bwMode="auto">
          <a:xfrm>
            <a:off x="2343814" y="2295381"/>
            <a:ext cx="7222750" cy="3078827"/>
          </a:xfrm>
          <a:prstGeom prst="rect">
            <a:avLst/>
          </a:prstGeom>
          <a:noFill/>
          <a:ln>
            <a:noFill/>
          </a:ln>
        </p:spPr>
      </p:pic>
    </p:spTree>
    <p:extLst>
      <p:ext uri="{BB962C8B-B14F-4D97-AF65-F5344CB8AC3E}">
        <p14:creationId xmlns:p14="http://schemas.microsoft.com/office/powerpoint/2010/main" val="68879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5">
                    <a:lumMod val="75000"/>
                  </a:schemeClr>
                </a:solidFill>
                <a:latin typeface="+mj-ea"/>
              </a:rPr>
              <a:t>What is “IP tuning”</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838200" y="1368425"/>
            <a:ext cx="10515600" cy="4351338"/>
          </a:xfrm>
        </p:spPr>
        <p:txBody>
          <a:bodyPr>
            <a:normAutofit fontScale="92500"/>
          </a:bodyPr>
          <a:lstStyle/>
          <a:p>
            <a:endParaRPr lang="zh-CN" altLang="en-US" dirty="0"/>
          </a:p>
          <a:p>
            <a:pPr>
              <a:lnSpc>
                <a:spcPct val="110000"/>
              </a:lnSpc>
              <a:spcBef>
                <a:spcPts val="0"/>
              </a:spcBef>
              <a:spcAft>
                <a:spcPts val="1200"/>
              </a:spcAft>
            </a:pPr>
            <a:r>
              <a:rPr lang="en-US" altLang="zh-CN" sz="2400" b="1" dirty="0" smtClean="0"/>
              <a:t>IP </a:t>
            </a:r>
            <a:r>
              <a:rPr lang="en-US" altLang="zh-CN" sz="2400" b="1" dirty="0"/>
              <a:t>tuning </a:t>
            </a:r>
            <a:r>
              <a:rPr lang="en-US" altLang="zh-CN" sz="2400" b="1" dirty="0" smtClean="0"/>
              <a:t>is </a:t>
            </a:r>
            <a:r>
              <a:rPr lang="en-US" altLang="zh-CN" sz="2400" b="1" dirty="0"/>
              <a:t>a process </a:t>
            </a:r>
            <a:r>
              <a:rPr lang="en-US" altLang="zh-CN" sz="2400" b="1" dirty="0" smtClean="0"/>
              <a:t>adjusting </a:t>
            </a:r>
            <a:r>
              <a:rPr lang="en-US" altLang="zh-CN" sz="2400" b="1" dirty="0"/>
              <a:t>and </a:t>
            </a:r>
            <a:r>
              <a:rPr lang="en-US" altLang="zh-CN" sz="2400" b="1" dirty="0" smtClean="0"/>
              <a:t>optimizing some important optics properties at IP by some knobs</a:t>
            </a:r>
          </a:p>
          <a:p>
            <a:pPr>
              <a:lnSpc>
                <a:spcPct val="110000"/>
              </a:lnSpc>
              <a:spcBef>
                <a:spcPts val="0"/>
              </a:spcBef>
              <a:spcAft>
                <a:spcPts val="1200"/>
              </a:spcAft>
            </a:pPr>
            <a:r>
              <a:rPr lang="en-US" altLang="zh-CN" sz="2400" b="1" dirty="0" smtClean="0"/>
              <a:t>Including knobs of </a:t>
            </a:r>
            <a:r>
              <a:rPr lang="en-US" altLang="zh-CN" sz="2400" b="1" dirty="0" smtClean="0"/>
              <a:t>local orbit</a:t>
            </a:r>
            <a:r>
              <a:rPr lang="en-US" altLang="zh-CN" sz="2400" b="1" dirty="0" smtClean="0"/>
              <a:t>, </a:t>
            </a:r>
            <a:r>
              <a:rPr lang="en-US" altLang="zh-CN" sz="2400" b="1" dirty="0" smtClean="0"/>
              <a:t>orbit angle, </a:t>
            </a:r>
            <a:r>
              <a:rPr lang="el-GR" altLang="zh-CN" sz="2400" b="1" i="1" dirty="0" smtClean="0"/>
              <a:t>β</a:t>
            </a:r>
            <a:r>
              <a:rPr lang="en-US" altLang="zh-CN" sz="2400" b="1" i="1" dirty="0" smtClean="0"/>
              <a:t> </a:t>
            </a:r>
            <a:r>
              <a:rPr lang="en-US" altLang="zh-CN" sz="2400" b="1" baseline="30000" dirty="0" smtClean="0"/>
              <a:t>* </a:t>
            </a:r>
            <a:r>
              <a:rPr lang="en-US" altLang="zh-CN" sz="2400" b="1" dirty="0" smtClean="0"/>
              <a:t>, waist shift, coupling, dispersion</a:t>
            </a:r>
          </a:p>
          <a:p>
            <a:pPr>
              <a:lnSpc>
                <a:spcPct val="110000"/>
              </a:lnSpc>
              <a:spcBef>
                <a:spcPts val="0"/>
              </a:spcBef>
              <a:spcAft>
                <a:spcPts val="1200"/>
              </a:spcAft>
            </a:pPr>
            <a:r>
              <a:rPr lang="en-US" altLang="zh-CN" sz="2400" b="1" dirty="0" smtClean="0"/>
              <a:t>One knob is to tune specific parameters at IP locally using a set of magnets</a:t>
            </a:r>
          </a:p>
          <a:p>
            <a:pPr>
              <a:lnSpc>
                <a:spcPct val="110000"/>
              </a:lnSpc>
              <a:spcBef>
                <a:spcPts val="0"/>
              </a:spcBef>
              <a:spcAft>
                <a:spcPts val="1200"/>
              </a:spcAft>
            </a:pPr>
            <a:r>
              <a:rPr lang="en-US" altLang="zh-CN" sz="2400" b="1" dirty="0" smtClean="0"/>
              <a:t>The magnets are localized in IR region and the distortion of beam parameters should be closed in this area </a:t>
            </a:r>
            <a:endParaRPr lang="en-US" altLang="zh-CN" sz="2400" b="1" dirty="0"/>
          </a:p>
          <a:p>
            <a:pPr>
              <a:lnSpc>
                <a:spcPct val="110000"/>
              </a:lnSpc>
              <a:spcBef>
                <a:spcPts val="0"/>
              </a:spcBef>
              <a:spcAft>
                <a:spcPts val="1200"/>
              </a:spcAft>
            </a:pPr>
            <a:r>
              <a:rPr lang="en-US" altLang="zh-CN" sz="2400" b="1" dirty="0" smtClean="0"/>
              <a:t>Parameters at IP can be tuned linearly by changing the strengths of the sets of magnets</a:t>
            </a:r>
            <a:endParaRPr lang="en-US" altLang="zh-CN" sz="2400" b="1" dirty="0"/>
          </a:p>
          <a:p>
            <a:endParaRPr lang="zh-CN" altLang="en-US" dirty="0"/>
          </a:p>
        </p:txBody>
      </p:sp>
    </p:spTree>
    <p:extLst>
      <p:ext uri="{BB962C8B-B14F-4D97-AF65-F5344CB8AC3E}">
        <p14:creationId xmlns:p14="http://schemas.microsoft.com/office/powerpoint/2010/main" val="3923146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solidFill>
                  <a:schemeClr val="accent5">
                    <a:lumMod val="75000"/>
                  </a:schemeClr>
                </a:solidFill>
                <a:latin typeface="+mj-ea"/>
              </a:rPr>
              <a:t>Why is IP tuning important</a:t>
            </a:r>
            <a:endParaRPr lang="zh-CN" altLang="en-US" b="1" dirty="0">
              <a:solidFill>
                <a:schemeClr val="accent5">
                  <a:lumMod val="75000"/>
                </a:schemeClr>
              </a:solidFill>
              <a:latin typeface="+mj-ea"/>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38200" y="1138248"/>
                <a:ext cx="5998029" cy="4750923"/>
              </a:xfrm>
            </p:spPr>
            <p:txBody>
              <a:bodyPr>
                <a:normAutofit lnSpcReduction="10000"/>
              </a:bodyPr>
              <a:lstStyle/>
              <a:p>
                <a:pPr marL="0" indent="0">
                  <a:buNone/>
                </a:pPr>
                <a:endParaRPr lang="en-US" altLang="zh-CN" dirty="0" smtClean="0"/>
              </a:p>
              <a:p>
                <a:r>
                  <a:rPr lang="en-US" altLang="zh-CN" sz="1800" b="1" dirty="0" smtClean="0"/>
                  <a:t>Luminosity</a:t>
                </a:r>
                <a:r>
                  <a:rPr lang="en-US" altLang="zh-CN" sz="1800" b="1" dirty="0" smtClean="0"/>
                  <a:t>:</a:t>
                </a:r>
              </a:p>
              <a:p>
                <a:endParaRPr lang="en-US" altLang="zh-CN" sz="1800" b="1" dirty="0" smtClean="0"/>
              </a:p>
              <a:p>
                <a:endParaRPr lang="en-US" altLang="zh-CN" sz="1800" b="1" dirty="0"/>
              </a:p>
              <a:p>
                <a:r>
                  <a:rPr lang="en-US" altLang="zh-CN" sz="1800" b="1" dirty="0"/>
                  <a:t>R1, R2, R3 and R4 are the components of the x-y coupling matrix</a:t>
                </a:r>
                <a:endParaRPr lang="en-US" altLang="zh-CN" sz="1800" b="1" dirty="0" smtClean="0"/>
              </a:p>
              <a:p>
                <a:endParaRPr lang="en-US" altLang="zh-CN" sz="1800" b="1" dirty="0" smtClean="0"/>
              </a:p>
              <a:p>
                <a:pPr marL="0" indent="0">
                  <a:buNone/>
                </a:pPr>
                <a:endParaRPr lang="en-US" altLang="zh-CN" sz="1800" b="1" dirty="0" smtClean="0"/>
              </a:p>
              <a:p>
                <a:pPr marL="0" indent="0">
                  <a:buNone/>
                </a:pPr>
                <a14:m>
                  <m:oMathPara xmlns:m="http://schemas.openxmlformats.org/officeDocument/2006/math">
                    <m:oMathParaPr>
                      <m:jc m:val="left"/>
                    </m:oMathParaPr>
                    <m:oMath xmlns:m="http://schemas.openxmlformats.org/officeDocument/2006/math">
                      <m:sSubSup>
                        <m:sSubSupPr>
                          <m:ctrlPr>
                            <a:rPr lang="en-US" altLang="zh-CN" sz="1500" i="1" smtClean="0">
                              <a:latin typeface="Cambria Math" panose="02040503050406030204" pitchFamily="18" charset="0"/>
                            </a:rPr>
                          </m:ctrlPr>
                        </m:sSubSupPr>
                        <m:e>
                          <m:r>
                            <a:rPr lang="en-US" altLang="zh-CN" sz="1500" b="0" i="1" smtClean="0">
                              <a:latin typeface="Cambria Math" panose="02040503050406030204" pitchFamily="18" charset="0"/>
                            </a:rPr>
                            <m:t>          </m:t>
                          </m:r>
                          <m:r>
                            <a:rPr lang="zh-CN" altLang="en-US" sz="1500" b="0" i="1" smtClean="0">
                              <a:latin typeface="Cambria Math" panose="02040503050406030204" pitchFamily="18" charset="0"/>
                            </a:rPr>
                            <m:t>𝜎</m:t>
                          </m:r>
                        </m:e>
                        <m:sub>
                          <m:r>
                            <a:rPr lang="en-US" altLang="zh-CN" sz="1500" b="0" i="1" smtClean="0">
                              <a:latin typeface="Cambria Math" panose="02040503050406030204" pitchFamily="18" charset="0"/>
                            </a:rPr>
                            <m:t>𝑦</m:t>
                          </m:r>
                        </m:sub>
                        <m:sup>
                          <m:r>
                            <a:rPr lang="en-US" altLang="zh-CN" sz="1500" b="0" i="1" smtClean="0">
                              <a:latin typeface="Cambria Math" panose="02040503050406030204" pitchFamily="18" charset="0"/>
                            </a:rPr>
                            <m:t>2</m:t>
                          </m:r>
                        </m:sup>
                      </m:sSubSup>
                      <m:r>
                        <a:rPr lang="en-US" altLang="zh-CN" sz="1500" b="0" i="1" smtClean="0">
                          <a:latin typeface="Cambria Math" panose="02040503050406030204" pitchFamily="18" charset="0"/>
                        </a:rPr>
                        <m:t>=</m:t>
                      </m:r>
                      <m:sSubSup>
                        <m:sSubSupPr>
                          <m:ctrlPr>
                            <a:rPr lang="en-US" altLang="zh-CN" sz="1500" i="1" smtClean="0">
                              <a:latin typeface="Cambria Math" panose="02040503050406030204" pitchFamily="18" charset="0"/>
                            </a:rPr>
                          </m:ctrlPr>
                        </m:sSubSupPr>
                        <m:e>
                          <m:r>
                            <a:rPr lang="zh-CN" altLang="en-US" sz="1500" b="0" i="1" smtClean="0">
                              <a:latin typeface="Cambria Math" panose="02040503050406030204" pitchFamily="18" charset="0"/>
                            </a:rPr>
                            <m:t>𝛽</m:t>
                          </m:r>
                        </m:e>
                        <m:sub>
                          <m:r>
                            <a:rPr lang="en-US" altLang="zh-CN" sz="1500" b="0" i="1" smtClean="0">
                              <a:latin typeface="Cambria Math" panose="02040503050406030204" pitchFamily="18" charset="0"/>
                            </a:rPr>
                            <m:t>𝑦</m:t>
                          </m:r>
                        </m:sub>
                        <m:sup>
                          <m:r>
                            <a:rPr lang="en-US" altLang="zh-CN" sz="1500" b="0" i="1" smtClean="0">
                              <a:latin typeface="Cambria Math" panose="02040503050406030204" pitchFamily="18" charset="0"/>
                            </a:rPr>
                            <m:t>∗</m:t>
                          </m:r>
                        </m:sup>
                      </m:sSubSup>
                      <m:sSub>
                        <m:sSubPr>
                          <m:ctrlPr>
                            <a:rPr lang="en-US" altLang="zh-CN" sz="1500" i="1" smtClean="0">
                              <a:latin typeface="Cambria Math" panose="02040503050406030204" pitchFamily="18" charset="0"/>
                            </a:rPr>
                          </m:ctrlPr>
                        </m:sSubPr>
                        <m:e>
                          <m:r>
                            <a:rPr lang="zh-CN" altLang="en-US" sz="1500" b="0" i="1" smtClean="0">
                              <a:latin typeface="Cambria Math" panose="02040503050406030204" pitchFamily="18" charset="0"/>
                            </a:rPr>
                            <m:t>𝜀</m:t>
                          </m:r>
                        </m:e>
                        <m:sub>
                          <m:r>
                            <a:rPr lang="en-US" altLang="zh-CN" sz="1500" b="0" i="1" smtClean="0">
                              <a:latin typeface="Cambria Math" panose="02040503050406030204" pitchFamily="18" charset="0"/>
                            </a:rPr>
                            <m:t>𝑦</m:t>
                          </m:r>
                        </m:sub>
                      </m:sSub>
                      <m:r>
                        <a:rPr lang="en-US" altLang="zh-CN" sz="1500" b="0" i="1" smtClean="0">
                          <a:latin typeface="Cambria Math" panose="02040503050406030204" pitchFamily="18" charset="0"/>
                        </a:rPr>
                        <m:t>+</m:t>
                      </m:r>
                      <m:sSubSup>
                        <m:sSubSupPr>
                          <m:ctrlPr>
                            <a:rPr lang="en-US" altLang="zh-CN" sz="1500" i="1" smtClean="0">
                              <a:latin typeface="Cambria Math" panose="02040503050406030204" pitchFamily="18" charset="0"/>
                            </a:rPr>
                          </m:ctrlPr>
                        </m:sSubSupPr>
                        <m:e>
                          <m:r>
                            <a:rPr lang="en-US" altLang="zh-CN" sz="1500" b="0" i="1" smtClean="0">
                              <a:latin typeface="Cambria Math" panose="02040503050406030204" pitchFamily="18" charset="0"/>
                            </a:rPr>
                            <m:t>𝐷</m:t>
                          </m:r>
                        </m:e>
                        <m:sub>
                          <m:r>
                            <a:rPr lang="en-US" altLang="zh-CN" sz="1500" b="0" i="1" smtClean="0">
                              <a:latin typeface="Cambria Math" panose="02040503050406030204" pitchFamily="18" charset="0"/>
                            </a:rPr>
                            <m:t>𝑦</m:t>
                          </m:r>
                        </m:sub>
                        <m:sup>
                          <m:r>
                            <a:rPr lang="en-US" altLang="zh-CN" sz="1500" b="0" i="1" smtClean="0">
                              <a:latin typeface="Cambria Math" panose="02040503050406030204" pitchFamily="18" charset="0"/>
                            </a:rPr>
                            <m:t>∗2</m:t>
                          </m:r>
                        </m:sup>
                      </m:sSubSup>
                      <m:sSubSup>
                        <m:sSubSupPr>
                          <m:ctrlPr>
                            <a:rPr lang="en-US" altLang="zh-CN" sz="1500" i="1" smtClean="0">
                              <a:latin typeface="Cambria Math" panose="02040503050406030204" pitchFamily="18" charset="0"/>
                            </a:rPr>
                          </m:ctrlPr>
                        </m:sSubSupPr>
                        <m:e>
                          <m:r>
                            <a:rPr lang="zh-CN" altLang="en-US" sz="1500" b="0" i="1" smtClean="0">
                              <a:latin typeface="Cambria Math" panose="02040503050406030204" pitchFamily="18" charset="0"/>
                            </a:rPr>
                            <m:t>𝛿</m:t>
                          </m:r>
                        </m:e>
                        <m:sub>
                          <m:r>
                            <a:rPr lang="en-US" altLang="zh-CN" sz="1500" b="0" i="1" smtClean="0">
                              <a:latin typeface="Cambria Math" panose="02040503050406030204" pitchFamily="18" charset="0"/>
                            </a:rPr>
                            <m:t>𝑝</m:t>
                          </m:r>
                        </m:sub>
                        <m:sup>
                          <m:r>
                            <a:rPr lang="en-US" altLang="zh-CN" sz="1500" b="0" i="1" smtClean="0">
                              <a:latin typeface="Cambria Math" panose="02040503050406030204" pitchFamily="18" charset="0"/>
                            </a:rPr>
                            <m:t>2</m:t>
                          </m:r>
                        </m:sup>
                      </m:sSubSup>
                    </m:oMath>
                  </m:oMathPara>
                </a14:m>
                <a:endParaRPr lang="en-US" altLang="zh-CN" sz="1500" dirty="0" smtClean="0"/>
              </a:p>
              <a:p>
                <a:r>
                  <a:rPr lang="en-US" altLang="zh-CN" sz="1600" b="1" dirty="0" smtClean="0"/>
                  <a:t>Errors </a:t>
                </a:r>
                <a:r>
                  <a:rPr lang="en-US" altLang="zh-CN" sz="1600" b="1" dirty="0" smtClean="0"/>
                  <a:t>and Misalignments lead to the distortion of optics parameters at </a:t>
                </a:r>
                <a:r>
                  <a:rPr lang="en-US" altLang="zh-CN" sz="1600" b="1" dirty="0" smtClean="0"/>
                  <a:t>IP</a:t>
                </a:r>
                <a:endParaRPr lang="en-US" altLang="zh-CN" sz="1600" b="1" dirty="0" smtClean="0"/>
              </a:p>
              <a:p>
                <a:r>
                  <a:rPr lang="en-US" altLang="zh-CN" sz="1600" b="1" dirty="0" smtClean="0"/>
                  <a:t>Achieve </a:t>
                </a:r>
                <a:r>
                  <a:rPr lang="en-US" altLang="zh-CN" sz="1600" b="1" dirty="0" smtClean="0"/>
                  <a:t>desired beam </a:t>
                </a:r>
                <a:r>
                  <a:rPr lang="en-US" altLang="zh-CN" sz="1600" b="1" dirty="0" smtClean="0"/>
                  <a:t>parameters</a:t>
                </a:r>
              </a:p>
              <a:p>
                <a:r>
                  <a:rPr lang="en-US" altLang="zh-CN" sz="1600" b="1" dirty="0"/>
                  <a:t>Optimizing beam </a:t>
                </a:r>
                <a:r>
                  <a:rPr lang="en-US" altLang="zh-CN" sz="1600" b="1" dirty="0" smtClean="0"/>
                  <a:t>collisions</a:t>
                </a:r>
                <a:endParaRPr lang="en-US" altLang="zh-CN" sz="1600" dirty="0" smtClean="0"/>
              </a:p>
              <a:p>
                <a:r>
                  <a:rPr lang="en-US" altLang="zh-CN" sz="1600" b="1" dirty="0" smtClean="0"/>
                  <a:t>Minimize beam loss </a:t>
                </a:r>
                <a:r>
                  <a:rPr lang="en-US" altLang="zh-CN" sz="1600" b="1" dirty="0"/>
                  <a:t>and </a:t>
                </a:r>
                <a:r>
                  <a:rPr lang="en-US" altLang="zh-CN" sz="1600" b="1" dirty="0" smtClean="0"/>
                  <a:t>background </a:t>
                </a:r>
              </a:p>
              <a:p>
                <a:pPr marL="0" indent="0">
                  <a:buNone/>
                </a:pPr>
                <a:endParaRPr lang="en-US" altLang="zh-CN" dirty="0"/>
              </a:p>
              <a:p>
                <a:pPr marL="0" indent="0">
                  <a:buNone/>
                </a:pP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38200" y="1138248"/>
                <a:ext cx="5998029" cy="4750923"/>
              </a:xfrm>
              <a:blipFill>
                <a:blip r:embed="rId3"/>
                <a:stretch>
                  <a:fillRect l="-712"/>
                </a:stretch>
              </a:blipFill>
            </p:spPr>
            <p:txBody>
              <a:bodyPr/>
              <a:lstStyle/>
              <a:p>
                <a:r>
                  <a:rPr lang="zh-CN" altLang="en-US">
                    <a:noFill/>
                  </a:rPr>
                  <a:t> </a:t>
                </a:r>
              </a:p>
            </p:txBody>
          </p:sp>
        </mc:Fallback>
      </mc:AlternateContent>
      <p:sp>
        <p:nvSpPr>
          <p:cNvPr id="5" name="文本框 4"/>
          <p:cNvSpPr txBox="1"/>
          <p:nvPr/>
        </p:nvSpPr>
        <p:spPr>
          <a:xfrm>
            <a:off x="7253671" y="5002490"/>
            <a:ext cx="4634593" cy="923330"/>
          </a:xfrm>
          <a:prstGeom prst="rect">
            <a:avLst/>
          </a:prstGeom>
          <a:noFill/>
        </p:spPr>
        <p:txBody>
          <a:bodyPr wrap="square" rtlCol="0">
            <a:spAutoFit/>
          </a:bodyPr>
          <a:lstStyle/>
          <a:p>
            <a:r>
              <a:rPr lang="en-US" altLang="zh-CN" dirty="0" smtClean="0"/>
              <a:t>Luminosity with local coupling error at IP for Higgs energy from Zhang Yuan’s simulation</a:t>
            </a:r>
          </a:p>
          <a:p>
            <a:endParaRPr lang="en-US" altLang="zh-CN" dirty="0" smtClean="0"/>
          </a:p>
        </p:txBody>
      </p:sp>
      <p:pic>
        <p:nvPicPr>
          <p:cNvPr id="6" name="图片 5"/>
          <p:cNvPicPr>
            <a:picLocks noChangeAspect="1"/>
          </p:cNvPicPr>
          <p:nvPr/>
        </p:nvPicPr>
        <p:blipFill rotWithShape="1">
          <a:blip r:embed="rId4"/>
          <a:srcRect l="51485" t="23333" b="21528"/>
          <a:stretch/>
        </p:blipFill>
        <p:spPr>
          <a:xfrm>
            <a:off x="6719207" y="1426221"/>
            <a:ext cx="5342164" cy="3415200"/>
          </a:xfrm>
          <a:prstGeom prst="rect">
            <a:avLst/>
          </a:prstGeom>
        </p:spPr>
      </p:pic>
      <p:pic>
        <p:nvPicPr>
          <p:cNvPr id="8" name="图片 7"/>
          <p:cNvPicPr>
            <a:picLocks noChangeAspect="1"/>
          </p:cNvPicPr>
          <p:nvPr/>
        </p:nvPicPr>
        <p:blipFill rotWithShape="1">
          <a:blip r:embed="rId4"/>
          <a:srcRect l="51863" t="78195" r="2670" b="14090"/>
          <a:stretch/>
        </p:blipFill>
        <p:spPr>
          <a:xfrm>
            <a:off x="902451" y="3258744"/>
            <a:ext cx="5342164" cy="509929"/>
          </a:xfrm>
          <a:prstGeom prst="rect">
            <a:avLst/>
          </a:prstGeom>
        </p:spPr>
      </p:pic>
      <p:pic>
        <p:nvPicPr>
          <p:cNvPr id="9" name="图片 8"/>
          <p:cNvPicPr>
            <a:picLocks noChangeAspect="1"/>
          </p:cNvPicPr>
          <p:nvPr/>
        </p:nvPicPr>
        <p:blipFill rotWithShape="1">
          <a:blip r:embed="rId5"/>
          <a:srcRect l="53828" t="52222" r="26407" b="37222"/>
          <a:stretch/>
        </p:blipFill>
        <p:spPr>
          <a:xfrm>
            <a:off x="3837214" y="1883305"/>
            <a:ext cx="2136321" cy="641741"/>
          </a:xfrm>
          <a:prstGeom prst="rect">
            <a:avLst/>
          </a:prstGeom>
        </p:spPr>
      </p:pic>
      <p:pic>
        <p:nvPicPr>
          <p:cNvPr id="10" name="图片 9"/>
          <p:cNvPicPr>
            <a:picLocks noChangeAspect="1"/>
          </p:cNvPicPr>
          <p:nvPr/>
        </p:nvPicPr>
        <p:blipFill rotWithShape="1">
          <a:blip r:embed="rId5"/>
          <a:srcRect l="54922" t="71806" r="27500" b="16389"/>
          <a:stretch/>
        </p:blipFill>
        <p:spPr>
          <a:xfrm>
            <a:off x="1863883" y="1933722"/>
            <a:ext cx="1599293" cy="604177"/>
          </a:xfrm>
          <a:prstGeom prst="rect">
            <a:avLst/>
          </a:prstGeom>
        </p:spPr>
      </p:pic>
    </p:spTree>
    <p:extLst>
      <p:ext uri="{BB962C8B-B14F-4D97-AF65-F5344CB8AC3E}">
        <p14:creationId xmlns:p14="http://schemas.microsoft.com/office/powerpoint/2010/main" val="21370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79834" y="238433"/>
            <a:ext cx="10515600" cy="1325563"/>
          </a:xfrm>
        </p:spPr>
        <p:txBody>
          <a:bodyPr/>
          <a:lstStyle/>
          <a:p>
            <a:r>
              <a:rPr lang="en-US" altLang="zh-CN" b="1" dirty="0" smtClean="0">
                <a:solidFill>
                  <a:schemeClr val="accent5">
                    <a:lumMod val="75000"/>
                  </a:schemeClr>
                </a:solidFill>
                <a:latin typeface="+mj-ea"/>
              </a:rPr>
              <a:t>When is IP tuning performed</a:t>
            </a:r>
            <a:endParaRPr lang="zh-CN" altLang="en-US" b="1" dirty="0">
              <a:solidFill>
                <a:schemeClr val="accent5">
                  <a:lumMod val="75000"/>
                </a:schemeClr>
              </a:solidFill>
              <a:latin typeface="+mj-ea"/>
            </a:endParaRPr>
          </a:p>
        </p:txBody>
      </p:sp>
      <p:sp>
        <p:nvSpPr>
          <p:cNvPr id="7" name="内容占位符 2"/>
          <p:cNvSpPr txBox="1">
            <a:spLocks/>
          </p:cNvSpPr>
          <p:nvPr/>
        </p:nvSpPr>
        <p:spPr>
          <a:xfrm>
            <a:off x="721443" y="133129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dirty="0" smtClean="0"/>
              <a:t>  </a:t>
            </a:r>
            <a:r>
              <a:rPr lang="en-US" altLang="zh-CN" sz="1800" b="1" dirty="0" smtClean="0"/>
              <a:t>Optimizing Beam Collisions</a:t>
            </a:r>
            <a:r>
              <a:rPr lang="en-US" altLang="zh-CN" sz="1800" dirty="0" smtClean="0"/>
              <a:t>:</a:t>
            </a:r>
          </a:p>
          <a:p>
            <a:r>
              <a:rPr lang="en-US" altLang="zh-CN" sz="1800" b="1" dirty="0" smtClean="0"/>
              <a:t>During Initial Beam Commissioning</a:t>
            </a:r>
          </a:p>
          <a:p>
            <a:pPr marL="0" indent="0">
              <a:buNone/>
            </a:pPr>
            <a:endParaRPr lang="en-US" altLang="zh-CN" b="1" dirty="0"/>
          </a:p>
          <a:p>
            <a:pPr marL="0" indent="0">
              <a:buNone/>
            </a:pPr>
            <a:endParaRPr lang="en-US" altLang="zh-CN" sz="1900" b="1" dirty="0" smtClean="0"/>
          </a:p>
          <a:p>
            <a:r>
              <a:rPr lang="en-US" altLang="zh-CN" sz="1600" b="1" dirty="0" smtClean="0"/>
              <a:t>During </a:t>
            </a:r>
            <a:r>
              <a:rPr lang="en-US" altLang="zh-CN" sz="1600" b="1" dirty="0"/>
              <a:t>Routine Operation</a:t>
            </a:r>
            <a:r>
              <a:rPr lang="en-US" altLang="zh-CN" sz="1600" dirty="0" smtClean="0"/>
              <a:t>: </a:t>
            </a:r>
            <a:endParaRPr lang="en-US" altLang="zh-CN" sz="1600" dirty="0"/>
          </a:p>
          <a:p>
            <a:pPr lvl="1"/>
            <a:r>
              <a:rPr lang="en-US" altLang="zh-CN" sz="1600" b="1" dirty="0" smtClean="0"/>
              <a:t>When Beam Quality Degrades</a:t>
            </a:r>
            <a:r>
              <a:rPr lang="en-US" altLang="zh-CN" sz="1600" dirty="0" smtClean="0"/>
              <a:t>:</a:t>
            </a:r>
          </a:p>
          <a:p>
            <a:pPr lvl="1"/>
            <a:r>
              <a:rPr lang="en-US" altLang="zh-CN" sz="1600" b="1" dirty="0" smtClean="0"/>
              <a:t>Maintaining Beam Stability</a:t>
            </a:r>
            <a:r>
              <a:rPr lang="en-US" altLang="zh-CN" sz="1600" dirty="0" smtClean="0"/>
              <a:t>:</a:t>
            </a:r>
            <a:r>
              <a:rPr lang="en-US" altLang="zh-CN" dirty="0" smtClean="0"/>
              <a:t/>
            </a:r>
            <a:br>
              <a:rPr lang="en-US" altLang="zh-CN" dirty="0" smtClean="0"/>
            </a:br>
            <a:endParaRPr lang="en-US" altLang="zh-CN" dirty="0" smtClean="0"/>
          </a:p>
          <a:p>
            <a:endParaRPr lang="en-US" altLang="zh-CN" dirty="0" smtClean="0"/>
          </a:p>
          <a:p>
            <a:pPr marL="0" indent="0">
              <a:buNone/>
            </a:pPr>
            <a:endParaRPr lang="zh-CN" altLang="en-US" dirty="0"/>
          </a:p>
        </p:txBody>
      </p:sp>
      <p:sp>
        <p:nvSpPr>
          <p:cNvPr id="9" name="右箭头 8"/>
          <p:cNvSpPr/>
          <p:nvPr/>
        </p:nvSpPr>
        <p:spPr>
          <a:xfrm>
            <a:off x="2382807" y="2489416"/>
            <a:ext cx="429491" cy="12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174883" y="2324639"/>
            <a:ext cx="1101436" cy="584775"/>
          </a:xfrm>
          <a:prstGeom prst="rect">
            <a:avLst/>
          </a:prstGeom>
          <a:noFill/>
          <a:ln w="28575">
            <a:solidFill>
              <a:schemeClr val="accent1"/>
            </a:solidFill>
          </a:ln>
        </p:spPr>
        <p:txBody>
          <a:bodyPr wrap="square" rtlCol="0">
            <a:spAutoFit/>
          </a:bodyPr>
          <a:lstStyle/>
          <a:p>
            <a:pPr algn="ctr"/>
            <a:r>
              <a:rPr lang="en-US" altLang="zh-CN" sz="1600" b="1" dirty="0" smtClean="0"/>
              <a:t>Beam </a:t>
            </a:r>
            <a:r>
              <a:rPr lang="en-US" altLang="zh-CN" sz="1600" b="1" dirty="0"/>
              <a:t>stored</a:t>
            </a:r>
            <a:endParaRPr lang="zh-CN" altLang="en-US" sz="1600" dirty="0"/>
          </a:p>
        </p:txBody>
      </p:sp>
      <p:sp>
        <p:nvSpPr>
          <p:cNvPr id="12" name="文本框 11"/>
          <p:cNvSpPr txBox="1"/>
          <p:nvPr/>
        </p:nvSpPr>
        <p:spPr>
          <a:xfrm>
            <a:off x="2875148" y="2321718"/>
            <a:ext cx="1267691" cy="584775"/>
          </a:xfrm>
          <a:prstGeom prst="rect">
            <a:avLst/>
          </a:prstGeom>
          <a:noFill/>
          <a:ln w="28575">
            <a:solidFill>
              <a:schemeClr val="accent1"/>
            </a:solidFill>
          </a:ln>
        </p:spPr>
        <p:txBody>
          <a:bodyPr wrap="square" rtlCol="0">
            <a:spAutoFit/>
          </a:bodyPr>
          <a:lstStyle/>
          <a:p>
            <a:pPr algn="ctr"/>
            <a:r>
              <a:rPr lang="en-US" altLang="zh-CN" sz="1600" b="1" dirty="0" smtClean="0"/>
              <a:t>Orbit  correction</a:t>
            </a:r>
            <a:endParaRPr lang="zh-CN" altLang="en-US" sz="1600" dirty="0"/>
          </a:p>
        </p:txBody>
      </p:sp>
      <p:sp>
        <p:nvSpPr>
          <p:cNvPr id="13" name="文本框 12"/>
          <p:cNvSpPr txBox="1"/>
          <p:nvPr/>
        </p:nvSpPr>
        <p:spPr>
          <a:xfrm>
            <a:off x="4760138" y="2308083"/>
            <a:ext cx="1477564" cy="584775"/>
          </a:xfrm>
          <a:prstGeom prst="rect">
            <a:avLst/>
          </a:prstGeom>
          <a:noFill/>
          <a:ln w="28575">
            <a:solidFill>
              <a:schemeClr val="accent1"/>
            </a:solidFill>
          </a:ln>
        </p:spPr>
        <p:txBody>
          <a:bodyPr wrap="square" rtlCol="0">
            <a:spAutoFit/>
          </a:bodyPr>
          <a:lstStyle/>
          <a:p>
            <a:pPr algn="ctr"/>
            <a:r>
              <a:rPr lang="en-US" altLang="zh-CN" sz="1600" b="1" dirty="0" smtClean="0"/>
              <a:t>Global optics  correction</a:t>
            </a:r>
            <a:endParaRPr lang="zh-CN" altLang="en-US" sz="1600" dirty="0"/>
          </a:p>
        </p:txBody>
      </p:sp>
      <p:sp>
        <p:nvSpPr>
          <p:cNvPr id="14" name="文本框 13"/>
          <p:cNvSpPr txBox="1"/>
          <p:nvPr/>
        </p:nvSpPr>
        <p:spPr>
          <a:xfrm>
            <a:off x="6780799" y="2308083"/>
            <a:ext cx="1391094" cy="584775"/>
          </a:xfrm>
          <a:prstGeom prst="rect">
            <a:avLst/>
          </a:prstGeom>
          <a:noFill/>
          <a:ln w="28575">
            <a:solidFill>
              <a:schemeClr val="accent1"/>
            </a:solidFill>
          </a:ln>
        </p:spPr>
        <p:txBody>
          <a:bodyPr wrap="square" rtlCol="0">
            <a:spAutoFit/>
          </a:bodyPr>
          <a:lstStyle/>
          <a:p>
            <a:pPr algn="ctr"/>
            <a:r>
              <a:rPr lang="en-US" altLang="zh-CN" sz="1600" b="1" dirty="0" smtClean="0"/>
              <a:t>Beam Collisions</a:t>
            </a:r>
            <a:endParaRPr lang="zh-CN" altLang="en-US" sz="1600" dirty="0"/>
          </a:p>
        </p:txBody>
      </p:sp>
      <p:sp>
        <p:nvSpPr>
          <p:cNvPr id="15" name="文本框 14"/>
          <p:cNvSpPr txBox="1"/>
          <p:nvPr/>
        </p:nvSpPr>
        <p:spPr>
          <a:xfrm>
            <a:off x="8802803" y="2302915"/>
            <a:ext cx="1241271" cy="584775"/>
          </a:xfrm>
          <a:prstGeom prst="rect">
            <a:avLst/>
          </a:prstGeom>
          <a:noFill/>
          <a:ln w="28575">
            <a:solidFill>
              <a:schemeClr val="accent1"/>
            </a:solidFill>
          </a:ln>
        </p:spPr>
        <p:txBody>
          <a:bodyPr wrap="square" rtlCol="0">
            <a:spAutoFit/>
          </a:bodyPr>
          <a:lstStyle/>
          <a:p>
            <a:pPr algn="ctr"/>
            <a:r>
              <a:rPr lang="en-US" altLang="zh-CN" sz="1600" b="1" dirty="0" smtClean="0"/>
              <a:t>IP </a:t>
            </a:r>
          </a:p>
          <a:p>
            <a:pPr algn="ctr"/>
            <a:r>
              <a:rPr lang="en-US" altLang="zh-CN" sz="1600" b="1" dirty="0" smtClean="0"/>
              <a:t>tuning</a:t>
            </a:r>
            <a:endParaRPr lang="zh-CN" altLang="en-US" sz="1600" dirty="0"/>
          </a:p>
        </p:txBody>
      </p:sp>
      <p:sp>
        <p:nvSpPr>
          <p:cNvPr id="16" name="右箭头 15"/>
          <p:cNvSpPr/>
          <p:nvPr/>
        </p:nvSpPr>
        <p:spPr>
          <a:xfrm>
            <a:off x="4239061" y="2445846"/>
            <a:ext cx="429491" cy="12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6305693" y="2470969"/>
            <a:ext cx="429491" cy="1246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8302529" y="2463151"/>
            <a:ext cx="429491" cy="81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8752186" y="3289518"/>
            <a:ext cx="2885813" cy="3397541"/>
          </a:xfrm>
          <a:prstGeom prst="rect">
            <a:avLst/>
          </a:prstGeom>
        </p:spPr>
      </p:pic>
      <p:cxnSp>
        <p:nvCxnSpPr>
          <p:cNvPr id="5" name="直接连接符 4"/>
          <p:cNvCxnSpPr/>
          <p:nvPr/>
        </p:nvCxnSpPr>
        <p:spPr>
          <a:xfrm>
            <a:off x="9105900" y="6105525"/>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124505" y="4876801"/>
            <a:ext cx="2429319" cy="990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4"/>
          <a:srcRect l="20391" t="44862" r="4609" b="8888"/>
          <a:stretch/>
        </p:blipFill>
        <p:spPr>
          <a:xfrm>
            <a:off x="398540" y="3983828"/>
            <a:ext cx="8077200" cy="2801779"/>
          </a:xfrm>
          <a:prstGeom prst="rect">
            <a:avLst/>
          </a:prstGeom>
        </p:spPr>
      </p:pic>
    </p:spTree>
    <p:extLst>
      <p:ext uri="{BB962C8B-B14F-4D97-AF65-F5344CB8AC3E}">
        <p14:creationId xmlns:p14="http://schemas.microsoft.com/office/powerpoint/2010/main" val="2805832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srcRect t="14466" b="8262"/>
          <a:stretch/>
        </p:blipFill>
        <p:spPr>
          <a:xfrm>
            <a:off x="337264" y="3395132"/>
            <a:ext cx="5032868" cy="3253318"/>
          </a:xfrm>
          <a:prstGeom prst="rect">
            <a:avLst/>
          </a:prstGeom>
        </p:spPr>
      </p:pic>
      <p:sp>
        <p:nvSpPr>
          <p:cNvPr id="2" name="标题 1"/>
          <p:cNvSpPr>
            <a:spLocks noGrp="1"/>
          </p:cNvSpPr>
          <p:nvPr>
            <p:ph type="title"/>
          </p:nvPr>
        </p:nvSpPr>
        <p:spPr>
          <a:xfrm>
            <a:off x="714375" y="-36466"/>
            <a:ext cx="10515600" cy="1325563"/>
          </a:xfrm>
        </p:spPr>
        <p:txBody>
          <a:bodyPr/>
          <a:lstStyle/>
          <a:p>
            <a:r>
              <a:rPr lang="en-US" altLang="zh-CN" b="1" dirty="0" smtClean="0">
                <a:solidFill>
                  <a:schemeClr val="accent5">
                    <a:lumMod val="75000"/>
                  </a:schemeClr>
                </a:solidFill>
                <a:latin typeface="+mj-ea"/>
              </a:rPr>
              <a:t>How is IP tuning performed</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557645" y="992181"/>
            <a:ext cx="11000509" cy="1832744"/>
          </a:xfrm>
        </p:spPr>
        <p:txBody>
          <a:bodyPr>
            <a:normAutofit fontScale="70000" lnSpcReduction="20000"/>
          </a:bodyPr>
          <a:lstStyle/>
          <a:p>
            <a:r>
              <a:rPr lang="en-US" altLang="zh-CN" dirty="0" smtClean="0"/>
              <a:t>Determine the knobs according to the simulation </a:t>
            </a:r>
          </a:p>
          <a:p>
            <a:pPr lvl="1"/>
            <a:r>
              <a:rPr lang="en-US" altLang="zh-CN" b="1" dirty="0" smtClean="0"/>
              <a:t>IP orbit knob, </a:t>
            </a:r>
            <a:r>
              <a:rPr lang="en-US" altLang="zh-CN" b="1" dirty="0"/>
              <a:t>waist </a:t>
            </a:r>
            <a:r>
              <a:rPr lang="en-US" altLang="zh-CN" b="1" dirty="0" smtClean="0"/>
              <a:t>shift knob, IP coupling knob</a:t>
            </a:r>
            <a:endParaRPr lang="zh-CN" altLang="en-US" dirty="0"/>
          </a:p>
          <a:p>
            <a:r>
              <a:rPr lang="en-US" altLang="zh-CN" dirty="0" smtClean="0"/>
              <a:t>During the IP tuning, Input the desired value at IP</a:t>
            </a:r>
            <a:r>
              <a:rPr lang="zh-CN" altLang="en-US" dirty="0" smtClean="0"/>
              <a:t>，</a:t>
            </a:r>
            <a:r>
              <a:rPr lang="en-US" altLang="zh-CN" dirty="0" smtClean="0"/>
              <a:t>calculate the strength of knob magnets by fitting using SAD online</a:t>
            </a:r>
            <a:endParaRPr lang="en-US" altLang="zh-CN" dirty="0"/>
          </a:p>
          <a:p>
            <a:r>
              <a:rPr lang="en-US" altLang="zh-CN" dirty="0" smtClean="0"/>
              <a:t>Record the luminosity corresponding to the specific value</a:t>
            </a:r>
          </a:p>
          <a:p>
            <a:r>
              <a:rPr lang="en-US" altLang="zh-CN" dirty="0" smtClean="0"/>
              <a:t>Scan the value to maximize the luminosity</a:t>
            </a:r>
            <a:endParaRPr lang="en-US" altLang="zh-CN" dirty="0"/>
          </a:p>
          <a:p>
            <a:endParaRPr lang="en-US" altLang="zh-CN" dirty="0"/>
          </a:p>
          <a:p>
            <a:endParaRPr lang="zh-CN" altLang="en-US" dirty="0"/>
          </a:p>
        </p:txBody>
      </p:sp>
      <p:pic>
        <p:nvPicPr>
          <p:cNvPr id="4" name="图片 3"/>
          <p:cNvPicPr>
            <a:picLocks noChangeAspect="1"/>
          </p:cNvPicPr>
          <p:nvPr/>
        </p:nvPicPr>
        <p:blipFill rotWithShape="1">
          <a:blip r:embed="rId4"/>
          <a:srcRect l="43047" t="46863" r="32031" b="28845"/>
          <a:stretch/>
        </p:blipFill>
        <p:spPr>
          <a:xfrm>
            <a:off x="5458114" y="3395132"/>
            <a:ext cx="6531602" cy="3448941"/>
          </a:xfrm>
          <a:prstGeom prst="rect">
            <a:avLst/>
          </a:prstGeom>
        </p:spPr>
      </p:pic>
      <p:sp>
        <p:nvSpPr>
          <p:cNvPr id="6" name="文本框 5"/>
          <p:cNvSpPr txBox="1"/>
          <p:nvPr/>
        </p:nvSpPr>
        <p:spPr>
          <a:xfrm>
            <a:off x="1605040" y="2925362"/>
            <a:ext cx="2692400" cy="369332"/>
          </a:xfrm>
          <a:prstGeom prst="rect">
            <a:avLst/>
          </a:prstGeom>
          <a:solidFill>
            <a:schemeClr val="bg1"/>
          </a:solidFill>
        </p:spPr>
        <p:txBody>
          <a:bodyPr wrap="square" rtlCol="0">
            <a:spAutoFit/>
          </a:bodyPr>
          <a:lstStyle/>
          <a:p>
            <a:r>
              <a:rPr lang="en-US" altLang="zh-CN" dirty="0" smtClean="0"/>
              <a:t>BEPCII coupling tuning</a:t>
            </a:r>
            <a:endParaRPr lang="zh-CN" altLang="en-US" dirty="0"/>
          </a:p>
        </p:txBody>
      </p:sp>
      <p:sp>
        <p:nvSpPr>
          <p:cNvPr id="7" name="文本框 6"/>
          <p:cNvSpPr txBox="1"/>
          <p:nvPr/>
        </p:nvSpPr>
        <p:spPr>
          <a:xfrm>
            <a:off x="6692900" y="2939119"/>
            <a:ext cx="2692400" cy="369332"/>
          </a:xfrm>
          <a:prstGeom prst="rect">
            <a:avLst/>
          </a:prstGeom>
          <a:solidFill>
            <a:schemeClr val="bg1"/>
          </a:solidFill>
        </p:spPr>
        <p:txBody>
          <a:bodyPr wrap="square" rtlCol="0">
            <a:spAutoFit/>
          </a:bodyPr>
          <a:lstStyle/>
          <a:p>
            <a:r>
              <a:rPr lang="en-US" altLang="zh-CN" dirty="0" smtClean="0"/>
              <a:t>BEPCII waist shift tuning</a:t>
            </a:r>
            <a:endParaRPr lang="zh-CN" altLang="en-US" dirty="0"/>
          </a:p>
        </p:txBody>
      </p:sp>
    </p:spTree>
    <p:extLst>
      <p:ext uri="{BB962C8B-B14F-4D97-AF65-F5344CB8AC3E}">
        <p14:creationId xmlns:p14="http://schemas.microsoft.com/office/powerpoint/2010/main" val="281237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2800" y="46037"/>
            <a:ext cx="10515600" cy="1216555"/>
          </a:xfrm>
        </p:spPr>
        <p:txBody>
          <a:bodyPr/>
          <a:lstStyle/>
          <a:p>
            <a:r>
              <a:rPr lang="en-US" altLang="zh-CN" b="1" dirty="0" smtClean="0">
                <a:solidFill>
                  <a:schemeClr val="accent5">
                    <a:lumMod val="75000"/>
                  </a:schemeClr>
                </a:solidFill>
                <a:latin typeface="+mj-ea"/>
              </a:rPr>
              <a:t>Determine</a:t>
            </a:r>
            <a:r>
              <a:rPr lang="en-US" altLang="zh-CN" b="1" dirty="0" smtClean="0">
                <a:solidFill>
                  <a:schemeClr val="accent5">
                    <a:lumMod val="75000"/>
                  </a:schemeClr>
                </a:solidFill>
                <a:latin typeface="+mj-ea"/>
              </a:rPr>
              <a:t> the coupling knobs</a:t>
            </a:r>
            <a:endParaRPr lang="zh-CN" altLang="en-US" b="1" dirty="0">
              <a:solidFill>
                <a:schemeClr val="accent5">
                  <a:lumMod val="75000"/>
                </a:schemeClr>
              </a:solidFill>
              <a:latin typeface="+mj-ea"/>
            </a:endParaRPr>
          </a:p>
        </p:txBody>
      </p:sp>
      <p:sp>
        <p:nvSpPr>
          <p:cNvPr id="3" name="内容占位符 2"/>
          <p:cNvSpPr>
            <a:spLocks noGrp="1"/>
          </p:cNvSpPr>
          <p:nvPr>
            <p:ph idx="1"/>
          </p:nvPr>
        </p:nvSpPr>
        <p:spPr>
          <a:xfrm>
            <a:off x="694267" y="746125"/>
            <a:ext cx="10515600" cy="4877884"/>
          </a:xfrm>
        </p:spPr>
        <p:txBody>
          <a:bodyPr/>
          <a:lstStyle/>
          <a:p>
            <a:pPr marL="0" indent="0">
              <a:lnSpc>
                <a:spcPct val="100000"/>
              </a:lnSpc>
              <a:spcBef>
                <a:spcPts val="0"/>
              </a:spcBef>
              <a:buNone/>
            </a:pPr>
            <a:endParaRPr lang="en-US" altLang="zh-CN" dirty="0" smtClean="0"/>
          </a:p>
          <a:p>
            <a:pPr marL="0">
              <a:lnSpc>
                <a:spcPct val="100000"/>
              </a:lnSpc>
              <a:spcBef>
                <a:spcPts val="0"/>
              </a:spcBef>
            </a:pPr>
            <a:r>
              <a:rPr lang="en-US" altLang="zh-CN" sz="2400" dirty="0" smtClean="0"/>
              <a:t>Find </a:t>
            </a:r>
            <a:r>
              <a:rPr lang="en-US" altLang="zh-CN" sz="2400" dirty="0" smtClean="0"/>
              <a:t>the most effective magnets according the </a:t>
            </a:r>
            <a:r>
              <a:rPr lang="en-US" altLang="zh-CN" sz="2400" dirty="0" smtClean="0"/>
              <a:t>sensitivity of the response </a:t>
            </a:r>
            <a:endParaRPr lang="en-US" altLang="zh-CN" sz="2400" dirty="0" smtClean="0"/>
          </a:p>
          <a:p>
            <a:endParaRPr lang="zh-CN" altLang="en-US" dirty="0"/>
          </a:p>
        </p:txBody>
      </p:sp>
      <p:pic>
        <p:nvPicPr>
          <p:cNvPr id="4" name="图片 3"/>
          <p:cNvPicPr>
            <a:picLocks noChangeAspect="1"/>
          </p:cNvPicPr>
          <p:nvPr/>
        </p:nvPicPr>
        <p:blipFill rotWithShape="1">
          <a:blip r:embed="rId3"/>
          <a:srcRect l="21615" t="16666" r="5156" b="16760"/>
          <a:stretch/>
        </p:blipFill>
        <p:spPr>
          <a:xfrm>
            <a:off x="482601" y="1672346"/>
            <a:ext cx="10938932" cy="4736672"/>
          </a:xfrm>
          <a:prstGeom prst="rect">
            <a:avLst/>
          </a:prstGeom>
        </p:spPr>
      </p:pic>
    </p:spTree>
    <p:extLst>
      <p:ext uri="{BB962C8B-B14F-4D97-AF65-F5344CB8AC3E}">
        <p14:creationId xmlns:p14="http://schemas.microsoft.com/office/powerpoint/2010/main" val="3605248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688917" y="1048030"/>
            <a:ext cx="3355457" cy="4877884"/>
          </a:xfrm>
        </p:spPr>
        <p:txBody>
          <a:bodyPr>
            <a:normAutofit/>
          </a:bodyPr>
          <a:lstStyle/>
          <a:p>
            <a:pPr marL="0" indent="0">
              <a:lnSpc>
                <a:spcPct val="100000"/>
              </a:lnSpc>
              <a:spcBef>
                <a:spcPts val="0"/>
              </a:spcBef>
              <a:buNone/>
            </a:pPr>
            <a:endParaRPr lang="en-US" altLang="zh-CN" dirty="0" smtClean="0"/>
          </a:p>
          <a:p>
            <a:pPr marL="0">
              <a:lnSpc>
                <a:spcPct val="100000"/>
              </a:lnSpc>
              <a:spcBef>
                <a:spcPts val="0"/>
              </a:spcBef>
            </a:pPr>
            <a:r>
              <a:rPr lang="en-US" altLang="zh-CN" sz="2000" dirty="0" smtClean="0"/>
              <a:t>Coupling knob:</a:t>
            </a:r>
          </a:p>
          <a:p>
            <a:pPr marL="457200" lvl="1">
              <a:lnSpc>
                <a:spcPct val="100000"/>
              </a:lnSpc>
              <a:spcBef>
                <a:spcPts val="0"/>
              </a:spcBef>
            </a:pPr>
            <a:r>
              <a:rPr lang="en-US" altLang="zh-CN" sz="1600" dirty="0" smtClean="0"/>
              <a:t>1 skew coil on FF </a:t>
            </a:r>
            <a:r>
              <a:rPr lang="en-US" altLang="zh-CN" sz="1600" dirty="0" smtClean="0"/>
              <a:t>quadrupole</a:t>
            </a:r>
            <a:endParaRPr lang="en-US" altLang="zh-CN" sz="1600" dirty="0" smtClean="0"/>
          </a:p>
          <a:p>
            <a:pPr marL="228600" lvl="1" indent="0">
              <a:lnSpc>
                <a:spcPct val="100000"/>
              </a:lnSpc>
              <a:spcBef>
                <a:spcPts val="0"/>
              </a:spcBef>
              <a:buNone/>
            </a:pPr>
            <a:r>
              <a:rPr lang="en-US" altLang="zh-CN" sz="1600" dirty="0"/>
              <a:t> </a:t>
            </a:r>
            <a:r>
              <a:rPr lang="en-US" altLang="zh-CN" sz="1600" dirty="0" smtClean="0"/>
              <a:t>    dispersion free</a:t>
            </a:r>
          </a:p>
          <a:p>
            <a:pPr marL="457200" lvl="1">
              <a:lnSpc>
                <a:spcPct val="100000"/>
              </a:lnSpc>
              <a:spcBef>
                <a:spcPts val="0"/>
              </a:spcBef>
            </a:pPr>
            <a:r>
              <a:rPr lang="en-US" altLang="zh-CN" sz="1600" dirty="0" smtClean="0"/>
              <a:t>1 skew coil on   </a:t>
            </a:r>
            <a:r>
              <a:rPr lang="en-US" altLang="zh-CN" sz="1600" dirty="0" smtClean="0"/>
              <a:t>sextuple</a:t>
            </a:r>
            <a:endParaRPr lang="en-US" altLang="zh-CN" sz="1600" dirty="0" smtClean="0"/>
          </a:p>
          <a:p>
            <a:pPr marL="457200" lvl="1">
              <a:lnSpc>
                <a:spcPct val="100000"/>
              </a:lnSpc>
              <a:spcBef>
                <a:spcPts val="0"/>
              </a:spcBef>
            </a:pPr>
            <a:r>
              <a:rPr lang="en-US" altLang="zh-CN" sz="1600" dirty="0" smtClean="0"/>
              <a:t>4 skew coils on </a:t>
            </a:r>
            <a:r>
              <a:rPr lang="en-US" altLang="zh-CN" sz="1600" dirty="0" smtClean="0"/>
              <a:t>quadrupoles</a:t>
            </a:r>
            <a:endParaRPr lang="en-US" altLang="zh-CN" sz="1600" dirty="0" smtClean="0"/>
          </a:p>
          <a:p>
            <a:pPr marL="228600" lvl="1" indent="0">
              <a:lnSpc>
                <a:spcPct val="100000"/>
              </a:lnSpc>
              <a:spcBef>
                <a:spcPts val="0"/>
              </a:spcBef>
              <a:buNone/>
            </a:pPr>
            <a:r>
              <a:rPr lang="en-US" altLang="zh-CN" sz="1600" dirty="0"/>
              <a:t> </a:t>
            </a:r>
            <a:r>
              <a:rPr lang="en-US" altLang="zh-CN" sz="1600" dirty="0" smtClean="0"/>
              <a:t>    dispersive region</a:t>
            </a:r>
          </a:p>
          <a:p>
            <a:pPr marL="0">
              <a:lnSpc>
                <a:spcPct val="100000"/>
              </a:lnSpc>
              <a:spcBef>
                <a:spcPts val="0"/>
              </a:spcBef>
            </a:pPr>
            <a:endParaRPr lang="en-US" altLang="zh-CN" sz="2000" dirty="0" smtClean="0"/>
          </a:p>
          <a:p>
            <a:pPr marL="0">
              <a:lnSpc>
                <a:spcPct val="100000"/>
              </a:lnSpc>
              <a:spcBef>
                <a:spcPts val="0"/>
              </a:spcBef>
            </a:pPr>
            <a:r>
              <a:rPr lang="en-US" altLang="zh-CN" sz="2000" dirty="0" smtClean="0"/>
              <a:t>Constrains in fitting:</a:t>
            </a:r>
          </a:p>
          <a:p>
            <a:pPr marL="457200" lvl="1">
              <a:lnSpc>
                <a:spcPct val="100000"/>
              </a:lnSpc>
              <a:spcBef>
                <a:spcPts val="0"/>
              </a:spcBef>
            </a:pPr>
            <a:r>
              <a:rPr lang="en-US" altLang="zh-CN" sz="1600" dirty="0"/>
              <a:t> </a:t>
            </a:r>
            <a:r>
              <a:rPr lang="en-US" altLang="zh-CN" sz="1600" dirty="0" smtClean="0"/>
              <a:t>R1</a:t>
            </a:r>
            <a:r>
              <a:rPr lang="zh-CN" altLang="en-US" sz="1600" dirty="0" smtClean="0"/>
              <a:t>，</a:t>
            </a:r>
            <a:r>
              <a:rPr lang="en-US" altLang="zh-CN" sz="1600" dirty="0" smtClean="0"/>
              <a:t>R2</a:t>
            </a:r>
            <a:r>
              <a:rPr lang="zh-CN" altLang="en-US" sz="1600" dirty="0" smtClean="0"/>
              <a:t>，</a:t>
            </a:r>
            <a:r>
              <a:rPr lang="en-US" altLang="zh-CN" sz="1600" dirty="0" smtClean="0"/>
              <a:t>R3</a:t>
            </a:r>
            <a:r>
              <a:rPr lang="zh-CN" altLang="en-US" sz="1600" dirty="0" smtClean="0"/>
              <a:t>，</a:t>
            </a:r>
            <a:r>
              <a:rPr lang="en-US" altLang="zh-CN" sz="1600" dirty="0" smtClean="0"/>
              <a:t>R4 </a:t>
            </a:r>
          </a:p>
          <a:p>
            <a:pPr marL="0" indent="0">
              <a:lnSpc>
                <a:spcPct val="100000"/>
              </a:lnSpc>
              <a:spcBef>
                <a:spcPts val="0"/>
              </a:spcBef>
              <a:buNone/>
            </a:pPr>
            <a:r>
              <a:rPr lang="en-US" altLang="zh-CN" sz="2000" dirty="0"/>
              <a:t> </a:t>
            </a:r>
            <a:r>
              <a:rPr lang="en-US" altLang="zh-CN" sz="2000" dirty="0" smtClean="0"/>
              <a:t>      </a:t>
            </a:r>
            <a:r>
              <a:rPr lang="en-US" altLang="zh-CN" sz="2000" i="1" dirty="0" err="1" smtClean="0"/>
              <a:t>η</a:t>
            </a:r>
            <a:r>
              <a:rPr lang="en-US" altLang="zh-CN" sz="2000" baseline="-25000" dirty="0" err="1" smtClean="0"/>
              <a:t>y</a:t>
            </a:r>
            <a:r>
              <a:rPr lang="en-US" altLang="zh-CN" sz="2000" dirty="0" smtClean="0"/>
              <a:t>, </a:t>
            </a:r>
            <a:r>
              <a:rPr lang="en-US" altLang="zh-CN" sz="2000" i="1" dirty="0" err="1" smtClean="0"/>
              <a:t>η</a:t>
            </a:r>
            <a:r>
              <a:rPr lang="en-US" altLang="zh-CN" sz="2000" baseline="-25000" dirty="0" err="1" smtClean="0"/>
              <a:t>py</a:t>
            </a:r>
            <a:r>
              <a:rPr lang="en-US" altLang="zh-CN" sz="2000" baseline="-25000" dirty="0" smtClean="0"/>
              <a:t> </a:t>
            </a:r>
            <a:r>
              <a:rPr lang="en-US" altLang="zh-CN" sz="2000" dirty="0" smtClean="0"/>
              <a:t>at IP</a:t>
            </a:r>
            <a:endParaRPr lang="en-US" altLang="zh-CN" sz="2000" dirty="0"/>
          </a:p>
          <a:p>
            <a:pPr marL="457200" lvl="1">
              <a:lnSpc>
                <a:spcPct val="100000"/>
              </a:lnSpc>
              <a:spcBef>
                <a:spcPts val="0"/>
              </a:spcBef>
            </a:pPr>
            <a:r>
              <a:rPr lang="en-US" altLang="zh-CN" sz="2000" dirty="0" smtClean="0"/>
              <a:t> optics not disturbed</a:t>
            </a:r>
          </a:p>
          <a:p>
            <a:pPr marL="0" indent="0">
              <a:lnSpc>
                <a:spcPct val="100000"/>
              </a:lnSpc>
              <a:spcBef>
                <a:spcPts val="0"/>
              </a:spcBef>
              <a:buNone/>
            </a:pPr>
            <a:r>
              <a:rPr lang="en-US" altLang="zh-CN" sz="2000" dirty="0"/>
              <a:t> </a:t>
            </a:r>
            <a:r>
              <a:rPr lang="en-US" altLang="zh-CN" sz="2000" dirty="0" smtClean="0"/>
              <a:t>      outside the </a:t>
            </a:r>
            <a:r>
              <a:rPr lang="en-US" altLang="zh-CN" sz="2000" dirty="0" smtClean="0"/>
              <a:t>knob region</a:t>
            </a:r>
            <a:endParaRPr lang="en-US" altLang="zh-CN" sz="2000" dirty="0" smtClean="0"/>
          </a:p>
          <a:p>
            <a:pPr marL="0" indent="0">
              <a:lnSpc>
                <a:spcPct val="100000"/>
              </a:lnSpc>
              <a:spcBef>
                <a:spcPts val="0"/>
              </a:spcBef>
              <a:buNone/>
            </a:pPr>
            <a:endParaRPr lang="en-US" altLang="zh-CN" dirty="0" smtClean="0"/>
          </a:p>
        </p:txBody>
      </p:sp>
      <p:pic>
        <p:nvPicPr>
          <p:cNvPr id="5" name="图片 4"/>
          <p:cNvPicPr>
            <a:picLocks noChangeAspect="1"/>
          </p:cNvPicPr>
          <p:nvPr/>
        </p:nvPicPr>
        <p:blipFill rotWithShape="1">
          <a:blip r:embed="rId3"/>
          <a:srcRect l="19734" t="10099" r="18121" b="27156"/>
          <a:stretch/>
        </p:blipFill>
        <p:spPr>
          <a:xfrm>
            <a:off x="96825" y="1262592"/>
            <a:ext cx="8719093" cy="4951914"/>
          </a:xfrm>
          <a:prstGeom prst="rect">
            <a:avLst/>
          </a:prstGeom>
        </p:spPr>
      </p:pic>
      <p:sp>
        <p:nvSpPr>
          <p:cNvPr id="6" name="标题 1"/>
          <p:cNvSpPr>
            <a:spLocks noGrp="1"/>
          </p:cNvSpPr>
          <p:nvPr>
            <p:ph type="title"/>
          </p:nvPr>
        </p:nvSpPr>
        <p:spPr>
          <a:xfrm>
            <a:off x="812800" y="46037"/>
            <a:ext cx="10515600" cy="1216555"/>
          </a:xfrm>
        </p:spPr>
        <p:txBody>
          <a:bodyPr/>
          <a:lstStyle/>
          <a:p>
            <a:r>
              <a:rPr lang="en-US" altLang="zh-CN" b="1" dirty="0" smtClean="0">
                <a:solidFill>
                  <a:schemeClr val="accent5">
                    <a:lumMod val="75000"/>
                  </a:schemeClr>
                </a:solidFill>
                <a:latin typeface="+mj-ea"/>
              </a:rPr>
              <a:t>Determine</a:t>
            </a:r>
            <a:r>
              <a:rPr lang="en-US" altLang="zh-CN" b="1" dirty="0" smtClean="0">
                <a:solidFill>
                  <a:schemeClr val="accent5">
                    <a:lumMod val="75000"/>
                  </a:schemeClr>
                </a:solidFill>
                <a:latin typeface="+mj-ea"/>
              </a:rPr>
              <a:t> the knobs</a:t>
            </a:r>
            <a:endParaRPr lang="zh-CN" altLang="en-US" b="1" dirty="0">
              <a:solidFill>
                <a:schemeClr val="accent5">
                  <a:lumMod val="75000"/>
                </a:schemeClr>
              </a:solidFill>
              <a:latin typeface="+mj-ea"/>
            </a:endParaRPr>
          </a:p>
        </p:txBody>
      </p:sp>
      <p:sp>
        <p:nvSpPr>
          <p:cNvPr id="7" name="矩形 6"/>
          <p:cNvSpPr/>
          <p:nvPr/>
        </p:nvSpPr>
        <p:spPr>
          <a:xfrm>
            <a:off x="2497667" y="1405467"/>
            <a:ext cx="584200" cy="4919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361267" y="1405466"/>
            <a:ext cx="584200" cy="49191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456371" y="1405465"/>
            <a:ext cx="318829" cy="4919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126295" y="1405465"/>
            <a:ext cx="318829" cy="4919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4285892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2227</TotalTime>
  <Words>871</Words>
  <Application>Microsoft Office PowerPoint</Application>
  <PresentationFormat>宽屏</PresentationFormat>
  <Paragraphs>164</Paragraphs>
  <Slides>16</Slides>
  <Notes>10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16</vt:i4>
      </vt:variant>
    </vt:vector>
  </HeadingPairs>
  <TitlesOfParts>
    <vt:vector size="21" baseType="lpstr">
      <vt:lpstr>等线</vt:lpstr>
      <vt:lpstr>等线 Light</vt:lpstr>
      <vt:lpstr>Arial</vt:lpstr>
      <vt:lpstr>Cambria Math</vt:lpstr>
      <vt:lpstr>Office 主题​​</vt:lpstr>
      <vt:lpstr>Preliminary results on CEPC IP coupling tuning</vt:lpstr>
      <vt:lpstr>Content</vt:lpstr>
      <vt:lpstr>CEPC baseline lattice</vt:lpstr>
      <vt:lpstr>What is “IP tuning”</vt:lpstr>
      <vt:lpstr>Why is IP tuning important</vt:lpstr>
      <vt:lpstr>When is IP tuning performed</vt:lpstr>
      <vt:lpstr>How is IP tuning performed</vt:lpstr>
      <vt:lpstr>Determine the coupling knobs</vt:lpstr>
      <vt:lpstr>Determine the knobs</vt:lpstr>
      <vt:lpstr>Results of IP coupling tuning</vt:lpstr>
      <vt:lpstr>Results of IP coupling tuning</vt:lpstr>
      <vt:lpstr>Results of IP coupling tuning</vt:lpstr>
      <vt:lpstr>Results of IP coupling tuning</vt:lpstr>
      <vt:lpstr>Results of IP coupling tuning</vt:lpstr>
      <vt:lpstr>Summary and To-do list</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dc:title>
  <dc:creator>weiyy@ihep.ac.cn</dc:creator>
  <cp:lastModifiedBy>weiyy@ihep.ac.cn</cp:lastModifiedBy>
  <cp:revision>93</cp:revision>
  <dcterms:created xsi:type="dcterms:W3CDTF">2025-04-19T07:19:58Z</dcterms:created>
  <dcterms:modified xsi:type="dcterms:W3CDTF">2025-04-21T05:32:08Z</dcterms:modified>
</cp:coreProperties>
</file>