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85" r:id="rId2"/>
    <p:sldId id="288" r:id="rId3"/>
    <p:sldId id="289" r:id="rId4"/>
    <p:sldId id="290" r:id="rId5"/>
    <p:sldId id="259" r:id="rId6"/>
    <p:sldId id="291" r:id="rId7"/>
    <p:sldId id="292" r:id="rId8"/>
    <p:sldId id="261" r:id="rId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袁 铭宽" initials="袁" lastIdx="1" clrIdx="0">
    <p:extLst>
      <p:ext uri="{19B8F6BF-5375-455C-9EA6-DF929625EA0E}">
        <p15:presenceInfo xmlns:p15="http://schemas.microsoft.com/office/powerpoint/2012/main" userId="dbb33777b94f849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F3F3"/>
    <a:srgbClr val="4B4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2" autoAdjust="0"/>
    <p:restoredTop sz="96884" autoAdjust="0"/>
  </p:normalViewPr>
  <p:slideViewPr>
    <p:cSldViewPr snapToGrid="0">
      <p:cViewPr varScale="1">
        <p:scale>
          <a:sx n="90" d="100"/>
          <a:sy n="90" d="100"/>
        </p:scale>
        <p:origin x="13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427B197-C74C-4751-9DCC-277ABE473D8C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DDFEB8F-E84B-4B5C-8F6C-260750D73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20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FEB8F-E84B-4B5C-8F6C-260750D736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117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159570-CEBD-4F25-A678-7C1773011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884F8B2-B312-41D2-BCC8-B4338426D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4BFE3C-B88F-4523-A3AB-EAB20F3C8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A48D-2352-4BFB-8FC3-A88BC9BD4E44}" type="datetime1">
              <a:rPr lang="zh-CN" altLang="en-US" smtClean="0"/>
              <a:t>2025/4/7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9FA361-30F1-4512-B974-0EF791ABA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7713C-B1BF-4B8B-BF06-E7B928B7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52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110B47-3E1E-4468-A807-0BF869AF7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F59263-DDAC-4EC6-9F1D-F2685B95E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18701F-8429-47B7-9330-2AE766DE4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F6EC-9C62-4F24-A85B-212F76F307A3}" type="datetime1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267C3E-3462-4F9C-A04D-3DACA4C22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DD5DAC-28B0-4E11-92EE-11EAF451D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567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A71FBF9-4A57-4DED-99DB-924042396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48DFA8-BA53-47E1-B428-15B54D7FC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2FD761-39A2-4070-9885-62E923072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5848-BB1C-4B1E-8BD0-191C1561C0CB}" type="datetime1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B70B9F-8C62-43F6-85AD-F782C2FBE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6A3885-B630-401E-8190-2E5E63E5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899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A27C40-A608-483F-9210-C3B41BEB8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A5F293-6A96-4203-8807-0263C5834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02DCC2-0B50-42CF-9410-9C667123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D391-17B4-485D-B3FD-B7F17D1C3527}" type="datetime1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370751-BB2E-4683-B5C6-C4352C1F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951C88-BFDF-4213-8162-6CB892EF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1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C52CF2-0D52-4FC1-A6DC-AE36CFEE2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08DC9F-BD8F-453C-8157-D483A88F9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80D5C1-BF62-4C72-9C80-460524C6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278B-7701-474C-8DB8-79B12CD5C5E3}" type="datetime1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527FCF-BD3F-43DA-8162-63F5EF75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5ED73D-9448-44EF-8D0A-4910474CF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31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769B34-9BAD-4EC4-947E-D40F7B81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7EB621-BFAC-4EA3-8B97-DD4719747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37D15A-A910-44D2-80BE-F9CF71FAA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2389A7-5D99-468B-A322-B93FAA9ED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9FF4F-12AC-4B9D-B653-FDEEC86D8516}" type="datetime1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5B8E6-41DC-4CE0-B5E0-0A87D20C0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E91ACC-A41B-499D-9B08-408F7336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609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206EC6-47C9-41B5-9BDB-03B8A96D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DA4B86-2866-41BB-B014-5B64FBDB4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955BC0-647C-47AF-9FCE-4F6E4EFD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A49955-4F65-4537-BD64-839D171C4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172D95D-A917-48DB-8C10-B384E7F49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9B9B6C-930F-4D79-81F9-B00E2B4A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55CDA-1EF2-44F2-A75F-724537987B5C}" type="datetime1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9883018-ABE3-493E-808F-C3454F47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8471EF6-FF43-4B64-93BB-5FD555A1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66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26D948-E807-4AD1-895B-C9FC1A319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8E4F7E-4272-4858-8ED6-444DCCBC3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A7B97-5BEE-4D61-968A-E467342CB3FD}" type="datetime1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609143A-B810-45EB-B4ED-FF7AB0BEF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4823B6-5471-473D-954E-84298B7EB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911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C0E435-46CF-4C33-91BD-D238FBCEE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BB6D-7AEF-4E4D-B9D7-0A52F2FD453A}" type="datetime1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368C33-D9A0-419A-B853-FBD58C12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3D06E4-38A7-4F78-A2A6-EFD3A0CE8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79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CE2B32-18F3-4466-AEFE-007C371E4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EBB16B-5072-4E5B-A807-D99E5FA82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C05D69-58A4-4423-83C5-4454E777A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8B988D-16C7-475B-8F62-CDEF2C376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1E7AD-383A-4539-88FA-A15B8E11F812}" type="datetime1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C3FC8A-A361-4A78-A191-885617DA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754AD3-AC73-4A7D-8D7F-124E63DC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0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5EC7EB-A82F-4CB6-A6BD-96E64335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180100-1AE8-4A03-922E-DC785DDF7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56DC35-1756-4D84-AE30-13FBF6E19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CB8785-E22A-47E7-A0D9-12088BFC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335B2-4614-4CDB-9E1A-A9B5B6B16E89}" type="datetime1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03BB5-682A-4692-9483-AF01B4CC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EC9C5A-11AD-42F1-B696-360AF8C6A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21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907E9F6-890C-42B2-9908-3EC521C92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40D963-0555-43DA-9D08-4831ED6FD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7349E0-D41E-46ED-9184-DA1E92A62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2A3BD-89FB-497F-8951-C97B904606BB}" type="datetime1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E0D96A-75D4-4DB1-B220-4F7F762FF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mkyuan23@m.fudan.edu.cn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035F65-0C67-4AC2-BDAC-3B5DA40BC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59264-E1FE-471A-9D55-0D7B691EEC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98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ihep.ac.cn/yuanmk/mpt2321_readou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F18B2225-6B60-414B-B9D2-A5A9F928969F}"/>
              </a:ext>
            </a:extLst>
          </p:cNvPr>
          <p:cNvSpPr/>
          <p:nvPr/>
        </p:nvSpPr>
        <p:spPr>
          <a:xfrm>
            <a:off x="0" y="1395983"/>
            <a:ext cx="12192000" cy="2388235"/>
          </a:xfrm>
          <a:custGeom>
            <a:avLst/>
            <a:gdLst/>
            <a:ahLst/>
            <a:cxnLst/>
            <a:rect l="l" t="t" r="r" b="b"/>
            <a:pathLst>
              <a:path w="12192000" h="2388235">
                <a:moveTo>
                  <a:pt x="12192000" y="0"/>
                </a:moveTo>
                <a:lnTo>
                  <a:pt x="0" y="0"/>
                </a:lnTo>
                <a:lnTo>
                  <a:pt x="0" y="2388107"/>
                </a:lnTo>
                <a:lnTo>
                  <a:pt x="12192000" y="2388107"/>
                </a:lnTo>
                <a:lnTo>
                  <a:pt x="12192000" y="0"/>
                </a:lnTo>
                <a:close/>
              </a:path>
            </a:pathLst>
          </a:custGeom>
          <a:solidFill>
            <a:srgbClr val="297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5F42D-6819-463A-8832-D1B2F3FE2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618" y="1898011"/>
            <a:ext cx="10658764" cy="1180458"/>
          </a:xfrm>
        </p:spPr>
        <p:txBody>
          <a:bodyPr>
            <a:normAutofit fontScale="90000"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122680" algn="l"/>
              </a:tabLst>
            </a:pPr>
            <a:r>
              <a:rPr lang="en-US" altLang="zh-CN" spc="-5" dirty="0">
                <a:solidFill>
                  <a:schemeClr val="bg1"/>
                </a:solidFill>
                <a:cs typeface="Times New Roman" panose="02020603050405020304"/>
              </a:rPr>
              <a:t>MPT2321</a:t>
            </a:r>
            <a:r>
              <a:rPr lang="zh-CN" altLang="en-US" spc="-5" dirty="0">
                <a:solidFill>
                  <a:schemeClr val="bg1"/>
                </a:solidFill>
                <a:cs typeface="Times New Roman" panose="02020603050405020304"/>
              </a:rPr>
              <a:t> </a:t>
            </a:r>
            <a:r>
              <a:rPr lang="en-US" altLang="zh-CN" spc="-5" dirty="0">
                <a:solidFill>
                  <a:schemeClr val="bg1"/>
                </a:solidFill>
                <a:cs typeface="Times New Roman" panose="02020603050405020304"/>
              </a:rPr>
              <a:t>readout electronics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6175B-4EC8-4E69-9841-39B153852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531"/>
            <a:ext cx="9144000" cy="2388234"/>
          </a:xfrm>
        </p:spPr>
        <p:txBody>
          <a:bodyPr>
            <a:noAutofit/>
          </a:bodyPr>
          <a:lstStyle/>
          <a:p>
            <a:pPr marL="3175" lvl="0">
              <a:lnSpc>
                <a:spcPct val="100000"/>
              </a:lnSpc>
              <a:spcBef>
                <a:spcPts val="810"/>
              </a:spcBef>
              <a:defRPr/>
            </a:pPr>
            <a:r>
              <a:rPr lang="en-US" altLang="zh-CN" spc="-5" dirty="0">
                <a:cs typeface="Times New Roman" panose="02020603050405020304"/>
              </a:rPr>
              <a:t>Ming-Kuan Yuan</a:t>
            </a:r>
          </a:p>
          <a:p>
            <a:pPr marL="3175" lvl="0">
              <a:lnSpc>
                <a:spcPct val="100000"/>
              </a:lnSpc>
              <a:spcBef>
                <a:spcPts val="810"/>
              </a:spcBef>
              <a:defRPr/>
            </a:pPr>
            <a:r>
              <a:rPr lang="en-US" altLang="zh-CN" spc="-5" dirty="0">
                <a:cs typeface="Times New Roman" panose="02020603050405020304"/>
              </a:rPr>
              <a:t>Fudan University</a:t>
            </a:r>
          </a:p>
          <a:p>
            <a:pPr marL="3175">
              <a:lnSpc>
                <a:spcPct val="100000"/>
              </a:lnSpc>
              <a:spcBef>
                <a:spcPts val="810"/>
              </a:spcBef>
            </a:pPr>
            <a:endParaRPr lang="en-US" altLang="zh-CN" sz="1200" spc="-5" dirty="0">
              <a:cs typeface="Times New Roman" panose="02020603050405020304"/>
            </a:endParaRPr>
          </a:p>
          <a:p>
            <a:pPr marL="3175">
              <a:lnSpc>
                <a:spcPct val="100000"/>
              </a:lnSpc>
              <a:spcBef>
                <a:spcPts val="810"/>
              </a:spcBef>
            </a:pPr>
            <a:r>
              <a:rPr lang="en-US" altLang="zh-CN" spc="-5" dirty="0">
                <a:cs typeface="Times New Roman" panose="02020603050405020304"/>
              </a:rPr>
              <a:t>2025.4.7</a:t>
            </a:r>
          </a:p>
          <a:p>
            <a:pPr marL="3175">
              <a:lnSpc>
                <a:spcPct val="100000"/>
              </a:lnSpc>
              <a:spcBef>
                <a:spcPts val="810"/>
              </a:spcBef>
            </a:pPr>
            <a:r>
              <a:rPr lang="en-US" altLang="zh-CN" spc="-5" dirty="0">
                <a:cs typeface="Times New Roman" panose="02020603050405020304"/>
              </a:rPr>
              <a:t>CEPC MUON </a:t>
            </a:r>
            <a:r>
              <a:rPr lang="en-US" altLang="zh-CN" spc="-5" dirty="0" err="1">
                <a:cs typeface="Times New Roman" panose="02020603050405020304"/>
              </a:rPr>
              <a:t>RefTDR</a:t>
            </a:r>
            <a:r>
              <a:rPr lang="en-US" altLang="zh-CN" spc="-5" dirty="0">
                <a:cs typeface="Times New Roman" panose="02020603050405020304"/>
              </a:rPr>
              <a:t> weekly report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226D17C-376A-4F3E-CEC2-9BB6AC9CA406}"/>
              </a:ext>
            </a:extLst>
          </p:cNvPr>
          <p:cNvSpPr txBox="1"/>
          <p:nvPr/>
        </p:nvSpPr>
        <p:spPr>
          <a:xfrm>
            <a:off x="8419605" y="6068710"/>
            <a:ext cx="372291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hlinkClick r:id="rId3"/>
              </a:rPr>
              <a:t>yuanmk@mail2.sysu.edu.cn / MPT2321_readout · GitLab</a:t>
            </a:r>
            <a:endParaRPr lang="zh-CN" altLang="en-US" sz="1050" dirty="0"/>
          </a:p>
        </p:txBody>
      </p:sp>
      <p:sp>
        <p:nvSpPr>
          <p:cNvPr id="14" name="日期占位符 13">
            <a:extLst>
              <a:ext uri="{FF2B5EF4-FFF2-40B4-BE49-F238E27FC236}">
                <a16:creationId xmlns:a16="http://schemas.microsoft.com/office/drawing/2014/main" id="{AAB2314D-D67F-A2B8-4668-DFB25D68B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2743200" cy="365125"/>
          </a:xfr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/>
          <a:lstStyle/>
          <a:p>
            <a:fld id="{BC52CFF5-BE0C-4FC6-BFC3-F07EBB6D96B8}" type="datetime1">
              <a:rPr lang="zh-CN" altLang="en-US" smtClean="0">
                <a:solidFill>
                  <a:schemeClr val="bg1"/>
                </a:solidFill>
              </a:rPr>
              <a:t>2025/4/7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E2E41191-627C-CE50-5973-C829C8B7C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0" y="6489988"/>
            <a:ext cx="6697681" cy="365125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mkyuan23@m.fudan.edu.cn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6" name="灯片编号占位符 15">
            <a:extLst>
              <a:ext uri="{FF2B5EF4-FFF2-40B4-BE49-F238E27FC236}">
                <a16:creationId xmlns:a16="http://schemas.microsoft.com/office/drawing/2014/main" id="{E9219BEC-5B8A-E613-AED8-2BED02A7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9989"/>
            <a:ext cx="2743200" cy="365125"/>
          </a:xfrm>
          <a:solidFill>
            <a:schemeClr val="accent5"/>
          </a:solidFill>
          <a:ln>
            <a:solidFill>
              <a:schemeClr val="accent1"/>
            </a:solidFill>
          </a:ln>
        </p:spPr>
        <p:txBody>
          <a:bodyPr/>
          <a:lstStyle/>
          <a:p>
            <a:fld id="{6A959264-E1FE-471A-9D55-0D7B691EEC1D}" type="slidenum">
              <a:rPr lang="zh-CN" altLang="en-US" smtClean="0">
                <a:solidFill>
                  <a:schemeClr val="bg1"/>
                </a:solidFill>
              </a:rPr>
              <a:t>1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5"/>
    </mc:Choice>
    <mc:Fallback xmlns="">
      <p:transition spd="slow" advTm="1386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2913E-AD19-3567-6814-D51606448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CF480A-0433-465C-9B85-98624CB8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0" y="133393"/>
            <a:ext cx="7598079" cy="48664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MPT2321 readout system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F6A582E-DF8B-0335-B109-3C205E5C3330}"/>
              </a:ext>
            </a:extLst>
          </p:cNvPr>
          <p:cNvSpPr txBox="1"/>
          <p:nvPr/>
        </p:nvSpPr>
        <p:spPr>
          <a:xfrm>
            <a:off x="193184" y="72443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</a:rPr>
              <a:t>系统时钟管理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9BCFD5FC-A5AD-EEF5-F1D6-AACE6F5D4DE1}"/>
              </a:ext>
            </a:extLst>
          </p:cNvPr>
          <p:cNvSpPr/>
          <p:nvPr/>
        </p:nvSpPr>
        <p:spPr>
          <a:xfrm>
            <a:off x="343052" y="4907232"/>
            <a:ext cx="950734" cy="6358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时钟源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FFE9E33D-0165-DC19-03F9-576ABD9B87C9}"/>
              </a:ext>
            </a:extLst>
          </p:cNvPr>
          <p:cNvSpPr/>
          <p:nvPr/>
        </p:nvSpPr>
        <p:spPr>
          <a:xfrm>
            <a:off x="1647479" y="1335926"/>
            <a:ext cx="4535666" cy="499892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45E3BB9-A398-492F-60A0-0CBBA8159CAB}"/>
              </a:ext>
            </a:extLst>
          </p:cNvPr>
          <p:cNvSpPr txBox="1"/>
          <p:nvPr/>
        </p:nvSpPr>
        <p:spPr>
          <a:xfrm>
            <a:off x="3378899" y="1026674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FPGA</a:t>
            </a:r>
            <a:endParaRPr lang="zh-CN" altLang="en-US" sz="1400" dirty="0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70A41DF-D950-3958-C9C8-56088BD028B6}"/>
              </a:ext>
            </a:extLst>
          </p:cNvPr>
          <p:cNvSpPr/>
          <p:nvPr/>
        </p:nvSpPr>
        <p:spPr>
          <a:xfrm>
            <a:off x="6764137" y="3505035"/>
            <a:ext cx="2158619" cy="22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SI5345</a:t>
            </a:r>
            <a:endParaRPr lang="zh-CN" altLang="en-US" dirty="0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8D86E711-8578-89AD-8F8E-40A0DBBEEF56}"/>
              </a:ext>
            </a:extLst>
          </p:cNvPr>
          <p:cNvSpPr/>
          <p:nvPr/>
        </p:nvSpPr>
        <p:spPr>
          <a:xfrm>
            <a:off x="9702127" y="3505034"/>
            <a:ext cx="2158619" cy="22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MPT2321</a:t>
            </a:r>
            <a:endParaRPr lang="zh-CN" altLang="en-US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3AA2AA19-1194-EEFA-6CA7-09F358B908DA}"/>
              </a:ext>
            </a:extLst>
          </p:cNvPr>
          <p:cNvCxnSpPr>
            <a:cxnSpLocks/>
          </p:cNvCxnSpPr>
          <p:nvPr/>
        </p:nvCxnSpPr>
        <p:spPr>
          <a:xfrm>
            <a:off x="8922756" y="4106911"/>
            <a:ext cx="7793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3AF09AD8-B8CB-AADD-D6D9-D73C4AF36C09}"/>
              </a:ext>
            </a:extLst>
          </p:cNvPr>
          <p:cNvCxnSpPr>
            <a:cxnSpLocks/>
          </p:cNvCxnSpPr>
          <p:nvPr/>
        </p:nvCxnSpPr>
        <p:spPr>
          <a:xfrm>
            <a:off x="8922468" y="5053968"/>
            <a:ext cx="7793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C5787BE2-5288-8D1D-26A1-B7E9EFAC55B9}"/>
              </a:ext>
            </a:extLst>
          </p:cNvPr>
          <p:cNvSpPr txBox="1"/>
          <p:nvPr/>
        </p:nvSpPr>
        <p:spPr>
          <a:xfrm>
            <a:off x="8635925" y="3544363"/>
            <a:ext cx="132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SER_CLK</a:t>
            </a:r>
          </a:p>
          <a:p>
            <a:pPr algn="ctr"/>
            <a:r>
              <a:rPr lang="en-US" altLang="zh-CN" sz="1400" dirty="0"/>
              <a:t>160MHz</a:t>
            </a:r>
            <a:endParaRPr lang="zh-CN" altLang="en-US" sz="14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238F93A-2F23-85FF-94F7-181A1D182446}"/>
              </a:ext>
            </a:extLst>
          </p:cNvPr>
          <p:cNvSpPr txBox="1"/>
          <p:nvPr/>
        </p:nvSpPr>
        <p:spPr>
          <a:xfrm>
            <a:off x="8648124" y="4491419"/>
            <a:ext cx="132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TDC_CLK</a:t>
            </a:r>
          </a:p>
          <a:p>
            <a:pPr algn="ctr"/>
            <a:r>
              <a:rPr lang="en-US" altLang="zh-CN" sz="1400" dirty="0"/>
              <a:t>80MHz</a:t>
            </a:r>
            <a:endParaRPr lang="zh-CN" altLang="en-US" sz="1400" dirty="0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3F40A879-F151-FEB0-17E3-DE0DA25B4D55}"/>
              </a:ext>
            </a:extLst>
          </p:cNvPr>
          <p:cNvSpPr/>
          <p:nvPr/>
        </p:nvSpPr>
        <p:spPr>
          <a:xfrm>
            <a:off x="2053774" y="3657600"/>
            <a:ext cx="978957" cy="18854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755C5749-308B-8217-DAA0-F70E49E47E8B}"/>
              </a:ext>
            </a:extLst>
          </p:cNvPr>
          <p:cNvCxnSpPr/>
          <p:nvPr/>
        </p:nvCxnSpPr>
        <p:spPr>
          <a:xfrm>
            <a:off x="2576286" y="5239657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CB39439C-E4FB-A3E9-8C74-1C9C8FFF98F0}"/>
              </a:ext>
            </a:extLst>
          </p:cNvPr>
          <p:cNvSpPr txBox="1"/>
          <p:nvPr/>
        </p:nvSpPr>
        <p:spPr>
          <a:xfrm>
            <a:off x="2154613" y="3327573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err="1"/>
              <a:t>clk_wiz</a:t>
            </a:r>
            <a:endParaRPr lang="en-US" altLang="zh-CN" sz="1400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4166EB6F-F2B1-9AB1-0629-DA4A0BF7569F}"/>
              </a:ext>
            </a:extLst>
          </p:cNvPr>
          <p:cNvCxnSpPr>
            <a:cxnSpLocks/>
          </p:cNvCxnSpPr>
          <p:nvPr/>
        </p:nvCxnSpPr>
        <p:spPr>
          <a:xfrm>
            <a:off x="1293786" y="5239657"/>
            <a:ext cx="759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DCEB7AE1-CFEA-216D-6946-CC3866D91F15}"/>
              </a:ext>
            </a:extLst>
          </p:cNvPr>
          <p:cNvSpPr txBox="1"/>
          <p:nvPr/>
        </p:nvSpPr>
        <p:spPr>
          <a:xfrm>
            <a:off x="1269407" y="4879057"/>
            <a:ext cx="904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200MHz</a:t>
            </a:r>
            <a:endParaRPr lang="zh-CN" altLang="en-US" sz="1400" dirty="0"/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76F703DD-F4A3-5FA3-EA95-CE00CD3D9183}"/>
              </a:ext>
            </a:extLst>
          </p:cNvPr>
          <p:cNvCxnSpPr>
            <a:cxnSpLocks/>
          </p:cNvCxnSpPr>
          <p:nvPr/>
        </p:nvCxnSpPr>
        <p:spPr>
          <a:xfrm>
            <a:off x="3032731" y="5239657"/>
            <a:ext cx="37314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BBA0B874-3E1C-585B-DB1D-A848A37131C4}"/>
              </a:ext>
            </a:extLst>
          </p:cNvPr>
          <p:cNvSpPr txBox="1"/>
          <p:nvPr/>
        </p:nvSpPr>
        <p:spPr>
          <a:xfrm>
            <a:off x="2632561" y="4911219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20MHz</a:t>
            </a:r>
            <a:endParaRPr lang="zh-CN" altLang="en-US" sz="1400" dirty="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3F1A03C-4202-9B9E-7FA6-B4C3C72C502D}"/>
              </a:ext>
            </a:extLst>
          </p:cNvPr>
          <p:cNvSpPr/>
          <p:nvPr/>
        </p:nvSpPr>
        <p:spPr>
          <a:xfrm>
            <a:off x="3804832" y="1707843"/>
            <a:ext cx="1407247" cy="6468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decode</a:t>
            </a:r>
            <a:endParaRPr lang="zh-CN" altLang="en-US" dirty="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51A637EC-A7C0-702B-D6B1-96181C5F4F52}"/>
              </a:ext>
            </a:extLst>
          </p:cNvPr>
          <p:cNvSpPr/>
          <p:nvPr/>
        </p:nvSpPr>
        <p:spPr>
          <a:xfrm>
            <a:off x="3812101" y="3429000"/>
            <a:ext cx="1407247" cy="6442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packet_hub</a:t>
            </a:r>
            <a:endParaRPr lang="zh-CN" altLang="en-US" dirty="0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31BF64B6-4A90-10F7-18EB-9C7F8CADD296}"/>
              </a:ext>
            </a:extLst>
          </p:cNvPr>
          <p:cNvSpPr/>
          <p:nvPr/>
        </p:nvSpPr>
        <p:spPr>
          <a:xfrm>
            <a:off x="3804831" y="2551987"/>
            <a:ext cx="1407247" cy="64681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deformat</a:t>
            </a:r>
            <a:endParaRPr lang="zh-CN" altLang="en-US" dirty="0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58A49445-06C9-7475-9891-42695224009D}"/>
              </a:ext>
            </a:extLst>
          </p:cNvPr>
          <p:cNvSpPr/>
          <p:nvPr/>
        </p:nvSpPr>
        <p:spPr>
          <a:xfrm>
            <a:off x="3804830" y="4265891"/>
            <a:ext cx="1407247" cy="6442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/>
              <a:t>Sitcp</a:t>
            </a:r>
            <a:endParaRPr lang="zh-CN" altLang="en-US" dirty="0"/>
          </a:p>
        </p:txBody>
      </p:sp>
      <p:cxnSp>
        <p:nvCxnSpPr>
          <p:cNvPr id="37" name="连接符: 肘形 36">
            <a:extLst>
              <a:ext uri="{FF2B5EF4-FFF2-40B4-BE49-F238E27FC236}">
                <a16:creationId xmlns:a16="http://schemas.microsoft.com/office/drawing/2014/main" id="{432AEB02-AA03-1312-768E-67AFD7FF2F38}"/>
              </a:ext>
            </a:extLst>
          </p:cNvPr>
          <p:cNvCxnSpPr>
            <a:cxnSpLocks/>
            <a:endCxn id="32" idx="1"/>
          </p:cNvCxnSpPr>
          <p:nvPr/>
        </p:nvCxnSpPr>
        <p:spPr>
          <a:xfrm rot="5400000" flipH="1" flipV="1">
            <a:off x="2086823" y="3537315"/>
            <a:ext cx="3224072" cy="211945"/>
          </a:xfrm>
          <a:prstGeom prst="bentConnector2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9E2227BD-7282-7BCC-F179-CEC367093714}"/>
              </a:ext>
            </a:extLst>
          </p:cNvPr>
          <p:cNvCxnSpPr>
            <a:cxnSpLocks/>
          </p:cNvCxnSpPr>
          <p:nvPr/>
        </p:nvCxnSpPr>
        <p:spPr>
          <a:xfrm>
            <a:off x="3032443" y="4106911"/>
            <a:ext cx="48908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FC1AD817-6034-524C-AF4E-C546089F8082}"/>
              </a:ext>
            </a:extLst>
          </p:cNvPr>
          <p:cNvSpPr txBox="1"/>
          <p:nvPr/>
        </p:nvSpPr>
        <p:spPr>
          <a:xfrm>
            <a:off x="2624339" y="3772232"/>
            <a:ext cx="87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160MHz</a:t>
            </a:r>
            <a:endParaRPr lang="zh-CN" altLang="en-US" sz="1400" dirty="0"/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0FFE6594-C3FE-FCAE-1EFB-9ED3A5A8EA18}"/>
              </a:ext>
            </a:extLst>
          </p:cNvPr>
          <p:cNvCxnSpPr>
            <a:cxnSpLocks/>
          </p:cNvCxnSpPr>
          <p:nvPr/>
        </p:nvCxnSpPr>
        <p:spPr>
          <a:xfrm flipV="1">
            <a:off x="3520620" y="2202095"/>
            <a:ext cx="0" cy="250325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EFEA921C-C780-159E-4A20-75B04C8CC678}"/>
              </a:ext>
            </a:extLst>
          </p:cNvPr>
          <p:cNvCxnSpPr/>
          <p:nvPr/>
        </p:nvCxnSpPr>
        <p:spPr>
          <a:xfrm>
            <a:off x="3520620" y="2202095"/>
            <a:ext cx="28421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B0BF9934-FAA2-8B98-7DCF-7F83B8FBA9E0}"/>
              </a:ext>
            </a:extLst>
          </p:cNvPr>
          <p:cNvCxnSpPr/>
          <p:nvPr/>
        </p:nvCxnSpPr>
        <p:spPr>
          <a:xfrm>
            <a:off x="3520620" y="3023967"/>
            <a:ext cx="28421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1B76C828-6631-B01E-D752-6CCBA6C424D1}"/>
              </a:ext>
            </a:extLst>
          </p:cNvPr>
          <p:cNvCxnSpPr/>
          <p:nvPr/>
        </p:nvCxnSpPr>
        <p:spPr>
          <a:xfrm>
            <a:off x="3523024" y="3905901"/>
            <a:ext cx="28421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78D1F9A5-B9DA-1EA4-B110-722F88CE77B9}"/>
              </a:ext>
            </a:extLst>
          </p:cNvPr>
          <p:cNvCxnSpPr/>
          <p:nvPr/>
        </p:nvCxnSpPr>
        <p:spPr>
          <a:xfrm>
            <a:off x="3512137" y="4705350"/>
            <a:ext cx="28421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8127CEDC-871E-9213-0ABC-A2C4F7523AFD}"/>
              </a:ext>
            </a:extLst>
          </p:cNvPr>
          <p:cNvCxnSpPr>
            <a:cxnSpLocks/>
          </p:cNvCxnSpPr>
          <p:nvPr/>
        </p:nvCxnSpPr>
        <p:spPr>
          <a:xfrm>
            <a:off x="3594099" y="2723755"/>
            <a:ext cx="21073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976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B1CB4-6325-BE04-0202-C7FADCD0B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F3472D-A037-AF8A-C8AA-11AED67B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0" y="133393"/>
            <a:ext cx="7598079" cy="48664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MPT2321 readout system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5789416-975F-8FA5-E20A-60F4C835C357}"/>
              </a:ext>
            </a:extLst>
          </p:cNvPr>
          <p:cNvSpPr txBox="1"/>
          <p:nvPr/>
        </p:nvSpPr>
        <p:spPr>
          <a:xfrm>
            <a:off x="193184" y="724430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</a:rPr>
              <a:t>测试</a:t>
            </a:r>
            <a:r>
              <a:rPr lang="en-US" altLang="zh-CN" b="1" dirty="0">
                <a:solidFill>
                  <a:schemeClr val="accent2"/>
                </a:solidFill>
              </a:rPr>
              <a:t>-TDC</a:t>
            </a:r>
            <a:r>
              <a:rPr lang="zh-CN" altLang="en-US" b="1" dirty="0">
                <a:solidFill>
                  <a:schemeClr val="accent2"/>
                </a:solidFill>
              </a:rPr>
              <a:t>时间分辨</a:t>
            </a:r>
            <a:endParaRPr lang="en-US" altLang="zh-CN" b="1" dirty="0">
              <a:solidFill>
                <a:schemeClr val="accent2"/>
              </a:solidFill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DDD1CFB9-96B7-0173-CD2F-E90AC3F17A3A}"/>
              </a:ext>
            </a:extLst>
          </p:cNvPr>
          <p:cNvSpPr/>
          <p:nvPr/>
        </p:nvSpPr>
        <p:spPr>
          <a:xfrm>
            <a:off x="6220085" y="2386513"/>
            <a:ext cx="1138458" cy="133223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信号发生器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15ED9F87-698B-ED80-FCBE-1DF116F421C6}"/>
              </a:ext>
            </a:extLst>
          </p:cNvPr>
          <p:cNvSpPr/>
          <p:nvPr/>
        </p:nvSpPr>
        <p:spPr>
          <a:xfrm>
            <a:off x="8101577" y="2088708"/>
            <a:ext cx="599507" cy="7387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功分器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7175FE74-DEE5-21D7-C0D9-0605AF95663C}"/>
              </a:ext>
            </a:extLst>
          </p:cNvPr>
          <p:cNvSpPr/>
          <p:nvPr/>
        </p:nvSpPr>
        <p:spPr>
          <a:xfrm>
            <a:off x="8101576" y="3314523"/>
            <a:ext cx="599507" cy="7387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/>
              <a:t>功分器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8997E86-E1D6-1200-3B9B-FC2DC7DBE4AD}"/>
              </a:ext>
            </a:extLst>
          </p:cNvPr>
          <p:cNvCxnSpPr>
            <a:cxnSpLocks/>
          </p:cNvCxnSpPr>
          <p:nvPr/>
        </p:nvCxnSpPr>
        <p:spPr>
          <a:xfrm>
            <a:off x="7358543" y="2618934"/>
            <a:ext cx="74303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929BBB2-7C2F-D7CF-7A04-AC1F8A3DC8CA}"/>
              </a:ext>
            </a:extLst>
          </p:cNvPr>
          <p:cNvCxnSpPr>
            <a:cxnSpLocks/>
          </p:cNvCxnSpPr>
          <p:nvPr/>
        </p:nvCxnSpPr>
        <p:spPr>
          <a:xfrm>
            <a:off x="7358543" y="3471648"/>
            <a:ext cx="74303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0C169FA-9124-E5BA-D2AA-897080AA7236}"/>
              </a:ext>
            </a:extLst>
          </p:cNvPr>
          <p:cNvCxnSpPr>
            <a:cxnSpLocks/>
          </p:cNvCxnSpPr>
          <p:nvPr/>
        </p:nvCxnSpPr>
        <p:spPr>
          <a:xfrm>
            <a:off x="8701083" y="2259706"/>
            <a:ext cx="72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B94D694D-D339-A89A-E4C0-FCE893C10850}"/>
              </a:ext>
            </a:extLst>
          </p:cNvPr>
          <p:cNvCxnSpPr>
            <a:cxnSpLocks/>
          </p:cNvCxnSpPr>
          <p:nvPr/>
        </p:nvCxnSpPr>
        <p:spPr>
          <a:xfrm>
            <a:off x="8705386" y="2618934"/>
            <a:ext cx="36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62F88F33-630B-B876-B103-99C734433A89}"/>
              </a:ext>
            </a:extLst>
          </p:cNvPr>
          <p:cNvCxnSpPr>
            <a:cxnSpLocks/>
          </p:cNvCxnSpPr>
          <p:nvPr/>
        </p:nvCxnSpPr>
        <p:spPr>
          <a:xfrm>
            <a:off x="8696780" y="3497049"/>
            <a:ext cx="72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D7301E3B-9897-3064-4AA6-226A5ABD4C2B}"/>
              </a:ext>
            </a:extLst>
          </p:cNvPr>
          <p:cNvCxnSpPr>
            <a:cxnSpLocks/>
          </p:cNvCxnSpPr>
          <p:nvPr/>
        </p:nvCxnSpPr>
        <p:spPr>
          <a:xfrm>
            <a:off x="8701083" y="3856277"/>
            <a:ext cx="36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7123BFF5-DC3A-5579-D58F-3097CA7C2117}"/>
              </a:ext>
            </a:extLst>
          </p:cNvPr>
          <p:cNvSpPr txBox="1"/>
          <p:nvPr/>
        </p:nvSpPr>
        <p:spPr>
          <a:xfrm>
            <a:off x="8705386" y="1834125"/>
            <a:ext cx="1180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/>
              <a:t>EXT_TRG0</a:t>
            </a:r>
          </a:p>
          <a:p>
            <a:pPr algn="ctr"/>
            <a:r>
              <a:rPr lang="en-US" altLang="zh-CN" sz="1100" dirty="0"/>
              <a:t>2.5m</a:t>
            </a:r>
            <a:endParaRPr lang="zh-CN" altLang="en-US" sz="110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004A532-A081-FCF8-7D3F-A8A70C42213C}"/>
              </a:ext>
            </a:extLst>
          </p:cNvPr>
          <p:cNvSpPr txBox="1"/>
          <p:nvPr/>
        </p:nvSpPr>
        <p:spPr>
          <a:xfrm>
            <a:off x="8696781" y="2640121"/>
            <a:ext cx="1313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/>
              <a:t>EXT_TRG1</a:t>
            </a:r>
          </a:p>
          <a:p>
            <a:pPr algn="ctr"/>
            <a:r>
              <a:rPr lang="en-US" altLang="zh-CN" sz="1100" dirty="0"/>
              <a:t>0.5m</a:t>
            </a:r>
            <a:endParaRPr lang="zh-CN" altLang="en-US" sz="110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56833BD-955B-EDF1-4B77-C1545C30E607}"/>
              </a:ext>
            </a:extLst>
          </p:cNvPr>
          <p:cNvSpPr txBox="1"/>
          <p:nvPr/>
        </p:nvSpPr>
        <p:spPr>
          <a:xfrm>
            <a:off x="8746867" y="3092194"/>
            <a:ext cx="1444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/>
              <a:t>EXT_Validation0</a:t>
            </a:r>
          </a:p>
          <a:p>
            <a:pPr algn="ctr"/>
            <a:r>
              <a:rPr lang="en-US" altLang="zh-CN" sz="1100" dirty="0"/>
              <a:t>2.5m</a:t>
            </a:r>
            <a:endParaRPr lang="zh-CN" altLang="en-US" sz="110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590DA543-6407-EC99-31F4-7CB24B6F60CD}"/>
              </a:ext>
            </a:extLst>
          </p:cNvPr>
          <p:cNvSpPr txBox="1"/>
          <p:nvPr/>
        </p:nvSpPr>
        <p:spPr>
          <a:xfrm>
            <a:off x="8738262" y="3898190"/>
            <a:ext cx="1313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dirty="0"/>
              <a:t>EXT_Validation1</a:t>
            </a:r>
          </a:p>
          <a:p>
            <a:pPr algn="ctr"/>
            <a:r>
              <a:rPr lang="en-US" altLang="zh-CN" sz="1100" dirty="0"/>
              <a:t>0.5m</a:t>
            </a:r>
            <a:endParaRPr lang="zh-CN" altLang="en-US" sz="1100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FC77960-6D72-2DD5-9475-891929D6A414}"/>
              </a:ext>
            </a:extLst>
          </p:cNvPr>
          <p:cNvSpPr txBox="1"/>
          <p:nvPr/>
        </p:nvSpPr>
        <p:spPr>
          <a:xfrm>
            <a:off x="7730060" y="4605368"/>
            <a:ext cx="961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Setup</a:t>
            </a:r>
            <a:endParaRPr lang="zh-CN" altLang="en-US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679BFE1-0EBE-6032-2C66-5CAE0D86C0A5}"/>
              </a:ext>
            </a:extLst>
          </p:cNvPr>
          <p:cNvSpPr txBox="1"/>
          <p:nvPr/>
        </p:nvSpPr>
        <p:spPr>
          <a:xfrm>
            <a:off x="387560" y="1576373"/>
            <a:ext cx="4045161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输入信号频率：</a:t>
            </a:r>
            <a:r>
              <a:rPr lang="en-US" altLang="zh-CN" dirty="0"/>
              <a:t>6kHz</a:t>
            </a:r>
            <a:r>
              <a:rPr lang="zh-CN" altLang="en-US" dirty="0"/>
              <a:t>、</a:t>
            </a:r>
            <a:r>
              <a:rPr lang="en-US" altLang="zh-CN" dirty="0"/>
              <a:t>8kHz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片上</a:t>
            </a:r>
            <a:r>
              <a:rPr lang="en-US" altLang="zh-CN" dirty="0"/>
              <a:t>TDC</a:t>
            </a:r>
            <a:r>
              <a:rPr lang="zh-CN" altLang="en-US" dirty="0"/>
              <a:t>与</a:t>
            </a:r>
            <a:r>
              <a:rPr lang="en-US" altLang="zh-CN" dirty="0"/>
              <a:t>FPGA</a:t>
            </a:r>
            <a:r>
              <a:rPr lang="zh-CN" altLang="en-US" dirty="0"/>
              <a:t>上</a:t>
            </a:r>
            <a:r>
              <a:rPr lang="en-US" altLang="zh-CN" dirty="0"/>
              <a:t>TDC</a:t>
            </a:r>
            <a:r>
              <a:rPr lang="zh-CN" altLang="en-US" dirty="0"/>
              <a:t>起始位对齐</a:t>
            </a:r>
            <a:endParaRPr lang="en-US" altLang="zh-CN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FPGA</a:t>
            </a:r>
            <a:r>
              <a:rPr lang="zh-CN" altLang="en-US" dirty="0"/>
              <a:t>上</a:t>
            </a:r>
            <a:r>
              <a:rPr lang="en-US" altLang="zh-CN" dirty="0"/>
              <a:t>TDC</a:t>
            </a:r>
            <a:r>
              <a:rPr lang="zh-CN" altLang="en-US" dirty="0"/>
              <a:t>预留一位与片上</a:t>
            </a:r>
            <a:r>
              <a:rPr lang="en-US" altLang="zh-CN" dirty="0"/>
              <a:t>TDC</a:t>
            </a:r>
            <a:r>
              <a:rPr lang="zh-CN" altLang="en-US" dirty="0"/>
              <a:t>最高位一致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测量</a:t>
            </a:r>
            <a:endParaRPr lang="en-US" altLang="zh-CN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输入信号周期</a:t>
            </a:r>
            <a:endParaRPr lang="en-US" altLang="zh-CN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延迟时间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873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818A0-E324-8723-80D5-28C19022B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808D75-AF10-A28D-45FA-18A4E81A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0" y="133393"/>
            <a:ext cx="7598079" cy="48664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MPT2321 readout system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799309D-2433-33F1-FF6E-48495E0D5CBC}"/>
              </a:ext>
            </a:extLst>
          </p:cNvPr>
          <p:cNvSpPr txBox="1"/>
          <p:nvPr/>
        </p:nvSpPr>
        <p:spPr>
          <a:xfrm>
            <a:off x="193184" y="724430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</a:rPr>
              <a:t>测试</a:t>
            </a:r>
            <a:r>
              <a:rPr lang="en-US" altLang="zh-CN" b="1" dirty="0">
                <a:solidFill>
                  <a:schemeClr val="accent2"/>
                </a:solidFill>
              </a:rPr>
              <a:t>-TDC</a:t>
            </a:r>
            <a:r>
              <a:rPr lang="zh-CN" altLang="en-US" b="1" dirty="0">
                <a:solidFill>
                  <a:schemeClr val="accent2"/>
                </a:solidFill>
              </a:rPr>
              <a:t>时间分辨</a:t>
            </a:r>
            <a:endParaRPr lang="en-US" altLang="zh-CN" b="1" dirty="0">
              <a:solidFill>
                <a:schemeClr val="accent2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1E8789-C031-1DE6-8ACF-2971FCAC7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234" y="1516517"/>
            <a:ext cx="5064555" cy="20169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70A22C7-F6FC-4C24-1469-A3AC61D82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234" y="3926540"/>
            <a:ext cx="5085755" cy="20169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72F6758-EDE0-2BE2-9B76-6FFD49DA8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58" y="3937977"/>
            <a:ext cx="5048616" cy="20078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54DD753-FD62-76DB-DD70-DF724DFF5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40" y="1516517"/>
            <a:ext cx="5064555" cy="2007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5AFC0AA6-FB5B-4F08-AF5E-FF6D1F75EC1C}"/>
                  </a:ext>
                </a:extLst>
              </p:cNvPr>
              <p:cNvSpPr txBox="1"/>
              <p:nvPr/>
            </p:nvSpPr>
            <p:spPr>
              <a:xfrm>
                <a:off x="6885178" y="153244"/>
                <a:ext cx="4691362" cy="10299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1400" dirty="0"/>
                  <a:t>片上</a:t>
                </a:r>
                <a:r>
                  <a:rPr lang="en-US" altLang="zh-CN" sz="1400" dirty="0"/>
                  <a:t>TDC</a:t>
                </a:r>
                <a:r>
                  <a:rPr lang="zh-CN" altLang="en-US" sz="1400" dirty="0"/>
                  <a:t>与</a:t>
                </a:r>
                <a:r>
                  <a:rPr lang="en-US" altLang="zh-CN" sz="1400" dirty="0"/>
                  <a:t>FPGA</a:t>
                </a:r>
                <a:r>
                  <a:rPr lang="zh-CN" altLang="en-US" sz="1400" dirty="0"/>
                  <a:t>上</a:t>
                </a:r>
                <a:r>
                  <a:rPr lang="en-US" altLang="zh-CN" sz="1400" dirty="0"/>
                  <a:t>TDC</a:t>
                </a:r>
                <a:r>
                  <a:rPr lang="zh-CN" altLang="en-US" sz="1400" dirty="0"/>
                  <a:t>起始位对齐</a:t>
                </a:r>
                <a:endParaRPr lang="en-US" altLang="zh-CN" sz="1400" dirty="0"/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1400" dirty="0"/>
                  <a:t>右移片上</a:t>
                </a:r>
                <a:r>
                  <a:rPr lang="en-US" altLang="zh-CN" sz="1400" dirty="0"/>
                  <a:t>TDC</a:t>
                </a:r>
                <a:r>
                  <a:rPr lang="zh-CN" altLang="en-US" sz="1400" dirty="0"/>
                  <a:t>数据，使得当</a:t>
                </a:r>
                <a:r>
                  <a:rPr lang="en-US" altLang="zh-CN" sz="1400" dirty="0"/>
                  <a:t>TDC_FPGA[0]=0</a:t>
                </a:r>
                <a:r>
                  <a:rPr lang="zh-CN" altLang="en-US" sz="1400" dirty="0"/>
                  <a:t>时，事件分布在</a:t>
                </a:r>
                <a14:m>
                  <m:oMath xmlns:m="http://schemas.openxmlformats.org/officeDocument/2006/math">
                    <m:r>
                      <a:rPr lang="en-US" altLang="zh-CN" sz="1400" i="1" dirty="0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 dirty="0" smtClean="0">
                            <a:latin typeface="Cambria Math" panose="02040503050406030204" pitchFamily="18" charset="0"/>
                          </a:rPr>
                          <m:t>0,2</m:t>
                        </m:r>
                      </m:e>
                      <m:sup>
                        <m:r>
                          <a:rPr lang="en-US" altLang="zh-CN" sz="1400" b="0" i="1" dirty="0" smtClean="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r>
                      <a:rPr lang="en-US" altLang="zh-CN" sz="140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zh-CN" altLang="en-US" sz="1400" dirty="0"/>
                  <a:t>区间内</a:t>
                </a:r>
                <a:endParaRPr lang="en-US" altLang="zh-CN" sz="1400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5AFC0AA6-FB5B-4F08-AF5E-FF6D1F75E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178" y="153244"/>
                <a:ext cx="4691362" cy="1029962"/>
              </a:xfrm>
              <a:prstGeom prst="rect">
                <a:avLst/>
              </a:prstGeom>
              <a:blipFill>
                <a:blip r:embed="rId6"/>
                <a:stretch>
                  <a:fillRect l="-130" r="-2078" b="-53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34D3AD74-8907-4C5D-DCD5-755A6679B99E}"/>
              </a:ext>
            </a:extLst>
          </p:cNvPr>
          <p:cNvSpPr txBox="1"/>
          <p:nvPr/>
        </p:nvSpPr>
        <p:spPr>
          <a:xfrm>
            <a:off x="1953845" y="6122939"/>
            <a:ext cx="2628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未对齐前，片上</a:t>
            </a:r>
            <a:r>
              <a:rPr lang="en-US" altLang="zh-CN" sz="1400" dirty="0"/>
              <a:t>TDC</a:t>
            </a:r>
            <a:r>
              <a:rPr lang="zh-CN" altLang="en-US" sz="1400" dirty="0"/>
              <a:t>数据分布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13FF18B-221D-EE83-B268-826A88418BCE}"/>
              </a:ext>
            </a:extLst>
          </p:cNvPr>
          <p:cNvSpPr txBox="1"/>
          <p:nvPr/>
        </p:nvSpPr>
        <p:spPr>
          <a:xfrm>
            <a:off x="7916787" y="6122940"/>
            <a:ext cx="2628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对齐后，片上</a:t>
            </a:r>
            <a:r>
              <a:rPr lang="en-US" altLang="zh-CN" sz="1400" dirty="0"/>
              <a:t>TDC</a:t>
            </a:r>
            <a:r>
              <a:rPr lang="zh-CN" altLang="en-US" sz="1400" dirty="0"/>
              <a:t>数据分布</a:t>
            </a:r>
          </a:p>
        </p:txBody>
      </p:sp>
    </p:spTree>
    <p:extLst>
      <p:ext uri="{BB962C8B-B14F-4D97-AF65-F5344CB8AC3E}">
        <p14:creationId xmlns:p14="http://schemas.microsoft.com/office/powerpoint/2010/main" val="2514294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265E2-456C-9710-352B-99F354DB8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D0DC50-1AFA-4663-BFEE-4CD8FC930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0" y="133393"/>
            <a:ext cx="7598079" cy="48664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MPT2321 readout system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8C3BEB3-64CE-7872-6F4A-6327467CD5E6}"/>
              </a:ext>
            </a:extLst>
          </p:cNvPr>
          <p:cNvSpPr txBox="1"/>
          <p:nvPr/>
        </p:nvSpPr>
        <p:spPr>
          <a:xfrm>
            <a:off x="193184" y="724430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</a:rPr>
              <a:t>测试</a:t>
            </a:r>
            <a:r>
              <a:rPr lang="en-US" altLang="zh-CN" b="1" dirty="0">
                <a:solidFill>
                  <a:schemeClr val="accent2"/>
                </a:solidFill>
              </a:rPr>
              <a:t>-TDC</a:t>
            </a:r>
            <a:r>
              <a:rPr lang="zh-CN" altLang="en-US" b="1" dirty="0">
                <a:solidFill>
                  <a:schemeClr val="accent2"/>
                </a:solidFill>
              </a:rPr>
              <a:t>时间分辨</a:t>
            </a:r>
            <a:endParaRPr lang="en-US" altLang="zh-CN" b="1" dirty="0">
              <a:solidFill>
                <a:schemeClr val="accent2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7731F70-39A8-062B-65DD-B624E6954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305" y="724430"/>
            <a:ext cx="2937387" cy="23472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0C757B-F187-08A6-AEED-83E6DE5AA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695" y="3680438"/>
            <a:ext cx="2937387" cy="23149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88E4995-309A-869D-C160-D3801FA62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979" y="697870"/>
            <a:ext cx="3073449" cy="244985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E16827-8942-2AE4-116C-D770B9D31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432" y="3812878"/>
            <a:ext cx="2955996" cy="234725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DBD215E-B7BB-AD45-7BCA-2844ADD8B921}"/>
              </a:ext>
            </a:extLst>
          </p:cNvPr>
          <p:cNvSpPr txBox="1"/>
          <p:nvPr/>
        </p:nvSpPr>
        <p:spPr>
          <a:xfrm>
            <a:off x="4934797" y="3090573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频率：</a:t>
            </a:r>
            <a:r>
              <a:rPr lang="en-US" altLang="zh-CN" dirty="0"/>
              <a:t>6kHz</a:t>
            </a:r>
            <a:r>
              <a:rPr lang="zh-CN" altLang="en-US" dirty="0"/>
              <a:t>，未对齐前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0275DBB-83FE-4630-22A5-D4E42EF48C82}"/>
              </a:ext>
            </a:extLst>
          </p:cNvPr>
          <p:cNvSpPr txBox="1"/>
          <p:nvPr/>
        </p:nvSpPr>
        <p:spPr>
          <a:xfrm>
            <a:off x="8713575" y="3173496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频率：</a:t>
            </a:r>
            <a:r>
              <a:rPr lang="en-US" altLang="zh-CN" dirty="0"/>
              <a:t>6kHz</a:t>
            </a:r>
            <a:r>
              <a:rPr lang="zh-CN" altLang="en-US" dirty="0"/>
              <a:t>，对齐后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55BF5DA-5194-101C-5FE4-BFBF01248E41}"/>
              </a:ext>
            </a:extLst>
          </p:cNvPr>
          <p:cNvSpPr txBox="1"/>
          <p:nvPr/>
        </p:nvSpPr>
        <p:spPr>
          <a:xfrm>
            <a:off x="4934797" y="6027690"/>
            <a:ext cx="259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频率：</a:t>
            </a:r>
            <a:r>
              <a:rPr lang="en-US" altLang="zh-CN" dirty="0"/>
              <a:t>8kHz</a:t>
            </a:r>
            <a:r>
              <a:rPr lang="zh-CN" altLang="en-US" dirty="0"/>
              <a:t>，未对齐前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00C9671-83AC-1400-44DA-14DCEB02620E}"/>
              </a:ext>
            </a:extLst>
          </p:cNvPr>
          <p:cNvSpPr txBox="1"/>
          <p:nvPr/>
        </p:nvSpPr>
        <p:spPr>
          <a:xfrm>
            <a:off x="8713575" y="6160130"/>
            <a:ext cx="236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频率：</a:t>
            </a:r>
            <a:r>
              <a:rPr lang="en-US" altLang="zh-CN" dirty="0"/>
              <a:t>8kHz</a:t>
            </a:r>
            <a:r>
              <a:rPr lang="zh-CN" altLang="en-US" dirty="0"/>
              <a:t>，对齐后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B37A725-9953-3B75-7F8A-8FCC0061690B}"/>
                  </a:ext>
                </a:extLst>
              </p:cNvPr>
              <p:cNvSpPr txBox="1"/>
              <p:nvPr/>
            </p:nvSpPr>
            <p:spPr>
              <a:xfrm>
                <a:off x="299345" y="1447295"/>
                <a:ext cx="3982058" cy="4698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dirty="0"/>
                  <a:t>时间单位为</a:t>
                </a:r>
                <a:r>
                  <a:rPr lang="en-US" altLang="zh-CN" dirty="0"/>
                  <a:t>ns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en-US" altLang="zh-CN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dirty="0"/>
                  <a:t>峰值间距均为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25600 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𝑛𝑠</m:t>
                    </m:r>
                  </m:oMath>
                </a14:m>
                <a:endParaRPr lang="en-US" altLang="zh-CN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en-US" altLang="zh-CN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dirty="0"/>
                  <a:t>片上</a:t>
                </a:r>
                <a:r>
                  <a:rPr lang="en-US" altLang="zh-CN" dirty="0"/>
                  <a:t>TDC</a:t>
                </a:r>
                <a:r>
                  <a:rPr lang="zh-CN" altLang="en-US" dirty="0"/>
                  <a:t>周期为</a:t>
                </a:r>
                <a:r>
                  <a:rPr lang="en-US" altLang="zh-CN" dirty="0"/>
                  <a:t>: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80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𝑀𝐻𝑧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512</m:t>
                        </m:r>
                      </m:den>
                    </m:f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=2.56×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altLang="zh-CN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endParaRPr lang="en-US" altLang="zh-CN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dirty="0"/>
                  <a:t>中间峰值的均值：</a:t>
                </a:r>
                <a:endParaRPr lang="en-US" altLang="zh-CN" dirty="0"/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8kHz</a:t>
                </a:r>
                <a:r>
                  <a:rPr lang="zh-CN" altLang="en-US" dirty="0"/>
                  <a:t>：</a:t>
                </a:r>
                <a:r>
                  <a:rPr lang="en-US" altLang="zh-CN" dirty="0"/>
                  <a:t>125000 ns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6kHz</a:t>
                </a:r>
                <a:r>
                  <a:rPr lang="zh-CN" altLang="en-US" dirty="0"/>
                  <a:t>：</a:t>
                </a:r>
                <a:r>
                  <a:rPr lang="en-US" altLang="zh-CN" dirty="0"/>
                  <a:t>166667 ns</a:t>
                </a:r>
              </a:p>
              <a:p>
                <a:r>
                  <a:rPr lang="en-US" altLang="zh-CN" dirty="0"/>
                  <a:t>	</a:t>
                </a:r>
                <a:endParaRPr lang="zh-CN" altLang="en-US" dirty="0"/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B37A725-9953-3B75-7F8A-8FCC00616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45" y="1447295"/>
                <a:ext cx="3982058" cy="4698337"/>
              </a:xfrm>
              <a:prstGeom prst="rect">
                <a:avLst/>
              </a:prstGeom>
              <a:blipFill>
                <a:blip r:embed="rId6"/>
                <a:stretch>
                  <a:fillRect l="-9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1652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40156-1A50-B1BA-E23F-8CF2679B6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8783D-5CFB-55CB-84D5-C83FC9F9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0" y="133393"/>
            <a:ext cx="7598079" cy="48664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MPT2321 readout system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B1DA985-67EC-3FF8-824F-DDFB36618D80}"/>
              </a:ext>
            </a:extLst>
          </p:cNvPr>
          <p:cNvSpPr txBox="1"/>
          <p:nvPr/>
        </p:nvSpPr>
        <p:spPr>
          <a:xfrm>
            <a:off x="193184" y="724430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</a:rPr>
              <a:t>测试</a:t>
            </a:r>
            <a:r>
              <a:rPr lang="en-US" altLang="zh-CN" b="1" dirty="0">
                <a:solidFill>
                  <a:schemeClr val="accent2"/>
                </a:solidFill>
              </a:rPr>
              <a:t>-TDC</a:t>
            </a:r>
            <a:r>
              <a:rPr lang="zh-CN" altLang="en-US" b="1" dirty="0">
                <a:solidFill>
                  <a:schemeClr val="accent2"/>
                </a:solidFill>
              </a:rPr>
              <a:t>时间分辨</a:t>
            </a:r>
            <a:endParaRPr lang="en-US" altLang="zh-CN" b="1" dirty="0">
              <a:solidFill>
                <a:schemeClr val="accent2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7AAB93F-7519-CF38-A5A1-335DBDB32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580" y="733010"/>
            <a:ext cx="3681822" cy="29381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6DC5B08-1605-F69E-4608-9371462C9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580" y="3784102"/>
            <a:ext cx="3681822" cy="291960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A38EFB9-B7DA-B051-73FA-FB144DC55A9E}"/>
              </a:ext>
            </a:extLst>
          </p:cNvPr>
          <p:cNvSpPr txBox="1"/>
          <p:nvPr/>
        </p:nvSpPr>
        <p:spPr>
          <a:xfrm>
            <a:off x="193184" y="1575221"/>
            <a:ext cx="36818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测量线缆延迟时间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0-15</a:t>
            </a:r>
            <a:r>
              <a:rPr lang="zh-CN" altLang="en-US" dirty="0"/>
              <a:t>通道与</a:t>
            </a:r>
            <a:r>
              <a:rPr lang="en-US" altLang="zh-CN" dirty="0"/>
              <a:t>16-31</a:t>
            </a:r>
            <a:r>
              <a:rPr lang="zh-CN" altLang="en-US" dirty="0"/>
              <a:t>通道时间作差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输入信号频率：</a:t>
            </a:r>
            <a:r>
              <a:rPr lang="en-US" altLang="zh-CN" dirty="0"/>
              <a:t>6kHz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C181EE-D31E-28AE-C210-B3579D308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975" y="700965"/>
            <a:ext cx="3676809" cy="2938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59F9CE3-ECAB-BFCC-E2AB-7BF1007D5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900" y="3770846"/>
            <a:ext cx="3681823" cy="293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5DD70-CA2B-4EF8-63B5-C5C26565B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5E67C-57B4-F725-5E03-42554748B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0" y="133393"/>
            <a:ext cx="7598079" cy="48664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MPT2321 readout system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6A736D3-6BBF-8600-6EC5-53A16F6D502A}"/>
              </a:ext>
            </a:extLst>
          </p:cNvPr>
          <p:cNvSpPr txBox="1"/>
          <p:nvPr/>
        </p:nvSpPr>
        <p:spPr>
          <a:xfrm>
            <a:off x="193184" y="72443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/>
                </a:solidFill>
              </a:rPr>
              <a:t>转接板</a:t>
            </a:r>
            <a:endParaRPr lang="en-US" altLang="zh-CN" b="1" dirty="0">
              <a:solidFill>
                <a:schemeClr val="accent2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595EAC6-82B0-4D7A-F801-E0EEE16573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6" t="24562" r="3668" b="20024"/>
          <a:stretch/>
        </p:blipFill>
        <p:spPr>
          <a:xfrm>
            <a:off x="4856699" y="822883"/>
            <a:ext cx="5706139" cy="251413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AF6F9F-FE29-5FF1-8513-2ED18875CB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6" t="21479" r="3347" b="13768"/>
          <a:stretch/>
        </p:blipFill>
        <p:spPr>
          <a:xfrm>
            <a:off x="4856699" y="3714176"/>
            <a:ext cx="5706139" cy="289251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15E8C7C-3DFD-1BEB-589D-ECE3E318A77F}"/>
              </a:ext>
            </a:extLst>
          </p:cNvPr>
          <p:cNvSpPr txBox="1"/>
          <p:nvPr/>
        </p:nvSpPr>
        <p:spPr>
          <a:xfrm>
            <a:off x="343727" y="1568408"/>
            <a:ext cx="3567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V1.1: </a:t>
            </a:r>
            <a:r>
              <a:rPr lang="zh-CN" altLang="en-US" dirty="0"/>
              <a:t>信号与高压共用一个端口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V2.0: </a:t>
            </a:r>
            <a:r>
              <a:rPr lang="zh-CN" altLang="en-US" dirty="0"/>
              <a:t>信号与高压端口分离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35379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43F1-91B6-EB79-C142-D617BD8DE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F57423-4A9D-0C50-1E8E-770D3E74E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0" y="133393"/>
            <a:ext cx="7598079" cy="486645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MPT2321 readout system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589E6B6-56AE-2457-C346-800A1B47696F}"/>
              </a:ext>
            </a:extLst>
          </p:cNvPr>
          <p:cNvSpPr txBox="1"/>
          <p:nvPr/>
        </p:nvSpPr>
        <p:spPr>
          <a:xfrm>
            <a:off x="193184" y="724430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</a:rPr>
              <a:t>TODO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BB7197F-8902-53F1-4AE1-CA26DAD5BE18}"/>
              </a:ext>
            </a:extLst>
          </p:cNvPr>
          <p:cNvSpPr txBox="1"/>
          <p:nvPr/>
        </p:nvSpPr>
        <p:spPr>
          <a:xfrm>
            <a:off x="897940" y="1494304"/>
            <a:ext cx="78726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测量死时间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宇宙线测试</a:t>
            </a:r>
            <a:endParaRPr lang="en-US" altLang="zh-CN" dirty="0"/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85123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omic Sans MS"/>
        <a:ea typeface="华文楷体"/>
        <a:cs typeface=""/>
      </a:majorFont>
      <a:minorFont>
        <a:latin typeface="Comic Sans MS"/>
        <a:ea typeface="华文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43855</TotalTime>
  <Words>319</Words>
  <Application>Microsoft Office PowerPoint</Application>
  <PresentationFormat>宽屏</PresentationFormat>
  <Paragraphs>91</Paragraphs>
  <Slides>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5" baseType="lpstr">
      <vt:lpstr>等线</vt:lpstr>
      <vt:lpstr>Arial</vt:lpstr>
      <vt:lpstr>Cambria Math</vt:lpstr>
      <vt:lpstr>Comic Sans MS</vt:lpstr>
      <vt:lpstr>Times New Roman</vt:lpstr>
      <vt:lpstr>Wingdings</vt:lpstr>
      <vt:lpstr>Office 主题​​</vt:lpstr>
      <vt:lpstr>MPT2321 readout electronics</vt:lpstr>
      <vt:lpstr>MPT2321 readout system</vt:lpstr>
      <vt:lpstr>MPT2321 readout system</vt:lpstr>
      <vt:lpstr>MPT2321 readout system</vt:lpstr>
      <vt:lpstr>MPT2321 readout system</vt:lpstr>
      <vt:lpstr>MPT2321 readout system</vt:lpstr>
      <vt:lpstr>MPT2321 readout system</vt:lpstr>
      <vt:lpstr>MPT2321 readout system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袁 铭宽</dc:creator>
  <cp:lastModifiedBy>MingKuan Yuan</cp:lastModifiedBy>
  <cp:revision>1179</cp:revision>
  <dcterms:created xsi:type="dcterms:W3CDTF">2021-11-11T02:50:15Z</dcterms:created>
  <dcterms:modified xsi:type="dcterms:W3CDTF">2025-04-07T02:26:46Z</dcterms:modified>
</cp:coreProperties>
</file>