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69" r:id="rId3"/>
    <p:sldId id="954" r:id="rId4"/>
    <p:sldId id="39014" r:id="rId5"/>
    <p:sldId id="39015" r:id="rId6"/>
    <p:sldId id="272" r:id="rId7"/>
    <p:sldId id="273" r:id="rId8"/>
    <p:sldId id="39016" r:id="rId9"/>
    <p:sldId id="39017" r:id="rId10"/>
    <p:sldId id="39022" r:id="rId11"/>
    <p:sldId id="39019" r:id="rId12"/>
    <p:sldId id="39020" r:id="rId13"/>
    <p:sldId id="39021" r:id="rId14"/>
    <p:sldId id="39023"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chine Detector Interface" id="{B6CC176F-F40F-48FA-A44C-0CCB95068E20}">
          <p14:sldIdLst/>
        </p14:section>
        <p14:section name="TRACKING " id="{5749B0FC-D5A9-44BA-946C-D6BE78BDC371}">
          <p14:sldIdLst/>
        </p14:section>
        <p14:section name="Vertex Detector" id="{CA7F3D89-5892-41AE-98DF-08A0AAFBCBFC}">
          <p14:sldIdLst/>
        </p14:section>
        <p14:section name="Inner Tracker (ITK)" id="{356C80BC-7DFC-4A39-994B-349E84879086}">
          <p14:sldIdLst>
            <p14:sldId id="268"/>
            <p14:sldId id="269"/>
            <p14:sldId id="954"/>
            <p14:sldId id="39014"/>
            <p14:sldId id="39015"/>
          </p14:sldIdLst>
        </p14:section>
        <p14:section name="Outer Tracker(OTK)" id="{FA86C2AB-37FD-41E7-A67A-8F5DA52D0C74}">
          <p14:sldIdLst>
            <p14:sldId id="272"/>
            <p14:sldId id="273"/>
            <p14:sldId id="39016"/>
            <p14:sldId id="39017"/>
            <p14:sldId id="39022"/>
            <p14:sldId id="39019"/>
            <p14:sldId id="39020"/>
            <p14:sldId id="39021"/>
            <p14:sldId id="39023"/>
          </p14:sldIdLst>
        </p14:section>
        <p14:section name="TPC" id="{C723AA79-7608-491F-9F8E-A4EC5CF5B110}">
          <p14:sldIdLst/>
        </p14:section>
        <p14:section name="CALORIMETRY" id="{6804C7AF-D957-41CE-A9DA-167B73B4833D}">
          <p14:sldIdLst/>
        </p14:section>
        <p14:section name="MUON " id="{B3443D6F-6C96-47DA-B938-32FEA62C3D1E}">
          <p14:sldIdLst/>
        </p14:section>
        <p14:section name="SYSTEM MAGNET" id="{C62AF7AB-A357-40BE-A5F6-95664F91FEB0}">
          <p14:sldIdLst/>
        </p14:section>
        <p14:section name="MECHANICAL INTEGRATION" id="{CFBF21C4-0594-4C9C-BBED-7C68C1723DE2}">
          <p14:sldIdLst/>
        </p14:section>
        <p14:section name="ELECTRONICS" id="{0BFECAEE-A56A-41CC-8609-F9B3A260564C}">
          <p14:sldIdLst/>
        </p14:section>
        <p14:section name="TDAQ" id="{437025A6-EC2C-474D-B4D8-0F4D3C124E62}">
          <p14:sldIdLst/>
        </p14:section>
        <p14:section name="SOFTWARE AND COMPUTING" id="{CC979B20-6A17-4D67-98BB-665753FCDC8A}">
          <p14:sldIdLst/>
        </p14:section>
        <p14:section name="DETECTOR PEREORMANCE" id="{9D141A37-7972-4A88-8C5D-1B591126290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54" autoAdjust="0"/>
    <p:restoredTop sz="95334" autoAdjust="0"/>
  </p:normalViewPr>
  <p:slideViewPr>
    <p:cSldViewPr snapToGrid="0">
      <p:cViewPr varScale="1">
        <p:scale>
          <a:sx n="93" d="100"/>
          <a:sy n="93" d="100"/>
        </p:scale>
        <p:origin x="216" y="760"/>
      </p:cViewPr>
      <p:guideLst/>
    </p:cSldViewPr>
  </p:slideViewPr>
  <p:outlineViewPr>
    <p:cViewPr>
      <p:scale>
        <a:sx n="33" d="100"/>
        <a:sy n="33" d="100"/>
      </p:scale>
      <p:origin x="0" y="-87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63CE-490F-47E4-AAB4-BEEE1E3E39C8}" type="datetimeFigureOut">
              <a:rPr lang="zh-CN" altLang="en-US" smtClean="0"/>
              <a:t>2025/4/10</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AE8C5-9FA8-468B-B33F-A58E8D69A43E}" type="slidenum">
              <a:rPr lang="zh-CN" altLang="en-US" smtClean="0"/>
              <a:t>‹#›</a:t>
            </a:fld>
            <a:endParaRPr lang="zh-CN" altLang="en-US"/>
          </a:p>
        </p:txBody>
      </p:sp>
    </p:spTree>
    <p:extLst>
      <p:ext uri="{BB962C8B-B14F-4D97-AF65-F5344CB8AC3E}">
        <p14:creationId xmlns:p14="http://schemas.microsoft.com/office/powerpoint/2010/main" val="224207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387248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82FD-3E50-7485-BEE5-13C184C4F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F0DF4-D79E-EE40-A28D-F55BD15D8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2EB21-7CAB-30DE-D97B-9586A2206E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44EDAC-A749-78F0-4792-07526030448F}"/>
              </a:ext>
            </a:extLst>
          </p:cNvPr>
          <p:cNvSpPr>
            <a:spLocks noGrp="1"/>
          </p:cNvSpPr>
          <p:nvPr>
            <p:ph type="sldNum" sz="quarter" idx="5"/>
          </p:nvPr>
        </p:nvSpPr>
        <p:spPr/>
        <p:txBody>
          <a:bodyPr/>
          <a:lstStyle/>
          <a:p>
            <a:fld id="{3A7AE8C5-9FA8-468B-B33F-A58E8D69A43E}" type="slidenum">
              <a:rPr lang="zh-CN" altLang="en-US" smtClean="0"/>
              <a:t>5</a:t>
            </a:fld>
            <a:endParaRPr lang="zh-CN" altLang="en-US"/>
          </a:p>
        </p:txBody>
      </p:sp>
    </p:spTree>
    <p:extLst>
      <p:ext uri="{BB962C8B-B14F-4D97-AF65-F5344CB8AC3E}">
        <p14:creationId xmlns:p14="http://schemas.microsoft.com/office/powerpoint/2010/main" val="383295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1DF17-A28C-4D46-829F-D8D110C09314}" type="slidenum">
              <a:rPr lang="zh-CN" altLang="en-US" smtClean="0"/>
              <a:pPr/>
              <a:t>9</a:t>
            </a:fld>
            <a:endParaRPr lang="zh-CN" altLang="en-US"/>
          </a:p>
        </p:txBody>
      </p:sp>
    </p:spTree>
    <p:extLst>
      <p:ext uri="{BB962C8B-B14F-4D97-AF65-F5344CB8AC3E}">
        <p14:creationId xmlns:p14="http://schemas.microsoft.com/office/powerpoint/2010/main" val="346450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F0BA2-49AC-B2A7-9C5F-E96F15CF4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EC729-0361-163F-299A-CE9082198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60CFC-135A-12A5-31D6-DE21A04D0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98B57B-D8B4-DF3C-FC80-5664845F460D}"/>
              </a:ext>
            </a:extLst>
          </p:cNvPr>
          <p:cNvSpPr>
            <a:spLocks noGrp="1"/>
          </p:cNvSpPr>
          <p:nvPr>
            <p:ph type="sldNum" sz="quarter" idx="5"/>
          </p:nvPr>
        </p:nvSpPr>
        <p:spPr/>
        <p:txBody>
          <a:bodyPr/>
          <a:lstStyle/>
          <a:p>
            <a:fld id="{03A1DF17-A28C-4D46-829F-D8D110C09314}" type="slidenum">
              <a:rPr lang="zh-CN" altLang="en-US" smtClean="0"/>
              <a:pPr/>
              <a:t>10</a:t>
            </a:fld>
            <a:endParaRPr lang="zh-CN" altLang="en-US"/>
          </a:p>
        </p:txBody>
      </p:sp>
    </p:spTree>
    <p:extLst>
      <p:ext uri="{BB962C8B-B14F-4D97-AF65-F5344CB8AC3E}">
        <p14:creationId xmlns:p14="http://schemas.microsoft.com/office/powerpoint/2010/main" val="15008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1DF17-A28C-4D46-829F-D8D110C09314}" type="slidenum">
              <a:rPr lang="zh-CN" altLang="en-US" smtClean="0"/>
              <a:pPr/>
              <a:t>13</a:t>
            </a:fld>
            <a:endParaRPr lang="zh-CN" altLang="en-US"/>
          </a:p>
        </p:txBody>
      </p:sp>
    </p:spTree>
    <p:extLst>
      <p:ext uri="{BB962C8B-B14F-4D97-AF65-F5344CB8AC3E}">
        <p14:creationId xmlns:p14="http://schemas.microsoft.com/office/powerpoint/2010/main" val="169254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FE1D-0096-4A89-A326-7481F4E4BF1E}"/>
              </a:ext>
            </a:extLst>
          </p:cNvPr>
          <p:cNvSpPr>
            <a:spLocks noGrp="1"/>
          </p:cNvSpPr>
          <p:nvPr>
            <p:ph type="title"/>
          </p:nvPr>
        </p:nvSpPr>
        <p:spPr>
          <a:xfrm>
            <a:off x="831850" y="1709738"/>
            <a:ext cx="10515600" cy="2852737"/>
          </a:xfrm>
        </p:spPr>
        <p:txBody>
          <a:bodyPr anchor="b"/>
          <a:lstStyle>
            <a:lvl1pPr>
              <a:defRPr sz="6000"/>
            </a:lvl1pPr>
          </a:lstStyle>
          <a:p>
            <a:r>
              <a:rPr lang="en-US" altLang="zh-CN" dirty="0"/>
              <a:t>Click to edit Master title style</a:t>
            </a:r>
            <a:endParaRPr lang="zh-CN" altLang="en-US" dirty="0"/>
          </a:p>
        </p:txBody>
      </p:sp>
      <p:sp>
        <p:nvSpPr>
          <p:cNvPr id="14" name="日期占位符 3">
            <a:extLst>
              <a:ext uri="{FF2B5EF4-FFF2-40B4-BE49-F238E27FC236}">
                <a16:creationId xmlns:a16="http://schemas.microsoft.com/office/drawing/2014/main" id="{42BF4888-4AE9-4F64-BB97-4DFEAA5B6A85}"/>
              </a:ext>
            </a:extLst>
          </p:cNvPr>
          <p:cNvSpPr>
            <a:spLocks noGrp="1"/>
          </p:cNvSpPr>
          <p:nvPr>
            <p:ph type="dt" sz="half" idx="10"/>
          </p:nvPr>
        </p:nvSpPr>
        <p:spPr>
          <a:xfrm>
            <a:off x="609600" y="6356351"/>
            <a:ext cx="2844800" cy="365125"/>
          </a:xfrm>
        </p:spPr>
        <p:txBody>
          <a:bodyPr/>
          <a:lstStyle/>
          <a:p>
            <a:fld id="{862A364D-C919-45E7-A57D-C4BE4049E83B}" type="datetime1">
              <a:rPr lang="zh-CN" altLang="en-US" smtClean="0"/>
              <a:t>2025/4/10</a:t>
            </a:fld>
            <a:endParaRPr lang="zh-CN" altLang="en-US"/>
          </a:p>
        </p:txBody>
      </p:sp>
      <p:sp>
        <p:nvSpPr>
          <p:cNvPr id="15" name="灯片编号占位符 5">
            <a:extLst>
              <a:ext uri="{FF2B5EF4-FFF2-40B4-BE49-F238E27FC236}">
                <a16:creationId xmlns:a16="http://schemas.microsoft.com/office/drawing/2014/main" id="{1F8B9290-983E-4914-BD85-9995DE94DF4B}"/>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a:t>
            </a:fld>
            <a:endParaRPr lang="zh-CN" altLang="en-US"/>
          </a:p>
        </p:txBody>
      </p:sp>
      <p:sp>
        <p:nvSpPr>
          <p:cNvPr id="16" name="矩形 7">
            <a:extLst>
              <a:ext uri="{FF2B5EF4-FFF2-40B4-BE49-F238E27FC236}">
                <a16:creationId xmlns:a16="http://schemas.microsoft.com/office/drawing/2014/main" id="{87716EE0-9C85-46CC-889E-7EB45D749BA1}"/>
              </a:ext>
            </a:extLst>
          </p:cNvPr>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8">
            <a:extLst>
              <a:ext uri="{FF2B5EF4-FFF2-40B4-BE49-F238E27FC236}">
                <a16:creationId xmlns:a16="http://schemas.microsoft.com/office/drawing/2014/main" id="{E7B9A768-5FCE-4D71-AB86-F2F098743E59}"/>
              </a:ext>
            </a:extLst>
          </p:cNvPr>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9">
            <a:extLst>
              <a:ext uri="{FF2B5EF4-FFF2-40B4-BE49-F238E27FC236}">
                <a16:creationId xmlns:a16="http://schemas.microsoft.com/office/drawing/2014/main" id="{DCFB2237-ABB3-49CC-A7AF-FC2D1D866C3C}"/>
              </a:ext>
            </a:extLst>
          </p:cNvPr>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0">
            <a:extLst>
              <a:ext uri="{FF2B5EF4-FFF2-40B4-BE49-F238E27FC236}">
                <a16:creationId xmlns:a16="http://schemas.microsoft.com/office/drawing/2014/main" id="{6BB3B6DC-B23A-4996-A760-E10EBDF79690}"/>
              </a:ext>
            </a:extLst>
          </p:cNvPr>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页脚占位符 4">
            <a:extLst>
              <a:ext uri="{FF2B5EF4-FFF2-40B4-BE49-F238E27FC236}">
                <a16:creationId xmlns:a16="http://schemas.microsoft.com/office/drawing/2014/main" id="{C905D90D-A04F-4F2D-8599-845DD0B2E4B8}"/>
              </a:ext>
            </a:extLst>
          </p:cNvPr>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Detector Ref-TDR Review</a:t>
            </a:r>
            <a:endParaRPr lang="zh-CN" altLang="en-US" dirty="0"/>
          </a:p>
        </p:txBody>
      </p:sp>
    </p:spTree>
    <p:extLst>
      <p:ext uri="{BB962C8B-B14F-4D97-AF65-F5344CB8AC3E}">
        <p14:creationId xmlns:p14="http://schemas.microsoft.com/office/powerpoint/2010/main" val="38411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EF9EF9-FB3D-4A02-A7E1-7ACB900EAC23}"/>
              </a:ext>
            </a:extLst>
          </p:cNvPr>
          <p:cNvSpPr>
            <a:spLocks noGrp="1"/>
          </p:cNvSpPr>
          <p:nvPr>
            <p:ph type="body"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53863716-65F9-44AA-9EC0-6162C694CF43}"/>
              </a:ext>
            </a:extLst>
          </p:cNvPr>
          <p:cNvSpPr>
            <a:spLocks noGrp="1"/>
          </p:cNvSpPr>
          <p:nvPr>
            <p:ph type="dt" sz="half" idx="10"/>
          </p:nvPr>
        </p:nvSpPr>
        <p:spPr/>
        <p:txBody>
          <a:bodyPr/>
          <a:lstStyle/>
          <a:p>
            <a:fld id="{BBEA02FA-3565-479D-BDE5-3B4BF0B05CFF}" type="datetimeFigureOut">
              <a:rPr lang="zh-CN" altLang="en-US" smtClean="0"/>
              <a:t>2025/4/10</a:t>
            </a:fld>
            <a:endParaRPr lang="zh-CN" altLang="en-US"/>
          </a:p>
        </p:txBody>
      </p:sp>
      <p:sp>
        <p:nvSpPr>
          <p:cNvPr id="5" name="Footer Placeholder 4">
            <a:extLst>
              <a:ext uri="{FF2B5EF4-FFF2-40B4-BE49-F238E27FC236}">
                <a16:creationId xmlns:a16="http://schemas.microsoft.com/office/drawing/2014/main" id="{54E04431-3F2E-42E5-8E78-D9BAC548039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66DBD9F-EA98-43C7-9393-DF40B2B370B3}"/>
              </a:ext>
            </a:extLst>
          </p:cNvPr>
          <p:cNvSpPr>
            <a:spLocks noGrp="1"/>
          </p:cNvSpPr>
          <p:nvPr>
            <p:ph type="sldNum" sz="quarter" idx="12"/>
          </p:nvPr>
        </p:nvSpPr>
        <p:spPr/>
        <p:txBody>
          <a:bodyPr/>
          <a:lstStyle/>
          <a:p>
            <a:fld id="{F4701C47-8FDE-4777-807B-5B569B5E3EFE}" type="slidenum">
              <a:rPr lang="zh-CN" altLang="en-US" smtClean="0"/>
              <a:t>‹#›</a:t>
            </a:fld>
            <a:endParaRPr lang="zh-CN" altLang="en-US"/>
          </a:p>
        </p:txBody>
      </p:sp>
      <p:sp>
        <p:nvSpPr>
          <p:cNvPr id="7" name="矩形 17">
            <a:extLst>
              <a:ext uri="{FF2B5EF4-FFF2-40B4-BE49-F238E27FC236}">
                <a16:creationId xmlns:a16="http://schemas.microsoft.com/office/drawing/2014/main" id="{877752CD-8B12-41FE-8C34-07E2B57AE82D}"/>
              </a:ext>
            </a:extLst>
          </p:cNvPr>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22">
            <a:extLst>
              <a:ext uri="{FF2B5EF4-FFF2-40B4-BE49-F238E27FC236}">
                <a16:creationId xmlns:a16="http://schemas.microsoft.com/office/drawing/2014/main" id="{C59239F2-7619-46D6-990E-887D7051FE2E}"/>
              </a:ext>
            </a:extLst>
          </p:cNvPr>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标题 1">
            <a:extLst>
              <a:ext uri="{FF2B5EF4-FFF2-40B4-BE49-F238E27FC236}">
                <a16:creationId xmlns:a16="http://schemas.microsoft.com/office/drawing/2014/main" id="{93249937-9C93-455B-AEE9-EC8BA50A3D01}"/>
              </a:ext>
            </a:extLst>
          </p:cNvPr>
          <p:cNvSpPr>
            <a:spLocks noGrp="1"/>
          </p:cNvSpPr>
          <p:nvPr>
            <p:ph type="title" hasCustomPrompt="1"/>
          </p:nvPr>
        </p:nvSpPr>
        <p:spPr>
          <a:xfrm>
            <a:off x="666712" y="142852"/>
            <a:ext cx="10763325" cy="725470"/>
          </a:xfrm>
        </p:spPr>
        <p:txBody>
          <a:bodyPr>
            <a:normAutofit/>
          </a:bodyPr>
          <a:lstStyle>
            <a:lvl1pPr algn="l">
              <a:defRPr sz="4000" b="1" baseline="0">
                <a:solidFill>
                  <a:srgbClr val="C00000"/>
                </a:solidFill>
                <a:effectLst/>
                <a:latin typeface="微软雅黑" panose="020B0503020204020204" pitchFamily="34" charset="-122"/>
                <a:ea typeface="微软雅黑" pitchFamily="34" charset="-122"/>
                <a:cs typeface="Arial" panose="020B0604020202020204" pitchFamily="34" charset="0"/>
              </a:defRPr>
            </a:lvl1pPr>
          </a:lstStyle>
          <a:p>
            <a:r>
              <a:rPr lang="zh-CN" altLang="en-US" dirty="0"/>
              <a:t>单击此处编辑母版标题样式</a:t>
            </a:r>
          </a:p>
        </p:txBody>
      </p:sp>
      <p:sp>
        <p:nvSpPr>
          <p:cNvPr id="11" name="内容占位符 2">
            <a:extLst>
              <a:ext uri="{FF2B5EF4-FFF2-40B4-BE49-F238E27FC236}">
                <a16:creationId xmlns:a16="http://schemas.microsoft.com/office/drawing/2014/main" id="{CE172490-385A-44EF-9585-CDB81CB0EF86}"/>
              </a:ext>
            </a:extLst>
          </p:cNvPr>
          <p:cNvSpPr>
            <a:spLocks noGrp="1"/>
          </p:cNvSpPr>
          <p:nvPr>
            <p:ph idx="13"/>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solidFill>
                  <a:srgbClr val="0000FF"/>
                </a:solidFill>
                <a:latin typeface="+mn-lt"/>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日期占位符 3">
            <a:extLst>
              <a:ext uri="{FF2B5EF4-FFF2-40B4-BE49-F238E27FC236}">
                <a16:creationId xmlns:a16="http://schemas.microsoft.com/office/drawing/2014/main" id="{7786912F-1E96-42F2-BB4C-586FCF3DD519}"/>
              </a:ext>
            </a:extLst>
          </p:cNvPr>
          <p:cNvSpPr txBox="1">
            <a:spLocks/>
          </p:cNvSpPr>
          <p:nvPr userDrawn="1"/>
        </p:nvSpPr>
        <p:spPr>
          <a:xfrm>
            <a:off x="609600" y="6356351"/>
            <a:ext cx="28448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3ED583-47F1-4C9E-913E-9C8F8159BAED}" type="datetime1">
              <a:rPr lang="zh-CN" altLang="en-US" smtClean="0"/>
              <a:pPr/>
              <a:t>2025/4/10</a:t>
            </a:fld>
            <a:endParaRPr lang="zh-CN" altLang="en-US"/>
          </a:p>
        </p:txBody>
      </p:sp>
      <p:sp>
        <p:nvSpPr>
          <p:cNvPr id="13" name="矩形 14">
            <a:extLst>
              <a:ext uri="{FF2B5EF4-FFF2-40B4-BE49-F238E27FC236}">
                <a16:creationId xmlns:a16="http://schemas.microsoft.com/office/drawing/2014/main" id="{131AF590-5F8C-4F65-A37E-8B9149598EFE}"/>
              </a:ext>
            </a:extLst>
          </p:cNvPr>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5">
            <a:extLst>
              <a:ext uri="{FF2B5EF4-FFF2-40B4-BE49-F238E27FC236}">
                <a16:creationId xmlns:a16="http://schemas.microsoft.com/office/drawing/2014/main" id="{0EE4603A-CB86-4BA3-9F31-DFC4AA4899A5}"/>
              </a:ext>
            </a:extLst>
          </p:cNvPr>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页脚占位符 4">
            <a:extLst>
              <a:ext uri="{FF2B5EF4-FFF2-40B4-BE49-F238E27FC236}">
                <a16:creationId xmlns:a16="http://schemas.microsoft.com/office/drawing/2014/main" id="{BB59D8C0-A44E-4BC5-884C-18D511093286}"/>
              </a:ext>
            </a:extLst>
          </p:cNvPr>
          <p:cNvSpPr txBox="1">
            <a:spLocks/>
          </p:cNvSpPr>
          <p:nvPr userDrawn="1"/>
        </p:nvSpPr>
        <p:spPr>
          <a:xfrm>
            <a:off x="3586586" y="6386391"/>
            <a:ext cx="5040560" cy="354977"/>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CEPC Detector Ref-TDR Review</a:t>
            </a:r>
            <a:endParaRPr lang="zh-CN" altLang="en-US" dirty="0"/>
          </a:p>
        </p:txBody>
      </p:sp>
      <p:sp>
        <p:nvSpPr>
          <p:cNvPr id="16" name="灯片编号占位符 5">
            <a:extLst>
              <a:ext uri="{FF2B5EF4-FFF2-40B4-BE49-F238E27FC236}">
                <a16:creationId xmlns:a16="http://schemas.microsoft.com/office/drawing/2014/main" id="{7FC3F5F1-3416-4928-9C4E-4D832C5BCA67}"/>
              </a:ext>
            </a:extLst>
          </p:cNvPr>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1262613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ADF4E-4C31-45F4-A6BB-28D7EFF8B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a:extLst>
              <a:ext uri="{FF2B5EF4-FFF2-40B4-BE49-F238E27FC236}">
                <a16:creationId xmlns:a16="http://schemas.microsoft.com/office/drawing/2014/main" id="{3FEB4963-92A1-4C67-99D2-9053501A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AD609EE-5A13-446E-A5D8-FE3E9E6E8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02FA-3565-479D-BDE5-3B4BF0B05CFF}" type="datetimeFigureOut">
              <a:rPr lang="zh-CN" altLang="en-US" smtClean="0"/>
              <a:t>2025/4/10</a:t>
            </a:fld>
            <a:endParaRPr lang="zh-CN" altLang="en-US"/>
          </a:p>
        </p:txBody>
      </p:sp>
      <p:sp>
        <p:nvSpPr>
          <p:cNvPr id="5" name="Footer Placeholder 4">
            <a:extLst>
              <a:ext uri="{FF2B5EF4-FFF2-40B4-BE49-F238E27FC236}">
                <a16:creationId xmlns:a16="http://schemas.microsoft.com/office/drawing/2014/main" id="{2B5D1A63-1C4B-4149-9769-2CB57ED4F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8754B716-474E-42AC-AA26-7128FFD05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01C47-8FDE-4777-807B-5B569B5E3EFE}" type="slidenum">
              <a:rPr lang="zh-CN" altLang="en-US" smtClean="0"/>
              <a:t>‹#›</a:t>
            </a:fld>
            <a:endParaRPr lang="zh-CN" altLang="en-US"/>
          </a:p>
        </p:txBody>
      </p:sp>
    </p:spTree>
    <p:extLst>
      <p:ext uri="{BB962C8B-B14F-4D97-AF65-F5344CB8AC3E}">
        <p14:creationId xmlns:p14="http://schemas.microsoft.com/office/powerpoint/2010/main" val="2882285839"/>
      </p:ext>
    </p:extLst>
  </p:cSld>
  <p:clrMap bg1="lt1" tx1="dk1" bg2="lt2" tx2="dk2" accent1="accent1" accent2="accent2" accent3="accent3" accent4="accent4" accent5="accent5" accent6="accent6" hlink="hlink" folHlink="folHlink"/>
  <p:sldLayoutIdLst>
    <p:sldLayoutId id="2147483651" r:id="rId1"/>
    <p:sldLayoutId id="2147483660" r:id="rId2"/>
  </p:sldLayoutIdLst>
  <p:txStyles>
    <p:titleStyle>
      <a:lvl1pPr algn="l" defTabSz="914400" rtl="0" eaLnBrk="1" latinLnBrk="0" hangingPunct="1">
        <a:lnSpc>
          <a:spcPct val="90000"/>
        </a:lnSpc>
        <a:spcBef>
          <a:spcPct val="0"/>
        </a:spcBef>
        <a:buNone/>
        <a:defRPr sz="44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F3F2-A57E-4614-969B-D49E643CB909}"/>
              </a:ext>
            </a:extLst>
          </p:cNvPr>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Inner Tracker (ITK)</a:t>
            </a:r>
          </a:p>
        </p:txBody>
      </p:sp>
      <p:sp>
        <p:nvSpPr>
          <p:cNvPr id="5" name="Text Placeholder 4">
            <a:extLst>
              <a:ext uri="{FF2B5EF4-FFF2-40B4-BE49-F238E27FC236}">
                <a16:creationId xmlns:a16="http://schemas.microsoft.com/office/drawing/2014/main" id="{F406396E-C21D-49F4-999A-38AB863BD0D2}"/>
              </a:ext>
            </a:extLst>
          </p:cNvPr>
          <p:cNvSpPr>
            <a:spLocks noGrp="1"/>
          </p:cNvSpPr>
          <p:nvPr>
            <p:ph type="body" idx="4294967295"/>
          </p:nvPr>
        </p:nvSpPr>
        <p:spPr>
          <a:xfrm>
            <a:off x="831850" y="4589463"/>
            <a:ext cx="10515600" cy="1500187"/>
          </a:xfrm>
        </p:spPr>
        <p:txBody>
          <a:bodyPr/>
          <a:lstStyle/>
          <a:p>
            <a:endParaRPr lang="zh-CN" altLang="en-US"/>
          </a:p>
        </p:txBody>
      </p:sp>
    </p:spTree>
    <p:extLst>
      <p:ext uri="{BB962C8B-B14F-4D97-AF65-F5344CB8AC3E}">
        <p14:creationId xmlns:p14="http://schemas.microsoft.com/office/powerpoint/2010/main" val="259689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1BE9-A719-B16E-0E5A-BC943F7E4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5055B-5642-0911-4D33-EC2904E8F8FF}"/>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3" name="Text Placeholder 2">
            <a:extLst>
              <a:ext uri="{FF2B5EF4-FFF2-40B4-BE49-F238E27FC236}">
                <a16:creationId xmlns:a16="http://schemas.microsoft.com/office/drawing/2014/main" id="{B8BB69CD-E0C9-363A-AF03-4D560C741292}"/>
              </a:ext>
            </a:extLst>
          </p:cNvPr>
          <p:cNvSpPr>
            <a:spLocks noGrp="1"/>
          </p:cNvSpPr>
          <p:nvPr>
            <p:ph type="body" idx="1"/>
          </p:nvPr>
        </p:nvSpPr>
        <p:spPr>
          <a:xfrm>
            <a:off x="471055" y="836713"/>
            <a:ext cx="11313577" cy="2118174"/>
          </a:xfrm>
        </p:spPr>
        <p:txBody>
          <a:bodyPr>
            <a:normAutofit fontScale="85000" lnSpcReduction="20000"/>
          </a:bodyPr>
          <a:lstStyle/>
          <a:p>
            <a:pPr marL="0" lvl="0" indent="0" algn="just">
              <a:lnSpc>
                <a:spcPct val="115000"/>
              </a:lnSpc>
              <a:buNone/>
            </a:pPr>
            <a:endParaRPr lang="zh-CN" altLang="zh-CN" sz="1800" u="none" strike="noStrike" dirty="0">
              <a:effectLst/>
              <a:latin typeface="Arial" panose="020B0604020202020204" pitchFamily="34" charset="0"/>
              <a:ea typeface="宋体" panose="02010600030101010101" pitchFamily="2" charset="-122"/>
            </a:endParaRPr>
          </a:p>
          <a:p>
            <a:pPr marL="342900" lvl="0" indent="-342900" algn="just">
              <a:lnSpc>
                <a:spcPct val="115000"/>
              </a:lnSpc>
              <a:buFont typeface="Arial" panose="020B0604020202020204" pitchFamily="34" charset="0"/>
              <a:buChar char="●"/>
            </a:pPr>
            <a:r>
              <a:rPr lang="zh-CN" altLang="zh-CN" sz="2000" dirty="0">
                <a:solidFill>
                  <a:srgbClr val="0070C0"/>
                </a:solidFill>
                <a:latin typeface="Arial" panose="020B0604020202020204" pitchFamily="34" charset="0"/>
                <a:ea typeface="宋体" panose="02010600030101010101" pitchFamily="2" charset="-122"/>
              </a:rPr>
              <a:t>Sensors may have high capacitance (up to ~10 pF), which could impact noise jitter and rise time, making it challenging to achieve the desired time resolution.</a:t>
            </a:r>
            <a:endParaRPr lang="en-US" altLang="zh-CN" sz="2000" dirty="0">
              <a:solidFill>
                <a:srgbClr val="0070C0"/>
              </a:solidFill>
              <a:latin typeface="Arial" panose="020B0604020202020204" pitchFamily="34" charset="0"/>
              <a:ea typeface="宋体" panose="02010600030101010101" pitchFamily="2" charset="-122"/>
            </a:endParaRPr>
          </a:p>
          <a:p>
            <a:pPr marL="0" indent="0" algn="just">
              <a:lnSpc>
                <a:spcPct val="115000"/>
              </a:lnSpc>
              <a:buNone/>
            </a:pPr>
            <a:r>
              <a:rPr lang="en-US" sz="2000" kern="100" dirty="0">
                <a:latin typeface="Aptos" panose="020B0004020202020204" pitchFamily="34" charset="0"/>
                <a:ea typeface="DengXian" panose="02010600030101010101" pitchFamily="2" charset="-122"/>
                <a:cs typeface="Times New Roman" panose="02020603050405020304" pitchFamily="18" charset="0"/>
              </a:rPr>
              <a:t>We appreciate the referee’s concern. Indeed, the relationship between time resolution and capacitance requires further study. To address this, we plan to tape out several prototypes in the coming years to explore this effect more thoroughly. Additionally, our latest sensor design includes options to reduce capacitance</a:t>
            </a:r>
            <a:r>
              <a:rPr lang="zh-CN" altLang="en-US" sz="20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2000" kern="100" dirty="0">
                <a:latin typeface="Aptos" panose="020B0004020202020204" pitchFamily="34" charset="0"/>
                <a:ea typeface="DengXian" panose="02010600030101010101" pitchFamily="2" charset="-122"/>
                <a:cs typeface="Times New Roman" panose="02020603050405020304" pitchFamily="18" charset="0"/>
              </a:rPr>
              <a:t>(</a:t>
            </a:r>
            <a:r>
              <a:rPr lang="en-US" sz="2000" kern="100" dirty="0">
                <a:latin typeface="Aptos" panose="020B0004020202020204" pitchFamily="34" charset="0"/>
                <a:ea typeface="DengXian" panose="02010600030101010101" pitchFamily="2" charset="-122"/>
                <a:cs typeface="Times New Roman" panose="02020603050405020304" pitchFamily="18" charset="0"/>
              </a:rPr>
              <a:t>submitted</a:t>
            </a:r>
            <a:r>
              <a:rPr lang="zh-CN" altLang="en-US" sz="20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2000" kern="100" dirty="0">
                <a:latin typeface="Aptos" panose="020B0004020202020204" pitchFamily="34" charset="0"/>
                <a:ea typeface="DengXian" panose="02010600030101010101" pitchFamily="2" charset="-122"/>
                <a:cs typeface="Times New Roman" panose="02020603050405020304" pitchFamily="18" charset="0"/>
              </a:rPr>
              <a:t>to</a:t>
            </a:r>
            <a:r>
              <a:rPr lang="en-US" sz="2000" kern="100" dirty="0">
                <a:latin typeface="Aptos" panose="020B0004020202020204" pitchFamily="34" charset="0"/>
                <a:ea typeface="DengXian" panose="02010600030101010101" pitchFamily="2" charset="-122"/>
                <a:cs typeface="Times New Roman" panose="02020603050405020304" pitchFamily="18" charset="0"/>
              </a:rPr>
              <a:t> tap</a:t>
            </a:r>
            <a:r>
              <a:rPr lang="zh-CN" altLang="en-US" sz="2000" kern="100" dirty="0">
                <a:latin typeface="Aptos" panose="020B0004020202020204" pitchFamily="34" charset="0"/>
                <a:ea typeface="DengXian" panose="02010600030101010101" pitchFamily="2" charset="-122"/>
                <a:cs typeface="Times New Roman" panose="02020603050405020304" pitchFamily="18" charset="0"/>
              </a:rPr>
              <a:t> </a:t>
            </a:r>
            <a:r>
              <a:rPr lang="en-US" sz="2000" kern="100" dirty="0">
                <a:latin typeface="Aptos" panose="020B0004020202020204" pitchFamily="34" charset="0"/>
                <a:ea typeface="DengXian" panose="02010600030101010101" pitchFamily="2" charset="-122"/>
                <a:cs typeface="Times New Roman" panose="02020603050405020304" pitchFamily="18" charset="0"/>
              </a:rPr>
              <a:t>out in Feb 2025</a:t>
            </a:r>
            <a:r>
              <a:rPr lang="en-US" altLang="zh-CN" sz="2000" kern="100" dirty="0">
                <a:latin typeface="Aptos" panose="020B0004020202020204" pitchFamily="34" charset="0"/>
                <a:ea typeface="DengXian" panose="02010600030101010101" pitchFamily="2" charset="-122"/>
                <a:cs typeface="Times New Roman" panose="02020603050405020304" pitchFamily="18" charset="0"/>
              </a:rPr>
              <a:t>)</a:t>
            </a:r>
            <a:r>
              <a:rPr lang="en-US" sz="2000" kern="100" dirty="0">
                <a:latin typeface="Aptos" panose="020B0004020202020204" pitchFamily="34" charset="0"/>
                <a:ea typeface="DengXian" panose="02010600030101010101" pitchFamily="2" charset="-122"/>
                <a:cs typeface="Times New Roman" panose="02020603050405020304" pitchFamily="18" charset="0"/>
              </a:rPr>
              <a:t>, such as introducing an isolated structure  or increasing the thickness of the EPI layer:</a:t>
            </a:r>
          </a:p>
          <a:p>
            <a:pPr marL="0" indent="0" algn="just">
              <a:lnSpc>
                <a:spcPct val="115000"/>
              </a:lnSpc>
              <a:buFont typeface="Arial" pitchFamily="34" charset="0"/>
              <a:buNone/>
            </a:pPr>
            <a:endParaRPr lang="zh-CN" altLang="zh-CN" sz="1600" dirty="0">
              <a:latin typeface="Arial" panose="020B0604020202020204" pitchFamily="34" charset="0"/>
              <a:ea typeface="宋体" panose="02010600030101010101" pitchFamily="2" charset="-122"/>
            </a:endParaRPr>
          </a:p>
        </p:txBody>
      </p:sp>
      <p:sp>
        <p:nvSpPr>
          <p:cNvPr id="5" name="TextBox 4">
            <a:extLst>
              <a:ext uri="{FF2B5EF4-FFF2-40B4-BE49-F238E27FC236}">
                <a16:creationId xmlns:a16="http://schemas.microsoft.com/office/drawing/2014/main" id="{7C36EF25-052D-44D2-811B-8E0434113358}"/>
              </a:ext>
            </a:extLst>
          </p:cNvPr>
          <p:cNvSpPr txBox="1"/>
          <p:nvPr/>
        </p:nvSpPr>
        <p:spPr>
          <a:xfrm>
            <a:off x="10658475" y="496371"/>
            <a:ext cx="1126157"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pic>
        <p:nvPicPr>
          <p:cNvPr id="13" name="Picture 12">
            <a:extLst>
              <a:ext uri="{FF2B5EF4-FFF2-40B4-BE49-F238E27FC236}">
                <a16:creationId xmlns:a16="http://schemas.microsoft.com/office/drawing/2014/main" id="{8801A7DB-DE76-2AB7-F6F8-B015CFCA4477}"/>
              </a:ext>
            </a:extLst>
          </p:cNvPr>
          <p:cNvPicPr>
            <a:picLocks noChangeAspect="1"/>
          </p:cNvPicPr>
          <p:nvPr/>
        </p:nvPicPr>
        <p:blipFill>
          <a:blip r:embed="rId3"/>
          <a:srcRect t="13235" r="53479"/>
          <a:stretch/>
        </p:blipFill>
        <p:spPr>
          <a:xfrm>
            <a:off x="471055" y="2975401"/>
            <a:ext cx="3366167" cy="1053811"/>
          </a:xfrm>
          <a:prstGeom prst="rect">
            <a:avLst/>
          </a:prstGeom>
        </p:spPr>
      </p:pic>
      <p:pic>
        <p:nvPicPr>
          <p:cNvPr id="14" name="Picture 13">
            <a:extLst>
              <a:ext uri="{FF2B5EF4-FFF2-40B4-BE49-F238E27FC236}">
                <a16:creationId xmlns:a16="http://schemas.microsoft.com/office/drawing/2014/main" id="{5767ABDD-0224-A69B-F295-88C37A25D7F4}"/>
              </a:ext>
            </a:extLst>
          </p:cNvPr>
          <p:cNvPicPr>
            <a:picLocks noChangeAspect="1"/>
          </p:cNvPicPr>
          <p:nvPr/>
        </p:nvPicPr>
        <p:blipFill>
          <a:blip r:embed="rId4"/>
          <a:stretch>
            <a:fillRect/>
          </a:stretch>
        </p:blipFill>
        <p:spPr>
          <a:xfrm>
            <a:off x="8465453" y="2845844"/>
            <a:ext cx="3383280" cy="1392458"/>
          </a:xfrm>
          <a:prstGeom prst="rect">
            <a:avLst/>
          </a:prstGeom>
        </p:spPr>
      </p:pic>
      <p:pic>
        <p:nvPicPr>
          <p:cNvPr id="15" name="Picture 14">
            <a:extLst>
              <a:ext uri="{FF2B5EF4-FFF2-40B4-BE49-F238E27FC236}">
                <a16:creationId xmlns:a16="http://schemas.microsoft.com/office/drawing/2014/main" id="{BAD0A163-BB1A-6CF7-669F-93169C5193C3}"/>
              </a:ext>
            </a:extLst>
          </p:cNvPr>
          <p:cNvPicPr>
            <a:picLocks noChangeAspect="1"/>
          </p:cNvPicPr>
          <p:nvPr/>
        </p:nvPicPr>
        <p:blipFill>
          <a:blip r:embed="rId3"/>
          <a:srcRect l="52585" t="1695"/>
          <a:stretch/>
        </p:blipFill>
        <p:spPr>
          <a:xfrm>
            <a:off x="4592024" y="2844058"/>
            <a:ext cx="3412962" cy="1187734"/>
          </a:xfrm>
          <a:prstGeom prst="rect">
            <a:avLst/>
          </a:prstGeom>
        </p:spPr>
      </p:pic>
      <p:pic>
        <p:nvPicPr>
          <p:cNvPr id="16" name="Picture 15">
            <a:extLst>
              <a:ext uri="{FF2B5EF4-FFF2-40B4-BE49-F238E27FC236}">
                <a16:creationId xmlns:a16="http://schemas.microsoft.com/office/drawing/2014/main" id="{C981CBA2-C2B5-6A3F-3FD4-7DF44570E679}"/>
              </a:ext>
            </a:extLst>
          </p:cNvPr>
          <p:cNvPicPr>
            <a:picLocks noChangeAspect="1"/>
          </p:cNvPicPr>
          <p:nvPr/>
        </p:nvPicPr>
        <p:blipFill>
          <a:blip r:embed="rId5"/>
          <a:stretch>
            <a:fillRect/>
          </a:stretch>
        </p:blipFill>
        <p:spPr>
          <a:xfrm>
            <a:off x="5206499" y="4242138"/>
            <a:ext cx="1640449" cy="397515"/>
          </a:xfrm>
          <a:prstGeom prst="rect">
            <a:avLst/>
          </a:prstGeom>
        </p:spPr>
      </p:pic>
      <p:pic>
        <p:nvPicPr>
          <p:cNvPr id="17" name="Picture 16">
            <a:extLst>
              <a:ext uri="{FF2B5EF4-FFF2-40B4-BE49-F238E27FC236}">
                <a16:creationId xmlns:a16="http://schemas.microsoft.com/office/drawing/2014/main" id="{1E1948CC-E556-24FD-B869-6C76B95E6A37}"/>
              </a:ext>
            </a:extLst>
          </p:cNvPr>
          <p:cNvPicPr>
            <a:picLocks noChangeAspect="1"/>
          </p:cNvPicPr>
          <p:nvPr/>
        </p:nvPicPr>
        <p:blipFill>
          <a:blip r:embed="rId6"/>
          <a:srcRect t="22973" r="6183" b="19051"/>
          <a:stretch/>
        </p:blipFill>
        <p:spPr>
          <a:xfrm>
            <a:off x="10275330" y="4281565"/>
            <a:ext cx="1778124" cy="345853"/>
          </a:xfrm>
          <a:prstGeom prst="rect">
            <a:avLst/>
          </a:prstGeom>
        </p:spPr>
      </p:pic>
      <p:sp>
        <p:nvSpPr>
          <p:cNvPr id="12" name="TextBox 11">
            <a:extLst>
              <a:ext uri="{FF2B5EF4-FFF2-40B4-BE49-F238E27FC236}">
                <a16:creationId xmlns:a16="http://schemas.microsoft.com/office/drawing/2014/main" id="{CBE0A2A0-5687-81B2-585B-8A184945A57D}"/>
              </a:ext>
            </a:extLst>
          </p:cNvPr>
          <p:cNvSpPr txBox="1"/>
          <p:nvPr/>
        </p:nvSpPr>
        <p:spPr>
          <a:xfrm>
            <a:off x="4519364" y="3951474"/>
            <a:ext cx="3412962" cy="338554"/>
          </a:xfrm>
          <a:prstGeom prst="rect">
            <a:avLst/>
          </a:prstGeom>
          <a:noFill/>
        </p:spPr>
        <p:txBody>
          <a:bodyPr wrap="square" rtlCol="0">
            <a:spAutoFit/>
          </a:bodyPr>
          <a:lstStyle/>
          <a:p>
            <a:pPr algn="ctr"/>
            <a:r>
              <a:rPr lang="en-US" sz="1600" dirty="0">
                <a:latin typeface="Aptos" panose="020B0004020202020204" pitchFamily="34" charset="0"/>
                <a:ea typeface="KaiTi" panose="02010609060101010101" pitchFamily="49" charset="-122"/>
                <a:cs typeface="Calibri" panose="020F0502020204030204" pitchFamily="34" charset="0"/>
              </a:rPr>
              <a:t>Introducing isolated structure:</a:t>
            </a:r>
          </a:p>
        </p:txBody>
      </p:sp>
      <p:sp>
        <p:nvSpPr>
          <p:cNvPr id="18" name="TextBox 17">
            <a:extLst>
              <a:ext uri="{FF2B5EF4-FFF2-40B4-BE49-F238E27FC236}">
                <a16:creationId xmlns:a16="http://schemas.microsoft.com/office/drawing/2014/main" id="{340D8C31-A92D-8379-C30F-76E93712ED68}"/>
              </a:ext>
            </a:extLst>
          </p:cNvPr>
          <p:cNvSpPr txBox="1"/>
          <p:nvPr/>
        </p:nvSpPr>
        <p:spPr>
          <a:xfrm>
            <a:off x="7491797" y="4276067"/>
            <a:ext cx="3412962" cy="338554"/>
          </a:xfrm>
          <a:prstGeom prst="rect">
            <a:avLst/>
          </a:prstGeom>
          <a:noFill/>
        </p:spPr>
        <p:txBody>
          <a:bodyPr wrap="square" rtlCol="0">
            <a:spAutoFit/>
          </a:bodyPr>
          <a:lstStyle/>
          <a:p>
            <a:pPr algn="ctr"/>
            <a:r>
              <a:rPr lang="en-US" sz="1600" dirty="0">
                <a:latin typeface="Aptos" panose="020B0004020202020204" pitchFamily="34" charset="0"/>
                <a:ea typeface="KaiTi" panose="02010609060101010101" pitchFamily="49" charset="-122"/>
                <a:cs typeface="Calibri" panose="020F0502020204030204" pitchFamily="34" charset="0"/>
              </a:rPr>
              <a:t>Increasing EPI thickness:</a:t>
            </a:r>
          </a:p>
        </p:txBody>
      </p:sp>
      <p:sp>
        <p:nvSpPr>
          <p:cNvPr id="23" name="Text Placeholder 2">
            <a:extLst>
              <a:ext uri="{FF2B5EF4-FFF2-40B4-BE49-F238E27FC236}">
                <a16:creationId xmlns:a16="http://schemas.microsoft.com/office/drawing/2014/main" id="{888F9C94-0847-9652-C303-AC90212BEC18}"/>
              </a:ext>
            </a:extLst>
          </p:cNvPr>
          <p:cNvSpPr txBox="1">
            <a:spLocks/>
          </p:cNvSpPr>
          <p:nvPr/>
        </p:nvSpPr>
        <p:spPr>
          <a:xfrm>
            <a:off x="492435" y="4660000"/>
            <a:ext cx="11477892" cy="193476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5000"/>
              </a:lnSpc>
              <a:buFont typeface="Arial" panose="020B0604020202020204" pitchFamily="34" charset="0"/>
              <a:buChar char="●"/>
            </a:pPr>
            <a:r>
              <a:rPr lang="zh-CN" altLang="zh-CN" sz="2000" dirty="0">
                <a:solidFill>
                  <a:srgbClr val="0070C0"/>
                </a:solidFill>
                <a:latin typeface="Arial" panose="020B0604020202020204" pitchFamily="34" charset="0"/>
                <a:ea typeface="宋体" panose="02010600030101010101" pitchFamily="2" charset="-122"/>
              </a:rPr>
              <a:t>The operation of AC-LGADs may be susceptible to effects from high particle rates, which should be thoroughly understood, especially regarding the size of the LGADs.</a:t>
            </a:r>
            <a:endParaRPr lang="en-US" altLang="zh-CN" sz="2000" dirty="0">
              <a:solidFill>
                <a:srgbClr val="0070C0"/>
              </a:solidFill>
              <a:latin typeface="Arial" panose="020B0604020202020204" pitchFamily="34" charset="0"/>
              <a:ea typeface="宋体" panose="02010600030101010101" pitchFamily="2" charset="-122"/>
            </a:endParaRPr>
          </a:p>
          <a:p>
            <a:pPr marL="0" indent="0" algn="just">
              <a:lnSpc>
                <a:spcPct val="115000"/>
              </a:lnSpc>
              <a:buFont typeface="Arial" panose="020B0604020202020204" pitchFamily="34" charset="0"/>
              <a:buNone/>
            </a:pPr>
            <a:r>
              <a:rPr lang="en-US" sz="2000" kern="100" dirty="0">
                <a:latin typeface="Aptos" panose="020B0004020202020204" pitchFamily="34" charset="0"/>
                <a:ea typeface="DengXian" panose="02010600030101010101" pitchFamily="2" charset="-122"/>
                <a:cs typeface="Times New Roman" panose="02020603050405020304" pitchFamily="18" charset="0"/>
              </a:rPr>
              <a:t>In our Ref-TDR, we have a dedicated section</a:t>
            </a:r>
            <a:r>
              <a:rPr lang="zh-CN" altLang="en-US" sz="20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2000" kern="100" dirty="0">
                <a:latin typeface="Aptos" panose="020B0004020202020204" pitchFamily="34" charset="0"/>
                <a:ea typeface="DengXian" panose="02010600030101010101" pitchFamily="2" charset="-122"/>
                <a:cs typeface="Times New Roman" panose="02020603050405020304" pitchFamily="18" charset="0"/>
              </a:rPr>
              <a:t>(Section</a:t>
            </a:r>
            <a:r>
              <a:rPr lang="zh-CN" altLang="en-US" sz="20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2000" kern="100" dirty="0">
                <a:latin typeface="Aptos" panose="020B0004020202020204" pitchFamily="34" charset="0"/>
                <a:ea typeface="DengXian" panose="02010600030101010101" pitchFamily="2" charset="-122"/>
                <a:cs typeface="Times New Roman" panose="02020603050405020304" pitchFamily="18" charset="0"/>
              </a:rPr>
              <a:t>5.7)</a:t>
            </a:r>
            <a:r>
              <a:rPr lang="en-US" sz="2000" kern="100" dirty="0">
                <a:latin typeface="Aptos" panose="020B0004020202020204" pitchFamily="34" charset="0"/>
                <a:ea typeface="DengXian" panose="02010600030101010101" pitchFamily="2" charset="-122"/>
                <a:cs typeface="Times New Roman" panose="02020603050405020304" pitchFamily="18" charset="0"/>
              </a:rPr>
              <a:t> discussing the estimated particle rates in the ITK and OTK</a:t>
            </a:r>
            <a:r>
              <a:rPr lang="en-US" altLang="zh-CN" sz="2000" kern="100" dirty="0">
                <a:latin typeface="Aptos" panose="020B0004020202020204" pitchFamily="34" charset="0"/>
                <a:ea typeface="DengXian" panose="02010600030101010101" pitchFamily="2" charset="-122"/>
                <a:cs typeface="Times New Roman" panose="02020603050405020304" pitchFamily="18" charset="0"/>
              </a:rPr>
              <a:t>.</a:t>
            </a:r>
            <a:r>
              <a:rPr lang="zh-CN" altLang="en-US" sz="2000" kern="100" dirty="0">
                <a:latin typeface="Aptos" panose="020B0004020202020204" pitchFamily="34" charset="0"/>
                <a:ea typeface="DengXian" panose="02010600030101010101" pitchFamily="2" charset="-122"/>
                <a:cs typeface="Times New Roman" panose="02020603050405020304" pitchFamily="18" charset="0"/>
              </a:rPr>
              <a:t> </a:t>
            </a:r>
            <a:r>
              <a:rPr lang="en-US" sz="2000" kern="100" dirty="0">
                <a:latin typeface="Aptos" panose="020B0004020202020204" pitchFamily="34" charset="0"/>
                <a:ea typeface="DengXian" panose="02010600030101010101" pitchFamily="2" charset="-122"/>
                <a:cs typeface="Times New Roman" panose="02020603050405020304" pitchFamily="18" charset="0"/>
              </a:rPr>
              <a:t>The highest OTK anticipated hit rate during operation at CEPC (High Lum Z) is ~10³ hits/cm²/s</a:t>
            </a:r>
            <a:r>
              <a:rPr lang="zh-CN" altLang="en-US" sz="20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2000" kern="100" dirty="0">
                <a:latin typeface="Aptos" panose="020B0004020202020204" pitchFamily="34" charset="0"/>
                <a:ea typeface="DengXian" panose="02010600030101010101" pitchFamily="2" charset="-122"/>
                <a:cs typeface="Times New Roman" panose="02020603050405020304" pitchFamily="18" charset="0"/>
              </a:rPr>
              <a:t>. </a:t>
            </a:r>
            <a:r>
              <a:rPr lang="en-US" sz="2000" kern="100" dirty="0">
                <a:latin typeface="Aptos" panose="020B0004020202020204" pitchFamily="34" charset="0"/>
                <a:ea typeface="DengXian" panose="02010600030101010101" pitchFamily="2" charset="-122"/>
                <a:cs typeface="Times New Roman" panose="02020603050405020304" pitchFamily="18" charset="0"/>
              </a:rPr>
              <a:t>For a sensor with dimensions of ~4 cm×5 cm, if a hit has already occurred, the probability of having a second hit within the same LGAD sensor and within sensor's charge collection window (~2 ns) is &lt;10⁻⁴, which should not pose any issues.</a:t>
            </a:r>
          </a:p>
        </p:txBody>
      </p:sp>
      <p:sp>
        <p:nvSpPr>
          <p:cNvPr id="24" name="TextBox 23">
            <a:extLst>
              <a:ext uri="{FF2B5EF4-FFF2-40B4-BE49-F238E27FC236}">
                <a16:creationId xmlns:a16="http://schemas.microsoft.com/office/drawing/2014/main" id="{3838A460-2E99-3447-B0DF-03B72D82DE80}"/>
              </a:ext>
            </a:extLst>
          </p:cNvPr>
          <p:cNvSpPr txBox="1"/>
          <p:nvPr/>
        </p:nvSpPr>
        <p:spPr>
          <a:xfrm>
            <a:off x="10834255" y="480752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131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923D-4271-A428-2131-85EDE3231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ECB14-B8C8-A54D-06AB-20336873B2AC}"/>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3" name="Text Placeholder 2">
            <a:extLst>
              <a:ext uri="{FF2B5EF4-FFF2-40B4-BE49-F238E27FC236}">
                <a16:creationId xmlns:a16="http://schemas.microsoft.com/office/drawing/2014/main" id="{F2DFD6B6-6ED2-95E9-84BD-C3964363AAA0}"/>
              </a:ext>
            </a:extLst>
          </p:cNvPr>
          <p:cNvSpPr>
            <a:spLocks noGrp="1"/>
          </p:cNvSpPr>
          <p:nvPr>
            <p:ph type="body" idx="1"/>
          </p:nvPr>
        </p:nvSpPr>
        <p:spPr>
          <a:xfrm>
            <a:off x="479530" y="693980"/>
            <a:ext cx="11324542" cy="6164019"/>
          </a:xfrm>
        </p:spPr>
        <p:txBody>
          <a:bodyPr>
            <a:normAutofit fontScale="85000" lnSpcReduction="10000"/>
          </a:bodyPr>
          <a:lstStyle/>
          <a:p>
            <a:pPr marL="0" lvl="0" indent="0" algn="just">
              <a:lnSpc>
                <a:spcPct val="115000"/>
              </a:lnSpc>
              <a:buNone/>
            </a:pPr>
            <a:endParaRPr lang="zh-CN" altLang="zh-CN" sz="1800" u="none" strike="noStrike" dirty="0">
              <a:effectLst/>
              <a:latin typeface="Arial" panose="020B0604020202020204" pitchFamily="34" charset="0"/>
              <a:ea typeface="宋体" panose="02010600030101010101" pitchFamily="2" charset="-122"/>
            </a:endParaRPr>
          </a:p>
          <a:p>
            <a:pPr marL="342900" indent="-342900" algn="just">
              <a:lnSpc>
                <a:spcPct val="125000"/>
              </a:lnSpc>
              <a:buFont typeface="Arial" panose="020B0604020202020204" pitchFamily="34" charset="0"/>
              <a:buChar char="●"/>
            </a:pPr>
            <a:r>
              <a:rPr lang="zh-CN" altLang="zh-CN" sz="1900" dirty="0">
                <a:solidFill>
                  <a:srgbClr val="0070C0"/>
                </a:solidFill>
                <a:latin typeface="Arial" panose="020B0604020202020204" pitchFamily="34" charset="0"/>
                <a:ea typeface="宋体" panose="02010600030101010101" pitchFamily="2" charset="-122"/>
              </a:rPr>
              <a:t>With the specified pitch and thickness, a charge-sharing mechanism is expected to enhance position resolution; however, this should be carefully evaluated for different electrode dimensions, considering potential gain layer variations across the detector. </a:t>
            </a:r>
            <a:endParaRPr lang="en-US" altLang="zh-CN" sz="1900" dirty="0">
              <a:solidFill>
                <a:srgbClr val="0070C0"/>
              </a:solidFill>
              <a:latin typeface="Arial" panose="020B0604020202020204" pitchFamily="34" charset="0"/>
              <a:ea typeface="宋体" panose="02010600030101010101" pitchFamily="2" charset="-122"/>
            </a:endParaRPr>
          </a:p>
          <a:p>
            <a:pPr marL="0" indent="0" algn="just">
              <a:lnSpc>
                <a:spcPct val="135000"/>
              </a:lnSpc>
              <a:buNone/>
            </a:pPr>
            <a:r>
              <a:rPr lang="en-US" sz="2000" kern="100" dirty="0">
                <a:latin typeface="Aptos" panose="020B0004020202020204" pitchFamily="34" charset="0"/>
                <a:ea typeface="DengXian" panose="02010600030101010101" pitchFamily="2" charset="-122"/>
                <a:cs typeface="Times New Roman" panose="02020603050405020304" pitchFamily="18" charset="0"/>
              </a:rPr>
              <a:t>Our latest AC-LGAD tape-out includes a range of electrode width and pitch size variations to study their effects on charge sharing and position resolution. Specifically, the electrode widths are 25, 50, and 100 µm, and the pitch sizes are 100, 200, and 500 µm. The optimal electrode dimensions will be determined based on the test results. And a comprehensive discussion is provided in our Ref-TDR.</a:t>
            </a:r>
          </a:p>
          <a:p>
            <a:pPr marL="0" indent="0" algn="just">
              <a:lnSpc>
                <a:spcPct val="135000"/>
              </a:lnSpc>
              <a:buNone/>
            </a:pPr>
            <a:r>
              <a:rPr lang="en-US" sz="2000" kern="100" dirty="0">
                <a:latin typeface="Aptos" panose="020B0004020202020204" pitchFamily="34" charset="0"/>
                <a:ea typeface="DengXian" panose="02010600030101010101" pitchFamily="2" charset="-122"/>
                <a:cs typeface="Times New Roman" panose="02020603050405020304" pitchFamily="18" charset="0"/>
              </a:rPr>
              <a:t>Gain layer variation is indeed an important factor. Significant differences in gain between adjacent strips can affect the accuracy of hit position reconstruction. However, such non-uniformities can be corrected through offline calibration, as demonstrated in “</a:t>
            </a:r>
            <a:r>
              <a:rPr lang="en-US" sz="2000" kern="100" dirty="0" err="1">
                <a:latin typeface="Aptos" panose="020B0004020202020204" pitchFamily="34" charset="0"/>
                <a:ea typeface="DengXian" panose="02010600030101010101" pitchFamily="2" charset="-122"/>
                <a:cs typeface="Times New Roman" panose="02020603050405020304" pitchFamily="18" charset="0"/>
              </a:rPr>
              <a:t>Nucl</a:t>
            </a:r>
            <a:r>
              <a:rPr lang="en-US" sz="2000" kern="100" dirty="0">
                <a:latin typeface="Aptos" panose="020B0004020202020204" pitchFamily="34" charset="0"/>
                <a:ea typeface="DengXian" panose="02010600030101010101" pitchFamily="2" charset="-122"/>
                <a:cs typeface="Times New Roman" panose="02020603050405020304" pitchFamily="18" charset="0"/>
              </a:rPr>
              <a:t>. </a:t>
            </a:r>
            <a:r>
              <a:rPr lang="en-US" sz="2000" kern="100" dirty="0" err="1">
                <a:latin typeface="Aptos" panose="020B0004020202020204" pitchFamily="34" charset="0"/>
                <a:ea typeface="DengXian" panose="02010600030101010101" pitchFamily="2" charset="-122"/>
                <a:cs typeface="Times New Roman" panose="02020603050405020304" pitchFamily="18" charset="0"/>
              </a:rPr>
              <a:t>Instrum</a:t>
            </a:r>
            <a:r>
              <a:rPr lang="en-US" sz="2000" kern="100" dirty="0">
                <a:latin typeface="Aptos" panose="020B0004020202020204" pitchFamily="34" charset="0"/>
                <a:ea typeface="DengXian" panose="02010600030101010101" pitchFamily="2" charset="-122"/>
                <a:cs typeface="Times New Roman" panose="02020603050405020304" pitchFamily="18" charset="0"/>
              </a:rPr>
              <a:t>. Methods Phys. Res. A </a:t>
            </a:r>
            <a:r>
              <a:rPr lang="en-US" sz="2000" b="1" kern="100" dirty="0">
                <a:latin typeface="Aptos" panose="020B0004020202020204" pitchFamily="34" charset="0"/>
                <a:ea typeface="DengXian" panose="02010600030101010101" pitchFamily="2" charset="-122"/>
                <a:cs typeface="Times New Roman" panose="02020603050405020304" pitchFamily="18" charset="0"/>
              </a:rPr>
              <a:t>869</a:t>
            </a:r>
            <a:r>
              <a:rPr lang="en-US" sz="2000" kern="100" dirty="0">
                <a:latin typeface="Aptos" panose="020B0004020202020204" pitchFamily="34" charset="0"/>
                <a:ea typeface="DengXian" panose="02010600030101010101" pitchFamily="2" charset="-122"/>
                <a:cs typeface="Times New Roman" panose="02020603050405020304" pitchFamily="18" charset="0"/>
              </a:rPr>
              <a:t>, 29 (2017)”. To further improve gain uniformity, we are also working to enhance process control during fabrication. Our team is establishing cooperations with other semiconductor foundries to explore more advanced and stable production capabilities.</a:t>
            </a:r>
            <a:endParaRPr lang="en-US" sz="1900" u="sng" kern="100" dirty="0">
              <a:solidFill>
                <a:srgbClr val="0432FF"/>
              </a:solidFill>
              <a:latin typeface="Aptos" panose="020B0004020202020204" pitchFamily="34" charset="0"/>
              <a:ea typeface="DengXian" panose="02010600030101010101" pitchFamily="2" charset="-122"/>
              <a:cs typeface="Times New Roman" panose="02020603050405020304" pitchFamily="18" charset="0"/>
            </a:endParaRPr>
          </a:p>
          <a:p>
            <a:pPr marL="342900" lvl="0" indent="-342900" algn="just">
              <a:lnSpc>
                <a:spcPct val="125000"/>
              </a:lnSpc>
              <a:buFont typeface="Arial" panose="020B0604020202020204" pitchFamily="34" charset="0"/>
              <a:buChar char="●"/>
            </a:pPr>
            <a:r>
              <a:rPr lang="zh-CN" altLang="zh-CN" sz="1900" dirty="0">
                <a:solidFill>
                  <a:srgbClr val="0070C0"/>
                </a:solidFill>
                <a:latin typeface="Arial" panose="020B0604020202020204" pitchFamily="34" charset="0"/>
                <a:ea typeface="宋体" panose="02010600030101010101" pitchFamily="2" charset="-122"/>
              </a:rPr>
              <a:t>The localized power dissipation at the ASIC level should be factored into the cooling design and overall performance assessment.  </a:t>
            </a:r>
            <a:endParaRPr lang="en-US" altLang="zh-CN" sz="1900" dirty="0">
              <a:solidFill>
                <a:srgbClr val="0070C0"/>
              </a:solidFill>
              <a:latin typeface="Arial" panose="020B0604020202020204" pitchFamily="34" charset="0"/>
              <a:ea typeface="宋体" panose="02010600030101010101" pitchFamily="2" charset="-122"/>
            </a:endParaRPr>
          </a:p>
          <a:p>
            <a:pPr marL="0" indent="0" algn="just">
              <a:lnSpc>
                <a:spcPct val="135000"/>
              </a:lnSpc>
              <a:buNone/>
            </a:pPr>
            <a:r>
              <a:rPr lang="en-US" sz="2000" kern="100" dirty="0">
                <a:latin typeface="Aptos" panose="020B0004020202020204" pitchFamily="34" charset="0"/>
                <a:ea typeface="DengXian" panose="02010600030101010101" pitchFamily="2" charset="-122"/>
                <a:cs typeface="Times New Roman" panose="02020603050405020304" pitchFamily="18" charset="0"/>
              </a:rPr>
              <a:t>We appreciate referees’ suggestion. Localized power dissipation at the ASIC has been considered in our cooling design, including the use of thermal vias in PCBs. </a:t>
            </a:r>
          </a:p>
          <a:p>
            <a:pPr marL="0" indent="0" algn="just">
              <a:lnSpc>
                <a:spcPct val="115000"/>
              </a:lnSpc>
              <a:buNone/>
            </a:pPr>
            <a:endParaRPr lang="zh-CN" altLang="zh-CN" sz="1800" u="sng" strike="noStrike" dirty="0">
              <a:effectLst/>
              <a:latin typeface="Arial" panose="020B0604020202020204" pitchFamily="34" charset="0"/>
              <a:ea typeface="宋体" panose="02010600030101010101" pitchFamily="2" charset="-122"/>
            </a:endParaRPr>
          </a:p>
        </p:txBody>
      </p:sp>
      <p:sp>
        <p:nvSpPr>
          <p:cNvPr id="5" name="TextBox 4">
            <a:extLst>
              <a:ext uri="{FF2B5EF4-FFF2-40B4-BE49-F238E27FC236}">
                <a16:creationId xmlns:a16="http://schemas.microsoft.com/office/drawing/2014/main" id="{E93C8E7B-FF8C-0221-2BF2-153DBB9C50B6}"/>
              </a:ext>
            </a:extLst>
          </p:cNvPr>
          <p:cNvSpPr txBox="1"/>
          <p:nvPr/>
        </p:nvSpPr>
        <p:spPr>
          <a:xfrm>
            <a:off x="10658475" y="496371"/>
            <a:ext cx="1117887"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extLst>
      <p:ext uri="{BB962C8B-B14F-4D97-AF65-F5344CB8AC3E}">
        <p14:creationId xmlns:p14="http://schemas.microsoft.com/office/powerpoint/2010/main" val="261499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FC1FC-A4A4-D525-4493-8F18F1D69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FD57B-02FA-C77A-8558-87A42E28B265}"/>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Recommendations</a:t>
            </a:r>
          </a:p>
        </p:txBody>
      </p:sp>
      <p:sp>
        <p:nvSpPr>
          <p:cNvPr id="3" name="Text Placeholder 2">
            <a:extLst>
              <a:ext uri="{FF2B5EF4-FFF2-40B4-BE49-F238E27FC236}">
                <a16:creationId xmlns:a16="http://schemas.microsoft.com/office/drawing/2014/main" id="{9246BCD5-1E38-8C34-76C3-3DF375812EDF}"/>
              </a:ext>
            </a:extLst>
          </p:cNvPr>
          <p:cNvSpPr>
            <a:spLocks noGrp="1"/>
          </p:cNvSpPr>
          <p:nvPr>
            <p:ph type="body" idx="1"/>
          </p:nvPr>
        </p:nvSpPr>
        <p:spPr>
          <a:xfrm>
            <a:off x="551384" y="1087391"/>
            <a:ext cx="11377379" cy="5471151"/>
          </a:xfrm>
        </p:spPr>
        <p:txBody>
          <a:bodyPr>
            <a:normAutofit fontScale="85000" lnSpcReduction="10000"/>
          </a:bodyPr>
          <a:lstStyle/>
          <a:p>
            <a:pPr marL="342900" indent="-342900" algn="just">
              <a:lnSpc>
                <a:spcPct val="125000"/>
              </a:lnSpc>
              <a:buFont typeface="+mj-lt"/>
              <a:buAutoNum type="arabicPeriod"/>
            </a:pPr>
            <a:r>
              <a:rPr lang="zh-CN" altLang="zh-CN" sz="1900" dirty="0">
                <a:solidFill>
                  <a:srgbClr val="0070C0"/>
                </a:solidFill>
                <a:latin typeface="Arial" panose="020B0604020202020204" pitchFamily="34" charset="0"/>
                <a:ea typeface="宋体" panose="02010600030101010101" pitchFamily="2" charset="-122"/>
              </a:rPr>
              <a:t>Reevaluate the size of the AC-LGADs, carefully balancing performance factors—such as rate effects, time resolution, and achievable position accuracy—with expected manufacturing yield to arrive at a cost-effective solution.</a:t>
            </a:r>
            <a:r>
              <a:rPr lang="en-US" altLang="zh-CN" sz="1900" dirty="0">
                <a:solidFill>
                  <a:srgbClr val="0070C0"/>
                </a:solidFill>
                <a:latin typeface="Arial" panose="020B0604020202020204" pitchFamily="34" charset="0"/>
                <a:ea typeface="宋体" panose="02010600030101010101" pitchFamily="2" charset="-122"/>
              </a:rPr>
              <a:t> </a:t>
            </a:r>
          </a:p>
          <a:p>
            <a:pPr marL="0" indent="0" algn="just">
              <a:lnSpc>
                <a:spcPct val="115000"/>
              </a:lnSpc>
              <a:buNone/>
            </a:pPr>
            <a:r>
              <a:rPr lang="en-US" sz="1900" kern="100" dirty="0">
                <a:latin typeface="Aptos" panose="020B0004020202020204" pitchFamily="34" charset="0"/>
                <a:ea typeface="DengXian" panose="02010600030101010101" pitchFamily="2" charset="-122"/>
                <a:cs typeface="Times New Roman" panose="02020603050405020304" pitchFamily="18" charset="0"/>
              </a:rPr>
              <a:t>We appreciate the referees</a:t>
            </a:r>
            <a:r>
              <a:rPr lang="zh-CN" altLang="en-US" sz="1900" kern="100" dirty="0">
                <a:latin typeface="Aptos" panose="020B0004020202020204" pitchFamily="34" charset="0"/>
                <a:ea typeface="DengXian" panose="02010600030101010101" pitchFamily="2" charset="-122"/>
                <a:cs typeface="Times New Roman" panose="02020603050405020304" pitchFamily="18" charset="0"/>
              </a:rPr>
              <a:t>’</a:t>
            </a:r>
            <a:r>
              <a:rPr lang="en-US" sz="1900" kern="100" dirty="0">
                <a:latin typeface="Aptos" panose="020B0004020202020204" pitchFamily="34" charset="0"/>
                <a:ea typeface="DengXian" panose="02010600030101010101" pitchFamily="2" charset="-122"/>
                <a:cs typeface="Times New Roman" panose="02020603050405020304" pitchFamily="18" charset="0"/>
              </a:rPr>
              <a:t> suggestion. Considering the various factors mentioned, along with the evolution of detector technology, we have reduced the sensor size to ~4 cm x 5 cm in the baseline design, while accommodating the 2 cm x 2 cm size as a backup for the OTK in the Ref-TDR</a:t>
            </a:r>
            <a:r>
              <a:rPr lang="zh-CN" altLang="en-US" sz="19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1900" kern="100" dirty="0">
                <a:latin typeface="Aptos" panose="020B0004020202020204" pitchFamily="34" charset="0"/>
                <a:ea typeface="DengXian" panose="02010600030101010101" pitchFamily="2" charset="-122"/>
                <a:cs typeface="Times New Roman" panose="02020603050405020304" pitchFamily="18" charset="0"/>
              </a:rPr>
              <a:t>(Section 5.4.2.3)</a:t>
            </a:r>
            <a:r>
              <a:rPr lang="en-US" sz="1900" kern="100" dirty="0">
                <a:latin typeface="Aptos" panose="020B0004020202020204" pitchFamily="34" charset="0"/>
                <a:ea typeface="DengXian" panose="02010600030101010101" pitchFamily="2" charset="-122"/>
                <a:cs typeface="Times New Roman" panose="02020603050405020304" pitchFamily="18" charset="0"/>
              </a:rPr>
              <a:t>.</a:t>
            </a:r>
          </a:p>
          <a:p>
            <a:pPr marL="0" indent="0" algn="just">
              <a:lnSpc>
                <a:spcPct val="115000"/>
              </a:lnSpc>
              <a:buNone/>
            </a:pPr>
            <a:r>
              <a:rPr lang="en-US" sz="1900" kern="100" dirty="0">
                <a:latin typeface="Aptos" panose="020B0004020202020204" pitchFamily="34" charset="0"/>
                <a:ea typeface="DengXian" panose="02010600030101010101" pitchFamily="2" charset="-122"/>
                <a:cs typeface="Times New Roman" panose="02020603050405020304" pitchFamily="18" charset="0"/>
              </a:rPr>
              <a:t>In our latest AC-LGAD tape-out, we have already included sensor with various strip lengths and overall dimensions. These will be evaluated systematically in terms of timing resolution, position accuracy, and yield. The sensor design will be further refined based on</a:t>
            </a:r>
            <a:r>
              <a:rPr lang="zh-CN" altLang="en-US" sz="19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1900" kern="100" dirty="0">
                <a:latin typeface="Aptos" panose="020B0004020202020204" pitchFamily="34" charset="0"/>
                <a:ea typeface="DengXian" panose="02010600030101010101" pitchFamily="2" charset="-122"/>
                <a:cs typeface="Times New Roman" panose="02020603050405020304" pitchFamily="18" charset="0"/>
              </a:rPr>
              <a:t>the test results. </a:t>
            </a:r>
            <a:r>
              <a:rPr lang="en-US" sz="1900" kern="100" dirty="0">
                <a:latin typeface="Aptos" panose="020B0004020202020204" pitchFamily="34" charset="0"/>
                <a:ea typeface="DengXian" panose="02010600030101010101" pitchFamily="2" charset="-122"/>
                <a:cs typeface="Times New Roman" panose="02020603050405020304" pitchFamily="18" charset="0"/>
              </a:rPr>
              <a:t>In parallel, we are working to improve process control during fabrication to enhance sensor quality.</a:t>
            </a:r>
          </a:p>
          <a:p>
            <a:pPr marL="0" indent="0" algn="just">
              <a:lnSpc>
                <a:spcPct val="115000"/>
              </a:lnSpc>
              <a:buNone/>
            </a:pPr>
            <a:endParaRPr lang="en-US" sz="1900" kern="100" dirty="0">
              <a:latin typeface="Aptos" panose="020B0004020202020204" pitchFamily="34" charset="0"/>
              <a:ea typeface="DengXian" panose="02010600030101010101" pitchFamily="2" charset="-122"/>
              <a:cs typeface="Times New Roman" panose="02020603050405020304" pitchFamily="18" charset="0"/>
            </a:endParaRPr>
          </a:p>
          <a:p>
            <a:pPr marL="0" indent="0" algn="just">
              <a:lnSpc>
                <a:spcPct val="115000"/>
              </a:lnSpc>
              <a:buNone/>
            </a:pPr>
            <a:endParaRPr lang="en-US" sz="1900" kern="100" dirty="0">
              <a:latin typeface="Aptos" panose="020B0004020202020204" pitchFamily="34" charset="0"/>
              <a:ea typeface="DengXian" panose="02010600030101010101" pitchFamily="2" charset="-122"/>
              <a:cs typeface="Times New Roman" panose="02020603050405020304" pitchFamily="18" charset="0"/>
            </a:endParaRPr>
          </a:p>
          <a:p>
            <a:pPr marL="0" indent="0" algn="just">
              <a:lnSpc>
                <a:spcPct val="115000"/>
              </a:lnSpc>
              <a:buNone/>
            </a:pPr>
            <a:endParaRPr lang="en-US" sz="1900" kern="100" dirty="0">
              <a:latin typeface="Aptos" panose="020B0004020202020204" pitchFamily="34" charset="0"/>
              <a:ea typeface="DengXian" panose="02010600030101010101" pitchFamily="2" charset="-122"/>
              <a:cs typeface="Times New Roman" panose="02020603050405020304" pitchFamily="18" charset="0"/>
            </a:endParaRPr>
          </a:p>
          <a:p>
            <a:pPr marL="0" indent="0" algn="just">
              <a:lnSpc>
                <a:spcPct val="115000"/>
              </a:lnSpc>
              <a:buNone/>
            </a:pPr>
            <a:endParaRPr lang="en-US" sz="1900" kern="100" dirty="0">
              <a:latin typeface="Aptos" panose="020B0004020202020204" pitchFamily="34" charset="0"/>
              <a:ea typeface="DengXian" panose="02010600030101010101" pitchFamily="2" charset="-122"/>
              <a:cs typeface="Times New Roman" panose="02020603050405020304" pitchFamily="18" charset="0"/>
            </a:endParaRPr>
          </a:p>
          <a:p>
            <a:pPr marL="0" indent="0" algn="just">
              <a:lnSpc>
                <a:spcPct val="115000"/>
              </a:lnSpc>
              <a:buNone/>
            </a:pPr>
            <a:endParaRPr lang="en-US" sz="1900" kern="100" dirty="0">
              <a:latin typeface="Aptos" panose="020B0004020202020204" pitchFamily="34" charset="0"/>
              <a:ea typeface="DengXian" panose="02010600030101010101" pitchFamily="2" charset="-122"/>
              <a:cs typeface="Times New Roman" panose="02020603050405020304" pitchFamily="18" charset="0"/>
            </a:endParaRPr>
          </a:p>
          <a:p>
            <a:pPr marL="0" indent="0" algn="just">
              <a:lnSpc>
                <a:spcPct val="115000"/>
              </a:lnSpc>
              <a:buNone/>
            </a:pPr>
            <a:endParaRPr lang="en-US" sz="1900" kern="100" dirty="0">
              <a:latin typeface="Aptos" panose="020B0004020202020204" pitchFamily="34" charset="0"/>
              <a:ea typeface="DengXian" panose="02010600030101010101" pitchFamily="2" charset="-122"/>
              <a:cs typeface="Times New Roman" panose="02020603050405020304" pitchFamily="18" charset="0"/>
            </a:endParaRPr>
          </a:p>
          <a:p>
            <a:pPr marL="0" indent="0" algn="just">
              <a:lnSpc>
                <a:spcPct val="115000"/>
              </a:lnSpc>
              <a:buNone/>
            </a:pPr>
            <a:r>
              <a:rPr lang="en-US" sz="1900" kern="100" dirty="0">
                <a:latin typeface="Aptos" panose="020B0004020202020204" pitchFamily="34" charset="0"/>
                <a:ea typeface="DengXian" panose="02010600030101010101" pitchFamily="2" charset="-122"/>
                <a:cs typeface="Times New Roman" panose="02020603050405020304" pitchFamily="18" charset="0"/>
              </a:rPr>
              <a:t>Given the CEPC project timeline of over 5 years from construction, the project remains flexible enough to adjust its technical approach and has robust backup plans in place for the engineering phase.</a:t>
            </a:r>
          </a:p>
        </p:txBody>
      </p:sp>
      <p:sp>
        <p:nvSpPr>
          <p:cNvPr id="4" name="TextBox 3">
            <a:extLst>
              <a:ext uri="{FF2B5EF4-FFF2-40B4-BE49-F238E27FC236}">
                <a16:creationId xmlns:a16="http://schemas.microsoft.com/office/drawing/2014/main" id="{5E05E1A9-9068-8923-FE30-1A9AF336F8D8}"/>
              </a:ext>
            </a:extLst>
          </p:cNvPr>
          <p:cNvSpPr txBox="1"/>
          <p:nvPr/>
        </p:nvSpPr>
        <p:spPr>
          <a:xfrm>
            <a:off x="10658475" y="496371"/>
            <a:ext cx="838125"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grpSp>
        <p:nvGrpSpPr>
          <p:cNvPr id="6" name="Group 5">
            <a:extLst>
              <a:ext uri="{FF2B5EF4-FFF2-40B4-BE49-F238E27FC236}">
                <a16:creationId xmlns:a16="http://schemas.microsoft.com/office/drawing/2014/main" id="{690D410A-FBF2-CC23-2B7C-3AD5A1E849C0}"/>
              </a:ext>
            </a:extLst>
          </p:cNvPr>
          <p:cNvGrpSpPr>
            <a:grpSpLocks noChangeAspect="1"/>
          </p:cNvGrpSpPr>
          <p:nvPr/>
        </p:nvGrpSpPr>
        <p:grpSpPr>
          <a:xfrm>
            <a:off x="2902521" y="3556048"/>
            <a:ext cx="4568860" cy="2387552"/>
            <a:chOff x="1449446" y="3451024"/>
            <a:chExt cx="5650407" cy="2952737"/>
          </a:xfrm>
        </p:grpSpPr>
        <p:pic>
          <p:nvPicPr>
            <p:cNvPr id="7" name="图片 4">
              <a:extLst>
                <a:ext uri="{FF2B5EF4-FFF2-40B4-BE49-F238E27FC236}">
                  <a16:creationId xmlns:a16="http://schemas.microsoft.com/office/drawing/2014/main" id="{3C0F209C-4754-FFB0-22AF-E8851AF1F0B5}"/>
                </a:ext>
              </a:extLst>
            </p:cNvPr>
            <p:cNvPicPr>
              <a:picLocks noChangeAspect="1"/>
            </p:cNvPicPr>
            <p:nvPr/>
          </p:nvPicPr>
          <p:blipFill>
            <a:blip r:embed="rId2"/>
            <a:stretch>
              <a:fillRect/>
            </a:stretch>
          </p:blipFill>
          <p:spPr>
            <a:xfrm>
              <a:off x="2648206" y="3451024"/>
              <a:ext cx="4451647" cy="2565215"/>
            </a:xfrm>
            <a:prstGeom prst="rect">
              <a:avLst/>
            </a:prstGeom>
          </p:spPr>
        </p:pic>
        <p:sp>
          <p:nvSpPr>
            <p:cNvPr id="8" name="左大括号 5">
              <a:extLst>
                <a:ext uri="{FF2B5EF4-FFF2-40B4-BE49-F238E27FC236}">
                  <a16:creationId xmlns:a16="http://schemas.microsoft.com/office/drawing/2014/main" id="{E0B14A00-08C8-2409-FBFE-B4BB9D960239}"/>
                </a:ext>
              </a:extLst>
            </p:cNvPr>
            <p:cNvSpPr/>
            <p:nvPr/>
          </p:nvSpPr>
          <p:spPr>
            <a:xfrm>
              <a:off x="2488680" y="3627038"/>
              <a:ext cx="236799" cy="8548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左大括号 6">
              <a:extLst>
                <a:ext uri="{FF2B5EF4-FFF2-40B4-BE49-F238E27FC236}">
                  <a16:creationId xmlns:a16="http://schemas.microsoft.com/office/drawing/2014/main" id="{0FA21017-BAA9-2417-EFC9-89403212F6B8}"/>
                </a:ext>
              </a:extLst>
            </p:cNvPr>
            <p:cNvSpPr/>
            <p:nvPr/>
          </p:nvSpPr>
          <p:spPr>
            <a:xfrm>
              <a:off x="2436473" y="4983312"/>
              <a:ext cx="236799" cy="8548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7">
              <a:extLst>
                <a:ext uri="{FF2B5EF4-FFF2-40B4-BE49-F238E27FC236}">
                  <a16:creationId xmlns:a16="http://schemas.microsoft.com/office/drawing/2014/main" id="{4DEB0C19-AF34-54A3-5ED1-97A86C8B46BE}"/>
                </a:ext>
              </a:extLst>
            </p:cNvPr>
            <p:cNvSpPr txBox="1"/>
            <p:nvPr/>
          </p:nvSpPr>
          <p:spPr>
            <a:xfrm>
              <a:off x="1449446" y="3653001"/>
              <a:ext cx="1277506" cy="710113"/>
            </a:xfrm>
            <a:prstGeom prst="rect">
              <a:avLst/>
            </a:prstGeom>
            <a:noFill/>
          </p:spPr>
          <p:txBody>
            <a:bodyPr wrap="none" rtlCol="0">
              <a:spAutoFit/>
            </a:bodyPr>
            <a:lstStyle/>
            <a:p>
              <a:r>
                <a:rPr lang="en-US" altLang="zh-CN" sz="1400" dirty="0">
                  <a:solidFill>
                    <a:srgbClr val="0432FF"/>
                  </a:solidFill>
                </a:rPr>
                <a:t>4cm</a:t>
              </a:r>
            </a:p>
            <a:p>
              <a:r>
                <a:rPr lang="en-US" altLang="zh-CN" sz="1400" dirty="0">
                  <a:solidFill>
                    <a:srgbClr val="0432FF"/>
                  </a:solidFill>
                </a:rPr>
                <a:t>AC-LGAD</a:t>
              </a:r>
              <a:endParaRPr lang="zh-CN" altLang="en-US" sz="1400" dirty="0">
                <a:solidFill>
                  <a:srgbClr val="0432FF"/>
                </a:solidFill>
              </a:endParaRPr>
            </a:p>
          </p:txBody>
        </p:sp>
        <p:sp>
          <p:nvSpPr>
            <p:cNvPr id="11" name="文本框 8">
              <a:extLst>
                <a:ext uri="{FF2B5EF4-FFF2-40B4-BE49-F238E27FC236}">
                  <a16:creationId xmlns:a16="http://schemas.microsoft.com/office/drawing/2014/main" id="{7FB807D3-0A8E-82B4-66A8-19CA29D38970}"/>
                </a:ext>
              </a:extLst>
            </p:cNvPr>
            <p:cNvSpPr txBox="1"/>
            <p:nvPr/>
          </p:nvSpPr>
          <p:spPr>
            <a:xfrm>
              <a:off x="1449446" y="5005225"/>
              <a:ext cx="1277506" cy="710113"/>
            </a:xfrm>
            <a:prstGeom prst="rect">
              <a:avLst/>
            </a:prstGeom>
            <a:noFill/>
          </p:spPr>
          <p:txBody>
            <a:bodyPr wrap="none" rtlCol="0">
              <a:spAutoFit/>
            </a:bodyPr>
            <a:lstStyle/>
            <a:p>
              <a:r>
                <a:rPr lang="en-US" altLang="zh-CN" sz="1400" dirty="0">
                  <a:solidFill>
                    <a:srgbClr val="0432FF"/>
                  </a:solidFill>
                </a:rPr>
                <a:t>2cm</a:t>
              </a:r>
            </a:p>
            <a:p>
              <a:r>
                <a:rPr lang="en-US" altLang="zh-CN" sz="1400" dirty="0">
                  <a:solidFill>
                    <a:srgbClr val="0432FF"/>
                  </a:solidFill>
                </a:rPr>
                <a:t>AC-LGAD</a:t>
              </a:r>
              <a:endParaRPr lang="zh-CN" altLang="en-US" sz="1400" dirty="0">
                <a:solidFill>
                  <a:srgbClr val="0432FF"/>
                </a:solidFill>
              </a:endParaRPr>
            </a:p>
          </p:txBody>
        </p:sp>
        <p:sp>
          <p:nvSpPr>
            <p:cNvPr id="12" name="文本框 11">
              <a:extLst>
                <a:ext uri="{FF2B5EF4-FFF2-40B4-BE49-F238E27FC236}">
                  <a16:creationId xmlns:a16="http://schemas.microsoft.com/office/drawing/2014/main" id="{F96C882B-04F8-646B-006D-337D6F29DA89}"/>
                </a:ext>
              </a:extLst>
            </p:cNvPr>
            <p:cNvSpPr txBox="1"/>
            <p:nvPr/>
          </p:nvSpPr>
          <p:spPr>
            <a:xfrm>
              <a:off x="4961424" y="5986047"/>
              <a:ext cx="1788772" cy="417714"/>
            </a:xfrm>
            <a:prstGeom prst="rect">
              <a:avLst/>
            </a:prstGeom>
            <a:noFill/>
          </p:spPr>
          <p:txBody>
            <a:bodyPr wrap="none" rtlCol="0">
              <a:spAutoFit/>
            </a:bodyPr>
            <a:lstStyle/>
            <a:p>
              <a:r>
                <a:rPr lang="en-US" altLang="zh-CN" sz="1400" dirty="0">
                  <a:solidFill>
                    <a:srgbClr val="0432FF"/>
                  </a:solidFill>
                </a:rPr>
                <a:t>1cm AC-LGAD</a:t>
              </a:r>
              <a:endParaRPr lang="zh-CN" altLang="en-US" sz="1400" dirty="0">
                <a:solidFill>
                  <a:srgbClr val="0432FF"/>
                </a:solidFill>
              </a:endParaRPr>
            </a:p>
          </p:txBody>
        </p:sp>
      </p:grpSp>
      <p:sp>
        <p:nvSpPr>
          <p:cNvPr id="13" name="TextBox 12">
            <a:extLst>
              <a:ext uri="{FF2B5EF4-FFF2-40B4-BE49-F238E27FC236}">
                <a16:creationId xmlns:a16="http://schemas.microsoft.com/office/drawing/2014/main" id="{FD7423BC-8C8E-1496-6AFB-4D42B29C668C}"/>
              </a:ext>
            </a:extLst>
          </p:cNvPr>
          <p:cNvSpPr txBox="1"/>
          <p:nvPr/>
        </p:nvSpPr>
        <p:spPr>
          <a:xfrm>
            <a:off x="7353711" y="4196454"/>
            <a:ext cx="3280030" cy="623184"/>
          </a:xfrm>
          <a:prstGeom prst="rect">
            <a:avLst/>
          </a:prstGeom>
          <a:noFill/>
        </p:spPr>
        <p:txBody>
          <a:bodyPr wrap="square" rtlCol="0">
            <a:spAutoFit/>
          </a:bodyPr>
          <a:lstStyle/>
          <a:p>
            <a:pPr marL="0" lvl="1" algn="ctr">
              <a:lnSpc>
                <a:spcPct val="110000"/>
              </a:lnSpc>
              <a:buClr>
                <a:srgbClr val="FFC000"/>
              </a:buClr>
              <a:buSzPct val="80000"/>
            </a:pPr>
            <a:r>
              <a:rPr lang="en-US" sz="1600" dirty="0">
                <a:latin typeface="Aptos" panose="020B0004020202020204" pitchFamily="34" charset="0"/>
                <a:cs typeface="Calibri" panose="020F0502020204030204" pitchFamily="34" charset="0"/>
              </a:rPr>
              <a:t>The latest AC-LGAD layout</a:t>
            </a:r>
            <a:r>
              <a:rPr lang="zh-CN" altLang="en-US" sz="1600" dirty="0">
                <a:latin typeface="Aptos" panose="020B0004020202020204" pitchFamily="34" charset="0"/>
                <a:cs typeface="Calibri" panose="020F0502020204030204" pitchFamily="34" charset="0"/>
              </a:rPr>
              <a:t> </a:t>
            </a:r>
            <a:r>
              <a:rPr lang="en-US" sz="1600" dirty="0">
                <a:latin typeface="Aptos" panose="020B0004020202020204" pitchFamily="34" charset="0"/>
                <a:cs typeface="Calibri" panose="020F0502020204030204" pitchFamily="34" charset="0"/>
              </a:rPr>
              <a:t>(submitted for tap-out in Feb 2025)</a:t>
            </a:r>
          </a:p>
        </p:txBody>
      </p:sp>
    </p:spTree>
    <p:extLst>
      <p:ext uri="{BB962C8B-B14F-4D97-AF65-F5344CB8AC3E}">
        <p14:creationId xmlns:p14="http://schemas.microsoft.com/office/powerpoint/2010/main" val="362131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363A-1998-4DF5-B118-452FB4AB4C1E}"/>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Recommendations</a:t>
            </a:r>
          </a:p>
        </p:txBody>
      </p:sp>
      <p:sp>
        <p:nvSpPr>
          <p:cNvPr id="3" name="Text Placeholder 2">
            <a:extLst>
              <a:ext uri="{FF2B5EF4-FFF2-40B4-BE49-F238E27FC236}">
                <a16:creationId xmlns:a16="http://schemas.microsoft.com/office/drawing/2014/main" id="{0366E1B6-E192-4B5A-929D-B3D4542DEB5A}"/>
              </a:ext>
            </a:extLst>
          </p:cNvPr>
          <p:cNvSpPr>
            <a:spLocks noGrp="1"/>
          </p:cNvSpPr>
          <p:nvPr>
            <p:ph type="body" idx="1"/>
          </p:nvPr>
        </p:nvSpPr>
        <p:spPr>
          <a:xfrm>
            <a:off x="286907" y="1402849"/>
            <a:ext cx="11617762" cy="1325563"/>
          </a:xfrm>
        </p:spPr>
        <p:txBody>
          <a:bodyPr>
            <a:normAutofit lnSpcReduction="10000"/>
          </a:bodyPr>
          <a:lstStyle/>
          <a:p>
            <a:pPr marL="0" indent="0" algn="just">
              <a:lnSpc>
                <a:spcPct val="115000"/>
              </a:lnSpc>
              <a:buNone/>
            </a:pPr>
            <a:r>
              <a:rPr lang="en-US" sz="1800" kern="100" dirty="0">
                <a:latin typeface="Aptos" panose="020B0004020202020204" pitchFamily="34" charset="0"/>
                <a:ea typeface="DengXian" panose="02010600030101010101" pitchFamily="2" charset="-122"/>
                <a:cs typeface="Times New Roman" panose="02020603050405020304" pitchFamily="18" charset="0"/>
              </a:rPr>
              <a:t>The necessity of redundancy in the OTK system has been carefully assessed. Recent advancements in LGAD technology</a:t>
            </a:r>
            <a:r>
              <a:rPr lang="zh-CN" altLang="en-US" sz="1800" kern="100" dirty="0">
                <a:latin typeface="Aptos" panose="020B0004020202020204" pitchFamily="34" charset="0"/>
                <a:ea typeface="DengXian" panose="02010600030101010101" pitchFamily="2" charset="-122"/>
                <a:cs typeface="Times New Roman" panose="02020603050405020304" pitchFamily="18" charset="0"/>
              </a:rPr>
              <a:t> </a:t>
            </a:r>
            <a:r>
              <a:rPr lang="en-US" sz="1800" kern="100" dirty="0">
                <a:latin typeface="Aptos" panose="020B0004020202020204" pitchFamily="34" charset="0"/>
                <a:ea typeface="DengXian" panose="02010600030101010101" pitchFamily="2" charset="-122"/>
                <a:cs typeface="Times New Roman" panose="02020603050405020304" pitchFamily="18" charset="0"/>
              </a:rPr>
              <a:t>by IHEP-IME have shown significant progress. These sensors used in the ATLAS HGTD, have exhibited good charge and timing resolution even after irradiation to a fluence of </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2.5×10</a:t>
            </a:r>
            <a:r>
              <a:rPr lang="en-US" altLang="zh-CN" sz="1800" kern="100" baseline="30000" dirty="0">
                <a:latin typeface="Aptos" panose="020B0004020202020204" pitchFamily="34" charset="0"/>
                <a:ea typeface="DengXian" panose="02010600030101010101" pitchFamily="2" charset="-122"/>
                <a:cs typeface="Times New Roman" panose="02020603050405020304" pitchFamily="18" charset="0"/>
              </a:rPr>
              <a:t>15</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1800" kern="100" dirty="0" err="1">
                <a:latin typeface="Aptos" panose="020B0004020202020204" pitchFamily="34" charset="0"/>
                <a:ea typeface="DengXian" panose="02010600030101010101" pitchFamily="2" charset="-122"/>
                <a:cs typeface="Times New Roman" panose="02020603050405020304" pitchFamily="18" charset="0"/>
              </a:rPr>
              <a:t>n</a:t>
            </a:r>
            <a:r>
              <a:rPr lang="en-US" altLang="zh-CN" sz="1800" kern="100" baseline="-25000" dirty="0" err="1">
                <a:latin typeface="Aptos" panose="020B0004020202020204" pitchFamily="34" charset="0"/>
                <a:ea typeface="DengXian" panose="02010600030101010101" pitchFamily="2" charset="-122"/>
                <a:cs typeface="Times New Roman" panose="02020603050405020304" pitchFamily="18" charset="0"/>
              </a:rPr>
              <a:t>eq</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/cm</a:t>
            </a:r>
            <a:r>
              <a:rPr lang="en-US" altLang="zh-CN" sz="1800" kern="100" baseline="30000" dirty="0">
                <a:latin typeface="Aptos" panose="020B0004020202020204" pitchFamily="34" charset="0"/>
                <a:ea typeface="DengXian" panose="02010600030101010101" pitchFamily="2" charset="-122"/>
                <a:cs typeface="Times New Roman" panose="02020603050405020304" pitchFamily="18" charset="0"/>
              </a:rPr>
              <a:t>2</a:t>
            </a:r>
            <a:r>
              <a:rPr lang="en-US" sz="1800" kern="100" dirty="0">
                <a:latin typeface="Aptos" panose="020B0004020202020204" pitchFamily="34" charset="0"/>
                <a:ea typeface="DengXian" panose="02010600030101010101" pitchFamily="2" charset="-122"/>
                <a:cs typeface="Times New Roman" panose="02020603050405020304" pitchFamily="18" charset="0"/>
              </a:rPr>
              <a:t>, as illustrated in the figure below:</a:t>
            </a:r>
          </a:p>
          <a:p>
            <a:pPr marL="0" indent="0" algn="just">
              <a:lnSpc>
                <a:spcPct val="115000"/>
              </a:lnSpc>
              <a:buNone/>
            </a:pPr>
            <a:endParaRPr lang="en-US" altLang="zh-CN" sz="1800" dirty="0">
              <a:latin typeface="Arial" panose="020B0604020202020204" pitchFamily="34" charset="0"/>
              <a:ea typeface="宋体" panose="02010600030101010101" pitchFamily="2" charset="-122"/>
            </a:endParaRPr>
          </a:p>
        </p:txBody>
      </p:sp>
      <p:sp>
        <p:nvSpPr>
          <p:cNvPr id="4" name="TextBox 3">
            <a:extLst>
              <a:ext uri="{FF2B5EF4-FFF2-40B4-BE49-F238E27FC236}">
                <a16:creationId xmlns:a16="http://schemas.microsoft.com/office/drawing/2014/main" id="{1C722182-F1E6-493E-8631-B6A450011331}"/>
              </a:ext>
            </a:extLst>
          </p:cNvPr>
          <p:cNvSpPr txBox="1"/>
          <p:nvPr/>
        </p:nvSpPr>
        <p:spPr>
          <a:xfrm>
            <a:off x="10658475" y="496371"/>
            <a:ext cx="1054149"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grpSp>
        <p:nvGrpSpPr>
          <p:cNvPr id="16" name="Group 15">
            <a:extLst>
              <a:ext uri="{FF2B5EF4-FFF2-40B4-BE49-F238E27FC236}">
                <a16:creationId xmlns:a16="http://schemas.microsoft.com/office/drawing/2014/main" id="{B805A452-ECD8-BBCD-4EBA-C376B0F14E33}"/>
              </a:ext>
            </a:extLst>
          </p:cNvPr>
          <p:cNvGrpSpPr>
            <a:grpSpLocks noChangeAspect="1"/>
          </p:cNvGrpSpPr>
          <p:nvPr/>
        </p:nvGrpSpPr>
        <p:grpSpPr>
          <a:xfrm>
            <a:off x="2187563" y="2492828"/>
            <a:ext cx="6716204" cy="2604154"/>
            <a:chOff x="1141082" y="2694790"/>
            <a:chExt cx="9168486" cy="3742819"/>
          </a:xfrm>
        </p:grpSpPr>
        <p:pic>
          <p:nvPicPr>
            <p:cNvPr id="5" name="图片 16">
              <a:extLst>
                <a:ext uri="{FF2B5EF4-FFF2-40B4-BE49-F238E27FC236}">
                  <a16:creationId xmlns:a16="http://schemas.microsoft.com/office/drawing/2014/main" id="{DA235426-A787-4CE9-E5F4-C27AE740FE9D}"/>
                </a:ext>
              </a:extLst>
            </p:cNvPr>
            <p:cNvPicPr>
              <a:picLocks noChangeAspect="1"/>
            </p:cNvPicPr>
            <p:nvPr/>
          </p:nvPicPr>
          <p:blipFill>
            <a:blip r:embed="rId3"/>
            <a:stretch>
              <a:fillRect/>
            </a:stretch>
          </p:blipFill>
          <p:spPr>
            <a:xfrm>
              <a:off x="1141082" y="2694790"/>
              <a:ext cx="9106819" cy="3742819"/>
            </a:xfrm>
            <a:prstGeom prst="rect">
              <a:avLst/>
            </a:prstGeom>
          </p:spPr>
        </p:pic>
        <p:cxnSp>
          <p:nvCxnSpPr>
            <p:cNvPr id="6" name="直线连接符 13">
              <a:extLst>
                <a:ext uri="{FF2B5EF4-FFF2-40B4-BE49-F238E27FC236}">
                  <a16:creationId xmlns:a16="http://schemas.microsoft.com/office/drawing/2014/main" id="{7D3845FE-6BFF-8F21-B7A0-DFE64170CA59}"/>
                </a:ext>
              </a:extLst>
            </p:cNvPr>
            <p:cNvCxnSpPr>
              <a:cxnSpLocks/>
            </p:cNvCxnSpPr>
            <p:nvPr/>
          </p:nvCxnSpPr>
          <p:spPr>
            <a:xfrm>
              <a:off x="1693449" y="5311782"/>
              <a:ext cx="3522658"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7" name="直线连接符 14">
              <a:extLst>
                <a:ext uri="{FF2B5EF4-FFF2-40B4-BE49-F238E27FC236}">
                  <a16:creationId xmlns:a16="http://schemas.microsoft.com/office/drawing/2014/main" id="{A8B5E2B7-936F-B307-B623-685E46D30AAF}"/>
                </a:ext>
              </a:extLst>
            </p:cNvPr>
            <p:cNvCxnSpPr>
              <a:cxnSpLocks/>
            </p:cNvCxnSpPr>
            <p:nvPr/>
          </p:nvCxnSpPr>
          <p:spPr>
            <a:xfrm>
              <a:off x="6224225" y="4389526"/>
              <a:ext cx="3522658"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8" name="文本框 23">
              <a:extLst>
                <a:ext uri="{FF2B5EF4-FFF2-40B4-BE49-F238E27FC236}">
                  <a16:creationId xmlns:a16="http://schemas.microsoft.com/office/drawing/2014/main" id="{2AEE25BF-5EC5-9201-7475-58C65B902A97}"/>
                </a:ext>
              </a:extLst>
            </p:cNvPr>
            <p:cNvSpPr txBox="1"/>
            <p:nvPr/>
          </p:nvSpPr>
          <p:spPr>
            <a:xfrm>
              <a:off x="4868326" y="4927149"/>
              <a:ext cx="5441242" cy="461665"/>
            </a:xfrm>
            <a:prstGeom prst="rect">
              <a:avLst/>
            </a:prstGeom>
            <a:noFill/>
          </p:spPr>
          <p:txBody>
            <a:bodyPr wrap="square">
              <a:spAutoFit/>
            </a:bodyPr>
            <a:lstStyle/>
            <a:p>
              <a:r>
                <a:rPr lang="en-US" altLang="zh-CN" sz="2400" dirty="0">
                  <a:solidFill>
                    <a:srgbClr val="0070C0"/>
                  </a:solidFill>
                </a:rPr>
                <a:t>4fC </a:t>
              </a:r>
              <a:endParaRPr lang="zh-CN" altLang="en-US" sz="2400" dirty="0">
                <a:solidFill>
                  <a:srgbClr val="0070C0"/>
                </a:solidFill>
              </a:endParaRPr>
            </a:p>
          </p:txBody>
        </p:sp>
        <p:sp>
          <p:nvSpPr>
            <p:cNvPr id="9" name="文本框 24">
              <a:extLst>
                <a:ext uri="{FF2B5EF4-FFF2-40B4-BE49-F238E27FC236}">
                  <a16:creationId xmlns:a16="http://schemas.microsoft.com/office/drawing/2014/main" id="{AAD6F733-360B-EF3F-B284-DD9282E3630A}"/>
                </a:ext>
              </a:extLst>
            </p:cNvPr>
            <p:cNvSpPr txBox="1"/>
            <p:nvPr/>
          </p:nvSpPr>
          <p:spPr>
            <a:xfrm>
              <a:off x="9295152" y="4160831"/>
              <a:ext cx="952752" cy="461665"/>
            </a:xfrm>
            <a:prstGeom prst="rect">
              <a:avLst/>
            </a:prstGeom>
            <a:noFill/>
          </p:spPr>
          <p:txBody>
            <a:bodyPr wrap="square">
              <a:spAutoFit/>
            </a:bodyPr>
            <a:lstStyle/>
            <a:p>
              <a:r>
                <a:rPr lang="en-US" altLang="zh-CN" sz="2400" dirty="0">
                  <a:solidFill>
                    <a:srgbClr val="0070C0"/>
                  </a:solidFill>
                </a:rPr>
                <a:t>40</a:t>
              </a:r>
              <a:r>
                <a:rPr lang="zh-CN" altLang="en-US" sz="2400" dirty="0">
                  <a:solidFill>
                    <a:srgbClr val="0070C0"/>
                  </a:solidFill>
                </a:rPr>
                <a:t> </a:t>
              </a:r>
              <a:r>
                <a:rPr lang="en-US" altLang="zh-CN" sz="2400" dirty="0" err="1">
                  <a:solidFill>
                    <a:srgbClr val="0070C0"/>
                  </a:solidFill>
                </a:rPr>
                <a:t>ps</a:t>
              </a:r>
              <a:r>
                <a:rPr lang="en-US" altLang="zh-CN" sz="2400" dirty="0">
                  <a:solidFill>
                    <a:srgbClr val="0070C0"/>
                  </a:solidFill>
                </a:rPr>
                <a:t> </a:t>
              </a:r>
              <a:endParaRPr lang="zh-CN" altLang="en-US" sz="2400" dirty="0">
                <a:solidFill>
                  <a:srgbClr val="0070C0"/>
                </a:solidFill>
              </a:endParaRPr>
            </a:p>
          </p:txBody>
        </p:sp>
        <p:sp>
          <p:nvSpPr>
            <p:cNvPr id="10" name="矩形 25">
              <a:extLst>
                <a:ext uri="{FF2B5EF4-FFF2-40B4-BE49-F238E27FC236}">
                  <a16:creationId xmlns:a16="http://schemas.microsoft.com/office/drawing/2014/main" id="{5D8D1F41-2F57-EA1C-483B-8A0405F2FC83}"/>
                </a:ext>
              </a:extLst>
            </p:cNvPr>
            <p:cNvSpPr/>
            <p:nvPr/>
          </p:nvSpPr>
          <p:spPr>
            <a:xfrm>
              <a:off x="8272786" y="2779207"/>
              <a:ext cx="1839542" cy="3204378"/>
            </a:xfrm>
            <a:prstGeom prst="rect">
              <a:avLst/>
            </a:prstGeom>
            <a:solidFill>
              <a:srgbClr val="DE75C5">
                <a:alpha val="2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26">
              <a:extLst>
                <a:ext uri="{FF2B5EF4-FFF2-40B4-BE49-F238E27FC236}">
                  <a16:creationId xmlns:a16="http://schemas.microsoft.com/office/drawing/2014/main" id="{BCF187A3-A11B-4462-73AD-AB4A4BE5A434}"/>
                </a:ext>
              </a:extLst>
            </p:cNvPr>
            <p:cNvSpPr/>
            <p:nvPr/>
          </p:nvSpPr>
          <p:spPr>
            <a:xfrm>
              <a:off x="3746090" y="2779207"/>
              <a:ext cx="1749734" cy="3204378"/>
            </a:xfrm>
            <a:prstGeom prst="rect">
              <a:avLst/>
            </a:prstGeom>
            <a:solidFill>
              <a:srgbClr val="DE75C5">
                <a:alpha val="2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17" name="Text Placeholder 2">
            <a:extLst>
              <a:ext uri="{FF2B5EF4-FFF2-40B4-BE49-F238E27FC236}">
                <a16:creationId xmlns:a16="http://schemas.microsoft.com/office/drawing/2014/main" id="{816FF917-4773-80F2-0ABD-DC519D4F081C}"/>
              </a:ext>
            </a:extLst>
          </p:cNvPr>
          <p:cNvSpPr txBox="1">
            <a:spLocks/>
          </p:cNvSpPr>
          <p:nvPr/>
        </p:nvSpPr>
        <p:spPr>
          <a:xfrm>
            <a:off x="286908" y="5182790"/>
            <a:ext cx="11785821"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5000"/>
              </a:lnSpc>
              <a:buNone/>
            </a:pPr>
            <a:r>
              <a:rPr lang="en-US" sz="1800" kern="100" dirty="0">
                <a:latin typeface="Aptos" panose="020B0004020202020204" pitchFamily="34" charset="0"/>
                <a:ea typeface="DengXian" panose="02010600030101010101" pitchFamily="2" charset="-122"/>
                <a:cs typeface="Times New Roman" panose="02020603050405020304" pitchFamily="18" charset="0"/>
              </a:rPr>
              <a:t>Furthermore, recent irradiation tests on AC-LGAD sensors by C. Bishop </a:t>
            </a:r>
            <a:r>
              <a:rPr lang="en-US" sz="1800" i="1" kern="100" dirty="0">
                <a:latin typeface="Aptos" panose="020B0004020202020204" pitchFamily="34" charset="0"/>
                <a:ea typeface="DengXian" panose="02010600030101010101" pitchFamily="2" charset="-122"/>
                <a:cs typeface="Times New Roman" panose="02020603050405020304" pitchFamily="18" charset="0"/>
              </a:rPr>
              <a:t>et al</a:t>
            </a:r>
            <a:r>
              <a:rPr lang="en-US" sz="1800" kern="100" dirty="0">
                <a:latin typeface="Aptos" panose="020B0004020202020204" pitchFamily="34" charset="0"/>
                <a:ea typeface="DengXian" panose="02010600030101010101" pitchFamily="2" charset="-122"/>
                <a:cs typeface="Times New Roman" panose="02020603050405020304" pitchFamily="18" charset="0"/>
              </a:rPr>
              <a:t>. from BNL and UCSC at a fluence of 1</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×10</a:t>
            </a:r>
            <a:r>
              <a:rPr lang="en-US" altLang="zh-CN" sz="1800" kern="100" baseline="30000" dirty="0">
                <a:latin typeface="Aptos" panose="020B0004020202020204" pitchFamily="34" charset="0"/>
                <a:ea typeface="DengXian" panose="02010600030101010101" pitchFamily="2" charset="-122"/>
                <a:cs typeface="Times New Roman" panose="02020603050405020304" pitchFamily="18" charset="0"/>
              </a:rPr>
              <a:t>14</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1800" kern="100" dirty="0" err="1">
                <a:latin typeface="Aptos" panose="020B0004020202020204" pitchFamily="34" charset="0"/>
                <a:ea typeface="DengXian" panose="02010600030101010101" pitchFamily="2" charset="-122"/>
                <a:cs typeface="Times New Roman" panose="02020603050405020304" pitchFamily="18" charset="0"/>
              </a:rPr>
              <a:t>n</a:t>
            </a:r>
            <a:r>
              <a:rPr lang="en-US" altLang="zh-CN" sz="1800" kern="100" baseline="-25000" dirty="0" err="1">
                <a:latin typeface="Aptos" panose="020B0004020202020204" pitchFamily="34" charset="0"/>
                <a:ea typeface="DengXian" panose="02010600030101010101" pitchFamily="2" charset="-122"/>
                <a:cs typeface="Times New Roman" panose="02020603050405020304" pitchFamily="18" charset="0"/>
              </a:rPr>
              <a:t>eq</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/cm</a:t>
            </a:r>
            <a:r>
              <a:rPr lang="en-US" altLang="zh-CN" sz="1800" kern="100" baseline="30000" dirty="0">
                <a:latin typeface="Aptos" panose="020B0004020202020204" pitchFamily="34" charset="0"/>
                <a:ea typeface="DengXian" panose="02010600030101010101" pitchFamily="2" charset="-122"/>
                <a:cs typeface="Times New Roman" panose="02020603050405020304" pitchFamily="18" charset="0"/>
              </a:rPr>
              <a:t>2</a:t>
            </a:r>
            <a:r>
              <a:rPr lang="en-US" sz="1800" kern="100" dirty="0">
                <a:latin typeface="Aptos" panose="020B0004020202020204" pitchFamily="34" charset="0"/>
                <a:ea typeface="DengXian" panose="02010600030101010101" pitchFamily="2" charset="-122"/>
                <a:cs typeface="Times New Roman" panose="02020603050405020304" pitchFamily="18" charset="0"/>
              </a:rPr>
              <a:t> showed only a minor impact on performance. Considering t</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he</a:t>
            </a:r>
            <a:r>
              <a:rPr lang="zh-CN" altLang="en-US" sz="1800" kern="100" dirty="0">
                <a:latin typeface="Aptos" panose="020B0004020202020204" pitchFamily="34" charset="0"/>
                <a:ea typeface="DengXian" panose="02010600030101010101" pitchFamily="2" charset="-122"/>
                <a:cs typeface="Times New Roman" panose="02020603050405020304" pitchFamily="18" charset="0"/>
              </a:rPr>
              <a:t> </a:t>
            </a:r>
            <a:r>
              <a:rPr lang="en-US" sz="1800" kern="100" dirty="0">
                <a:latin typeface="Aptos" panose="020B0004020202020204" pitchFamily="34" charset="0"/>
                <a:ea typeface="DengXian" panose="02010600030101010101" pitchFamily="2" charset="-122"/>
                <a:cs typeface="Times New Roman" panose="02020603050405020304" pitchFamily="18" charset="0"/>
              </a:rPr>
              <a:t>expected fluence in the OTK is &lt;10</a:t>
            </a:r>
            <a:r>
              <a:rPr lang="en-US" sz="1800" kern="100" baseline="30000" dirty="0">
                <a:latin typeface="Aptos" panose="020B0004020202020204" pitchFamily="34" charset="0"/>
                <a:ea typeface="DengXian" panose="02010600030101010101" pitchFamily="2" charset="-122"/>
                <a:cs typeface="Times New Roman" panose="02020603050405020304" pitchFamily="18" charset="0"/>
              </a:rPr>
              <a:t>10</a:t>
            </a:r>
            <a:r>
              <a:rPr lang="en-US" sz="1800" kern="100" dirty="0">
                <a:latin typeface="Aptos" panose="020B0004020202020204" pitchFamily="34" charset="0"/>
                <a:ea typeface="DengXian" panose="02010600030101010101" pitchFamily="2" charset="-122"/>
                <a:cs typeface="Times New Roman" panose="02020603050405020304" pitchFamily="18" charset="0"/>
              </a:rPr>
              <a:t> </a:t>
            </a:r>
            <a:r>
              <a:rPr lang="en-US" sz="1800" kern="100" dirty="0" err="1">
                <a:latin typeface="Aptos" panose="020B0004020202020204" pitchFamily="34" charset="0"/>
                <a:ea typeface="DengXian" panose="02010600030101010101" pitchFamily="2" charset="-122"/>
                <a:cs typeface="Times New Roman" panose="02020603050405020304" pitchFamily="18" charset="0"/>
              </a:rPr>
              <a:t>n</a:t>
            </a:r>
            <a:r>
              <a:rPr lang="en-US" sz="1800" kern="100" baseline="-25000" dirty="0" err="1">
                <a:latin typeface="Aptos" panose="020B0004020202020204" pitchFamily="34" charset="0"/>
                <a:ea typeface="DengXian" panose="02010600030101010101" pitchFamily="2" charset="-122"/>
                <a:cs typeface="Times New Roman" panose="02020603050405020304" pitchFamily="18" charset="0"/>
              </a:rPr>
              <a:t>eq</a:t>
            </a:r>
            <a:r>
              <a:rPr lang="en-US" sz="1800" kern="100" dirty="0">
                <a:latin typeface="Aptos" panose="020B0004020202020204" pitchFamily="34" charset="0"/>
                <a:ea typeface="DengXian" panose="02010600030101010101" pitchFamily="2" charset="-122"/>
                <a:cs typeface="Times New Roman" panose="02020603050405020304" pitchFamily="18" charset="0"/>
              </a:rPr>
              <a:t>/cm</a:t>
            </a:r>
            <a:r>
              <a:rPr lang="en-US" altLang="zh-CN" sz="1800" kern="100" baseline="30000" dirty="0">
                <a:latin typeface="Aptos" panose="020B0004020202020204" pitchFamily="34" charset="0"/>
                <a:ea typeface="DengXian" panose="02010600030101010101" pitchFamily="2" charset="-122"/>
                <a:cs typeface="Times New Roman" panose="02020603050405020304" pitchFamily="18" charset="0"/>
              </a:rPr>
              <a:t>2</a:t>
            </a:r>
            <a:r>
              <a:rPr lang="en-US" sz="1800" kern="100" dirty="0">
                <a:latin typeface="Aptos" panose="020B0004020202020204" pitchFamily="34" charset="0"/>
                <a:ea typeface="DengXian" panose="02010600030101010101" pitchFamily="2" charset="-122"/>
                <a:cs typeface="Times New Roman" panose="02020603050405020304" pitchFamily="18" charset="0"/>
              </a:rPr>
              <a:t> (and TID &lt;0.1 </a:t>
            </a:r>
            <a:r>
              <a:rPr lang="en-US" sz="1800" kern="100" dirty="0" err="1">
                <a:latin typeface="Aptos" panose="020B0004020202020204" pitchFamily="34" charset="0"/>
                <a:ea typeface="DengXian" panose="02010600030101010101" pitchFamily="2" charset="-122"/>
                <a:cs typeface="Times New Roman" panose="02020603050405020304" pitchFamily="18" charset="0"/>
              </a:rPr>
              <a:t>kGy</a:t>
            </a:r>
            <a:r>
              <a:rPr lang="en-US" sz="1800" kern="100" dirty="0">
                <a:latin typeface="Aptos" panose="020B0004020202020204" pitchFamily="34" charset="0"/>
                <a:ea typeface="DengXian" panose="02010600030101010101" pitchFamily="2" charset="-122"/>
                <a:cs typeface="Times New Roman" panose="02020603050405020304" pitchFamily="18" charset="0"/>
              </a:rPr>
              <a:t>) over the full CEPC operational lifetime</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 </a:t>
            </a:r>
            <a:r>
              <a:rPr lang="en-US" sz="1800" kern="100" dirty="0">
                <a:latin typeface="Aptos" panose="020B0004020202020204" pitchFamily="34" charset="0"/>
                <a:ea typeface="DengXian" panose="02010600030101010101" pitchFamily="2" charset="-122"/>
                <a:cs typeface="Times New Roman" panose="02020603050405020304" pitchFamily="18" charset="0"/>
              </a:rPr>
              <a:t>AC-LGAD sensors are expected to maintain reliable performance throughout the detector's lifetime.</a:t>
            </a:r>
          </a:p>
          <a:p>
            <a:pPr marL="0" indent="0" algn="just">
              <a:lnSpc>
                <a:spcPct val="115000"/>
              </a:lnSpc>
              <a:buNone/>
            </a:pPr>
            <a:endParaRPr lang="en-US" altLang="zh-CN" sz="18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DDE78A20-9435-9878-54FD-A6A8AB5AABAD}"/>
              </a:ext>
            </a:extLst>
          </p:cNvPr>
          <p:cNvSpPr txBox="1"/>
          <p:nvPr/>
        </p:nvSpPr>
        <p:spPr>
          <a:xfrm>
            <a:off x="922084" y="6124175"/>
            <a:ext cx="184731" cy="369332"/>
          </a:xfrm>
          <a:prstGeom prst="rect">
            <a:avLst/>
          </a:prstGeom>
          <a:noFill/>
        </p:spPr>
        <p:txBody>
          <a:bodyPr wrap="none" rtlCol="0">
            <a:spAutoFit/>
          </a:bodyPr>
          <a:lstStyle/>
          <a:p>
            <a:endParaRPr lang="en-US" dirty="0"/>
          </a:p>
        </p:txBody>
      </p:sp>
      <p:sp>
        <p:nvSpPr>
          <p:cNvPr id="19" name="Text Placeholder 2">
            <a:extLst>
              <a:ext uri="{FF2B5EF4-FFF2-40B4-BE49-F238E27FC236}">
                <a16:creationId xmlns:a16="http://schemas.microsoft.com/office/drawing/2014/main" id="{A0237271-BEC0-3FDD-1F07-9C713FE4DD79}"/>
              </a:ext>
            </a:extLst>
          </p:cNvPr>
          <p:cNvSpPr txBox="1">
            <a:spLocks/>
          </p:cNvSpPr>
          <p:nvPr/>
        </p:nvSpPr>
        <p:spPr>
          <a:xfrm>
            <a:off x="852464" y="1063730"/>
            <a:ext cx="6963237" cy="479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None/>
            </a:pPr>
            <a:r>
              <a:rPr lang="en-US" altLang="zh-CN" sz="1800" dirty="0">
                <a:solidFill>
                  <a:srgbClr val="0070C0"/>
                </a:solidFill>
                <a:latin typeface="Arial" panose="020B0604020202020204" pitchFamily="34" charset="0"/>
                <a:ea typeface="宋体" panose="02010600030101010101" pitchFamily="2" charset="-122"/>
              </a:rPr>
              <a:t>2. </a:t>
            </a:r>
            <a:r>
              <a:rPr lang="zh-CN" altLang="zh-CN" sz="1800" dirty="0">
                <a:solidFill>
                  <a:srgbClr val="0070C0"/>
                </a:solidFill>
                <a:latin typeface="Arial" panose="020B0604020202020204" pitchFamily="34" charset="0"/>
                <a:ea typeface="宋体" panose="02010600030101010101" pitchFamily="2" charset="-122"/>
              </a:rPr>
              <a:t>Determine if redundancy is needed in the OTK barrel system. </a:t>
            </a:r>
            <a:endParaRPr lang="zh-CN" altLang="en-US" sz="1800" dirty="0">
              <a:solidFill>
                <a:srgbClr val="0070C0"/>
              </a:solidFill>
              <a:latin typeface="Arial" panose="020B0604020202020204" pitchFamily="34" charset="0"/>
              <a:ea typeface="宋体" panose="02010600030101010101" pitchFamily="2" charset="-122"/>
            </a:endParaRPr>
          </a:p>
          <a:p>
            <a:pPr marL="0" indent="0" algn="just">
              <a:lnSpc>
                <a:spcPct val="115000"/>
              </a:lnSpc>
              <a:buFont typeface="Arial" panose="020B0604020202020204" pitchFamily="34" charset="0"/>
              <a:buNone/>
            </a:pPr>
            <a:endParaRPr lang="en-US" altLang="zh-CN" sz="1800" dirty="0">
              <a:latin typeface="Arial" panose="020B0604020202020204" pitchFamily="34" charset="0"/>
              <a:ea typeface="宋体" panose="02010600030101010101" pitchFamily="2" charset="-122"/>
            </a:endParaRPr>
          </a:p>
        </p:txBody>
      </p:sp>
      <p:sp>
        <p:nvSpPr>
          <p:cNvPr id="12" name="Slide Number Placeholder 11">
            <a:extLst>
              <a:ext uri="{FF2B5EF4-FFF2-40B4-BE49-F238E27FC236}">
                <a16:creationId xmlns:a16="http://schemas.microsoft.com/office/drawing/2014/main" id="{1B7F4092-3FC7-AC88-9C9B-F075A03EE112}"/>
              </a:ext>
            </a:extLst>
          </p:cNvPr>
          <p:cNvSpPr>
            <a:spLocks noGrp="1"/>
          </p:cNvSpPr>
          <p:nvPr>
            <p:ph type="sldNum" sz="quarter" idx="12"/>
          </p:nvPr>
        </p:nvSpPr>
        <p:spPr/>
        <p:txBody>
          <a:bodyPr/>
          <a:lstStyle/>
          <a:p>
            <a:fld id="{F4701C47-8FDE-4777-807B-5B569B5E3EFE}" type="slidenum">
              <a:rPr lang="zh-CN" altLang="en-US" smtClean="0"/>
              <a:t>13</a:t>
            </a:fld>
            <a:endParaRPr lang="zh-CN" altLang="en-US"/>
          </a:p>
        </p:txBody>
      </p:sp>
    </p:spTree>
    <p:extLst>
      <p:ext uri="{BB962C8B-B14F-4D97-AF65-F5344CB8AC3E}">
        <p14:creationId xmlns:p14="http://schemas.microsoft.com/office/powerpoint/2010/main" val="125266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37785-476B-823D-4CDB-4B3222B240A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3EDEDE-5954-E55E-425A-3EDE3D285942}"/>
              </a:ext>
            </a:extLst>
          </p:cNvPr>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
        <p:nvSpPr>
          <p:cNvPr id="17" name="Text Placeholder 2">
            <a:extLst>
              <a:ext uri="{FF2B5EF4-FFF2-40B4-BE49-F238E27FC236}">
                <a16:creationId xmlns:a16="http://schemas.microsoft.com/office/drawing/2014/main" id="{D91EF510-39BA-81BF-68AE-2E6502BE8967}"/>
              </a:ext>
            </a:extLst>
          </p:cNvPr>
          <p:cNvSpPr txBox="1">
            <a:spLocks/>
          </p:cNvSpPr>
          <p:nvPr/>
        </p:nvSpPr>
        <p:spPr>
          <a:xfrm>
            <a:off x="431108" y="1440682"/>
            <a:ext cx="11234531" cy="2433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None/>
            </a:pPr>
            <a:r>
              <a:rPr lang="en-US" sz="1800" kern="100" dirty="0">
                <a:latin typeface="Aptos" panose="020B0004020202020204" pitchFamily="34" charset="0"/>
                <a:ea typeface="DengXian" panose="02010600030101010101" pitchFamily="2" charset="-122"/>
                <a:cs typeface="Times New Roman" panose="02020603050405020304" pitchFamily="18" charset="0"/>
              </a:rPr>
              <a:t>In addition, the OTK mechanical and electrical design features a modular structure. The barrel consists of 880 ladders, while each endcap is divided into 16 replaceable sectors. This design ensures convenient maintenance when necessary, providing a substantial safety margin and enhancing the system's operational reliability.</a:t>
            </a:r>
          </a:p>
          <a:p>
            <a:pPr marL="0" indent="0" algn="just">
              <a:lnSpc>
                <a:spcPct val="115000"/>
              </a:lnSpc>
              <a:buNone/>
            </a:pPr>
            <a:endParaRPr lang="en-US" sz="18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endParaRPr>
          </a:p>
          <a:p>
            <a:pPr marL="0" indent="0" algn="just">
              <a:lnSpc>
                <a:spcPct val="115000"/>
              </a:lnSpc>
              <a:buNone/>
            </a:pPr>
            <a:r>
              <a:rPr lang="en-US" sz="1800" kern="100" dirty="0">
                <a:latin typeface="Aptos" panose="020B0004020202020204" pitchFamily="34" charset="0"/>
                <a:ea typeface="DengXian" panose="02010600030101010101" pitchFamily="2" charset="-122"/>
                <a:cs typeface="Times New Roman" panose="02020603050405020304" pitchFamily="18" charset="0"/>
              </a:rPr>
              <a:t>The combination of robust sensor performance and the flexibility of the modular design ensures sufficient system reliability. Further redundancy measures are not deemed necessary for the OTK system.</a:t>
            </a:r>
          </a:p>
          <a:p>
            <a:pPr marL="0" indent="0" algn="just">
              <a:lnSpc>
                <a:spcPct val="115000"/>
              </a:lnSpc>
              <a:buNone/>
            </a:pPr>
            <a:endParaRPr lang="en-US" altLang="zh-CN" sz="18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2C9B23A0-32F8-16FF-3BDB-C414240DC0C7}"/>
              </a:ext>
            </a:extLst>
          </p:cNvPr>
          <p:cNvSpPr txBox="1"/>
          <p:nvPr/>
        </p:nvSpPr>
        <p:spPr>
          <a:xfrm>
            <a:off x="922084" y="6124175"/>
            <a:ext cx="184731" cy="369332"/>
          </a:xfrm>
          <a:prstGeom prst="rect">
            <a:avLst/>
          </a:prstGeom>
          <a:noFill/>
        </p:spPr>
        <p:txBody>
          <a:bodyPr wrap="none" rtlCol="0">
            <a:spAutoFit/>
          </a:bodyPr>
          <a:lstStyle/>
          <a:p>
            <a:endParaRPr lang="en-US" dirty="0"/>
          </a:p>
        </p:txBody>
      </p:sp>
      <p:sp>
        <p:nvSpPr>
          <p:cNvPr id="15" name="Title 14">
            <a:extLst>
              <a:ext uri="{FF2B5EF4-FFF2-40B4-BE49-F238E27FC236}">
                <a16:creationId xmlns:a16="http://schemas.microsoft.com/office/drawing/2014/main" id="{24751C9C-B21F-3505-5C1B-D5DD112E14EC}"/>
              </a:ext>
            </a:extLst>
          </p:cNvPr>
          <p:cNvSpPr>
            <a:spLocks noGrp="1"/>
          </p:cNvSpPr>
          <p:nvPr>
            <p:ph type="title"/>
          </p:nvPr>
        </p:nvSpPr>
        <p:spPr/>
        <p:txBody>
          <a:bodyPr/>
          <a:lstStyle/>
          <a:p>
            <a:endParaRPr lang="en-US" dirty="0"/>
          </a:p>
        </p:txBody>
      </p:sp>
      <p:sp>
        <p:nvSpPr>
          <p:cNvPr id="2" name="Slide Number Placeholder 1">
            <a:extLst>
              <a:ext uri="{FF2B5EF4-FFF2-40B4-BE49-F238E27FC236}">
                <a16:creationId xmlns:a16="http://schemas.microsoft.com/office/drawing/2014/main" id="{C7EAB028-6CE5-350C-3314-20F160706216}"/>
              </a:ext>
            </a:extLst>
          </p:cNvPr>
          <p:cNvSpPr>
            <a:spLocks noGrp="1"/>
          </p:cNvSpPr>
          <p:nvPr>
            <p:ph type="sldNum" sz="quarter" idx="12"/>
          </p:nvPr>
        </p:nvSpPr>
        <p:spPr/>
        <p:txBody>
          <a:bodyPr/>
          <a:lstStyle/>
          <a:p>
            <a:fld id="{F4701C47-8FDE-4777-807B-5B569B5E3EFE}" type="slidenum">
              <a:rPr lang="zh-CN" altLang="en-US" smtClean="0"/>
              <a:t>14</a:t>
            </a:fld>
            <a:endParaRPr lang="zh-CN" altLang="en-US"/>
          </a:p>
        </p:txBody>
      </p:sp>
    </p:spTree>
    <p:extLst>
      <p:ext uri="{BB962C8B-B14F-4D97-AF65-F5344CB8AC3E}">
        <p14:creationId xmlns:p14="http://schemas.microsoft.com/office/powerpoint/2010/main" val="48257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5196-459C-49BD-B128-16B686EA4628}"/>
              </a:ext>
            </a:extLst>
          </p:cNvPr>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a:extLst>
              <a:ext uri="{FF2B5EF4-FFF2-40B4-BE49-F238E27FC236}">
                <a16:creationId xmlns:a16="http://schemas.microsoft.com/office/drawing/2014/main" id="{33B35F3D-9E37-4330-9D6C-547F1D8FCDF7}"/>
              </a:ext>
            </a:extLst>
          </p:cNvPr>
          <p:cNvSpPr>
            <a:spLocks noGrp="1"/>
          </p:cNvSpPr>
          <p:nvPr>
            <p:ph type="body" idx="1"/>
          </p:nvPr>
        </p:nvSpPr>
        <p:spPr>
          <a:xfrm>
            <a:off x="457201" y="1517117"/>
            <a:ext cx="11291454" cy="4659846"/>
          </a:xfrm>
        </p:spPr>
        <p:txBody>
          <a:bodyPr>
            <a:noAutofit/>
          </a:bodyPr>
          <a:lstStyle/>
          <a:p>
            <a:pPr algn="just">
              <a:lnSpc>
                <a:spcPct val="115000"/>
              </a:lnSpc>
              <a:spcBef>
                <a:spcPts val="1200"/>
              </a:spcBef>
              <a:spcAft>
                <a:spcPts val="1200"/>
              </a:spcAft>
            </a:pPr>
            <a:r>
              <a:rPr lang="zh-CN" altLang="zh-CN" sz="1600" dirty="0">
                <a:effectLst/>
                <a:latin typeface="Arial" panose="020B0604020202020204" pitchFamily="34" charset="0"/>
                <a:ea typeface="宋体" panose="02010600030101010101" pitchFamily="2" charset="-122"/>
              </a:rPr>
              <a:t>The Inner Silicon Tracker (ITK) employs a combination of HV-CMOS pixels (with a 34 μm × 150 μm pixel size) and CMOS strips (2.1 cm x 2.3 cm size, 20 μm pitch) to achieve high spatial resolution, targeting under 10 μm in the bending plane and approximately 50 μm in the longitudinal direction for the barrel region. In the endcap sections, strip sensors are arranged at cross angles to enhance particle identification and momentum measurement, optimizing track resolution in the bending plane. The ITK is designed to sustain hit rates of up to 10</a:t>
            </a:r>
            <a:r>
              <a:rPr lang="zh-CN" altLang="zh-CN" sz="1600" baseline="30000" dirty="0">
                <a:effectLst/>
                <a:latin typeface="Arial" panose="020B0604020202020204" pitchFamily="34" charset="0"/>
                <a:ea typeface="宋体" panose="02010600030101010101" pitchFamily="2" charset="-122"/>
              </a:rPr>
              <a:t>6</a:t>
            </a:r>
            <a:r>
              <a:rPr lang="zh-CN" altLang="zh-CN" sz="1600" dirty="0">
                <a:effectLst/>
                <a:latin typeface="Arial" panose="020B0604020202020204" pitchFamily="34" charset="0"/>
                <a:ea typeface="宋体" panose="02010600030101010101" pitchFamily="2" charset="-122"/>
              </a:rPr>
              <a:t> Hz/cm² in high-luminosity environments, covering a sensor area of around 20 m².</a:t>
            </a:r>
          </a:p>
          <a:p>
            <a:pPr algn="just">
              <a:lnSpc>
                <a:spcPct val="115000"/>
              </a:lnSpc>
              <a:spcBef>
                <a:spcPts val="1200"/>
              </a:spcBef>
              <a:spcAft>
                <a:spcPts val="1200"/>
              </a:spcAft>
            </a:pPr>
            <a:r>
              <a:rPr lang="zh-CN" altLang="zh-CN" sz="1600" dirty="0">
                <a:effectLst/>
                <a:latin typeface="Arial" panose="020B0604020202020204" pitchFamily="34" charset="0"/>
                <a:ea typeface="宋体" panose="02010600030101010101" pitchFamily="2" charset="-122"/>
              </a:rPr>
              <a:t>The ITK’s HV-CMOS (CAFFE</a:t>
            </a:r>
            <a:r>
              <a:rPr lang="en-US" altLang="zh-CN" sz="1600" dirty="0">
                <a:effectLst/>
                <a:latin typeface="Arial" panose="020B0604020202020204" pitchFamily="34" charset="0"/>
                <a:ea typeface="宋体" panose="02010600030101010101" pitchFamily="2" charset="-122"/>
              </a:rPr>
              <a:t>E</a:t>
            </a:r>
            <a:r>
              <a:rPr lang="zh-CN" altLang="zh-CN" sz="1600" dirty="0">
                <a:effectLst/>
                <a:latin typeface="Arial" panose="020B0604020202020204" pitchFamily="34" charset="0"/>
                <a:ea typeface="宋体" panose="02010600030101010101" pitchFamily="2" charset="-122"/>
              </a:rPr>
              <a:t> chip), utilizing a so-called large pixel CMOS sensor design, is fabricated using a 55 nm process and standard reticle size (without stitching), and follows a standard pixel module design comprising modules, sensor with flex, and staves. This process enables the use of high-resistivity substrates (1-2 kΩ·cm), allowing bias voltages around 70 V  for a greater depletion depth. Initial CAFFE tests using passive CMOS diodes have been successful, though tests with active cells and peripheral electronics are forthcoming.</a:t>
            </a:r>
          </a:p>
          <a:p>
            <a:pPr algn="just">
              <a:lnSpc>
                <a:spcPct val="115000"/>
              </a:lnSpc>
              <a:spcBef>
                <a:spcPts val="1200"/>
              </a:spcBef>
              <a:spcAft>
                <a:spcPts val="1200"/>
              </a:spcAft>
            </a:pPr>
            <a:r>
              <a:rPr lang="zh-CN" altLang="zh-CN" sz="1600" dirty="0">
                <a:effectLst/>
                <a:latin typeface="Arial" panose="020B0604020202020204" pitchFamily="34" charset="0"/>
                <a:ea typeface="宋体" panose="02010600030101010101" pitchFamily="2" charset="-122"/>
              </a:rPr>
              <a:t>The Depleted Active Micro Strips sensors use a separate process (CMSC 180 nm).  Limited by reticle size, this design does not require stitching and is considered robust. CMOS passive strips have already been demonstrated; however, the small strip pitch and readout design within the periphery present significant challenges that remain to be resolved.</a:t>
            </a:r>
          </a:p>
        </p:txBody>
      </p:sp>
      <p:sp>
        <p:nvSpPr>
          <p:cNvPr id="6" name="TextBox 5">
            <a:extLst>
              <a:ext uri="{FF2B5EF4-FFF2-40B4-BE49-F238E27FC236}">
                <a16:creationId xmlns:a16="http://schemas.microsoft.com/office/drawing/2014/main" id="{511F0871-6382-4563-A629-B127E6D185BF}"/>
              </a:ext>
            </a:extLst>
          </p:cNvPr>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Tree>
    <p:extLst>
      <p:ext uri="{BB962C8B-B14F-4D97-AF65-F5344CB8AC3E}">
        <p14:creationId xmlns:p14="http://schemas.microsoft.com/office/powerpoint/2010/main" val="139553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F645-D722-5C48-0C54-56687B723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CFEDD-303F-D58B-7C24-4407ED4781BC}"/>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5" name="TextBox 4">
            <a:extLst>
              <a:ext uri="{FF2B5EF4-FFF2-40B4-BE49-F238E27FC236}">
                <a16:creationId xmlns:a16="http://schemas.microsoft.com/office/drawing/2014/main" id="{90709C14-358D-9D76-AED2-A695ADC87512}"/>
              </a:ext>
            </a:extLst>
          </p:cNvPr>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
        <p:nvSpPr>
          <p:cNvPr id="7" name="Text Placeholder 2">
            <a:extLst>
              <a:ext uri="{FF2B5EF4-FFF2-40B4-BE49-F238E27FC236}">
                <a16:creationId xmlns:a16="http://schemas.microsoft.com/office/drawing/2014/main" id="{5D261389-0298-4B3C-DB8D-1B9F7F65D4B6}"/>
              </a:ext>
            </a:extLst>
          </p:cNvPr>
          <p:cNvSpPr>
            <a:spLocks noGrp="1"/>
          </p:cNvSpPr>
          <p:nvPr>
            <p:ph type="body" idx="1"/>
          </p:nvPr>
        </p:nvSpPr>
        <p:spPr>
          <a:xfrm>
            <a:off x="588012" y="1052736"/>
            <a:ext cx="11145820" cy="1448617"/>
          </a:xfrm>
        </p:spPr>
        <p:txBody>
          <a:bodyPr>
            <a:normAutofit fontScale="92500" lnSpcReduction="10000"/>
          </a:bodyPr>
          <a:lstStyle/>
          <a:p>
            <a:pPr marL="342900" indent="-342900" algn="just">
              <a:lnSpc>
                <a:spcPct val="125000"/>
              </a:lnSpc>
              <a:buFont typeface="Arial" panose="020B0604020202020204" pitchFamily="34" charset="0"/>
              <a:buChar char="●"/>
            </a:pPr>
            <a:r>
              <a:rPr lang="zh-CN" altLang="zh-CN" sz="1900" dirty="0">
                <a:solidFill>
                  <a:srgbClr val="0070C0"/>
                </a:solidFill>
                <a:latin typeface="Arial" panose="020B0604020202020204" pitchFamily="34" charset="0"/>
                <a:ea typeface="宋体" panose="02010600030101010101" pitchFamily="2" charset="-122"/>
              </a:rPr>
              <a:t>There is currently no dedicated effort focused specifically on developing CMOS strip sensors for the Inner Tracker (ITK). </a:t>
            </a:r>
            <a:endParaRPr lang="en-US" altLang="zh-CN" sz="1900" dirty="0">
              <a:solidFill>
                <a:srgbClr val="0070C0"/>
              </a:solidFill>
              <a:latin typeface="Arial" panose="020B0604020202020204" pitchFamily="34" charset="0"/>
              <a:ea typeface="宋体" panose="02010600030101010101" pitchFamily="2" charset="-122"/>
            </a:endParaRPr>
          </a:p>
          <a:p>
            <a:pPr marL="0" indent="0" algn="just">
              <a:lnSpc>
                <a:spcPct val="125000"/>
              </a:lnSpc>
              <a:buNone/>
            </a:pPr>
            <a:r>
              <a:rPr lang="en-US" sz="1800" kern="100" dirty="0">
                <a:latin typeface="Aptos" panose="020B0004020202020204" pitchFamily="34" charset="0"/>
                <a:ea typeface="DengXian" panose="02010600030101010101" pitchFamily="2" charset="-122"/>
                <a:cs typeface="Times New Roman" panose="02020603050405020304" pitchFamily="18" charset="0"/>
              </a:rPr>
              <a:t>In our Ref-TDR, we delicate an entire section (Section 5.3.1.2) to describe efforts for the development CMOS strip sensor.  In addition, the tape-out for the first CMOS chip (CSC1)  is scheduled in April.</a:t>
            </a:r>
          </a:p>
        </p:txBody>
      </p:sp>
      <p:pic>
        <p:nvPicPr>
          <p:cNvPr id="8" name="Picture 7">
            <a:extLst>
              <a:ext uri="{FF2B5EF4-FFF2-40B4-BE49-F238E27FC236}">
                <a16:creationId xmlns:a16="http://schemas.microsoft.com/office/drawing/2014/main" id="{53379A4E-48CD-E4A4-4692-CE0251FA0AEA}"/>
              </a:ext>
            </a:extLst>
          </p:cNvPr>
          <p:cNvPicPr>
            <a:picLocks noChangeAspect="1"/>
          </p:cNvPicPr>
          <p:nvPr/>
        </p:nvPicPr>
        <p:blipFill>
          <a:blip r:embed="rId2"/>
          <a:stretch>
            <a:fillRect/>
          </a:stretch>
        </p:blipFill>
        <p:spPr>
          <a:xfrm>
            <a:off x="836347" y="2454796"/>
            <a:ext cx="4983028" cy="2150274"/>
          </a:xfrm>
          <a:prstGeom prst="rect">
            <a:avLst/>
          </a:prstGeom>
        </p:spPr>
      </p:pic>
      <p:sp>
        <p:nvSpPr>
          <p:cNvPr id="9" name="Content Placeholder 1">
            <a:extLst>
              <a:ext uri="{FF2B5EF4-FFF2-40B4-BE49-F238E27FC236}">
                <a16:creationId xmlns:a16="http://schemas.microsoft.com/office/drawing/2014/main" id="{B92B91DD-80FA-EAFA-B7A3-4ACDCCB2777A}"/>
              </a:ext>
            </a:extLst>
          </p:cNvPr>
          <p:cNvSpPr txBox="1">
            <a:spLocks/>
          </p:cNvSpPr>
          <p:nvPr/>
        </p:nvSpPr>
        <p:spPr>
          <a:xfrm>
            <a:off x="5717472" y="3318109"/>
            <a:ext cx="5982452" cy="11402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0000"/>
              </a:lnSpc>
              <a:spcBef>
                <a:spcPts val="0"/>
              </a:spcBef>
              <a:buClr>
                <a:srgbClr val="FFC000"/>
              </a:buClr>
              <a:buSzPct val="80000"/>
              <a:buNone/>
            </a:pPr>
            <a:r>
              <a:rPr lang="en-US" altLang="zh-CN" sz="1800" dirty="0">
                <a:latin typeface="Aptos" panose="020B0004020202020204" pitchFamily="34" charset="0"/>
                <a:cs typeface="Calibri" panose="020F0502020204030204" pitchFamily="34" charset="0"/>
              </a:rPr>
              <a:t>The design of the strip sensor and ASIC (preamplifier, the 1st stage amplifier, shaper, discriminator, and bandgap)</a:t>
            </a:r>
          </a:p>
        </p:txBody>
      </p:sp>
      <p:sp>
        <p:nvSpPr>
          <p:cNvPr id="10" name="TextBox 9">
            <a:extLst>
              <a:ext uri="{FF2B5EF4-FFF2-40B4-BE49-F238E27FC236}">
                <a16:creationId xmlns:a16="http://schemas.microsoft.com/office/drawing/2014/main" id="{2B373398-F37C-59C0-DD54-7F0A0ECC291E}"/>
              </a:ext>
            </a:extLst>
          </p:cNvPr>
          <p:cNvSpPr txBox="1"/>
          <p:nvPr/>
        </p:nvSpPr>
        <p:spPr>
          <a:xfrm>
            <a:off x="1908572" y="4517628"/>
            <a:ext cx="2744199" cy="369332"/>
          </a:xfrm>
          <a:prstGeom prst="rect">
            <a:avLst/>
          </a:prstGeom>
          <a:noFill/>
        </p:spPr>
        <p:txBody>
          <a:bodyPr wrap="square" rtlCol="0">
            <a:spAutoFit/>
          </a:bodyPr>
          <a:lstStyle/>
          <a:p>
            <a:pPr algn="ctr"/>
            <a:r>
              <a:rPr lang="en-US" dirty="0">
                <a:latin typeface="Aptos" panose="020B0004020202020204" pitchFamily="34" charset="0"/>
                <a:ea typeface="KaiTi" panose="02010609060101010101" pitchFamily="49" charset="-122"/>
                <a:cs typeface="Calibri" panose="020F0502020204030204" pitchFamily="34" charset="0"/>
              </a:rPr>
              <a:t>CSC1 chip for CEPC</a:t>
            </a:r>
          </a:p>
        </p:txBody>
      </p:sp>
      <p:sp>
        <p:nvSpPr>
          <p:cNvPr id="11" name="Text Placeholder 2">
            <a:extLst>
              <a:ext uri="{FF2B5EF4-FFF2-40B4-BE49-F238E27FC236}">
                <a16:creationId xmlns:a16="http://schemas.microsoft.com/office/drawing/2014/main" id="{5396DFCC-5AC7-0C22-54FB-330CD15D2203}"/>
              </a:ext>
            </a:extLst>
          </p:cNvPr>
          <p:cNvSpPr txBox="1">
            <a:spLocks/>
          </p:cNvSpPr>
          <p:nvPr/>
        </p:nvSpPr>
        <p:spPr>
          <a:xfrm>
            <a:off x="523090" y="4966619"/>
            <a:ext cx="11145820" cy="14486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Bef>
                <a:spcPts val="1000"/>
              </a:spcBef>
              <a:buFont typeface="Arial" panose="020B0604020202020204" pitchFamily="34" charset="0"/>
              <a:buChar char="●"/>
            </a:pPr>
            <a:r>
              <a:rPr lang="zh-CN" altLang="zh-CN" sz="1800" dirty="0">
                <a:solidFill>
                  <a:srgbClr val="0070C0"/>
                </a:solidFill>
                <a:latin typeface="Arial" panose="020B0604020202020204" pitchFamily="34" charset="0"/>
                <a:ea typeface="宋体" panose="02010600030101010101" pitchFamily="2" charset="-122"/>
              </a:rPr>
              <a:t>The 180 nm process may face limited availability in the coming years, presenting a potential risk. </a:t>
            </a:r>
            <a:endParaRPr lang="en-US" altLang="zh-CN" sz="1800" dirty="0">
              <a:solidFill>
                <a:srgbClr val="0070C0"/>
              </a:solidFill>
              <a:latin typeface="Arial" panose="020B0604020202020204" pitchFamily="34" charset="0"/>
              <a:ea typeface="宋体" panose="02010600030101010101" pitchFamily="2" charset="-122"/>
            </a:endParaRPr>
          </a:p>
          <a:p>
            <a:pPr marL="0" indent="0" algn="just">
              <a:lnSpc>
                <a:spcPct val="115000"/>
              </a:lnSpc>
              <a:spcBef>
                <a:spcPts val="1000"/>
              </a:spcBef>
              <a:buNone/>
            </a:pPr>
            <a:r>
              <a:rPr lang="en-US" sz="1800" kern="100" dirty="0">
                <a:latin typeface="Aptos" panose="020B0004020202020204" pitchFamily="34" charset="0"/>
                <a:ea typeface="DengXian" panose="02010600030101010101" pitchFamily="2" charset="-122"/>
                <a:cs typeface="Times New Roman" panose="02020603050405020304" pitchFamily="18" charset="0"/>
              </a:rPr>
              <a:t>We spoke with the CSMC foundry, and they preliminarily confirmed that 180 nm process will be maintained for a least the next 20 years. In parallel, we also have a plan to migrate to </a:t>
            </a:r>
            <a:r>
              <a:rPr lang="en-US" altLang="zh-CN" sz="1800" kern="100" dirty="0">
                <a:latin typeface="Aptos" panose="020B0004020202020204" pitchFamily="34" charset="0"/>
                <a:ea typeface="DengXian" panose="02010600030101010101" pitchFamily="2" charset="-122"/>
                <a:cs typeface="Times New Roman" panose="02020603050405020304" pitchFamily="18" charset="0"/>
              </a:rPr>
              <a:t>5</a:t>
            </a:r>
            <a:r>
              <a:rPr lang="en-US" sz="1800" kern="100" dirty="0">
                <a:latin typeface="Aptos" panose="020B0004020202020204" pitchFamily="34" charset="0"/>
                <a:ea typeface="DengXian" panose="02010600030101010101" pitchFamily="2" charset="-122"/>
                <a:cs typeface="Times New Roman" panose="02020603050405020304" pitchFamily="18" charset="0"/>
              </a:rPr>
              <a:t>5 nm or 28 nm, after the functional test of the 180 nm process.</a:t>
            </a:r>
            <a:endParaRPr lang="zh-CN" altLang="zh-CN" sz="1800" kern="100" dirty="0">
              <a:latin typeface="Aptos" panose="020B0004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402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F645-D722-5C48-0C54-56687B72382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91CB515-310B-AF83-59E4-C07573DD4798}"/>
              </a:ext>
            </a:extLst>
          </p:cNvPr>
          <p:cNvSpPr>
            <a:spLocks noGrp="1"/>
          </p:cNvSpPr>
          <p:nvPr>
            <p:ph type="body" idx="1"/>
          </p:nvPr>
        </p:nvSpPr>
        <p:spPr>
          <a:xfrm>
            <a:off x="585292" y="1190920"/>
            <a:ext cx="11076532" cy="2238080"/>
          </a:xfrm>
        </p:spPr>
        <p:txBody>
          <a:bodyPr>
            <a:normAutofit/>
          </a:bodyPr>
          <a:lstStyle/>
          <a:p>
            <a:pPr marL="342900" lvl="0" indent="-342900" algn="just">
              <a:lnSpc>
                <a:spcPct val="115000"/>
              </a:lnSpc>
              <a:spcAft>
                <a:spcPts val="600"/>
              </a:spcAft>
              <a:buFont typeface="Arial" panose="020B0604020202020204" pitchFamily="34" charset="0"/>
              <a:buChar char="●"/>
            </a:pPr>
            <a:r>
              <a:rPr lang="zh-CN" altLang="zh-CN" sz="1800" dirty="0">
                <a:solidFill>
                  <a:srgbClr val="0070C0"/>
                </a:solidFill>
                <a:latin typeface="Arial" panose="020B0604020202020204" pitchFamily="34" charset="0"/>
                <a:ea typeface="宋体" panose="02010600030101010101" pitchFamily="2" charset="-122"/>
              </a:rPr>
              <a:t>Additionally, integrating readout circuitry within the periphery of strip CMOS sensors is an</a:t>
            </a:r>
            <a:r>
              <a:rPr lang="en-US" altLang="zh-CN" sz="1800" dirty="0">
                <a:solidFill>
                  <a:srgbClr val="0070C0"/>
                </a:solidFill>
                <a:latin typeface="Arial" panose="020B0604020202020204" pitchFamily="34" charset="0"/>
                <a:ea typeface="宋体" panose="02010600030101010101" pitchFamily="2" charset="-122"/>
              </a:rPr>
              <a:t> </a:t>
            </a:r>
            <a:r>
              <a:rPr lang="zh-CN" altLang="zh-CN" sz="1800" dirty="0">
                <a:solidFill>
                  <a:srgbClr val="0070C0"/>
                </a:solidFill>
                <a:latin typeface="Arial" panose="020B0604020202020204" pitchFamily="34" charset="0"/>
                <a:ea typeface="宋体" panose="02010600030101010101" pitchFamily="2" charset="-122"/>
              </a:rPr>
              <a:t>innovative approach, likely to bring unforeseen challenges.</a:t>
            </a:r>
            <a:endParaRPr lang="en-US" altLang="zh-CN" sz="1800" dirty="0">
              <a:solidFill>
                <a:srgbClr val="0070C0"/>
              </a:solidFill>
              <a:latin typeface="Arial" panose="020B0604020202020204" pitchFamily="34" charset="0"/>
              <a:ea typeface="宋体" panose="02010600030101010101" pitchFamily="2" charset="-122"/>
            </a:endParaRPr>
          </a:p>
          <a:p>
            <a:pPr marL="0" lvl="0" indent="0" algn="just">
              <a:lnSpc>
                <a:spcPct val="115000"/>
              </a:lnSpc>
              <a:spcAft>
                <a:spcPts val="1200"/>
              </a:spcAft>
              <a:buNone/>
            </a:pPr>
            <a:r>
              <a:rPr lang="en-US" sz="1800" kern="100" dirty="0">
                <a:latin typeface="Aptos" panose="020B0004020202020204" pitchFamily="34" charset="0"/>
                <a:ea typeface="DengXian" panose="02010600030101010101" pitchFamily="2" charset="-122"/>
                <a:cs typeface="Times New Roman" panose="02020603050405020304" pitchFamily="18" charset="0"/>
              </a:rPr>
              <a:t>There are no fundamental barriers to the development of readout circuits in the periphery of strip sensors, as the key components for the strip CMOS sensor has already been incorporated into CSC1 design (full wafer).  After the CSC1 tape-out, we will have further insights into the details of the readout circuitry and validate the electric isolation design.</a:t>
            </a:r>
            <a:endParaRPr lang="en-US" altLang="zh-CN" sz="1800" kern="100" dirty="0">
              <a:latin typeface="Aptos" panose="020B0004020202020204" pitchFamily="34" charset="0"/>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90709C14-358D-9D76-AED2-A695ADC87512}"/>
              </a:ext>
            </a:extLst>
          </p:cNvPr>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
        <p:nvSpPr>
          <p:cNvPr id="4" name="Title 1">
            <a:extLst>
              <a:ext uri="{FF2B5EF4-FFF2-40B4-BE49-F238E27FC236}">
                <a16:creationId xmlns:a16="http://schemas.microsoft.com/office/drawing/2014/main" id="{B78CED48-56AE-E4CD-ACEF-486027146E23}"/>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Tree>
    <p:extLst>
      <p:ext uri="{BB962C8B-B14F-4D97-AF65-F5344CB8AC3E}">
        <p14:creationId xmlns:p14="http://schemas.microsoft.com/office/powerpoint/2010/main" val="394859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D4F92-2F51-995D-1A36-AD9C39C65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4865E-0DB7-6B15-0238-9646268C5ED2}"/>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Recommendations</a:t>
            </a:r>
          </a:p>
        </p:txBody>
      </p:sp>
      <p:sp>
        <p:nvSpPr>
          <p:cNvPr id="3" name="Text Placeholder 2">
            <a:extLst>
              <a:ext uri="{FF2B5EF4-FFF2-40B4-BE49-F238E27FC236}">
                <a16:creationId xmlns:a16="http://schemas.microsoft.com/office/drawing/2014/main" id="{C7770619-A0C0-76A1-36C7-7C414CF89D92}"/>
              </a:ext>
            </a:extLst>
          </p:cNvPr>
          <p:cNvSpPr>
            <a:spLocks noGrp="1"/>
          </p:cNvSpPr>
          <p:nvPr>
            <p:ph type="body" idx="1"/>
          </p:nvPr>
        </p:nvSpPr>
        <p:spPr>
          <a:xfrm>
            <a:off x="344244" y="1065006"/>
            <a:ext cx="11656412" cy="5964394"/>
          </a:xfrm>
        </p:spPr>
        <p:txBody>
          <a:bodyPr>
            <a:normAutofit fontScale="92500" lnSpcReduction="20000"/>
          </a:bodyPr>
          <a:lstStyle/>
          <a:p>
            <a:pPr>
              <a:lnSpc>
                <a:spcPct val="100000"/>
              </a:lnSpc>
            </a:pPr>
            <a:r>
              <a:rPr lang="zh-CN" altLang="zh-CN" sz="1900" dirty="0">
                <a:solidFill>
                  <a:srgbClr val="0070C0"/>
                </a:solidFill>
                <a:latin typeface="Arial" panose="020B0604020202020204" pitchFamily="34" charset="0"/>
                <a:ea typeface="宋体" panose="02010600030101010101" pitchFamily="2" charset="-122"/>
              </a:rPr>
              <a:t>A detailed plan for the development of the ASICs for both CMOS strips and AC-LGAD (for OTK in this case) is essential. Given the demanding R&amp;D timelines for these low-dissipation, high-time-resolution technologies, careful optimization of power consumption, timing precision, and seamless integration with the sensors is critical. ASIC development should proceed in parallel with sensor design. The process of designing, fabricating, and testing these ASICs is time-intensive, often requiring multiple iterations to achieve the desired performance. Any delays in this pipeline risk cascading effects on the broader project schedule.</a:t>
            </a:r>
            <a:endParaRPr lang="en-US" altLang="zh-CN" sz="1900" dirty="0">
              <a:solidFill>
                <a:srgbClr val="0070C0"/>
              </a:solidFill>
              <a:latin typeface="Arial" panose="020B0604020202020204" pitchFamily="34" charset="0"/>
              <a:ea typeface="宋体" panose="02010600030101010101" pitchFamily="2" charset="-122"/>
            </a:endParaRPr>
          </a:p>
          <a:p>
            <a:pPr marL="0" indent="0">
              <a:lnSpc>
                <a:spcPct val="100000"/>
              </a:lnSpc>
              <a:buNone/>
            </a:pPr>
            <a:r>
              <a:rPr lang="en-US" sz="1900" kern="100" dirty="0">
                <a:latin typeface="Aptos" panose="020B0004020202020204" pitchFamily="34" charset="0"/>
                <a:ea typeface="DengXian" panose="02010600030101010101" pitchFamily="2" charset="-122"/>
                <a:cs typeface="Times New Roman" panose="02020603050405020304" pitchFamily="18" charset="0"/>
              </a:rPr>
              <a:t>We fully agree on the importance of having a detailed plan for the development of ASICs for both CMOS strips and AC-LGAD. To ensure that ASIC development aligns with sensor design, we have established parallel development tracks for both ASICs and sensors, as outlined in the development </a:t>
            </a:r>
            <a:r>
              <a:rPr lang="en-US" altLang="zh-CN" sz="1900" kern="100" dirty="0">
                <a:latin typeface="Aptos" panose="020B0004020202020204" pitchFamily="34" charset="0"/>
                <a:ea typeface="DengXian" panose="02010600030101010101" pitchFamily="2" charset="-122"/>
                <a:cs typeface="Times New Roman" panose="02020603050405020304" pitchFamily="18" charset="0"/>
              </a:rPr>
              <a:t>of</a:t>
            </a:r>
            <a:r>
              <a:rPr lang="zh-CN" altLang="en-US" sz="1900" kern="100" dirty="0">
                <a:latin typeface="Aptos" panose="020B0004020202020204" pitchFamily="34" charset="0"/>
                <a:ea typeface="DengXian" panose="02010600030101010101" pitchFamily="2" charset="-122"/>
                <a:cs typeface="Times New Roman" panose="02020603050405020304" pitchFamily="18" charset="0"/>
              </a:rPr>
              <a:t> </a:t>
            </a:r>
            <a:r>
              <a:rPr lang="en-US" altLang="zh-CN" sz="1900" kern="100" dirty="0">
                <a:latin typeface="Aptos" panose="020B0004020202020204" pitchFamily="34" charset="0"/>
                <a:ea typeface="DengXian" panose="02010600030101010101" pitchFamily="2" charset="-122"/>
                <a:cs typeface="Times New Roman" panose="02020603050405020304" pitchFamily="18" charset="0"/>
              </a:rPr>
              <a:t>AC-LGAD</a:t>
            </a:r>
            <a:r>
              <a:rPr lang="zh-CN" altLang="en-US" sz="1900" kern="100" dirty="0">
                <a:latin typeface="Aptos" panose="020B0004020202020204" pitchFamily="34" charset="0"/>
                <a:ea typeface="DengXian" panose="02010600030101010101" pitchFamily="2" charset="-122"/>
                <a:cs typeface="Times New Roman" panose="02020603050405020304" pitchFamily="18" charset="0"/>
              </a:rPr>
              <a:t> </a:t>
            </a:r>
            <a:r>
              <a:rPr lang="en-US" sz="1900" kern="100" dirty="0">
                <a:latin typeface="Aptos" panose="020B0004020202020204" pitchFamily="34" charset="0"/>
                <a:ea typeface="DengXian" panose="02010600030101010101" pitchFamily="2" charset="-122"/>
                <a:cs typeface="Times New Roman" panose="02020603050405020304" pitchFamily="18" charset="0"/>
              </a:rPr>
              <a:t>schedule for the next 3 years:</a:t>
            </a:r>
          </a:p>
          <a:p>
            <a:pPr marL="0" indent="0">
              <a:buNone/>
            </a:pPr>
            <a:endParaRPr lang="en-US" sz="18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endParaRPr>
          </a:p>
          <a:p>
            <a:pPr marL="0" indent="0">
              <a:buNone/>
            </a:pPr>
            <a:endParaRPr lang="en-US" sz="18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endParaRPr>
          </a:p>
          <a:p>
            <a:pPr marL="0" indent="0">
              <a:buNone/>
            </a:pPr>
            <a:endParaRPr lang="en-US" sz="18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endParaRPr>
          </a:p>
          <a:p>
            <a:pPr marL="0" indent="0">
              <a:buNone/>
            </a:pPr>
            <a:br>
              <a:rPr lang="en-US" sz="18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rPr>
            </a:br>
            <a:endParaRPr lang="en-US" sz="1900" kern="100" dirty="0">
              <a:latin typeface="Aptos" panose="020B0004020202020204" pitchFamily="34" charset="0"/>
              <a:ea typeface="DengXian" panose="02010600030101010101" pitchFamily="2" charset="-122"/>
              <a:cs typeface="Times New Roman" panose="02020603050405020304" pitchFamily="18" charset="0"/>
            </a:endParaRPr>
          </a:p>
          <a:p>
            <a:pPr marL="0" indent="0">
              <a:lnSpc>
                <a:spcPct val="100000"/>
              </a:lnSpc>
              <a:buNone/>
            </a:pPr>
            <a:r>
              <a:rPr lang="en-US" sz="1900" kern="100" dirty="0">
                <a:latin typeface="Aptos" panose="020B0004020202020204" pitchFamily="34" charset="0"/>
                <a:ea typeface="DengXian" panose="02010600030101010101" pitchFamily="2" charset="-122"/>
                <a:cs typeface="Times New Roman" panose="02020603050405020304" pitchFamily="18" charset="0"/>
              </a:rPr>
              <a:t>We are also leveraging existing R&amp;D work to accelerate the process. Our ASIC development team has prior experience in developing high-performance time measurement ASICs, such as FPMROC. Many key design components from these previous projects are incorporated into the current ASIC design, helping to shorten the development timeline.</a:t>
            </a:r>
          </a:p>
          <a:p>
            <a:pPr marL="0" indent="0">
              <a:lnSpc>
                <a:spcPct val="100000"/>
              </a:lnSpc>
              <a:buNone/>
            </a:pPr>
            <a:r>
              <a:rPr lang="en-US" sz="1900" kern="100" dirty="0">
                <a:latin typeface="Aptos" panose="020B0004020202020204" pitchFamily="34" charset="0"/>
                <a:ea typeface="DengXian" panose="02010600030101010101" pitchFamily="2" charset="-122"/>
                <a:cs typeface="Times New Roman" panose="02020603050405020304" pitchFamily="18" charset="0"/>
              </a:rPr>
              <a:t>Given the time-intensive nature of ASIC design, fabrication, and testing, we conduct regular reviews and maintain close coordination between the various ASIC teams and sensor teams to mitigate potential risks, ensuring smooth progress and preventing delays that could impact the broader project timeline.</a:t>
            </a:r>
            <a:br>
              <a:rPr lang="en-US" sz="19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rPr>
            </a:br>
            <a:endParaRPr lang="en-US" sz="1900" kern="100" dirty="0">
              <a:solidFill>
                <a:srgbClr val="0432FF"/>
              </a:solidFill>
              <a:latin typeface="Aptos" panose="020B0004020202020204" pitchFamily="34" charset="0"/>
              <a:ea typeface="DengXian" panose="02010600030101010101" pitchFamily="2" charset="-122"/>
              <a:cs typeface="Times New Roman" panose="02020603050405020304" pitchFamily="18" charset="0"/>
            </a:endParaRPr>
          </a:p>
        </p:txBody>
      </p:sp>
      <p:pic>
        <p:nvPicPr>
          <p:cNvPr id="7" name="Picture 6" descr="A screenshot of a computer&#10;&#10;AI-generated content may be incorrect.">
            <a:extLst>
              <a:ext uri="{FF2B5EF4-FFF2-40B4-BE49-F238E27FC236}">
                <a16:creationId xmlns:a16="http://schemas.microsoft.com/office/drawing/2014/main" id="{A59DB16F-B6F4-3EC6-E868-68EB0BB81815}"/>
              </a:ext>
            </a:extLst>
          </p:cNvPr>
          <p:cNvPicPr>
            <a:picLocks noChangeAspect="1"/>
          </p:cNvPicPr>
          <p:nvPr/>
        </p:nvPicPr>
        <p:blipFill>
          <a:blip r:embed="rId3" cstate="print">
            <a:extLst>
              <a:ext uri="{28A0092B-C50C-407E-A947-70E740481C1C}">
                <a14:useLocalDpi xmlns:a14="http://schemas.microsoft.com/office/drawing/2010/main" val="0"/>
              </a:ext>
            </a:extLst>
          </a:blip>
          <a:srcRect t="3607" b="1"/>
          <a:stretch/>
        </p:blipFill>
        <p:spPr>
          <a:xfrm>
            <a:off x="2639615" y="3229942"/>
            <a:ext cx="5538231" cy="1437056"/>
          </a:xfrm>
          <a:prstGeom prst="rect">
            <a:avLst/>
          </a:prstGeom>
        </p:spPr>
      </p:pic>
      <p:sp>
        <p:nvSpPr>
          <p:cNvPr id="4" name="TextBox 3">
            <a:extLst>
              <a:ext uri="{FF2B5EF4-FFF2-40B4-BE49-F238E27FC236}">
                <a16:creationId xmlns:a16="http://schemas.microsoft.com/office/drawing/2014/main" id="{D3F2CF90-369E-73D2-22B7-51199FE6EA53}"/>
              </a:ext>
            </a:extLst>
          </p:cNvPr>
          <p:cNvSpPr txBox="1"/>
          <p:nvPr/>
        </p:nvSpPr>
        <p:spPr>
          <a:xfrm>
            <a:off x="10658475" y="496371"/>
            <a:ext cx="1342181"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extLst>
      <p:ext uri="{BB962C8B-B14F-4D97-AF65-F5344CB8AC3E}">
        <p14:creationId xmlns:p14="http://schemas.microsoft.com/office/powerpoint/2010/main" val="140361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DB01-504A-428C-A9A0-0F55BCE4F8BF}"/>
              </a:ext>
            </a:extLst>
          </p:cNvPr>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Outer Tracker(OTK)</a:t>
            </a:r>
          </a:p>
        </p:txBody>
      </p:sp>
      <p:sp>
        <p:nvSpPr>
          <p:cNvPr id="5" name="Text Placeholder 4">
            <a:extLst>
              <a:ext uri="{FF2B5EF4-FFF2-40B4-BE49-F238E27FC236}">
                <a16:creationId xmlns:a16="http://schemas.microsoft.com/office/drawing/2014/main" id="{C32A85DE-5CC1-4F6B-976A-510A583D24D7}"/>
              </a:ext>
            </a:extLst>
          </p:cNvPr>
          <p:cNvSpPr>
            <a:spLocks noGrp="1"/>
          </p:cNvSpPr>
          <p:nvPr>
            <p:ph type="body" idx="4294967295"/>
          </p:nvPr>
        </p:nvSpPr>
        <p:spPr>
          <a:xfrm>
            <a:off x="831850" y="4589463"/>
            <a:ext cx="10515600" cy="1500187"/>
          </a:xfrm>
        </p:spPr>
        <p:txBody>
          <a:bodyPr/>
          <a:lstStyle/>
          <a:p>
            <a:endParaRPr lang="zh-CN" altLang="en-US"/>
          </a:p>
        </p:txBody>
      </p:sp>
    </p:spTree>
    <p:extLst>
      <p:ext uri="{BB962C8B-B14F-4D97-AF65-F5344CB8AC3E}">
        <p14:creationId xmlns:p14="http://schemas.microsoft.com/office/powerpoint/2010/main" val="55779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5B97-7D82-4BFF-B4D2-64D5A870C250}"/>
              </a:ext>
            </a:extLst>
          </p:cNvPr>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a:extLst>
              <a:ext uri="{FF2B5EF4-FFF2-40B4-BE49-F238E27FC236}">
                <a16:creationId xmlns:a16="http://schemas.microsoft.com/office/drawing/2014/main" id="{AA2338BD-C918-43FF-A454-E6577C18EE79}"/>
              </a:ext>
            </a:extLst>
          </p:cNvPr>
          <p:cNvSpPr>
            <a:spLocks noGrp="1"/>
          </p:cNvSpPr>
          <p:nvPr>
            <p:ph type="body" idx="1"/>
          </p:nvPr>
        </p:nvSpPr>
        <p:spPr/>
        <p:txBody>
          <a:bodyPr>
            <a:normAutofit fontScale="85000" lnSpcReduction="10000"/>
          </a:bodyPr>
          <a:lstStyle/>
          <a:p>
            <a:pPr algn="just">
              <a:lnSpc>
                <a:spcPct val="115000"/>
              </a:lnSpc>
              <a:spcBef>
                <a:spcPts val="1200"/>
              </a:spcBef>
              <a:spcAft>
                <a:spcPts val="1200"/>
              </a:spcAft>
            </a:pPr>
            <a:r>
              <a:rPr lang="zh-CN" altLang="zh-CN" sz="1900" dirty="0">
                <a:effectLst/>
                <a:latin typeface="Arial" panose="020B0604020202020204" pitchFamily="34" charset="0"/>
                <a:ea typeface="宋体" panose="02010600030101010101" pitchFamily="2" charset="-122"/>
              </a:rPr>
              <a:t>The outer tracker design includes 85 m² of AC-LGAD strip detectors positioned at a radius of 1.85 m and z-coordinates of ±2.35 m, measuring a single coordinate in the bending plane. These sensors will feature 100 μm-wide strips, ranging from 6 to 9 cm in length, targeting a position resolution of approximately 10 μm and a time resolution of 50 ps. Expertise in LGAD technology is largely drawn from the ATLAS HGTD detector, where IME serves as the sole producer of conventional LGADs, with sensor designs developed by IHEP and USTC.</a:t>
            </a:r>
          </a:p>
          <a:p>
            <a:pPr algn="just">
              <a:lnSpc>
                <a:spcPct val="115000"/>
              </a:lnSpc>
              <a:spcBef>
                <a:spcPts val="1200"/>
              </a:spcBef>
              <a:spcAft>
                <a:spcPts val="1200"/>
              </a:spcAft>
            </a:pPr>
            <a:r>
              <a:rPr lang="zh-CN" altLang="zh-CN" sz="1900" dirty="0">
                <a:effectLst/>
                <a:latin typeface="Arial" panose="020B0604020202020204" pitchFamily="34" charset="0"/>
                <a:ea typeface="宋体" panose="02010600030101010101" pitchFamily="2" charset="-122"/>
              </a:rPr>
              <a:t>The anticipated power consumption for the ASICs is 300 mW/cm², necessitating active CO₂ cooling. Achieving full coverage will require approximately 3,500 wafers, with two distinct sensor designs for the barrel and 21 different wedge-shaped detectors for the endcaps. The primary objective of the detector is to provide time-of-flight (ToF) measurements for tracks originating from the same vertex, facilitating particle identification (PID).</a:t>
            </a:r>
          </a:p>
          <a:p>
            <a:pPr algn="just">
              <a:lnSpc>
                <a:spcPct val="115000"/>
              </a:lnSpc>
              <a:spcBef>
                <a:spcPts val="1200"/>
              </a:spcBef>
              <a:spcAft>
                <a:spcPts val="1200"/>
              </a:spcAft>
            </a:pPr>
            <a:r>
              <a:rPr lang="zh-CN" altLang="zh-CN" sz="1900" dirty="0">
                <a:effectLst/>
                <a:latin typeface="Arial" panose="020B0604020202020204" pitchFamily="34" charset="0"/>
                <a:ea typeface="宋体" panose="02010600030101010101" pitchFamily="2" charset="-122"/>
              </a:rPr>
              <a:t>Initial prototypes using small AC-LGAD sensors (~5 x 2 mm²) have demonstrated promising results, achieving a time resolution of 37 ps and a position resolution of around 8 μm. While the ASIC for this application is yet to be designed, it is expected to closely resemble the current ASICs used for LGAD readout.</a:t>
            </a:r>
          </a:p>
          <a:p>
            <a:endParaRPr lang="zh-CN" altLang="en-US" dirty="0"/>
          </a:p>
        </p:txBody>
      </p:sp>
      <p:sp>
        <p:nvSpPr>
          <p:cNvPr id="5" name="TextBox 4">
            <a:extLst>
              <a:ext uri="{FF2B5EF4-FFF2-40B4-BE49-F238E27FC236}">
                <a16:creationId xmlns:a16="http://schemas.microsoft.com/office/drawing/2014/main" id="{3069DA94-FE3C-4EC4-9A58-4F90AE894E47}"/>
              </a:ext>
            </a:extLst>
          </p:cNvPr>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extLst>
      <p:ext uri="{BB962C8B-B14F-4D97-AF65-F5344CB8AC3E}">
        <p14:creationId xmlns:p14="http://schemas.microsoft.com/office/powerpoint/2010/main" val="147952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C735DF-A05C-4C6E-8867-6A2CCBC3A92F}"/>
              </a:ext>
            </a:extLst>
          </p:cNvPr>
          <p:cNvSpPr>
            <a:spLocks noGrp="1"/>
          </p:cNvSpPr>
          <p:nvPr>
            <p:ph type="body" idx="1"/>
          </p:nvPr>
        </p:nvSpPr>
        <p:spPr>
          <a:xfrm>
            <a:off x="685794" y="1149763"/>
            <a:ext cx="11049001" cy="2613854"/>
          </a:xfrm>
        </p:spPr>
        <p:txBody>
          <a:bodyPr>
            <a:normAutofit/>
          </a:bodyPr>
          <a:lstStyle/>
          <a:p>
            <a:pPr marL="342900" indent="-342900" algn="just">
              <a:lnSpc>
                <a:spcPct val="115000"/>
              </a:lnSpc>
              <a:buFont typeface="Arial" panose="020B0604020202020204" pitchFamily="34" charset="0"/>
              <a:buChar char="●"/>
            </a:pPr>
            <a:r>
              <a:rPr lang="zh-CN" altLang="zh-CN" sz="1800" dirty="0">
                <a:solidFill>
                  <a:srgbClr val="0070C0"/>
                </a:solidFill>
                <a:latin typeface="Arial" panose="020B0604020202020204" pitchFamily="34" charset="0"/>
                <a:ea typeface="宋体" panose="02010600030101010101" pitchFamily="2" charset="-122"/>
              </a:rPr>
              <a:t>The large variety of sensor designs required for the endcap adds complexity to the construction process.</a:t>
            </a:r>
            <a:endParaRPr lang="en-US" altLang="zh-CN" sz="1800" dirty="0">
              <a:solidFill>
                <a:srgbClr val="0070C0"/>
              </a:solidFill>
              <a:latin typeface="Arial" panose="020B0604020202020204" pitchFamily="34" charset="0"/>
              <a:ea typeface="宋体" panose="02010600030101010101" pitchFamily="2" charset="-122"/>
            </a:endParaRPr>
          </a:p>
          <a:p>
            <a:pPr marL="0" indent="0" algn="just">
              <a:lnSpc>
                <a:spcPct val="115000"/>
              </a:lnSpc>
              <a:buNone/>
            </a:pPr>
            <a:r>
              <a:rPr lang="en-US" sz="1800" kern="100" dirty="0">
                <a:latin typeface="Aptos" panose="020B0004020202020204" pitchFamily="34" charset="0"/>
                <a:ea typeface="DengXian" panose="02010600030101010101" pitchFamily="2" charset="-122"/>
                <a:cs typeface="Times New Roman" panose="02020603050405020304" pitchFamily="18" charset="0"/>
              </a:rPr>
              <a:t>The complexity of OTK endcap construction has been carefully considered in the design. With dimensions ranging from 406 mm to 1,816 mm in radius, the OTK endcap is quite substantial (covering 10 m</a:t>
            </a:r>
            <a:r>
              <a:rPr lang="en-US" sz="1800" kern="100" baseline="30000" dirty="0">
                <a:latin typeface="Aptos" panose="020B0004020202020204" pitchFamily="34" charset="0"/>
                <a:ea typeface="DengXian" panose="02010600030101010101" pitchFamily="2" charset="-122"/>
                <a:cs typeface="Times New Roman" panose="02020603050405020304" pitchFamily="18" charset="0"/>
              </a:rPr>
              <a:t>2</a:t>
            </a:r>
            <a:r>
              <a:rPr lang="en-US" sz="1800" kern="100" dirty="0">
                <a:latin typeface="Aptos" panose="020B0004020202020204" pitchFamily="34" charset="0"/>
                <a:ea typeface="DengXian" panose="02010600030101010101" pitchFamily="2" charset="-122"/>
                <a:cs typeface="Times New Roman" panose="02020603050405020304" pitchFamily="18" charset="0"/>
              </a:rPr>
              <a:t> per endcap). To simplify sensor production and assembly, the current design uses only 4 masks for the silicon wafers, with trapezoidal-shaped sensors. This approach reduces the complexity of sensor production and assembly, as well as the costs, while ensuring effective full detector coverage.  </a:t>
            </a:r>
          </a:p>
          <a:p>
            <a:pPr marL="0" indent="0" algn="just">
              <a:lnSpc>
                <a:spcPct val="115000"/>
              </a:lnSpc>
              <a:buNone/>
            </a:pPr>
            <a:endParaRPr lang="en-US" altLang="zh-CN" sz="1800" u="none" strike="noStrike" kern="100" dirty="0">
              <a:solidFill>
                <a:srgbClr val="0432FF"/>
              </a:solidFill>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FD83BE49-1CEE-4266-ADFD-80701467274E}"/>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5" name="TextBox 4">
            <a:extLst>
              <a:ext uri="{FF2B5EF4-FFF2-40B4-BE49-F238E27FC236}">
                <a16:creationId xmlns:a16="http://schemas.microsoft.com/office/drawing/2014/main" id="{69668879-18C4-4193-901E-9FCD984DFD9E}"/>
              </a:ext>
            </a:extLst>
          </p:cNvPr>
          <p:cNvSpPr txBox="1"/>
          <p:nvPr/>
        </p:nvSpPr>
        <p:spPr>
          <a:xfrm>
            <a:off x="10658475" y="496371"/>
            <a:ext cx="1228725"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pic>
        <p:nvPicPr>
          <p:cNvPr id="4" name="Picture 3">
            <a:extLst>
              <a:ext uri="{FF2B5EF4-FFF2-40B4-BE49-F238E27FC236}">
                <a16:creationId xmlns:a16="http://schemas.microsoft.com/office/drawing/2014/main" id="{F471A713-FDDD-555F-6EEF-0F86EFA9AF8C}"/>
              </a:ext>
            </a:extLst>
          </p:cNvPr>
          <p:cNvPicPr>
            <a:picLocks noChangeAspect="1"/>
          </p:cNvPicPr>
          <p:nvPr/>
        </p:nvPicPr>
        <p:blipFill>
          <a:blip r:embed="rId2"/>
          <a:srcRect b="50531"/>
          <a:stretch/>
        </p:blipFill>
        <p:spPr>
          <a:xfrm>
            <a:off x="0" y="3279949"/>
            <a:ext cx="6480313" cy="2950357"/>
          </a:xfrm>
          <a:prstGeom prst="rect">
            <a:avLst/>
          </a:prstGeom>
        </p:spPr>
      </p:pic>
      <p:pic>
        <p:nvPicPr>
          <p:cNvPr id="6" name="Picture 5">
            <a:extLst>
              <a:ext uri="{FF2B5EF4-FFF2-40B4-BE49-F238E27FC236}">
                <a16:creationId xmlns:a16="http://schemas.microsoft.com/office/drawing/2014/main" id="{737B2674-E324-9D74-CA6C-3F4B3F9B307B}"/>
              </a:ext>
            </a:extLst>
          </p:cNvPr>
          <p:cNvPicPr>
            <a:picLocks noChangeAspect="1"/>
          </p:cNvPicPr>
          <p:nvPr/>
        </p:nvPicPr>
        <p:blipFill>
          <a:blip r:embed="rId2"/>
          <a:srcRect l="4012" t="50000" r="2338"/>
          <a:stretch/>
        </p:blipFill>
        <p:spPr>
          <a:xfrm>
            <a:off x="6188764" y="3407394"/>
            <a:ext cx="5845547" cy="2872352"/>
          </a:xfrm>
          <a:prstGeom prst="rect">
            <a:avLst/>
          </a:prstGeom>
        </p:spPr>
      </p:pic>
    </p:spTree>
    <p:extLst>
      <p:ext uri="{BB962C8B-B14F-4D97-AF65-F5344CB8AC3E}">
        <p14:creationId xmlns:p14="http://schemas.microsoft.com/office/powerpoint/2010/main" val="320284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379F6-3EAD-2AEC-D989-725AF0948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32F74-9B5E-D54B-B086-4F5A724C66FA}"/>
              </a:ext>
            </a:extLst>
          </p:cNvPr>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3" name="Text Placeholder 2">
            <a:extLst>
              <a:ext uri="{FF2B5EF4-FFF2-40B4-BE49-F238E27FC236}">
                <a16:creationId xmlns:a16="http://schemas.microsoft.com/office/drawing/2014/main" id="{7F38BF5D-4FD4-E89D-34A9-CB4B5E5AFEB2}"/>
              </a:ext>
            </a:extLst>
          </p:cNvPr>
          <p:cNvSpPr>
            <a:spLocks noGrp="1"/>
          </p:cNvSpPr>
          <p:nvPr>
            <p:ph type="body" idx="1"/>
          </p:nvPr>
        </p:nvSpPr>
        <p:spPr>
          <a:xfrm>
            <a:off x="444523" y="865703"/>
            <a:ext cx="11539659" cy="5795463"/>
          </a:xfrm>
        </p:spPr>
        <p:txBody>
          <a:bodyPr>
            <a:normAutofit fontScale="77500" lnSpcReduction="20000"/>
          </a:bodyPr>
          <a:lstStyle/>
          <a:p>
            <a:pPr marL="0" lvl="0" indent="0" algn="just">
              <a:lnSpc>
                <a:spcPct val="115000"/>
              </a:lnSpc>
              <a:buNone/>
            </a:pPr>
            <a:endParaRPr lang="zh-CN" altLang="zh-CN" sz="1800" u="none" strike="noStrike" dirty="0">
              <a:effectLst/>
              <a:latin typeface="Arial" panose="020B0604020202020204" pitchFamily="34" charset="0"/>
              <a:ea typeface="宋体" panose="02010600030101010101" pitchFamily="2" charset="-122"/>
            </a:endParaRPr>
          </a:p>
          <a:p>
            <a:pPr marL="342900" indent="-342900" algn="just">
              <a:lnSpc>
                <a:spcPct val="135000"/>
              </a:lnSpc>
              <a:buFont typeface="Arial" panose="020B0604020202020204" pitchFamily="34" charset="0"/>
              <a:buChar char="●"/>
            </a:pPr>
            <a:r>
              <a:rPr lang="zh-CN" altLang="zh-CN" sz="2100" dirty="0">
                <a:solidFill>
                  <a:srgbClr val="0070C0"/>
                </a:solidFill>
                <a:latin typeface="Arial" panose="020B0604020202020204" pitchFamily="34" charset="0"/>
                <a:ea typeface="宋体" panose="02010600030101010101" pitchFamily="2" charset="-122"/>
              </a:rPr>
              <a:t>Radiation damage may affect electron discharge through the n+ layer, potentially altering sensor performance over the detector</a:t>
            </a:r>
            <a:r>
              <a:rPr lang="en-US" altLang="zh-CN" sz="2100" dirty="0">
                <a:solidFill>
                  <a:srgbClr val="0070C0"/>
                </a:solidFill>
                <a:latin typeface="Arial" panose="020B0604020202020204" pitchFamily="34" charset="0"/>
                <a:ea typeface="宋体" panose="02010600030101010101" pitchFamily="2" charset="-122"/>
              </a:rPr>
              <a:t>’</a:t>
            </a:r>
            <a:r>
              <a:rPr lang="zh-CN" altLang="zh-CN" sz="2100" dirty="0">
                <a:solidFill>
                  <a:srgbClr val="0070C0"/>
                </a:solidFill>
                <a:latin typeface="Arial" panose="020B0604020202020204" pitchFamily="34" charset="0"/>
                <a:ea typeface="宋体" panose="02010600030101010101" pitchFamily="2" charset="-122"/>
              </a:rPr>
              <a:t>s lifespan. </a:t>
            </a:r>
            <a:endParaRPr lang="en-US" altLang="zh-CN" sz="2100" dirty="0">
              <a:solidFill>
                <a:srgbClr val="0070C0"/>
              </a:solidFill>
              <a:latin typeface="Arial" panose="020B0604020202020204" pitchFamily="34" charset="0"/>
              <a:ea typeface="宋体" panose="02010600030101010101" pitchFamily="2" charset="-122"/>
            </a:endParaRPr>
          </a:p>
          <a:p>
            <a:pPr marL="0" indent="0" algn="just">
              <a:lnSpc>
                <a:spcPct val="135000"/>
              </a:lnSpc>
              <a:buNone/>
            </a:pPr>
            <a:r>
              <a:rPr lang="en-US" sz="2100" kern="100" dirty="0">
                <a:latin typeface="Aptos" panose="020B0004020202020204" pitchFamily="34" charset="0"/>
                <a:ea typeface="DengXian" panose="02010600030101010101" pitchFamily="2" charset="-122"/>
                <a:cs typeface="Times New Roman" panose="02020603050405020304" pitchFamily="18" charset="0"/>
              </a:rPr>
              <a:t>The devices used in the ATLAS High-Granularity Timing Detector (HGTD) are DC-LGADs, optimized for n+ layer depth and carbon doping, with a primary focus on achieving high tolerance to both Total Ionizing Dose (TID) and Non-Ionizing Energy Loss (NIEL). These sensors have demonstrated sufficient capability to operate in the high-radiation environment of proton-proton collisions, as confirmed by both TID and neutron irradiation tests.</a:t>
            </a:r>
          </a:p>
          <a:p>
            <a:pPr marL="0" indent="0" algn="just">
              <a:lnSpc>
                <a:spcPct val="135000"/>
              </a:lnSpc>
              <a:buNone/>
            </a:pPr>
            <a:r>
              <a:rPr lang="en-US" sz="2100" kern="100" dirty="0">
                <a:latin typeface="Aptos" panose="020B0004020202020204" pitchFamily="34" charset="0"/>
                <a:ea typeface="DengXian" panose="02010600030101010101" pitchFamily="2" charset="-122"/>
                <a:cs typeface="Times New Roman" panose="02020603050405020304" pitchFamily="18" charset="0"/>
              </a:rPr>
              <a:t>For electron-positron colliders such as the CEPC, the radiation environment is significantly more favorable, particularly for the OTK with its low hit rate. Our estimates show that the expected NIEL in the OTK is &lt;10</a:t>
            </a:r>
            <a:r>
              <a:rPr lang="en-US" sz="2100" kern="100" baseline="30000" dirty="0">
                <a:latin typeface="Aptos" panose="020B0004020202020204" pitchFamily="34" charset="0"/>
                <a:ea typeface="DengXian" panose="02010600030101010101" pitchFamily="2" charset="-122"/>
                <a:cs typeface="Times New Roman" panose="02020603050405020304" pitchFamily="18" charset="0"/>
              </a:rPr>
              <a:t>10</a:t>
            </a:r>
            <a:r>
              <a:rPr lang="en-US" sz="2100" kern="100" dirty="0">
                <a:latin typeface="Aptos" panose="020B0004020202020204" pitchFamily="34" charset="0"/>
                <a:ea typeface="DengXian" panose="02010600030101010101" pitchFamily="2" charset="-122"/>
                <a:cs typeface="Times New Roman" panose="02020603050405020304" pitchFamily="18" charset="0"/>
              </a:rPr>
              <a:t> </a:t>
            </a:r>
            <a:r>
              <a:rPr lang="en-US" sz="2100" kern="100" dirty="0" err="1">
                <a:latin typeface="Aptos" panose="020B0004020202020204" pitchFamily="34" charset="0"/>
                <a:ea typeface="DengXian" panose="02010600030101010101" pitchFamily="2" charset="-122"/>
                <a:cs typeface="Times New Roman" panose="02020603050405020304" pitchFamily="18" charset="0"/>
              </a:rPr>
              <a:t>n</a:t>
            </a:r>
            <a:r>
              <a:rPr lang="en-US" sz="2100" kern="100" baseline="-25000" dirty="0" err="1">
                <a:latin typeface="Aptos" panose="020B0004020202020204" pitchFamily="34" charset="0"/>
                <a:ea typeface="DengXian" panose="02010600030101010101" pitchFamily="2" charset="-122"/>
                <a:cs typeface="Times New Roman" panose="02020603050405020304" pitchFamily="18" charset="0"/>
              </a:rPr>
              <a:t>eq</a:t>
            </a:r>
            <a:r>
              <a:rPr lang="en-US" sz="2100" kern="100" dirty="0">
                <a:latin typeface="Aptos" panose="020B0004020202020204" pitchFamily="34" charset="0"/>
                <a:ea typeface="DengXian" panose="02010600030101010101" pitchFamily="2" charset="-122"/>
                <a:cs typeface="Times New Roman" panose="02020603050405020304" pitchFamily="18" charset="0"/>
              </a:rPr>
              <a:t>/cm² and the TID is &lt;0.1 </a:t>
            </a:r>
            <a:r>
              <a:rPr lang="en-US" sz="2100" kern="100" dirty="0" err="1">
                <a:latin typeface="Aptos" panose="020B0004020202020204" pitchFamily="34" charset="0"/>
                <a:ea typeface="DengXian" panose="02010600030101010101" pitchFamily="2" charset="-122"/>
                <a:cs typeface="Times New Roman" panose="02020603050405020304" pitchFamily="18" charset="0"/>
              </a:rPr>
              <a:t>kGy</a:t>
            </a:r>
            <a:r>
              <a:rPr lang="en-US" sz="2100" kern="100" dirty="0">
                <a:latin typeface="Aptos" panose="020B0004020202020204" pitchFamily="34" charset="0"/>
                <a:ea typeface="DengXian" panose="02010600030101010101" pitchFamily="2" charset="-122"/>
                <a:cs typeface="Times New Roman" panose="02020603050405020304" pitchFamily="18" charset="0"/>
              </a:rPr>
              <a:t> over the full CEPC operational lifetime. For the AC-LGAD sensors used in the OTK, the dominant radiation effect could from TID-induced surface damage, which lead</a:t>
            </a:r>
            <a:r>
              <a:rPr lang="en-US" altLang="zh-CN" sz="2100" kern="100" dirty="0">
                <a:latin typeface="Aptos" panose="020B0004020202020204" pitchFamily="34" charset="0"/>
                <a:ea typeface="DengXian" panose="02010600030101010101" pitchFamily="2" charset="-122"/>
                <a:cs typeface="Times New Roman" panose="02020603050405020304" pitchFamily="18" charset="0"/>
              </a:rPr>
              <a:t>s</a:t>
            </a:r>
            <a:r>
              <a:rPr lang="en-US" sz="2100" kern="100" dirty="0">
                <a:latin typeface="Aptos" panose="020B0004020202020204" pitchFamily="34" charset="0"/>
                <a:ea typeface="DengXian" panose="02010600030101010101" pitchFamily="2" charset="-122"/>
                <a:cs typeface="Times New Roman" panose="02020603050405020304" pitchFamily="18" charset="0"/>
              </a:rPr>
              <a:t> to charge accumulation near the n</a:t>
            </a:r>
            <a:r>
              <a:rPr lang="en-US" altLang="zh-CN" sz="2100" kern="100" dirty="0">
                <a:latin typeface="Aptos" panose="020B0004020202020204" pitchFamily="34" charset="0"/>
                <a:ea typeface="DengXian" panose="02010600030101010101" pitchFamily="2" charset="-122"/>
                <a:cs typeface="Times New Roman" panose="02020603050405020304" pitchFamily="18" charset="0"/>
              </a:rPr>
              <a:t>+</a:t>
            </a:r>
            <a:r>
              <a:rPr lang="en-US" sz="2100" kern="100" dirty="0">
                <a:latin typeface="Aptos" panose="020B0004020202020204" pitchFamily="34" charset="0"/>
                <a:ea typeface="DengXian" panose="02010600030101010101" pitchFamily="2" charset="-122"/>
                <a:cs typeface="Times New Roman" panose="02020603050405020304" pitchFamily="18" charset="0"/>
              </a:rPr>
              <a:t> region and dielectric layers, potentially affecting performance, as noted by the Referee.</a:t>
            </a:r>
          </a:p>
          <a:p>
            <a:pPr marL="0" indent="0" algn="just">
              <a:lnSpc>
                <a:spcPct val="135000"/>
              </a:lnSpc>
              <a:buNone/>
            </a:pPr>
            <a:r>
              <a:rPr lang="en-US" sz="2100" kern="100" dirty="0">
                <a:latin typeface="Aptos" panose="020B0004020202020204" pitchFamily="34" charset="0"/>
                <a:ea typeface="DengXian" panose="02010600030101010101" pitchFamily="2" charset="-122"/>
                <a:cs typeface="Times New Roman" panose="02020603050405020304" pitchFamily="18" charset="0"/>
              </a:rPr>
              <a:t>We have conducted dedicated studies on the TID tolerance of AC-LGADs. Existing strip-type AC-LGAD devices with a </a:t>
            </a:r>
            <a:r>
              <a:rPr lang="en-US" altLang="zh-CN" sz="2100" kern="100" dirty="0">
                <a:latin typeface="Aptos" panose="020B0004020202020204" pitchFamily="34" charset="0"/>
                <a:ea typeface="DengXian" panose="02010600030101010101" pitchFamily="2" charset="-122"/>
                <a:cs typeface="Times New Roman" panose="02020603050405020304" pitchFamily="18" charset="0"/>
              </a:rPr>
              <a:t>strip</a:t>
            </a:r>
            <a:r>
              <a:rPr lang="zh-CN" altLang="en-US" sz="2100" kern="100" dirty="0">
                <a:latin typeface="Aptos" panose="020B0004020202020204" pitchFamily="34" charset="0"/>
                <a:ea typeface="DengXian" panose="02010600030101010101" pitchFamily="2" charset="-122"/>
                <a:cs typeface="Times New Roman" panose="02020603050405020304" pitchFamily="18" charset="0"/>
              </a:rPr>
              <a:t> </a:t>
            </a:r>
            <a:r>
              <a:rPr lang="en-US" sz="2100" kern="100" dirty="0">
                <a:latin typeface="Aptos" panose="020B0004020202020204" pitchFamily="34" charset="0"/>
                <a:ea typeface="DengXian" panose="02010600030101010101" pitchFamily="2" charset="-122"/>
                <a:cs typeface="Times New Roman" panose="02020603050405020304" pitchFamily="18" charset="0"/>
              </a:rPr>
              <a:t>length of 5.65 mm were irradiated using an X-ray source at various doses (500 Gy, 1 </a:t>
            </a:r>
            <a:r>
              <a:rPr lang="en-US" sz="2100" kern="100" dirty="0" err="1">
                <a:latin typeface="Aptos" panose="020B0004020202020204" pitchFamily="34" charset="0"/>
                <a:ea typeface="DengXian" panose="02010600030101010101" pitchFamily="2" charset="-122"/>
                <a:cs typeface="Times New Roman" panose="02020603050405020304" pitchFamily="18" charset="0"/>
              </a:rPr>
              <a:t>kGy</a:t>
            </a:r>
            <a:r>
              <a:rPr lang="en-US" sz="2100" kern="100" dirty="0">
                <a:latin typeface="Aptos" panose="020B0004020202020204" pitchFamily="34" charset="0"/>
                <a:ea typeface="DengXian" panose="02010600030101010101" pitchFamily="2" charset="-122"/>
                <a:cs typeface="Times New Roman" panose="02020603050405020304" pitchFamily="18" charset="0"/>
              </a:rPr>
              <a:t>, 10 </a:t>
            </a:r>
            <a:r>
              <a:rPr lang="en-US" sz="2100" kern="100" dirty="0" err="1">
                <a:latin typeface="Aptos" panose="020B0004020202020204" pitchFamily="34" charset="0"/>
                <a:ea typeface="DengXian" panose="02010600030101010101" pitchFamily="2" charset="-122"/>
                <a:cs typeface="Times New Roman" panose="02020603050405020304" pitchFamily="18" charset="0"/>
              </a:rPr>
              <a:t>kGy</a:t>
            </a:r>
            <a:r>
              <a:rPr lang="en-US" sz="2100" kern="100" dirty="0">
                <a:latin typeface="Aptos" panose="020B0004020202020204" pitchFamily="34" charset="0"/>
                <a:ea typeface="DengXian" panose="02010600030101010101" pitchFamily="2" charset="-122"/>
                <a:cs typeface="Times New Roman" panose="02020603050405020304" pitchFamily="18" charset="0"/>
              </a:rPr>
              <a:t>, 100 </a:t>
            </a:r>
            <a:r>
              <a:rPr lang="en-US" sz="2100" kern="100" dirty="0" err="1">
                <a:latin typeface="Aptos" panose="020B0004020202020204" pitchFamily="34" charset="0"/>
                <a:ea typeface="DengXian" panose="02010600030101010101" pitchFamily="2" charset="-122"/>
                <a:cs typeface="Times New Roman" panose="02020603050405020304" pitchFamily="18" charset="0"/>
              </a:rPr>
              <a:t>kGy</a:t>
            </a:r>
            <a:r>
              <a:rPr lang="en-US" sz="2100" kern="100" dirty="0">
                <a:latin typeface="Aptos" panose="020B0004020202020204" pitchFamily="34" charset="0"/>
                <a:ea typeface="DengXian" panose="02010600030101010101" pitchFamily="2" charset="-122"/>
                <a:cs typeface="Times New Roman" panose="02020603050405020304" pitchFamily="18" charset="0"/>
              </a:rPr>
              <a:t>, and up to 1 </a:t>
            </a:r>
            <a:r>
              <a:rPr lang="en-US" sz="2100" kern="100" dirty="0" err="1">
                <a:latin typeface="Aptos" panose="020B0004020202020204" pitchFamily="34" charset="0"/>
                <a:ea typeface="DengXian" panose="02010600030101010101" pitchFamily="2" charset="-122"/>
                <a:cs typeface="Times New Roman" panose="02020603050405020304" pitchFamily="18" charset="0"/>
              </a:rPr>
              <a:t>MGy</a:t>
            </a:r>
            <a:r>
              <a:rPr lang="en-US" sz="2100" kern="100" dirty="0">
                <a:latin typeface="Aptos" panose="020B0004020202020204" pitchFamily="34" charset="0"/>
                <a:ea typeface="DengXian" panose="02010600030101010101" pitchFamily="2" charset="-122"/>
                <a:cs typeface="Times New Roman" panose="02020603050405020304" pitchFamily="18" charset="0"/>
              </a:rPr>
              <a:t>), and subsequently characterized through IV, CV, and timing/position resolution measurements. At a TID dose of 1 </a:t>
            </a:r>
            <a:r>
              <a:rPr lang="en-US" sz="2100" kern="100" dirty="0" err="1">
                <a:latin typeface="Aptos" panose="020B0004020202020204" pitchFamily="34" charset="0"/>
                <a:ea typeface="DengXian" panose="02010600030101010101" pitchFamily="2" charset="-122"/>
                <a:cs typeface="Times New Roman" panose="02020603050405020304" pitchFamily="18" charset="0"/>
              </a:rPr>
              <a:t>kGy</a:t>
            </a:r>
            <a:r>
              <a:rPr lang="en-US" sz="2100" kern="100" dirty="0">
                <a:latin typeface="Aptos" panose="020B0004020202020204" pitchFamily="34" charset="0"/>
                <a:ea typeface="DengXian" panose="02010600030101010101" pitchFamily="2" charset="-122"/>
                <a:cs typeface="Times New Roman" panose="02020603050405020304" pitchFamily="18" charset="0"/>
              </a:rPr>
              <a:t>, a slight increase in leakage current was observed, but the device maintained its timing and position resolution. These results indicate that AC-LGAD sensors, with TID levels &lt;0.1 </a:t>
            </a:r>
            <a:r>
              <a:rPr lang="en-US" sz="2100" kern="100" dirty="0" err="1">
                <a:latin typeface="Aptos" panose="020B0004020202020204" pitchFamily="34" charset="0"/>
                <a:ea typeface="DengXian" panose="02010600030101010101" pitchFamily="2" charset="-122"/>
                <a:cs typeface="Times New Roman" panose="02020603050405020304" pitchFamily="18" charset="0"/>
              </a:rPr>
              <a:t>kGy</a:t>
            </a:r>
            <a:r>
              <a:rPr lang="en-US" sz="2100" kern="100" dirty="0">
                <a:latin typeface="Aptos" panose="020B0004020202020204" pitchFamily="34" charset="0"/>
                <a:ea typeface="DengXian" panose="02010600030101010101" pitchFamily="2" charset="-122"/>
                <a:cs typeface="Times New Roman" panose="02020603050405020304" pitchFamily="18" charset="0"/>
              </a:rPr>
              <a:t>, are expected to provide reliable performance throughout the full  lifetime of the detector.</a:t>
            </a:r>
          </a:p>
          <a:p>
            <a:endParaRPr lang="zh-CN" altLang="en-US" dirty="0"/>
          </a:p>
        </p:txBody>
      </p:sp>
      <p:sp>
        <p:nvSpPr>
          <p:cNvPr id="5" name="TextBox 4">
            <a:extLst>
              <a:ext uri="{FF2B5EF4-FFF2-40B4-BE49-F238E27FC236}">
                <a16:creationId xmlns:a16="http://schemas.microsoft.com/office/drawing/2014/main" id="{AE40944E-E90F-8276-33AC-AE02E4D808F4}"/>
              </a:ext>
            </a:extLst>
          </p:cNvPr>
          <p:cNvSpPr txBox="1"/>
          <p:nvPr/>
        </p:nvSpPr>
        <p:spPr>
          <a:xfrm>
            <a:off x="10658475" y="496371"/>
            <a:ext cx="1126157"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extLst>
      <p:ext uri="{BB962C8B-B14F-4D97-AF65-F5344CB8AC3E}">
        <p14:creationId xmlns:p14="http://schemas.microsoft.com/office/powerpoint/2010/main" val="163279852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IDRC_MEET1-3 - 副本</Template>
  <TotalTime>7043</TotalTime>
  <Words>2468</Words>
  <Application>Microsoft Macintosh PowerPoint</Application>
  <PresentationFormat>Widescreen</PresentationFormat>
  <Paragraphs>98</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等线</vt:lpstr>
      <vt:lpstr>微软雅黑</vt:lpstr>
      <vt:lpstr>Aptos</vt:lpstr>
      <vt:lpstr>Arial</vt:lpstr>
      <vt:lpstr>Wingdings</vt:lpstr>
      <vt:lpstr>Office Theme</vt:lpstr>
      <vt:lpstr>Inner Tracker (ITK)</vt:lpstr>
      <vt:lpstr>Findings</vt:lpstr>
      <vt:lpstr>Comments</vt:lpstr>
      <vt:lpstr>Comments</vt:lpstr>
      <vt:lpstr>Recommendations</vt:lpstr>
      <vt:lpstr>Outer Tracker(OTK)</vt:lpstr>
      <vt:lpstr>Findings</vt:lpstr>
      <vt:lpstr>Comments</vt:lpstr>
      <vt:lpstr>Comments</vt:lpstr>
      <vt:lpstr>Comments</vt:lpstr>
      <vt:lpstr>Comments</vt:lpstr>
      <vt:lpstr>Recommendations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Detector Interface</dc:title>
  <dc:creator>Zhaoru Zhang</dc:creator>
  <cp:lastModifiedBy>Qi Yan</cp:lastModifiedBy>
  <cp:revision>59</cp:revision>
  <dcterms:created xsi:type="dcterms:W3CDTF">2025-02-18T05:06:17Z</dcterms:created>
  <dcterms:modified xsi:type="dcterms:W3CDTF">2025-04-10T13:46:53Z</dcterms:modified>
</cp:coreProperties>
</file>