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9" r:id="rId4"/>
    <p:sldId id="267" r:id="rId5"/>
    <p:sldId id="272" r:id="rId6"/>
    <p:sldId id="268" r:id="rId7"/>
    <p:sldId id="274" r:id="rId8"/>
    <p:sldId id="270" r:id="rId9"/>
    <p:sldId id="275" r:id="rId10"/>
    <p:sldId id="271" r:id="rId11"/>
    <p:sldId id="276" r:id="rId12"/>
    <p:sldId id="273" r:id="rId13"/>
    <p:sldId id="27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4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B3D55-C93D-4228-B1B4-02C37E6C6C50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CD039-E7D2-411D-AA1D-30F190BE9E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7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B63CE-A7B4-9927-A827-B5EDAD646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E77DF60-E77D-AF40-606C-4654171C5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1FDFC0-51A0-16AF-8A71-A5722E0DF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097C6-3929-45E3-8373-81FDDD8F0B39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EC31D7-6A70-30BB-C820-B5FD2F167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400DCA-1E71-E341-BB78-EF5BBFE9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3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292D0A-4E8E-1ACF-7D93-4D8021FC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38FAA2-3EEB-9281-33FD-71B96F167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875A36-F588-138D-C136-22199020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AB735-13B9-4EC1-9168-D905573CA84A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E6B5C9-B15F-6D1D-48ED-1DFC7C54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60DBDE-D1F2-43A2-B635-941FA1870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812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FB95DE2-1DE7-D08A-E90A-D3B4559A2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1FA61A5-EAFE-C3AA-C9E5-349FB9360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4E916B-660C-ABFE-3300-3D2170ED6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9664-A598-4B2B-9E75-260B25267694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32E11C-2D8C-CE81-3FEF-B0330850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F3702A-C2BE-3D78-3950-292FDB72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16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07FFB2-E356-A1F6-66EB-1A737A23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546880-D274-B877-591F-D36475520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85ABAD-EB29-5CF2-C218-78D029B5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9F3A-9912-4DC5-A4A0-B19221530886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15FC6F-FF44-2C7D-7917-9B93995A5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0FBF4F-85DE-9028-A2F2-83F46EBB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18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66B285-FCB8-9F74-A397-74818443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AA2835-FFE5-946B-0FCF-8367D7E28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6D7B77-FA86-325C-E728-BB47BC6A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2405-E614-457B-BE7C-BB0780E02A62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CE08CF-3509-CB55-4B14-945A23E27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803829-7D97-A88A-8BEB-CD65D1D7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4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89B9B6-BBA6-2090-6853-308BEA607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5F7B8D-7C6F-6CC9-E3B9-FBABEBAD4F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A4ACC0-4F16-44C9-F4A5-F648F6F2A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FF47AEA-84CF-C86F-7153-B57011F4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5219E-5D20-4AD4-8BDA-134A741AFD29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474550-6C61-AC56-AB4D-49580637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EB85C2-780B-5FEA-FB76-4DAA7167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46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2A291E-8305-2DF3-7532-B323DA664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73F699-820F-A9AA-C6F4-67916908A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2496995-784C-DE85-1FA2-92E8FFBC1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AD25D11-3E29-3B6C-24F8-78A2EA1F6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A48FB2E-BD90-EE18-2440-08D762075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20F1277-9443-68A2-D352-B1895044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8F9E-EFD8-4A50-93EF-04BEBFBE74E1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38AB473-7F04-0802-C238-49A2DB56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B0E7400-9698-B373-D380-C9BF30CA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08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42D995-F55C-07C5-6745-73158AEA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D2BB1A9-7DCE-C497-9055-C4FDF8980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86EAB-8BFB-4DCE-8ED5-220C5445A45D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17696D-C951-0697-C1CA-53256CFD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A5D140B-051A-2E74-65B4-CBECFA65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723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AA10817-960E-FDC9-AF0C-49A900DB7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BC3F-5237-4D14-9A64-C591A94474B7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BAA22E2-E560-0F35-8BC0-F3497BDA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96DC82-252B-B664-FA5D-E02B3F88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82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189DAB-3053-2CBB-604F-787EE356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00D96F-E35E-0D24-FA8C-B119851B5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703985-ED39-99FE-D43C-B4B34FA26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C23917-1878-BC3C-652B-3552C6385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B8FBF-0E7E-487F-A3BB-DE89BF0220E8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31234B-3B6C-48F6-BC0F-7130FB3D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B66A18-A749-3C2C-33C6-B07D27910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50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DBC29C-13DA-7358-4C76-E37B3B824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FD92457-C5C0-048C-79A2-A31FDEA5D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A080E8C-827D-8391-0AA8-7B654CA5D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ED18F3-102C-4F93-FB00-A7C4A5B2C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29B4-AA9A-4F0C-A80B-2B5617DACE41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F633A0C-8B3B-4885-64A5-37F99DBF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2C8B2EA-62B5-D3E4-0CF8-F7F8F9BD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C000A6C-DE3A-D8DF-4E0C-FA96798C2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ADDF1D-0937-0C9F-6A9C-1E22E21B9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AE9D86-273B-5D13-2B95-97521305D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3031F4-DDEE-4A16-A890-33A20B81525B}" type="datetime1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9E563B-4FB2-45A7-8062-360EBEDDE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98F5E0-BF3F-C99A-2838-331DDE98C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82000"/>
                  </a:schemeClr>
                </a:solidFill>
                <a:latin typeface="Cambria Math" panose="02040503050406030204" pitchFamily="18" charset="0"/>
              </a:defRPr>
            </a:lvl1pPr>
          </a:lstStyle>
          <a:p>
            <a:fld id="{00FF8973-FB25-4E43-B8DC-7459516DC05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8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08E993-1C11-7FDA-31CD-AE08A192D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</p:spPr>
        <p:txBody>
          <a:bodyPr anchor="ctr" anchorCtr="1"/>
          <a:lstStyle/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Study on production of sample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596381B-DF68-09EE-F1C3-12718704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00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图表, 瀑布图&#10;&#10;AI 生成的内容可能不正确。">
            <a:extLst>
              <a:ext uri="{FF2B5EF4-FFF2-40B4-BE49-F238E27FC236}">
                <a16:creationId xmlns:a16="http://schemas.microsoft.com/office/drawing/2014/main" id="{D45FED60-CFA9-DE69-D46A-7B3723FC6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4" t="6734" r="10431"/>
          <a:stretch/>
        </p:blipFill>
        <p:spPr>
          <a:xfrm>
            <a:off x="563673" y="1555596"/>
            <a:ext cx="5588671" cy="4151745"/>
          </a:xfrm>
          <a:prstGeom prst="rect">
            <a:avLst/>
          </a:prstGeom>
        </p:spPr>
      </p:pic>
      <p:pic>
        <p:nvPicPr>
          <p:cNvPr id="7" name="图片 6" descr="图表, 瀑布图&#10;&#10;AI 生成的内容可能不正确。">
            <a:extLst>
              <a:ext uri="{FF2B5EF4-FFF2-40B4-BE49-F238E27FC236}">
                <a16:creationId xmlns:a16="http://schemas.microsoft.com/office/drawing/2014/main" id="{2972E75C-F0E7-882A-69D8-1075892E7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9" t="6734" r="10431"/>
          <a:stretch/>
        </p:blipFill>
        <p:spPr>
          <a:xfrm>
            <a:off x="6152344" y="1556835"/>
            <a:ext cx="5427748" cy="4151745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F87859E-60BA-011F-3FAA-52A4DB0D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Validation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post-process: Run4 WMYZ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651F9D-2A30-A675-0CF1-C2A9966A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855C5A2-9577-514A-7350-B999B188E487}"/>
              </a:ext>
            </a:extLst>
          </p:cNvPr>
          <p:cNvSpPr txBox="1"/>
          <p:nvPr/>
        </p:nvSpPr>
        <p:spPr>
          <a:xfrm>
            <a:off x="1516228" y="3801196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5196EC2-9A4F-2D80-0C71-073CA466522F}"/>
              </a:ext>
            </a:extLst>
          </p:cNvPr>
          <p:cNvSpPr txBox="1"/>
          <p:nvPr/>
        </p:nvSpPr>
        <p:spPr>
          <a:xfrm>
            <a:off x="1516229" y="3432653"/>
            <a:ext cx="192971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Before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C79B52-AC9B-4DCF-C511-832DF3C6ED9B}"/>
              </a:ext>
            </a:extLst>
          </p:cNvPr>
          <p:cNvSpPr txBox="1"/>
          <p:nvPr/>
        </p:nvSpPr>
        <p:spPr>
          <a:xfrm>
            <a:off x="7285377" y="3801196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317C5CF-82D0-126A-5CFD-0531552A5B66}"/>
              </a:ext>
            </a:extLst>
          </p:cNvPr>
          <p:cNvSpPr txBox="1"/>
          <p:nvPr/>
        </p:nvSpPr>
        <p:spPr>
          <a:xfrm>
            <a:off x="7285379" y="3432653"/>
            <a:ext cx="17819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After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65AF486-2349-1AD5-7F44-AB1EA56A29F2}"/>
              </a:ext>
            </a:extLst>
          </p:cNvPr>
          <p:cNvSpPr txBox="1"/>
          <p:nvPr/>
        </p:nvSpPr>
        <p:spPr>
          <a:xfrm>
            <a:off x="1516227" y="3032543"/>
            <a:ext cx="147712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latin typeface="Cambria Math" panose="02040503050406030204" pitchFamily="18" charset="0"/>
              </a:rPr>
              <a:t>Nue</a:t>
            </a:r>
            <a:r>
              <a:rPr lang="en-US" altLang="zh-CN" sz="2000" dirty="0">
                <a:latin typeface="Cambria Math" panose="02040503050406030204" pitchFamily="18" charset="0"/>
              </a:rPr>
              <a:t>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9CE7221-D4C6-09A3-2869-4E8C57CF8C35}"/>
              </a:ext>
            </a:extLst>
          </p:cNvPr>
          <p:cNvSpPr txBox="1"/>
          <p:nvPr/>
        </p:nvSpPr>
        <p:spPr>
          <a:xfrm>
            <a:off x="7285377" y="3028890"/>
            <a:ext cx="151282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 err="1">
                <a:latin typeface="Cambria Math" panose="02040503050406030204" pitchFamily="18" charset="0"/>
              </a:rPr>
              <a:t>Nue</a:t>
            </a:r>
            <a:r>
              <a:rPr lang="en-US" altLang="zh-CN" sz="2000" dirty="0">
                <a:latin typeface="Cambria Math" panose="02040503050406030204" pitchFamily="18" charset="0"/>
              </a:rPr>
              <a:t>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D21D86B-9459-F97E-C378-773F876A8B8D}"/>
              </a:ext>
            </a:extLst>
          </p:cNvPr>
          <p:cNvSpPr txBox="1"/>
          <p:nvPr/>
        </p:nvSpPr>
        <p:spPr>
          <a:xfrm>
            <a:off x="1690255" y="5888686"/>
            <a:ext cx="9079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Selection applied is same with that in PRD efficiency calculation.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of both new and original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3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B2BBB66-B3C2-81E2-F434-1955D2C86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" t="6230" r="9669"/>
          <a:stretch/>
        </p:blipFill>
        <p:spPr>
          <a:xfrm>
            <a:off x="980627" y="1690688"/>
            <a:ext cx="5641650" cy="421932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2798BD9-C5B8-CDDE-DDC7-4A76B248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Run4 WMYZ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40691D-D789-1E30-A120-6BE5DC91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11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/>
              <p:nvPr/>
            </p:nvSpPr>
            <p:spPr>
              <a:xfrm>
                <a:off x="2456915" y="2785418"/>
                <a:ext cx="134453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915" y="2785418"/>
                <a:ext cx="1344538" cy="461665"/>
              </a:xfrm>
              <a:prstGeom prst="rect">
                <a:avLst/>
              </a:prstGeom>
              <a:blipFill>
                <a:blip r:embed="rId3"/>
                <a:stretch>
                  <a:fillRect l="-6787" t="-1052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F646D4E5-C7E3-EA26-E11C-1993C6D15B87}"/>
              </a:ext>
            </a:extLst>
          </p:cNvPr>
          <p:cNvSpPr txBox="1"/>
          <p:nvPr/>
        </p:nvSpPr>
        <p:spPr>
          <a:xfrm>
            <a:off x="980627" y="5910010"/>
            <a:ext cx="10230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original and reproduce sample have a big difference.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E99FF44-918C-68CE-59C0-72108FEBC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70243"/>
              </p:ext>
            </p:extLst>
          </p:nvPr>
        </p:nvGraphicFramePr>
        <p:xfrm>
          <a:off x="6622277" y="2561283"/>
          <a:ext cx="514465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668">
                  <a:extLst>
                    <a:ext uri="{9D8B030D-6E8A-4147-A177-3AD203B41FA5}">
                      <a16:colId xmlns:a16="http://schemas.microsoft.com/office/drawing/2014/main" val="3722399368"/>
                    </a:ext>
                  </a:extLst>
                </a:gridCol>
                <a:gridCol w="3093986">
                  <a:extLst>
                    <a:ext uri="{9D8B030D-6E8A-4147-A177-3AD203B41FA5}">
                      <a16:colId xmlns:a16="http://schemas.microsoft.com/office/drawing/2014/main" val="243179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POT(before merging)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92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Original 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i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4.16706e+21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015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Reproduced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i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1.26094e+23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99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535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 descr="图表&#10;&#10;AI 生成的内容可能不正确。">
            <a:extLst>
              <a:ext uri="{FF2B5EF4-FFF2-40B4-BE49-F238E27FC236}">
                <a16:creationId xmlns:a16="http://schemas.microsoft.com/office/drawing/2014/main" id="{9C0ABC50-99ED-8BB4-004A-887A9F740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1" t="6600" r="10370"/>
          <a:stretch/>
        </p:blipFill>
        <p:spPr>
          <a:xfrm>
            <a:off x="668433" y="1644823"/>
            <a:ext cx="5427567" cy="4042983"/>
          </a:xfrm>
          <a:prstGeom prst="rect">
            <a:avLst/>
          </a:prstGeom>
        </p:spPr>
      </p:pic>
      <p:pic>
        <p:nvPicPr>
          <p:cNvPr id="19" name="图片 18" descr="图表&#10;&#10;AI 生成的内容可能不正确。">
            <a:extLst>
              <a:ext uri="{FF2B5EF4-FFF2-40B4-BE49-F238E27FC236}">
                <a16:creationId xmlns:a16="http://schemas.microsoft.com/office/drawing/2014/main" id="{BE93F28B-BB0B-CF1E-17D1-4DE84F2D00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4" t="7003" r="10370"/>
          <a:stretch/>
        </p:blipFill>
        <p:spPr>
          <a:xfrm>
            <a:off x="6096000" y="1646616"/>
            <a:ext cx="5257929" cy="404298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F87859E-60BA-011F-3FAA-52A4DB0D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Validation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post-process: Run5 WMYZ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651F9D-2A30-A675-0CF1-C2A9966A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855C5A2-9577-514A-7350-B999B188E487}"/>
              </a:ext>
            </a:extLst>
          </p:cNvPr>
          <p:cNvSpPr txBox="1"/>
          <p:nvPr/>
        </p:nvSpPr>
        <p:spPr>
          <a:xfrm>
            <a:off x="4166289" y="3333088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5196EC2-9A4F-2D80-0C71-073CA466522F}"/>
              </a:ext>
            </a:extLst>
          </p:cNvPr>
          <p:cNvSpPr txBox="1"/>
          <p:nvPr/>
        </p:nvSpPr>
        <p:spPr>
          <a:xfrm>
            <a:off x="4166290" y="2964545"/>
            <a:ext cx="192971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Before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C79B52-AC9B-4DCF-C511-832DF3C6ED9B}"/>
              </a:ext>
            </a:extLst>
          </p:cNvPr>
          <p:cNvSpPr txBox="1"/>
          <p:nvPr/>
        </p:nvSpPr>
        <p:spPr>
          <a:xfrm>
            <a:off x="9473100" y="3336741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317C5CF-82D0-126A-5CFD-0531552A5B66}"/>
              </a:ext>
            </a:extLst>
          </p:cNvPr>
          <p:cNvSpPr txBox="1"/>
          <p:nvPr/>
        </p:nvSpPr>
        <p:spPr>
          <a:xfrm>
            <a:off x="9473102" y="2968198"/>
            <a:ext cx="17819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After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65AF486-2349-1AD5-7F44-AB1EA56A29F2}"/>
              </a:ext>
            </a:extLst>
          </p:cNvPr>
          <p:cNvSpPr txBox="1"/>
          <p:nvPr/>
        </p:nvSpPr>
        <p:spPr>
          <a:xfrm>
            <a:off x="4166288" y="2564435"/>
            <a:ext cx="147712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Nu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9CE7221-D4C6-09A3-2869-4E8C57CF8C35}"/>
              </a:ext>
            </a:extLst>
          </p:cNvPr>
          <p:cNvSpPr txBox="1"/>
          <p:nvPr/>
        </p:nvSpPr>
        <p:spPr>
          <a:xfrm>
            <a:off x="9473100" y="2564435"/>
            <a:ext cx="151282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Nu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D21D86B-9459-F97E-C378-773F876A8B8D}"/>
              </a:ext>
            </a:extLst>
          </p:cNvPr>
          <p:cNvSpPr txBox="1"/>
          <p:nvPr/>
        </p:nvSpPr>
        <p:spPr>
          <a:xfrm>
            <a:off x="1690255" y="5888686"/>
            <a:ext cx="9079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Selection applied is same with that in PRD efficiency calculation.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of both new and original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79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表&#10;&#10;AI 生成的内容可能不正确。">
            <a:extLst>
              <a:ext uri="{FF2B5EF4-FFF2-40B4-BE49-F238E27FC236}">
                <a16:creationId xmlns:a16="http://schemas.microsoft.com/office/drawing/2014/main" id="{6BBCD93A-5854-F79D-683C-32FD050F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" t="6330" r="9645"/>
          <a:stretch/>
        </p:blipFill>
        <p:spPr>
          <a:xfrm>
            <a:off x="622342" y="1456613"/>
            <a:ext cx="5942169" cy="443807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2798BD9-C5B8-CDDE-DDC7-4A76B248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Run4 WMYZ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40691D-D789-1E30-A120-6BE5DC91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13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/>
              <p:nvPr/>
            </p:nvSpPr>
            <p:spPr>
              <a:xfrm>
                <a:off x="2248890" y="2785418"/>
                <a:ext cx="1344538" cy="491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zh-CN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890" y="2785418"/>
                <a:ext cx="1344538" cy="491417"/>
              </a:xfrm>
              <a:prstGeom prst="rect">
                <a:avLst/>
              </a:prstGeom>
              <a:blipFill>
                <a:blip r:embed="rId3"/>
                <a:stretch>
                  <a:fillRect l="-7273" t="-11111" b="-197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F646D4E5-C7E3-EA26-E11C-1993C6D15B87}"/>
              </a:ext>
            </a:extLst>
          </p:cNvPr>
          <p:cNvSpPr txBox="1"/>
          <p:nvPr/>
        </p:nvSpPr>
        <p:spPr>
          <a:xfrm>
            <a:off x="1605184" y="5894685"/>
            <a:ext cx="8981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original and reproduce sample are similar(although there has a difference in high energy range).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D3BBB5BC-5608-0A6A-0415-E01710CB6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29001"/>
              </p:ext>
            </p:extLst>
          </p:nvPr>
        </p:nvGraphicFramePr>
        <p:xfrm>
          <a:off x="6622277" y="2561283"/>
          <a:ext cx="514465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668">
                  <a:extLst>
                    <a:ext uri="{9D8B030D-6E8A-4147-A177-3AD203B41FA5}">
                      <a16:colId xmlns:a16="http://schemas.microsoft.com/office/drawing/2014/main" val="3722399368"/>
                    </a:ext>
                  </a:extLst>
                </a:gridCol>
                <a:gridCol w="3093986">
                  <a:extLst>
                    <a:ext uri="{9D8B030D-6E8A-4147-A177-3AD203B41FA5}">
                      <a16:colId xmlns:a16="http://schemas.microsoft.com/office/drawing/2014/main" val="243179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POT(before merging)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92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Original 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1.80711e+20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015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Reproduced</a:t>
                      </a:r>
                      <a:endParaRPr lang="zh-CN" altLang="en-US" sz="240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6.91471e+20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1992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2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155ADEE-F3A1-E78C-0042-CB022F5CF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46"/>
          <a:stretch/>
        </p:blipFill>
        <p:spPr>
          <a:xfrm>
            <a:off x="1772979" y="1177565"/>
            <a:ext cx="8646042" cy="4082007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14E9A89-F0C5-9255-85F2-BCA50805B905}"/>
              </a:ext>
            </a:extLst>
          </p:cNvPr>
          <p:cNvSpPr/>
          <p:nvPr/>
        </p:nvSpPr>
        <p:spPr>
          <a:xfrm>
            <a:off x="1970255" y="5577128"/>
            <a:ext cx="8251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</a:rPr>
              <a:t>There are big difference in each run’s detector uncertainty.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DD1868CD-7389-D412-A8B9-F6990E8DBF00}"/>
                  </a:ext>
                </a:extLst>
              </p:cNvPr>
              <p:cNvSpPr txBox="1"/>
              <p:nvPr/>
            </p:nvSpPr>
            <p:spPr>
              <a:xfrm>
                <a:off x="2814083" y="2078879"/>
                <a:ext cx="9994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DD1868CD-7389-D412-A8B9-F6990E8DB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083" y="2078879"/>
                <a:ext cx="999460" cy="369332"/>
              </a:xfrm>
              <a:prstGeom prst="rect">
                <a:avLst/>
              </a:prstGeom>
              <a:blipFill>
                <a:blip r:embed="rId4"/>
                <a:stretch>
                  <a:fillRect l="-5488" t="-9836" b="-229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F178CC5-BE99-5248-ABF9-006FA4044DFD}"/>
                  </a:ext>
                </a:extLst>
              </p:cNvPr>
              <p:cNvSpPr txBox="1"/>
              <p:nvPr/>
            </p:nvSpPr>
            <p:spPr>
              <a:xfrm>
                <a:off x="4065180" y="2078879"/>
                <a:ext cx="99946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F178CC5-BE99-5248-ABF9-006FA4044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180" y="2078879"/>
                <a:ext cx="999460" cy="369332"/>
              </a:xfrm>
              <a:prstGeom prst="rect">
                <a:avLst/>
              </a:prstGeom>
              <a:blipFill>
                <a:blip r:embed="rId5"/>
                <a:stretch>
                  <a:fillRect l="-5488" t="-9836" r="-1220" b="-229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5F07F5F-1D9E-FC39-EEF0-D3635E820632}"/>
                  </a:ext>
                </a:extLst>
              </p:cNvPr>
              <p:cNvSpPr txBox="1"/>
              <p:nvPr/>
            </p:nvSpPr>
            <p:spPr>
              <a:xfrm>
                <a:off x="5408538" y="2078879"/>
                <a:ext cx="1017180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D5F07F5F-1D9E-FC39-EEF0-D3635E820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538" y="2078879"/>
                <a:ext cx="1017180" cy="391646"/>
              </a:xfrm>
              <a:prstGeom prst="rect">
                <a:avLst/>
              </a:prstGeom>
              <a:blipFill>
                <a:blip r:embed="rId6"/>
                <a:stretch>
                  <a:fillRect l="-4790" t="-9375" b="-171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484D17-6DF0-37B4-34AD-A7416D5B69A7}"/>
                  </a:ext>
                </a:extLst>
              </p:cNvPr>
              <p:cNvSpPr txBox="1"/>
              <p:nvPr/>
            </p:nvSpPr>
            <p:spPr>
              <a:xfrm>
                <a:off x="6618772" y="2056565"/>
                <a:ext cx="1017180" cy="3916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52484D17-6DF0-37B4-34AD-A7416D5B6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772" y="2056565"/>
                <a:ext cx="1017180" cy="391646"/>
              </a:xfrm>
              <a:prstGeom prst="rect">
                <a:avLst/>
              </a:prstGeom>
              <a:blipFill>
                <a:blip r:embed="rId7"/>
                <a:stretch>
                  <a:fillRect l="-5389" t="-9231"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5A17374-B5C5-4AFA-D2A5-58D28DA6BBB9}"/>
                  </a:ext>
                </a:extLst>
              </p:cNvPr>
              <p:cNvSpPr txBox="1"/>
              <p:nvPr/>
            </p:nvSpPr>
            <p:spPr>
              <a:xfrm>
                <a:off x="8068453" y="2563907"/>
                <a:ext cx="141767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3channel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A5A17374-B5C5-4AFA-D2A5-58D28DA6B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8453" y="2563907"/>
                <a:ext cx="1417674" cy="369332"/>
              </a:xfrm>
              <a:prstGeom prst="rect">
                <a:avLst/>
              </a:prstGeom>
              <a:blipFill>
                <a:blip r:embed="rId8"/>
                <a:stretch>
                  <a:fillRect t="-13333" r="-3017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C5208CF8-8458-9735-1268-97C79FC372ED}"/>
              </a:ext>
            </a:extLst>
          </p:cNvPr>
          <p:cNvCxnSpPr/>
          <p:nvPr/>
        </p:nvCxnSpPr>
        <p:spPr>
          <a:xfrm>
            <a:off x="3962400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418753FE-8925-2401-3863-02348BEBB061}"/>
              </a:ext>
            </a:extLst>
          </p:cNvPr>
          <p:cNvCxnSpPr/>
          <p:nvPr/>
        </p:nvCxnSpPr>
        <p:spPr>
          <a:xfrm>
            <a:off x="5227673" y="1690688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C9BAF0-02FA-1054-D3FE-FBDBD3081F3C}"/>
              </a:ext>
            </a:extLst>
          </p:cNvPr>
          <p:cNvCxnSpPr/>
          <p:nvPr/>
        </p:nvCxnSpPr>
        <p:spPr>
          <a:xfrm>
            <a:off x="6531935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AB4EF6DF-3F44-336A-AAE4-1952925A9AE1}"/>
              </a:ext>
            </a:extLst>
          </p:cNvPr>
          <p:cNvCxnSpPr/>
          <p:nvPr/>
        </p:nvCxnSpPr>
        <p:spPr>
          <a:xfrm>
            <a:off x="7914168" y="1669312"/>
            <a:ext cx="0" cy="359026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46E35FB4-F9F0-F7F7-704E-5A7476CC9CD6}"/>
              </a:ext>
            </a:extLst>
          </p:cNvPr>
          <p:cNvSpPr txBox="1"/>
          <p:nvPr/>
        </p:nvSpPr>
        <p:spPr>
          <a:xfrm>
            <a:off x="6772244" y="5207446"/>
            <a:ext cx="293880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reconstructed </a:t>
            </a:r>
            <a:r>
              <a:rPr lang="zh-CN" altLang="en-US" sz="1600" dirty="0">
                <a:latin typeface="Cambria Math" panose="02040503050406030204" pitchFamily="18" charset="0"/>
              </a:rPr>
              <a:t>neutrino energy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419C8C-3D5C-056A-3626-0FC8E82D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5182-2C9B-4FEF-B6B3-743087CA3047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C13B9F02-7EFC-EA43-DC44-DF79B5ED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Detector uncertainty of each runs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5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559476-B890-7FA9-6401-F38087BD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Component of detector sample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56A6591-8FD4-90A2-E075-3A60E54068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9585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Detector sample is divided by following samples:</a:t>
                </a:r>
              </a:p>
              <a:p>
                <a:r>
                  <a:rPr lang="en-US" altLang="zh-CN" dirty="0" err="1">
                    <a:latin typeface="Cambria Math" panose="02040503050406030204" pitchFamily="18" charset="0"/>
                  </a:rPr>
                  <a:t>LYDown</a:t>
                </a:r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 err="1">
                    <a:latin typeface="Cambria Math" panose="02040503050406030204" pitchFamily="18" charset="0"/>
                  </a:rPr>
                  <a:t>LYRayleigh</a:t>
                </a:r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WMYZ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WMX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WM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WM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𝑦𝑧</m:t>
                        </m:r>
                      </m:sub>
                    </m:sSub>
                  </m:oMath>
                </a14:m>
                <a:endParaRPr lang="zh-CN" altLang="en-US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 err="1">
                    <a:latin typeface="Cambria Math" panose="02040503050406030204" pitchFamily="18" charset="0"/>
                  </a:rPr>
                  <a:t>LYAttenuation</a:t>
                </a:r>
                <a:endParaRPr lang="en-US" altLang="zh-CN" dirty="0">
                  <a:latin typeface="Cambria Math" panose="02040503050406030204" pitchFamily="18" charset="0"/>
                </a:endParaRP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SCE</a:t>
                </a:r>
              </a:p>
              <a:p>
                <a:r>
                  <a:rPr lang="en-US" altLang="zh-CN" dirty="0">
                    <a:latin typeface="Cambria Math" panose="02040503050406030204" pitchFamily="18" charset="0"/>
                  </a:rPr>
                  <a:t>Recomb2</a:t>
                </a:r>
              </a:p>
              <a:p>
                <a:pPr marL="0" indent="0">
                  <a:buNone/>
                </a:pPr>
                <a:r>
                  <a:rPr lang="en-US" altLang="zh-CN" dirty="0">
                    <a:latin typeface="Cambria Math" panose="02040503050406030204" pitchFamily="18" charset="0"/>
                  </a:rPr>
                  <a:t>Based on above component, samples are further divide into </a:t>
                </a:r>
                <a:r>
                  <a:rPr lang="en-US" altLang="zh-CN" dirty="0" err="1">
                    <a:latin typeface="Cambria Math" panose="02040503050406030204" pitchFamily="18" charset="0"/>
                  </a:rPr>
                  <a:t>nu_overlay</a:t>
                </a:r>
                <a:r>
                  <a:rPr lang="en-US" altLang="zh-CN" dirty="0">
                    <a:latin typeface="Cambria Math" panose="02040503050406030204" pitchFamily="18" charset="0"/>
                  </a:rPr>
                  <a:t> and </a:t>
                </a:r>
                <a:r>
                  <a:rPr lang="en-US" altLang="zh-CN" dirty="0" err="1">
                    <a:latin typeface="Cambria Math" panose="02040503050406030204" pitchFamily="18" charset="0"/>
                  </a:rPr>
                  <a:t>nue_overlay</a:t>
                </a:r>
                <a:endParaRPr lang="zh-CN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56A6591-8FD4-90A2-E075-3A60E54068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95850"/>
              </a:xfrm>
              <a:blipFill>
                <a:blip r:embed="rId2"/>
                <a:stretch>
                  <a:fillRect l="-1043" t="-348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CDE131-A851-E102-CC04-5E212855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824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9B829D-885D-450E-FA52-8384503F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Overview of sample’s production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5264D2-6DAA-F734-F508-BA4C42FB6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8258"/>
            <a:ext cx="10515600" cy="175945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Based </a:t>
            </a:r>
            <a:r>
              <a:rPr lang="en-US" altLang="zh-CN">
                <a:latin typeface="Cambria Math" panose="02040503050406030204" pitchFamily="18" charset="0"/>
                <a:ea typeface="Cambria Math" panose="02040503050406030204" pitchFamily="18" charset="0"/>
              </a:rPr>
              <a:t>on above,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error maybe occurred in following step: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Production of Row sample.</a:t>
            </a:r>
          </a:p>
          <a:p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Process of group.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8A4AC0-20DF-251A-277C-11C5919E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D04B1E8-BC73-3EB0-948D-9335EBDA1CAD}"/>
              </a:ext>
            </a:extLst>
          </p:cNvPr>
          <p:cNvSpPr txBox="1"/>
          <p:nvPr/>
        </p:nvSpPr>
        <p:spPr>
          <a:xfrm>
            <a:off x="838200" y="1815437"/>
            <a:ext cx="2576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Row sample production part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52B7CB13-FFFA-140B-FFD7-8CCA1F25AF51}"/>
              </a:ext>
            </a:extLst>
          </p:cNvPr>
          <p:cNvCxnSpPr>
            <a:stCxn id="5" idx="3"/>
          </p:cNvCxnSpPr>
          <p:nvPr/>
        </p:nvCxnSpPr>
        <p:spPr>
          <a:xfrm flipV="1">
            <a:off x="3415146" y="2230935"/>
            <a:ext cx="1027545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33A3A97B-7920-12E6-D488-732A1FEB2A5E}"/>
              </a:ext>
            </a:extLst>
          </p:cNvPr>
          <p:cNvSpPr txBox="1"/>
          <p:nvPr/>
        </p:nvSpPr>
        <p:spPr>
          <a:xfrm>
            <a:off x="4442691" y="1815437"/>
            <a:ext cx="2576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</a:rPr>
              <a:t>Sample processed by group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52CFAC5-C1DF-BE8E-1522-60FAB940FC26}"/>
              </a:ext>
            </a:extLst>
          </p:cNvPr>
          <p:cNvCxnSpPr/>
          <p:nvPr/>
        </p:nvCxnSpPr>
        <p:spPr>
          <a:xfrm flipV="1">
            <a:off x="7019637" y="2230935"/>
            <a:ext cx="1027545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AA2FF43B-F451-399E-13A6-7BD7DEEDFC1E}"/>
              </a:ext>
            </a:extLst>
          </p:cNvPr>
          <p:cNvSpPr txBox="1"/>
          <p:nvPr/>
        </p:nvSpPr>
        <p:spPr>
          <a:xfrm>
            <a:off x="8047182" y="1815437"/>
            <a:ext cx="2576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Sample analyzed by analyzer 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EC6E9EDE-7FB5-1624-59AD-18A9437543EB}"/>
              </a:ext>
            </a:extLst>
          </p:cNvPr>
          <p:cNvCxnSpPr/>
          <p:nvPr/>
        </p:nvCxnSpPr>
        <p:spPr>
          <a:xfrm>
            <a:off x="5357091" y="4091707"/>
            <a:ext cx="128385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DC629AF4-B9B4-A32A-8302-9A9923FE9E04}"/>
              </a:ext>
            </a:extLst>
          </p:cNvPr>
          <p:cNvSpPr txBox="1"/>
          <p:nvPr/>
        </p:nvSpPr>
        <p:spPr>
          <a:xfrm>
            <a:off x="6640945" y="3860874"/>
            <a:ext cx="3614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Difference of Sample size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A7D6911-7210-6892-C161-32AF2735C15E}"/>
              </a:ext>
            </a:extLst>
          </p:cNvPr>
          <p:cNvCxnSpPr/>
          <p:nvPr/>
        </p:nvCxnSpPr>
        <p:spPr>
          <a:xfrm>
            <a:off x="5357091" y="4641271"/>
            <a:ext cx="128385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E9D2EE3-90D1-5BA9-A517-E7B4582124F6}"/>
              </a:ext>
            </a:extLst>
          </p:cNvPr>
          <p:cNvSpPr txBox="1"/>
          <p:nvPr/>
        </p:nvSpPr>
        <p:spPr>
          <a:xfrm>
            <a:off x="6642100" y="4456605"/>
            <a:ext cx="2810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Unknow error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9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9F0ACF-D821-C52E-AA6B-9DB83E38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5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D58A921-CD67-6FA9-4D08-A5D2A10ED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59823"/>
              </p:ext>
            </p:extLst>
          </p:nvPr>
        </p:nvGraphicFramePr>
        <p:xfrm>
          <a:off x="-1" y="1690688"/>
          <a:ext cx="12192001" cy="402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1829">
                  <a:extLst>
                    <a:ext uri="{9D8B030D-6E8A-4147-A177-3AD203B41FA5}">
                      <a16:colId xmlns:a16="http://schemas.microsoft.com/office/drawing/2014/main" val="3669776621"/>
                    </a:ext>
                  </a:extLst>
                </a:gridCol>
                <a:gridCol w="1343699">
                  <a:extLst>
                    <a:ext uri="{9D8B030D-6E8A-4147-A177-3AD203B41FA5}">
                      <a16:colId xmlns:a16="http://schemas.microsoft.com/office/drawing/2014/main" val="1722605778"/>
                    </a:ext>
                  </a:extLst>
                </a:gridCol>
                <a:gridCol w="2835564">
                  <a:extLst>
                    <a:ext uri="{9D8B030D-6E8A-4147-A177-3AD203B41FA5}">
                      <a16:colId xmlns:a16="http://schemas.microsoft.com/office/drawing/2014/main" val="4167737224"/>
                    </a:ext>
                  </a:extLst>
                </a:gridCol>
                <a:gridCol w="3005911">
                  <a:extLst>
                    <a:ext uri="{9D8B030D-6E8A-4147-A177-3AD203B41FA5}">
                      <a16:colId xmlns:a16="http://schemas.microsoft.com/office/drawing/2014/main" val="2759097858"/>
                    </a:ext>
                  </a:extLst>
                </a:gridCol>
                <a:gridCol w="2304998">
                  <a:extLst>
                    <a:ext uri="{9D8B030D-6E8A-4147-A177-3AD203B41FA5}">
                      <a16:colId xmlns:a16="http://schemas.microsoft.com/office/drawing/2014/main" val="877710824"/>
                    </a:ext>
                  </a:extLst>
                </a:gridCol>
              </a:tblGrid>
              <a:tr h="446359"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item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Period 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Sample species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POT(Before merging)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note</a:t>
                      </a:r>
                      <a:endParaRPr lang="zh-CN" altLang="en-US" sz="2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00375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Original recomb2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Run3b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1.11656e+20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5993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Original </a:t>
                      </a:r>
                      <a:r>
                        <a:rPr lang="en-US" altLang="zh-CN" sz="1800" b="0" kern="1200" dirty="0" err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LYRayleigh</a:t>
                      </a:r>
                      <a:endParaRPr lang="en-US" altLang="zh-CN" sz="1800" b="0" kern="1200" dirty="0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Run3b</a:t>
                      </a:r>
                      <a:endParaRPr lang="en-US" altLang="zh-CN" sz="1800" b="0" kern="1200" dirty="0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1.11363e+20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183613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Original WMYZ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err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Nue</a:t>
                      </a: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4.16706e+21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73429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Original WMYZ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1.80711e+20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366228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Reproduced recomb2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Run3b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6.28383e+20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Without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08105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Reproduced </a:t>
                      </a:r>
                      <a:r>
                        <a:rPr lang="en-US" altLang="zh-CN" sz="1800" b="0" kern="1200" dirty="0" err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LYRayleigh</a:t>
                      </a:r>
                      <a:endParaRPr lang="en-US" altLang="zh-CN" sz="1800" b="0" kern="1200" dirty="0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Run3b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6.11943e+20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Without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535378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Reproduced WMYZ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Run4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err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Nue</a:t>
                      </a: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1.26094e+23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Without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84531"/>
                  </a:ext>
                </a:extLst>
              </a:tr>
              <a:tr h="4463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Reproduced WMYZ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Run5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Nu overlay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6.91471e+20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Without post-process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352177"/>
                  </a:ext>
                </a:extLst>
              </a:tr>
            </a:tbl>
          </a:graphicData>
        </a:graphic>
      </p:graphicFrame>
      <p:sp>
        <p:nvSpPr>
          <p:cNvPr id="6" name="标题 1">
            <a:extLst>
              <a:ext uri="{FF2B5EF4-FFF2-40B4-BE49-F238E27FC236}">
                <a16:creationId xmlns:a16="http://schemas.microsoft.com/office/drawing/2014/main" id="{AB40BDCF-A3F9-8AC3-D6DA-3052143D3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Sample  Information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EE673754-B8CA-DFB9-71C9-978F363513F2}"/>
              </a:ext>
            </a:extLst>
          </p:cNvPr>
          <p:cNvSpPr txBox="1"/>
          <p:nvPr/>
        </p:nvSpPr>
        <p:spPr>
          <a:xfrm>
            <a:off x="2937162" y="5707915"/>
            <a:ext cx="6317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Original file is the file used in PRD.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Reproduced file is the file generated recently.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5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图表&#10;&#10;AI 生成的内容可能不正确。">
            <a:extLst>
              <a:ext uri="{FF2B5EF4-FFF2-40B4-BE49-F238E27FC236}">
                <a16:creationId xmlns:a16="http://schemas.microsoft.com/office/drawing/2014/main" id="{77E1EE4F-461B-ECE4-703A-9A58E21FF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1" t="5324" r="9931"/>
          <a:stretch/>
        </p:blipFill>
        <p:spPr>
          <a:xfrm>
            <a:off x="6096000" y="1677694"/>
            <a:ext cx="5015345" cy="3892524"/>
          </a:xfrm>
          <a:prstGeom prst="rect">
            <a:avLst/>
          </a:prstGeom>
        </p:spPr>
      </p:pic>
      <p:pic>
        <p:nvPicPr>
          <p:cNvPr id="6" name="图片 5" descr="图表&#10;&#10;AI 生成的内容可能不正确。">
            <a:extLst>
              <a:ext uri="{FF2B5EF4-FFF2-40B4-BE49-F238E27FC236}">
                <a16:creationId xmlns:a16="http://schemas.microsoft.com/office/drawing/2014/main" id="{A3D83D5D-A4A3-FADD-483D-FF2E199545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5" t="7138" r="10461"/>
          <a:stretch/>
        </p:blipFill>
        <p:spPr>
          <a:xfrm>
            <a:off x="892495" y="1700043"/>
            <a:ext cx="5203506" cy="3878721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F87859E-60BA-011F-3FAA-52A4DB0D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Validation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post-process: Recomb2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651F9D-2A30-A675-0CF1-C2A9966A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1B1A0DA-CF04-87FD-8923-84DBFC06A6FD}"/>
              </a:ext>
            </a:extLst>
          </p:cNvPr>
          <p:cNvSpPr txBox="1"/>
          <p:nvPr/>
        </p:nvSpPr>
        <p:spPr>
          <a:xfrm>
            <a:off x="4166289" y="3422041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DED56EC-A7C6-60B5-042D-0B4A38D39FCB}"/>
              </a:ext>
            </a:extLst>
          </p:cNvPr>
          <p:cNvSpPr txBox="1"/>
          <p:nvPr/>
        </p:nvSpPr>
        <p:spPr>
          <a:xfrm>
            <a:off x="4166290" y="3053498"/>
            <a:ext cx="192971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Before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9439BA1-D78F-6FF2-48D0-2880EA3598A9}"/>
              </a:ext>
            </a:extLst>
          </p:cNvPr>
          <p:cNvSpPr txBox="1"/>
          <p:nvPr/>
        </p:nvSpPr>
        <p:spPr>
          <a:xfrm>
            <a:off x="9054628" y="3425694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E62B779-2147-058F-B6CE-9492A84EE2FB}"/>
              </a:ext>
            </a:extLst>
          </p:cNvPr>
          <p:cNvSpPr txBox="1"/>
          <p:nvPr/>
        </p:nvSpPr>
        <p:spPr>
          <a:xfrm>
            <a:off x="9054630" y="3057151"/>
            <a:ext cx="17819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After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FE929B4-CF44-CED6-5B3F-DF408A2065CE}"/>
              </a:ext>
            </a:extLst>
          </p:cNvPr>
          <p:cNvSpPr txBox="1"/>
          <p:nvPr/>
        </p:nvSpPr>
        <p:spPr>
          <a:xfrm>
            <a:off x="4166289" y="2653388"/>
            <a:ext cx="13570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Nu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A6A75E2-413C-5E2E-D891-CF67BD5033AE}"/>
              </a:ext>
            </a:extLst>
          </p:cNvPr>
          <p:cNvSpPr txBox="1"/>
          <p:nvPr/>
        </p:nvSpPr>
        <p:spPr>
          <a:xfrm>
            <a:off x="9054628" y="2653388"/>
            <a:ext cx="139274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Nu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2C01755-EDBC-04A1-6027-00CAE6780748}"/>
              </a:ext>
            </a:extLst>
          </p:cNvPr>
          <p:cNvSpPr txBox="1"/>
          <p:nvPr/>
        </p:nvSpPr>
        <p:spPr>
          <a:xfrm>
            <a:off x="1459345" y="5888686"/>
            <a:ext cx="9377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Selection applied is same with that in PRD efficiency calculation.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of both new and original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4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表&#10;&#10;AI 生成的内容可能不正确。">
            <a:extLst>
              <a:ext uri="{FF2B5EF4-FFF2-40B4-BE49-F238E27FC236}">
                <a16:creationId xmlns:a16="http://schemas.microsoft.com/office/drawing/2014/main" id="{BCFD9DC5-6609-69C4-5036-53165B439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" t="6230" r="9669"/>
          <a:stretch/>
        </p:blipFill>
        <p:spPr>
          <a:xfrm>
            <a:off x="3373275" y="1690688"/>
            <a:ext cx="5445445" cy="407258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2798BD9-C5B8-CDDE-DDC7-4A76B248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Recomb2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40691D-D789-1E30-A120-6BE5DC91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7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/>
              <p:nvPr/>
            </p:nvSpPr>
            <p:spPr>
              <a:xfrm>
                <a:off x="4751461" y="2785418"/>
                <a:ext cx="1344538" cy="491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zh-CN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461" y="2785418"/>
                <a:ext cx="1344538" cy="491417"/>
              </a:xfrm>
              <a:prstGeom prst="rect">
                <a:avLst/>
              </a:prstGeom>
              <a:blipFill>
                <a:blip r:embed="rId3"/>
                <a:stretch>
                  <a:fillRect l="-6787" t="-11111" b="-197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F646D4E5-C7E3-EA26-E11C-1993C6D15B87}"/>
              </a:ext>
            </a:extLst>
          </p:cNvPr>
          <p:cNvSpPr txBox="1"/>
          <p:nvPr/>
        </p:nvSpPr>
        <p:spPr>
          <a:xfrm>
            <a:off x="1605184" y="5894685"/>
            <a:ext cx="898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original and reproduce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17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表&#10;&#10;AI 生成的内容可能不正确。">
            <a:extLst>
              <a:ext uri="{FF2B5EF4-FFF2-40B4-BE49-F238E27FC236}">
                <a16:creationId xmlns:a16="http://schemas.microsoft.com/office/drawing/2014/main" id="{4A16FCA4-C456-F713-82C1-1433DF6D6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1" t="7138" r="10279"/>
          <a:stretch/>
        </p:blipFill>
        <p:spPr>
          <a:xfrm>
            <a:off x="772306" y="1690688"/>
            <a:ext cx="5323694" cy="3930072"/>
          </a:xfrm>
          <a:prstGeom prst="rect">
            <a:avLst/>
          </a:prstGeom>
        </p:spPr>
      </p:pic>
      <p:pic>
        <p:nvPicPr>
          <p:cNvPr id="6" name="图片 5" descr="图表&#10;&#10;AI 生成的内容可能不正确。">
            <a:extLst>
              <a:ext uri="{FF2B5EF4-FFF2-40B4-BE49-F238E27FC236}">
                <a16:creationId xmlns:a16="http://schemas.microsoft.com/office/drawing/2014/main" id="{73146325-B189-E85E-BA2E-828452DAB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4" t="7273" r="10461"/>
          <a:stretch/>
        </p:blipFill>
        <p:spPr>
          <a:xfrm>
            <a:off x="6096000" y="1690688"/>
            <a:ext cx="5114516" cy="393007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AF87859E-60BA-011F-3FAA-52A4DB0D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Validation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post-process: </a:t>
            </a:r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LYReyleigh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651F9D-2A30-A675-0CF1-C2A9966A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855C5A2-9577-514A-7350-B999B188E487}"/>
              </a:ext>
            </a:extLst>
          </p:cNvPr>
          <p:cNvSpPr txBox="1"/>
          <p:nvPr/>
        </p:nvSpPr>
        <p:spPr>
          <a:xfrm>
            <a:off x="3722944" y="3425694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5196EC2-9A4F-2D80-0C71-073CA466522F}"/>
              </a:ext>
            </a:extLst>
          </p:cNvPr>
          <p:cNvSpPr txBox="1"/>
          <p:nvPr/>
        </p:nvSpPr>
        <p:spPr>
          <a:xfrm>
            <a:off x="3722945" y="3057151"/>
            <a:ext cx="192971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Before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2C79B52-AC9B-4DCF-C511-832DF3C6ED9B}"/>
              </a:ext>
            </a:extLst>
          </p:cNvPr>
          <p:cNvSpPr txBox="1"/>
          <p:nvPr/>
        </p:nvSpPr>
        <p:spPr>
          <a:xfrm>
            <a:off x="9054628" y="3425694"/>
            <a:ext cx="16895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POT = 1e+20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317C5CF-82D0-126A-5CFD-0531552A5B66}"/>
              </a:ext>
            </a:extLst>
          </p:cNvPr>
          <p:cNvSpPr txBox="1"/>
          <p:nvPr/>
        </p:nvSpPr>
        <p:spPr>
          <a:xfrm>
            <a:off x="9054630" y="3057151"/>
            <a:ext cx="178194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 anchorCtr="1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After selection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65AF486-2349-1AD5-7F44-AB1EA56A29F2}"/>
              </a:ext>
            </a:extLst>
          </p:cNvPr>
          <p:cNvSpPr txBox="1"/>
          <p:nvPr/>
        </p:nvSpPr>
        <p:spPr>
          <a:xfrm>
            <a:off x="3722943" y="2657041"/>
            <a:ext cx="148636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</a:rPr>
              <a:t>Nu 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9CE7221-D4C6-09A3-2869-4E8C57CF8C35}"/>
              </a:ext>
            </a:extLst>
          </p:cNvPr>
          <p:cNvSpPr txBox="1"/>
          <p:nvPr/>
        </p:nvSpPr>
        <p:spPr>
          <a:xfrm>
            <a:off x="9054628" y="2653388"/>
            <a:ext cx="1522057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2000">
                <a:latin typeface="Cambria Math" panose="02040503050406030204" pitchFamily="18" charset="0"/>
              </a:rPr>
              <a:t>Nu </a:t>
            </a:r>
            <a:r>
              <a:rPr lang="en-US" altLang="zh-CN" sz="2000" dirty="0">
                <a:latin typeface="Cambria Math" panose="02040503050406030204" pitchFamily="18" charset="0"/>
              </a:rPr>
              <a:t>overlay</a:t>
            </a:r>
            <a:endParaRPr lang="zh-CN" altLang="en-US" sz="2000" dirty="0">
              <a:latin typeface="Cambria Math" panose="02040503050406030204" pitchFamily="18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E11D399-2B67-EA8B-B1C3-4DC5EB02613A}"/>
              </a:ext>
            </a:extLst>
          </p:cNvPr>
          <p:cNvSpPr txBox="1"/>
          <p:nvPr/>
        </p:nvSpPr>
        <p:spPr>
          <a:xfrm>
            <a:off x="2145145" y="5890478"/>
            <a:ext cx="9208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Selection applied is same with that in PRD efficiency calculation.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Distribution of both new and original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55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表&#10;&#10;AI 生成的内容可能不正确。">
            <a:extLst>
              <a:ext uri="{FF2B5EF4-FFF2-40B4-BE49-F238E27FC236}">
                <a16:creationId xmlns:a16="http://schemas.microsoft.com/office/drawing/2014/main" id="{1F09CE20-4567-53DD-CF2F-B062FA69C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" t="6230" r="9837"/>
          <a:stretch/>
        </p:blipFill>
        <p:spPr>
          <a:xfrm>
            <a:off x="3293500" y="1690688"/>
            <a:ext cx="5604996" cy="4200258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2798BD9-C5B8-CDDE-DDC7-4A76B248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</a:t>
            </a:r>
            <a:r>
              <a:rPr lang="en-US" altLang="zh-CN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LYRayleigh</a:t>
            </a:r>
            <a:endParaRPr lang="zh-CN" altLang="en-US" dirty="0">
              <a:latin typeface="Cambria Math" panose="020405030504060302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40691D-D789-1E30-A120-6BE5DC91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8973-FB25-4E43-B8DC-7459516DC056}" type="slidenum">
              <a:rPr lang="zh-CN" altLang="en-US" smtClean="0"/>
              <a:t>9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/>
              <p:nvPr/>
            </p:nvSpPr>
            <p:spPr>
              <a:xfrm>
                <a:off x="4751461" y="2785418"/>
                <a:ext cx="1344538" cy="491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zh-CN" alt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CC</a:t>
                </a:r>
                <a:endParaRPr lang="zh-CN" altLang="en-US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A1C79164-4BB4-88C0-3158-18232C595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461" y="2785418"/>
                <a:ext cx="1344538" cy="491417"/>
              </a:xfrm>
              <a:prstGeom prst="rect">
                <a:avLst/>
              </a:prstGeom>
              <a:blipFill>
                <a:blip r:embed="rId3"/>
                <a:stretch>
                  <a:fillRect l="-6787" t="-11111" b="-197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>
            <a:extLst>
              <a:ext uri="{FF2B5EF4-FFF2-40B4-BE49-F238E27FC236}">
                <a16:creationId xmlns:a16="http://schemas.microsoft.com/office/drawing/2014/main" id="{F646D4E5-C7E3-EA26-E11C-1993C6D15B87}"/>
              </a:ext>
            </a:extLst>
          </p:cNvPr>
          <p:cNvSpPr txBox="1"/>
          <p:nvPr/>
        </p:nvSpPr>
        <p:spPr>
          <a:xfrm>
            <a:off x="1605184" y="5894685"/>
            <a:ext cx="8981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Relative uncertainty of original and reproduce sample are similar. </a:t>
            </a:r>
            <a:endParaRPr lang="zh-CN" altLang="en-US" sz="24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57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527</Words>
  <Application>Microsoft Office PowerPoint</Application>
  <PresentationFormat>宽屏</PresentationFormat>
  <Paragraphs>149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等线</vt:lpstr>
      <vt:lpstr>等线 Light</vt:lpstr>
      <vt:lpstr>Arial</vt:lpstr>
      <vt:lpstr>Cambria Math</vt:lpstr>
      <vt:lpstr>Office 主题​​</vt:lpstr>
      <vt:lpstr>Study on production of sample</vt:lpstr>
      <vt:lpstr>Detector uncertainty of each runs</vt:lpstr>
      <vt:lpstr>Component of detector sample</vt:lpstr>
      <vt:lpstr>Overview of sample’s production</vt:lpstr>
      <vt:lpstr>Sample  Information</vt:lpstr>
      <vt:lpstr>Validation of post-process: Recomb2</vt:lpstr>
      <vt:lpstr>Relative uncertainty of Recomb2</vt:lpstr>
      <vt:lpstr>Validation of post-process: LYReyleigh</vt:lpstr>
      <vt:lpstr>Relative uncertainty of LYRayleigh</vt:lpstr>
      <vt:lpstr>Validation of post-process: Run4 WMYZ</vt:lpstr>
      <vt:lpstr>Relative uncertainty of Run4 WMYZ</vt:lpstr>
      <vt:lpstr>Validation of post-process: Run5 WMYZ</vt:lpstr>
      <vt:lpstr>Relative uncertainty of Run4 WMYZ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江红 王</dc:creator>
  <cp:lastModifiedBy>江红 王</cp:lastModifiedBy>
  <cp:revision>53</cp:revision>
  <dcterms:created xsi:type="dcterms:W3CDTF">2025-04-03T01:28:49Z</dcterms:created>
  <dcterms:modified xsi:type="dcterms:W3CDTF">2025-04-08T10:01:07Z</dcterms:modified>
</cp:coreProperties>
</file>