
<file path=[Content_Types].xml><?xml version="1.0" encoding="utf-8"?>
<Types xmlns="http://schemas.openxmlformats.org/package/2006/content-types"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1"/>
  </p:notesMasterIdLst>
  <p:sldIdLst>
    <p:sldId id="256" r:id="rId2"/>
    <p:sldId id="297" r:id="rId3"/>
    <p:sldId id="320" r:id="rId4"/>
    <p:sldId id="329" r:id="rId5"/>
    <p:sldId id="277" r:id="rId6"/>
    <p:sldId id="261" r:id="rId7"/>
    <p:sldId id="304" r:id="rId8"/>
    <p:sldId id="290" r:id="rId9"/>
    <p:sldId id="312" r:id="rId10"/>
    <p:sldId id="314" r:id="rId11"/>
    <p:sldId id="293" r:id="rId12"/>
    <p:sldId id="315" r:id="rId13"/>
    <p:sldId id="308" r:id="rId14"/>
    <p:sldId id="317" r:id="rId15"/>
    <p:sldId id="330" r:id="rId16"/>
    <p:sldId id="338" r:id="rId17"/>
    <p:sldId id="343" r:id="rId18"/>
    <p:sldId id="344" r:id="rId19"/>
    <p:sldId id="316" r:id="rId20"/>
    <p:sldId id="325" r:id="rId21"/>
    <p:sldId id="339" r:id="rId22"/>
    <p:sldId id="345" r:id="rId23"/>
    <p:sldId id="333" r:id="rId24"/>
    <p:sldId id="334" r:id="rId25"/>
    <p:sldId id="336" r:id="rId26"/>
    <p:sldId id="337" r:id="rId27"/>
    <p:sldId id="340" r:id="rId28"/>
    <p:sldId id="342" r:id="rId29"/>
    <p:sldId id="341" r:id="rId3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54"/>
    <p:restoredTop sz="91427" autoAdjust="0"/>
  </p:normalViewPr>
  <p:slideViewPr>
    <p:cSldViewPr snapToGrid="0">
      <p:cViewPr>
        <p:scale>
          <a:sx n="100" d="100"/>
          <a:sy n="100" d="100"/>
        </p:scale>
        <p:origin x="2248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DE9EB4-A93F-4402-AEED-02A4D618D6A5}" type="datetimeFigureOut">
              <a:rPr lang="zh-CN" altLang="en-US" smtClean="0"/>
              <a:t>2025/4/6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ACDA9E-597B-4DDA-A1FE-D33C628C029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6914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ACDA9E-597B-4DDA-A1FE-D33C628C029B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5622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9CA6C38-8490-4F15-B581-B110EC3EAC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62B1BF7-EE51-40FB-B6A5-D23F5E56E4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C025B8F-4129-4FE5-A6A0-547BBCCEB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AF84F-F211-494A-9184-981423B37DFB}" type="datetime1">
              <a:rPr lang="zh-CN" altLang="en-US" smtClean="0"/>
              <a:t>2025/4/6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6919E23-5BA0-4EB9-90FF-EDCAC5C6E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Examination of T/CP Invariance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DDAF2B9-B940-46DB-A6BC-3B5F772F5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38C33-7068-4225-BE1B-FBEE078717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6369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6F6D33-F71F-4462-BA18-13EBCC18A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F99CB50-8981-497C-A408-D91CF248FC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8205C36-0C8E-41D5-8264-B085C5629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07BB4-9EDF-4B65-A323-7C0A519C97E3}" type="datetime1">
              <a:rPr lang="zh-CN" altLang="en-US" smtClean="0"/>
              <a:t>2025/4/6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92BCA64-899B-4731-A519-A901FA5A1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Examination of T/CP Invariance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E2EFE75-85F8-4DF9-ADD2-C5EFDB414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38C33-7068-4225-BE1B-FBEE078717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986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72C5C2A5-8662-47CB-81B8-57B06A6354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DF0CD27-055E-4993-B6F0-C674A8FEB6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7A3D8FF-6FA8-4815-B0E1-746FDF904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2AA31-B818-4EB5-B2D9-BCB8B912D77F}" type="datetime1">
              <a:rPr lang="zh-CN" altLang="en-US" smtClean="0"/>
              <a:t>2025/4/6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52DAB9F-AA51-41FB-BA03-411D948AD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Examination of T/CP Invariance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AECD1C1-BE7B-44C1-B807-C9D4394F5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38C33-7068-4225-BE1B-FBEE078717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5450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36B4336-F33D-4557-A904-501F5B4C8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4C9B272-FAA7-4DCA-A0D5-79A077DDB0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F270E2C-5974-4AE5-8CD7-C04834DFF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CD19C-06E9-4AAC-B80C-DE4C22E21A18}" type="datetime1">
              <a:rPr lang="zh-CN" altLang="en-US" smtClean="0"/>
              <a:t>2025/4/6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E1DA5FC-7C0F-4AB1-820D-00BAFEFA2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Examination of T/CP Invariance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3DF9734-BEB9-45EB-BEE2-E51CB6ACC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38C33-7068-4225-BE1B-FBEE078717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0072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4B61E88-4F7F-4106-A49D-4D8FF040C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31EBCCC-730D-4950-AC98-24F6724440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EFBAE6A-316B-4229-A32D-4F0DBB096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B11ED-7CC7-4D7C-910A-34865B3E6614}" type="datetime1">
              <a:rPr lang="zh-CN" altLang="en-US" smtClean="0"/>
              <a:t>2025/4/6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6A2327C-0DB3-4607-9DB7-7DEA48A39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Examination of T/CP Invariance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CFEFF27-42E7-40FC-988C-365F94824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38C33-7068-4225-BE1B-FBEE078717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6286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001F345-EA0C-482D-8198-613DF5195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064472A-2E43-429C-BF9C-EF22CD06FD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F9F3E89-4424-48E8-AB5D-09B9EF06CA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5D6A341-CB01-4F34-B15A-FB9509863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490D-F30D-4D02-B19A-F842A033C5DE}" type="datetime1">
              <a:rPr lang="zh-CN" altLang="en-US" smtClean="0"/>
              <a:t>2025/4/6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D355462-8E65-40D0-979A-F5D04FE3C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Examination of T/CP Invariance</a:t>
            </a: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CF4A59F-7F8B-49BF-A998-40535D887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38C33-7068-4225-BE1B-FBEE078717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0850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46572B-E668-40E5-B596-BF79DB013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0D89688-76B9-4BE1-ADD7-A28B1408E7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E6D2005-B772-40F6-8715-3600EA78F5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0E731E3-6213-412E-B6CB-DB2579362B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304ADCA9-13B4-4637-BEC5-A170E6ADB3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A0DE54E-1240-4363-A463-9B3C18EF3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E47EF-9D75-402A-AEA7-62166370657E}" type="datetime1">
              <a:rPr lang="zh-CN" altLang="en-US" smtClean="0"/>
              <a:t>2025/4/6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A176D9E3-9FEE-46C6-9AF3-680F20FB5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Examination of T/CP Invariance</a:t>
            </a:r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EEDF2A6-FCED-4B2C-8C24-18733E8ED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38C33-7068-4225-BE1B-FBEE078717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6272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D47C641-4C34-411D-B0A3-CE1C89B68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265FBCE-FE18-405E-B1D2-D60F4A683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C5435-8228-4BCB-93C5-004629E178D1}" type="datetime1">
              <a:rPr lang="zh-CN" altLang="en-US" smtClean="0"/>
              <a:t>2025/4/6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97EB9BB-AA31-4D2D-9430-A69ED3562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Examination of T/CP Invariance</a:t>
            </a:r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D3572E5-0742-47B7-9D6F-928F9F939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38C33-7068-4225-BE1B-FBEE078717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8326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3FC38EA9-BF90-40EA-8089-1AF9AD2B1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83491-C549-45C8-96DC-806024954C2F}" type="datetime1">
              <a:rPr lang="zh-CN" altLang="en-US" smtClean="0"/>
              <a:t>2025/4/6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E4979EF-B273-4C02-BB66-E637B406B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Examination of T/CP Invariance</a:t>
            </a:r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433A84A-7035-4367-829D-4648E704D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38C33-7068-4225-BE1B-FBEE078717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9535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6DF9A2-8C8C-47BC-B414-D69714699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9DE832A-4C35-4CB9-AF0D-9C5AB27DA4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C182B6D-B445-4189-B090-DDBA6369C3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9D52532-27A9-4DA0-921E-493C8AC9C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10C3-AE5D-4BD0-8617-00B061EEA891}" type="datetime1">
              <a:rPr lang="zh-CN" altLang="en-US" smtClean="0"/>
              <a:t>2025/4/6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62F6E41-F713-4A82-9891-64622B112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Examination of T/CP Invariance</a:t>
            </a: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5ABBB57-31D5-45DA-B7F9-B8653F51E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38C33-7068-4225-BE1B-FBEE078717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0945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577599D-D60B-42D5-8077-9FF77C114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386FEC12-9213-4CEC-824F-2A2E58DD88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E9EC834-1EE6-42E5-AB9B-3E123DC101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15E3529-FD38-4C57-AC62-8F848284F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5E2F5-4C28-44F2-BA4C-DE6E274A0BDC}" type="datetime1">
              <a:rPr lang="zh-CN" altLang="en-US" smtClean="0"/>
              <a:t>2025/4/6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74C2FBE-CEBF-4812-9344-B3A7CDB14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Examination of T/CP Invariance</a:t>
            </a: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B453A66-F19C-4C8C-8C97-B8DBC3E73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38C33-7068-4225-BE1B-FBEE078717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3478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45A9AC4E-4F60-490E-83BE-20C0292BC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F4CAFA-3DE6-41FE-9AC9-6258A82A86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BDB897-380D-4015-A3E7-C4F25C8745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7EB57-A1A4-49F6-A5CD-A25939F7EE04}" type="datetime1">
              <a:rPr lang="zh-CN" altLang="en-US" smtClean="0"/>
              <a:t>2025/4/6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424C050-4454-4B1F-9B96-B7BEEE23B5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/>
              <a:t>Examination of T/CP Invariance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BEE7E39-2C73-4CA6-8406-5A79A5A6BA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38C33-7068-4225-BE1B-FBEE078717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5196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A2E35D12-9BEF-4B43-8C53-FB08F9B6DFD7}"/>
                  </a:ext>
                </a:extLst>
              </p:cNvPr>
              <p:cNvSpPr>
                <a:spLocks noGrp="1"/>
              </p:cNvSpPr>
              <p:nvPr>
                <p:ph type="ctrTitle"/>
              </p:nvPr>
            </p:nvSpPr>
            <p:spPr/>
            <p:txBody>
              <a:bodyPr anchor="ctr">
                <a:normAutofit/>
              </a:bodyPr>
              <a:lstStyle/>
              <a:p>
                <a:r>
                  <a:rPr lang="fr-FR" altLang="zh-CN" sz="4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Examination of T/CP Invariance</a:t>
                </a:r>
                <a:br>
                  <a:rPr lang="fr-FR" altLang="zh-CN" sz="4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</a:br>
                <a:r>
                  <a:rPr lang="fr-BE" altLang="zh-CN" sz="4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in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4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altLang="zh-CN" sz="4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sz="4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4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altLang="zh-CN" sz="4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sz="4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  <m:r>
                      <a:rPr lang="fr-FR" altLang="zh-CN" sz="4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sz="4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Symbol" pitchFamily="-84" charset="2"/>
                          </a:rPr>
                        </m:ctrlPr>
                      </m:sSupPr>
                      <m:e>
                        <m:r>
                          <a:rPr lang="fr-FR" altLang="zh-CN" sz="4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Symbol" pitchFamily="-84" charset="2"/>
                          </a:rPr>
                          <m:t></m:t>
                        </m:r>
                      </m:e>
                      <m:sup>
                        <m:r>
                          <a:rPr lang="en-US" altLang="zh-CN" sz="4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Symbol" pitchFamily="-84" charset="2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4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Symbol" pitchFamily="-84" charset="2"/>
                          </a:rPr>
                        </m:ctrlPr>
                      </m:sSupPr>
                      <m:e>
                        <m:r>
                          <a:rPr lang="fr-FR" altLang="zh-CN" sz="4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Symbol" pitchFamily="-84" charset="2"/>
                          </a:rPr>
                          <m:t></m:t>
                        </m:r>
                      </m:e>
                      <m:sup>
                        <m:r>
                          <a:rPr lang="en-US" altLang="zh-CN" sz="4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Symbol" pitchFamily="-84" charset="2"/>
                          </a:rPr>
                          <m:t>−</m:t>
                        </m:r>
                      </m:sup>
                    </m:sSup>
                    <m:r>
                      <a:rPr lang="fr-FR" altLang="zh-CN" sz="4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fr-FR" altLang="zh-CN" sz="4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Reaction at BES</a:t>
                </a:r>
                <a:r>
                  <a:rPr lang="en-US" altLang="zh-CN" sz="4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III</a:t>
                </a:r>
                <a:endParaRPr lang="zh-CN" altLang="en-US" sz="4000" dirty="0">
                  <a:solidFill>
                    <a:schemeClr val="tx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A2E35D12-9BEF-4B43-8C53-FB08F9B6DFD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副标题 2">
            <a:extLst>
              <a:ext uri="{FF2B5EF4-FFF2-40B4-BE49-F238E27FC236}">
                <a16:creationId xmlns:a16="http://schemas.microsoft.com/office/drawing/2014/main" id="{D72CA329-86BD-4FCB-90E0-7CB40BD7990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en-US" altLang="zh-CN" sz="20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Yunhe Yang</a:t>
            </a:r>
            <a:r>
              <a:rPr lang="en-US" altLang="zh-CN" sz="2000" baseline="300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0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2000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Ziyu</a:t>
            </a:r>
            <a:r>
              <a:rPr lang="en-US" altLang="zh-CN" sz="20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Zhang</a:t>
            </a:r>
            <a:r>
              <a:rPr lang="en-US" altLang="zh-CN" sz="2000" baseline="300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0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2000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Zhiyong</a:t>
            </a:r>
            <a:r>
              <a:rPr lang="en-US" altLang="zh-CN" sz="20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Wang</a:t>
            </a:r>
            <a:r>
              <a:rPr lang="en-US" altLang="zh-CN" sz="2000" baseline="300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0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2000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Aiqiang</a:t>
            </a:r>
            <a:r>
              <a:rPr lang="en-US" altLang="zh-CN" sz="20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Guo</a:t>
            </a:r>
            <a:r>
              <a:rPr lang="en-US" altLang="zh-CN" sz="2000" baseline="300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0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2000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Chunxu</a:t>
            </a:r>
            <a:r>
              <a:rPr lang="en-US" altLang="zh-CN" sz="20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Yu</a:t>
            </a:r>
            <a:r>
              <a:rPr lang="en-US" altLang="zh-CN" sz="2000" baseline="300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1</a:t>
            </a:r>
          </a:p>
          <a:p>
            <a:pPr>
              <a:lnSpc>
                <a:spcPct val="110000"/>
              </a:lnSpc>
            </a:pPr>
            <a:r>
              <a:rPr lang="en-US" altLang="zh-CN" sz="2000" baseline="300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0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NanKai University</a:t>
            </a:r>
          </a:p>
          <a:p>
            <a:pPr>
              <a:lnSpc>
                <a:spcPct val="110000"/>
              </a:lnSpc>
            </a:pPr>
            <a:r>
              <a:rPr lang="en-US" altLang="zh-CN" sz="2000" baseline="300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0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Institute of Modern Physics, Chinese Academy of Sciences</a:t>
            </a:r>
          </a:p>
          <a:p>
            <a:pPr>
              <a:lnSpc>
                <a:spcPct val="110000"/>
              </a:lnSpc>
            </a:pPr>
            <a:r>
              <a:rPr lang="en-US" altLang="zh-CN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Institute of High Energy Physics</a:t>
            </a:r>
          </a:p>
        </p:txBody>
      </p:sp>
    </p:spTree>
    <p:extLst>
      <p:ext uri="{BB962C8B-B14F-4D97-AF65-F5344CB8AC3E}">
        <p14:creationId xmlns:p14="http://schemas.microsoft.com/office/powerpoint/2010/main" val="10748354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1C826A-7021-978B-5470-B2E290A3E9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96DB4A-4F6F-FF73-54F2-051B71974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515600" cy="646331"/>
          </a:xfrm>
        </p:spPr>
        <p:txBody>
          <a:bodyPr>
            <a:spAutoFit/>
          </a:bodyPr>
          <a:lstStyle/>
          <a:p>
            <a:r>
              <a:rPr lang="en-US" altLang="zh-CN" sz="4000" dirty="0">
                <a:latin typeface="Cambria Math" panose="02040503050406030204" pitchFamily="18" charset="0"/>
                <a:ea typeface="Cambria Math" panose="02040503050406030204" pitchFamily="18" charset="0"/>
              </a:rPr>
              <a:t>Further selection</a:t>
            </a:r>
            <a:endParaRPr lang="zh-CN" altLang="en-US" sz="4000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247A8F8-10BE-23D4-F79C-8964C7296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CD19C-06E9-4AAC-B80C-DE4C22E21A18}" type="datetime1">
              <a:rPr lang="zh-CN" altLang="en-US" smtClean="0"/>
              <a:t>2025/4/6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9DE81C2-497D-27A6-6134-26E21F18C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Examination of T/CP Invariance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CDDD82A-D0D5-6F57-65F2-47F3EFB22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38C33-7068-4225-BE1B-FBEE078717E7}" type="slidenum">
              <a:rPr lang="zh-CN" altLang="en-US" smtClean="0"/>
              <a:t>10</a:t>
            </a:fld>
            <a:endParaRPr lang="zh-CN" altLang="en-US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1C0EB6FE-3493-9CE5-4B10-A902CF5335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573" y="1133165"/>
            <a:ext cx="3506853" cy="252000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8F64967E-9C73-388B-6AE4-0D774FB3D8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573" y="3780000"/>
            <a:ext cx="3506853" cy="252000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469731B5-65D2-EBC9-228B-305C7C67D8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773" y="1133165"/>
            <a:ext cx="3506853" cy="252000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CF6C2934-74EB-EC32-ABF7-1778ABE287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780000"/>
            <a:ext cx="3506853" cy="2520000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8159E4EA-7A4E-0224-9AF6-F2ABAE22C37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5146" y="3780000"/>
            <a:ext cx="3506853" cy="252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242C35B4-F6AB-4A3F-004B-873F0B5D0E62}"/>
                  </a:ext>
                </a:extLst>
              </p:cNvPr>
              <p:cNvSpPr txBox="1"/>
              <p:nvPr/>
            </p:nvSpPr>
            <p:spPr>
              <a:xfrm>
                <a:off x="359999" y="1440000"/>
                <a:ext cx="3678601" cy="13627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spcBef>
                    <a:spcPts val="1000"/>
                  </a:spcBef>
                  <a:buFont typeface="Wingdings" pitchFamily="2" charset="2"/>
                  <a:buChar char="Ø"/>
                </a:pPr>
                <a:r>
                  <a:rPr lang="en-US" altLang="zh-CN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For electron:</a:t>
                </a:r>
              </a:p>
              <a:p>
                <a:pPr marL="228600" indent="-228600">
                  <a:spcBef>
                    <a:spcPts val="1000"/>
                  </a:spcBef>
                  <a:buFont typeface="Wingdings" panose="05000000000000000000" pitchFamily="2" charset="2"/>
                  <a:buChar char="ü"/>
                </a:pP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𝐹𝑂𝑀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</m:ctrlPr>
                      </m:fPr>
                      <m:num>
                        <m:r>
                          <a:rPr lang="en-US" altLang="zh-CN" sz="2000" i="1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𝑆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  <m:t>𝑆</m:t>
                            </m:r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  <m:t>+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  <m:t>𝐵</m:t>
                            </m:r>
                          </m:e>
                        </m:rad>
                      </m:den>
                    </m:f>
                  </m:oMath>
                </a14:m>
                <a:endParaRPr lang="en-US" altLang="zh-CN" sz="2000" i="1" dirty="0">
                  <a:latin typeface="Cambria Math" panose="02040503050406030204" pitchFamily="18" charset="0"/>
                  <a:ea typeface="宋体" panose="02010600030101010101" pitchFamily="2" charset="-122"/>
                </a:endParaRPr>
              </a:p>
              <a:p>
                <a:pPr marL="228600" indent="-228600">
                  <a:spcBef>
                    <a:spcPts val="1000"/>
                  </a:spcBef>
                  <a:buFont typeface="Wingdings" panose="05000000000000000000" pitchFamily="2" charset="2"/>
                  <a:buChar char="ü"/>
                </a:pPr>
                <a14:m>
                  <m:oMath xmlns:m="http://schemas.openxmlformats.org/officeDocument/2006/math">
                    <m:r>
                      <a:rPr lang="en-US" altLang="zh-CN" sz="2000" i="1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𝐸</m:t>
                    </m:r>
                    <m:r>
                      <a:rPr lang="en-US" altLang="zh-CN" sz="2000" i="1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/</m:t>
                    </m:r>
                    <m:r>
                      <a:rPr lang="en-US" altLang="zh-CN" sz="2000" i="1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𝑃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&gt;0.6</m:t>
                    </m:r>
                  </m:oMath>
                </a14:m>
                <a:endParaRPr lang="en-US" altLang="zh-CN" sz="2000" i="1" dirty="0">
                  <a:latin typeface="Cambria Math" panose="02040503050406030204" pitchFamily="18" charset="0"/>
                  <a:ea typeface="宋体" panose="02010600030101010101" pitchFamily="2" charset="-122"/>
                </a:endParaRPr>
              </a:p>
            </p:txBody>
          </p:sp>
        </mc:Choice>
        <mc:Fallback xmlns="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242C35B4-F6AB-4A3F-004B-873F0B5D0E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999" y="1440000"/>
                <a:ext cx="3678601" cy="1362745"/>
              </a:xfrm>
              <a:prstGeom prst="rect">
                <a:avLst/>
              </a:prstGeom>
              <a:blipFill>
                <a:blip r:embed="rId7"/>
                <a:stretch>
                  <a:fillRect l="-2405" t="-3704" b="-2129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47635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DBC4D2D-88DA-4498-8D52-93DC32B21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515600" cy="646331"/>
          </a:xfrm>
        </p:spPr>
        <p:txBody>
          <a:bodyPr>
            <a:spAutoFit/>
          </a:bodyPr>
          <a:lstStyle/>
          <a:p>
            <a:r>
              <a:rPr lang="en-US" altLang="zh-CN" sz="4000" dirty="0">
                <a:latin typeface="Cambria Math" panose="02040503050406030204" pitchFamily="18" charset="0"/>
                <a:ea typeface="Cambria Math" panose="02040503050406030204" pitchFamily="18" charset="0"/>
              </a:rPr>
              <a:t>Further selection</a:t>
            </a:r>
            <a:endParaRPr lang="zh-CN" altLang="en-US" sz="4000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9C73C98-D9F1-43C1-89B4-1665CFD48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CD19C-06E9-4AAC-B80C-DE4C22E21A18}" type="datetime1">
              <a:rPr lang="zh-CN" altLang="en-US" smtClean="0"/>
              <a:t>2025/4/6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585B923-7AC7-421B-A098-F2828201C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Examination of T/CP Invariance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C2594D6-A380-4DA2-8928-EE953144A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38C33-7068-4225-BE1B-FBEE078717E7}" type="slidenum">
              <a:rPr lang="zh-CN" altLang="en-US" smtClean="0"/>
              <a:t>11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9B77F131-409F-229A-2116-E76A8EFD65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573" y="3779999"/>
            <a:ext cx="3506853" cy="25200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FE93086B-0328-85E6-3F8E-2095A5C9BF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780000"/>
            <a:ext cx="3506852" cy="251999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6" name="内容占位符 7">
                <a:extLst>
                  <a:ext uri="{FF2B5EF4-FFF2-40B4-BE49-F238E27FC236}">
                    <a16:creationId xmlns:a16="http://schemas.microsoft.com/office/drawing/2014/main" id="{257FE1BA-A139-4F65-1016-CB7940E7E9D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60000" y="1440000"/>
                <a:ext cx="7489426" cy="1383777"/>
              </a:xfr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zh-CN" sz="2400" b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Use the relationship between P and depth in the MUC</a:t>
                </a:r>
              </a:p>
              <a:p>
                <a:pPr>
                  <a:lnSpc>
                    <a:spcPct val="100000"/>
                  </a:lnSpc>
                  <a:buFont typeface="Wingdings" panose="05000000000000000000" pitchFamily="2" charset="2"/>
                  <a:buChar char="ü"/>
                </a:pP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𝐹𝑂𝑀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</m:ctrlPr>
                      </m:fPr>
                      <m:num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𝑆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  <m:t>𝑆</m:t>
                            </m:r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  <m:t>+</m:t>
                            </m:r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  <m:t>𝐵</m:t>
                            </m:r>
                          </m:e>
                        </m:rad>
                      </m:den>
                    </m:f>
                  </m:oMath>
                </a14:m>
                <a:endParaRPr lang="en-US" altLang="zh-CN" sz="2400" b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00000"/>
                  </a:lnSpc>
                  <a:buFont typeface="Wingdings" panose="05000000000000000000" pitchFamily="2" charset="2"/>
                  <a:buChar char="ü"/>
                </a:pP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𝑀𝑈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𝑑𝑒𝑝𝑡h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&gt;8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×(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−0.65)</m:t>
                    </m:r>
                  </m:oMath>
                </a14:m>
                <a:endParaRPr lang="zh-CN" altLang="en-US" sz="2000" dirty="0"/>
              </a:p>
            </p:txBody>
          </p:sp>
        </mc:Choice>
        <mc:Fallback>
          <p:sp>
            <p:nvSpPr>
              <p:cNvPr id="16" name="内容占位符 7">
                <a:extLst>
                  <a:ext uri="{FF2B5EF4-FFF2-40B4-BE49-F238E27FC236}">
                    <a16:creationId xmlns:a16="http://schemas.microsoft.com/office/drawing/2014/main" id="{257FE1BA-A139-4F65-1016-CB7940E7E9D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0000" y="1440000"/>
                <a:ext cx="7489426" cy="1383777"/>
              </a:xfrm>
              <a:blipFill>
                <a:blip r:embed="rId4"/>
                <a:stretch>
                  <a:fillRect l="-1184" t="-3636" b="-190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6">
            <a:extLst>
              <a:ext uri="{FF2B5EF4-FFF2-40B4-BE49-F238E27FC236}">
                <a16:creationId xmlns:a16="http://schemas.microsoft.com/office/drawing/2014/main" id="{9A2559D6-7324-8DA6-D3C7-C080ED3F07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5148" y="3779999"/>
            <a:ext cx="3506852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9086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3AB239-1998-B525-665D-BAF4DFCE4F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152E43-4545-659E-1251-FF9920D8F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5390416" cy="646331"/>
          </a:xfrm>
        </p:spPr>
        <p:txBody>
          <a:bodyPr wrap="square">
            <a:spAutoFit/>
          </a:bodyPr>
          <a:lstStyle/>
          <a:p>
            <a:r>
              <a:rPr lang="en-US" altLang="zh-CN" sz="4000" dirty="0">
                <a:latin typeface="Cambria Math" panose="02040503050406030204" pitchFamily="18" charset="0"/>
                <a:ea typeface="Cambria Math" panose="02040503050406030204" pitchFamily="18" charset="0"/>
              </a:rPr>
              <a:t>Further selection</a:t>
            </a:r>
            <a:endParaRPr lang="zh-CN" altLang="en-US" sz="4000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B4E8475-0AD1-C350-86E1-48665D860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CD19C-06E9-4AAC-B80C-DE4C22E21A18}" type="datetime1">
              <a:rPr lang="zh-CN" altLang="en-US" smtClean="0"/>
              <a:t>2025/4/6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257ED97-7419-8E90-4253-BDEFC95EF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Examination of T/CP Invariance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05D1BC7-BEB3-F80B-CE72-29FEB2D38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38C33-7068-4225-BE1B-FBEE078717E7}" type="slidenum">
              <a:rPr lang="zh-CN" altLang="en-US" smtClean="0"/>
              <a:t>12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64237BA2-90E6-AEFD-CF6F-10818A1FA784}"/>
                  </a:ext>
                </a:extLst>
              </p:cNvPr>
              <p:cNvSpPr txBox="1"/>
              <p:nvPr/>
            </p:nvSpPr>
            <p:spPr>
              <a:xfrm>
                <a:off x="360000" y="1440000"/>
                <a:ext cx="5390417" cy="7092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The left background</a:t>
                </a:r>
              </a:p>
              <a:p>
                <a:r>
                  <a:rPr kumimoji="1" lang="en-US" altLang="zh-CN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Need the miss mass and miss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CN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cos</m:t>
                    </m:r>
                    <m:r>
                      <a:rPr kumimoji="1" lang="en-US" altLang="zh-CN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endParaRPr kumimoji="1" lang="en-US" altLang="zh-CN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64237BA2-90E6-AEFD-CF6F-10818A1FA7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000" y="1440000"/>
                <a:ext cx="5390417" cy="709200"/>
              </a:xfrm>
              <a:prstGeom prst="rect">
                <a:avLst/>
              </a:prstGeom>
              <a:blipFill>
                <a:blip r:embed="rId3"/>
                <a:stretch>
                  <a:fillRect l="-1176" t="-5263" b="-1403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0463CD96-E9D4-5377-6265-27B5EE9B6350}"/>
                  </a:ext>
                </a:extLst>
              </p:cNvPr>
              <p:cNvSpPr txBox="1"/>
              <p:nvPr/>
            </p:nvSpPr>
            <p:spPr>
              <a:xfrm>
                <a:off x="360000" y="2802161"/>
                <a:ext cx="4223575" cy="12536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00000"/>
                  </a:lnSpc>
                  <a:buFont typeface="Wingdings" pitchFamily="2" charset="2"/>
                  <a:buChar char="ü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 smtClean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</m:ctrlPr>
                      </m:sSub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𝑀</m:t>
                        </m:r>
                      </m:e>
                      <m:sub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𝑚𝑖𝑠𝑠</m:t>
                        </m:r>
                      </m:sub>
                    </m:sSub>
                    <m:r>
                      <a:rPr lang="en-US" altLang="zh-CN" sz="2000" i="1" dirty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=</m:t>
                    </m:r>
                    <m:d>
                      <m:dPr>
                        <m:ctrlPr>
                          <a:rPr lang="en-US" altLang="zh-CN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P</m:t>
                        </m:r>
                        <m:sSub>
                          <m:sSubPr>
                            <m:ctrlPr>
                              <a:rPr lang="en-US" altLang="zh-CN" sz="2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  <m:sub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</a:rPr>
                              <m:t>𝜓</m:t>
                            </m:r>
                            <m:d>
                              <m:dPr>
                                <m:ctrlPr>
                                  <a:rPr lang="en-US" altLang="zh-CN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</m:d>
                          </m:sub>
                        </m:sSub>
                        <m: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P</m:t>
                        </m:r>
                        <m:sSub>
                          <m:sSubPr>
                            <m:ctrlPr>
                              <a:rPr lang="en-US" altLang="zh-CN" sz="2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  <m:sub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</a:rPr>
                              <m:t>𝑙𝑙</m:t>
                            </m:r>
                          </m:sub>
                        </m:sSub>
                      </m:e>
                    </m:d>
                    <m:r>
                      <a:rPr lang="en-US" altLang="zh-CN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m:rPr>
                        <m:sty m:val="p"/>
                      </m:rPr>
                      <a:rPr lang="en-US" altLang="zh-CN" sz="2000" i="1" dirty="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endParaRPr lang="en-US" altLang="zh-CN" sz="2000" dirty="0">
                  <a:latin typeface="Cambria Math" panose="02040503050406030204" pitchFamily="18" charset="0"/>
                  <a:ea typeface="宋体" panose="02010600030101010101" pitchFamily="2" charset="-122"/>
                </a:endParaRPr>
              </a:p>
              <a:p>
                <a:pPr marL="342900" indent="-342900">
                  <a:lnSpc>
                    <a:spcPct val="100000"/>
                  </a:lnSpc>
                  <a:buFont typeface="Wingdings" pitchFamily="2" charset="2"/>
                  <a:buChar char="ü"/>
                </a:pPr>
                <a:endParaRPr lang="en-US" altLang="zh-CN" sz="2000" dirty="0">
                  <a:latin typeface="Cambria Math" panose="02040503050406030204" pitchFamily="18" charset="0"/>
                  <a:ea typeface="宋体" panose="02010600030101010101" pitchFamily="2" charset="-122"/>
                </a:endParaRPr>
              </a:p>
              <a:p>
                <a:pPr marL="342900" indent="-342900">
                  <a:buFont typeface="Wingdings" pitchFamily="2" charset="2"/>
                  <a:buChar char="ü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i="1" dirty="0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cos</m:t>
                    </m:r>
                    <m:sSub>
                      <m:sSubPr>
                        <m:ctrlPr>
                          <a:rPr lang="en-US" altLang="zh-CN" sz="2000" i="1" dirty="0" err="1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</m:ctrlPr>
                      </m:sSub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𝜃</m:t>
                        </m:r>
                      </m:e>
                      <m:sub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𝑚𝑖𝑠𝑠</m:t>
                        </m:r>
                      </m:sub>
                    </m:sSub>
                    <m:r>
                      <a:rPr lang="en-US" altLang="zh-CN" sz="2000" i="1" dirty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=</m:t>
                    </m:r>
                    <m:f>
                      <m:f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</m:ctrlPr>
                      </m:fPr>
                      <m:num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sz="2000" i="1" dirty="0"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en-US" altLang="zh-CN" sz="2000" i="1" dirty="0"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CN" sz="20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b="0" i="1" dirty="0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pl-PL" altLang="zh-CN" sz="2000" i="1" dirty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pl-PL" altLang="zh-CN" sz="2000" i="1" dirty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altLang="zh-CN" sz="20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b="0" i="1" dirty="0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pl-PL" altLang="zh-CN" sz="2000" i="1" dirty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</m:e>
                          <m:sub>
                            <m:r>
                              <a:rPr lang="en-US" altLang="zh-CN" sz="2000" b="0" i="1" dirty="0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</m:num>
                      <m:den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|</m:t>
                        </m:r>
                        <m:sSub>
                          <m:sSubPr>
                            <m:ctrlPr>
                              <a:rPr lang="en-US" altLang="zh-CN" sz="2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dirty="0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pl-PL" altLang="zh-CN" sz="20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pl-PL" altLang="zh-CN" sz="2000" i="1" dirty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CN" sz="2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dirty="0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pl-PL" altLang="zh-CN" sz="20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|</m:t>
                        </m:r>
                      </m:den>
                    </m:f>
                  </m:oMath>
                </a14:m>
                <a:endParaRPr lang="en-US" altLang="zh-CN" sz="1800" dirty="0">
                  <a:latin typeface="Cambria Math" panose="02040503050406030204" pitchFamily="18" charset="0"/>
                  <a:ea typeface="宋体" panose="02010600030101010101" pitchFamily="2" charset="-122"/>
                </a:endParaRP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0463CD96-E9D4-5377-6265-27B5EE9B63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000" y="2802161"/>
                <a:ext cx="4223575" cy="1253677"/>
              </a:xfrm>
              <a:prstGeom prst="rect">
                <a:avLst/>
              </a:prstGeom>
              <a:blipFill>
                <a:blip r:embed="rId4"/>
                <a:stretch>
                  <a:fillRect l="-1201" b="-2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图片 9">
            <a:extLst>
              <a:ext uri="{FF2B5EF4-FFF2-40B4-BE49-F238E27FC236}">
                <a16:creationId xmlns:a16="http://schemas.microsoft.com/office/drawing/2014/main" id="{2B2E64FB-9455-2A3A-193D-EB11F4A752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585" y="908999"/>
            <a:ext cx="4568830" cy="5040000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5978AD5C-0261-935E-84D8-638FB3D7D8F0}"/>
              </a:ext>
            </a:extLst>
          </p:cNvPr>
          <p:cNvSpPr/>
          <p:nvPr/>
        </p:nvSpPr>
        <p:spPr>
          <a:xfrm>
            <a:off x="6441586" y="2423520"/>
            <a:ext cx="4750670" cy="3525479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6641405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27C0DA3-0751-4AEF-946F-29217D6F7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7445706" cy="646331"/>
          </a:xfrm>
        </p:spPr>
        <p:txBody>
          <a:bodyPr wrap="square">
            <a:spAutoFit/>
          </a:bodyPr>
          <a:lstStyle/>
          <a:p>
            <a:r>
              <a:rPr lang="en-US" altLang="zh-CN" sz="4000" dirty="0">
                <a:latin typeface="Cambria Math" panose="02040503050406030204" pitchFamily="18" charset="0"/>
                <a:ea typeface="Cambria Math" panose="02040503050406030204" pitchFamily="18" charset="0"/>
              </a:rPr>
              <a:t>Further selection</a:t>
            </a:r>
            <a:endParaRPr lang="zh-CN" altLang="en-US" sz="4000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BC4E703-6F3F-4B63-92EC-1568D8F31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CD19C-06E9-4AAC-B80C-DE4C22E21A18}" type="datetime1">
              <a:rPr lang="zh-CN" altLang="en-US" smtClean="0"/>
              <a:t>2025/4/6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D5FF48E-5F74-4F47-A8D3-E86247C3B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Examination of T/CP Invariance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8DACCF7-2882-45B1-9A82-DDC88A155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38C33-7068-4225-BE1B-FBEE078717E7}" type="slidenum">
              <a:rPr lang="zh-CN" altLang="en-US" smtClean="0"/>
              <a:t>13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5E9E39A0-E4B0-BFF4-3240-C0D095178F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5147" y="3774600"/>
            <a:ext cx="3511863" cy="2523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5554C99F-046F-ADA6-5EC8-4211308B9500}"/>
                  </a:ext>
                </a:extLst>
              </p:cNvPr>
              <p:cNvSpPr txBox="1"/>
              <p:nvPr/>
            </p:nvSpPr>
            <p:spPr>
              <a:xfrm>
                <a:off x="360000" y="1440000"/>
                <a:ext cx="4114800" cy="10651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00000"/>
                  </a:lnSpc>
                  <a:buFont typeface="Wingdings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 smtClean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</m:ctrlPr>
                      </m:sSub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𝑀</m:t>
                        </m:r>
                      </m:e>
                      <m:sub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𝑚𝑖𝑠𝑠</m:t>
                        </m:r>
                      </m:sub>
                    </m:sSub>
                    <m:r>
                      <a:rPr lang="en-US" altLang="zh-CN" sz="2000" i="1" dirty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=</m:t>
                    </m:r>
                    <m:d>
                      <m:dPr>
                        <m:ctrlPr>
                          <a:rPr lang="en-US" altLang="zh-CN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P</m:t>
                        </m:r>
                        <m:sSub>
                          <m:sSubPr>
                            <m:ctrlPr>
                              <a:rPr lang="en-US" altLang="zh-CN" sz="2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  <m:sub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</a:rPr>
                              <m:t>𝜓</m:t>
                            </m:r>
                            <m:d>
                              <m:dPr>
                                <m:ctrlPr>
                                  <a:rPr lang="en-US" altLang="zh-CN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</m:d>
                          </m:sub>
                        </m:sSub>
                        <m: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P</m:t>
                        </m:r>
                        <m:sSub>
                          <m:sSubPr>
                            <m:ctrlPr>
                              <a:rPr lang="en-US" altLang="zh-CN" sz="2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  <m:sub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</a:rPr>
                              <m:t>𝑙𝑙</m:t>
                            </m:r>
                          </m:sub>
                        </m:sSub>
                      </m:e>
                    </m:d>
                    <m:r>
                      <a:rPr lang="en-US" altLang="zh-CN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m:rPr>
                        <m:sty m:val="p"/>
                      </m:rPr>
                      <a:rPr lang="en-US" altLang="zh-CN" sz="2000" i="1" dirty="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endParaRPr lang="en-US" altLang="zh-CN" sz="2000" dirty="0">
                  <a:latin typeface="Cambria Math" panose="02040503050406030204" pitchFamily="18" charset="0"/>
                  <a:ea typeface="宋体" panose="02010600030101010101" pitchFamily="2" charset="-122"/>
                </a:endParaRPr>
              </a:p>
              <a:p>
                <a:pPr marL="342900" indent="-342900">
                  <a:lnSpc>
                    <a:spcPct val="100000"/>
                  </a:lnSpc>
                  <a:buFont typeface="Wingdings" pitchFamily="2" charset="2"/>
                  <a:buChar char="ü"/>
                </a:pPr>
                <a:endParaRPr lang="en-US" altLang="zh-CN" sz="2000" dirty="0">
                  <a:latin typeface="Cambria Math" panose="02040503050406030204" pitchFamily="18" charset="0"/>
                  <a:ea typeface="宋体" panose="02010600030101010101" pitchFamily="2" charset="-122"/>
                </a:endParaRPr>
              </a:p>
              <a:p>
                <a:pPr>
                  <a:lnSpc>
                    <a:spcPct val="100000"/>
                  </a:lnSpc>
                  <a:buFont typeface="Wingdings" panose="05000000000000000000" pitchFamily="2" charset="2"/>
                  <a:buChar char="ü"/>
                </a:pPr>
                <a:r>
                  <a:rPr lang="en-US" altLang="zh-CN" sz="2000" dirty="0">
                    <a:latin typeface="Cambria Math" panose="02040503050406030204" pitchFamily="18" charset="0"/>
                    <a:ea typeface="宋体" panose="02010600030101010101" pitchFamily="2" charset="-122"/>
                  </a:rPr>
                  <a:t>The missing mass: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</m:ctrlPr>
                      </m:sSub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𝑀</m:t>
                        </m:r>
                      </m:e>
                      <m:sub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𝑚𝑖𝑠𝑠</m:t>
                        </m:r>
                      </m:sub>
                    </m:sSub>
                    <m:r>
                      <a:rPr lang="en-US" altLang="zh-CN" sz="2000" i="1" dirty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&lt;3.</m:t>
                    </m:r>
                    <m:r>
                      <a:rPr lang="en-US" altLang="zh-CN" sz="2000" b="0" i="1" dirty="0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05</m:t>
                    </m:r>
                  </m:oMath>
                </a14:m>
                <a:endParaRPr lang="en-US" altLang="zh-CN" sz="2000" dirty="0">
                  <a:latin typeface="Cambria Math" panose="02040503050406030204" pitchFamily="18" charset="0"/>
                  <a:ea typeface="宋体" panose="02010600030101010101" pitchFamily="2" charset="-122"/>
                </a:endParaRP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5554C99F-046F-ADA6-5EC8-4211308B95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000" y="1440000"/>
                <a:ext cx="4114800" cy="1065100"/>
              </a:xfrm>
              <a:prstGeom prst="rect">
                <a:avLst/>
              </a:prstGeom>
              <a:blipFill>
                <a:blip r:embed="rId3"/>
                <a:stretch>
                  <a:fillRect l="-1231" b="-941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6">
            <a:extLst>
              <a:ext uri="{FF2B5EF4-FFF2-40B4-BE49-F238E27FC236}">
                <a16:creationId xmlns:a16="http://schemas.microsoft.com/office/drawing/2014/main" id="{F8FF2AB6-6176-9494-DE7F-D82BA72882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068" y="3776400"/>
            <a:ext cx="3506853" cy="25200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4B0D1C7E-85B9-73EB-CED4-D9A67DEBF0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90" y="3776400"/>
            <a:ext cx="3506853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4185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3CFA6B-9D88-2F91-F6F8-9F047EF15C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F4FB8ED-0688-C34D-6324-778000479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7445706" cy="646331"/>
          </a:xfrm>
        </p:spPr>
        <p:txBody>
          <a:bodyPr wrap="square">
            <a:spAutoFit/>
          </a:bodyPr>
          <a:lstStyle/>
          <a:p>
            <a:r>
              <a:rPr lang="en-US" altLang="zh-CN" sz="4000" dirty="0">
                <a:latin typeface="Cambria Math" panose="02040503050406030204" pitchFamily="18" charset="0"/>
                <a:ea typeface="Cambria Math" panose="02040503050406030204" pitchFamily="18" charset="0"/>
              </a:rPr>
              <a:t>Further selection</a:t>
            </a:r>
            <a:endParaRPr lang="zh-CN" altLang="en-US" sz="4000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29EAABE-35AE-CF83-16A2-7F5C7E036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CD19C-06E9-4AAC-B80C-DE4C22E21A18}" type="datetime1">
              <a:rPr lang="zh-CN" altLang="en-US" smtClean="0"/>
              <a:t>2025/4/6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0B367E-864F-97FB-352C-40217F3D7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Examination of T/CP Invariance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4F5656A-B5EC-F813-0336-732015568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38C33-7068-4225-BE1B-FBEE078717E7}" type="slidenum">
              <a:rPr lang="zh-CN" altLang="en-US" smtClean="0"/>
              <a:t>14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98D83F89-3399-52F8-B48E-B6AC74578ABE}"/>
                  </a:ext>
                </a:extLst>
              </p:cNvPr>
              <p:cNvSpPr txBox="1"/>
              <p:nvPr/>
            </p:nvSpPr>
            <p:spPr>
              <a:xfrm>
                <a:off x="359999" y="1440000"/>
                <a:ext cx="4501367" cy="12042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Wingdings" pitchFamily="2" charset="2"/>
                  <a:buChar char="Ø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i="1" dirty="0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cos</m:t>
                    </m:r>
                    <m:sSub>
                      <m:sSubPr>
                        <m:ctrlPr>
                          <a:rPr lang="en-US" altLang="zh-CN" sz="2000" i="1" dirty="0" err="1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</m:ctrlPr>
                      </m:sSub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𝜃</m:t>
                        </m:r>
                      </m:e>
                      <m:sub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𝑚𝑖𝑠𝑠</m:t>
                        </m:r>
                      </m:sub>
                    </m:sSub>
                    <m:r>
                      <a:rPr lang="en-US" altLang="zh-CN" sz="2000" i="1" dirty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=</m:t>
                    </m:r>
                    <m:f>
                      <m:f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</m:ctrlPr>
                      </m:fPr>
                      <m:num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sz="2000" i="1" dirty="0"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en-US" altLang="zh-CN" sz="2000" i="1" dirty="0"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CN" sz="20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b="0" i="1" dirty="0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pl-PL" altLang="zh-CN" sz="2000" i="1" dirty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pl-PL" altLang="zh-CN" sz="2000" i="1" dirty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altLang="zh-CN" sz="20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b="0" i="1" dirty="0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pl-PL" altLang="zh-CN" sz="2000" i="1" dirty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</m:e>
                          <m:sub>
                            <m:r>
                              <a:rPr lang="en-US" altLang="zh-CN" sz="2000" b="0" i="1" dirty="0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</m:num>
                      <m:den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|</m:t>
                        </m:r>
                        <m:sSub>
                          <m:sSubPr>
                            <m:ctrlPr>
                              <a:rPr lang="en-US" altLang="zh-CN" sz="2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dirty="0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pl-PL" altLang="zh-CN" sz="20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pl-PL" altLang="zh-CN" sz="2000" i="1" dirty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CN" sz="2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dirty="0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pl-PL" altLang="zh-CN" sz="20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|</m:t>
                        </m:r>
                      </m:den>
                    </m:f>
                  </m:oMath>
                </a14:m>
                <a:endParaRPr lang="en-US" altLang="zh-CN" sz="2000" dirty="0">
                  <a:latin typeface="Cambria Math" panose="02040503050406030204" pitchFamily="18" charset="0"/>
                  <a:ea typeface="宋体" panose="02010600030101010101" pitchFamily="2" charset="-122"/>
                </a:endParaRPr>
              </a:p>
              <a:p>
                <a:pPr marL="342900" indent="-342900">
                  <a:lnSpc>
                    <a:spcPct val="100000"/>
                  </a:lnSpc>
                  <a:buFont typeface="Wingdings" pitchFamily="2" charset="2"/>
                  <a:buChar char="ü"/>
                </a:pPr>
                <a:endParaRPr lang="en-US" altLang="zh-CN" sz="2000" dirty="0">
                  <a:latin typeface="Cambria Math" panose="02040503050406030204" pitchFamily="18" charset="0"/>
                  <a:ea typeface="宋体" panose="02010600030101010101" pitchFamily="2" charset="-122"/>
                </a:endParaRPr>
              </a:p>
              <a:p>
                <a:pPr>
                  <a:lnSpc>
                    <a:spcPct val="100000"/>
                  </a:lnSpc>
                  <a:buFont typeface="Wingdings" panose="05000000000000000000" pitchFamily="2" charset="2"/>
                  <a:buChar char="ü"/>
                </a:pPr>
                <a:r>
                  <a:rPr lang="en-US" altLang="zh-CN" sz="2000" dirty="0">
                    <a:latin typeface="Cambria Math" panose="02040503050406030204" pitchFamily="18" charset="0"/>
                    <a:ea typeface="宋体" panose="02010600030101010101" pitchFamily="2" charset="-122"/>
                  </a:rPr>
                  <a:t>The missing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CN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cos</m:t>
                    </m:r>
                    <m:r>
                      <a:rPr kumimoji="1" lang="en-US" altLang="zh-CN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altLang="zh-CN" sz="2000" dirty="0">
                    <a:latin typeface="Cambria Math" panose="02040503050406030204" pitchFamily="18" charset="0"/>
                    <a:ea typeface="宋体" panose="02010600030101010101" pitchFamily="2" charset="-122"/>
                  </a:rPr>
                  <a:t>: </a:t>
                </a:r>
                <a14:m>
                  <m:oMath xmlns:m="http://schemas.openxmlformats.org/officeDocument/2006/math">
                    <m:r>
                      <a:rPr lang="en-US" altLang="zh-CN" sz="2000" b="0" i="0" dirty="0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|</m:t>
                    </m:r>
                    <m:r>
                      <m:rPr>
                        <m:sty m:val="p"/>
                      </m:rPr>
                      <a:rPr lang="en-US" altLang="zh-CN" sz="2000" i="1" dirty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cos</m:t>
                    </m:r>
                    <m:sSub>
                      <m:sSubPr>
                        <m:ctrlPr>
                          <a:rPr lang="en-US" altLang="zh-CN" sz="2000" i="1" dirty="0" err="1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</m:ctrlPr>
                      </m:sSub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𝜃</m:t>
                        </m:r>
                      </m:e>
                      <m:sub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𝑚𝑖𝑠𝑠</m:t>
                        </m:r>
                      </m:sub>
                    </m:sSub>
                    <m:r>
                      <a:rPr lang="en-US" altLang="zh-CN" sz="2000" b="0" i="1" dirty="0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|&lt;0.8</m:t>
                    </m:r>
                  </m:oMath>
                </a14:m>
                <a:endParaRPr lang="en-US" altLang="zh-CN" sz="2000" dirty="0">
                  <a:latin typeface="Cambria Math" panose="02040503050406030204" pitchFamily="18" charset="0"/>
                  <a:ea typeface="宋体" panose="02010600030101010101" pitchFamily="2" charset="-122"/>
                </a:endParaRP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98D83F89-3399-52F8-B48E-B6AC74578A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999" y="1440000"/>
                <a:ext cx="4501367" cy="1204240"/>
              </a:xfrm>
              <a:prstGeom prst="rect">
                <a:avLst/>
              </a:prstGeom>
              <a:blipFill>
                <a:blip r:embed="rId2"/>
                <a:stretch>
                  <a:fillRect l="-1127" b="-72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图片 8">
            <a:extLst>
              <a:ext uri="{FF2B5EF4-FFF2-40B4-BE49-F238E27FC236}">
                <a16:creationId xmlns:a16="http://schemas.microsoft.com/office/drawing/2014/main" id="{7281D8EB-0A69-5107-8A7C-6C9FC5B0D2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573" y="3780000"/>
            <a:ext cx="3506853" cy="2520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5BCB381B-B822-9913-718C-0AF3F69173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780000"/>
            <a:ext cx="3506853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9232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FB483B-CB59-60F7-C132-D12203E040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0F1F4B-52CB-886D-2F87-D1C1F82C3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993800" cy="646331"/>
          </a:xfrm>
        </p:spPr>
        <p:txBody>
          <a:bodyPr wrap="square">
            <a:spAutoFit/>
          </a:bodyPr>
          <a:lstStyle/>
          <a:p>
            <a:r>
              <a:rPr lang="en-US" altLang="zh-CN" sz="4000" dirty="0">
                <a:latin typeface="Cambria Math" panose="02040503050406030204" pitchFamily="18" charset="0"/>
                <a:ea typeface="Cambria Math" panose="02040503050406030204" pitchFamily="18" charset="0"/>
              </a:rPr>
              <a:t>Data Vs MC</a:t>
            </a:r>
            <a:endParaRPr lang="zh-CN" altLang="en-US" sz="4000" dirty="0">
              <a:latin typeface="Cambria Math" panose="02040503050406030204" pitchFamily="18" charset="0"/>
            </a:endParaRP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C5DE278-0C37-5FF1-ADDC-72C303105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CD19C-06E9-4AAC-B80C-DE4C22E21A18}" type="datetime1">
              <a:rPr lang="zh-CN" altLang="en-US" smtClean="0"/>
              <a:t>2025/4/6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6AA20D2-42D7-044C-9442-82D0F26BB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Examination of T/CP Invariance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7F529EA-FBC7-5EB5-24B8-8947464DA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38C33-7068-4225-BE1B-FBEE078717E7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60293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F14436-BA59-1BBF-0A36-61DC98D1EF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4C6D6FB-FFB3-8764-FB80-BD6CEE3AD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993800" cy="646331"/>
          </a:xfrm>
        </p:spPr>
        <p:txBody>
          <a:bodyPr wrap="square">
            <a:spAutoFit/>
          </a:bodyPr>
          <a:lstStyle/>
          <a:p>
            <a:r>
              <a:rPr lang="en-US" altLang="zh-CN" sz="4000" dirty="0">
                <a:latin typeface="Cambria Math" panose="02040503050406030204" pitchFamily="18" charset="0"/>
                <a:ea typeface="Cambria Math" panose="02040503050406030204" pitchFamily="18" charset="0"/>
              </a:rPr>
              <a:t>Data Vs MC</a:t>
            </a:r>
            <a:endParaRPr lang="zh-CN" altLang="en-US" sz="4000" dirty="0">
              <a:latin typeface="Cambria Math" panose="02040503050406030204" pitchFamily="18" charset="0"/>
            </a:endParaRP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4D90EBA-5CAE-ACA9-53D4-6329B0633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CD19C-06E9-4AAC-B80C-DE4C22E21A18}" type="datetime1">
              <a:rPr lang="zh-CN" altLang="en-US" smtClean="0"/>
              <a:t>2025/4/6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4EE7F80-5B65-2070-3C2C-989242E99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Examination of T/CP Invariance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54AD977-612D-8268-5EF2-343E8239B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38C33-7068-4225-BE1B-FBEE078717E7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05742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C602B5-ACE7-2BDB-6786-F49FF85A63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842C82-6421-2F45-557E-7626F98CE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2350" y="2543770"/>
            <a:ext cx="7607300" cy="646331"/>
          </a:xfrm>
        </p:spPr>
        <p:txBody>
          <a:bodyPr wrap="square">
            <a:spAutoFit/>
          </a:bodyPr>
          <a:lstStyle/>
          <a:p>
            <a:pPr algn="ctr"/>
            <a:r>
              <a:rPr lang="en-US" altLang="zh-CN" sz="4000" dirty="0">
                <a:latin typeface="Cambria Math" panose="02040503050406030204" pitchFamily="18" charset="0"/>
                <a:ea typeface="Cambria Math" panose="02040503050406030204" pitchFamily="18" charset="0"/>
              </a:rPr>
              <a:t>2025.4.8 Group Meeting</a:t>
            </a:r>
            <a:endParaRPr lang="zh-CN" altLang="en-US" sz="4000" dirty="0">
              <a:latin typeface="Cambria Math" panose="02040503050406030204" pitchFamily="18" charset="0"/>
            </a:endParaRP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E6A8BCC-6F2D-64C6-7D60-598E55131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CD19C-06E9-4AAC-B80C-DE4C22E21A18}" type="datetime1">
              <a:rPr lang="zh-CN" altLang="en-US" smtClean="0"/>
              <a:t>2025/4/8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3E10A3C-DB52-3925-F622-EFB5FCF59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Examination of T/CP Invariance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0BF47D1-CD75-0F04-C2BF-AE5057D85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38C33-7068-4225-BE1B-FBEE078717E7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74478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7E5AF9-E1E6-F9A1-6157-9EFB171AAD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59E3BF4-35BE-C1CB-C317-5B0CE1F0E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5041340" cy="646331"/>
          </a:xfrm>
        </p:spPr>
        <p:txBody>
          <a:bodyPr wrap="square">
            <a:spAutoFit/>
          </a:bodyPr>
          <a:lstStyle/>
          <a:p>
            <a:r>
              <a:rPr lang="en-US" altLang="zh-CN" sz="4000" dirty="0">
                <a:latin typeface="Cambria Math" panose="02040503050406030204" pitchFamily="18" charset="0"/>
                <a:ea typeface="Cambria Math" panose="02040503050406030204" pitchFamily="18" charset="0"/>
              </a:rPr>
              <a:t>Last week work</a:t>
            </a:r>
            <a:endParaRPr lang="zh-CN" altLang="en-US" sz="4000" dirty="0">
              <a:latin typeface="Cambria Math" panose="02040503050406030204" pitchFamily="18" charset="0"/>
            </a:endParaRP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E4E5FB1-8438-FD64-EB22-B98E0BAD7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CD19C-06E9-4AAC-B80C-DE4C22E21A18}" type="datetime1">
              <a:rPr lang="zh-CN" altLang="en-US" smtClean="0"/>
              <a:t>2025/4/8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EAD64EA-D568-BB6A-A657-BF7D1A9D9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Examination of T/CP Invariance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70AFB82-880D-C9ED-85F1-53F2B7F86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38C33-7068-4225-BE1B-FBEE078717E7}" type="slidenum">
              <a:rPr lang="zh-CN" altLang="en-US" smtClean="0"/>
              <a:t>18</a:t>
            </a:fld>
            <a:endParaRPr lang="zh-CN" altLang="en-US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888A909C-1FB4-5CF1-1E61-0AD8B6C9040B}"/>
              </a:ext>
            </a:extLst>
          </p:cNvPr>
          <p:cNvSpPr txBox="1"/>
          <p:nvPr/>
        </p:nvSpPr>
        <p:spPr>
          <a:xfrm>
            <a:off x="359999" y="1440000"/>
            <a:ext cx="6840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kumimoji="1" lang="en-US" altLang="zh-CN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Wiriya and Me have solved the problem!</a:t>
            </a:r>
            <a:endParaRPr kumimoji="1" lang="en" altLang="zh-CN" sz="2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97258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0CAB63-D732-E310-0659-B495C70191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5117130-E977-78F6-0012-6A4517559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5041340" cy="646331"/>
          </a:xfrm>
        </p:spPr>
        <p:txBody>
          <a:bodyPr wrap="square">
            <a:spAutoFit/>
          </a:bodyPr>
          <a:lstStyle/>
          <a:p>
            <a:r>
              <a:rPr lang="en-US" altLang="zh-CN" sz="4000" dirty="0">
                <a:latin typeface="Cambria Math" panose="02040503050406030204" pitchFamily="18" charset="0"/>
                <a:ea typeface="Cambria Math" panose="02040503050406030204" pitchFamily="18" charset="0"/>
              </a:rPr>
              <a:t>Background analysis</a:t>
            </a:r>
            <a:endParaRPr lang="zh-CN" altLang="en-US" sz="4000" dirty="0">
              <a:latin typeface="Cambria Math" panose="02040503050406030204" pitchFamily="18" charset="0"/>
            </a:endParaRP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5593B4C-1AC6-97F7-A1AE-DEC9FA3D4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CD19C-06E9-4AAC-B80C-DE4C22E21A18}" type="datetime1">
              <a:rPr lang="zh-CN" altLang="en-US" smtClean="0"/>
              <a:t>2025/4/6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FBDF020-DDBF-D486-96EF-85A2154D9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Examination of T/CP Invariance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994AFAA-EA15-8FBC-80F4-5A0581108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38C33-7068-4225-BE1B-FBEE078717E7}" type="slidenum">
              <a:rPr lang="zh-CN" altLang="en-US" smtClean="0"/>
              <a:t>19</a:t>
            </a:fld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41E047EA-D295-8115-1C64-FCF3F135D50E}"/>
                  </a:ext>
                </a:extLst>
              </p:cNvPr>
              <p:cNvSpPr txBox="1"/>
              <p:nvPr/>
            </p:nvSpPr>
            <p:spPr>
              <a:xfrm>
                <a:off x="359999" y="1440000"/>
                <a:ext cx="5545129" cy="1631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itchFamily="2" charset="2"/>
                  <a:buChar char="Ø"/>
                </a:pPr>
                <a:r>
                  <a:rPr kumimoji="1" lang="en-US" altLang="zh-CN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Main background</a:t>
                </a:r>
              </a:p>
              <a:p>
                <a:pPr marL="342900" indent="-342900">
                  <a:buFont typeface="Wingdings" pitchFamily="2" charset="2"/>
                  <a:buChar char="ü"/>
                </a:pPr>
                <a14:m>
                  <m:oMath xmlns:m="http://schemas.openxmlformats.org/officeDocument/2006/math">
                    <m:r>
                      <a:rPr lang="en-US" altLang="zh-CN" sz="2000" i="1" smtClean="0">
                        <a:latin typeface="Cambria Math" panose="02040503050406030204" pitchFamily="18" charset="0"/>
                      </a:rPr>
                      <m:t>𝜓</m:t>
                    </m:r>
                    <m:d>
                      <m:d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altLang="zh-CN" sz="2000" i="1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𝜈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zh-CN" sz="2000" dirty="0"/>
              </a:p>
              <a:p>
                <a:pPr marL="342900" indent="-342900">
                  <a:buFont typeface="Wingdings" pitchFamily="2" charset="2"/>
                  <a:buChar char="ü"/>
                </a:pPr>
                <a:endParaRPr lang="en-US" altLang="zh-CN" sz="2000" dirty="0"/>
              </a:p>
              <a:p>
                <a:pPr marL="342900" indent="-342900">
                  <a:buFont typeface="Wingdings" pitchFamily="2" charset="2"/>
                  <a:buChar char="Ø"/>
                </a:pPr>
                <a:r>
                  <a:rPr kumimoji="1" lang="en" altLang="zh-CN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The number of background events is about 8564 in total, about </a:t>
                </a:r>
                <a:r>
                  <a:rPr kumimoji="1" lang="en" altLang="zh-CN" sz="2000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7.40%</a:t>
                </a:r>
                <a:r>
                  <a:rPr kumimoji="1" lang="en" altLang="zh-CN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to inclusive MC.</a:t>
                </a:r>
              </a:p>
            </p:txBody>
          </p:sp>
        </mc:Choice>
        <mc:Fallback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41E047EA-D295-8115-1C64-FCF3F135D5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999" y="1440000"/>
                <a:ext cx="5545129" cy="1631216"/>
              </a:xfrm>
              <a:prstGeom prst="rect">
                <a:avLst/>
              </a:prstGeom>
              <a:blipFill>
                <a:blip r:embed="rId2"/>
                <a:stretch>
                  <a:fillRect l="-913" t="-2326" b="-620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图片 7">
            <a:extLst>
              <a:ext uri="{FF2B5EF4-FFF2-40B4-BE49-F238E27FC236}">
                <a16:creationId xmlns:a16="http://schemas.microsoft.com/office/drawing/2014/main" id="{3EB7CDDD-D733-38C7-FF18-0937C0A436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756" y="360002"/>
            <a:ext cx="5400000" cy="585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728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E6BD1FB-8916-4CEE-A066-69F9AA7EA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515600" cy="646331"/>
          </a:xfrm>
        </p:spPr>
        <p:txBody>
          <a:bodyPr>
            <a:spAutoFit/>
          </a:bodyPr>
          <a:lstStyle/>
          <a:p>
            <a:r>
              <a:rPr kumimoji="1" lang="en-US" altLang="zh-CN" sz="4000" dirty="0">
                <a:latin typeface="Cambria Math" panose="02040503050406030204" pitchFamily="18" charset="0"/>
                <a:ea typeface="Cambria Math" panose="02040503050406030204" pitchFamily="18" charset="0"/>
              </a:rPr>
              <a:t>Outline</a:t>
            </a:r>
            <a:endParaRPr kumimoji="1" lang="zh-CN" altLang="en-US" sz="4000" dirty="0">
              <a:latin typeface="Cambria Math" panose="02040503050406030204" pitchFamily="18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1CBD9BB-79F9-A0CD-17BF-A76049FACA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zh-CN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Motivation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kumimoji="1" lang="en-US" altLang="zh-CN" dirty="0">
                <a:latin typeface="Cambria Math" panose="02040503050406030204" pitchFamily="18" charset="0"/>
                <a:ea typeface="Cambria Math" panose="02040503050406030204" pitchFamily="18" charset="0"/>
              </a:rPr>
              <a:t>MC sample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kumimoji="1" lang="en-US" altLang="zh-CN" dirty="0">
                <a:latin typeface="Cambria Math" panose="02040503050406030204" pitchFamily="18" charset="0"/>
                <a:ea typeface="Cambria Math" panose="02040503050406030204" pitchFamily="18" charset="0"/>
              </a:rPr>
              <a:t>Event selection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kumimoji="1" lang="en-US" altLang="zh-CN" dirty="0">
                <a:latin typeface="Cambria Math" panose="02040503050406030204" pitchFamily="18" charset="0"/>
                <a:ea typeface="Cambria Math" panose="02040503050406030204" pitchFamily="18" charset="0"/>
              </a:rPr>
              <a:t>Further selection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kumimoji="1" lang="en-US" altLang="zh-CN" dirty="0">
                <a:latin typeface="Cambria Math" panose="02040503050406030204" pitchFamily="18" charset="0"/>
                <a:ea typeface="Cambria Math" panose="02040503050406030204" pitchFamily="18" charset="0"/>
              </a:rPr>
              <a:t>Background analysis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kumimoji="1" lang="en-US" altLang="zh-CN" dirty="0">
                <a:latin typeface="Cambria Math" panose="02040503050406030204" pitchFamily="18" charset="0"/>
                <a:ea typeface="Cambria Math" panose="02040503050406030204" pitchFamily="18" charset="0"/>
              </a:rPr>
              <a:t>&lt;A&gt; and R</a:t>
            </a:r>
            <a:endParaRPr kumimoji="1" lang="zh-CN" altLang="en-US" dirty="0">
              <a:latin typeface="Cambria Math" panose="02040503050406030204" pitchFamily="18" charset="0"/>
            </a:endParaRP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E2D02A2-5EF6-D5D0-1773-EF936E1D4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CD19C-06E9-4AAC-B80C-DE4C22E21A18}" type="datetime1">
              <a:rPr lang="zh-CN" altLang="en-US" smtClean="0"/>
              <a:t>2025/4/6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C2B79A1-9808-CA91-8BA0-357D42080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Examination of T/CP Invariance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FC55201-C3A5-AFAB-3276-B8416A02C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38C33-7068-4225-BE1B-FBEE078717E7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93542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D2DEEA-A170-A770-D3D7-E6078D362B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D8CCD65-ECB7-6224-7F23-E0D00F7D8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7445706" cy="646331"/>
          </a:xfrm>
        </p:spPr>
        <p:txBody>
          <a:bodyPr wrap="square">
            <a:spAutoFit/>
          </a:bodyPr>
          <a:lstStyle/>
          <a:p>
            <a:r>
              <a:rPr lang="en-US" altLang="zh-CN" sz="4000" dirty="0">
                <a:latin typeface="Cambria Math" panose="02040503050406030204" pitchFamily="18" charset="0"/>
                <a:ea typeface="Cambria Math" panose="02040503050406030204" pitchFamily="18" charset="0"/>
              </a:rPr>
              <a:t>Cut flow</a:t>
            </a:r>
            <a:endParaRPr lang="zh-CN" altLang="en-US" sz="4000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4B56E96-0F82-1955-A602-F72612C47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CD19C-06E9-4AAC-B80C-DE4C22E21A18}" type="datetime1">
              <a:rPr lang="zh-CN" altLang="en-US" smtClean="0"/>
              <a:t>2025/4/6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D30F89D-57C1-6B03-756C-6471598BC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Examination of T/CP Invariance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2B8CBE1-95A0-9903-6AB0-B7B5B2E28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38C33-7068-4225-BE1B-FBEE078717E7}" type="slidenum">
              <a:rPr lang="zh-CN" altLang="en-US" smtClean="0"/>
              <a:t>20</a:t>
            </a:fld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" name="内容占位符 3">
                <a:extLst>
                  <a:ext uri="{FF2B5EF4-FFF2-40B4-BE49-F238E27FC236}">
                    <a16:creationId xmlns:a16="http://schemas.microsoft.com/office/drawing/2014/main" id="{E4CAC7AD-0C85-4974-A2E0-62939B138DDE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021719199"/>
                  </p:ext>
                </p:extLst>
              </p:nvPr>
            </p:nvGraphicFramePr>
            <p:xfrm>
              <a:off x="1596000" y="1260000"/>
              <a:ext cx="9000000" cy="4824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40000">
                      <a:extLst>
                        <a:ext uri="{9D8B030D-6E8A-4147-A177-3AD203B41FA5}">
                          <a16:colId xmlns:a16="http://schemas.microsoft.com/office/drawing/2014/main" val="384059077"/>
                        </a:ext>
                      </a:extLst>
                    </a:gridCol>
                    <a:gridCol w="2880000">
                      <a:extLst>
                        <a:ext uri="{9D8B030D-6E8A-4147-A177-3AD203B41FA5}">
                          <a16:colId xmlns:a16="http://schemas.microsoft.com/office/drawing/2014/main" val="3290558502"/>
                        </a:ext>
                      </a:extLst>
                    </a:gridCol>
                    <a:gridCol w="2880000">
                      <a:extLst>
                        <a:ext uri="{9D8B030D-6E8A-4147-A177-3AD203B41FA5}">
                          <a16:colId xmlns:a16="http://schemas.microsoft.com/office/drawing/2014/main" val="3932232238"/>
                        </a:ext>
                      </a:extLst>
                    </a:gridCol>
                  </a:tblGrid>
                  <a:tr h="360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Events selection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Signal MC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Inclusive MC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81049520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Total number</a:t>
                          </a:r>
                          <a:endParaRPr lang="zh-CN" altLang="en-US" sz="16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1000000 (</a:t>
                          </a:r>
                          <a:r>
                            <a:rPr lang="en-US" altLang="zh-CN" sz="1600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100.0%</a:t>
                          </a:r>
                          <a:r>
                            <a:rPr lang="en-US" altLang="zh-CN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zh-CN" altLang="en-US" sz="16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altLang="zh-CN" sz="16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23×</m:t>
                              </m:r>
                              <m:sSup>
                                <m:sSupPr>
                                  <m:ctrlPr>
                                    <a:rPr lang="en-US" altLang="zh-CN" sz="16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6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altLang="zh-CN" sz="16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8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zh-CN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zh-CN" altLang="en-US" sz="16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85651947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Charge choose</a:t>
                          </a:r>
                          <a:endParaRPr lang="zh-CN" altLang="en-US" sz="16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826526 (</a:t>
                          </a:r>
                          <a:r>
                            <a:rPr lang="en-US" altLang="zh-CN" sz="1600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82.65%</a:t>
                          </a:r>
                          <a:r>
                            <a:rPr lang="en-US" altLang="zh-CN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, </a:t>
                          </a:r>
                          <a:r>
                            <a:rPr lang="en-US" altLang="zh-CN" sz="1600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82.65%</a:t>
                          </a:r>
                          <a:r>
                            <a:rPr lang="en-US" altLang="zh-CN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zh-CN" altLang="en-US" sz="16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altLang="zh-CN" sz="16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4.09×</m:t>
                              </m:r>
                              <m:sSup>
                                <m:sSupPr>
                                  <m:ctrlPr>
                                    <a:rPr lang="en-US" altLang="zh-CN" sz="16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6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altLang="zh-CN" sz="16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8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zh-CN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zh-CN" altLang="en-US" sz="16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22348181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Photon choose</a:t>
                          </a:r>
                          <a:endParaRPr lang="zh-CN" altLang="en-US" sz="16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 678673 (</a:t>
                          </a:r>
                          <a:r>
                            <a:rPr lang="en-US" altLang="zh-CN" sz="1600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67.87%</a:t>
                          </a:r>
                          <a:r>
                            <a:rPr lang="en-US" altLang="zh-CN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, </a:t>
                          </a:r>
                          <a:r>
                            <a:rPr lang="en-US" altLang="zh-CN" sz="1600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82.11%</a:t>
                          </a:r>
                          <a:r>
                            <a:rPr lang="en-US" altLang="zh-CN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zh-CN" altLang="en-US" sz="16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altLang="zh-CN" sz="16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3.77×</m:t>
                              </m:r>
                              <m:sSup>
                                <m:sSupPr>
                                  <m:ctrlPr>
                                    <a:rPr lang="en-US" altLang="zh-CN" sz="16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6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altLang="zh-CN" sz="16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7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zh-CN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zh-CN" altLang="en-US" sz="16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51166811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PID</a:t>
                          </a:r>
                          <a:endParaRPr lang="zh-CN" altLang="en-US" sz="16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 460925 (</a:t>
                          </a:r>
                          <a:r>
                            <a:rPr lang="en-US" altLang="zh-CN" sz="1600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46.09%</a:t>
                          </a:r>
                          <a:r>
                            <a:rPr lang="en-US" altLang="zh-CN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, </a:t>
                          </a:r>
                          <a:r>
                            <a:rPr lang="en-US" altLang="zh-CN" sz="1600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67.92%</a:t>
                          </a:r>
                          <a:r>
                            <a:rPr lang="en-US" altLang="zh-CN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zh-CN" altLang="en-US" sz="16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altLang="zh-CN" sz="16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9.01×</m:t>
                              </m:r>
                              <m:sSup>
                                <m:sSupPr>
                                  <m:ctrlPr>
                                    <a:rPr lang="en-US" altLang="zh-CN" sz="16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6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altLang="zh-CN" sz="16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5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zh-CN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zh-CN" altLang="en-US" sz="16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90888962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Vertex fit</a:t>
                          </a:r>
                          <a:endParaRPr lang="zh-CN" altLang="en-US" sz="16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460397 (</a:t>
                          </a:r>
                          <a:r>
                            <a:rPr lang="en-US" altLang="zh-CN" sz="1600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46.04%</a:t>
                          </a:r>
                          <a:r>
                            <a:rPr lang="en-US" altLang="zh-CN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, </a:t>
                          </a:r>
                          <a:r>
                            <a:rPr lang="en-US" altLang="zh-CN" sz="1600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99.89%</a:t>
                          </a:r>
                          <a:r>
                            <a:rPr lang="en-US" altLang="zh-CN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zh-CN" altLang="en-US" sz="16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altLang="zh-CN" sz="16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8.99×</m:t>
                              </m:r>
                              <m:sSup>
                                <m:sSupPr>
                                  <m:ctrlPr>
                                    <a:rPr lang="en-US" altLang="zh-CN" sz="16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6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altLang="zh-CN" sz="16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5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zh-CN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zh-CN" altLang="en-US" sz="16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09286899"/>
                      </a:ext>
                    </a:extLst>
                  </a:tr>
                  <a:tr h="648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i="1" smtClean="0"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</a:rPr>
                                  <m:t>𝑃</m:t>
                                </m:r>
                                <m:r>
                                  <a:rPr lang="en-US" altLang="zh-CN" sz="1600" i="1" smtClean="0"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</a:rPr>
                                  <m:t>&lt;1.2</m:t>
                                </m:r>
                              </m:oMath>
                            </m:oMathPara>
                          </a14:m>
                          <a:endParaRPr lang="en-US" altLang="zh-CN" sz="16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</a:rPr>
                                      <m:t>𝑒</m:t>
                                    </m:r>
                                  </m:sub>
                                </m:sSub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</a:rPr>
                                  <m:t>&lt;1.2,</m:t>
                                </m:r>
                                <m:sSub>
                                  <m:sSubPr>
                                    <m:ctrlPr>
                                      <a:rPr lang="en-US" altLang="zh-CN" sz="1600" i="1" smtClean="0"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i="1"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altLang="zh-CN" sz="1600" i="1"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</a:rPr>
                                      <m:t>𝜇</m:t>
                                    </m:r>
                                  </m:sub>
                                </m:sSub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</a:rPr>
                                  <m:t>&lt;0.3</m:t>
                                </m:r>
                              </m:oMath>
                            </m:oMathPara>
                          </a14:m>
                          <a:endParaRPr lang="zh-CN" altLang="en-US" sz="16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444217 </a:t>
                          </a:r>
                          <a:r>
                            <a:rPr lang="en-US" altLang="zh-CN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en-US" altLang="zh-CN" sz="1600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44.42%</a:t>
                          </a:r>
                          <a:r>
                            <a:rPr lang="en-US" altLang="zh-CN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, </a:t>
                          </a:r>
                          <a:r>
                            <a:rPr lang="en-US" altLang="zh-CN" sz="1600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96.49%</a:t>
                          </a:r>
                          <a:r>
                            <a:rPr lang="en-US" altLang="zh-CN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zh-CN" altLang="en-US" sz="16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255632</a:t>
                          </a:r>
                          <a:endParaRPr lang="zh-CN" altLang="en-US" sz="16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88907394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i="1" smtClean="0"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</a:rPr>
                                  <m:t>𝐸</m:t>
                                </m:r>
                                <m:r>
                                  <a:rPr lang="en-US" altLang="zh-CN" sz="1600" i="1" smtClean="0"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</a:rPr>
                                  <m:t>/</m:t>
                                </m:r>
                                <m:sSub>
                                  <m:sSubPr>
                                    <m:ctrlP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i="1" smtClean="0"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</a:rPr>
                                      <m:t>𝑒</m:t>
                                    </m:r>
                                  </m:sub>
                                </m:sSub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</a:rPr>
                                  <m:t>&gt;0.6</m:t>
                                </m:r>
                              </m:oMath>
                            </m:oMathPara>
                          </a14:m>
                          <a:endParaRPr lang="en-US" altLang="zh-CN" sz="1600" i="1" dirty="0">
                            <a:latin typeface="Cambria Math" panose="020405030504060302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432723 </a:t>
                          </a:r>
                          <a:r>
                            <a:rPr lang="en-US" altLang="zh-CN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en-US" altLang="zh-CN" sz="1600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43.27%</a:t>
                          </a:r>
                          <a:r>
                            <a:rPr lang="en-US" altLang="zh-CN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, </a:t>
                          </a:r>
                          <a:r>
                            <a:rPr lang="en-US" altLang="zh-CN" sz="1600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97.41%</a:t>
                          </a:r>
                          <a:r>
                            <a:rPr lang="en-US" altLang="zh-CN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zh-CN" altLang="en-US" sz="16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229257</a:t>
                          </a:r>
                          <a:endParaRPr lang="zh-CN" altLang="en-US" sz="16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49990793"/>
                      </a:ext>
                    </a:extLst>
                  </a:tr>
                  <a:tr h="648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𝑑𝑒𝑝𝑡</m:t>
                                </m:r>
                                <m:sSub>
                                  <m:sSubPr>
                                    <m:ctrlP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𝑀𝐷𝐶</m:t>
                                    </m:r>
                                  </m:sub>
                                </m:sSub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&gt;0</m:t>
                                </m:r>
                              </m:oMath>
                            </m:oMathPara>
                          </a14:m>
                          <a:endParaRPr lang="en-US" altLang="zh-CN" sz="16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𝑑𝑒𝑝𝑡</m:t>
                                </m:r>
                                <m:sSub>
                                  <m:sSubPr>
                                    <m:ctrlP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𝑀𝐷𝐶</m:t>
                                    </m:r>
                                  </m:sub>
                                </m:sSub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&gt;81</m:t>
                                </m:r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×(</m:t>
                                </m:r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𝑃</m:t>
                                </m:r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−0.65)</m:t>
                                </m:r>
                              </m:oMath>
                            </m:oMathPara>
                          </a14:m>
                          <a:endParaRPr lang="zh-CN" altLang="en-US" sz="16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278509 (</a:t>
                          </a:r>
                          <a:r>
                            <a:rPr lang="en-US" altLang="zh-CN" sz="1600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27.85%</a:t>
                          </a:r>
                          <a:r>
                            <a:rPr lang="en-US" altLang="zh-CN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, </a:t>
                          </a:r>
                          <a:r>
                            <a:rPr lang="en-US" altLang="zh-CN" sz="1600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64.36%</a:t>
                          </a:r>
                          <a:r>
                            <a:rPr lang="en-US" altLang="zh-CN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zh-CN" altLang="en-US" sz="16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132928</a:t>
                          </a:r>
                          <a:endParaRPr lang="zh-CN" altLang="en-US" sz="16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818158"/>
                      </a:ext>
                    </a:extLst>
                  </a:tr>
                  <a:tr h="648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600" i="1" dirty="0" smtClean="0"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i="1" dirty="0"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altLang="zh-CN" sz="1600" i="1" dirty="0"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</a:rPr>
                                      <m:t>𝑚𝑖𝑠𝑠</m:t>
                                    </m:r>
                                  </m:sub>
                                </m:sSub>
                                <m:r>
                                  <a:rPr lang="en-US" altLang="zh-CN" sz="1600" i="1" dirty="0"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</a:rPr>
                                  <m:t>&lt;3.</m:t>
                                </m:r>
                                <m:r>
                                  <a:rPr lang="en-US" altLang="zh-CN" sz="1600" b="0" i="1" dirty="0" smtClean="0"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</a:rPr>
                                  <m:t>05</m:t>
                                </m:r>
                              </m:oMath>
                            </m:oMathPara>
                          </a14:m>
                          <a:endParaRPr lang="en-US" altLang="zh-CN" sz="16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b="0" i="0" dirty="0" smtClean="0"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</a:rPr>
                                  <m:t>|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sz="1600" i="1" dirty="0"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</a:rPr>
                                  <m:t>cos</m:t>
                                </m:r>
                                <m:sSub>
                                  <m:sSubPr>
                                    <m:ctrlPr>
                                      <a:rPr lang="en-US" altLang="zh-CN" sz="1600" i="1" dirty="0" err="1"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i="1" dirty="0"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altLang="zh-CN" sz="1600" i="1" dirty="0"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</a:rPr>
                                      <m:t>𝑚𝑖𝑠𝑠</m:t>
                                    </m:r>
                                  </m:sub>
                                </m:sSub>
                                <m:r>
                                  <a:rPr lang="en-US" altLang="zh-CN" sz="1600" b="0" i="1" dirty="0" smtClean="0"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</a:rPr>
                                  <m:t>|&lt;0.8</m:t>
                                </m:r>
                              </m:oMath>
                            </m:oMathPara>
                          </a14:m>
                          <a:endParaRPr lang="zh-CN" altLang="en-US" sz="16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241432 (</a:t>
                          </a:r>
                          <a:r>
                            <a:rPr lang="en-US" altLang="zh-CN" sz="1600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24.14%</a:t>
                          </a:r>
                          <a:r>
                            <a:rPr lang="en-US" altLang="zh-CN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, </a:t>
                          </a:r>
                          <a:r>
                            <a:rPr lang="en-US" altLang="zh-CN" sz="1600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86.69%</a:t>
                          </a:r>
                          <a:r>
                            <a:rPr lang="en-US" altLang="zh-CN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zh-CN" altLang="en-US" sz="16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115167</a:t>
                          </a:r>
                          <a:endParaRPr lang="zh-CN" altLang="en-US" sz="16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29296704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Detection efficiency</a:t>
                          </a:r>
                          <a:endParaRPr lang="zh-CN" altLang="en-US" sz="16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latin typeface="Cambria Math" panose="02040503050406030204" pitchFamily="18" charset="0"/>
                            </a:rPr>
                            <a:t>24.14%</a:t>
                          </a:r>
                          <a:endParaRPr lang="zh-CN" altLang="en-US" sz="160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CN" altLang="en-US" sz="160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5779525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" name="内容占位符 3">
                <a:extLst>
                  <a:ext uri="{FF2B5EF4-FFF2-40B4-BE49-F238E27FC236}">
                    <a16:creationId xmlns:a16="http://schemas.microsoft.com/office/drawing/2014/main" id="{E4CAC7AD-0C85-4974-A2E0-62939B138DDE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021719199"/>
                  </p:ext>
                </p:extLst>
              </p:nvPr>
            </p:nvGraphicFramePr>
            <p:xfrm>
              <a:off x="1596000" y="1260000"/>
              <a:ext cx="9000000" cy="4824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40000">
                      <a:extLst>
                        <a:ext uri="{9D8B030D-6E8A-4147-A177-3AD203B41FA5}">
                          <a16:colId xmlns:a16="http://schemas.microsoft.com/office/drawing/2014/main" val="384059077"/>
                        </a:ext>
                      </a:extLst>
                    </a:gridCol>
                    <a:gridCol w="2880000">
                      <a:extLst>
                        <a:ext uri="{9D8B030D-6E8A-4147-A177-3AD203B41FA5}">
                          <a16:colId xmlns:a16="http://schemas.microsoft.com/office/drawing/2014/main" val="3290558502"/>
                        </a:ext>
                      </a:extLst>
                    </a:gridCol>
                    <a:gridCol w="2880000">
                      <a:extLst>
                        <a:ext uri="{9D8B030D-6E8A-4147-A177-3AD203B41FA5}">
                          <a16:colId xmlns:a16="http://schemas.microsoft.com/office/drawing/2014/main" val="3932232238"/>
                        </a:ext>
                      </a:extLst>
                    </a:gridCol>
                  </a:tblGrid>
                  <a:tr h="360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Events selection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Signal MC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Inclusive MC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81049520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Total number</a:t>
                          </a:r>
                          <a:endParaRPr lang="zh-CN" altLang="en-US" sz="16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1000000 (</a:t>
                          </a:r>
                          <a:r>
                            <a:rPr lang="en-US" altLang="zh-CN" sz="1600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100.0%</a:t>
                          </a:r>
                          <a:r>
                            <a:rPr lang="en-US" altLang="zh-CN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zh-CN" altLang="en-US" sz="16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3216" t="-100000" r="-441" b="-113103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85651947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Charge choose</a:t>
                          </a:r>
                          <a:endParaRPr lang="zh-CN" altLang="en-US" sz="16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826526 (</a:t>
                          </a:r>
                          <a:r>
                            <a:rPr lang="en-US" altLang="zh-CN" sz="1600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82.65%</a:t>
                          </a:r>
                          <a:r>
                            <a:rPr lang="en-US" altLang="zh-CN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, </a:t>
                          </a:r>
                          <a:r>
                            <a:rPr lang="en-US" altLang="zh-CN" sz="1600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82.65%</a:t>
                          </a:r>
                          <a:r>
                            <a:rPr lang="en-US" altLang="zh-CN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zh-CN" altLang="en-US" sz="16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3216" t="-207143" r="-441" b="-107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22348181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Photon choose</a:t>
                          </a:r>
                          <a:endParaRPr lang="zh-CN" altLang="en-US" sz="16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 678673 (</a:t>
                          </a:r>
                          <a:r>
                            <a:rPr lang="en-US" altLang="zh-CN" sz="1600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67.87%</a:t>
                          </a:r>
                          <a:r>
                            <a:rPr lang="en-US" altLang="zh-CN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, </a:t>
                          </a:r>
                          <a:r>
                            <a:rPr lang="en-US" altLang="zh-CN" sz="1600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82.11%</a:t>
                          </a:r>
                          <a:r>
                            <a:rPr lang="en-US" altLang="zh-CN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zh-CN" altLang="en-US" sz="16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3216" t="-296552" r="-441" b="-93448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51166811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PID</a:t>
                          </a:r>
                          <a:endParaRPr lang="zh-CN" altLang="en-US" sz="16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 460925 (</a:t>
                          </a:r>
                          <a:r>
                            <a:rPr lang="en-US" altLang="zh-CN" sz="1600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46.09%</a:t>
                          </a:r>
                          <a:r>
                            <a:rPr lang="en-US" altLang="zh-CN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, </a:t>
                          </a:r>
                          <a:r>
                            <a:rPr lang="en-US" altLang="zh-CN" sz="1600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67.92%</a:t>
                          </a:r>
                          <a:r>
                            <a:rPr lang="en-US" altLang="zh-CN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zh-CN" altLang="en-US" sz="16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3216" t="-410714" r="-441" b="-86785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90888962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Vertex fit</a:t>
                          </a:r>
                          <a:endParaRPr lang="zh-CN" altLang="en-US" sz="16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460397 (</a:t>
                          </a:r>
                          <a:r>
                            <a:rPr lang="en-US" altLang="zh-CN" sz="1600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46.04%</a:t>
                          </a:r>
                          <a:r>
                            <a:rPr lang="en-US" altLang="zh-CN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, </a:t>
                          </a:r>
                          <a:r>
                            <a:rPr lang="en-US" altLang="zh-CN" sz="1600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99.89%</a:t>
                          </a:r>
                          <a:r>
                            <a:rPr lang="en-US" altLang="zh-CN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zh-CN" altLang="en-US" sz="16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3216" t="-493103" r="-441" b="-73793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09286899"/>
                      </a:ext>
                    </a:extLst>
                  </a:tr>
                  <a:tr h="64800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91" t="-337255" r="-177734" b="-3196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444217 </a:t>
                          </a:r>
                          <a:r>
                            <a:rPr lang="en-US" altLang="zh-CN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en-US" altLang="zh-CN" sz="1600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44.42%</a:t>
                          </a:r>
                          <a:r>
                            <a:rPr lang="en-US" altLang="zh-CN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, </a:t>
                          </a:r>
                          <a:r>
                            <a:rPr lang="en-US" altLang="zh-CN" sz="1600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96.49%</a:t>
                          </a:r>
                          <a:r>
                            <a:rPr lang="en-US" altLang="zh-CN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zh-CN" altLang="en-US" sz="16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255632</a:t>
                          </a:r>
                          <a:endParaRPr lang="zh-CN" altLang="en-US" sz="16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88907394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91" t="-796429" r="-177734" b="-482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432723 </a:t>
                          </a:r>
                          <a:r>
                            <a:rPr lang="en-US" altLang="zh-CN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en-US" altLang="zh-CN" sz="1600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43.27%</a:t>
                          </a:r>
                          <a:r>
                            <a:rPr lang="en-US" altLang="zh-CN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, </a:t>
                          </a:r>
                          <a:r>
                            <a:rPr lang="en-US" altLang="zh-CN" sz="1600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97.41%</a:t>
                          </a:r>
                          <a:r>
                            <a:rPr lang="en-US" altLang="zh-CN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zh-CN" altLang="en-US" sz="16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229257</a:t>
                          </a:r>
                          <a:endParaRPr lang="zh-CN" altLang="en-US" sz="16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49990793"/>
                      </a:ext>
                    </a:extLst>
                  </a:tr>
                  <a:tr h="64800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91" t="-492157" r="-177734" b="-1647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278509 (</a:t>
                          </a:r>
                          <a:r>
                            <a:rPr lang="en-US" altLang="zh-CN" sz="1600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27.85%</a:t>
                          </a:r>
                          <a:r>
                            <a:rPr lang="en-US" altLang="zh-CN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, </a:t>
                          </a:r>
                          <a:r>
                            <a:rPr lang="en-US" altLang="zh-CN" sz="1600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64.36%</a:t>
                          </a:r>
                          <a:r>
                            <a:rPr lang="en-US" altLang="zh-CN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zh-CN" altLang="en-US" sz="16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132928</a:t>
                          </a:r>
                          <a:endParaRPr lang="zh-CN" altLang="en-US" sz="16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818158"/>
                      </a:ext>
                    </a:extLst>
                  </a:tr>
                  <a:tr h="64800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91" t="-580769" r="-177734" b="-615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241432 (</a:t>
                          </a:r>
                          <a:r>
                            <a:rPr lang="en-US" altLang="zh-CN" sz="1600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24.14%</a:t>
                          </a:r>
                          <a:r>
                            <a:rPr lang="en-US" altLang="zh-CN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, </a:t>
                          </a:r>
                          <a:r>
                            <a:rPr lang="en-US" altLang="zh-CN" sz="1600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86.69%</a:t>
                          </a:r>
                          <a:r>
                            <a:rPr lang="en-US" altLang="zh-CN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zh-CN" altLang="en-US" sz="16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115167</a:t>
                          </a:r>
                          <a:endParaRPr lang="zh-CN" altLang="en-US" sz="16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29296704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Detection efficiency</a:t>
                          </a:r>
                          <a:endParaRPr lang="zh-CN" altLang="en-US" sz="16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latin typeface="Cambria Math" panose="02040503050406030204" pitchFamily="18" charset="0"/>
                            </a:rPr>
                            <a:t>24.14%</a:t>
                          </a:r>
                          <a:endParaRPr lang="zh-CN" altLang="en-US" sz="160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CN" altLang="en-US" sz="160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5779525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9266132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C7632A-5C0C-E339-45E1-B8F9F992A8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D4984E1-7F5F-53DE-8E36-0000D6E55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993800" cy="646331"/>
          </a:xfrm>
        </p:spPr>
        <p:txBody>
          <a:bodyPr wrap="square">
            <a:spAutoFit/>
          </a:bodyPr>
          <a:lstStyle/>
          <a:p>
            <a:r>
              <a:rPr lang="en-US" altLang="zh-CN" sz="4000" dirty="0">
                <a:latin typeface="Cambria Math" panose="02040503050406030204" pitchFamily="18" charset="0"/>
                <a:ea typeface="Cambria Math" panose="02040503050406030204" pitchFamily="18" charset="0"/>
              </a:rPr>
              <a:t>Result</a:t>
            </a:r>
            <a:endParaRPr lang="zh-CN" altLang="en-US" sz="4000" dirty="0">
              <a:latin typeface="Cambria Math" panose="02040503050406030204" pitchFamily="18" charset="0"/>
            </a:endParaRP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3046A6D-5192-2740-84E0-20D5525A8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CD19C-06E9-4AAC-B80C-DE4C22E21A18}" type="datetime1">
              <a:rPr lang="zh-CN" altLang="en-US" smtClean="0"/>
              <a:t>2025/4/6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9D87485-784E-D5B8-3FC6-4A5B80528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Examination of T/CP Invariance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B51DDA3-4A1C-D2B8-732B-B34E75C49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38C33-7068-4225-BE1B-FBEE078717E7}" type="slidenum">
              <a:rPr lang="zh-CN" altLang="en-US" smtClean="0"/>
              <a:t>21</a:t>
            </a:fld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4C89567A-E66E-28CA-1035-4062A9FBEFFB}"/>
                  </a:ext>
                </a:extLst>
              </p:cNvPr>
              <p:cNvSpPr txBox="1"/>
              <p:nvPr/>
            </p:nvSpPr>
            <p:spPr>
              <a:xfrm>
                <a:off x="359998" y="1440000"/>
                <a:ext cx="11508913" cy="29060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itchFamily="2" charset="2"/>
                  <a:buChar char="Ø"/>
                </a:pPr>
                <a:r>
                  <a:rPr kumimoji="1" lang="en" altLang="zh-CN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The result from Inclusive MC</a:t>
                </a:r>
                <a:endParaRPr kumimoji="1" lang="en-US" altLang="zh-CN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acc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𝐶𝑃</m:t>
                          </m:r>
                        </m:sup>
                      </m:sSubSup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𝐶𝑃</m:t>
                          </m:r>
                        </m:sup>
                      </m:sSubSup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=1+4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</m:oMath>
                  </m:oMathPara>
                </a14:m>
                <a:endParaRPr lang="en-US" altLang="zh-CN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acc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=1.0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0242</m:t>
                    </m:r>
                  </m:oMath>
                </a14:m>
                <a:r>
                  <a:rPr lang="en-US" altLang="zh-CN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=0.000605</m:t>
                    </m:r>
                  </m:oMath>
                </a14:m>
                <a:endParaRPr lang="en-US" altLang="zh-CN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42900" indent="-342900">
                  <a:buFont typeface="Wingdings" pitchFamily="2" charset="2"/>
                  <a:buChar char="Ø"/>
                </a:pPr>
                <a:endParaRPr kumimoji="1" lang="en" altLang="zh-CN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42900" indent="-342900">
                  <a:buFont typeface="Wingdings" pitchFamily="2" charset="2"/>
                  <a:buChar char="Ø"/>
                </a:pPr>
                <a:r>
                  <a:rPr kumimoji="1" lang="en" altLang="zh-CN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The result from data</a:t>
                </a:r>
                <a:endParaRPr kumimoji="1" lang="en-US" altLang="zh-CN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acc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=1.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01743</m:t>
                    </m:r>
                  </m:oMath>
                </a14:m>
                <a:r>
                  <a:rPr lang="en-US" altLang="zh-CN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=0.004357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</m:oMath>
                </a14:m>
                <a:endParaRPr lang="en-US" altLang="zh-CN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42900" indent="-342900">
                  <a:lnSpc>
                    <a:spcPct val="150000"/>
                  </a:lnSpc>
                  <a:buFont typeface="Wingdings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altLang="zh-CN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altLang="zh-CN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is the CP violation part</a:t>
                </a:r>
              </a:p>
            </p:txBody>
          </p:sp>
        </mc:Choice>
        <mc:Fallback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4C89567A-E66E-28CA-1035-4062A9FBEF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998" y="1440000"/>
                <a:ext cx="11508913" cy="2906052"/>
              </a:xfrm>
              <a:prstGeom prst="rect">
                <a:avLst/>
              </a:prstGeom>
              <a:blipFill>
                <a:blip r:embed="rId2"/>
                <a:stretch>
                  <a:fillRect l="-441" t="-1304" b="-217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29818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740592-C88D-0F83-C88D-D18C090BF7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57FDEA-0F56-9C44-3BFA-66F6D4291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993800" cy="646331"/>
          </a:xfrm>
        </p:spPr>
        <p:txBody>
          <a:bodyPr wrap="square">
            <a:spAutoFit/>
          </a:bodyPr>
          <a:lstStyle/>
          <a:p>
            <a:r>
              <a:rPr lang="en-US" altLang="zh-CN" sz="4000" dirty="0">
                <a:latin typeface="Cambria Math" panose="02040503050406030204" pitchFamily="18" charset="0"/>
                <a:ea typeface="Cambria Math" panose="02040503050406030204" pitchFamily="18" charset="0"/>
              </a:rPr>
              <a:t>Statistical error</a:t>
            </a:r>
            <a:endParaRPr lang="zh-CN" altLang="en-US" sz="4000" dirty="0">
              <a:latin typeface="Cambria Math" panose="02040503050406030204" pitchFamily="18" charset="0"/>
            </a:endParaRP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51B4B70-AAE1-4068-5F40-27278F902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CD19C-06E9-4AAC-B80C-DE4C22E21A18}" type="datetime1">
              <a:rPr lang="zh-CN" altLang="en-US" smtClean="0"/>
              <a:t>2025/4/8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6DBACBF-6D1F-D38B-806A-BF615EF48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Examination of T/CP Invariance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778E31-1FAE-47D8-78A3-D36497567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38C33-7068-4225-BE1B-FBEE078717E7}" type="slidenum">
              <a:rPr lang="zh-CN" altLang="en-US" smtClean="0"/>
              <a:t>22</a:t>
            </a:fld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F3B4C44B-7A5D-C1CA-CC6D-2E07562072D4}"/>
                  </a:ext>
                </a:extLst>
              </p:cNvPr>
              <p:cNvSpPr txBox="1"/>
              <p:nvPr/>
            </p:nvSpPr>
            <p:spPr>
              <a:xfrm>
                <a:off x="359998" y="1260000"/>
                <a:ext cx="11463407" cy="17823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itchFamily="2" charset="2"/>
                  <a:buChar char="Ø"/>
                </a:pPr>
                <a:r>
                  <a:rPr lang="en-US" altLang="zh-CN" sz="2000" b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For statistical error, if we want to measure the value of R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" altLang="zh-CN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ad>
                        <m:radPr>
                          <m:degHide m:val="on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ad>
                                        <m:radPr>
                                          <m:degHide m:val="on"/>
                                          <m:ctrlP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sSub>
                                            <m:sSubPr>
                                              <m:ctrlPr>
                                                <a:rPr lang="en-US" altLang="zh-CN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CN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𝑁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CN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e>
                                      </m:rad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𝑁</m:t>
                                          </m:r>
                                        </m:e>
                                        <m:sub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ad>
                                        <m:radPr>
                                          <m:degHide m:val="on"/>
                                          <m:ctrlP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sSub>
                                            <m:sSubPr>
                                              <m:ctrlPr>
                                                <a:rPr lang="en-US" altLang="zh-CN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CN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𝑁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CN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</m:e>
                                      </m:rad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𝑁</m:t>
                                          </m:r>
                                        </m:e>
                                        <m:sub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" altLang="zh-CN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F3B4C44B-7A5D-C1CA-CC6D-2E07562072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998" y="1260000"/>
                <a:ext cx="11463407" cy="1782347"/>
              </a:xfrm>
              <a:prstGeom prst="rect">
                <a:avLst/>
              </a:prstGeom>
              <a:blipFill>
                <a:blip r:embed="rId2"/>
                <a:stretch>
                  <a:fillRect l="-442" t="-212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10620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542E3E-941F-D0A6-18CA-54D28AACF1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D35F874-38CA-809E-B987-7666D464D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993800" cy="646331"/>
          </a:xfrm>
        </p:spPr>
        <p:txBody>
          <a:bodyPr wrap="square">
            <a:spAutoFit/>
          </a:bodyPr>
          <a:lstStyle/>
          <a:p>
            <a:r>
              <a:rPr lang="en-US" altLang="zh-CN" sz="4000" dirty="0">
                <a:latin typeface="Cambria Math" panose="02040503050406030204" pitchFamily="18" charset="0"/>
                <a:ea typeface="Cambria Math" panose="02040503050406030204" pitchFamily="18" charset="0"/>
              </a:rPr>
              <a:t>Systematic uncertainty</a:t>
            </a:r>
            <a:endParaRPr lang="zh-CN" altLang="en-US" sz="4000" dirty="0">
              <a:latin typeface="Cambria Math" panose="02040503050406030204" pitchFamily="18" charset="0"/>
            </a:endParaRP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329CDA8-2129-4C3E-31A6-19D89D6D3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CD19C-06E9-4AAC-B80C-DE4C22E21A18}" type="datetime1">
              <a:rPr lang="zh-CN" altLang="en-US" smtClean="0"/>
              <a:t>2025/4/6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E449AD4-4F40-D6BB-E867-69E465135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Examination of T/CP Invariance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B6D9B55-1CEB-2FD4-B7AE-608F5A013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38C33-7068-4225-BE1B-FBEE078717E7}" type="slidenum">
              <a:rPr lang="zh-CN" altLang="en-US" smtClean="0"/>
              <a:t>23</a:t>
            </a:fld>
            <a:endParaRPr lang="zh-CN" altLang="en-US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28169918-418B-37EB-33D3-E4FB33B79482}"/>
              </a:ext>
            </a:extLst>
          </p:cNvPr>
          <p:cNvSpPr txBox="1"/>
          <p:nvPr/>
        </p:nvSpPr>
        <p:spPr>
          <a:xfrm>
            <a:off x="359998" y="1260000"/>
            <a:ext cx="11463407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altLang="zh-CN" sz="20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For good charge track choose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" altLang="zh-CN" dirty="0">
                <a:latin typeface="Cambria Math" panose="02040503050406030204" pitchFamily="18" charset="0"/>
                <a:ea typeface="Cambria Math" panose="02040503050406030204" pitchFamily="18" charset="0"/>
              </a:rPr>
              <a:t>The tracking eﬃciency uncertainties for electron and muon charged tracks are 0.5% and 0.2%.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" altLang="zh-CN" dirty="0">
                <a:latin typeface="Cambria Math" panose="02040503050406030204" pitchFamily="18" charset="0"/>
                <a:ea typeface="Cambria Math" panose="02040503050406030204" pitchFamily="18" charset="0"/>
              </a:rPr>
              <a:t>Total uncertainty on tracking eﬃciency is 1.0% conservatively.</a:t>
            </a:r>
          </a:p>
          <a:p>
            <a:pPr marL="342900" indent="-342900">
              <a:buFont typeface="Wingdings" pitchFamily="2" charset="2"/>
              <a:buChar char="Ø"/>
            </a:pPr>
            <a:endParaRPr lang="en" altLang="zh-CN" sz="2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endParaRPr lang="en" altLang="zh-CN" sz="2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altLang="zh-CN" sz="20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For good photon choose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" altLang="zh-CN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</a:t>
            </a:r>
            <a:r>
              <a:rPr lang="en" altLang="zh-CN" dirty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ata-MC difference of photon selection eﬀiciencies is assigned as 0.2%.</a:t>
            </a:r>
            <a:endParaRPr lang="en-US" altLang="zh-CN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endParaRPr lang="en-US" altLang="zh-CN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endParaRPr lang="en-US" altLang="zh-CN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altLang="zh-CN" sz="20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For PID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" altLang="zh-CN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</a:t>
            </a:r>
            <a:r>
              <a:rPr lang="en" altLang="zh-CN" dirty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ata-MC difference of MDC tracking eﬀiciencies is assigned as 1% per charged particle in analysis.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" altLang="zh-CN" dirty="0">
                <a:latin typeface="Cambria Math" panose="02040503050406030204" pitchFamily="18" charset="0"/>
                <a:ea typeface="Cambria Math" panose="02040503050406030204" pitchFamily="18" charset="0"/>
              </a:rPr>
              <a:t>Total uncertainty on PID is 2.0%.</a:t>
            </a:r>
            <a:r>
              <a:rPr lang="en" altLang="zh-CN" dirty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 </a:t>
            </a:r>
            <a:endParaRPr lang="en-US" altLang="zh-CN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94197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84E7C8-B138-053B-A9AE-53A223226D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338CE82-2040-CBF3-3731-F7E52762E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993800" cy="646331"/>
          </a:xfrm>
        </p:spPr>
        <p:txBody>
          <a:bodyPr wrap="square">
            <a:spAutoFit/>
          </a:bodyPr>
          <a:lstStyle/>
          <a:p>
            <a:r>
              <a:rPr lang="en-US" altLang="zh-CN" sz="4000" dirty="0">
                <a:latin typeface="Cambria Math" panose="02040503050406030204" pitchFamily="18" charset="0"/>
                <a:ea typeface="Cambria Math" panose="02040503050406030204" pitchFamily="18" charset="0"/>
              </a:rPr>
              <a:t>Systematic uncertainty</a:t>
            </a:r>
            <a:endParaRPr lang="zh-CN" altLang="en-US" sz="4000" dirty="0">
              <a:latin typeface="Cambria Math" panose="02040503050406030204" pitchFamily="18" charset="0"/>
            </a:endParaRP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F362F63-D2C1-2FB2-2158-5FF66B76E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CD19C-06E9-4AAC-B80C-DE4C22E21A18}" type="datetime1">
              <a:rPr lang="zh-CN" altLang="en-US" smtClean="0"/>
              <a:t>2025/4/6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9C1CC7D-55F1-866E-AD4E-630C715D5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Examination of T/CP Invariance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8FD9D3A-BC2D-A4EB-FA7A-4819FA19B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38C33-7068-4225-BE1B-FBEE078717E7}" type="slidenum">
              <a:rPr lang="zh-CN" altLang="en-US" smtClean="0"/>
              <a:t>24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C28DD1DD-9006-9659-E0F0-FE4D5066CCCA}"/>
                  </a:ext>
                </a:extLst>
              </p:cNvPr>
              <p:cNvSpPr txBox="1"/>
              <p:nvPr/>
            </p:nvSpPr>
            <p:spPr>
              <a:xfrm>
                <a:off x="359998" y="1260000"/>
                <a:ext cx="11463407" cy="16927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itchFamily="2" charset="2"/>
                  <a:buChar char="Ø"/>
                </a:pPr>
                <a:r>
                  <a:rPr lang="en" altLang="zh-CN" sz="240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Vertex fit</a:t>
                </a:r>
              </a:p>
              <a:p>
                <a:pPr marL="342900" indent="-342900">
                  <a:buFont typeface="Wingdings" pitchFamily="2" charset="2"/>
                  <a:buChar char="ü"/>
                </a:pPr>
                <a:r>
                  <a:rPr lang="en" altLang="zh-CN" sz="2000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F</a:t>
                </a:r>
                <a:r>
                  <a:rPr lang="en" altLang="zh-CN" sz="200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it is studied by correcting the track helix parameters to reduce the difference between data and MC.</a:t>
                </a:r>
              </a:p>
              <a:p>
                <a:pPr marL="342900" indent="-342900">
                  <a:buFont typeface="Wingdings" pitchFamily="2" charset="2"/>
                  <a:buChar char="ü"/>
                </a:pPr>
                <a:r>
                  <a:rPr lang="en" altLang="zh-CN" sz="200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The systematic </a:t>
                </a:r>
                <a:r>
                  <a:rPr lang="en-US" altLang="zh-CN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uncertainty</a:t>
                </a:r>
                <a:r>
                  <a:rPr lang="en" altLang="zh-CN" sz="200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 can be calculated by: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" altLang="zh-CN" sz="20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20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" altLang="zh-CN" sz="200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𝜖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20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sz="20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𝜖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CN" sz="20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𝜖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0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" altLang="zh-CN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" altLang="zh-CN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altLang="zh-CN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l-GR" altLang="zh-CN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" altLang="zh-CN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is the efficiency with correction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altLang="zh-CN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l-GR" altLang="zh-CN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" altLang="zh-CN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is the efficiency without correction. </a:t>
                </a:r>
              </a:p>
              <a:p>
                <a:pPr marL="342900" indent="-342900">
                  <a:buFont typeface="Wingdings" pitchFamily="2" charset="2"/>
                  <a:buChar char="ü"/>
                </a:pPr>
                <a:r>
                  <a:rPr lang="en" altLang="zh-CN" sz="200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The systematic uncertainty of 4C kinematic fit and vertex fit are calculated as 0%.</a:t>
                </a:r>
                <a:endParaRPr lang="zh-CN" altLang="en-US" sz="2000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C28DD1DD-9006-9659-E0F0-FE4D5066CC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998" y="1260000"/>
                <a:ext cx="11463407" cy="1692771"/>
              </a:xfrm>
              <a:prstGeom prst="rect">
                <a:avLst/>
              </a:prstGeom>
              <a:blipFill>
                <a:blip r:embed="rId2"/>
                <a:stretch>
                  <a:fillRect l="-774" t="-2985" b="-67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D945964C-ACC1-8277-96CD-C46AD6880B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328509"/>
              </p:ext>
            </p:extLst>
          </p:nvPr>
        </p:nvGraphicFramePr>
        <p:xfrm>
          <a:off x="3482591" y="3934560"/>
          <a:ext cx="5218220" cy="1440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38220">
                  <a:extLst>
                    <a:ext uri="{9D8B030D-6E8A-4147-A177-3AD203B41FA5}">
                      <a16:colId xmlns:a16="http://schemas.microsoft.com/office/drawing/2014/main" val="604657479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1066342273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839034966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Signal window</a:t>
                      </a: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Use </a:t>
                      </a:r>
                      <a:r>
                        <a:rPr lang="en" altLang="zh-CN" sz="16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correction</a:t>
                      </a:r>
                      <a:endParaRPr lang="en" altLang="zh-CN" sz="1600" b="0" kern="1200" dirty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No </a:t>
                      </a:r>
                      <a:r>
                        <a:rPr lang="en" altLang="zh-CN" sz="16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correction</a:t>
                      </a:r>
                      <a:endParaRPr lang="en" altLang="zh-CN" sz="1600" b="0" kern="1200" dirty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295659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indent="266700" algn="ctr">
                        <a:lnSpc>
                          <a:spcPts val="2200"/>
                        </a:lnSpc>
                      </a:pPr>
                      <a:r>
                        <a:rPr lang="en-US" altLang="zh-CN" sz="1600" b="0" kern="100" dirty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Final events</a:t>
                      </a:r>
                      <a:endParaRPr lang="zh-CN" sz="1600" b="0" kern="100" dirty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460397</a:t>
                      </a:r>
                      <a:endParaRPr lang="zh-CN" altLang="zh-CN" sz="1600" b="0" kern="100" dirty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460397</a:t>
                      </a:r>
                      <a:endParaRPr lang="zh-CN" altLang="zh-CN" sz="1600" b="0" kern="100" dirty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061701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indent="266700" algn="ctr">
                        <a:lnSpc>
                          <a:spcPts val="2200"/>
                        </a:lnSpc>
                      </a:pPr>
                      <a:r>
                        <a:rPr lang="en-US" altLang="zh-CN" sz="1600" b="0" kern="100" dirty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Selection efficiency(%)</a:t>
                      </a:r>
                      <a:endParaRPr lang="zh-CN" sz="1600" b="0" kern="100" dirty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2200"/>
                        </a:lnSpc>
                      </a:pPr>
                      <a:r>
                        <a:rPr lang="en-US" altLang="zh-CN" sz="1600" b="0" kern="100" dirty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46.04%</a:t>
                      </a:r>
                      <a:endParaRPr lang="zh-CN" sz="1600" b="0" kern="100" dirty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2200"/>
                        </a:lnSpc>
                      </a:pPr>
                      <a:r>
                        <a:rPr lang="en-US" altLang="zh-CN" sz="1600" b="0" kern="100" dirty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46.04%</a:t>
                      </a:r>
                      <a:endParaRPr lang="zh-CN" sz="1600" b="0" kern="100" dirty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11613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indent="266700" algn="ctr">
                        <a:lnSpc>
                          <a:spcPts val="2200"/>
                        </a:lnSpc>
                      </a:pPr>
                      <a:r>
                        <a:rPr lang="en-US" altLang="zh-CN" sz="1600" b="0" kern="100" dirty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Uncertainty(%)</a:t>
                      </a:r>
                      <a:endParaRPr lang="zh-CN" sz="1600" b="0" kern="100" dirty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algn="ctr">
                        <a:lnSpc>
                          <a:spcPts val="2200"/>
                        </a:lnSpc>
                      </a:pPr>
                      <a:r>
                        <a:rPr lang="en" altLang="zh-CN" sz="1600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0%</a:t>
                      </a:r>
                      <a:endParaRPr lang="zh-CN" sz="1600" b="0" kern="100" dirty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indent="0" algn="ctr">
                        <a:lnSpc>
                          <a:spcPts val="2200"/>
                        </a:lnSpc>
                      </a:pPr>
                      <a:endParaRPr lang="zh-CN" sz="1400" b="0" kern="100" dirty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04454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5602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00B7E7-563C-FD61-13F3-0182611258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C246A54-E45E-E2BE-3026-07998FEB1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993800" cy="646331"/>
          </a:xfrm>
        </p:spPr>
        <p:txBody>
          <a:bodyPr wrap="square">
            <a:spAutoFit/>
          </a:bodyPr>
          <a:lstStyle/>
          <a:p>
            <a:r>
              <a:rPr lang="en-US" altLang="zh-CN" sz="4000" dirty="0">
                <a:latin typeface="Cambria Math" panose="02040503050406030204" pitchFamily="18" charset="0"/>
                <a:ea typeface="Cambria Math" panose="02040503050406030204" pitchFamily="18" charset="0"/>
              </a:rPr>
              <a:t>Systematic uncertainty</a:t>
            </a:r>
            <a:endParaRPr lang="zh-CN" altLang="en-US" sz="4000" dirty="0">
              <a:latin typeface="Cambria Math" panose="02040503050406030204" pitchFamily="18" charset="0"/>
            </a:endParaRP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BAB5F6D-29F2-948B-D35A-9F025AF99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CD19C-06E9-4AAC-B80C-DE4C22E21A18}" type="datetime1">
              <a:rPr lang="zh-CN" altLang="en-US" smtClean="0"/>
              <a:t>2025/4/6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3424AC3-CF5F-306D-7986-677588478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Examination of T/CP Invariance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0DC1174-AEB6-B71F-59A3-883164C13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38C33-7068-4225-BE1B-FBEE078717E7}" type="slidenum">
              <a:rPr lang="zh-CN" altLang="en-US" smtClean="0"/>
              <a:t>25</a:t>
            </a:fld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E77F3AEA-162A-5AC7-5DE4-7A99BD683E28}"/>
                  </a:ext>
                </a:extLst>
              </p:cNvPr>
              <p:cNvSpPr txBox="1"/>
              <p:nvPr/>
            </p:nvSpPr>
            <p:spPr>
              <a:xfrm>
                <a:off x="359998" y="1260000"/>
                <a:ext cx="1146340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" altLang="zh-CN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" altLang="zh-CN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cut</a:t>
                </a:r>
              </a:p>
              <a:p>
                <a:pPr marL="342900" indent="-342900">
                  <a:buFont typeface="Wingdings" pitchFamily="2" charset="2"/>
                  <a:buChar char="ü"/>
                </a:pPr>
                <a:r>
                  <a:rPr lang="en" altLang="zh-CN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Use control sample(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  <m:f>
                      <m:fPr>
                        <m:type m:val="lin"/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𝐽</m:t>
                        </m:r>
                      </m:num>
                      <m:den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den>
                    </m:f>
                  </m:oMath>
                </a14:m>
                <a:r>
                  <a:rPr lang="en" altLang="zh-CN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" altLang="zh-CN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𝐽</m:t>
                        </m:r>
                      </m:num>
                      <m:den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𝜌𝜋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den>
                    </m:f>
                  </m:oMath>
                </a14:m>
                <a:r>
                  <a:rPr lang="en" altLang="zh-CN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 corrected the number of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" altLang="zh-CN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E77F3AEA-162A-5AC7-5DE4-7A99BD683E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998" y="1260000"/>
                <a:ext cx="11463407" cy="769441"/>
              </a:xfrm>
              <a:prstGeom prst="rect">
                <a:avLst/>
              </a:prstGeom>
              <a:blipFill>
                <a:blip r:embed="rId2"/>
                <a:stretch>
                  <a:fillRect l="-774" t="-14754" b="-950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" name="表格 2">
                <a:extLst>
                  <a:ext uri="{FF2B5EF4-FFF2-40B4-BE49-F238E27FC236}">
                    <a16:creationId xmlns:a16="http://schemas.microsoft.com/office/drawing/2014/main" id="{CB73DDD3-DF39-2FAD-B03A-FABF568F04B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91313201"/>
                  </p:ext>
                </p:extLst>
              </p:nvPr>
            </p:nvGraphicFramePr>
            <p:xfrm>
              <a:off x="4046873" y="2709000"/>
              <a:ext cx="4089654" cy="7200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832524">
                      <a:extLst>
                        <a:ext uri="{9D8B030D-6E8A-4147-A177-3AD203B41FA5}">
                          <a16:colId xmlns:a16="http://schemas.microsoft.com/office/drawing/2014/main" val="604657479"/>
                        </a:ext>
                      </a:extLst>
                    </a:gridCol>
                    <a:gridCol w="1128565">
                      <a:extLst>
                        <a:ext uri="{9D8B030D-6E8A-4147-A177-3AD203B41FA5}">
                          <a16:colId xmlns:a16="http://schemas.microsoft.com/office/drawing/2014/main" val="1066342273"/>
                        </a:ext>
                      </a:extLst>
                    </a:gridCol>
                    <a:gridCol w="1128565">
                      <a:extLst>
                        <a:ext uri="{9D8B030D-6E8A-4147-A177-3AD203B41FA5}">
                          <a16:colId xmlns:a16="http://schemas.microsoft.com/office/drawing/2014/main" val="839034966"/>
                        </a:ext>
                      </a:extLst>
                    </a:gridCol>
                  </a:tblGrid>
                  <a:tr h="3600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ts val="2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Decay mode</a:t>
                          </a: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ts val="2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𝜖</m:t>
                                    </m:r>
                                  </m:e>
                                  <m:sub>
                                    <m:r>
                                      <a:rPr lang="en-US" altLang="zh-CN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𝑀𝐶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zh-CN" sz="1800" b="0" kern="1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ts val="2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𝜖</m:t>
                                    </m:r>
                                  </m:e>
                                  <m:sub>
                                    <m:r>
                                      <a:rPr lang="en-US" altLang="zh-CN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𝐷𝑇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zh-CN" sz="1800" b="0" kern="1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10617011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pPr indent="266700" algn="ctr">
                            <a:lnSpc>
                              <a:spcPts val="22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lin"/>
                                    <m:ctrlPr>
                                      <a:rPr lang="zh-CN" altLang="en-US" sz="1800" b="0" i="1" kern="1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sz="1800" b="0" i="1" kern="1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𝐽</m:t>
                                    </m:r>
                                  </m:num>
                                  <m:den>
                                    <m:r>
                                      <a:rPr lang="en-US" altLang="zh-CN" sz="1800" b="0" i="1" kern="1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𝜓</m:t>
                                    </m:r>
                                    <m:r>
                                      <a:rPr lang="en-US" altLang="zh-CN" sz="1800" b="0" i="1" kern="1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→</m:t>
                                    </m:r>
                                    <m:sSup>
                                      <m:sSupPr>
                                        <m:ctrlPr>
                                          <a:rPr lang="en-US" altLang="zh-CN" sz="1800" b="0" i="1" kern="10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宋体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1800" b="0" i="1" kern="10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宋体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𝜋</m:t>
                                        </m:r>
                                      </m:e>
                                      <m:sup>
                                        <m:r>
                                          <a:rPr lang="en-US" altLang="zh-CN" sz="1800" b="0" i="1" kern="10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宋体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+</m:t>
                                        </m:r>
                                      </m:sup>
                                    </m:sSup>
                                    <m:sSup>
                                      <m:sSupPr>
                                        <m:ctrlPr>
                                          <a:rPr lang="en-US" altLang="zh-CN" sz="1800" b="0" i="1" kern="10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宋体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1800" b="0" i="1" kern="10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宋体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𝜋</m:t>
                                        </m:r>
                                      </m:e>
                                      <m:sup>
                                        <m:r>
                                          <a:rPr lang="en-US" altLang="zh-CN" sz="1800" b="0" i="1" kern="10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宋体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−</m:t>
                                        </m:r>
                                      </m:sup>
                                    </m:sSup>
                                    <m:sSup>
                                      <m:sSupPr>
                                        <m:ctrlPr>
                                          <a:rPr lang="en-US" altLang="zh-CN" sz="1800" b="0" i="1" kern="10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宋体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1800" b="0" i="1" kern="10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宋体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𝜋</m:t>
                                        </m:r>
                                      </m:e>
                                      <m:sup>
                                        <m:r>
                                          <a:rPr lang="en-US" altLang="zh-CN" sz="1800" b="0" i="1" kern="10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宋体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0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zh-CN" sz="1800" b="0" kern="1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ts val="2200"/>
                            </a:lnSpc>
                          </a:pPr>
                          <a:r>
                            <a:rPr lang="en-US" altLang="zh-CN" sz="1800" b="0" kern="1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0.9958</a:t>
                          </a:r>
                          <a:endParaRPr lang="zh-CN" sz="1800" b="0" kern="1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ts val="2200"/>
                            </a:lnSpc>
                          </a:pPr>
                          <a:r>
                            <a:rPr lang="en-US" altLang="zh-CN" sz="1800" b="0" kern="1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0.9942</a:t>
                          </a:r>
                          <a:endParaRPr lang="zh-CN" sz="1800" b="0" kern="1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10445406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" name="表格 2">
                <a:extLst>
                  <a:ext uri="{FF2B5EF4-FFF2-40B4-BE49-F238E27FC236}">
                    <a16:creationId xmlns:a16="http://schemas.microsoft.com/office/drawing/2014/main" id="{CB73DDD3-DF39-2FAD-B03A-FABF568F04B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91313201"/>
                  </p:ext>
                </p:extLst>
              </p:nvPr>
            </p:nvGraphicFramePr>
            <p:xfrm>
              <a:off x="4046873" y="2709000"/>
              <a:ext cx="4089654" cy="7200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832524">
                      <a:extLst>
                        <a:ext uri="{9D8B030D-6E8A-4147-A177-3AD203B41FA5}">
                          <a16:colId xmlns:a16="http://schemas.microsoft.com/office/drawing/2014/main" val="604657479"/>
                        </a:ext>
                      </a:extLst>
                    </a:gridCol>
                    <a:gridCol w="1128565">
                      <a:extLst>
                        <a:ext uri="{9D8B030D-6E8A-4147-A177-3AD203B41FA5}">
                          <a16:colId xmlns:a16="http://schemas.microsoft.com/office/drawing/2014/main" val="1066342273"/>
                        </a:ext>
                      </a:extLst>
                    </a:gridCol>
                    <a:gridCol w="1128565">
                      <a:extLst>
                        <a:ext uri="{9D8B030D-6E8A-4147-A177-3AD203B41FA5}">
                          <a16:colId xmlns:a16="http://schemas.microsoft.com/office/drawing/2014/main" val="839034966"/>
                        </a:ext>
                      </a:extLst>
                    </a:gridCol>
                  </a:tblGrid>
                  <a:tr h="3600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ts val="2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Decay mode</a:t>
                          </a: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64045" t="-20690" r="-101124" b="-2724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64045" t="-20690" r="-1124" b="-2724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10617011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90" t="-125000" r="-123448" b="-182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ts val="2200"/>
                            </a:lnSpc>
                          </a:pPr>
                          <a:r>
                            <a:rPr lang="en-US" altLang="zh-CN" sz="1800" b="0" kern="1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0.9958</a:t>
                          </a:r>
                          <a:endParaRPr lang="zh-CN" sz="1800" b="0" kern="1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ts val="2200"/>
                            </a:lnSpc>
                          </a:pPr>
                          <a:r>
                            <a:rPr lang="en-US" altLang="zh-CN" sz="1800" b="0" kern="1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0.9942</a:t>
                          </a:r>
                          <a:endParaRPr lang="zh-CN" sz="1800" b="0" kern="1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1044540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A0BD1222-DF9E-57A9-4A54-1F1B325407A7}"/>
                  </a:ext>
                </a:extLst>
              </p:cNvPr>
              <p:cNvSpPr txBox="1"/>
              <p:nvPr/>
            </p:nvSpPr>
            <p:spPr>
              <a:xfrm>
                <a:off x="4046871" y="4095273"/>
                <a:ext cx="4089655" cy="6842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" altLang="zh-CN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𝜖</m:t>
                                  </m:r>
                                </m:e>
                                <m:sub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𝐷𝑇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𝜖</m:t>
                                  </m:r>
                                </m:e>
                                <m:sub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𝑀𝐶</m:t>
                                  </m:r>
                                </m:sub>
                              </m:sSub>
                            </m:den>
                          </m:f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=0.2%</m:t>
                      </m:r>
                    </m:oMath>
                  </m:oMathPara>
                </a14:m>
                <a:endParaRPr lang="en" altLang="zh-CN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A0BD1222-DF9E-57A9-4A54-1F1B325407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6871" y="4095273"/>
                <a:ext cx="4089655" cy="684226"/>
              </a:xfrm>
              <a:prstGeom prst="rect">
                <a:avLst/>
              </a:prstGeom>
              <a:blipFill>
                <a:blip r:embed="rId4"/>
                <a:stretch>
                  <a:fillRect b="-18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08312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EEAB32-E6C3-85AE-71F7-A6956879B6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FA83361-A971-F1DF-D92B-11CA97E73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993800" cy="646331"/>
          </a:xfrm>
        </p:spPr>
        <p:txBody>
          <a:bodyPr wrap="square">
            <a:spAutoFit/>
          </a:bodyPr>
          <a:lstStyle/>
          <a:p>
            <a:r>
              <a:rPr lang="en-US" altLang="zh-CN" sz="4000" dirty="0">
                <a:latin typeface="Cambria Math" panose="02040503050406030204" pitchFamily="18" charset="0"/>
                <a:ea typeface="Cambria Math" panose="02040503050406030204" pitchFamily="18" charset="0"/>
              </a:rPr>
              <a:t>Systematic uncertainty</a:t>
            </a:r>
            <a:endParaRPr lang="zh-CN" altLang="en-US" sz="4000" dirty="0">
              <a:latin typeface="Cambria Math" panose="02040503050406030204" pitchFamily="18" charset="0"/>
            </a:endParaRP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729D925-8A5C-0336-5A1E-5935494C2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CD19C-06E9-4AAC-B80C-DE4C22E21A18}" type="datetime1">
              <a:rPr lang="zh-CN" altLang="en-US" smtClean="0"/>
              <a:t>2025/4/6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4257D71-8997-BCF0-FA8F-4AE19F56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Examination of T/CP Invariance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C2CB187-939F-4C80-757F-E3B0E4450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38C33-7068-4225-BE1B-FBEE078717E7}" type="slidenum">
              <a:rPr lang="zh-CN" altLang="en-US" smtClean="0"/>
              <a:t>26</a:t>
            </a:fld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399DA00D-D898-E9AA-1136-989EE9E04BAF}"/>
                  </a:ext>
                </a:extLst>
              </p:cNvPr>
              <p:cNvSpPr txBox="1"/>
              <p:nvPr/>
            </p:nvSpPr>
            <p:spPr>
              <a:xfrm>
                <a:off x="359998" y="1260000"/>
                <a:ext cx="11505431" cy="16927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" altLang="zh-CN" sz="24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" altLang="zh-CN" sz="24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𝑚𝑖𝑠𝑠</m:t>
                        </m:r>
                      </m:sub>
                    </m:sSub>
                  </m:oMath>
                </a14:m>
                <a:r>
                  <a:rPr lang="en" altLang="zh-CN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cut</a:t>
                </a:r>
              </a:p>
              <a:p>
                <a:pPr marL="342900" indent="-342900">
                  <a:buFont typeface="Wingdings" pitchFamily="2" charset="2"/>
                  <a:buChar char="ü"/>
                </a:pPr>
                <a:r>
                  <a:rPr lang="en" altLang="zh-CN" sz="200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To evaluate the systematic uncertainty associated with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" altLang="zh-CN" sz="20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" altLang="zh-CN" sz="20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𝑚𝑖𝑠𝑠</m:t>
                        </m:r>
                      </m:sub>
                    </m:sSub>
                  </m:oMath>
                </a14:m>
                <a:r>
                  <a:rPr lang="en" altLang="zh-CN" sz="200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, we changed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" altLang="zh-CN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" altLang="zh-CN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𝑚𝑖𝑠𝑠</m:t>
                        </m:r>
                      </m:sub>
                    </m:sSub>
                    <m:r>
                      <a:rPr lang="en" altLang="zh-CN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" altLang="zh-CN" sz="200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from 3.05 to 3.10 GeV or 3.00 GeV, the maximum diﬀerence of CP violation between them was taken as the systematic uncertainty.</a:t>
                </a:r>
              </a:p>
              <a:p>
                <a:pPr marL="342900" indent="-342900">
                  <a:buFont typeface="Wingdings" pitchFamily="2" charset="2"/>
                  <a:buChar char="ü"/>
                </a:pPr>
                <a:r>
                  <a:rPr lang="en" altLang="zh-CN" sz="2000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The </a:t>
                </a:r>
                <a:r>
                  <a:rPr lang="en" altLang="zh-CN" sz="200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systematic uncertainty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" altLang="zh-CN" sz="20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" altLang="zh-CN" sz="20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𝑚𝑖𝑠𝑠</m:t>
                        </m:r>
                      </m:sub>
                    </m:sSub>
                  </m:oMath>
                </a14:m>
                <a:r>
                  <a:rPr lang="en" altLang="zh-CN" sz="200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 is 0.1%.</a:t>
                </a:r>
              </a:p>
            </p:txBody>
          </p:sp>
        </mc:Choice>
        <mc:Fallback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399DA00D-D898-E9AA-1136-989EE9E04B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998" y="1260000"/>
                <a:ext cx="11505431" cy="1692771"/>
              </a:xfrm>
              <a:prstGeom prst="rect">
                <a:avLst/>
              </a:prstGeom>
              <a:blipFill>
                <a:blip r:embed="rId2"/>
                <a:stretch>
                  <a:fillRect l="-772" t="-2985" b="-597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" name="表格 2">
                <a:extLst>
                  <a:ext uri="{FF2B5EF4-FFF2-40B4-BE49-F238E27FC236}">
                    <a16:creationId xmlns:a16="http://schemas.microsoft.com/office/drawing/2014/main" id="{877A46ED-616F-5BBE-F38D-DCC612DB03A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6076425"/>
                  </p:ext>
                </p:extLst>
              </p:nvPr>
            </p:nvGraphicFramePr>
            <p:xfrm>
              <a:off x="2115081" y="3689910"/>
              <a:ext cx="7961837" cy="14400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990459">
                      <a:extLst>
                        <a:ext uri="{9D8B030D-6E8A-4147-A177-3AD203B41FA5}">
                          <a16:colId xmlns:a16="http://schemas.microsoft.com/office/drawing/2014/main" val="604657479"/>
                        </a:ext>
                      </a:extLst>
                    </a:gridCol>
                    <a:gridCol w="2388551">
                      <a:extLst>
                        <a:ext uri="{9D8B030D-6E8A-4147-A177-3AD203B41FA5}">
                          <a16:colId xmlns:a16="http://schemas.microsoft.com/office/drawing/2014/main" val="1066342273"/>
                        </a:ext>
                      </a:extLst>
                    </a:gridCol>
                    <a:gridCol w="3582827">
                      <a:extLst>
                        <a:ext uri="{9D8B030D-6E8A-4147-A177-3AD203B41FA5}">
                          <a16:colId xmlns:a16="http://schemas.microsoft.com/office/drawing/2014/main" val="839034966"/>
                        </a:ext>
                      </a:extLst>
                    </a:gridCol>
                  </a:tblGrid>
                  <a:tr h="3600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ts val="2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altLang="zh-CN" sz="18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ts val="2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" altLang="zh-CN" sz="1800" b="0" kern="1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Detection efficiency</a:t>
                          </a:r>
                          <a:endParaRPr lang="zh-CN" altLang="zh-CN" sz="1800" b="0" kern="1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ts val="2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acc>
                                <m:accPr>
                                  <m:chr m:val="̃"/>
                                  <m:ctrlPr>
                                    <a:rPr lang="zh-CN" altLang="en-US" sz="1800" b="0" i="1" kern="1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1800" b="0" i="1" kern="1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R</m:t>
                                  </m:r>
                                </m:e>
                              </m:acc>
                            </m:oMath>
                          </a14:m>
                          <a:r>
                            <a:rPr lang="en-US" altLang="zh-CN" sz="1800" b="0" kern="1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 and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800" b="0" i="1" kern="1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𝛿</m:t>
                              </m:r>
                            </m:oMath>
                          </a14:m>
                          <a:endParaRPr lang="zh-CN" altLang="zh-CN" sz="1800" b="0" kern="1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10617011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pPr indent="266700" algn="ctr">
                            <a:lnSpc>
                              <a:spcPts val="22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8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" altLang="zh-CN" sz="18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" altLang="zh-CN" sz="18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𝑚𝑖𝑠𝑠</m:t>
                                    </m:r>
                                  </m:sub>
                                </m:sSub>
                                <m:r>
                                  <a:rPr lang="en-US" altLang="zh-CN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&lt;3.00</m:t>
                                </m:r>
                              </m:oMath>
                            </m:oMathPara>
                          </a14:m>
                          <a:endParaRPr lang="zh-CN" sz="1800" b="0" kern="1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ts val="2200"/>
                            </a:lnSpc>
                          </a:pPr>
                          <a:endParaRPr lang="zh-CN" sz="1800" b="0" kern="1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ts val="2200"/>
                            </a:lnSpc>
                          </a:pPr>
                          <a14:m>
                            <m:oMath xmlns:m="http://schemas.openxmlformats.org/officeDocument/2006/math">
                              <m:acc>
                                <m:accPr>
                                  <m:chr m:val="̃"/>
                                  <m:ctrlPr>
                                    <a:rPr lang="zh-CN" altLang="en-US" sz="1800" b="0" i="1" kern="1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1800" b="0" i="1" kern="1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R</m:t>
                                  </m:r>
                                </m:e>
                              </m:acc>
                              <m:r>
                                <a:rPr lang="en-US" altLang="zh-CN" sz="1800" b="0" i="1" kern="1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=1.0</m:t>
                              </m:r>
                              <m:r>
                                <a:rPr lang="en-US" altLang="zh-CN" sz="1800" b="0" i="1" kern="1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1743</m:t>
                              </m:r>
                            </m:oMath>
                          </a14:m>
                          <a:r>
                            <a:rPr lang="en-US" altLang="zh-CN" sz="1800" b="0" kern="1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 and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800" b="0" i="1" kern="1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𝛿</m:t>
                              </m:r>
                              <m:r>
                                <a:rPr lang="en-US" altLang="zh-CN" sz="1800" b="0" i="1" kern="1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=0.004357</m:t>
                              </m:r>
                              <m:r>
                                <a:rPr lang="en-US" altLang="zh-CN" sz="1800" b="0" i="1" kern="1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</m:oMath>
                          </a14:m>
                          <a:endParaRPr lang="zh-CN" sz="1800" b="0" kern="1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10445406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pPr indent="266700" algn="ctr">
                            <a:lnSpc>
                              <a:spcPts val="22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8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" altLang="zh-CN" sz="18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" altLang="zh-CN" sz="18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𝑚𝑖𝑠𝑠</m:t>
                                    </m:r>
                                  </m:sub>
                                </m:sSub>
                                <m:r>
                                  <a:rPr lang="en-US" altLang="zh-CN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&lt;3.05</m:t>
                                </m:r>
                              </m:oMath>
                            </m:oMathPara>
                          </a14:m>
                          <a:endParaRPr lang="zh-CN" sz="1800" b="0" kern="1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ts val="2200"/>
                            </a:lnSpc>
                          </a:pPr>
                          <a:endParaRPr lang="zh-CN" sz="1800" b="0" kern="1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ts val="2200"/>
                            </a:lnSpc>
                          </a:pPr>
                          <a14:m>
                            <m:oMath xmlns:m="http://schemas.openxmlformats.org/officeDocument/2006/math">
                              <m:acc>
                                <m:accPr>
                                  <m:chr m:val="̃"/>
                                  <m:ctrlPr>
                                    <a:rPr lang="zh-CN" altLang="en-US" sz="1800" b="0" i="1" kern="1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1800" b="0" i="1" kern="1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R</m:t>
                                  </m:r>
                                </m:e>
                              </m:acc>
                              <m:r>
                                <a:rPr lang="en-US" altLang="zh-CN" sz="1800" b="0" i="1" kern="1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=1.0</m:t>
                              </m:r>
                              <m:r>
                                <a:rPr lang="en-US" altLang="zh-CN" sz="1800" b="0" i="1" kern="1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1743</m:t>
                              </m:r>
                            </m:oMath>
                          </a14:m>
                          <a:r>
                            <a:rPr lang="en-US" altLang="zh-CN" sz="1800" b="0" kern="1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 and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800" b="0" i="1" kern="1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𝛿</m:t>
                              </m:r>
                              <m:r>
                                <a:rPr lang="en-US" altLang="zh-CN" sz="1800" b="0" i="1" kern="1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=0.00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4357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</m:oMath>
                          </a14:m>
                          <a:endParaRPr lang="zh-CN" sz="1800" b="0" kern="1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5159067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pPr indent="266700" algn="ctr">
                            <a:lnSpc>
                              <a:spcPts val="22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8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" altLang="zh-CN" sz="18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" altLang="zh-CN" sz="18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𝑚𝑖𝑠𝑠</m:t>
                                    </m:r>
                                  </m:sub>
                                </m:sSub>
                                <m:r>
                                  <a:rPr lang="en-US" altLang="zh-CN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&lt;3.10</m:t>
                                </m:r>
                              </m:oMath>
                            </m:oMathPara>
                          </a14:m>
                          <a:endParaRPr lang="zh-CN" sz="1800" b="0" kern="1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ts val="2200"/>
                            </a:lnSpc>
                          </a:pPr>
                          <a:endParaRPr lang="zh-CN" sz="1800" b="0" kern="1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ts val="2200"/>
                            </a:lnSpc>
                          </a:pPr>
                          <a14:m>
                            <m:oMath xmlns:m="http://schemas.openxmlformats.org/officeDocument/2006/math">
                              <m:acc>
                                <m:accPr>
                                  <m:chr m:val="̃"/>
                                  <m:ctrlPr>
                                    <a:rPr lang="zh-CN" altLang="en-US" sz="1800" b="0" i="1" kern="1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1800" b="0" i="1" kern="1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R</m:t>
                                  </m:r>
                                </m:e>
                              </m:acc>
                              <m:r>
                                <a:rPr lang="en-US" altLang="zh-CN" sz="1800" b="0" i="1" kern="1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=1.0</m:t>
                              </m:r>
                              <m:r>
                                <a:rPr lang="en-US" altLang="zh-CN" sz="1800" b="0" i="1" kern="1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1745</m:t>
                              </m:r>
                            </m:oMath>
                          </a14:m>
                          <a:r>
                            <a:rPr lang="en-US" altLang="zh-CN" sz="1800" b="0" kern="1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 and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800" b="0" i="1" kern="1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𝛿</m:t>
                              </m:r>
                              <m:r>
                                <a:rPr lang="en-US" altLang="zh-CN" sz="1800" b="0" i="1" kern="1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=0.004362</m:t>
                              </m:r>
                              <m:r>
                                <a:rPr lang="en-US" altLang="zh-CN" sz="1800" b="0" i="1" kern="1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</m:oMath>
                          </a14:m>
                          <a:endParaRPr lang="zh-CN" sz="1800" b="0" kern="1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88653590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" name="表格 2">
                <a:extLst>
                  <a:ext uri="{FF2B5EF4-FFF2-40B4-BE49-F238E27FC236}">
                    <a16:creationId xmlns:a16="http://schemas.microsoft.com/office/drawing/2014/main" id="{877A46ED-616F-5BBE-F38D-DCC612DB03A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6076425"/>
                  </p:ext>
                </p:extLst>
              </p:nvPr>
            </p:nvGraphicFramePr>
            <p:xfrm>
              <a:off x="2115081" y="3689910"/>
              <a:ext cx="7961837" cy="14400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990459">
                      <a:extLst>
                        <a:ext uri="{9D8B030D-6E8A-4147-A177-3AD203B41FA5}">
                          <a16:colId xmlns:a16="http://schemas.microsoft.com/office/drawing/2014/main" val="604657479"/>
                        </a:ext>
                      </a:extLst>
                    </a:gridCol>
                    <a:gridCol w="2388551">
                      <a:extLst>
                        <a:ext uri="{9D8B030D-6E8A-4147-A177-3AD203B41FA5}">
                          <a16:colId xmlns:a16="http://schemas.microsoft.com/office/drawing/2014/main" val="1066342273"/>
                        </a:ext>
                      </a:extLst>
                    </a:gridCol>
                    <a:gridCol w="3582827">
                      <a:extLst>
                        <a:ext uri="{9D8B030D-6E8A-4147-A177-3AD203B41FA5}">
                          <a16:colId xmlns:a16="http://schemas.microsoft.com/office/drawing/2014/main" val="839034966"/>
                        </a:ext>
                      </a:extLst>
                    </a:gridCol>
                  </a:tblGrid>
                  <a:tr h="3600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ts val="2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altLang="zh-CN" sz="18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ts val="2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" altLang="zh-CN" sz="1800" b="0" kern="1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Detection efficiency</a:t>
                          </a:r>
                          <a:endParaRPr lang="zh-CN" altLang="zh-CN" sz="1800" b="0" kern="1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22261" t="-6897" r="-353" b="-3206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10617011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37" t="-110714" r="-300637" b="-232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ts val="2200"/>
                            </a:lnSpc>
                          </a:pPr>
                          <a:endParaRPr lang="zh-CN" sz="1800" b="0" kern="1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22261" t="-110714" r="-353" b="-2321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10445406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37" t="-203448" r="-300637" b="-12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ts val="2200"/>
                            </a:lnSpc>
                          </a:pPr>
                          <a:endParaRPr lang="zh-CN" sz="1800" b="0" kern="1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22261" t="-203448" r="-353" b="-1241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5159067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37" t="-314286" r="-300637" b="-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ts val="2200"/>
                            </a:lnSpc>
                          </a:pPr>
                          <a:endParaRPr lang="zh-CN" sz="1800" b="0" kern="1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22261" t="-314286" r="-353" b="-2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8865359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6896043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60D77D-F3F0-14AD-E19D-5AF167F519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8306961-E9C3-880E-1A02-04D0D4174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993800" cy="646331"/>
          </a:xfrm>
        </p:spPr>
        <p:txBody>
          <a:bodyPr wrap="square">
            <a:spAutoFit/>
          </a:bodyPr>
          <a:lstStyle/>
          <a:p>
            <a:r>
              <a:rPr lang="en-US" altLang="zh-CN" sz="4000" dirty="0">
                <a:latin typeface="Cambria Math" panose="02040503050406030204" pitchFamily="18" charset="0"/>
                <a:ea typeface="Cambria Math" panose="02040503050406030204" pitchFamily="18" charset="0"/>
              </a:rPr>
              <a:t>Systematic uncertainty</a:t>
            </a:r>
            <a:endParaRPr lang="zh-CN" altLang="en-US" sz="4000" dirty="0">
              <a:latin typeface="Cambria Math" panose="02040503050406030204" pitchFamily="18" charset="0"/>
            </a:endParaRP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21FA690-3D25-2598-990E-984F7C30F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CD19C-06E9-4AAC-B80C-DE4C22E21A18}" type="datetime1">
              <a:rPr lang="zh-CN" altLang="en-US" smtClean="0"/>
              <a:t>2025/4/6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433FB20-2DD6-8C0E-8EEB-90666F9D7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Examination of T/CP Invariance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738989-D913-4DD5-4808-17C8D1DF7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38C33-7068-4225-BE1B-FBEE078717E7}" type="slidenum">
              <a:rPr lang="zh-CN" altLang="en-US" smtClean="0"/>
              <a:t>27</a:t>
            </a:fld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CC1D347D-0F15-BF12-3DEE-27385AEC4C2B}"/>
                  </a:ext>
                </a:extLst>
              </p:cNvPr>
              <p:cNvSpPr txBox="1"/>
              <p:nvPr/>
            </p:nvSpPr>
            <p:spPr>
              <a:xfrm>
                <a:off x="359998" y="1260000"/>
                <a:ext cx="11463407" cy="16927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𝑐𝑜𝑠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𝑚𝑖𝑠𝑠</m:t>
                        </m:r>
                      </m:sub>
                    </m:sSub>
                  </m:oMath>
                </a14:m>
                <a:r>
                  <a:rPr lang="en" altLang="zh-CN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cut</a:t>
                </a:r>
              </a:p>
              <a:p>
                <a:pPr marL="342900" indent="-342900">
                  <a:buFont typeface="Wingdings" pitchFamily="2" charset="2"/>
                  <a:buChar char="ü"/>
                </a:pPr>
                <a:r>
                  <a:rPr lang="en" altLang="zh-CN" sz="200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To evaluate the systematic uncertainty associated with the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𝑐𝑜𝑠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𝑚𝑖𝑠𝑠</m:t>
                        </m:r>
                      </m:sub>
                    </m:sSub>
                  </m:oMath>
                </a14:m>
                <a:r>
                  <a:rPr lang="en" altLang="zh-CN" sz="200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, we changed the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𝑐𝑜𝑠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𝑚𝑖𝑠𝑠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" altLang="zh-CN" sz="2000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from 0.80 to 0.75 or 0.85, </a:t>
                </a:r>
                <a:r>
                  <a:rPr lang="en" altLang="zh-CN" sz="200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the maximum diﬀerence of CP violation calculation between them was taken as the systematic uncertainty. </a:t>
                </a:r>
              </a:p>
              <a:p>
                <a:pPr marL="342900" indent="-342900">
                  <a:buFont typeface="Wingdings" pitchFamily="2" charset="2"/>
                  <a:buChar char="ü"/>
                </a:pPr>
                <a:r>
                  <a:rPr lang="en" altLang="zh-CN" sz="2000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The </a:t>
                </a:r>
                <a:r>
                  <a:rPr lang="en" altLang="zh-CN" sz="200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systematic uncertainty of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𝑐𝑜𝑠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𝑚𝑖𝑠𝑠</m:t>
                        </m:r>
                      </m:sub>
                    </m:sSub>
                  </m:oMath>
                </a14:m>
                <a:r>
                  <a:rPr lang="en" altLang="zh-CN" sz="200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 is 5.6%.</a:t>
                </a:r>
              </a:p>
            </p:txBody>
          </p:sp>
        </mc:Choice>
        <mc:Fallback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CC1D347D-0F15-BF12-3DEE-27385AEC4C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998" y="1260000"/>
                <a:ext cx="11463407" cy="1692771"/>
              </a:xfrm>
              <a:prstGeom prst="rect">
                <a:avLst/>
              </a:prstGeom>
              <a:blipFill>
                <a:blip r:embed="rId2"/>
                <a:stretch>
                  <a:fillRect l="-774" t="-2985" b="-597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" name="表格 2">
                <a:extLst>
                  <a:ext uri="{FF2B5EF4-FFF2-40B4-BE49-F238E27FC236}">
                    <a16:creationId xmlns:a16="http://schemas.microsoft.com/office/drawing/2014/main" id="{59D6A607-D5F6-0823-E209-B4219403465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85360539"/>
                  </p:ext>
                </p:extLst>
              </p:nvPr>
            </p:nvGraphicFramePr>
            <p:xfrm>
              <a:off x="2253351" y="3689910"/>
              <a:ext cx="7676700" cy="14400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059602">
                      <a:extLst>
                        <a:ext uri="{9D8B030D-6E8A-4147-A177-3AD203B41FA5}">
                          <a16:colId xmlns:a16="http://schemas.microsoft.com/office/drawing/2014/main" val="604657479"/>
                        </a:ext>
                      </a:extLst>
                    </a:gridCol>
                    <a:gridCol w="2246839">
                      <a:extLst>
                        <a:ext uri="{9D8B030D-6E8A-4147-A177-3AD203B41FA5}">
                          <a16:colId xmlns:a16="http://schemas.microsoft.com/office/drawing/2014/main" val="1066342273"/>
                        </a:ext>
                      </a:extLst>
                    </a:gridCol>
                    <a:gridCol w="3370259">
                      <a:extLst>
                        <a:ext uri="{9D8B030D-6E8A-4147-A177-3AD203B41FA5}">
                          <a16:colId xmlns:a16="http://schemas.microsoft.com/office/drawing/2014/main" val="839034966"/>
                        </a:ext>
                      </a:extLst>
                    </a:gridCol>
                  </a:tblGrid>
                  <a:tr h="3600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ts val="2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altLang="zh-CN" sz="18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ts val="2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" altLang="zh-CN" sz="1800" b="0" kern="1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Detection efficiency</a:t>
                          </a:r>
                          <a:endParaRPr lang="zh-CN" altLang="zh-CN" sz="1800" b="0" kern="1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ts val="2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acc>
                                <m:accPr>
                                  <m:chr m:val="̃"/>
                                  <m:ctrlPr>
                                    <a:rPr lang="zh-CN" altLang="en-US" sz="1800" b="0" i="1" kern="1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1800" b="0" i="1" kern="1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R</m:t>
                                  </m:r>
                                </m:e>
                              </m:acc>
                            </m:oMath>
                          </a14:m>
                          <a:r>
                            <a:rPr lang="en-US" altLang="zh-CN" sz="1800" b="0" kern="1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 and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800" b="0" i="1" kern="1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𝛿</m:t>
                              </m:r>
                            </m:oMath>
                          </a14:m>
                          <a:endParaRPr lang="zh-CN" altLang="zh-CN" sz="1800" b="0" kern="1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10617011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pPr indent="266700" algn="ctr">
                            <a:lnSpc>
                              <a:spcPts val="22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𝑐𝑜𝑠</m:t>
                                </m:r>
                                <m:sSub>
                                  <m:sSubPr>
                                    <m:ctrlPr>
                                      <a:rPr lang="en-US" altLang="zh-CN" sz="1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altLang="zh-CN" sz="1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𝑚𝑖𝑠𝑠</m:t>
                                    </m:r>
                                  </m:sub>
                                </m:sSub>
                                <m:r>
                                  <a:rPr lang="en-US" altLang="zh-CN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&lt;0.75</m:t>
                                </m:r>
                              </m:oMath>
                            </m:oMathPara>
                          </a14:m>
                          <a:endParaRPr lang="zh-CN" sz="1800" b="0" kern="1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ts val="2200"/>
                            </a:lnSpc>
                          </a:pPr>
                          <a:endParaRPr lang="zh-CN" sz="1800" b="0" kern="1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ts val="2200"/>
                            </a:lnSpc>
                          </a:pPr>
                          <a14:m>
                            <m:oMath xmlns:m="http://schemas.openxmlformats.org/officeDocument/2006/math">
                              <m:acc>
                                <m:accPr>
                                  <m:chr m:val="̃"/>
                                  <m:ctrlPr>
                                    <a:rPr lang="zh-CN" altLang="en-US" sz="1800" b="0" i="1" kern="1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1800" b="0" i="1" kern="1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R</m:t>
                                  </m:r>
                                </m:e>
                              </m:acc>
                              <m:r>
                                <a:rPr lang="en-US" altLang="zh-CN" sz="1800" b="0" i="1" kern="1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=1.0</m:t>
                              </m:r>
                              <m:r>
                                <a:rPr lang="en-US" altLang="zh-CN" sz="1800" b="0" i="1" kern="1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1714</m:t>
                              </m:r>
                            </m:oMath>
                          </a14:m>
                          <a:r>
                            <a:rPr lang="en-US" altLang="zh-CN" sz="1800" b="0" kern="1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 and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800" b="0" i="1" kern="1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𝛿</m:t>
                              </m:r>
                              <m:r>
                                <a:rPr lang="en-US" altLang="zh-CN" sz="1800" b="0" i="1" kern="1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=0.004258</m:t>
                              </m:r>
                            </m:oMath>
                          </a14:m>
                          <a:endParaRPr lang="zh-CN" sz="1800" b="0" kern="1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10445406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pPr indent="266700" algn="ctr">
                            <a:lnSpc>
                              <a:spcPts val="22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𝑐𝑜𝑠</m:t>
                                </m:r>
                                <m:sSub>
                                  <m:sSubPr>
                                    <m:ctrlPr>
                                      <a:rPr lang="en-US" altLang="zh-CN" sz="1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altLang="zh-CN" sz="1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𝑚𝑖𝑠𝑠</m:t>
                                    </m:r>
                                  </m:sub>
                                </m:sSub>
                                <m:r>
                                  <a:rPr lang="en-US" altLang="zh-CN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&lt;0.80</m:t>
                                </m:r>
                              </m:oMath>
                            </m:oMathPara>
                          </a14:m>
                          <a:endParaRPr lang="zh-CN" sz="1800" b="0" kern="1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ts val="2200"/>
                            </a:lnSpc>
                          </a:pPr>
                          <a:endParaRPr lang="zh-CN" sz="1800" b="0" kern="1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ts val="2200"/>
                            </a:lnSpc>
                          </a:pPr>
                          <a14:m>
                            <m:oMath xmlns:m="http://schemas.openxmlformats.org/officeDocument/2006/math">
                              <m:acc>
                                <m:accPr>
                                  <m:chr m:val="̃"/>
                                  <m:ctrlPr>
                                    <a:rPr lang="zh-CN" altLang="en-US" sz="1800" b="0" i="1" kern="1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1800" b="0" i="1" kern="1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R</m:t>
                                  </m:r>
                                </m:e>
                              </m:acc>
                              <m:r>
                                <a:rPr lang="en-US" altLang="zh-CN" sz="1800" b="0" i="1" kern="1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=1.0</m:t>
                              </m:r>
                              <m:r>
                                <a:rPr lang="en-US" altLang="zh-CN" sz="1800" b="0" i="1" kern="1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1743</m:t>
                              </m:r>
                            </m:oMath>
                          </a14:m>
                          <a:r>
                            <a:rPr lang="en-US" altLang="zh-CN" sz="1800" b="0" kern="1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 and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800" b="0" i="1" kern="1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𝛿</m:t>
                              </m:r>
                              <m:r>
                                <a:rPr lang="en-US" altLang="zh-CN" sz="1800" b="0" i="1" kern="1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=0.004357</m:t>
                              </m:r>
                              <m:r>
                                <a:rPr lang="en-US" altLang="zh-CN" sz="1800" b="0" i="1" kern="1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</m:oMath>
                          </a14:m>
                          <a:endParaRPr lang="zh-CN" sz="1800" b="0" kern="1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5159067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pPr indent="266700" algn="ctr">
                            <a:lnSpc>
                              <a:spcPts val="22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𝑐𝑜𝑠</m:t>
                                </m:r>
                                <m:sSub>
                                  <m:sSubPr>
                                    <m:ctrlPr>
                                      <a:rPr lang="en-US" altLang="zh-CN" sz="1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altLang="zh-CN" sz="1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𝑚𝑖𝑠𝑠</m:t>
                                    </m:r>
                                  </m:sub>
                                </m:sSub>
                                <m:r>
                                  <a:rPr lang="en-US" altLang="zh-CN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&lt;0.85</m:t>
                                </m:r>
                              </m:oMath>
                            </m:oMathPara>
                          </a14:m>
                          <a:endParaRPr lang="zh-CN" sz="1800" b="0" kern="1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ts val="2200"/>
                            </a:lnSpc>
                          </a:pPr>
                          <a:endParaRPr lang="zh-CN" sz="1800" b="0" kern="1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ts val="2200"/>
                            </a:lnSpc>
                          </a:pPr>
                          <a14:m>
                            <m:oMath xmlns:m="http://schemas.openxmlformats.org/officeDocument/2006/math">
                              <m:acc>
                                <m:accPr>
                                  <m:chr m:val="̃"/>
                                  <m:ctrlPr>
                                    <a:rPr lang="zh-CN" altLang="en-US" sz="1800" b="0" i="1" kern="1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1800" b="0" i="1" kern="1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R</m:t>
                                  </m:r>
                                </m:e>
                              </m:acc>
                              <m:r>
                                <a:rPr lang="en-US" altLang="zh-CN" sz="1800" b="0" i="1" kern="1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=1.0</m:t>
                              </m:r>
                              <m:r>
                                <a:rPr lang="en-US" altLang="zh-CN" sz="1800" b="0" i="1" kern="1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1645</m:t>
                              </m:r>
                            </m:oMath>
                          </a14:m>
                          <a:r>
                            <a:rPr lang="en-US" altLang="zh-CN" sz="1800" b="0" kern="1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 and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800" b="0" i="1" kern="1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𝛿</m:t>
                              </m:r>
                              <m:r>
                                <a:rPr lang="en-US" altLang="zh-CN" sz="1800" b="0" i="1" kern="1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=0.004112</m:t>
                              </m:r>
                              <m:r>
                                <a:rPr lang="en-US" altLang="zh-CN" sz="1800" b="0" i="1" kern="1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</m:oMath>
                          </a14:m>
                          <a:endParaRPr lang="zh-CN" sz="1800" b="0" kern="1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88653590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" name="表格 2">
                <a:extLst>
                  <a:ext uri="{FF2B5EF4-FFF2-40B4-BE49-F238E27FC236}">
                    <a16:creationId xmlns:a16="http://schemas.microsoft.com/office/drawing/2014/main" id="{59D6A607-D5F6-0823-E209-B4219403465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85360539"/>
                  </p:ext>
                </p:extLst>
              </p:nvPr>
            </p:nvGraphicFramePr>
            <p:xfrm>
              <a:off x="2253351" y="3689910"/>
              <a:ext cx="7676700" cy="14400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059602">
                      <a:extLst>
                        <a:ext uri="{9D8B030D-6E8A-4147-A177-3AD203B41FA5}">
                          <a16:colId xmlns:a16="http://schemas.microsoft.com/office/drawing/2014/main" val="604657479"/>
                        </a:ext>
                      </a:extLst>
                    </a:gridCol>
                    <a:gridCol w="2246839">
                      <a:extLst>
                        <a:ext uri="{9D8B030D-6E8A-4147-A177-3AD203B41FA5}">
                          <a16:colId xmlns:a16="http://schemas.microsoft.com/office/drawing/2014/main" val="1066342273"/>
                        </a:ext>
                      </a:extLst>
                    </a:gridCol>
                    <a:gridCol w="3370259">
                      <a:extLst>
                        <a:ext uri="{9D8B030D-6E8A-4147-A177-3AD203B41FA5}">
                          <a16:colId xmlns:a16="http://schemas.microsoft.com/office/drawing/2014/main" val="839034966"/>
                        </a:ext>
                      </a:extLst>
                    </a:gridCol>
                  </a:tblGrid>
                  <a:tr h="3600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ts val="2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altLang="zh-CN" sz="18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ts val="2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" altLang="zh-CN" sz="1800" b="0" kern="1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Detection efficiency</a:t>
                          </a:r>
                          <a:endParaRPr lang="zh-CN" altLang="zh-CN" sz="1800" b="0" kern="1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27820" t="-6897" r="-376" b="-3206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10617011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17" t="-110714" r="-274074" b="-232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ts val="2200"/>
                            </a:lnSpc>
                          </a:pPr>
                          <a:endParaRPr lang="zh-CN" sz="1800" b="0" kern="1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27820" t="-110714" r="-376" b="-2321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10445406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17" t="-203448" r="-274074" b="-12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ts val="2200"/>
                            </a:lnSpc>
                          </a:pPr>
                          <a:endParaRPr lang="zh-CN" sz="1800" b="0" kern="1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27820" t="-203448" r="-376" b="-1241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5159067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17" t="-314286" r="-274074" b="-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ts val="2200"/>
                            </a:lnSpc>
                          </a:pPr>
                          <a:endParaRPr lang="zh-CN" sz="1800" b="0" kern="1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27820" t="-314286" r="-376" b="-2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8865359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5073922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49C446-D1DA-A8F4-5FB6-DC46BDBBF5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34CD26-F813-D56D-636D-38D145EC5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993800" cy="646331"/>
          </a:xfrm>
        </p:spPr>
        <p:txBody>
          <a:bodyPr wrap="square">
            <a:spAutoFit/>
          </a:bodyPr>
          <a:lstStyle/>
          <a:p>
            <a:r>
              <a:rPr lang="en-US" altLang="zh-CN" sz="4000" dirty="0">
                <a:latin typeface="Cambria Math" panose="02040503050406030204" pitchFamily="18" charset="0"/>
                <a:ea typeface="Cambria Math" panose="02040503050406030204" pitchFamily="18" charset="0"/>
              </a:rPr>
              <a:t>Systematic uncertainty</a:t>
            </a:r>
            <a:endParaRPr lang="zh-CN" altLang="en-US" sz="4000" dirty="0">
              <a:latin typeface="Cambria Math" panose="02040503050406030204" pitchFamily="18" charset="0"/>
            </a:endParaRP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8E1AF4D-BB09-8C9D-08F1-549F7B2C0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CD19C-06E9-4AAC-B80C-DE4C22E21A18}" type="datetime1">
              <a:rPr lang="zh-CN" altLang="en-US" smtClean="0"/>
              <a:t>2025/4/6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9CDB92B-C8B5-ECA3-5164-AAC918F46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Examination of T/CP Invariance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49C8218-8AC0-95B0-3CDF-947CB4A42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38C33-7068-4225-BE1B-FBEE078717E7}" type="slidenum">
              <a:rPr lang="zh-CN" altLang="en-US" smtClean="0"/>
              <a:t>28</a:t>
            </a:fld>
            <a:endParaRPr lang="zh-CN" altLang="en-US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0ED4F7FA-A977-8C31-8C3C-89719F0D0AEE}"/>
              </a:ext>
            </a:extLst>
          </p:cNvPr>
          <p:cNvSpPr txBox="1"/>
          <p:nvPr/>
        </p:nvSpPr>
        <p:spPr>
          <a:xfrm>
            <a:off x="359998" y="1260000"/>
            <a:ext cx="114634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en" altLang="zh-CN" sz="24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Summary of the systematic uncertainties is presented in Table.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" altLang="zh-CN" sz="24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The total systematic uncertainty is</a:t>
            </a:r>
            <a:r>
              <a:rPr lang="zh-CN" altLang="en-US" sz="24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6.04%</a:t>
            </a:r>
            <a:r>
              <a:rPr lang="en" altLang="zh-CN" sz="24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7" name="表格 6">
                <a:extLst>
                  <a:ext uri="{FF2B5EF4-FFF2-40B4-BE49-F238E27FC236}">
                    <a16:creationId xmlns:a16="http://schemas.microsoft.com/office/drawing/2014/main" id="{63A0AE96-01A0-5C5F-BEAD-1E3EB76517A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71315567"/>
                  </p:ext>
                </p:extLst>
              </p:nvPr>
            </p:nvGraphicFramePr>
            <p:xfrm>
              <a:off x="2828639" y="2754000"/>
              <a:ext cx="6526124" cy="28440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700000">
                      <a:extLst>
                        <a:ext uri="{9D8B030D-6E8A-4147-A177-3AD203B41FA5}">
                          <a16:colId xmlns:a16="http://schemas.microsoft.com/office/drawing/2014/main" val="604657479"/>
                        </a:ext>
                      </a:extLst>
                    </a:gridCol>
                    <a:gridCol w="1908424">
                      <a:extLst>
                        <a:ext uri="{9D8B030D-6E8A-4147-A177-3AD203B41FA5}">
                          <a16:colId xmlns:a16="http://schemas.microsoft.com/office/drawing/2014/main" val="1066342273"/>
                        </a:ext>
                      </a:extLst>
                    </a:gridCol>
                    <a:gridCol w="1917700">
                      <a:extLst>
                        <a:ext uri="{9D8B030D-6E8A-4147-A177-3AD203B41FA5}">
                          <a16:colId xmlns:a16="http://schemas.microsoft.com/office/drawing/2014/main" val="2140129352"/>
                        </a:ext>
                      </a:extLst>
                    </a:gridCol>
                  </a:tblGrid>
                  <a:tr h="3600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ts val="2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Source</a:t>
                          </a:r>
                        </a:p>
                      </a:txBody>
                      <a:tcPr marL="68580" marR="68580" marT="0" marB="0"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" altLang="zh-CN" sz="1800" b="0" kern="12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Uncertainty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" altLang="zh-CN" sz="1800" b="0" kern="12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Comment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12956591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pPr marL="0" marR="0" lvl="0" indent="266700" algn="ctr" defTabSz="914400" rtl="0" eaLnBrk="1" fontAlgn="auto" latinLnBrk="0" hangingPunct="1">
                            <a:lnSpc>
                              <a:spcPts val="2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" altLang="zh-CN" sz="1800" b="0" kern="12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MDC tracking</a:t>
                          </a: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ts val="2200"/>
                            </a:lnSpc>
                          </a:pPr>
                          <a:r>
                            <a:rPr lang="en-US" sz="1800" b="0" kern="1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1%</a:t>
                          </a:r>
                          <a:endParaRPr lang="zh-CN" sz="1800" b="0" kern="1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ts val="2200"/>
                            </a:lnSpc>
                          </a:pPr>
                          <a:r>
                            <a:rPr lang="en-US" altLang="zh-CN" sz="1800" b="0" kern="1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cited</a:t>
                          </a:r>
                          <a:endParaRPr lang="zh-CN" sz="1800" b="0" kern="1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95364295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pPr marL="0" marR="0" lvl="0" indent="266700" algn="ctr" defTabSz="914400" rtl="0" eaLnBrk="1" fontAlgn="auto" latinLnBrk="0" hangingPunct="1">
                            <a:lnSpc>
                              <a:spcPts val="2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" altLang="zh-CN" sz="1800" b="0" kern="12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Photon detection</a:t>
                          </a: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ts val="2200"/>
                            </a:lnSpc>
                          </a:pPr>
                          <a:r>
                            <a:rPr lang="en-US" sz="1800" b="0" kern="1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0.2%</a:t>
                          </a:r>
                          <a:endParaRPr lang="zh-CN" sz="1800" b="0" kern="1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ts val="2200"/>
                            </a:lnSpc>
                          </a:pPr>
                          <a:r>
                            <a:rPr lang="en-US" altLang="zh-CN" sz="1800" b="0" kern="1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cited</a:t>
                          </a:r>
                          <a:endParaRPr lang="zh-CN" sz="1800" b="0" kern="1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34606257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indent="266700" algn="ctr">
                            <a:lnSpc>
                              <a:spcPts val="2200"/>
                            </a:lnSpc>
                          </a:pPr>
                          <a:r>
                            <a:rPr lang="en-US" altLang="zh-CN" sz="1800" b="0" kern="1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PID</a:t>
                          </a:r>
                          <a:endParaRPr lang="zh-CN" sz="1800" b="0" kern="1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ts val="2200"/>
                            </a:lnSpc>
                          </a:pPr>
                          <a:r>
                            <a:rPr lang="en-US" sz="1800" b="0" kern="1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2%</a:t>
                          </a:r>
                          <a:endParaRPr lang="zh-CN" sz="1800" b="0" kern="1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ts val="2200"/>
                            </a:lnSpc>
                          </a:pPr>
                          <a:r>
                            <a:rPr lang="en-US" altLang="zh-CN" sz="1800" b="0" kern="1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cited</a:t>
                          </a:r>
                          <a:endParaRPr lang="zh-CN" sz="1800" b="0" kern="1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93160789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pPr marL="0" marR="0" lvl="0" indent="266700" algn="ctr" defTabSz="914400" rtl="0" eaLnBrk="1" fontAlgn="auto" latinLnBrk="0" hangingPunct="1">
                            <a:lnSpc>
                              <a:spcPts val="2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" altLang="zh-CN" sz="1800" b="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Vertex fit</a:t>
                          </a: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ts val="2200"/>
                            </a:lnSpc>
                          </a:pPr>
                          <a:r>
                            <a:rPr lang="en-US" sz="1800" b="0" kern="1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0%</a:t>
                          </a:r>
                          <a:endParaRPr lang="zh-CN" sz="1800" b="0" kern="1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ts val="2200"/>
                            </a:lnSpc>
                          </a:pPr>
                          <a:endParaRPr lang="zh-CN" sz="1800" b="0" kern="1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6345420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pPr marL="0" indent="0" algn="ctr">
                            <a:buFont typeface="Wingdings" pitchFamily="2" charset="2"/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  <m:r>
                                  <m:rPr>
                                    <m:nor/>
                                  </m:rPr>
                                  <a:rPr lang="en" altLang="zh-CN" sz="1800" b="0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" altLang="zh-CN" sz="1800" b="0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and</m:t>
                                </m:r>
                                <m:r>
                                  <m:rPr>
                                    <m:nor/>
                                  </m:rPr>
                                  <a:rPr lang="en" altLang="zh-CN" sz="1800" b="0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altLang="zh-CN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  <m:r>
                                  <m:rPr>
                                    <m:nor/>
                                  </m:rPr>
                                  <a:rPr lang="en" altLang="zh-CN" sz="1800" b="0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" altLang="zh-CN" sz="1800" b="0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cut</m:t>
                                </m:r>
                              </m:oMath>
                            </m:oMathPara>
                          </a14:m>
                          <a:endParaRPr lang="en" altLang="zh-CN" sz="18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8580" marR="68580" marT="0" marB="0"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ts val="2200"/>
                            </a:lnSpc>
                          </a:pPr>
                          <a:r>
                            <a:rPr lang="en-US" sz="1800" b="0" kern="1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0.2%</a:t>
                          </a:r>
                          <a:endParaRPr lang="zh-CN" sz="1800" b="0" kern="1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ts val="2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b="0" kern="1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cited</a:t>
                          </a:r>
                          <a:endParaRPr lang="zh-CN" altLang="zh-CN" sz="1800" b="0" kern="1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10445406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pPr marL="0" indent="0" algn="ctr">
                            <a:buFont typeface="Wingdings" pitchFamily="2" charset="2"/>
                            <a:buNone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8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" altLang="zh-CN" sz="18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" altLang="zh-CN" sz="18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𝑚𝑖𝑠𝑠</m:t>
                                  </m:r>
                                </m:sub>
                              </m:sSub>
                            </m:oMath>
                          </a14:m>
                          <a:r>
                            <a:rPr lang="en" altLang="zh-CN" sz="18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cut</a:t>
                          </a:r>
                        </a:p>
                      </a:txBody>
                      <a:tcPr marL="68580" marR="68580" marT="0" marB="0"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ts val="2200"/>
                            </a:lnSpc>
                          </a:pPr>
                          <a:r>
                            <a:rPr lang="en-US" altLang="zh-CN" sz="1800" b="0" kern="1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0.1%</a:t>
                          </a:r>
                          <a:endParaRPr lang="zh-CN" sz="1800" b="0" kern="1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ts val="2200"/>
                            </a:lnSpc>
                          </a:pPr>
                          <a:endParaRPr lang="zh-CN" sz="1800" b="0" kern="1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64939644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pPr marL="0" indent="0" algn="ctr">
                            <a:buFont typeface="Wingdings" pitchFamily="2" charset="2"/>
                            <a:buNone/>
                          </a:pPr>
                          <a14:m>
                            <m:oMath xmlns:m="http://schemas.openxmlformats.org/officeDocument/2006/math">
                              <m:r>
                                <a:rPr lang="en-US" altLang="zh-CN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𝑐𝑜𝑠</m:t>
                              </m:r>
                              <m:sSub>
                                <m:sSubPr>
                                  <m:ctrlPr>
                                    <a:rPr lang="en-US" altLang="zh-CN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altLang="zh-CN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𝑚𝑖𝑠𝑠</m:t>
                                  </m:r>
                                </m:sub>
                              </m:sSub>
                            </m:oMath>
                          </a14:m>
                          <a:r>
                            <a:rPr lang="en" altLang="zh-CN" sz="18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cut</a:t>
                          </a:r>
                        </a:p>
                      </a:txBody>
                      <a:tcPr marL="68580" marR="68580" marT="0" marB="0"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ts val="2200"/>
                            </a:lnSpc>
                          </a:pPr>
                          <a:r>
                            <a:rPr lang="en-US" altLang="zh-CN" sz="1800" b="0" kern="1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5.6%</a:t>
                          </a:r>
                          <a:endParaRPr lang="zh-CN" sz="1800" b="0" kern="1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ts val="2200"/>
                            </a:lnSpc>
                          </a:pPr>
                          <a:endParaRPr lang="zh-CN" sz="1800" b="0" kern="1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39640317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7" name="表格 6">
                <a:extLst>
                  <a:ext uri="{FF2B5EF4-FFF2-40B4-BE49-F238E27FC236}">
                    <a16:creationId xmlns:a16="http://schemas.microsoft.com/office/drawing/2014/main" id="{63A0AE96-01A0-5C5F-BEAD-1E3EB76517A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71315567"/>
                  </p:ext>
                </p:extLst>
              </p:nvPr>
            </p:nvGraphicFramePr>
            <p:xfrm>
              <a:off x="2828639" y="2754000"/>
              <a:ext cx="6526124" cy="28440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700000">
                      <a:extLst>
                        <a:ext uri="{9D8B030D-6E8A-4147-A177-3AD203B41FA5}">
                          <a16:colId xmlns:a16="http://schemas.microsoft.com/office/drawing/2014/main" val="604657479"/>
                        </a:ext>
                      </a:extLst>
                    </a:gridCol>
                    <a:gridCol w="1908424">
                      <a:extLst>
                        <a:ext uri="{9D8B030D-6E8A-4147-A177-3AD203B41FA5}">
                          <a16:colId xmlns:a16="http://schemas.microsoft.com/office/drawing/2014/main" val="1066342273"/>
                        </a:ext>
                      </a:extLst>
                    </a:gridCol>
                    <a:gridCol w="1917700">
                      <a:extLst>
                        <a:ext uri="{9D8B030D-6E8A-4147-A177-3AD203B41FA5}">
                          <a16:colId xmlns:a16="http://schemas.microsoft.com/office/drawing/2014/main" val="2140129352"/>
                        </a:ext>
                      </a:extLst>
                    </a:gridCol>
                  </a:tblGrid>
                  <a:tr h="3600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ts val="2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Source</a:t>
                          </a:r>
                        </a:p>
                      </a:txBody>
                      <a:tcPr marL="68580" marR="68580" marT="0" marB="0"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" altLang="zh-CN" sz="1800" b="0" kern="12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Uncertainty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" altLang="zh-CN" sz="1800" b="0" kern="12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Comment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12956591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pPr marL="0" marR="0" lvl="0" indent="266700" algn="ctr" defTabSz="914400" rtl="0" eaLnBrk="1" fontAlgn="auto" latinLnBrk="0" hangingPunct="1">
                            <a:lnSpc>
                              <a:spcPts val="2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" altLang="zh-CN" sz="1800" b="0" kern="12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MDC tracking</a:t>
                          </a: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ts val="2200"/>
                            </a:lnSpc>
                          </a:pPr>
                          <a:r>
                            <a:rPr lang="en-US" sz="1800" b="0" kern="1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1%</a:t>
                          </a:r>
                          <a:endParaRPr lang="zh-CN" sz="1800" b="0" kern="1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ts val="2200"/>
                            </a:lnSpc>
                          </a:pPr>
                          <a:r>
                            <a:rPr lang="en-US" altLang="zh-CN" sz="1800" b="0" kern="1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cited</a:t>
                          </a:r>
                          <a:endParaRPr lang="zh-CN" sz="1800" b="0" kern="1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95364295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pPr marL="0" marR="0" lvl="0" indent="266700" algn="ctr" defTabSz="914400" rtl="0" eaLnBrk="1" fontAlgn="auto" latinLnBrk="0" hangingPunct="1">
                            <a:lnSpc>
                              <a:spcPts val="2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" altLang="zh-CN" sz="1800" b="0" kern="12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Photon detection</a:t>
                          </a: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ts val="2200"/>
                            </a:lnSpc>
                          </a:pPr>
                          <a:r>
                            <a:rPr lang="en-US" sz="1800" b="0" kern="1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0.2%</a:t>
                          </a:r>
                          <a:endParaRPr lang="zh-CN" sz="1800" b="0" kern="1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ts val="2200"/>
                            </a:lnSpc>
                          </a:pPr>
                          <a:r>
                            <a:rPr lang="en-US" altLang="zh-CN" sz="1800" b="0" kern="1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cited</a:t>
                          </a:r>
                          <a:endParaRPr lang="zh-CN" sz="1800" b="0" kern="1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34606257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indent="266700" algn="ctr">
                            <a:lnSpc>
                              <a:spcPts val="2200"/>
                            </a:lnSpc>
                          </a:pPr>
                          <a:r>
                            <a:rPr lang="en-US" altLang="zh-CN" sz="1800" b="0" kern="1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PID</a:t>
                          </a:r>
                          <a:endParaRPr lang="zh-CN" sz="1800" b="0" kern="1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ts val="2200"/>
                            </a:lnSpc>
                          </a:pPr>
                          <a:r>
                            <a:rPr lang="en-US" sz="1800" b="0" kern="1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2%</a:t>
                          </a:r>
                          <a:endParaRPr lang="zh-CN" sz="1800" b="0" kern="1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ts val="2200"/>
                            </a:lnSpc>
                          </a:pPr>
                          <a:r>
                            <a:rPr lang="en-US" altLang="zh-CN" sz="1800" b="0" kern="1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cited</a:t>
                          </a:r>
                          <a:endParaRPr lang="zh-CN" sz="1800" b="0" kern="1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93160789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pPr marL="0" marR="0" lvl="0" indent="266700" algn="ctr" defTabSz="914400" rtl="0" eaLnBrk="1" fontAlgn="auto" latinLnBrk="0" hangingPunct="1">
                            <a:lnSpc>
                              <a:spcPts val="2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" altLang="zh-CN" sz="1800" b="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Vertex fit</a:t>
                          </a: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ts val="2200"/>
                            </a:lnSpc>
                          </a:pPr>
                          <a:r>
                            <a:rPr lang="en-US" sz="1800" b="0" kern="1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0%</a:t>
                          </a:r>
                          <a:endParaRPr lang="zh-CN" sz="1800" b="0" kern="1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ts val="2200"/>
                            </a:lnSpc>
                          </a:pPr>
                          <a:endParaRPr lang="zh-CN" sz="1800" b="0" kern="1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6345420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69" t="-507143" r="-142723" b="-235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ts val="2200"/>
                            </a:lnSpc>
                          </a:pPr>
                          <a:r>
                            <a:rPr lang="en-US" sz="1800" b="0" kern="1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0.2%</a:t>
                          </a:r>
                          <a:endParaRPr lang="zh-CN" sz="1800" b="0" kern="1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ts val="2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b="0" kern="1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cited</a:t>
                          </a:r>
                          <a:endParaRPr lang="zh-CN" altLang="zh-CN" sz="1800" b="0" kern="1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10445406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69" t="-586207" r="-142723" b="-1275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ts val="2200"/>
                            </a:lnSpc>
                          </a:pPr>
                          <a:r>
                            <a:rPr lang="en-US" altLang="zh-CN" sz="1800" b="0" kern="1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0.1%</a:t>
                          </a:r>
                          <a:endParaRPr lang="zh-CN" sz="1800" b="0" kern="1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ts val="2200"/>
                            </a:lnSpc>
                          </a:pPr>
                          <a:endParaRPr lang="zh-CN" sz="1800" b="0" kern="1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64939644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69" t="-710714" r="-142723" b="-32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ts val="2200"/>
                            </a:lnSpc>
                          </a:pPr>
                          <a:r>
                            <a:rPr lang="en-US" altLang="zh-CN" sz="1800" b="0" kern="1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5.6%</a:t>
                          </a:r>
                          <a:endParaRPr lang="zh-CN" sz="1800" b="0" kern="1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ts val="2200"/>
                            </a:lnSpc>
                          </a:pPr>
                          <a:endParaRPr lang="zh-CN" sz="1800" b="0" kern="1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3964031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8034924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49161EF-11C6-B223-55A5-BA41E1C6A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98F34E5-E089-B2A5-781F-7E606D0E9F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F5CEC9D-C53A-9E6C-F209-DFE8FA4A2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CD19C-06E9-4AAC-B80C-DE4C22E21A18}" type="datetime1">
              <a:rPr lang="zh-CN" altLang="en-US" smtClean="0"/>
              <a:t>2025/4/6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33CB690-650A-2D71-70F4-A846165CE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Examination of T/CP Invariance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016386E-BD76-8CAA-1C1F-550C1FAEA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38C33-7068-4225-BE1B-FBEE078717E7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93176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6761BF3-E022-CE0C-6326-23CA8247C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515600" cy="646331"/>
          </a:xfrm>
        </p:spPr>
        <p:txBody>
          <a:bodyPr>
            <a:spAutoFit/>
          </a:bodyPr>
          <a:lstStyle/>
          <a:p>
            <a:r>
              <a:rPr kumimoji="1" lang="en-US" altLang="zh-CN" sz="4000" dirty="0">
                <a:latin typeface="Cambria Math" panose="02040503050406030204" pitchFamily="18" charset="0"/>
                <a:ea typeface="Cambria Math" panose="02040503050406030204" pitchFamily="18" charset="0"/>
              </a:rPr>
              <a:t>Motivation</a:t>
            </a:r>
            <a:endParaRPr kumimoji="1" lang="zh-CN" altLang="en-US" sz="4000" dirty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2542828-7FE6-3A3E-0693-1346D76A7B1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60000" y="1440000"/>
                <a:ext cx="10515600" cy="4351338"/>
              </a:xfrm>
            </p:spPr>
            <p:txBody>
              <a:bodyPr/>
              <a:lstStyle/>
              <a:p>
                <a:pPr algn="l">
                  <a:lnSpc>
                    <a:spcPct val="100000"/>
                  </a:lnSpc>
                  <a:buClr>
                    <a:schemeClr val="tx1"/>
                  </a:buClr>
                  <a:buFont typeface="Wingdings" pitchFamily="2" charset="2"/>
                  <a:buChar char="Ø"/>
                </a:pPr>
                <a:r>
                  <a:rPr lang="fr-BE" altLang="zh-CN" sz="2000" dirty="0">
                    <a:latin typeface="Cambria Math" panose="02040503050406030204" pitchFamily="18" charset="0"/>
                    <a:ea typeface="Cambria Math" panose="02040503050406030204" pitchFamily="18" charset="0"/>
                    <a:sym typeface="+mn-ea"/>
                  </a:rPr>
                  <a:t>CPV </a:t>
                </a:r>
                <a:r>
                  <a:rPr lang="fr-BE" altLang="zh-CN" sz="2000" dirty="0" err="1">
                    <a:latin typeface="Cambria Math" panose="02040503050406030204" pitchFamily="18" charset="0"/>
                    <a:ea typeface="Cambria Math" panose="02040503050406030204" pitchFamily="18" charset="0"/>
                    <a:sym typeface="+mn-ea"/>
                  </a:rPr>
                  <a:t>is</a:t>
                </a:r>
                <a:r>
                  <a:rPr lang="fr-BE" altLang="zh-CN" sz="2000" dirty="0">
                    <a:latin typeface="Cambria Math" panose="02040503050406030204" pitchFamily="18" charset="0"/>
                    <a:ea typeface="Cambria Math" panose="02040503050406030204" pitchFamily="18" charset="0"/>
                    <a:sym typeface="+mn-ea"/>
                  </a:rPr>
                  <a:t> a key to </a:t>
                </a:r>
                <a:r>
                  <a:rPr lang="fr-BE" altLang="zh-CN" sz="2000" dirty="0" err="1">
                    <a:latin typeface="Cambria Math" panose="02040503050406030204" pitchFamily="18" charset="0"/>
                    <a:ea typeface="Cambria Math" panose="02040503050406030204" pitchFamily="18" charset="0"/>
                    <a:sym typeface="+mn-ea"/>
                  </a:rPr>
                  <a:t>understand</a:t>
                </a:r>
                <a:r>
                  <a:rPr lang="fr-BE" altLang="zh-CN" sz="2000" dirty="0">
                    <a:latin typeface="Cambria Math" panose="02040503050406030204" pitchFamily="18" charset="0"/>
                    <a:ea typeface="Cambria Math" panose="02040503050406030204" pitchFamily="18" charset="0"/>
                    <a:sym typeface="+mn-ea"/>
                  </a:rPr>
                  <a:t> the </a:t>
                </a:r>
                <a:r>
                  <a:rPr lang="fr-BE" altLang="zh-CN" sz="2000" dirty="0" err="1">
                    <a:latin typeface="Cambria Math" panose="02040503050406030204" pitchFamily="18" charset="0"/>
                    <a:ea typeface="Cambria Math" panose="02040503050406030204" pitchFamily="18" charset="0"/>
                    <a:sym typeface="+mn-ea"/>
                  </a:rPr>
                  <a:t>preponderance</a:t>
                </a:r>
                <a:r>
                  <a:rPr lang="fr-BE" altLang="zh-CN" sz="2000" dirty="0">
                    <a:latin typeface="Cambria Math" panose="02040503050406030204" pitchFamily="18" charset="0"/>
                    <a:ea typeface="Cambria Math" panose="02040503050406030204" pitchFamily="18" charset="0"/>
                    <a:sym typeface="+mn-ea"/>
                  </a:rPr>
                  <a:t> of </a:t>
                </a:r>
                <a:r>
                  <a:rPr lang="fr-BE" altLang="zh-CN" sz="2000" dirty="0" err="1">
                    <a:latin typeface="Cambria Math" panose="02040503050406030204" pitchFamily="18" charset="0"/>
                    <a:ea typeface="Cambria Math" panose="02040503050406030204" pitchFamily="18" charset="0"/>
                    <a:sym typeface="+mn-ea"/>
                  </a:rPr>
                  <a:t>matter</a:t>
                </a:r>
                <a:r>
                  <a:rPr lang="fr-BE" altLang="zh-CN" sz="2000" dirty="0">
                    <a:latin typeface="Cambria Math" panose="02040503050406030204" pitchFamily="18" charset="0"/>
                    <a:ea typeface="Cambria Math" panose="02040503050406030204" pitchFamily="18" charset="0"/>
                    <a:sym typeface="+mn-ea"/>
                  </a:rPr>
                  <a:t> over </a:t>
                </a:r>
                <a:r>
                  <a:rPr lang="fr-BE" altLang="zh-CN" sz="2000" dirty="0" err="1">
                    <a:latin typeface="Cambria Math" panose="02040503050406030204" pitchFamily="18" charset="0"/>
                    <a:ea typeface="Cambria Math" panose="02040503050406030204" pitchFamily="18" charset="0"/>
                    <a:sym typeface="+mn-ea"/>
                  </a:rPr>
                  <a:t>antimatter</a:t>
                </a:r>
                <a:r>
                  <a:rPr lang="en-US" altLang="fr-BE" sz="2000" dirty="0">
                    <a:latin typeface="Cambria Math" panose="02040503050406030204" pitchFamily="18" charset="0"/>
                    <a:ea typeface="Cambria Math" panose="02040503050406030204" pitchFamily="18" charset="0"/>
                    <a:sym typeface="+mn-ea"/>
                  </a:rPr>
                  <a:t> </a:t>
                </a:r>
                <a:r>
                  <a:rPr lang="fr-BE" altLang="zh-CN" sz="2000" dirty="0">
                    <a:latin typeface="Cambria Math" panose="02040503050406030204" pitchFamily="18" charset="0"/>
                    <a:ea typeface="Cambria Math" panose="02040503050406030204" pitchFamily="18" charset="0"/>
                    <a:sym typeface="+mn-ea"/>
                  </a:rPr>
                  <a:t>in </a:t>
                </a:r>
                <a:r>
                  <a:rPr lang="fr-BE" altLang="zh-CN" sz="2000" dirty="0" err="1">
                    <a:latin typeface="Cambria Math" panose="02040503050406030204" pitchFamily="18" charset="0"/>
                    <a:ea typeface="Cambria Math" panose="02040503050406030204" pitchFamily="18" charset="0"/>
                    <a:sym typeface="+mn-ea"/>
                  </a:rPr>
                  <a:t>our</a:t>
                </a:r>
                <a:r>
                  <a:rPr lang="fr-BE" altLang="zh-CN" sz="2000" dirty="0">
                    <a:latin typeface="Cambria Math" panose="02040503050406030204" pitchFamily="18" charset="0"/>
                    <a:ea typeface="Cambria Math" panose="02040503050406030204" pitchFamily="18" charset="0"/>
                    <a:sym typeface="+mn-ea"/>
                  </a:rPr>
                  <a:t> </a:t>
                </a:r>
                <a:r>
                  <a:rPr lang="fr-BE" altLang="zh-CN" sz="2000" dirty="0" err="1">
                    <a:latin typeface="Cambria Math" panose="02040503050406030204" pitchFamily="18" charset="0"/>
                    <a:ea typeface="Cambria Math" panose="02040503050406030204" pitchFamily="18" charset="0"/>
                    <a:sym typeface="+mn-ea"/>
                  </a:rPr>
                  <a:t>universe</a:t>
                </a:r>
                <a:r>
                  <a:rPr lang="fr-BE" altLang="zh-CN" sz="2000" dirty="0">
                    <a:latin typeface="Cambria Math" panose="02040503050406030204" pitchFamily="18" charset="0"/>
                    <a:ea typeface="Cambria Math" panose="02040503050406030204" pitchFamily="18" charset="0"/>
                    <a:sym typeface="+mn-ea"/>
                  </a:rPr>
                  <a:t>.</a:t>
                </a:r>
              </a:p>
              <a:p>
                <a:pPr algn="l">
                  <a:lnSpc>
                    <a:spcPct val="100000"/>
                  </a:lnSpc>
                  <a:buClr>
                    <a:schemeClr val="tx1"/>
                  </a:buClr>
                  <a:buFont typeface="Wingdings" pitchFamily="2" charset="2"/>
                  <a:buChar char="Ø"/>
                </a:pPr>
                <a:endParaRPr lang="zh-CN" altLang="en-US" sz="2000" dirty="0">
                  <a:latin typeface="Cambria Math" panose="02040503050406030204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600"/>
                  </a:spcBef>
                  <a:buFont typeface="Wingdings" pitchFamily="2" charset="2"/>
                  <a:buChar char="Ø"/>
                </a:pPr>
                <a:r>
                  <a:rPr lang="fr-FR" altLang="zh-CN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CPV in </a:t>
                </a:r>
                <a:r>
                  <a:rPr lang="fr-FR" altLang="zh-CN" sz="20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Collider</a:t>
                </a:r>
                <a:r>
                  <a:rPr lang="fr-FR" altLang="zh-CN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fr-FR" altLang="zh-CN" sz="20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Physics</a:t>
                </a:r>
                <a:r>
                  <a:rPr lang="fr-FR" altLang="zh-CN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:</a:t>
                </a:r>
              </a:p>
              <a:p>
                <a:pPr algn="l">
                  <a:lnSpc>
                    <a:spcPct val="100000"/>
                  </a:lnSpc>
                  <a:spcBef>
                    <a:spcPts val="600"/>
                  </a:spcBef>
                  <a:buFont typeface="Wingdings" pitchFamily="2" charset="2"/>
                  <a:buChar char="ü"/>
                </a:pPr>
                <a:r>
                  <a:rPr lang="en-US" altLang="zh-CN" sz="1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1964, AGS,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𝐵𝑟</m:t>
                        </m:r>
                        <m:r>
                          <a:rPr lang="en-US" altLang="zh-CN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sSubSup>
                          <m:sSubSupPr>
                            <m:ctrlPr>
                              <a:rPr lang="en-US" altLang="zh-CN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p>
                        </m:sSubSup>
                        <m:r>
                          <a:rPr lang="en-US" altLang="zh-CN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altLang="zh-CN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CN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  <m:r>
                          <a:rPr lang="en-US" altLang="zh-CN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𝐵𝑟</m:t>
                        </m:r>
                        <m:r>
                          <a:rPr lang="en-US" altLang="zh-CN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sSubSup>
                          <m:sSubSupPr>
                            <m:ctrlPr>
                              <a:rPr lang="en-US" altLang="zh-CN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p>
                        </m:sSubSup>
                        <m:r>
                          <a:rPr lang="en-US" altLang="zh-CN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a:rPr lang="en-US" altLang="zh-CN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𝐴𝐿𝐿</m:t>
                        </m:r>
                        <m:r>
                          <a:rPr lang="en-US" altLang="zh-CN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US" altLang="zh-CN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=(2.0±0.4)×</m:t>
                    </m:r>
                    <m:sSup>
                      <m:sSup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−3</m:t>
                        </m:r>
                      </m:sup>
                    </m:sSup>
                  </m:oMath>
                </a14:m>
                <a:endParaRPr lang="fr-FR" altLang="zh-CN" sz="1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600"/>
                  </a:spcBef>
                  <a:buClr>
                    <a:schemeClr val="tx1"/>
                  </a:buClr>
                  <a:buFont typeface="Wingdings" pitchFamily="2" charset="2"/>
                  <a:buChar char="ü"/>
                </a:pPr>
                <a:r>
                  <a:rPr lang="fr-BE" altLang="zh-CN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DA</a:t>
                </a:r>
                <a:r>
                  <a:rPr lang="el-GR" altLang="zh-CN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Φ</a:t>
                </a:r>
                <a:r>
                  <a:rPr lang="fr-BE" altLang="zh-CN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NE (</a:t>
                </a:r>
                <a:r>
                  <a:rPr lang="fr-FR" altLang="zh-CN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KLOE, 𝜙</a:t>
                </a:r>
                <a:r>
                  <a:rPr lang="fr-BE" altLang="zh-CN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fr-BE" altLang="zh-CN" sz="20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peak</a:t>
                </a:r>
                <a:r>
                  <a:rPr lang="fr-BE" altLang="zh-CN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): Br(</a:t>
                </a:r>
                <a:r>
                  <a:rPr lang="fr-FR" altLang="zh-CN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𝜙</a:t>
                </a:r>
                <a:r>
                  <a:rPr lang="fr-BE" altLang="zh-CN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l-GR" altLang="zh-CN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→</a:t>
                </a:r>
                <a:r>
                  <a:rPr lang="fr-BE" altLang="zh-CN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K+K-)        = 49.2%</a:t>
                </a:r>
              </a:p>
              <a:p>
                <a:pPr algn="l">
                  <a:lnSpc>
                    <a:spcPct val="100000"/>
                  </a:lnSpc>
                  <a:spcBef>
                    <a:spcPts val="600"/>
                  </a:spcBef>
                  <a:buFont typeface="Wingdings" pitchFamily="2" charset="2"/>
                  <a:buChar char="ü"/>
                </a:pPr>
                <a:r>
                  <a:rPr lang="fr-BE" altLang="zh-CN" sz="20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e+e</a:t>
                </a:r>
                <a:r>
                  <a:rPr lang="fr-BE" altLang="zh-CN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- @1019.4 MeV           Br(</a:t>
                </a:r>
                <a:r>
                  <a:rPr lang="fr-FR" altLang="zh-CN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𝜙</a:t>
                </a:r>
                <a:r>
                  <a:rPr lang="fr-BE" altLang="zh-CN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l-GR" altLang="zh-CN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→</a:t>
                </a:r>
                <a:r>
                  <a:rPr lang="fr-BE" altLang="zh-CN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K0K0-bar) = 33.8%                </a:t>
                </a:r>
              </a:p>
              <a:p>
                <a:pPr algn="l">
                  <a:lnSpc>
                    <a:spcPct val="100000"/>
                  </a:lnSpc>
                  <a:spcBef>
                    <a:spcPts val="600"/>
                  </a:spcBef>
                  <a:buClr>
                    <a:schemeClr val="tx1"/>
                  </a:buClr>
                  <a:buFont typeface="Wingdings" pitchFamily="2" charset="2"/>
                  <a:buChar char="ü"/>
                </a:pPr>
                <a:r>
                  <a:rPr lang="fr-BE" altLang="zh-CN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KEKB/BELLE, PEP-II/BABAR  </a:t>
                </a:r>
                <a:r>
                  <a:rPr lang="fr-BE" altLang="zh-CN" sz="20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Tevatron</a:t>
                </a:r>
                <a:r>
                  <a:rPr lang="fr-BE" altLang="zh-CN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(D0/CDF)   LHC (ATLAS/CMS)</a:t>
                </a:r>
              </a:p>
              <a:p>
                <a:pPr algn="l">
                  <a:lnSpc>
                    <a:spcPct val="100000"/>
                  </a:lnSpc>
                  <a:spcBef>
                    <a:spcPts val="600"/>
                  </a:spcBef>
                  <a:buClr>
                    <a:schemeClr val="tx1"/>
                  </a:buClr>
                  <a:buFont typeface="Wingdings" pitchFamily="2" charset="2"/>
                  <a:buChar char="ü"/>
                </a:pPr>
                <a:r>
                  <a:rPr lang="fr-BE" altLang="zh-CN" sz="20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e+e</a:t>
                </a:r>
                <a:r>
                  <a:rPr lang="fr-BE" altLang="zh-CN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- @10.58 </a:t>
                </a:r>
                <a:r>
                  <a:rPr lang="fr-BE" altLang="zh-CN" sz="20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GeV</a:t>
                </a:r>
                <a:r>
                  <a:rPr lang="fr-BE" altLang="zh-CN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  <a:r>
                  <a:rPr lang="he-IL" altLang="zh-CN" sz="20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ץ</a:t>
                </a:r>
                <a:r>
                  <a:rPr lang="fr-BE" altLang="zh-CN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(4S)                pp-bar @1.98 </a:t>
                </a:r>
                <a:r>
                  <a:rPr lang="fr-BE" altLang="zh-CN" sz="20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TeV</a:t>
                </a:r>
                <a:r>
                  <a:rPr lang="fr-BE" altLang="zh-CN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 pp @14 </a:t>
                </a:r>
                <a:r>
                  <a:rPr lang="fr-BE" altLang="zh-CN" sz="20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TeV</a:t>
                </a:r>
                <a:endParaRPr lang="he-IL" altLang="zh-CN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00000"/>
                  </a:lnSpc>
                  <a:buClr>
                    <a:schemeClr val="tx1"/>
                  </a:buClr>
                  <a:buFont typeface="Wingdings" pitchFamily="2" charset="2"/>
                  <a:buChar char="Ø"/>
                </a:pPr>
                <a:endParaRPr kumimoji="1" lang="en-US" altLang="zh-CN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00000"/>
                  </a:lnSpc>
                  <a:buClr>
                    <a:schemeClr val="tx1"/>
                  </a:buClr>
                  <a:buFont typeface="Wingdings" pitchFamily="2" charset="2"/>
                  <a:buChar char="Ø"/>
                </a:pPr>
                <a:r>
                  <a:rPr lang="fr-BE" altLang="zh-CN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CKM </a:t>
                </a:r>
                <a:r>
                  <a:rPr lang="fr-BE" altLang="zh-CN" sz="20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says</a:t>
                </a:r>
                <a:r>
                  <a:rPr lang="fr-BE" altLang="zh-CN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: no CPV </a:t>
                </a:r>
                <a:r>
                  <a:rPr lang="fr-BE" altLang="zh-CN" sz="20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should</a:t>
                </a:r>
                <a:r>
                  <a:rPr lang="fr-BE" altLang="zh-CN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not </a:t>
                </a:r>
                <a:r>
                  <a:rPr lang="fr-BE" altLang="zh-CN" sz="20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occur</a:t>
                </a:r>
                <a:r>
                  <a:rPr lang="fr-BE" altLang="zh-CN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in the </a:t>
                </a:r>
                <a:r>
                  <a:rPr lang="fr-BE" altLang="zh-CN" sz="20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leptonic</a:t>
                </a:r>
                <a:r>
                  <a:rPr lang="fr-BE" altLang="zh-CN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fr-BE" altLang="zh-CN" sz="20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sector</a:t>
                </a:r>
                <a:r>
                  <a:rPr lang="fr-BE" altLang="zh-CN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  <a:r>
                  <a:rPr lang="fr-BE" altLang="zh-CN" sz="20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which</a:t>
                </a:r>
                <a:r>
                  <a:rPr lang="fr-BE" altLang="zh-CN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must </a:t>
                </a:r>
                <a:r>
                  <a:rPr lang="fr-BE" altLang="zh-CN" sz="20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be</a:t>
                </a:r>
                <a:r>
                  <a:rPr lang="en-US" altLang="fr-BE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fr-BE" altLang="zh-CN" sz="20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tested</a:t>
                </a:r>
                <a:r>
                  <a:rPr lang="fr-BE" altLang="zh-CN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!</a:t>
                </a:r>
                <a:endParaRPr lang="zh-CN" altLang="en-US" sz="20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2542828-7FE6-3A3E-0693-1346D76A7B1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0000" y="1440000"/>
                <a:ext cx="10515600" cy="4351338"/>
              </a:xfrm>
              <a:blipFill>
                <a:blip r:embed="rId2"/>
                <a:stretch>
                  <a:fillRect l="-483" t="-872" b="-5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B593F36-300B-4911-8853-D49B2A8FC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CD19C-06E9-4AAC-B80C-DE4C22E21A18}" type="datetime1">
              <a:rPr lang="zh-CN" altLang="en-US" smtClean="0"/>
              <a:t>2025/4/6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B1BBEEC-505D-84F1-30A0-34171B611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Examination of T/CP Invariance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251416E-0B83-6994-650A-D6A7681A8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38C33-7068-4225-BE1B-FBEE078717E7}" type="slidenum">
              <a:rPr lang="zh-CN" altLang="en-US" smtClean="0"/>
              <a:t>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018608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8C934C-9FA5-212D-8DF4-A11276C4BD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A8127F-FA76-B022-E3B8-7EF258B2F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515600" cy="646331"/>
          </a:xfrm>
        </p:spPr>
        <p:txBody>
          <a:bodyPr>
            <a:spAutoFit/>
          </a:bodyPr>
          <a:lstStyle/>
          <a:p>
            <a:r>
              <a:rPr kumimoji="1" lang="en-US" altLang="zh-CN" sz="4000" dirty="0">
                <a:latin typeface="Cambria Math" panose="02040503050406030204" pitchFamily="18" charset="0"/>
                <a:ea typeface="Cambria Math" panose="02040503050406030204" pitchFamily="18" charset="0"/>
              </a:rPr>
              <a:t>Motivation</a:t>
            </a:r>
            <a:endParaRPr kumimoji="1" lang="zh-CN" altLang="en-US" sz="4000" dirty="0">
              <a:latin typeface="Cambria Math" panose="02040503050406030204" pitchFamily="18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D04333B-7CBD-B9AD-4B3B-64017B4FB3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1440000"/>
            <a:ext cx="10515600" cy="4351338"/>
          </a:xfrm>
        </p:spPr>
        <p:txBody>
          <a:bodyPr/>
          <a:lstStyle/>
          <a:p>
            <a:pPr algn="l">
              <a:lnSpc>
                <a:spcPct val="10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en-US" altLang="zh-CN" sz="2000" dirty="0">
                <a:latin typeface="Cambria Math" panose="02040503050406030204" pitchFamily="18" charset="0"/>
              </a:rPr>
              <a:t>BESIII VS BELLE</a:t>
            </a:r>
          </a:p>
          <a:p>
            <a:pPr algn="l">
              <a:lnSpc>
                <a:spcPct val="100000"/>
              </a:lnSpc>
              <a:buClr>
                <a:schemeClr val="tx1"/>
              </a:buClr>
              <a:buFont typeface="Wingdings" pitchFamily="2" charset="2"/>
              <a:buChar char="Ø"/>
            </a:pPr>
            <a:endParaRPr lang="zh-CN" altLang="en-US" sz="2000" dirty="0">
              <a:latin typeface="Cambria Math" panose="02040503050406030204" pitchFamily="18" charset="0"/>
            </a:endParaRP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4C8AD52-01AC-61FC-FC4F-A5DB97FE2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CD19C-06E9-4AAC-B80C-DE4C22E21A18}" type="datetime1">
              <a:rPr lang="zh-CN" altLang="en-US" smtClean="0"/>
              <a:t>2025/4/6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0E51417-86DE-4FF6-03EA-DEAB15C6F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Examination of T/CP Invariance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D13624A-10C3-97DC-471B-49790AA14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38C33-7068-4225-BE1B-FBEE078717E7}" type="slidenum">
              <a:rPr lang="zh-CN" altLang="en-US" smtClean="0"/>
              <a:t>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811911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1EE3B1B-5DFB-47CA-8B24-F75DEF706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CD19C-06E9-4AAC-B80C-DE4C22E21A18}" type="datetime1">
              <a:rPr lang="zh-CN" altLang="en-US" smtClean="0"/>
              <a:t>2025/4/6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1698DE2-E68C-4D98-8A55-596DB1CDE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Examination of T/CP Invariance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54346D4-C13C-4AA5-8A66-D97095D29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38C33-7068-4225-BE1B-FBEE078717E7}" type="slidenum">
              <a:rPr lang="zh-CN" altLang="en-US" smtClean="0"/>
              <a:t>5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表格 6">
                <a:extLst>
                  <a:ext uri="{FF2B5EF4-FFF2-40B4-BE49-F238E27FC236}">
                    <a16:creationId xmlns:a16="http://schemas.microsoft.com/office/drawing/2014/main" id="{803F0474-1F8C-47C1-89C2-4FF81E7C1F9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36817724"/>
                  </p:ext>
                </p:extLst>
              </p:nvPr>
            </p:nvGraphicFramePr>
            <p:xfrm>
              <a:off x="359999" y="3690175"/>
              <a:ext cx="5040000" cy="19856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520000">
                      <a:extLst>
                        <a:ext uri="{9D8B030D-6E8A-4147-A177-3AD203B41FA5}">
                          <a16:colId xmlns:a16="http://schemas.microsoft.com/office/drawing/2014/main" val="246011193"/>
                        </a:ext>
                      </a:extLst>
                    </a:gridCol>
                    <a:gridCol w="2520000">
                      <a:extLst>
                        <a:ext uri="{9D8B030D-6E8A-4147-A177-3AD203B41FA5}">
                          <a16:colId xmlns:a16="http://schemas.microsoft.com/office/drawing/2014/main" val="4006357633"/>
                        </a:ext>
                      </a:extLst>
                    </a:gridCol>
                  </a:tblGrid>
                  <a:tr h="66130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MC sample</a:t>
                          </a:r>
                          <a:endParaRPr lang="zh-CN" altLang="en-US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Generated Model</a:t>
                          </a:r>
                          <a:endParaRPr lang="zh-CN" altLang="en-US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2788362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𝜏</m:t>
                                    </m:r>
                                  </m:e>
                                  <m:sup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sSup>
                                  <m:sSup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  <m:sSub>
                                  <m:sSub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𝜈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𝜈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altLang="zh-CN" b="0" i="0" dirty="0">
                            <a:latin typeface="+mj-lt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b="0" i="0" dirty="0">
                              <a:latin typeface="+mj-lt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𝜈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𝜈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sub>
                              </m:sSub>
                            </m:oMath>
                          </a14:m>
                          <a:endParaRPr lang="zh-CN" altLang="en-US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" altLang="zh-CN" sz="1800" kern="1200" dirty="0">
                              <a:solidFill>
                                <a:schemeClr val="dk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PHOTOS TAULNUNU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21357444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𝜏</m:t>
                                    </m:r>
                                  </m:e>
                                  <m:sup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sSup>
                                  <m:sSup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  <m:sSub>
                                  <m:sSub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𝜈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𝜏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𝜈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altLang="zh-CN" sz="1800" b="0" i="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b="0" i="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𝜈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𝜈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sub>
                              </m:sSub>
                            </m:oMath>
                          </a14:m>
                          <a:endParaRPr lang="zh-CN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" altLang="zh-CN" sz="1800" kern="1200" dirty="0">
                              <a:solidFill>
                                <a:schemeClr val="dk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PHOTOS TAULNUNU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015972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表格 6">
                <a:extLst>
                  <a:ext uri="{FF2B5EF4-FFF2-40B4-BE49-F238E27FC236}">
                    <a16:creationId xmlns:a16="http://schemas.microsoft.com/office/drawing/2014/main" id="{803F0474-1F8C-47C1-89C2-4FF81E7C1F9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36817724"/>
                  </p:ext>
                </p:extLst>
              </p:nvPr>
            </p:nvGraphicFramePr>
            <p:xfrm>
              <a:off x="359999" y="3690175"/>
              <a:ext cx="5040000" cy="19856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520000">
                      <a:extLst>
                        <a:ext uri="{9D8B030D-6E8A-4147-A177-3AD203B41FA5}">
                          <a16:colId xmlns:a16="http://schemas.microsoft.com/office/drawing/2014/main" val="246011193"/>
                        </a:ext>
                      </a:extLst>
                    </a:gridCol>
                    <a:gridCol w="2520000">
                      <a:extLst>
                        <a:ext uri="{9D8B030D-6E8A-4147-A177-3AD203B41FA5}">
                          <a16:colId xmlns:a16="http://schemas.microsoft.com/office/drawing/2014/main" val="4006357633"/>
                        </a:ext>
                      </a:extLst>
                    </a:gridCol>
                  </a:tblGrid>
                  <a:tr h="66130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MC sample</a:t>
                          </a:r>
                          <a:endParaRPr lang="zh-CN" altLang="en-US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Generated Model</a:t>
                          </a:r>
                          <a:endParaRPr lang="zh-CN" altLang="en-US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27883626"/>
                      </a:ext>
                    </a:extLst>
                  </a:tr>
                  <a:tr h="662178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03" t="-100000" r="-100000" b="-1018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" altLang="zh-CN" sz="1800" kern="1200" dirty="0">
                              <a:solidFill>
                                <a:schemeClr val="dk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PHOTOS TAULNUNU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213574441"/>
                      </a:ext>
                    </a:extLst>
                  </a:tr>
                  <a:tr h="662178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03" t="-203846" r="-100000" b="-38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" altLang="zh-CN" sz="1800" kern="1200" dirty="0">
                              <a:solidFill>
                                <a:schemeClr val="dk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PHOTOS TAULNUNU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0159720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标题 1">
            <a:extLst>
              <a:ext uri="{FF2B5EF4-FFF2-40B4-BE49-F238E27FC236}">
                <a16:creationId xmlns:a16="http://schemas.microsoft.com/office/drawing/2014/main" id="{6D7E62B7-3D3D-FC5F-5646-9F5473226E2E}"/>
              </a:ext>
            </a:extLst>
          </p:cNvPr>
          <p:cNvSpPr txBox="1">
            <a:spLocks/>
          </p:cNvSpPr>
          <p:nvPr/>
        </p:nvSpPr>
        <p:spPr>
          <a:xfrm>
            <a:off x="360000" y="360000"/>
            <a:ext cx="10515600" cy="646331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MC</a:t>
            </a:r>
            <a:r>
              <a:rPr lang="zh-CN" altLang="en-US" sz="40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sample</a:t>
            </a:r>
            <a:endParaRPr lang="zh-CN" altLang="en-US" sz="4000" dirty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7DECF597-E4FB-F0CF-EE99-736379011F23}"/>
                  </a:ext>
                </a:extLst>
              </p:cNvPr>
              <p:cNvSpPr txBox="1"/>
              <p:nvPr/>
            </p:nvSpPr>
            <p:spPr>
              <a:xfrm>
                <a:off x="359999" y="1440000"/>
                <a:ext cx="5736001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itchFamily="2" charset="2"/>
                  <a:buChar char="Ø"/>
                </a:pPr>
                <a:r>
                  <a:rPr kumimoji="1" lang="en-US" altLang="zh-CN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BOSS version: 7.0.9</a:t>
                </a:r>
              </a:p>
              <a:p>
                <a:pPr marL="285750" indent="-285750">
                  <a:buFont typeface="Wingdings" pitchFamily="2" charset="2"/>
                  <a:buChar char="Ø"/>
                </a:pPr>
                <a:r>
                  <a:rPr kumimoji="1" lang="en-US" altLang="zh-CN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Data: </a:t>
                </a:r>
              </a:p>
              <a:p>
                <a:pPr marL="285750" indent="-285750">
                  <a:buFont typeface="Wingdings" pitchFamily="2" charset="2"/>
                  <a:buChar char="Ø"/>
                </a:pPr>
                <a:r>
                  <a:rPr kumimoji="1" lang="en-US" altLang="zh-CN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Inclusive MC: 2300M</a:t>
                </a:r>
              </a:p>
              <a:p>
                <a:pPr marL="285750" indent="-285750">
                  <a:buFont typeface="Wingdings" pitchFamily="2" charset="2"/>
                  <a:buChar char="Ø"/>
                </a:pPr>
                <a:r>
                  <a:rPr kumimoji="1" lang="en-US" altLang="zh-CN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Signal MC: 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1×</m:t>
                    </m:r>
                    <m:sSup>
                      <m:sSupPr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sup>
                    </m:sSup>
                  </m:oMath>
                </a14:m>
                <a:endParaRPr kumimoji="1" lang="zh-CN" alt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7DECF597-E4FB-F0CF-EE99-736379011F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999" y="1440000"/>
                <a:ext cx="5736001" cy="1569660"/>
              </a:xfrm>
              <a:prstGeom prst="rect">
                <a:avLst/>
              </a:prstGeom>
              <a:blipFill>
                <a:blip r:embed="rId3"/>
                <a:stretch>
                  <a:fillRect l="-1545" t="-3200" b="-72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3611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9BA1A86-2C4A-4BFF-8C3E-7DB8E6903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515600" cy="646331"/>
          </a:xfrm>
        </p:spPr>
        <p:txBody>
          <a:bodyPr>
            <a:spAutoFit/>
          </a:bodyPr>
          <a:lstStyle/>
          <a:p>
            <a:r>
              <a:rPr lang="en-US" altLang="zh-CN" sz="4000" dirty="0">
                <a:latin typeface="Cambria Math" panose="02040503050406030204" pitchFamily="18" charset="0"/>
                <a:ea typeface="Cambria Math" panose="02040503050406030204" pitchFamily="18" charset="0"/>
              </a:rPr>
              <a:t>Event selection</a:t>
            </a:r>
            <a:endParaRPr lang="zh-CN" altLang="en-US" sz="4000" dirty="0">
              <a:latin typeface="Cambria Math" panose="02040503050406030204" pitchFamily="18" charset="0"/>
              <a:ea typeface="宋体" panose="02010600030101010101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58D567E5-12D7-4910-A2FB-862141BE0DA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60000" y="1260000"/>
                <a:ext cx="10515600" cy="4693336"/>
              </a:xfr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zh-CN" sz="2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Good Charged Choose</a:t>
                </a:r>
              </a:p>
              <a:p>
                <a:pPr>
                  <a:lnSpc>
                    <a:spcPct val="100000"/>
                  </a:lnSpc>
                  <a:buFont typeface="Wingdings" panose="05000000000000000000" pitchFamily="2" charset="2"/>
                  <a:buChar char="ü"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e>
                    </m:d>
                    <m:r>
                      <a:rPr lang="en-US" altLang="zh-CN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&lt;1.0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𝑐𝑚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</m:t>
                    </m:r>
                    <m:d>
                      <m:dPr>
                        <m:begChr m:val="|"/>
                        <m:endChr m:val="|"/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𝑍</m:t>
                            </m:r>
                          </m:sub>
                        </m:sSub>
                      </m:e>
                    </m:d>
                    <m:r>
                      <a:rPr lang="en-US" altLang="zh-CN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&lt;10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𝑐𝑚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</m:t>
                    </m:r>
                    <m:d>
                      <m:dPr>
                        <m:begChr m:val="|"/>
                        <m:endChr m:val="|"/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  <m:r>
                          <a:rPr lang="el-GR" altLang="zh-CN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altLang="zh-CN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l-GR" altLang="zh-CN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0.93</m:t>
                    </m:r>
                    <m:r>
                      <a:rPr lang="en-US" altLang="zh-CN" sz="20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𝑡𝑜𝑡𝑎𝑙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</m:t>
                    </m:r>
                  </m:oMath>
                </a14:m>
                <a:endParaRPr lang="en-US" altLang="zh-CN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0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zh-CN" sz="2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Good Photon Choose</a:t>
                </a:r>
              </a:p>
              <a:p>
                <a:pPr>
                  <a:lnSpc>
                    <a:spcPct val="100000"/>
                  </a:lnSpc>
                  <a:buFont typeface="Wingdings" panose="05000000000000000000" pitchFamily="2" charset="2"/>
                  <a:buChar char="ü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  <m:r>
                      <a:rPr lang="en-US" altLang="zh-CN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𝑑𝑎𝑛𝑔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◦</m:t>
                        </m:r>
                      </m:sup>
                    </m:sSup>
                    <m:r>
                      <a:rPr lang="en-US" altLang="zh-CN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0≤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𝑇𝐷𝐶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≤700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𝑛𝑠</m:t>
                    </m:r>
                    <m:r>
                      <a:rPr lang="en-US" altLang="zh-CN" sz="2000" i="1" dirty="0"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altLang="zh-CN" sz="2000" i="1" dirty="0">
                  <a:highlight>
                    <a:srgbClr val="FFFF00"/>
                  </a:highligh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00000"/>
                  </a:lnSpc>
                  <a:buFont typeface="Wingdings" panose="05000000000000000000" pitchFamily="2" charset="2"/>
                  <a:buChar char="ü"/>
                </a:pPr>
                <a14:m>
                  <m:oMath xmlns:m="http://schemas.openxmlformats.org/officeDocument/2006/math">
                    <m:r>
                      <a:rPr lang="en-US" altLang="zh-CN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𝐵𝑎𝑟𝑟𝑒𝑙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𝐸𝑀𝐶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</m:t>
                    </m:r>
                    <m:d>
                      <m:dPr>
                        <m:begChr m:val="|"/>
                        <m:endChr m:val="|"/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  <m:r>
                          <a:rPr lang="el-GR" altLang="zh-CN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l-GR" altLang="zh-CN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≤0.8,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l-GR" altLang="zh-CN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sub>
                    </m:sSub>
                    <m:r>
                      <a:rPr lang="el-GR" altLang="zh-CN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≥25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𝑀𝑒𝑉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altLang="zh-CN" sz="20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00000"/>
                  </a:lnSpc>
                  <a:buFont typeface="Wingdings" panose="05000000000000000000" pitchFamily="2" charset="2"/>
                  <a:buChar char="ü"/>
                </a:pPr>
                <a14:m>
                  <m:oMath xmlns:m="http://schemas.openxmlformats.org/officeDocument/2006/math">
                    <m:r>
                      <a:rPr lang="en-US" altLang="zh-CN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𝐸𝑛𝑑𝑐𝑎𝑝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𝐸𝑀𝐶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0.86≤</m:t>
                    </m:r>
                    <m:d>
                      <m:dPr>
                        <m:begChr m:val="|"/>
                        <m:endChr m:val="|"/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  <m:r>
                          <a:rPr lang="el-GR" altLang="zh-CN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l-GR" altLang="zh-CN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≤0.92,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l-GR" altLang="zh-CN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sub>
                    </m:sSub>
                    <m:r>
                      <a:rPr lang="el-GR" altLang="zh-CN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≥50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𝑀𝑒𝑉</m:t>
                    </m:r>
                  </m:oMath>
                </a14:m>
                <a:endParaRPr lang="en-US" altLang="zh-CN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0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zh-CN" sz="24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PID</a:t>
                </a:r>
              </a:p>
              <a:p>
                <a:pPr>
                  <a:lnSpc>
                    <a:spcPct val="100000"/>
                  </a:lnSpc>
                  <a:buFont typeface="Wingdings" panose="05000000000000000000" pitchFamily="2" charset="2"/>
                  <a:buChar char="ü"/>
                </a:pP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𝐹𝑜𝑟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&gt;0.001, 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altLang="zh-CN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endParaRPr lang="en-US" altLang="zh-CN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00000"/>
                  </a:lnSpc>
                  <a:buFont typeface="Wingdings" panose="05000000000000000000" pitchFamily="2" charset="2"/>
                  <a:buChar char="ü"/>
                </a:pP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𝐹𝑜𝑟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𝑚𝑢𝑜𝑛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&gt;0.001, 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altLang="zh-CN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endParaRPr lang="en-US" altLang="zh-CN" sz="2000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00000"/>
                  </a:lnSpc>
                  <a:buFont typeface="Wingdings" pitchFamily="2" charset="2"/>
                  <a:buChar char="Ø"/>
                </a:pPr>
                <a:r>
                  <a:rPr lang="en-US" altLang="zh-CN" sz="2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Vertex fit</a:t>
                </a:r>
                <a:endParaRPr lang="zh-CN" alt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58D567E5-12D7-4910-A2FB-862141BE0DA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0000" y="1260000"/>
                <a:ext cx="10515600" cy="4693336"/>
              </a:xfrm>
              <a:blipFill>
                <a:blip r:embed="rId3"/>
                <a:stretch>
                  <a:fillRect l="-844" t="-1081" b="-18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89A52BD-9BF7-46CD-B2C9-2D8321963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7E6E-A8D3-4BB0-A3B9-23D779FED0CB}" type="datetime1">
              <a:rPr lang="zh-CN" altLang="en-US" smtClean="0"/>
              <a:t>2025/4/6</a:t>
            </a:fld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64ECBD1-CF17-45AA-9465-AC1442CD5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38C33-7068-4225-BE1B-FBEE078717E7}" type="slidenum">
              <a:rPr lang="zh-CN" altLang="en-US" smtClean="0"/>
              <a:t>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35CB3A0-9B6B-4638-B60A-D44B39A9A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Examination of T/CP Invariance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47540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DBC4D2D-88DA-4498-8D52-93DC32B21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4885768" cy="646331"/>
          </a:xfrm>
        </p:spPr>
        <p:txBody>
          <a:bodyPr wrap="square">
            <a:spAutoFit/>
          </a:bodyPr>
          <a:lstStyle/>
          <a:p>
            <a:r>
              <a:rPr lang="en-US" altLang="zh-CN" sz="4000" dirty="0">
                <a:latin typeface="Cambria Math" panose="02040503050406030204" pitchFamily="18" charset="0"/>
                <a:ea typeface="Cambria Math" panose="02040503050406030204" pitchFamily="18" charset="0"/>
              </a:rPr>
              <a:t>Further selection</a:t>
            </a:r>
            <a:endParaRPr lang="zh-CN" altLang="en-US" sz="4000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9C73C98-D9F1-43C1-89B4-1665CFD48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CD19C-06E9-4AAC-B80C-DE4C22E21A18}" type="datetime1">
              <a:rPr lang="zh-CN" altLang="en-US" smtClean="0"/>
              <a:t>2025/4/6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585B923-7AC7-421B-A098-F2828201C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Examination of T/CP Invariance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C2594D6-A380-4DA2-8928-EE953144A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38C33-7068-4225-BE1B-FBEE078717E7}" type="slidenum">
              <a:rPr lang="zh-CN" altLang="en-US" smtClean="0"/>
              <a:t>7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72CC1295-15FE-41B0-9F3D-C895C748A35F}"/>
                  </a:ext>
                </a:extLst>
              </p:cNvPr>
              <p:cNvSpPr txBox="1"/>
              <p:nvPr/>
            </p:nvSpPr>
            <p:spPr>
              <a:xfrm>
                <a:off x="359999" y="1440000"/>
                <a:ext cx="5144285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ü"/>
                </a:pP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𝜓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endParaRPr lang="en-US" altLang="zh-CN" sz="2000" dirty="0"/>
              </a:p>
              <a:p>
                <a:pPr marL="285750" indent="-285750">
                  <a:buFont typeface="Wingdings" panose="05000000000000000000" pitchFamily="2" charset="2"/>
                  <a:buChar char="ü"/>
                </a:pP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𝜓</m:t>
                    </m:r>
                    <m:d>
                      <m:d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altLang="zh-CN" sz="2000" i="1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endParaRPr lang="en-US" altLang="zh-CN" sz="2000" dirty="0"/>
              </a:p>
              <a:p>
                <a:pPr marL="285750" indent="-285750">
                  <a:buFont typeface="Wingdings" panose="05000000000000000000" pitchFamily="2" charset="2"/>
                  <a:buChar char="ü"/>
                </a:pP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𝜓</m:t>
                    </m:r>
                    <m:d>
                      <m:d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altLang="zh-CN" sz="2000" i="1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f>
                      <m:fPr>
                        <m:type m:val="lin"/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num>
                      <m:den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den>
                    </m:f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endParaRPr lang="en-US" altLang="zh-CN" sz="2000" dirty="0"/>
              </a:p>
              <a:p>
                <a:pPr marL="285750" indent="-285750">
                  <a:buFont typeface="Wingdings" panose="05000000000000000000" pitchFamily="2" charset="2"/>
                  <a:buChar char="ü"/>
                </a:pP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𝜓</m:t>
                    </m:r>
                    <m:d>
                      <m:d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altLang="zh-CN" sz="2000" i="1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f>
                      <m:fPr>
                        <m:type m:val="lin"/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𝐽</m:t>
                        </m:r>
                      </m:num>
                      <m:den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𝜓</m:t>
                        </m:r>
                      </m:den>
                    </m:f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endParaRPr lang="en-US" altLang="zh-CN" sz="2000" dirty="0"/>
              </a:p>
              <a:p>
                <a:pPr marL="285750" indent="-285750">
                  <a:buFont typeface="Wingdings" panose="05000000000000000000" pitchFamily="2" charset="2"/>
                  <a:buChar char="ü"/>
                </a:pP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𝜓</m:t>
                    </m:r>
                    <m:d>
                      <m:d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altLang="zh-CN" sz="2000" i="1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𝜈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zh-CN" sz="2000" dirty="0"/>
              </a:p>
              <a:p>
                <a:pPr marL="285750" indent="-285750">
                  <a:buFont typeface="Wingdings" panose="05000000000000000000" pitchFamily="2" charset="2"/>
                  <a:buChar char="ü"/>
                </a:pP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𝜓</m:t>
                    </m:r>
                    <m:d>
                      <m:d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altLang="zh-CN" sz="2000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𝜂</m:t>
                    </m:r>
                    <m:f>
                      <m:fPr>
                        <m:type m:val="lin"/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num>
                      <m:den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→</m:t>
                        </m:r>
                      </m:den>
                    </m:f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𝛾𝛾</m:t>
                    </m:r>
                  </m:oMath>
                </a14:m>
                <a:endParaRPr lang="en-US" altLang="zh-CN" sz="2000" dirty="0"/>
              </a:p>
              <a:p>
                <a:pPr marL="285750" indent="-285750">
                  <a:buFont typeface="Wingdings" panose="05000000000000000000" pitchFamily="2" charset="2"/>
                  <a:buChar char="ü"/>
                </a:pPr>
                <a:r>
                  <a:rPr lang="en-US" altLang="zh-CN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……</a:t>
                </a: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72CC1295-15FE-41B0-9F3D-C895C748A3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999" y="1440000"/>
                <a:ext cx="5144285" cy="2246769"/>
              </a:xfrm>
              <a:prstGeom prst="rect">
                <a:avLst/>
              </a:prstGeom>
              <a:blipFill>
                <a:blip r:embed="rId2"/>
                <a:stretch>
                  <a:fillRect l="-1066" t="-1084" b="-1734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图片 2">
            <a:extLst>
              <a:ext uri="{FF2B5EF4-FFF2-40B4-BE49-F238E27FC236}">
                <a16:creationId xmlns:a16="http://schemas.microsoft.com/office/drawing/2014/main" id="{5C7EE4A3-64BC-404E-8023-6A48CE9B22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8457" y="729000"/>
            <a:ext cx="5144285" cy="540000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51587877-FD51-4661-82FB-0DE1B7FA44F5}"/>
              </a:ext>
            </a:extLst>
          </p:cNvPr>
          <p:cNvSpPr/>
          <p:nvPr/>
        </p:nvSpPr>
        <p:spPr>
          <a:xfrm>
            <a:off x="6152519" y="1677409"/>
            <a:ext cx="4953506" cy="45417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2C1E0E5C-206F-4AE6-9E5E-5F1261FAA56F}"/>
              </a:ext>
            </a:extLst>
          </p:cNvPr>
          <p:cNvSpPr txBox="1"/>
          <p:nvPr/>
        </p:nvSpPr>
        <p:spPr>
          <a:xfrm>
            <a:off x="494713" y="4636838"/>
            <a:ext cx="31280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Need to give more cut!</a:t>
            </a:r>
            <a:endParaRPr lang="zh-CN" altLang="en-US" sz="2400" dirty="0"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3621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3BC8EBE-4F73-4FEA-9F51-69111F2A2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1202080" cy="646331"/>
          </a:xfrm>
        </p:spPr>
        <p:txBody>
          <a:bodyPr wrap="square">
            <a:spAutoFit/>
          </a:bodyPr>
          <a:lstStyle/>
          <a:p>
            <a:r>
              <a:rPr lang="en-US" altLang="zh-CN" sz="4000" dirty="0">
                <a:latin typeface="Cambria Math" panose="02040503050406030204" pitchFamily="18" charset="0"/>
                <a:ea typeface="Cambria Math" panose="02040503050406030204" pitchFamily="18" charset="0"/>
              </a:rPr>
              <a:t>Further selection</a:t>
            </a:r>
            <a:endParaRPr lang="zh-CN" altLang="en-US" sz="4000" dirty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CB156C16-E33A-4D28-8066-DD9A585E826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60000" y="1440000"/>
                <a:ext cx="7354467" cy="1794402"/>
              </a:xfr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0000"/>
                  </a:lnSpc>
                  <a:buFont typeface="Wingdings" pitchFamily="2" charset="2"/>
                  <a:buChar char="Ø"/>
                </a:pPr>
                <a:r>
                  <a:rPr lang="en-US" altLang="zh-CN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For electron and muon:</a:t>
                </a:r>
                <a:endParaRPr lang="en-US" altLang="zh-CN" sz="2400" dirty="0">
                  <a:latin typeface="Cambria Math" panose="02040503050406030204" pitchFamily="18" charset="0"/>
                  <a:ea typeface="宋体" panose="02010600030101010101" pitchFamily="2" charset="-122"/>
                </a:endParaRPr>
              </a:p>
              <a:p>
                <a:pPr>
                  <a:lnSpc>
                    <a:spcPct val="100000"/>
                  </a:lnSpc>
                  <a:buFont typeface="Wingdings" panose="05000000000000000000" pitchFamily="2" charset="2"/>
                  <a:buChar char="ü"/>
                </a:pPr>
                <a:r>
                  <a:rPr lang="en-US" altLang="zh-CN" sz="2000" dirty="0">
                    <a:latin typeface="Cambria Math" panose="02040503050406030204" pitchFamily="18" charset="0"/>
                    <a:ea typeface="宋体" panose="02010600030101010101" pitchFamily="2" charset="-122"/>
                  </a:rPr>
                  <a:t>Momentum in MDC: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𝑃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&lt;1.2</m:t>
                    </m:r>
                  </m:oMath>
                </a14:m>
                <a:endParaRPr lang="en-US" altLang="zh-CN" sz="2000" dirty="0">
                  <a:latin typeface="Cambria Math" panose="02040503050406030204" pitchFamily="18" charset="0"/>
                  <a:ea typeface="宋体" panose="02010600030101010101" pitchFamily="2" charset="-122"/>
                </a:endParaRPr>
              </a:p>
              <a:p>
                <a:pPr>
                  <a:lnSpc>
                    <a:spcPct val="100000"/>
                  </a:lnSpc>
                  <a:buFont typeface="Wingdings" panose="05000000000000000000" pitchFamily="2" charset="2"/>
                  <a:buChar char="ü"/>
                </a:pPr>
                <a:r>
                  <a:rPr lang="en-US" altLang="zh-CN" sz="2000" dirty="0">
                    <a:latin typeface="Cambria Math" panose="02040503050406030204" pitchFamily="18" charset="0"/>
                    <a:ea typeface="宋体" panose="02010600030101010101" pitchFamily="2" charset="-122"/>
                  </a:rPr>
                  <a:t>The energy in EMC: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𝐸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𝑒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&lt;1.2</m:t>
                    </m:r>
                  </m:oMath>
                </a14:m>
                <a:endParaRPr lang="en-US" altLang="zh-CN" sz="2000" dirty="0">
                  <a:latin typeface="Cambria Math" panose="02040503050406030204" pitchFamily="18" charset="0"/>
                  <a:ea typeface="宋体" panose="02010600030101010101" pitchFamily="2" charset="-122"/>
                </a:endParaRPr>
              </a:p>
              <a:p>
                <a:pPr>
                  <a:lnSpc>
                    <a:spcPct val="100000"/>
                  </a:lnSpc>
                  <a:buFont typeface="Wingdings" panose="05000000000000000000" pitchFamily="2" charset="2"/>
                  <a:buChar char="ü"/>
                </a:pPr>
                <a:r>
                  <a:rPr lang="en-US" altLang="zh-CN" sz="2000" dirty="0">
                    <a:latin typeface="Cambria Math" panose="02040503050406030204" pitchFamily="18" charset="0"/>
                    <a:ea typeface="宋体" panose="02010600030101010101" pitchFamily="2" charset="-122"/>
                  </a:rPr>
                  <a:t>The energy in EMC: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𝐸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𝜇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&lt;0.3</m:t>
                    </m:r>
                  </m:oMath>
                </a14:m>
                <a:endParaRPr lang="en-US" altLang="zh-CN" sz="2000" dirty="0">
                  <a:latin typeface="Cambria Math" panose="02040503050406030204" pitchFamily="18" charset="0"/>
                  <a:ea typeface="宋体" panose="02010600030101010101" pitchFamily="2" charset="-122"/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CB156C16-E33A-4D28-8066-DD9A585E82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0000" y="1440000"/>
                <a:ext cx="7354467" cy="1794402"/>
              </a:xfrm>
              <a:blipFill>
                <a:blip r:embed="rId2"/>
                <a:stretch>
                  <a:fillRect l="-1207" t="-2817" b="-42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4F07BF1-0725-4D5E-B679-325A08B62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CD19C-06E9-4AAC-B80C-DE4C22E21A18}" type="datetime1">
              <a:rPr lang="zh-CN" altLang="en-US" smtClean="0"/>
              <a:t>2025/4/6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001C4B7-D2E0-424E-B208-445BF81EB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Examination of T/CP Invariance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848BE2B-DA38-4A6F-9CBD-652F6FAFA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38C33-7068-4225-BE1B-FBEE078717E7}" type="slidenum">
              <a:rPr lang="zh-CN" altLang="en-US" smtClean="0"/>
              <a:t>8</a:t>
            </a:fld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9C44A4A6-D2AE-4E63-9904-D0E599A18A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780000"/>
            <a:ext cx="3506854" cy="25200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01E5791C-6873-4009-8536-9D5C4CEC54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226" y="3780000"/>
            <a:ext cx="3506854" cy="2520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A77A48AE-F5C5-4249-9E3F-19611ECAA8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613" y="3780000"/>
            <a:ext cx="3506854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5872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277411-6A0C-0905-E828-CE5A07F928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9384E6A-9DF6-C376-B9FE-26056845E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99" y="360000"/>
            <a:ext cx="6642379" cy="646331"/>
          </a:xfrm>
        </p:spPr>
        <p:txBody>
          <a:bodyPr wrap="square">
            <a:spAutoFit/>
          </a:bodyPr>
          <a:lstStyle/>
          <a:p>
            <a:r>
              <a:rPr lang="en-US" altLang="zh-CN" sz="4000" dirty="0">
                <a:latin typeface="Cambria Math" panose="02040503050406030204" pitchFamily="18" charset="0"/>
                <a:ea typeface="Cambria Math" panose="02040503050406030204" pitchFamily="18" charset="0"/>
              </a:rPr>
              <a:t>Further selection</a:t>
            </a:r>
            <a:endParaRPr lang="zh-CN" altLang="en-US" sz="4000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A69A4A7-7D2D-703E-EC07-27A5280BD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CD19C-06E9-4AAC-B80C-DE4C22E21A18}" type="datetime1">
              <a:rPr lang="zh-CN" altLang="en-US" smtClean="0"/>
              <a:t>2025/4/6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2DB4C51-F0EC-9A4E-4040-E09B45F2E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Examination of T/CP Invariance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4D79810-C823-B9FA-C9CD-1476CBD29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38C33-7068-4225-BE1B-FBEE078717E7}" type="slidenum">
              <a:rPr lang="zh-CN" altLang="en-US" smtClean="0"/>
              <a:t>9</a:t>
            </a:fld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1B2C00D9-F81D-D074-6F13-63D92B81B6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1810" y="1161340"/>
            <a:ext cx="4861990" cy="5040000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C6471689-464A-7542-88B0-54D5AA7C90BA}"/>
              </a:ext>
            </a:extLst>
          </p:cNvPr>
          <p:cNvSpPr/>
          <p:nvPr/>
        </p:nvSpPr>
        <p:spPr>
          <a:xfrm>
            <a:off x="6813754" y="2250831"/>
            <a:ext cx="4424517" cy="423543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16" name="直线箭头连接符 15">
            <a:extLst>
              <a:ext uri="{FF2B5EF4-FFF2-40B4-BE49-F238E27FC236}">
                <a16:creationId xmlns:a16="http://schemas.microsoft.com/office/drawing/2014/main" id="{8718C36B-AD42-B99E-0A14-4FFCB80289DE}"/>
              </a:ext>
            </a:extLst>
          </p:cNvPr>
          <p:cNvCxnSpPr/>
          <p:nvPr/>
        </p:nvCxnSpPr>
        <p:spPr>
          <a:xfrm flipH="1" flipV="1">
            <a:off x="5031657" y="2250831"/>
            <a:ext cx="1782097" cy="2163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>
            <a:extLst>
              <a:ext uri="{FF2B5EF4-FFF2-40B4-BE49-F238E27FC236}">
                <a16:creationId xmlns:a16="http://schemas.microsoft.com/office/drawing/2014/main" id="{EEEC1475-D4D6-CE6D-F060-22E5A7E94693}"/>
              </a:ext>
            </a:extLst>
          </p:cNvPr>
          <p:cNvSpPr txBox="1"/>
          <p:nvPr/>
        </p:nvSpPr>
        <p:spPr>
          <a:xfrm>
            <a:off x="410618" y="1958875"/>
            <a:ext cx="44600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Muon and Pion, need MUC information.</a:t>
            </a:r>
            <a:endParaRPr kumimoji="1" lang="zh-CN" altLang="en-US" sz="2000" dirty="0">
              <a:latin typeface="Cambria Math" panose="02040503050406030204" pitchFamily="18" charset="0"/>
            </a:endParaRPr>
          </a:p>
        </p:txBody>
      </p:sp>
      <p:cxnSp>
        <p:nvCxnSpPr>
          <p:cNvPr id="18" name="直线箭头连接符 17">
            <a:extLst>
              <a:ext uri="{FF2B5EF4-FFF2-40B4-BE49-F238E27FC236}">
                <a16:creationId xmlns:a16="http://schemas.microsoft.com/office/drawing/2014/main" id="{722971F9-641B-1115-EADE-5DF64A3DCAEA}"/>
              </a:ext>
            </a:extLst>
          </p:cNvPr>
          <p:cNvCxnSpPr>
            <a:cxnSpLocks/>
          </p:cNvCxnSpPr>
          <p:nvPr/>
        </p:nvCxnSpPr>
        <p:spPr>
          <a:xfrm flipH="1">
            <a:off x="5031657" y="3010901"/>
            <a:ext cx="180421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线箭头连接符 19">
            <a:extLst>
              <a:ext uri="{FF2B5EF4-FFF2-40B4-BE49-F238E27FC236}">
                <a16:creationId xmlns:a16="http://schemas.microsoft.com/office/drawing/2014/main" id="{30347816-3D13-6E1C-3F9F-6A9419EA3C91}"/>
              </a:ext>
            </a:extLst>
          </p:cNvPr>
          <p:cNvCxnSpPr>
            <a:cxnSpLocks/>
          </p:cNvCxnSpPr>
          <p:nvPr/>
        </p:nvCxnSpPr>
        <p:spPr>
          <a:xfrm flipH="1">
            <a:off x="5031657" y="3429000"/>
            <a:ext cx="178209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>
            <a:extLst>
              <a:ext uri="{FF2B5EF4-FFF2-40B4-BE49-F238E27FC236}">
                <a16:creationId xmlns:a16="http://schemas.microsoft.com/office/drawing/2014/main" id="{AE95731D-9D1B-99AF-CBD7-012B995FF929}"/>
              </a:ext>
            </a:extLst>
          </p:cNvPr>
          <p:cNvSpPr txBox="1"/>
          <p:nvPr/>
        </p:nvSpPr>
        <p:spPr>
          <a:xfrm>
            <a:off x="410618" y="2868949"/>
            <a:ext cx="44600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dirty="0">
                <a:latin typeface="Cambria Math" panose="02040503050406030204" pitchFamily="18" charset="0"/>
              </a:rPr>
              <a:t>Electron, Muon</a:t>
            </a:r>
          </a:p>
          <a:p>
            <a:r>
              <a:rPr kumimoji="1" lang="en-US" altLang="zh-CN" sz="2000" dirty="0">
                <a:latin typeface="Cambria Math" panose="02040503050406030204" pitchFamily="18" charset="0"/>
              </a:rPr>
              <a:t>Need ep-ratio information</a:t>
            </a:r>
            <a:endParaRPr kumimoji="1" lang="zh-CN" altLang="en-US" sz="2000" dirty="0"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9320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41785</TotalTime>
  <Words>1461</Words>
  <Application>Microsoft Macintosh PowerPoint</Application>
  <PresentationFormat>宽屏</PresentationFormat>
  <Paragraphs>319</Paragraphs>
  <Slides>29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36" baseType="lpstr">
      <vt:lpstr>等线</vt:lpstr>
      <vt:lpstr>等线 Light</vt:lpstr>
      <vt:lpstr>Arial</vt:lpstr>
      <vt:lpstr>Cambria Math</vt:lpstr>
      <vt:lpstr>Times New Roman</vt:lpstr>
      <vt:lpstr>Wingdings</vt:lpstr>
      <vt:lpstr>Office 主题​​</vt:lpstr>
      <vt:lpstr>Examination of T/CP Invariance in the e^+ e^-→^+ ^-  Reaction at BESIII</vt:lpstr>
      <vt:lpstr>Outline</vt:lpstr>
      <vt:lpstr>Motivation</vt:lpstr>
      <vt:lpstr>Motivation</vt:lpstr>
      <vt:lpstr>PowerPoint 演示文稿</vt:lpstr>
      <vt:lpstr>Event selection</vt:lpstr>
      <vt:lpstr>Further selection</vt:lpstr>
      <vt:lpstr>Further selection</vt:lpstr>
      <vt:lpstr>Further selection</vt:lpstr>
      <vt:lpstr>Further selection</vt:lpstr>
      <vt:lpstr>Further selection</vt:lpstr>
      <vt:lpstr>Further selection</vt:lpstr>
      <vt:lpstr>Further selection</vt:lpstr>
      <vt:lpstr>Further selection</vt:lpstr>
      <vt:lpstr>Data Vs MC</vt:lpstr>
      <vt:lpstr>Data Vs MC</vt:lpstr>
      <vt:lpstr>2025.4.8 Group Meeting</vt:lpstr>
      <vt:lpstr>Last week work</vt:lpstr>
      <vt:lpstr>Background analysis</vt:lpstr>
      <vt:lpstr>Cut flow</vt:lpstr>
      <vt:lpstr>Result</vt:lpstr>
      <vt:lpstr>Statistical error</vt:lpstr>
      <vt:lpstr>Systematic uncertainty</vt:lpstr>
      <vt:lpstr>Systematic uncertainty</vt:lpstr>
      <vt:lpstr>Systematic uncertainty</vt:lpstr>
      <vt:lpstr>Systematic uncertainty</vt:lpstr>
      <vt:lpstr>Systematic uncertainty</vt:lpstr>
      <vt:lpstr>Systematic uncertainty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Yunhe Yang</dc:creator>
  <cp:lastModifiedBy>Yunhe Yang</cp:lastModifiedBy>
  <cp:revision>293</cp:revision>
  <dcterms:created xsi:type="dcterms:W3CDTF">2024-08-03T12:39:44Z</dcterms:created>
  <dcterms:modified xsi:type="dcterms:W3CDTF">2025-04-08T11:09:43Z</dcterms:modified>
</cp:coreProperties>
</file>