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96" r:id="rId1"/>
  </p:sldMasterIdLst>
  <p:notesMasterIdLst>
    <p:notesMasterId r:id="rId49"/>
  </p:notesMasterIdLst>
  <p:sldIdLst>
    <p:sldId id="256" r:id="rId2"/>
    <p:sldId id="258" r:id="rId3"/>
    <p:sldId id="540" r:id="rId4"/>
    <p:sldId id="387" r:id="rId5"/>
    <p:sldId id="561" r:id="rId6"/>
    <p:sldId id="562" r:id="rId7"/>
    <p:sldId id="566" r:id="rId8"/>
    <p:sldId id="523" r:id="rId9"/>
    <p:sldId id="581" r:id="rId10"/>
    <p:sldId id="542" r:id="rId11"/>
    <p:sldId id="302" r:id="rId12"/>
    <p:sldId id="303" r:id="rId13"/>
    <p:sldId id="306" r:id="rId14"/>
    <p:sldId id="310" r:id="rId15"/>
    <p:sldId id="584" r:id="rId16"/>
    <p:sldId id="583" r:id="rId17"/>
    <p:sldId id="585" r:id="rId18"/>
    <p:sldId id="569" r:id="rId19"/>
    <p:sldId id="570" r:id="rId20"/>
    <p:sldId id="572" r:id="rId21"/>
    <p:sldId id="571" r:id="rId22"/>
    <p:sldId id="580" r:id="rId23"/>
    <p:sldId id="575" r:id="rId24"/>
    <p:sldId id="576" r:id="rId25"/>
    <p:sldId id="586" r:id="rId26"/>
    <p:sldId id="543" r:id="rId27"/>
    <p:sldId id="535" r:id="rId28"/>
    <p:sldId id="555" r:id="rId29"/>
    <p:sldId id="520" r:id="rId30"/>
    <p:sldId id="446" r:id="rId31"/>
    <p:sldId id="587" r:id="rId32"/>
    <p:sldId id="323" r:id="rId33"/>
    <p:sldId id="338" r:id="rId34"/>
    <p:sldId id="339" r:id="rId35"/>
    <p:sldId id="400" r:id="rId36"/>
    <p:sldId id="401" r:id="rId37"/>
    <p:sldId id="403" r:id="rId38"/>
    <p:sldId id="402" r:id="rId39"/>
    <p:sldId id="398" r:id="rId40"/>
    <p:sldId id="461" r:id="rId41"/>
    <p:sldId id="407" r:id="rId42"/>
    <p:sldId id="342" r:id="rId43"/>
    <p:sldId id="406" r:id="rId44"/>
    <p:sldId id="335" r:id="rId45"/>
    <p:sldId id="336" r:id="rId46"/>
    <p:sldId id="560" r:id="rId47"/>
    <p:sldId id="557"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81FF"/>
    <a:srgbClr val="0432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97"/>
    <p:restoredTop sz="85273"/>
  </p:normalViewPr>
  <p:slideViewPr>
    <p:cSldViewPr snapToGrid="0" snapToObjects="1">
      <p:cViewPr varScale="1">
        <p:scale>
          <a:sx n="105" d="100"/>
          <a:sy n="105" d="100"/>
        </p:scale>
        <p:origin x="4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90EE-AC38-EB48-ACEC-C9DBF31FED00}" type="datetimeFigureOut">
              <a:rPr lang="en-CN" smtClean="0"/>
              <a:t>9/20/25</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8042F2-7F84-8041-A6A9-92402D605295}" type="slidenum">
              <a:rPr lang="en-CN" smtClean="0"/>
              <a:t>‹#›</a:t>
            </a:fld>
            <a:endParaRPr lang="en-CN"/>
          </a:p>
        </p:txBody>
      </p:sp>
    </p:spTree>
    <p:extLst>
      <p:ext uri="{BB962C8B-B14F-4D97-AF65-F5344CB8AC3E}">
        <p14:creationId xmlns:p14="http://schemas.microsoft.com/office/powerpoint/2010/main" val="40675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DengXian" panose="02010600030101010101" pitchFamily="2" charset="-122"/>
                <a:ea typeface="DengXian" panose="02010600030101010101" pitchFamily="2" charset="-122"/>
                <a:cs typeface="Times New Roman" panose="02020603050405020304" pitchFamily="18" charset="0"/>
              </a:rPr>
              <a:t>Thanks for invitation. It’s my great honor to come here to share our recent work on hunting for axions in reactor neutrino experiment. It is collaborated with my students, and recode collaboration people. The paper will come out this week.</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r>
              <a:rPr kumimoji="1" lang="en-US" altLang="zh-CN" dirty="0"/>
              <a:t> </a:t>
            </a:r>
            <a:endParaRPr kumimoji="1" lang="zh-CN" altLang="en-US" dirty="0"/>
          </a:p>
        </p:txBody>
      </p:sp>
      <p:sp>
        <p:nvSpPr>
          <p:cNvPr id="4" name="灯片编号占位符 3"/>
          <p:cNvSpPr>
            <a:spLocks noGrp="1"/>
          </p:cNvSpPr>
          <p:nvPr>
            <p:ph type="sldNum" sz="quarter" idx="5"/>
          </p:nvPr>
        </p:nvSpPr>
        <p:spPr/>
        <p:txBody>
          <a:bodyPr/>
          <a:lstStyle/>
          <a:p>
            <a:fld id="{2B8042F2-7F84-8041-A6A9-92402D605295}" type="slidenum">
              <a:rPr lang="en-CN" smtClean="0"/>
              <a:t>0</a:t>
            </a:fld>
            <a:endParaRPr lang="en-CN"/>
          </a:p>
        </p:txBody>
      </p:sp>
    </p:spTree>
    <p:extLst>
      <p:ext uri="{BB962C8B-B14F-4D97-AF65-F5344CB8AC3E}">
        <p14:creationId xmlns:p14="http://schemas.microsoft.com/office/powerpoint/2010/main" val="388792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Then a question comes out. That is whether we can detect the light dark matter in direct detection experiments. From this plot, we can see if</a:t>
            </a:r>
            <a:r>
              <a:rPr kumimoji="1" lang="zh-CN" altLang="en-US" dirty="0"/>
              <a:t> </a:t>
            </a:r>
            <a:r>
              <a:rPr kumimoji="1" lang="en-US" altLang="zh-CN" dirty="0"/>
              <a:t>the dark matter mass is lighter than 1 GeV, its nucleus recoil energy in elastic scattering process is usually less than 1 keV, and below the threshold of the detector. It seems impossible.</a:t>
            </a:r>
            <a:endParaRPr kumimoji="1" lang="zh-CN" altLang="en-US" dirty="0"/>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9</a:t>
            </a:fld>
            <a:endParaRPr kumimoji="1" lang="zh-CN" altLang="en-US"/>
          </a:p>
        </p:txBody>
      </p:sp>
    </p:spTree>
    <p:extLst>
      <p:ext uri="{BB962C8B-B14F-4D97-AF65-F5344CB8AC3E}">
        <p14:creationId xmlns:p14="http://schemas.microsoft.com/office/powerpoint/2010/main" val="4139500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 Migdal effect describes the phenomenon in which the motion of atomic electrons lags behind the recoiling nucleus, resulting in electron excitation and ionization. This effect was first calculated by Migdal in the 1940s. In the conference presentations two days ago, Jianglai Liu and Suerfu Burkhant also discussed this effect and its significant implications for dark matter detection. To illustrate, as shown in this figure, consider a germanium detector with a threshold of 160 eVee, assuming a dark matter cross-section of 10^(-36) and a mass of 1 GeV. If we only consider the nuclear recoil process of dark matter, the maximum nuclear recoil energy would fall below the detector threshold. However, when the Migdal effect of the recoiling nucleus is taken into account, the total deposited energy has a certain probability of exceeding the detector threshold. This theoretically demonstrates that, with the inclusion of the Migdal effect, many direct dark matter detection experiments could gain sensitivity to sub-GeV dark matter.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following figure compares the upper limits of dark matter cross-section measurements from several experiments before and after considering the Migdal effect. As can be seen, after incorporating the Migdal effect, many experiments gain sensitivity in the sub-GeV mass range. However, it is important to note that the Migdal effect has so far only been observed in α and β decay processes and has yet to be confirmed in neutral scattering processes. This introduces a potential uncertainty in the current dark matter cross-section estimates based on the Migdal effect. This uncertainty is precisely the motivation behind our proposal of the MARVEL experiment.</a:t>
            </a:r>
          </a:p>
        </p:txBody>
      </p:sp>
      <p:sp>
        <p:nvSpPr>
          <p:cNvPr id="4" name="灯片编号占位符 3"/>
          <p:cNvSpPr>
            <a:spLocks noGrp="1"/>
          </p:cNvSpPr>
          <p:nvPr>
            <p:ph type="sldNum" sz="quarter" idx="5"/>
          </p:nvPr>
        </p:nvSpPr>
        <p:spPr/>
        <p:txBody>
          <a:bodyPr/>
          <a:lstStyle/>
          <a:p>
            <a:fld id="{31C3A102-C040-45B2-BAA1-C8B41635F483}" type="slidenum">
              <a:rPr lang="zh-CN" altLang="en-US" smtClean="0"/>
              <a:t>11</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To confirm and directly observe the Migdal effect, the detector must meet certain performance requirements. The characteristic of the Migdal effect is the sharing of a single vertex by a low-energy electron track and a recoiling nucleus track. This requires that the detector has good energy resolution, especially for electrons, as well as a wide dynamic response range. The feature of sharing a single vertex requires the detector to have excellent vertex resolution. Additionally, since the Migdal effect is a rare event, the detector must possess good time resolution to reduce the impact of accidental coincidences.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Next, we present our experimental setup. In the center of this figure is the D-D source, which generates 2.5 MeV neutrons in a 4π direction. The Migdal detector is placed inside a lead shielding box near the D-D source to shield against environmental gamma background. On the opposite side, is a liquid scintillator, used to measure the neutron and environmental gamma spectra. On both axial sides of the D-D source, additional liquid scintillator are placed, which operate synchronously with the Migdal detector to monitor variation of the neutron beam. The working gas we use is at 0.8 atmospheres at room temperature, with a composition of 40% helium mixed with DME. Our target detection range for Migdal electron energy is selected to be within 5-10 keV.</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C905F-C468-23E3-9CF2-2516FD3E167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80A92B9-EB35-B4EF-2966-76C274B891BD}"/>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671E9829-0394-03FD-9355-11DD78771634}"/>
              </a:ext>
            </a:extLst>
          </p:cNvPr>
          <p:cNvSpPr>
            <a:spLocks noGrp="1"/>
          </p:cNvSpPr>
          <p:nvPr>
            <p:ph type="body" idx="3"/>
          </p:nvPr>
        </p:nvSpPr>
        <p:spPr/>
        <p:txBody>
          <a:bodyPr/>
          <a:lstStyle/>
          <a:p>
            <a:r>
              <a:rPr lang="en-US" altLang="zh-CN"/>
              <a:t>Next, we present our experimental setup. In the center of this figure is the D-D source, which generates 2.5 MeV neutrons in a 4π direction. The Migdal detector is placed inside a lead shielding box near the D-D source to shield against environmental gamma background. On the opposite side, is a liquid scintillator, used to measure the neutron and environmental gamma spectra. On both axial sides of the D-D source, additional liquid scintillator are placed, which operate synchronously with the Migdal detector to monitor variation of the neutron beam. The working gas we use is at 0.8 atmospheres at room temperature, with a composition of 40% helium mixed with DME. Our target detection range for Migdal electron energy is selected to be within 5-10 keV.</a:t>
            </a:r>
          </a:p>
        </p:txBody>
      </p:sp>
    </p:spTree>
    <p:extLst>
      <p:ext uri="{BB962C8B-B14F-4D97-AF65-F5344CB8AC3E}">
        <p14:creationId xmlns:p14="http://schemas.microsoft.com/office/powerpoint/2010/main" val="2564784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2A36A-1B1C-CD16-51B4-90618ED07C2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7E5EAA4-2C9D-179C-D8D9-308234D32E6D}"/>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D6489F16-4BCB-11AB-A2A4-46CEADC254B8}"/>
              </a:ext>
            </a:extLst>
          </p:cNvPr>
          <p:cNvSpPr>
            <a:spLocks noGrp="1"/>
          </p:cNvSpPr>
          <p:nvPr>
            <p:ph type="body" idx="3"/>
          </p:nvPr>
        </p:nvSpPr>
        <p:spPr/>
        <p:txBody>
          <a:bodyPr/>
          <a:lstStyle/>
          <a:p>
            <a:r>
              <a:rPr lang="en-US" altLang="zh-CN"/>
              <a:t>Next, we present our experimental setup. In the center of this figure is the D-D source, which generates 2.5 MeV neutrons in a 4π direction. The Migdal detector is placed inside a lead shielding box near the D-D source to shield against environmental gamma background. On the opposite side, is a liquid scintillator, used to measure the neutron and environmental gamma spectra. On both axial sides of the D-D source, additional liquid scintillator are placed, which operate synchronously with the Migdal detector to monitor variation of the neutron beam. The working gas we use is at 0.8 atmospheres at room temperature, with a composition of 40% helium mixed with DME. Our target detection range for Migdal electron energy is selected to be within 5-10 keV.</a:t>
            </a:r>
          </a:p>
        </p:txBody>
      </p:sp>
    </p:spTree>
    <p:extLst>
      <p:ext uri="{BB962C8B-B14F-4D97-AF65-F5344CB8AC3E}">
        <p14:creationId xmlns:p14="http://schemas.microsoft.com/office/powerpoint/2010/main" val="1230747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E3AFC-B8E3-3EBF-4BAA-6421BF1428A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C5D705E-9E7D-9739-8ED4-26677679D5D0}"/>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F08E2D91-3322-41C8-A026-8A278E76BF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Here is the outline of my talk. I will firstly talk about the motivation of light dark matter, and then focus on the inelastic scattering of light DM with the nucleus and also the collective excitations of light DM with the electrons.</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kumimoji="1" lang="zh-CN" altLang="en-US" dirty="0"/>
          </a:p>
        </p:txBody>
      </p:sp>
      <p:sp>
        <p:nvSpPr>
          <p:cNvPr id="4" name="灯片编号占位符 3">
            <a:extLst>
              <a:ext uri="{FF2B5EF4-FFF2-40B4-BE49-F238E27FC236}">
                <a16:creationId xmlns:a16="http://schemas.microsoft.com/office/drawing/2014/main" id="{BEFD2DDC-D805-A618-849B-DBCE31B18E07}"/>
              </a:ext>
            </a:extLst>
          </p:cNvPr>
          <p:cNvSpPr>
            <a:spLocks noGrp="1"/>
          </p:cNvSpPr>
          <p:nvPr>
            <p:ph type="sldNum" sz="quarter" idx="5"/>
          </p:nvPr>
        </p:nvSpPr>
        <p:spPr/>
        <p:txBody>
          <a:bodyPr/>
          <a:lstStyle/>
          <a:p>
            <a:fld id="{56500034-6EBE-7049-A2DE-9526CAD36F2D}" type="slidenum">
              <a:rPr kumimoji="1" lang="zh-CN" altLang="en-US" smtClean="0"/>
              <a:t>16</a:t>
            </a:fld>
            <a:endParaRPr kumimoji="1" lang="zh-CN" altLang="en-US"/>
          </a:p>
        </p:txBody>
      </p:sp>
    </p:spTree>
    <p:extLst>
      <p:ext uri="{BB962C8B-B14F-4D97-AF65-F5344CB8AC3E}">
        <p14:creationId xmlns:p14="http://schemas.microsoft.com/office/powerpoint/2010/main" val="3276056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0FE7F-5B91-DE92-1A33-D52A38559DD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C58994F-9B70-2249-98EB-85F62FF85862}"/>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33121C74-3EEC-BCF2-42E5-578637DB2E4E}"/>
              </a:ext>
            </a:extLst>
          </p:cNvPr>
          <p:cNvSpPr>
            <a:spLocks noGrp="1"/>
          </p:cNvSpPr>
          <p:nvPr>
            <p:ph type="body" idx="1"/>
          </p:nvPr>
        </p:nvSpPr>
        <p:spPr/>
        <p:txBody>
          <a:bodyPr/>
          <a:lstStyle/>
          <a:p>
            <a:r>
              <a:rPr kumimoji="1" lang="en-US" altLang="zh-CN" b="0" dirty="0"/>
              <a:t>But on the 2</a:t>
            </a:r>
            <a:r>
              <a:rPr kumimoji="1" lang="en-US" altLang="zh-CN" b="0" baseline="30000" dirty="0"/>
              <a:t>nd</a:t>
            </a:r>
            <a:r>
              <a:rPr kumimoji="1" lang="en-US" altLang="zh-CN" b="0" dirty="0"/>
              <a:t> thought, it may be possible, because </a:t>
            </a:r>
            <a:r>
              <a:rPr lang="en-US" altLang="zh-CN" sz="1200" b="0" dirty="0">
                <a:solidFill>
                  <a:srgbClr val="FF0000"/>
                </a:solidFill>
              </a:rPr>
              <a:t>DM-nucleus interactions are not limited in direct detection. They can also appear in many hadronic processes. For example, the light DM can be produced from the meson decay through the inelastic scattering of cosmic rays with the atmosphere, from </a:t>
            </a:r>
            <a:r>
              <a:rPr lang="en-US" altLang="zh-CN" sz="1200" b="0" dirty="0" err="1">
                <a:solidFill>
                  <a:srgbClr val="FF0000"/>
                </a:solidFill>
              </a:rPr>
              <a:t>bremsstrahlang</a:t>
            </a:r>
            <a:r>
              <a:rPr lang="en-US" altLang="zh-CN" sz="1200" b="0" dirty="0">
                <a:solidFill>
                  <a:srgbClr val="FF0000"/>
                </a:solidFill>
              </a:rPr>
              <a:t> and DIS processes. </a:t>
            </a:r>
            <a:endParaRPr kumimoji="1" lang="zh-CN" altLang="en-US" b="0" dirty="0"/>
          </a:p>
        </p:txBody>
      </p:sp>
      <p:sp>
        <p:nvSpPr>
          <p:cNvPr id="4" name="灯片编号占位符 3">
            <a:extLst>
              <a:ext uri="{FF2B5EF4-FFF2-40B4-BE49-F238E27FC236}">
                <a16:creationId xmlns:a16="http://schemas.microsoft.com/office/drawing/2014/main" id="{1ED97D8B-93CB-D808-12A2-DF0D7C3F0E44}"/>
              </a:ext>
            </a:extLst>
          </p:cNvPr>
          <p:cNvSpPr>
            <a:spLocks noGrp="1"/>
          </p:cNvSpPr>
          <p:nvPr>
            <p:ph type="sldNum" sz="quarter" idx="5"/>
          </p:nvPr>
        </p:nvSpPr>
        <p:spPr/>
        <p:txBody>
          <a:bodyPr/>
          <a:lstStyle/>
          <a:p>
            <a:fld id="{56500034-6EBE-7049-A2DE-9526CAD36F2D}" type="slidenum">
              <a:rPr kumimoji="1" lang="zh-CN" altLang="en-US" smtClean="0"/>
              <a:t>17</a:t>
            </a:fld>
            <a:endParaRPr kumimoji="1" lang="zh-CN" altLang="en-US"/>
          </a:p>
        </p:txBody>
      </p:sp>
    </p:spTree>
    <p:extLst>
      <p:ext uri="{BB962C8B-B14F-4D97-AF65-F5344CB8AC3E}">
        <p14:creationId xmlns:p14="http://schemas.microsoft.com/office/powerpoint/2010/main" val="2692464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DC2C7-D7C9-27D4-F8D5-BBEE0915848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680488-07EF-729C-39F2-60391838290D}"/>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2295F04D-E9AC-FBF8-E127-9DBB731CAFD4}"/>
              </a:ext>
            </a:extLst>
          </p:cNvPr>
          <p:cNvSpPr>
            <a:spLocks noGrp="1"/>
          </p:cNvSpPr>
          <p:nvPr>
            <p:ph type="body" idx="1"/>
          </p:nvPr>
        </p:nvSpPr>
        <p:spPr/>
        <p:txBody>
          <a:bodyPr/>
          <a:lstStyle/>
          <a:p>
            <a:r>
              <a:rPr kumimoji="1" lang="en-US" altLang="zh-CN" dirty="0"/>
              <a:t>From</a:t>
            </a:r>
            <a:r>
              <a:rPr kumimoji="1" lang="zh-CN" altLang="en-US" dirty="0"/>
              <a:t> </a:t>
            </a:r>
            <a:r>
              <a:rPr kumimoji="1" lang="en-US" altLang="zh-CN" dirty="0"/>
              <a:t>this</a:t>
            </a:r>
            <a:r>
              <a:rPr kumimoji="1" lang="zh-CN" altLang="en-US" dirty="0"/>
              <a:t> </a:t>
            </a:r>
            <a:r>
              <a:rPr kumimoji="1" lang="en-US" altLang="zh-CN" dirty="0"/>
              <a:t>plot, we can see that the</a:t>
            </a:r>
            <a:r>
              <a:rPr kumimoji="1" lang="zh-CN" altLang="en-US" dirty="0"/>
              <a:t> </a:t>
            </a:r>
            <a:r>
              <a:rPr kumimoji="1" lang="en-US" altLang="zh-CN" dirty="0" err="1"/>
              <a:t>adm</a:t>
            </a:r>
            <a:r>
              <a:rPr kumimoji="1" lang="en-US" altLang="zh-CN" dirty="0"/>
              <a:t> is highly boosted. Its kinetic energy can reach hundreds of </a:t>
            </a:r>
            <a:r>
              <a:rPr kumimoji="1" lang="en-US" altLang="zh-CN" dirty="0" err="1"/>
              <a:t>MeVs</a:t>
            </a:r>
            <a:r>
              <a:rPr kumimoji="1" lang="en-US" altLang="zh-CN" dirty="0"/>
              <a:t> and even larger. This means the interaction between such a boosted dark matter and nucleus is dominated by quasi-elastic scattering and even deep inelastic scattering, rather than elastic scattering. Here I will focus on the DM-nucleus quasi-elastic scattering.</a:t>
            </a:r>
            <a:endParaRPr kumimoji="1" lang="zh-CN" altLang="en-US" dirty="0"/>
          </a:p>
        </p:txBody>
      </p:sp>
      <p:sp>
        <p:nvSpPr>
          <p:cNvPr id="4" name="灯片编号占位符 3">
            <a:extLst>
              <a:ext uri="{FF2B5EF4-FFF2-40B4-BE49-F238E27FC236}">
                <a16:creationId xmlns:a16="http://schemas.microsoft.com/office/drawing/2014/main" id="{2906E9AF-AEDA-06CA-BF4C-7A8580463B4B}"/>
              </a:ext>
            </a:extLst>
          </p:cNvPr>
          <p:cNvSpPr>
            <a:spLocks noGrp="1"/>
          </p:cNvSpPr>
          <p:nvPr>
            <p:ph type="sldNum" sz="quarter" idx="5"/>
          </p:nvPr>
        </p:nvSpPr>
        <p:spPr/>
        <p:txBody>
          <a:bodyPr/>
          <a:lstStyle/>
          <a:p>
            <a:fld id="{56500034-6EBE-7049-A2DE-9526CAD36F2D}" type="slidenum">
              <a:rPr kumimoji="1" lang="zh-CN" altLang="en-US" smtClean="0"/>
              <a:t>18</a:t>
            </a:fld>
            <a:endParaRPr kumimoji="1" lang="zh-CN" altLang="en-US"/>
          </a:p>
        </p:txBody>
      </p:sp>
    </p:spTree>
    <p:extLst>
      <p:ext uri="{BB962C8B-B14F-4D97-AF65-F5344CB8AC3E}">
        <p14:creationId xmlns:p14="http://schemas.microsoft.com/office/powerpoint/2010/main" val="89382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Here is the outline of my talk. I will firstly talk about the motivation of light dark matter, and then focus on the inelastic scattering of light DM with the nucleus and also the collective excitations of light DM with the electrons.</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1</a:t>
            </a:fld>
            <a:endParaRPr kumimoji="1" lang="zh-CN" altLang="en-US"/>
          </a:p>
        </p:txBody>
      </p:sp>
    </p:spTree>
    <p:extLst>
      <p:ext uri="{BB962C8B-B14F-4D97-AF65-F5344CB8AC3E}">
        <p14:creationId xmlns:p14="http://schemas.microsoft.com/office/powerpoint/2010/main" val="4127022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D7F88-45EA-98F9-FC87-0DB5A1FB5AC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D727B43-150D-F7EF-A6C0-3BE2CBCCCA43}"/>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DCCBDEAE-1208-D022-6BC4-C64392D421D2}"/>
              </a:ext>
            </a:extLst>
          </p:cNvPr>
          <p:cNvSpPr>
            <a:spLocks noGrp="1"/>
          </p:cNvSpPr>
          <p:nvPr>
            <p:ph type="body" idx="1"/>
          </p:nvPr>
        </p:nvSpPr>
        <p:spPr/>
        <p:txBody>
          <a:bodyPr/>
          <a:lstStyle/>
          <a:p>
            <a:r>
              <a:rPr kumimoji="1" lang="en-US" altLang="zh-CN" dirty="0"/>
              <a:t>Different from elastic scattering, a nucleon will be knocked out of the nucleus. We calculate the differential cross section in the impulse approximation.</a:t>
            </a:r>
            <a:endParaRPr kumimoji="1" lang="zh-CN" altLang="en-US" dirty="0"/>
          </a:p>
        </p:txBody>
      </p:sp>
      <p:sp>
        <p:nvSpPr>
          <p:cNvPr id="4" name="灯片编号占位符 3">
            <a:extLst>
              <a:ext uri="{FF2B5EF4-FFF2-40B4-BE49-F238E27FC236}">
                <a16:creationId xmlns:a16="http://schemas.microsoft.com/office/drawing/2014/main" id="{54CBB9C3-4ED3-6719-978B-472E1CE860C1}"/>
              </a:ext>
            </a:extLst>
          </p:cNvPr>
          <p:cNvSpPr>
            <a:spLocks noGrp="1"/>
          </p:cNvSpPr>
          <p:nvPr>
            <p:ph type="sldNum" sz="quarter" idx="5"/>
          </p:nvPr>
        </p:nvSpPr>
        <p:spPr/>
        <p:txBody>
          <a:bodyPr/>
          <a:lstStyle/>
          <a:p>
            <a:fld id="{56500034-6EBE-7049-A2DE-9526CAD36F2D}" type="slidenum">
              <a:rPr kumimoji="1" lang="zh-CN" altLang="en-US" smtClean="0"/>
              <a:t>19</a:t>
            </a:fld>
            <a:endParaRPr kumimoji="1" lang="zh-CN" altLang="en-US"/>
          </a:p>
        </p:txBody>
      </p:sp>
    </p:spTree>
    <p:extLst>
      <p:ext uri="{BB962C8B-B14F-4D97-AF65-F5344CB8AC3E}">
        <p14:creationId xmlns:p14="http://schemas.microsoft.com/office/powerpoint/2010/main" val="2599803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F8DE7-0725-80AB-FF3F-C38DCE95000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1B4092E-B174-E413-9747-10A9CEE44699}"/>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35437A01-92EE-4FB5-ED56-662A44C36726}"/>
              </a:ext>
            </a:extLst>
          </p:cNvPr>
          <p:cNvSpPr>
            <a:spLocks noGrp="1"/>
          </p:cNvSpPr>
          <p:nvPr>
            <p:ph type="body" idx="1"/>
          </p:nvPr>
        </p:nvSpPr>
        <p:spPr/>
        <p:txBody>
          <a:bodyPr/>
          <a:lstStyle/>
          <a:p>
            <a:r>
              <a:rPr kumimoji="1" lang="en-US" altLang="zh-CN" dirty="0"/>
              <a:t>Here we can see the reached events in boosted region have been reduced if including the QES contribution. Finally we got the first precise limits on </a:t>
            </a:r>
            <a:r>
              <a:rPr kumimoji="1" lang="en-US" altLang="zh-CN" dirty="0" err="1"/>
              <a:t>adm.</a:t>
            </a:r>
            <a:r>
              <a:rPr kumimoji="1" lang="en-US" altLang="zh-CN" dirty="0"/>
              <a:t>  </a:t>
            </a:r>
            <a:endParaRPr kumimoji="1" lang="zh-CN" altLang="en-US" dirty="0"/>
          </a:p>
        </p:txBody>
      </p:sp>
      <p:sp>
        <p:nvSpPr>
          <p:cNvPr id="4" name="灯片编号占位符 3">
            <a:extLst>
              <a:ext uri="{FF2B5EF4-FFF2-40B4-BE49-F238E27FC236}">
                <a16:creationId xmlns:a16="http://schemas.microsoft.com/office/drawing/2014/main" id="{57727D16-E42B-FA42-BA82-E3CE6F72EEF2}"/>
              </a:ext>
            </a:extLst>
          </p:cNvPr>
          <p:cNvSpPr>
            <a:spLocks noGrp="1"/>
          </p:cNvSpPr>
          <p:nvPr>
            <p:ph type="sldNum" sz="quarter" idx="5"/>
          </p:nvPr>
        </p:nvSpPr>
        <p:spPr/>
        <p:txBody>
          <a:bodyPr/>
          <a:lstStyle/>
          <a:p>
            <a:fld id="{56500034-6EBE-7049-A2DE-9526CAD36F2D}" type="slidenum">
              <a:rPr kumimoji="1" lang="zh-CN" altLang="en-US" smtClean="0"/>
              <a:t>20</a:t>
            </a:fld>
            <a:endParaRPr kumimoji="1" lang="zh-CN" altLang="en-US"/>
          </a:p>
        </p:txBody>
      </p:sp>
    </p:spTree>
    <p:extLst>
      <p:ext uri="{BB962C8B-B14F-4D97-AF65-F5344CB8AC3E}">
        <p14:creationId xmlns:p14="http://schemas.microsoft.com/office/powerpoint/2010/main" val="4268562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6C4AD-8E3E-690A-6734-9A08E9C0B53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A79DC2-6A74-3FBD-FFFB-032CB7553F8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0B440D3-0F75-E2BA-F334-A8AB0BD7801A}"/>
              </a:ext>
            </a:extLst>
          </p:cNvPr>
          <p:cNvSpPr>
            <a:spLocks noGrp="1"/>
          </p:cNvSpPr>
          <p:nvPr>
            <p:ph type="body" idx="1"/>
          </p:nvPr>
        </p:nvSpPr>
        <p:spPr/>
        <p:txBody>
          <a:bodyPr/>
          <a:lstStyle/>
          <a:p>
            <a:r>
              <a:rPr kumimoji="1" lang="en-US" altLang="zh-CN" dirty="0"/>
              <a:t>Besides direct detection, we also considered the possibility of searching for the boosted dark matter in neutrino experiments. Here we focus on the Liquid scintillator</a:t>
            </a:r>
            <a:r>
              <a:rPr kumimoji="1" lang="zh-CN" altLang="en-US" dirty="0"/>
              <a:t> </a:t>
            </a:r>
            <a:r>
              <a:rPr kumimoji="1" lang="en-US" altLang="zh-CN" dirty="0"/>
              <a:t>detector, like </a:t>
            </a:r>
            <a:r>
              <a:rPr kumimoji="1" lang="en-US" altLang="zh-CN" dirty="0" err="1"/>
              <a:t>KamLand</a:t>
            </a:r>
            <a:r>
              <a:rPr kumimoji="1" lang="en-US" altLang="zh-CN" dirty="0"/>
              <a:t> in Japan. The</a:t>
            </a:r>
            <a:r>
              <a:rPr lang="en-US" altLang="zh-CN" dirty="0">
                <a:solidFill>
                  <a:srgbClr val="000000"/>
                </a:solidFill>
                <a:effectLst/>
                <a:latin typeface="Helvetica" pitchFamily="2" charset="0"/>
              </a:rPr>
              <a:t> knock-out neutron can produce the prompt signal through the elastic scattering process </a:t>
            </a:r>
            <a:r>
              <a:rPr lang="en-US" altLang="zh-CN" dirty="0" err="1">
                <a:solidFill>
                  <a:srgbClr val="000000"/>
                </a:solidFill>
                <a:effectLst/>
                <a:latin typeface="Helvetica" pitchFamily="2" charset="0"/>
              </a:rPr>
              <a:t>n+p</a:t>
            </a:r>
            <a:r>
              <a:rPr lang="en-US" altLang="zh-CN" dirty="0">
                <a:solidFill>
                  <a:srgbClr val="000000"/>
                </a:solidFill>
                <a:effectLst/>
                <a:latin typeface="Helvetica" pitchFamily="2" charset="0"/>
              </a:rPr>
              <a:t> \to </a:t>
            </a:r>
            <a:r>
              <a:rPr lang="en-US" altLang="zh-CN" dirty="0" err="1">
                <a:solidFill>
                  <a:srgbClr val="000000"/>
                </a:solidFill>
                <a:effectLst/>
                <a:latin typeface="Helvetica" pitchFamily="2" charset="0"/>
              </a:rPr>
              <a:t>n+p</a:t>
            </a:r>
            <a:r>
              <a:rPr lang="en-US" altLang="zh-CN" dirty="0">
                <a:solidFill>
                  <a:srgbClr val="000000"/>
                </a:solidFill>
                <a:effectLst/>
                <a:latin typeface="Helvetica" pitchFamily="2" charset="0"/>
              </a:rPr>
              <a:t>. Meanwhile, we will also have the delayed signal caused by the radiative capture of knockout neutron. These two signals are correlated in space and time, which is used to suppress the background.</a:t>
            </a:r>
          </a:p>
          <a:p>
            <a:endParaRPr lang="en-US" altLang="zh-CN" dirty="0">
              <a:solidFill>
                <a:srgbClr val="000000"/>
              </a:solidFill>
              <a:effectLst/>
              <a:latin typeface="Helvetica" pitchFamily="2" charset="0"/>
            </a:endParaRPr>
          </a:p>
          <a:p>
            <a:endParaRPr kumimoji="1" lang="zh-CN" altLang="en-US" dirty="0"/>
          </a:p>
        </p:txBody>
      </p:sp>
      <p:sp>
        <p:nvSpPr>
          <p:cNvPr id="4" name="灯片编号占位符 3">
            <a:extLst>
              <a:ext uri="{FF2B5EF4-FFF2-40B4-BE49-F238E27FC236}">
                <a16:creationId xmlns:a16="http://schemas.microsoft.com/office/drawing/2014/main" id="{E1E548EA-80F4-0443-C45D-74A72A834EC6}"/>
              </a:ext>
            </a:extLst>
          </p:cNvPr>
          <p:cNvSpPr>
            <a:spLocks noGrp="1"/>
          </p:cNvSpPr>
          <p:nvPr>
            <p:ph type="sldNum" sz="quarter" idx="5"/>
          </p:nvPr>
        </p:nvSpPr>
        <p:spPr/>
        <p:txBody>
          <a:bodyPr/>
          <a:lstStyle/>
          <a:p>
            <a:fld id="{56500034-6EBE-7049-A2DE-9526CAD36F2D}" type="slidenum">
              <a:rPr kumimoji="1" lang="zh-CN" altLang="en-US" smtClean="0"/>
              <a:t>21</a:t>
            </a:fld>
            <a:endParaRPr kumimoji="1" lang="zh-CN" altLang="en-US"/>
          </a:p>
        </p:txBody>
      </p:sp>
    </p:spTree>
    <p:extLst>
      <p:ext uri="{BB962C8B-B14F-4D97-AF65-F5344CB8AC3E}">
        <p14:creationId xmlns:p14="http://schemas.microsoft.com/office/powerpoint/2010/main" val="3848756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compare with the experimental data, we consider the Pauli blocking effects, final state interactions and quenching effect.</a:t>
            </a:r>
            <a:endParaRPr kumimoji="1" lang="zh-CN" altLang="en-US" dirty="0"/>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22</a:t>
            </a:fld>
            <a:endParaRPr kumimoji="1" lang="zh-CN" altLang="en-US"/>
          </a:p>
        </p:txBody>
      </p:sp>
    </p:spTree>
    <p:extLst>
      <p:ext uri="{BB962C8B-B14F-4D97-AF65-F5344CB8AC3E}">
        <p14:creationId xmlns:p14="http://schemas.microsoft.com/office/powerpoint/2010/main" val="2409139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this end, using the </a:t>
            </a:r>
            <a:r>
              <a:rPr kumimoji="1" lang="en-US" altLang="zh-CN" dirty="0" err="1"/>
              <a:t>KamLAND</a:t>
            </a:r>
            <a:r>
              <a:rPr kumimoji="1" lang="en-US" altLang="zh-CN" dirty="0"/>
              <a:t> data of neutral current, we show the sensitivity for atmospheric dark matter. We can see that the new bound is more than 1 order of magnitude stronger than the existing ones. In future, JUNO can further improve the limit by about 1 order.</a:t>
            </a:r>
            <a:endParaRPr kumimoji="1" lang="zh-CN" altLang="en-US" dirty="0"/>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23</a:t>
            </a:fld>
            <a:endParaRPr kumimoji="1" lang="zh-CN" altLang="en-US"/>
          </a:p>
        </p:txBody>
      </p:sp>
    </p:spTree>
    <p:extLst>
      <p:ext uri="{BB962C8B-B14F-4D97-AF65-F5344CB8AC3E}">
        <p14:creationId xmlns:p14="http://schemas.microsoft.com/office/powerpoint/2010/main" val="3612304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56F9-25B0-97E3-81CD-302F1AA91F6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04D0120-9147-E249-1C1F-D6F17E130A4C}"/>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69F9FE74-F2C0-9B42-D920-DDB104D19B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Here is the outline of my talk. I will firstly talk about the motivation of light dark matter, and then focus on the inelastic scattering of light DM with the nucleus and also the collective excitations of light DM with the electrons.</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kumimoji="1" lang="zh-CN" altLang="en-US" dirty="0"/>
          </a:p>
        </p:txBody>
      </p:sp>
      <p:sp>
        <p:nvSpPr>
          <p:cNvPr id="4" name="灯片编号占位符 3">
            <a:extLst>
              <a:ext uri="{FF2B5EF4-FFF2-40B4-BE49-F238E27FC236}">
                <a16:creationId xmlns:a16="http://schemas.microsoft.com/office/drawing/2014/main" id="{BDFD19BB-B9E3-7F7E-A861-EBB9222E6D71}"/>
              </a:ext>
            </a:extLst>
          </p:cNvPr>
          <p:cNvSpPr>
            <a:spLocks noGrp="1"/>
          </p:cNvSpPr>
          <p:nvPr>
            <p:ph type="sldNum" sz="quarter" idx="5"/>
          </p:nvPr>
        </p:nvSpPr>
        <p:spPr/>
        <p:txBody>
          <a:bodyPr/>
          <a:lstStyle/>
          <a:p>
            <a:fld id="{56500034-6EBE-7049-A2DE-9526CAD36F2D}" type="slidenum">
              <a:rPr kumimoji="1" lang="zh-CN" altLang="en-US" smtClean="0"/>
              <a:t>24</a:t>
            </a:fld>
            <a:endParaRPr kumimoji="1" lang="zh-CN" altLang="en-US"/>
          </a:p>
        </p:txBody>
      </p:sp>
    </p:spTree>
    <p:extLst>
      <p:ext uri="{BB962C8B-B14F-4D97-AF65-F5344CB8AC3E}">
        <p14:creationId xmlns:p14="http://schemas.microsoft.com/office/powerpoint/2010/main" val="1580209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I will focus on the semiconductor detector because the energy gap between the conduction band and valence band are very small. In principle, we can use it to probe a lighter dark matter. So when a dark matter interact with the electron gas in the semiconductor, it will cause the fluctuation of the electron density, and then produce the plasmon.</a:t>
            </a:r>
          </a:p>
          <a:p>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25</a:t>
            </a:fld>
            <a:endParaRPr kumimoji="1" lang="zh-CN" altLang="en-US"/>
          </a:p>
        </p:txBody>
      </p:sp>
    </p:spTree>
    <p:extLst>
      <p:ext uri="{BB962C8B-B14F-4D97-AF65-F5344CB8AC3E}">
        <p14:creationId xmlns:p14="http://schemas.microsoft.com/office/powerpoint/2010/main" val="172402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In the solid physics, such a response can be described by the dielectric function.</a:t>
            </a:r>
            <a:r>
              <a:rPr kumimoji="1" lang="zh-CN" altLang="en-US" dirty="0"/>
              <a:t> </a:t>
            </a:r>
            <a:r>
              <a:rPr kumimoji="1" lang="en-US" altLang="zh-CN" dirty="0"/>
              <a:t>We can get it by calculating density-density correlation function. </a:t>
            </a:r>
            <a:endParaRPr kumimoji="1" lang="zh-CN" altLang="en-US" dirty="0"/>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26</a:t>
            </a:fld>
            <a:endParaRPr kumimoji="1" lang="zh-CN" altLang="en-US"/>
          </a:p>
        </p:txBody>
      </p:sp>
    </p:spTree>
    <p:extLst>
      <p:ext uri="{BB962C8B-B14F-4D97-AF65-F5344CB8AC3E}">
        <p14:creationId xmlns:p14="http://schemas.microsoft.com/office/powerpoint/2010/main" val="4255056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Supposing a vector interaction between dark matter and the electron, we can derive the scattering rate. It is proportional to the imaginary</a:t>
            </a:r>
            <a:r>
              <a:rPr kumimoji="1" lang="zh-CN" altLang="en-US" dirty="0"/>
              <a:t> </a:t>
            </a:r>
            <a:r>
              <a:rPr kumimoji="1" lang="en-US" altLang="zh-CN" dirty="0"/>
              <a:t>part</a:t>
            </a:r>
            <a:r>
              <a:rPr kumimoji="1" lang="zh-CN" altLang="en-US" dirty="0"/>
              <a:t> </a:t>
            </a:r>
            <a:r>
              <a:rPr kumimoji="1" lang="en-US" altLang="zh-CN" dirty="0"/>
              <a:t>of the inverse dielectric function. We usually call it energy loss function, which can be calculated by the density functional theory. Here you can see there is a resonance in the low transferred energy and momentum region.</a:t>
            </a:r>
            <a:r>
              <a:rPr kumimoji="1" lang="zh-CN" altLang="en-US" dirty="0"/>
              <a:t> </a:t>
            </a:r>
            <a:r>
              <a:rPr kumimoji="1" lang="en-US" altLang="zh-CN" dirty="0"/>
              <a:t>To</a:t>
            </a:r>
            <a:r>
              <a:rPr kumimoji="1" lang="zh-CN" altLang="en-US" dirty="0"/>
              <a:t> </a:t>
            </a:r>
            <a:r>
              <a:rPr kumimoji="1" lang="en-US" altLang="zh-CN" dirty="0"/>
              <a:t>reach this region, the DM should be semi-relativistic. </a:t>
            </a:r>
            <a:endParaRPr kumimoji="1" lang="zh-CN" altLang="en-US" dirty="0"/>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27</a:t>
            </a:fld>
            <a:endParaRPr kumimoji="1" lang="zh-CN" altLang="en-US"/>
          </a:p>
        </p:txBody>
      </p:sp>
    </p:spTree>
    <p:extLst>
      <p:ext uri="{BB962C8B-B14F-4D97-AF65-F5344CB8AC3E}">
        <p14:creationId xmlns:p14="http://schemas.microsoft.com/office/powerpoint/2010/main" val="2510021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So we considered the cosmic ray boosted dark matter, in which the dark matter get more energy via its interaction with the electron and positron in high energy cosmic rays. </a:t>
            </a:r>
            <a:endParaRPr kumimoji="1" lang="zh-CN" altLang="en-US" dirty="0"/>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28</a:t>
            </a:fld>
            <a:endParaRPr kumimoji="1" lang="zh-CN" altLang="en-US"/>
          </a:p>
        </p:txBody>
      </p:sp>
    </p:spTree>
    <p:extLst>
      <p:ext uri="{BB962C8B-B14F-4D97-AF65-F5344CB8AC3E}">
        <p14:creationId xmlns:p14="http://schemas.microsoft.com/office/powerpoint/2010/main" val="3269412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There are plenty of dark matter candidates. Their mass ranges from 10</a:t>
            </a:r>
            <a:r>
              <a:rPr lang="en-US" altLang="zh-CN" sz="1800" kern="100" dirty="0">
                <a:effectLst/>
                <a:latin typeface="Cambria Math" panose="02040503050406030204" pitchFamily="18" charset="0"/>
                <a:ea typeface="DengXian" panose="02010600030101010101" pitchFamily="2" charset="-122"/>
                <a:cs typeface="Cambria Math" panose="02040503050406030204" pitchFamily="18" charset="0"/>
              </a:rPr>
              <a: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²² eV to several solar masses, spanning almost 80 orders of magnitude. Most of these candidates are well-motivated, not only as dark matter, but also relates to other big problems in particle physics and cosmology.</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2</a:t>
            </a:fld>
            <a:endParaRPr kumimoji="1" lang="zh-CN" altLang="en-US"/>
          </a:p>
        </p:txBody>
      </p:sp>
    </p:spTree>
    <p:extLst>
      <p:ext uri="{BB962C8B-B14F-4D97-AF65-F5344CB8AC3E}">
        <p14:creationId xmlns:p14="http://schemas.microsoft.com/office/powerpoint/2010/main" val="635029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Then, using the sensei data from </a:t>
            </a:r>
            <a:r>
              <a:rPr kumimoji="1" lang="en-US" altLang="zh-CN" dirty="0" err="1"/>
              <a:t>snolab</a:t>
            </a:r>
            <a:r>
              <a:rPr kumimoji="1" lang="en-US" altLang="zh-CN" dirty="0"/>
              <a:t>, we can derive the limits of DM-electron scattering cross sections, which can be stronger than that from the Xenon1T.</a:t>
            </a:r>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29</a:t>
            </a:fld>
            <a:endParaRPr kumimoji="1" lang="zh-CN" altLang="en-US"/>
          </a:p>
        </p:txBody>
      </p:sp>
    </p:spTree>
    <p:extLst>
      <p:ext uri="{BB962C8B-B14F-4D97-AF65-F5344CB8AC3E}">
        <p14:creationId xmlns:p14="http://schemas.microsoft.com/office/powerpoint/2010/main" val="3494629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F3B66-05B8-9B44-713B-94D689C7A06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DB514B9-34D2-D93F-F2EF-9E54D7EB027F}"/>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F19F1523-BA93-7301-2A15-739BFEBFD6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Here is the outline of my talk. I will firstly talk about the motivation of light dark matter, and then focus on the inelastic scattering of light DM with the nucleus and also the collective excitations of light DM with the electrons.</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kumimoji="1" lang="zh-CN" altLang="en-US" dirty="0"/>
          </a:p>
        </p:txBody>
      </p:sp>
      <p:sp>
        <p:nvSpPr>
          <p:cNvPr id="4" name="灯片编号占位符 3">
            <a:extLst>
              <a:ext uri="{FF2B5EF4-FFF2-40B4-BE49-F238E27FC236}">
                <a16:creationId xmlns:a16="http://schemas.microsoft.com/office/drawing/2014/main" id="{BC4A52B8-AD12-203C-BABF-4E62CDC31F85}"/>
              </a:ext>
            </a:extLst>
          </p:cNvPr>
          <p:cNvSpPr>
            <a:spLocks noGrp="1"/>
          </p:cNvSpPr>
          <p:nvPr>
            <p:ph type="sldNum" sz="quarter" idx="5"/>
          </p:nvPr>
        </p:nvSpPr>
        <p:spPr/>
        <p:txBody>
          <a:bodyPr/>
          <a:lstStyle/>
          <a:p>
            <a:fld id="{56500034-6EBE-7049-A2DE-9526CAD36F2D}" type="slidenum">
              <a:rPr kumimoji="1" lang="zh-CN" altLang="en-US" smtClean="0"/>
              <a:t>30</a:t>
            </a:fld>
            <a:endParaRPr kumimoji="1" lang="zh-CN" altLang="en-US"/>
          </a:p>
        </p:txBody>
      </p:sp>
    </p:spTree>
    <p:extLst>
      <p:ext uri="{BB962C8B-B14F-4D97-AF65-F5344CB8AC3E}">
        <p14:creationId xmlns:p14="http://schemas.microsoft.com/office/powerpoint/2010/main" val="3496914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discovery of Higgs boson stands for the completion of the SM. But there are still some unsolved problems, such as the naturalness of Higgs mass, the nature of dark matter, and Strong CP problem, etc. Axion was considered as a great particle to solve two of them.</a:t>
            </a:r>
            <a:endParaRPr kumimoji="1" lang="zh-CN" altLang="en-US" dirty="0"/>
          </a:p>
        </p:txBody>
      </p:sp>
      <p:sp>
        <p:nvSpPr>
          <p:cNvPr id="4" name="灯片编号占位符 3"/>
          <p:cNvSpPr>
            <a:spLocks noGrp="1"/>
          </p:cNvSpPr>
          <p:nvPr>
            <p:ph type="sldNum" sz="quarter" idx="5"/>
          </p:nvPr>
        </p:nvSpPr>
        <p:spPr/>
        <p:txBody>
          <a:bodyPr/>
          <a:lstStyle/>
          <a:p>
            <a:fld id="{2B8042F2-7F84-8041-A6A9-92402D605295}" type="slidenum">
              <a:rPr lang="en-CN" smtClean="0"/>
              <a:t>31</a:t>
            </a:fld>
            <a:endParaRPr lang="en-CN"/>
          </a:p>
        </p:txBody>
      </p:sp>
    </p:spTree>
    <p:extLst>
      <p:ext uri="{BB962C8B-B14F-4D97-AF65-F5344CB8AC3E}">
        <p14:creationId xmlns:p14="http://schemas.microsoft.com/office/powerpoint/2010/main" val="1831104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B8042F2-7F84-8041-A6A9-92402D605295}" type="slidenum">
              <a:rPr lang="en-CN" smtClean="0"/>
              <a:t>32</a:t>
            </a:fld>
            <a:endParaRPr lang="en-CN"/>
          </a:p>
        </p:txBody>
      </p:sp>
    </p:spTree>
    <p:extLst>
      <p:ext uri="{BB962C8B-B14F-4D97-AF65-F5344CB8AC3E}">
        <p14:creationId xmlns:p14="http://schemas.microsoft.com/office/powerpoint/2010/main" val="3744764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B8042F2-7F84-8041-A6A9-92402D605295}" type="slidenum">
              <a:rPr lang="en-CN" smtClean="0"/>
              <a:t>34</a:t>
            </a:fld>
            <a:endParaRPr lang="en-CN"/>
          </a:p>
        </p:txBody>
      </p:sp>
    </p:spTree>
    <p:extLst>
      <p:ext uri="{BB962C8B-B14F-4D97-AF65-F5344CB8AC3E}">
        <p14:creationId xmlns:p14="http://schemas.microsoft.com/office/powerpoint/2010/main" val="4026117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u="none" strike="noStrike" dirty="0">
                <a:solidFill>
                  <a:srgbClr val="333333"/>
                </a:solidFill>
                <a:effectLst/>
                <a:latin typeface="PingFang SC" panose="020B0400000000000000" pitchFamily="34" charset="-122"/>
                <a:ea typeface="PingFang SC" panose="020B0400000000000000" pitchFamily="34" charset="-122"/>
              </a:rPr>
              <a:t>potassium</a:t>
            </a:r>
            <a:endParaRPr kumimoji="1" lang="zh-CN" altLang="en-US" dirty="0"/>
          </a:p>
        </p:txBody>
      </p:sp>
      <p:sp>
        <p:nvSpPr>
          <p:cNvPr id="4" name="灯片编号占位符 3"/>
          <p:cNvSpPr>
            <a:spLocks noGrp="1"/>
          </p:cNvSpPr>
          <p:nvPr>
            <p:ph type="sldNum" sz="quarter" idx="5"/>
          </p:nvPr>
        </p:nvSpPr>
        <p:spPr/>
        <p:txBody>
          <a:bodyPr/>
          <a:lstStyle/>
          <a:p>
            <a:fld id="{2B8042F2-7F84-8041-A6A9-92402D605295}" type="slidenum">
              <a:rPr lang="en-CN" smtClean="0"/>
              <a:t>38</a:t>
            </a:fld>
            <a:endParaRPr lang="en-CN"/>
          </a:p>
        </p:txBody>
      </p:sp>
    </p:spTree>
    <p:extLst>
      <p:ext uri="{BB962C8B-B14F-4D97-AF65-F5344CB8AC3E}">
        <p14:creationId xmlns:p14="http://schemas.microsoft.com/office/powerpoint/2010/main" val="2369659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39</a:t>
            </a:fld>
            <a:endParaRPr kumimoji="1" lang="zh-CN" altLang="en-US"/>
          </a:p>
        </p:txBody>
      </p:sp>
    </p:spTree>
    <p:extLst>
      <p:ext uri="{BB962C8B-B14F-4D97-AF65-F5344CB8AC3E}">
        <p14:creationId xmlns:p14="http://schemas.microsoft.com/office/powerpoint/2010/main" val="2339853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B8042F2-7F84-8041-A6A9-92402D605295}" type="slidenum">
              <a:rPr lang="en-CN" smtClean="0"/>
              <a:t>40</a:t>
            </a:fld>
            <a:endParaRPr lang="en-CN"/>
          </a:p>
        </p:txBody>
      </p:sp>
    </p:spTree>
    <p:extLst>
      <p:ext uri="{BB962C8B-B14F-4D97-AF65-F5344CB8AC3E}">
        <p14:creationId xmlns:p14="http://schemas.microsoft.com/office/powerpoint/2010/main" val="3947211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QCD theory, there is a theta term. It will violate the CP symmetry. Viewed the QCD </a:t>
            </a:r>
            <a:r>
              <a:rPr kumimoji="1" lang="en-US" altLang="zh-CN" dirty="0" err="1"/>
              <a:t>Lagrangian</a:t>
            </a:r>
            <a:r>
              <a:rPr kumimoji="1" lang="en-US" altLang="zh-CN" dirty="0"/>
              <a:t> alone, the theta</a:t>
            </a:r>
            <a:r>
              <a:rPr kumimoji="1" lang="el-GR" altLang="zh-CN" dirty="0"/>
              <a:t> </a:t>
            </a:r>
            <a:r>
              <a:rPr kumimoji="1" lang="en-US" altLang="zh-CN" dirty="0"/>
              <a:t>parameter can be understood as an angle determining the vacuum of the theory. However, when embedded in the full SM </a:t>
            </a:r>
            <a:r>
              <a:rPr kumimoji="1" lang="en-US" altLang="zh-CN" dirty="0" err="1"/>
              <a:t>Lagrangian,the</a:t>
            </a:r>
            <a:r>
              <a:rPr kumimoji="1" lang="en-US" altLang="zh-CN" dirty="0"/>
              <a:t> theta</a:t>
            </a:r>
            <a:r>
              <a:rPr kumimoji="1" lang="el-GR" altLang="zh-CN" dirty="0"/>
              <a:t> </a:t>
            </a:r>
            <a:r>
              <a:rPr kumimoji="1" lang="en-US" altLang="zh-CN" dirty="0"/>
              <a:t>receives a contribution from weak interaction. On the other hand, the theta term will induce the non-zero electric dipole momentum of neutron.</a:t>
            </a:r>
            <a:r>
              <a:rPr kumimoji="1" lang="zh-CN" altLang="en-US" dirty="0"/>
              <a:t> </a:t>
            </a:r>
            <a:r>
              <a:rPr kumimoji="1" lang="en-US" altLang="zh-CN" dirty="0"/>
              <a:t>The current data tells us the value of theta is very tiny. That means we need to tune the two parameters very carefully, if no underlying physics forces it.  </a:t>
            </a:r>
            <a:endParaRPr kumimoji="1" lang="zh-CN" altLang="en-US" dirty="0"/>
          </a:p>
        </p:txBody>
      </p:sp>
      <p:sp>
        <p:nvSpPr>
          <p:cNvPr id="4" name="灯片编号占位符 3"/>
          <p:cNvSpPr>
            <a:spLocks noGrp="1"/>
          </p:cNvSpPr>
          <p:nvPr>
            <p:ph type="sldNum" sz="quarter" idx="5"/>
          </p:nvPr>
        </p:nvSpPr>
        <p:spPr/>
        <p:txBody>
          <a:bodyPr/>
          <a:lstStyle/>
          <a:p>
            <a:fld id="{2B8042F2-7F84-8041-A6A9-92402D605295}" type="slidenum">
              <a:rPr lang="en-CN" smtClean="0"/>
              <a:t>43</a:t>
            </a:fld>
            <a:endParaRPr lang="en-CN"/>
          </a:p>
        </p:txBody>
      </p:sp>
    </p:spTree>
    <p:extLst>
      <p:ext uri="{BB962C8B-B14F-4D97-AF65-F5344CB8AC3E}">
        <p14:creationId xmlns:p14="http://schemas.microsoft.com/office/powerpoint/2010/main" val="2392116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1970s, Peccei-Quinn proposed a beautiful solution to this question. They induced a </a:t>
            </a:r>
            <a:r>
              <a:rPr kumimoji="1" lang="en-US" altLang="zh-CN" b="0" dirty="0"/>
              <a:t>new </a:t>
            </a:r>
            <a:r>
              <a:rPr lang="en-US" altLang="zh-CN" sz="1200" b="0" dirty="0">
                <a:solidFill>
                  <a:srgbClr val="FF0000"/>
                </a:solidFill>
              </a:rPr>
              <a:t>global chiral U(1) symmetry anomalous under QCD</a:t>
            </a:r>
            <a:r>
              <a:rPr kumimoji="1" lang="en-US" altLang="zh-CN" b="0" dirty="0"/>
              <a:t>. When it was spontaneously broken at a high energy scale, there will be </a:t>
            </a:r>
            <a:r>
              <a:rPr kumimoji="1" lang="en-US" altLang="zh-CN" dirty="0"/>
              <a:t>a new </a:t>
            </a:r>
            <a:r>
              <a:rPr kumimoji="1" lang="en-US" altLang="zh-CN" dirty="0" err="1"/>
              <a:t>pNG</a:t>
            </a:r>
            <a:r>
              <a:rPr kumimoji="1" lang="en-US" altLang="zh-CN" dirty="0"/>
              <a:t> boson, that </a:t>
            </a:r>
            <a:r>
              <a:rPr kumimoji="1" lang="en-US" altLang="zh-CN" dirty="0" err="1"/>
              <a:t>is“axion</a:t>
            </a:r>
            <a:r>
              <a:rPr kumimoji="1" lang="en-US" altLang="zh-CN" dirty="0"/>
              <a:t>”. Then the theta</a:t>
            </a:r>
            <a:r>
              <a:rPr kumimoji="1" lang="el-GR" altLang="zh-CN" dirty="0"/>
              <a:t> </a:t>
            </a:r>
            <a:r>
              <a:rPr kumimoji="1" lang="en-US" altLang="zh-CN" dirty="0"/>
              <a:t>parameter becomes a dynamical field. The key point is that the potential of the axion generated by the QCD dynamics, has a minimum at the CP-conserving value theta</a:t>
            </a:r>
            <a:r>
              <a:rPr kumimoji="1" lang="el-GR" altLang="zh-CN" dirty="0"/>
              <a:t> = 0.</a:t>
            </a:r>
            <a:r>
              <a:rPr kumimoji="1" lang="en-US" altLang="zh-CN" dirty="0"/>
              <a:t> Besides, the axion can also play the role of dark matter via the misalignment mechanism. Generally speaking, the new physics models with the spontaneous breaking of one or more global symmetries at high energies will produce axion-like particles. They are not relevant for the strong CP problem. Their mass and couplings are also independent. They have a plenty of </a:t>
            </a:r>
            <a:r>
              <a:rPr kumimoji="1" lang="en-US" altLang="zh-CN" dirty="0" err="1"/>
              <a:t>pheno</a:t>
            </a:r>
            <a:r>
              <a:rPr kumimoji="1" lang="en-US" altLang="zh-CN"/>
              <a:t>. </a:t>
            </a:r>
            <a:endParaRPr kumimoji="1" lang="zh-CN" altLang="en-US" dirty="0"/>
          </a:p>
        </p:txBody>
      </p:sp>
      <p:sp>
        <p:nvSpPr>
          <p:cNvPr id="4" name="灯片编号占位符 3"/>
          <p:cNvSpPr>
            <a:spLocks noGrp="1"/>
          </p:cNvSpPr>
          <p:nvPr>
            <p:ph type="sldNum" sz="quarter" idx="5"/>
          </p:nvPr>
        </p:nvSpPr>
        <p:spPr/>
        <p:txBody>
          <a:bodyPr/>
          <a:lstStyle/>
          <a:p>
            <a:fld id="{2B8042F2-7F84-8041-A6A9-92402D605295}" type="slidenum">
              <a:rPr lang="en-CN" smtClean="0"/>
              <a:t>44</a:t>
            </a:fld>
            <a:endParaRPr lang="en-CN"/>
          </a:p>
        </p:txBody>
      </p:sp>
    </p:spTree>
    <p:extLst>
      <p:ext uri="{BB962C8B-B14F-4D97-AF65-F5344CB8AC3E}">
        <p14:creationId xmlns:p14="http://schemas.microsoft.com/office/powerpoint/2010/main" val="1246495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WIMP is one of the most popular dark matter candidates. Many new physics models predict the WIMP dark matter, like supersymmetry, extra dimension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etc</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and etc. In the past decades, a large portion of WIMP parameter space has been tested. Unfortunately, no positive signals have been reported. So it is a good time to think about other possibilities. For example, the light dark matter.</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3</a:t>
            </a:fld>
            <a:endParaRPr kumimoji="1" lang="zh-CN" altLang="en-US"/>
          </a:p>
        </p:txBody>
      </p:sp>
    </p:spTree>
    <p:extLst>
      <p:ext uri="{BB962C8B-B14F-4D97-AF65-F5344CB8AC3E}">
        <p14:creationId xmlns:p14="http://schemas.microsoft.com/office/powerpoint/2010/main" val="3217153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But we know that there is a Lee-Weinberg bound. It told us that the dark matter particle mass should be heavier than about 2 GeV, because of the relic abundance. So is it possible to escape the Lee-Weinberg bound?</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45</a:t>
            </a:fld>
            <a:endParaRPr kumimoji="1" lang="zh-CN" altLang="en-US"/>
          </a:p>
        </p:txBody>
      </p:sp>
    </p:spTree>
    <p:extLst>
      <p:ext uri="{BB962C8B-B14F-4D97-AF65-F5344CB8AC3E}">
        <p14:creationId xmlns:p14="http://schemas.microsoft.com/office/powerpoint/2010/main" val="4271625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DM direct detection is inspired by the coherent scattering of neutrino. Many direct detection experiments aim at the WIMP dark matter, such as </a:t>
            </a:r>
            <a:r>
              <a:rPr kumimoji="1" lang="en-US" altLang="zh-CN" dirty="0" err="1"/>
              <a:t>PandaX</a:t>
            </a:r>
            <a:r>
              <a:rPr kumimoji="1" lang="en-US" altLang="zh-CN" dirty="0"/>
              <a:t> and CDEX collaborations in China. </a:t>
            </a:r>
            <a:r>
              <a:rPr kumimoji="1" lang="en-US" altLang="zh-CN" dirty="0" err="1"/>
              <a:t>PandaX</a:t>
            </a:r>
            <a:r>
              <a:rPr kumimoji="1" lang="en-US" altLang="zh-CN" dirty="0"/>
              <a:t> is here. </a:t>
            </a:r>
            <a:endParaRPr kumimoji="1" lang="zh-CN" altLang="en-US" dirty="0"/>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46</a:t>
            </a:fld>
            <a:endParaRPr kumimoji="1" lang="zh-CN" altLang="en-US"/>
          </a:p>
        </p:txBody>
      </p:sp>
    </p:spTree>
    <p:extLst>
      <p:ext uri="{BB962C8B-B14F-4D97-AF65-F5344CB8AC3E}">
        <p14:creationId xmlns:p14="http://schemas.microsoft.com/office/powerpoint/2010/main" val="205148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The answer is yes. If dark matter lived in a hidden sector, and interact with the SM via some new mediators, then we can have a MeV to GeV thermal dark matter.</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4</a:t>
            </a:fld>
            <a:endParaRPr kumimoji="1" lang="zh-CN" altLang="en-US"/>
          </a:p>
        </p:txBody>
      </p:sp>
    </p:spTree>
    <p:extLst>
      <p:ext uri="{BB962C8B-B14F-4D97-AF65-F5344CB8AC3E}">
        <p14:creationId xmlns:p14="http://schemas.microsoft.com/office/powerpoint/2010/main" val="2747233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 altLang="zh-CN" dirty="0"/>
              <a:t>Besides, we can also have </a:t>
            </a:r>
            <a:r>
              <a:rPr kumimoji="1" lang="en" altLang="zh-CN" dirty="0" err="1"/>
              <a:t>kev</a:t>
            </a:r>
            <a:r>
              <a:rPr kumimoji="1" lang="en" altLang="zh-CN" dirty="0"/>
              <a:t>-MeV dark matter via the freeze-in, and a MeV strongly interacting dark matter via cannibalization.</a:t>
            </a:r>
            <a:endParaRPr kumimoji="1" lang="zh-CN" altLang="en-US" dirty="0"/>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5</a:t>
            </a:fld>
            <a:endParaRPr kumimoji="1" lang="zh-CN" altLang="en-US"/>
          </a:p>
        </p:txBody>
      </p:sp>
    </p:spTree>
    <p:extLst>
      <p:ext uri="{BB962C8B-B14F-4D97-AF65-F5344CB8AC3E}">
        <p14:creationId xmlns:p14="http://schemas.microsoft.com/office/powerpoint/2010/main" val="270915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C4BEA-DBC8-D4F3-90FE-900E6204D64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300CAF-3155-2ED3-0067-8BC6CEF63E1E}"/>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A264D4EF-3FB8-52FB-36BD-FA879ED12D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In most of light dark matter models, a light mediator is usually predicted. It can help us to produce the correct relics.</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8D54D38F-B1BA-F8FC-202C-64C9D0F5B174}"/>
              </a:ext>
            </a:extLst>
          </p:cNvPr>
          <p:cNvSpPr>
            <a:spLocks noGrp="1"/>
          </p:cNvSpPr>
          <p:nvPr>
            <p:ph type="sldNum" sz="quarter" idx="5"/>
          </p:nvPr>
        </p:nvSpPr>
        <p:spPr/>
        <p:txBody>
          <a:bodyPr/>
          <a:lstStyle/>
          <a:p>
            <a:fld id="{56500034-6EBE-7049-A2DE-9526CAD36F2D}" type="slidenum">
              <a:rPr kumimoji="1" lang="zh-CN" altLang="en-US" smtClean="0"/>
              <a:t>6</a:t>
            </a:fld>
            <a:endParaRPr kumimoji="1" lang="zh-CN" altLang="en-US"/>
          </a:p>
        </p:txBody>
      </p:sp>
    </p:spTree>
    <p:extLst>
      <p:ext uri="{BB962C8B-B14F-4D97-AF65-F5344CB8AC3E}">
        <p14:creationId xmlns:p14="http://schemas.microsoft.com/office/powerpoint/2010/main" val="4251876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How to test the light dark matter models? Besides the conventional methods, we can also have probes from astrophysics and cosmology. The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pheno</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is very rich.</a:t>
            </a:r>
            <a:r>
              <a:rPr kumimoji="0"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a:t>
            </a:r>
            <a:r>
              <a:rPr kumimoji="1" lang="en-US" altLang="zh-CN" dirty="0"/>
              <a:t>Here, I will focus on the direct detections.   </a:t>
            </a:r>
            <a:endParaRPr kumimoji="1" lang="zh-CN" altLang="en-US" dirty="0"/>
          </a:p>
        </p:txBody>
      </p:sp>
      <p:sp>
        <p:nvSpPr>
          <p:cNvPr id="4" name="灯片编号占位符 3"/>
          <p:cNvSpPr>
            <a:spLocks noGrp="1"/>
          </p:cNvSpPr>
          <p:nvPr>
            <p:ph type="sldNum" sz="quarter" idx="5"/>
          </p:nvPr>
        </p:nvSpPr>
        <p:spPr/>
        <p:txBody>
          <a:bodyPr/>
          <a:lstStyle/>
          <a:p>
            <a:fld id="{56500034-6EBE-7049-A2DE-9526CAD36F2D}" type="slidenum">
              <a:rPr kumimoji="1" lang="zh-CN" altLang="en-US" smtClean="0"/>
              <a:t>7</a:t>
            </a:fld>
            <a:endParaRPr kumimoji="1" lang="zh-CN" altLang="en-US"/>
          </a:p>
        </p:txBody>
      </p:sp>
    </p:spTree>
    <p:extLst>
      <p:ext uri="{BB962C8B-B14F-4D97-AF65-F5344CB8AC3E}">
        <p14:creationId xmlns:p14="http://schemas.microsoft.com/office/powerpoint/2010/main" val="694746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5658-7831-E3C9-C283-192723ABD42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205CE9A-67ED-7CF3-BB18-3725189049C1}"/>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94CFA68C-20D7-B97F-270B-C3201CA134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Here is the outline of my talk. I will firstly talk about the motivation of light dark matter, and then focus on the inelastic scattering of light DM with the nucleus and also the collective excitations of light DM with the electrons.</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kumimoji="1" lang="zh-CN" altLang="en-US" dirty="0"/>
          </a:p>
        </p:txBody>
      </p:sp>
      <p:sp>
        <p:nvSpPr>
          <p:cNvPr id="4" name="灯片编号占位符 3">
            <a:extLst>
              <a:ext uri="{FF2B5EF4-FFF2-40B4-BE49-F238E27FC236}">
                <a16:creationId xmlns:a16="http://schemas.microsoft.com/office/drawing/2014/main" id="{DE6B65D6-576B-A1D0-0A12-501DEA3B3448}"/>
              </a:ext>
            </a:extLst>
          </p:cNvPr>
          <p:cNvSpPr>
            <a:spLocks noGrp="1"/>
          </p:cNvSpPr>
          <p:nvPr>
            <p:ph type="sldNum" sz="quarter" idx="5"/>
          </p:nvPr>
        </p:nvSpPr>
        <p:spPr/>
        <p:txBody>
          <a:bodyPr/>
          <a:lstStyle/>
          <a:p>
            <a:fld id="{56500034-6EBE-7049-A2DE-9526CAD36F2D}" type="slidenum">
              <a:rPr kumimoji="1" lang="zh-CN" altLang="en-US" smtClean="0"/>
              <a:t>8</a:t>
            </a:fld>
            <a:endParaRPr kumimoji="1" lang="zh-CN" altLang="en-US"/>
          </a:p>
        </p:txBody>
      </p:sp>
    </p:spTree>
    <p:extLst>
      <p:ext uri="{BB962C8B-B14F-4D97-AF65-F5344CB8AC3E}">
        <p14:creationId xmlns:p14="http://schemas.microsoft.com/office/powerpoint/2010/main" val="3967538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B481A97-BAF3-B241-97E1-5E05AEDF9837}" type="datetime1">
              <a:rPr lang="zh-CN" altLang="en-US" smtClean="0"/>
              <a:t>2025/9/20</a:t>
            </a:fld>
            <a:endParaRPr lang="en-CN"/>
          </a:p>
        </p:txBody>
      </p:sp>
      <p:sp>
        <p:nvSpPr>
          <p:cNvPr id="5" name="Footer Placeholder 4"/>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6" name="Slide Number Placeholder 5"/>
          <p:cNvSpPr>
            <a:spLocks noGrp="1"/>
          </p:cNvSpPr>
          <p:nvPr>
            <p:ph type="sldNum" sz="quarter" idx="12"/>
          </p:nvPr>
        </p:nvSpPr>
        <p:spPr/>
        <p:txBody>
          <a:bodyPr/>
          <a:lstStyle/>
          <a:p>
            <a:fld id="{08131D0A-A404-0740-B6FB-EEA5752EAA1C}" type="slidenum">
              <a:rPr lang="en-CN" smtClean="0"/>
              <a:t>‹#›</a:t>
            </a:fld>
            <a:endParaRPr lang="en-CN"/>
          </a:p>
        </p:txBody>
      </p:sp>
    </p:spTree>
    <p:extLst>
      <p:ext uri="{BB962C8B-B14F-4D97-AF65-F5344CB8AC3E}">
        <p14:creationId xmlns:p14="http://schemas.microsoft.com/office/powerpoint/2010/main" val="1701746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76349C5-1946-0746-A4F0-B69FAD5B7A6E}" type="datetime1">
              <a:rPr lang="zh-CN" altLang="en-US" smtClean="0"/>
              <a:t>2025/9/20</a:t>
            </a:fld>
            <a:endParaRPr lang="en-CN"/>
          </a:p>
        </p:txBody>
      </p:sp>
      <p:sp>
        <p:nvSpPr>
          <p:cNvPr id="5" name="Footer Placeholder 4"/>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6" name="Slide Number Placeholder 5"/>
          <p:cNvSpPr>
            <a:spLocks noGrp="1"/>
          </p:cNvSpPr>
          <p:nvPr>
            <p:ph type="sldNum" sz="quarter" idx="12"/>
          </p:nvPr>
        </p:nvSpPr>
        <p:spPr/>
        <p:txBody>
          <a:bodyPr/>
          <a:lstStyle/>
          <a:p>
            <a:fld id="{08131D0A-A404-0740-B6FB-EEA5752EAA1C}" type="slidenum">
              <a:rPr lang="en-CN" smtClean="0"/>
              <a:t>‹#›</a:t>
            </a:fld>
            <a:endParaRPr lang="en-CN"/>
          </a:p>
        </p:txBody>
      </p:sp>
    </p:spTree>
    <p:extLst>
      <p:ext uri="{BB962C8B-B14F-4D97-AF65-F5344CB8AC3E}">
        <p14:creationId xmlns:p14="http://schemas.microsoft.com/office/powerpoint/2010/main" val="1194011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2D0898A-196A-CD40-8A01-001EB42A0AA2}" type="datetime1">
              <a:rPr lang="zh-CN" altLang="en-US" smtClean="0"/>
              <a:t>2025/9/20</a:t>
            </a:fld>
            <a:endParaRPr lang="en-CN"/>
          </a:p>
        </p:txBody>
      </p:sp>
      <p:sp>
        <p:nvSpPr>
          <p:cNvPr id="5" name="Footer Placeholder 4"/>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6" name="Slide Number Placeholder 5"/>
          <p:cNvSpPr>
            <a:spLocks noGrp="1"/>
          </p:cNvSpPr>
          <p:nvPr>
            <p:ph type="sldNum" sz="quarter" idx="12"/>
          </p:nvPr>
        </p:nvSpPr>
        <p:spPr/>
        <p:txBody>
          <a:bodyPr/>
          <a:lstStyle/>
          <a:p>
            <a:fld id="{08131D0A-A404-0740-B6FB-EEA5752EAA1C}" type="slidenum">
              <a:rPr lang="en-CN" smtClean="0"/>
              <a:t>‹#›</a:t>
            </a:fld>
            <a:endParaRPr lang="en-CN"/>
          </a:p>
        </p:txBody>
      </p:sp>
    </p:spTree>
    <p:extLst>
      <p:ext uri="{BB962C8B-B14F-4D97-AF65-F5344CB8AC3E}">
        <p14:creationId xmlns:p14="http://schemas.microsoft.com/office/powerpoint/2010/main" val="3373668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090293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0B5F1F90-872F-6746-8D29-60B38D3FD8E6}" type="datetime1">
              <a:rPr lang="zh-CN" altLang="en-US" smtClean="0"/>
              <a:t>2025/9/20</a:t>
            </a:fld>
            <a:endParaRPr lang="en-CN"/>
          </a:p>
        </p:txBody>
      </p:sp>
      <p:sp>
        <p:nvSpPr>
          <p:cNvPr id="5" name="Footer Placeholder 4"/>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6" name="Slide Number Placeholder 5"/>
          <p:cNvSpPr>
            <a:spLocks noGrp="1"/>
          </p:cNvSpPr>
          <p:nvPr>
            <p:ph type="sldNum" sz="quarter" idx="12"/>
          </p:nvPr>
        </p:nvSpPr>
        <p:spPr/>
        <p:txBody>
          <a:bodyPr/>
          <a:lstStyle/>
          <a:p>
            <a:fld id="{08131D0A-A404-0740-B6FB-EEA5752EAA1C}" type="slidenum">
              <a:rPr lang="en-CN" smtClean="0"/>
              <a:t>‹#›</a:t>
            </a:fld>
            <a:endParaRPr lang="en-CN"/>
          </a:p>
        </p:txBody>
      </p:sp>
    </p:spTree>
    <p:extLst>
      <p:ext uri="{BB962C8B-B14F-4D97-AF65-F5344CB8AC3E}">
        <p14:creationId xmlns:p14="http://schemas.microsoft.com/office/powerpoint/2010/main" val="6373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334368E-061C-F141-A390-31D5C7985557}" type="datetime1">
              <a:rPr lang="zh-CN" altLang="en-US" smtClean="0"/>
              <a:t>2025/9/20</a:t>
            </a:fld>
            <a:endParaRPr lang="en-CN"/>
          </a:p>
        </p:txBody>
      </p:sp>
      <p:sp>
        <p:nvSpPr>
          <p:cNvPr id="5" name="Footer Placeholder 4"/>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6" name="Slide Number Placeholder 5"/>
          <p:cNvSpPr>
            <a:spLocks noGrp="1"/>
          </p:cNvSpPr>
          <p:nvPr>
            <p:ph type="sldNum" sz="quarter" idx="12"/>
          </p:nvPr>
        </p:nvSpPr>
        <p:spPr/>
        <p:txBody>
          <a:bodyPr/>
          <a:lstStyle/>
          <a:p>
            <a:fld id="{08131D0A-A404-0740-B6FB-EEA5752EAA1C}" type="slidenum">
              <a:rPr lang="en-CN" smtClean="0"/>
              <a:t>‹#›</a:t>
            </a:fld>
            <a:endParaRPr lang="en-CN"/>
          </a:p>
        </p:txBody>
      </p:sp>
    </p:spTree>
    <p:extLst>
      <p:ext uri="{BB962C8B-B14F-4D97-AF65-F5344CB8AC3E}">
        <p14:creationId xmlns:p14="http://schemas.microsoft.com/office/powerpoint/2010/main" val="250764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2A87C5B5-F38D-FA4F-B525-53F2F6B11D63}" type="datetime1">
              <a:rPr lang="zh-CN" altLang="en-US" smtClean="0"/>
              <a:t>2025/9/20</a:t>
            </a:fld>
            <a:endParaRPr lang="en-CN"/>
          </a:p>
        </p:txBody>
      </p:sp>
      <p:sp>
        <p:nvSpPr>
          <p:cNvPr id="6" name="Footer Placeholder 5"/>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7" name="Slide Number Placeholder 6"/>
          <p:cNvSpPr>
            <a:spLocks noGrp="1"/>
          </p:cNvSpPr>
          <p:nvPr>
            <p:ph type="sldNum" sz="quarter" idx="12"/>
          </p:nvPr>
        </p:nvSpPr>
        <p:spPr/>
        <p:txBody>
          <a:bodyPr/>
          <a:lstStyle/>
          <a:p>
            <a:fld id="{08131D0A-A404-0740-B6FB-EEA5752EAA1C}" type="slidenum">
              <a:rPr lang="en-CN" smtClean="0"/>
              <a:t>‹#›</a:t>
            </a:fld>
            <a:endParaRPr lang="en-CN"/>
          </a:p>
        </p:txBody>
      </p:sp>
    </p:spTree>
    <p:extLst>
      <p:ext uri="{BB962C8B-B14F-4D97-AF65-F5344CB8AC3E}">
        <p14:creationId xmlns:p14="http://schemas.microsoft.com/office/powerpoint/2010/main" val="1362842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15F6B89D-6A46-C84D-B1E4-42EF0F2F80B7}" type="datetime1">
              <a:rPr lang="zh-CN" altLang="en-US" smtClean="0"/>
              <a:t>2025/9/20</a:t>
            </a:fld>
            <a:endParaRPr lang="en-CN"/>
          </a:p>
        </p:txBody>
      </p:sp>
      <p:sp>
        <p:nvSpPr>
          <p:cNvPr id="8" name="Footer Placeholder 7"/>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9" name="Slide Number Placeholder 8"/>
          <p:cNvSpPr>
            <a:spLocks noGrp="1"/>
          </p:cNvSpPr>
          <p:nvPr>
            <p:ph type="sldNum" sz="quarter" idx="12"/>
          </p:nvPr>
        </p:nvSpPr>
        <p:spPr/>
        <p:txBody>
          <a:bodyPr/>
          <a:lstStyle/>
          <a:p>
            <a:fld id="{08131D0A-A404-0740-B6FB-EEA5752EAA1C}" type="slidenum">
              <a:rPr lang="en-CN" smtClean="0"/>
              <a:t>‹#›</a:t>
            </a:fld>
            <a:endParaRPr lang="en-CN"/>
          </a:p>
        </p:txBody>
      </p:sp>
    </p:spTree>
    <p:extLst>
      <p:ext uri="{BB962C8B-B14F-4D97-AF65-F5344CB8AC3E}">
        <p14:creationId xmlns:p14="http://schemas.microsoft.com/office/powerpoint/2010/main" val="3765991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617C1BA-7AA3-D041-8A19-98735F976D3A}" type="datetime1">
              <a:rPr lang="zh-CN" altLang="en-US" smtClean="0"/>
              <a:t>2025/9/20</a:t>
            </a:fld>
            <a:endParaRPr lang="en-CN"/>
          </a:p>
        </p:txBody>
      </p:sp>
      <p:sp>
        <p:nvSpPr>
          <p:cNvPr id="4" name="Footer Placeholder 3"/>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5" name="Slide Number Placeholder 4"/>
          <p:cNvSpPr>
            <a:spLocks noGrp="1"/>
          </p:cNvSpPr>
          <p:nvPr>
            <p:ph type="sldNum" sz="quarter" idx="12"/>
          </p:nvPr>
        </p:nvSpPr>
        <p:spPr/>
        <p:txBody>
          <a:bodyPr/>
          <a:lstStyle/>
          <a:p>
            <a:fld id="{08131D0A-A404-0740-B6FB-EEA5752EAA1C}" type="slidenum">
              <a:rPr lang="en-CN" smtClean="0"/>
              <a:t>‹#›</a:t>
            </a:fld>
            <a:endParaRPr lang="en-CN"/>
          </a:p>
        </p:txBody>
      </p:sp>
    </p:spTree>
    <p:extLst>
      <p:ext uri="{BB962C8B-B14F-4D97-AF65-F5344CB8AC3E}">
        <p14:creationId xmlns:p14="http://schemas.microsoft.com/office/powerpoint/2010/main" val="1261255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242EFA-2853-8945-A4B8-5F5C4F78BF9C}" type="datetime1">
              <a:rPr lang="zh-CN" altLang="en-US" smtClean="0"/>
              <a:t>2025/9/20</a:t>
            </a:fld>
            <a:endParaRPr lang="en-CN"/>
          </a:p>
        </p:txBody>
      </p:sp>
      <p:sp>
        <p:nvSpPr>
          <p:cNvPr id="3" name="Footer Placeholder 2"/>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4" name="Slide Number Placeholder 3"/>
          <p:cNvSpPr>
            <a:spLocks noGrp="1"/>
          </p:cNvSpPr>
          <p:nvPr>
            <p:ph type="sldNum" sz="quarter" idx="12"/>
          </p:nvPr>
        </p:nvSpPr>
        <p:spPr/>
        <p:txBody>
          <a:bodyPr/>
          <a:lstStyle/>
          <a:p>
            <a:fld id="{08131D0A-A404-0740-B6FB-EEA5752EAA1C}" type="slidenum">
              <a:rPr lang="en-CN" smtClean="0"/>
              <a:t>‹#›</a:t>
            </a:fld>
            <a:endParaRPr lang="en-CN"/>
          </a:p>
        </p:txBody>
      </p:sp>
    </p:spTree>
    <p:extLst>
      <p:ext uri="{BB962C8B-B14F-4D97-AF65-F5344CB8AC3E}">
        <p14:creationId xmlns:p14="http://schemas.microsoft.com/office/powerpoint/2010/main" val="4083659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D5841DE-D9E7-5B49-A1C2-F4494C67F47C}" type="datetime1">
              <a:rPr lang="zh-CN" altLang="en-US" smtClean="0"/>
              <a:t>2025/9/20</a:t>
            </a:fld>
            <a:endParaRPr lang="en-CN"/>
          </a:p>
        </p:txBody>
      </p:sp>
      <p:sp>
        <p:nvSpPr>
          <p:cNvPr id="6" name="Footer Placeholder 5"/>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7" name="Slide Number Placeholder 6"/>
          <p:cNvSpPr>
            <a:spLocks noGrp="1"/>
          </p:cNvSpPr>
          <p:nvPr>
            <p:ph type="sldNum" sz="quarter" idx="12"/>
          </p:nvPr>
        </p:nvSpPr>
        <p:spPr/>
        <p:txBody>
          <a:bodyPr/>
          <a:lstStyle/>
          <a:p>
            <a:fld id="{08131D0A-A404-0740-B6FB-EEA5752EAA1C}" type="slidenum">
              <a:rPr lang="en-CN" smtClean="0"/>
              <a:t>‹#›</a:t>
            </a:fld>
            <a:endParaRPr lang="en-CN"/>
          </a:p>
        </p:txBody>
      </p:sp>
    </p:spTree>
    <p:extLst>
      <p:ext uri="{BB962C8B-B14F-4D97-AF65-F5344CB8AC3E}">
        <p14:creationId xmlns:p14="http://schemas.microsoft.com/office/powerpoint/2010/main" val="643868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70BF23E-D60E-F04E-846F-A0D22887E2DA}" type="datetime1">
              <a:rPr lang="zh-CN" altLang="en-US" smtClean="0"/>
              <a:t>2025/9/20</a:t>
            </a:fld>
            <a:endParaRPr lang="en-CN"/>
          </a:p>
        </p:txBody>
      </p:sp>
      <p:sp>
        <p:nvSpPr>
          <p:cNvPr id="6" name="Footer Placeholder 5"/>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7" name="Slide Number Placeholder 6"/>
          <p:cNvSpPr>
            <a:spLocks noGrp="1"/>
          </p:cNvSpPr>
          <p:nvPr>
            <p:ph type="sldNum" sz="quarter" idx="12"/>
          </p:nvPr>
        </p:nvSpPr>
        <p:spPr/>
        <p:txBody>
          <a:bodyPr/>
          <a:lstStyle/>
          <a:p>
            <a:fld id="{08131D0A-A404-0740-B6FB-EEA5752EAA1C}" type="slidenum">
              <a:rPr lang="en-CN" smtClean="0"/>
              <a:t>‹#›</a:t>
            </a:fld>
            <a:endParaRPr lang="en-CN"/>
          </a:p>
        </p:txBody>
      </p:sp>
    </p:spTree>
    <p:extLst>
      <p:ext uri="{BB962C8B-B14F-4D97-AF65-F5344CB8AC3E}">
        <p14:creationId xmlns:p14="http://schemas.microsoft.com/office/powerpoint/2010/main" val="3992202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D15009-6082-B84C-ACB7-200DB9AFB944}" type="datetime1">
              <a:rPr lang="zh-CN" altLang="en-US" smtClean="0"/>
              <a:t>2025/9/20</a:t>
            </a:fld>
            <a:endParaRPr lang="en-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2025 </a:t>
            </a:r>
            <a:r>
              <a:rPr lang="zh-CN" altLang="en-US"/>
              <a:t>高能物理理论与实验融合研讨会</a:t>
            </a:r>
            <a:endParaRPr lang="en-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31D0A-A404-0740-B6FB-EEA5752EAA1C}" type="slidenum">
              <a:rPr lang="en-CN" smtClean="0"/>
              <a:t>‹#›</a:t>
            </a:fld>
            <a:endParaRPr lang="en-CN"/>
          </a:p>
        </p:txBody>
      </p:sp>
    </p:spTree>
    <p:extLst>
      <p:ext uri="{BB962C8B-B14F-4D97-AF65-F5344CB8AC3E}">
        <p14:creationId xmlns:p14="http://schemas.microsoft.com/office/powerpoint/2010/main" val="31664993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6.png"/><Relationship Id="rId18" Type="http://schemas.openxmlformats.org/officeDocument/2006/relationships/image" Target="../media/image11.jpeg"/><Relationship Id="rId3" Type="http://schemas.openxmlformats.org/officeDocument/2006/relationships/tags" Target="../tags/tag3.xml"/><Relationship Id="rId7" Type="http://schemas.openxmlformats.org/officeDocument/2006/relationships/notesSlide" Target="../notesSlides/notesSlide1.xml"/><Relationship Id="rId12" Type="http://schemas.openxmlformats.org/officeDocument/2006/relationships/image" Target="../media/image5.png"/><Relationship Id="rId17" Type="http://schemas.openxmlformats.org/officeDocument/2006/relationships/image" Target="../media/image10.jpeg"/><Relationship Id="rId2" Type="http://schemas.openxmlformats.org/officeDocument/2006/relationships/tags" Target="../tags/tag2.xml"/><Relationship Id="rId16" Type="http://schemas.openxmlformats.org/officeDocument/2006/relationships/image" Target="../media/image9.jpeg"/><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4.png"/><Relationship Id="rId5" Type="http://schemas.openxmlformats.org/officeDocument/2006/relationships/tags" Target="../tags/tag5.xm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tags" Target="../tags/tag4.xml"/><Relationship Id="rId9" Type="http://schemas.openxmlformats.org/officeDocument/2006/relationships/image" Target="../media/image2.png"/><Relationship Id="rId1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4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tiff"/></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2.jpe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2.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NULL"/><Relationship Id="rId10" Type="http://schemas.openxmlformats.org/officeDocument/2006/relationships/image" Target="../media/image60.jpeg"/><Relationship Id="rId4" Type="http://schemas.openxmlformats.org/officeDocument/2006/relationships/image" Target="../media/image55.jpe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12.png"/><Relationship Id="rId21" Type="http://schemas.openxmlformats.org/officeDocument/2006/relationships/image" Target="../media/image81.png"/><Relationship Id="rId7" Type="http://schemas.openxmlformats.org/officeDocument/2006/relationships/image" Target="../media/image66.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20.xml"/><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71.png"/><Relationship Id="rId5" Type="http://schemas.openxmlformats.org/officeDocument/2006/relationships/image" Target="../media/image62.png"/><Relationship Id="rId15" Type="http://schemas.openxmlformats.org/officeDocument/2006/relationships/image" Target="../media/image75.png"/><Relationship Id="rId23" Type="http://schemas.openxmlformats.org/officeDocument/2006/relationships/image" Target="../media/image83.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1.png"/><Relationship Id="rId9" Type="http://schemas.openxmlformats.org/officeDocument/2006/relationships/image" Target="../media/image69.jpg"/><Relationship Id="rId14" Type="http://schemas.openxmlformats.org/officeDocument/2006/relationships/image" Target="../media/image74.png"/><Relationship Id="rId22"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12.png"/><Relationship Id="rId7"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12.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26.xml"/><Relationship Id="rId7"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00.png"/><Relationship Id="rId5" Type="http://schemas.openxmlformats.org/officeDocument/2006/relationships/image" Target="../media/image12.png"/><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2.png"/><Relationship Id="rId7"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tags" Target="../tags/tag11.xml"/><Relationship Id="rId7" Type="http://schemas.openxmlformats.org/officeDocument/2006/relationships/image" Target="../media/image108.jpeg"/><Relationship Id="rId12" Type="http://schemas.openxmlformats.org/officeDocument/2006/relationships/image" Target="../media/image11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2.png"/><Relationship Id="rId11" Type="http://schemas.openxmlformats.org/officeDocument/2006/relationships/image" Target="../media/image112.png"/><Relationship Id="rId5" Type="http://schemas.openxmlformats.org/officeDocument/2006/relationships/notesSlide" Target="../notesSlides/notesSlide28.xml"/><Relationship Id="rId10" Type="http://schemas.openxmlformats.org/officeDocument/2006/relationships/image" Target="../media/image111.png"/><Relationship Id="rId4" Type="http://schemas.openxmlformats.org/officeDocument/2006/relationships/slideLayout" Target="../slideLayouts/slideLayout2.xml"/><Relationship Id="rId9" Type="http://schemas.openxmlformats.org/officeDocument/2006/relationships/image" Target="../media/image110.png"/><Relationship Id="rId14" Type="http://schemas.openxmlformats.org/officeDocument/2006/relationships/image" Target="../media/image115.png"/></Relationships>
</file>

<file path=ppt/slides/_rels/slide29.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notesSlide" Target="../notesSlides/notesSlide29.xml"/><Relationship Id="rId7"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jpeg"/><Relationship Id="rId4" Type="http://schemas.openxmlformats.org/officeDocument/2006/relationships/image" Target="../media/image12.png"/><Relationship Id="rId9" Type="http://schemas.openxmlformats.org/officeDocument/2006/relationships/image" Target="../media/image12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2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png"/><Relationship Id="rId7" Type="http://schemas.openxmlformats.org/officeDocument/2006/relationships/image" Target="../media/image13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jpeg"/></Relationships>
</file>

<file path=ppt/slides/_rels/slide34.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3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2.png"/><Relationship Id="rId7" Type="http://schemas.openxmlformats.org/officeDocument/2006/relationships/image" Target="../media/image14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 Id="rId9" Type="http://schemas.openxmlformats.org/officeDocument/2006/relationships/image" Target="../media/image143.jpeg"/></Relationships>
</file>

<file path=ppt/slides/_rels/slide3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3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jpeg"/></Relationships>
</file>

<file path=ppt/slides/_rels/slide38.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jpe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tiff"/></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4.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2.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2.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7.jpe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2599-C684-A8FB-D7CB-21AF724CA01D}"/>
              </a:ext>
            </a:extLst>
          </p:cNvPr>
          <p:cNvSpPr>
            <a:spLocks noGrp="1"/>
          </p:cNvSpPr>
          <p:nvPr>
            <p:ph type="ctrTitle"/>
          </p:nvPr>
        </p:nvSpPr>
        <p:spPr>
          <a:xfrm>
            <a:off x="9184" y="1285417"/>
            <a:ext cx="12173630" cy="1948691"/>
          </a:xfrm>
        </p:spPr>
        <p:txBody>
          <a:bodyPr>
            <a:noAutofit/>
          </a:bodyPr>
          <a:lstStyle/>
          <a:p>
            <a:pPr>
              <a:lnSpc>
                <a:spcPct val="150000"/>
              </a:lnSpc>
            </a:pPr>
            <a:r>
              <a:rPr lang="en-US" altLang="zh-CN" sz="4800" b="1" dirty="0">
                <a:solidFill>
                  <a:srgbClr val="0432FF"/>
                </a:solidFill>
                <a:latin typeface="+mn-lt"/>
              </a:rPr>
              <a:t>Probing</a:t>
            </a:r>
            <a:r>
              <a:rPr lang="zh-CN" altLang="en-US" sz="4800" b="1" dirty="0">
                <a:solidFill>
                  <a:srgbClr val="0432FF"/>
                </a:solidFill>
                <a:latin typeface="+mn-lt"/>
              </a:rPr>
              <a:t> </a:t>
            </a:r>
            <a:r>
              <a:rPr lang="en-US" altLang="zh-CN" sz="4800" b="1" dirty="0">
                <a:solidFill>
                  <a:srgbClr val="0432FF"/>
                </a:solidFill>
                <a:latin typeface="+mn-lt"/>
              </a:rPr>
              <a:t>Light</a:t>
            </a:r>
            <a:r>
              <a:rPr lang="zh-CN" altLang="en-US" sz="4800" b="1" dirty="0">
                <a:solidFill>
                  <a:srgbClr val="0432FF"/>
                </a:solidFill>
                <a:latin typeface="+mn-lt"/>
              </a:rPr>
              <a:t> </a:t>
            </a:r>
            <a:r>
              <a:rPr lang="en-US" altLang="zh-CN" sz="4800" b="1" dirty="0">
                <a:solidFill>
                  <a:srgbClr val="0432FF"/>
                </a:solidFill>
                <a:latin typeface="+mn-lt"/>
              </a:rPr>
              <a:t>Dark Matter</a:t>
            </a:r>
            <a:br>
              <a:rPr lang="en-US" altLang="zh-CN" sz="4800" b="1" dirty="0">
                <a:solidFill>
                  <a:srgbClr val="0432FF"/>
                </a:solidFill>
                <a:latin typeface="+mn-lt"/>
              </a:rPr>
            </a:br>
            <a:r>
              <a:rPr lang="en-US" altLang="zh-CN" sz="4800" b="1" dirty="0">
                <a:solidFill>
                  <a:srgbClr val="0432FF"/>
                </a:solidFill>
                <a:latin typeface="+mn-lt"/>
              </a:rPr>
              <a:t>in direct</a:t>
            </a:r>
            <a:r>
              <a:rPr lang="zh-CN" altLang="en-US" sz="4800" b="1" dirty="0">
                <a:solidFill>
                  <a:srgbClr val="0432FF"/>
                </a:solidFill>
                <a:latin typeface="+mn-lt"/>
              </a:rPr>
              <a:t> </a:t>
            </a:r>
            <a:r>
              <a:rPr lang="en-US" altLang="zh-CN" sz="4800" b="1" dirty="0">
                <a:solidFill>
                  <a:srgbClr val="0432FF"/>
                </a:solidFill>
                <a:latin typeface="+mn-lt"/>
              </a:rPr>
              <a:t>detection</a:t>
            </a:r>
            <a:r>
              <a:rPr lang="zh-CN" altLang="en-US" sz="4800" b="1" dirty="0">
                <a:solidFill>
                  <a:srgbClr val="0432FF"/>
                </a:solidFill>
                <a:latin typeface="+mn-lt"/>
              </a:rPr>
              <a:t> </a:t>
            </a:r>
            <a:r>
              <a:rPr lang="en-US" altLang="zh-CN" sz="4800" b="1" dirty="0">
                <a:solidFill>
                  <a:srgbClr val="0432FF"/>
                </a:solidFill>
                <a:latin typeface="+mn-lt"/>
              </a:rPr>
              <a:t>and neutrino experiments</a:t>
            </a:r>
            <a:endParaRPr lang="en-CN" sz="4800" b="1" dirty="0">
              <a:solidFill>
                <a:srgbClr val="0432FF"/>
              </a:solidFill>
              <a:latin typeface="+mn-lt"/>
            </a:endParaRPr>
          </a:p>
        </p:txBody>
      </p:sp>
      <p:sp>
        <p:nvSpPr>
          <p:cNvPr id="3" name="Subtitle 2">
            <a:extLst>
              <a:ext uri="{FF2B5EF4-FFF2-40B4-BE49-F238E27FC236}">
                <a16:creationId xmlns:a16="http://schemas.microsoft.com/office/drawing/2014/main" id="{7D30E032-64D6-0FB6-E632-A7DB5A54E06C}"/>
              </a:ext>
            </a:extLst>
          </p:cNvPr>
          <p:cNvSpPr>
            <a:spLocks noGrp="1"/>
          </p:cNvSpPr>
          <p:nvPr>
            <p:ph type="subTitle" idx="1"/>
          </p:nvPr>
        </p:nvSpPr>
        <p:spPr>
          <a:xfrm>
            <a:off x="7098415" y="3678506"/>
            <a:ext cx="2743200" cy="574033"/>
          </a:xfrm>
        </p:spPr>
        <p:txBody>
          <a:bodyPr>
            <a:noAutofit/>
          </a:bodyPr>
          <a:lstStyle/>
          <a:p>
            <a:r>
              <a:rPr lang="en-US" sz="4800" b="1" dirty="0">
                <a:latin typeface="Microsoft YaHei" panose="020B0503020204020204" pitchFamily="34" charset="-122"/>
                <a:ea typeface="Microsoft YaHei" panose="020B0503020204020204" pitchFamily="34" charset="-122"/>
              </a:rPr>
              <a:t>Lei Wu</a:t>
            </a:r>
            <a:endParaRPr lang="en-US" sz="4800" dirty="0">
              <a:latin typeface="Microsoft YaHei" panose="020B0503020204020204" pitchFamily="34" charset="-122"/>
              <a:ea typeface="Microsoft YaHei" panose="020B0503020204020204" pitchFamily="34" charset="-122"/>
            </a:endParaRPr>
          </a:p>
        </p:txBody>
      </p:sp>
      <p:grpSp>
        <p:nvGrpSpPr>
          <p:cNvPr id="10" name="组合 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AD9B0748-3470-FCD0-D08D-C0F2EEADD7A4}"/>
              </a:ext>
            </a:extLst>
          </p:cNvPr>
          <p:cNvGrpSpPr>
            <a:grpSpLocks noChangeAspect="1"/>
          </p:cNvGrpSpPr>
          <p:nvPr/>
        </p:nvGrpSpPr>
        <p:grpSpPr>
          <a:xfrm>
            <a:off x="7556373" y="214644"/>
            <a:ext cx="4275781" cy="807692"/>
            <a:chOff x="1174462" y="2504687"/>
            <a:chExt cx="9843067" cy="1859355"/>
          </a:xfrm>
        </p:grpSpPr>
        <p:sp>
          <p:nvSpPr>
            <p:cNvPr id="11" name="iṣļîḋé">
              <a:extLst>
                <a:ext uri="{FF2B5EF4-FFF2-40B4-BE49-F238E27FC236}">
                  <a16:creationId xmlns:a16="http://schemas.microsoft.com/office/drawing/2014/main" id="{22CD68FF-938B-EA85-8CBE-25ABEF5D4643}"/>
                </a:ext>
              </a:extLst>
            </p:cNvPr>
            <p:cNvSpPr/>
            <p:nvPr/>
          </p:nvSpPr>
          <p:spPr bwMode="auto">
            <a:xfrm>
              <a:off x="3464585" y="2911225"/>
              <a:ext cx="649040" cy="686556"/>
            </a:xfrm>
            <a:custGeom>
              <a:avLst/>
              <a:gdLst>
                <a:gd name="T0" fmla="*/ 106 w 146"/>
                <a:gd name="T1" fmla="*/ 152 h 152"/>
                <a:gd name="T2" fmla="*/ 53 w 146"/>
                <a:gd name="T3" fmla="*/ 79 h 152"/>
                <a:gd name="T4" fmla="*/ 42 w 146"/>
                <a:gd name="T5" fmla="*/ 63 h 152"/>
                <a:gd name="T6" fmla="*/ 42 w 146"/>
                <a:gd name="T7" fmla="*/ 63 h 152"/>
                <a:gd name="T8" fmla="*/ 42 w 146"/>
                <a:gd name="T9" fmla="*/ 88 h 152"/>
                <a:gd name="T10" fmla="*/ 42 w 146"/>
                <a:gd name="T11" fmla="*/ 152 h 152"/>
                <a:gd name="T12" fmla="*/ 0 w 146"/>
                <a:gd name="T13" fmla="*/ 152 h 152"/>
                <a:gd name="T14" fmla="*/ 0 w 146"/>
                <a:gd name="T15" fmla="*/ 0 h 152"/>
                <a:gd name="T16" fmla="*/ 43 w 146"/>
                <a:gd name="T17" fmla="*/ 0 h 152"/>
                <a:gd name="T18" fmla="*/ 94 w 146"/>
                <a:gd name="T19" fmla="*/ 70 h 152"/>
                <a:gd name="T20" fmla="*/ 97 w 146"/>
                <a:gd name="T21" fmla="*/ 73 h 152"/>
                <a:gd name="T22" fmla="*/ 99 w 146"/>
                <a:gd name="T23" fmla="*/ 77 h 152"/>
                <a:gd name="T24" fmla="*/ 102 w 146"/>
                <a:gd name="T25" fmla="*/ 81 h 152"/>
                <a:gd name="T26" fmla="*/ 104 w 146"/>
                <a:gd name="T27" fmla="*/ 84 h 152"/>
                <a:gd name="T28" fmla="*/ 104 w 146"/>
                <a:gd name="T29" fmla="*/ 84 h 152"/>
                <a:gd name="T30" fmla="*/ 104 w 146"/>
                <a:gd name="T31" fmla="*/ 68 h 152"/>
                <a:gd name="T32" fmla="*/ 104 w 146"/>
                <a:gd name="T33" fmla="*/ 0 h 152"/>
                <a:gd name="T34" fmla="*/ 146 w 146"/>
                <a:gd name="T35" fmla="*/ 0 h 152"/>
                <a:gd name="T36" fmla="*/ 146 w 146"/>
                <a:gd name="T37" fmla="*/ 152 h 152"/>
                <a:gd name="T38" fmla="*/ 106 w 146"/>
                <a:gd name="T39"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 h="152">
                  <a:moveTo>
                    <a:pt x="106" y="152"/>
                  </a:moveTo>
                  <a:cubicBezTo>
                    <a:pt x="53" y="79"/>
                    <a:pt x="53" y="79"/>
                    <a:pt x="53" y="79"/>
                  </a:cubicBezTo>
                  <a:cubicBezTo>
                    <a:pt x="48" y="73"/>
                    <a:pt x="45" y="68"/>
                    <a:pt x="42" y="63"/>
                  </a:cubicBezTo>
                  <a:cubicBezTo>
                    <a:pt x="42" y="63"/>
                    <a:pt x="42" y="63"/>
                    <a:pt x="42" y="63"/>
                  </a:cubicBezTo>
                  <a:cubicBezTo>
                    <a:pt x="42" y="70"/>
                    <a:pt x="42" y="79"/>
                    <a:pt x="42" y="88"/>
                  </a:cubicBezTo>
                  <a:cubicBezTo>
                    <a:pt x="42" y="152"/>
                    <a:pt x="42" y="152"/>
                    <a:pt x="42" y="152"/>
                  </a:cubicBezTo>
                  <a:cubicBezTo>
                    <a:pt x="0" y="152"/>
                    <a:pt x="0" y="152"/>
                    <a:pt x="0" y="152"/>
                  </a:cubicBezTo>
                  <a:cubicBezTo>
                    <a:pt x="0" y="0"/>
                    <a:pt x="0" y="0"/>
                    <a:pt x="0" y="0"/>
                  </a:cubicBezTo>
                  <a:cubicBezTo>
                    <a:pt x="43" y="0"/>
                    <a:pt x="43" y="0"/>
                    <a:pt x="43" y="0"/>
                  </a:cubicBezTo>
                  <a:cubicBezTo>
                    <a:pt x="94" y="70"/>
                    <a:pt x="94" y="70"/>
                    <a:pt x="94" y="70"/>
                  </a:cubicBezTo>
                  <a:cubicBezTo>
                    <a:pt x="95" y="71"/>
                    <a:pt x="96" y="72"/>
                    <a:pt x="97" y="73"/>
                  </a:cubicBezTo>
                  <a:cubicBezTo>
                    <a:pt x="98" y="74"/>
                    <a:pt x="99" y="76"/>
                    <a:pt x="99" y="77"/>
                  </a:cubicBezTo>
                  <a:cubicBezTo>
                    <a:pt x="100" y="78"/>
                    <a:pt x="101" y="80"/>
                    <a:pt x="102" y="81"/>
                  </a:cubicBezTo>
                  <a:cubicBezTo>
                    <a:pt x="103" y="82"/>
                    <a:pt x="103" y="83"/>
                    <a:pt x="104" y="84"/>
                  </a:cubicBezTo>
                  <a:cubicBezTo>
                    <a:pt x="104" y="84"/>
                    <a:pt x="104" y="84"/>
                    <a:pt x="104" y="84"/>
                  </a:cubicBezTo>
                  <a:cubicBezTo>
                    <a:pt x="104" y="81"/>
                    <a:pt x="104" y="76"/>
                    <a:pt x="104" y="68"/>
                  </a:cubicBezTo>
                  <a:cubicBezTo>
                    <a:pt x="104" y="0"/>
                    <a:pt x="104" y="0"/>
                    <a:pt x="104" y="0"/>
                  </a:cubicBezTo>
                  <a:cubicBezTo>
                    <a:pt x="146" y="0"/>
                    <a:pt x="146" y="0"/>
                    <a:pt x="146" y="0"/>
                  </a:cubicBezTo>
                  <a:cubicBezTo>
                    <a:pt x="146" y="152"/>
                    <a:pt x="146" y="152"/>
                    <a:pt x="146" y="152"/>
                  </a:cubicBezTo>
                  <a:lnTo>
                    <a:pt x="106" y="15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2" name="ïşļîďê">
              <a:extLst>
                <a:ext uri="{FF2B5EF4-FFF2-40B4-BE49-F238E27FC236}">
                  <a16:creationId xmlns:a16="http://schemas.microsoft.com/office/drawing/2014/main" id="{181B51CA-FCF3-6DF6-EA76-02BBEB98CCE9}"/>
                </a:ext>
              </a:extLst>
            </p:cNvPr>
            <p:cNvSpPr/>
            <p:nvPr/>
          </p:nvSpPr>
          <p:spPr bwMode="auto">
            <a:xfrm>
              <a:off x="4248686" y="2911225"/>
              <a:ext cx="645288" cy="686556"/>
            </a:xfrm>
            <a:custGeom>
              <a:avLst/>
              <a:gdLst>
                <a:gd name="T0" fmla="*/ 105 w 145"/>
                <a:gd name="T1" fmla="*/ 152 h 152"/>
                <a:gd name="T2" fmla="*/ 52 w 145"/>
                <a:gd name="T3" fmla="*/ 79 h 152"/>
                <a:gd name="T4" fmla="*/ 42 w 145"/>
                <a:gd name="T5" fmla="*/ 63 h 152"/>
                <a:gd name="T6" fmla="*/ 41 w 145"/>
                <a:gd name="T7" fmla="*/ 63 h 152"/>
                <a:gd name="T8" fmla="*/ 42 w 145"/>
                <a:gd name="T9" fmla="*/ 88 h 152"/>
                <a:gd name="T10" fmla="*/ 42 w 145"/>
                <a:gd name="T11" fmla="*/ 152 h 152"/>
                <a:gd name="T12" fmla="*/ 0 w 145"/>
                <a:gd name="T13" fmla="*/ 152 h 152"/>
                <a:gd name="T14" fmla="*/ 0 w 145"/>
                <a:gd name="T15" fmla="*/ 0 h 152"/>
                <a:gd name="T16" fmla="*/ 43 w 145"/>
                <a:gd name="T17" fmla="*/ 0 h 152"/>
                <a:gd name="T18" fmla="*/ 94 w 145"/>
                <a:gd name="T19" fmla="*/ 70 h 152"/>
                <a:gd name="T20" fmla="*/ 96 w 145"/>
                <a:gd name="T21" fmla="*/ 73 h 152"/>
                <a:gd name="T22" fmla="*/ 99 w 145"/>
                <a:gd name="T23" fmla="*/ 77 h 152"/>
                <a:gd name="T24" fmla="*/ 101 w 145"/>
                <a:gd name="T25" fmla="*/ 81 h 152"/>
                <a:gd name="T26" fmla="*/ 103 w 145"/>
                <a:gd name="T27" fmla="*/ 84 h 152"/>
                <a:gd name="T28" fmla="*/ 104 w 145"/>
                <a:gd name="T29" fmla="*/ 84 h 152"/>
                <a:gd name="T30" fmla="*/ 103 w 145"/>
                <a:gd name="T31" fmla="*/ 68 h 152"/>
                <a:gd name="T32" fmla="*/ 103 w 145"/>
                <a:gd name="T33" fmla="*/ 0 h 152"/>
                <a:gd name="T34" fmla="*/ 145 w 145"/>
                <a:gd name="T35" fmla="*/ 0 h 152"/>
                <a:gd name="T36" fmla="*/ 145 w 145"/>
                <a:gd name="T37" fmla="*/ 152 h 152"/>
                <a:gd name="T38" fmla="*/ 105 w 145"/>
                <a:gd name="T39"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5" h="152">
                  <a:moveTo>
                    <a:pt x="105" y="152"/>
                  </a:moveTo>
                  <a:cubicBezTo>
                    <a:pt x="52" y="79"/>
                    <a:pt x="52" y="79"/>
                    <a:pt x="52" y="79"/>
                  </a:cubicBezTo>
                  <a:cubicBezTo>
                    <a:pt x="48" y="73"/>
                    <a:pt x="44" y="68"/>
                    <a:pt x="42" y="63"/>
                  </a:cubicBezTo>
                  <a:cubicBezTo>
                    <a:pt x="41" y="63"/>
                    <a:pt x="41" y="63"/>
                    <a:pt x="41" y="63"/>
                  </a:cubicBezTo>
                  <a:cubicBezTo>
                    <a:pt x="42" y="70"/>
                    <a:pt x="42" y="79"/>
                    <a:pt x="42" y="88"/>
                  </a:cubicBezTo>
                  <a:cubicBezTo>
                    <a:pt x="42" y="152"/>
                    <a:pt x="42" y="152"/>
                    <a:pt x="42" y="152"/>
                  </a:cubicBezTo>
                  <a:cubicBezTo>
                    <a:pt x="0" y="152"/>
                    <a:pt x="0" y="152"/>
                    <a:pt x="0" y="152"/>
                  </a:cubicBezTo>
                  <a:cubicBezTo>
                    <a:pt x="0" y="0"/>
                    <a:pt x="0" y="0"/>
                    <a:pt x="0" y="0"/>
                  </a:cubicBezTo>
                  <a:cubicBezTo>
                    <a:pt x="43" y="0"/>
                    <a:pt x="43" y="0"/>
                    <a:pt x="43" y="0"/>
                  </a:cubicBezTo>
                  <a:cubicBezTo>
                    <a:pt x="94" y="70"/>
                    <a:pt x="94" y="70"/>
                    <a:pt x="94" y="70"/>
                  </a:cubicBezTo>
                  <a:cubicBezTo>
                    <a:pt x="94" y="71"/>
                    <a:pt x="95" y="72"/>
                    <a:pt x="96" y="73"/>
                  </a:cubicBezTo>
                  <a:cubicBezTo>
                    <a:pt x="97" y="74"/>
                    <a:pt x="98" y="76"/>
                    <a:pt x="99" y="77"/>
                  </a:cubicBezTo>
                  <a:cubicBezTo>
                    <a:pt x="100" y="78"/>
                    <a:pt x="101" y="80"/>
                    <a:pt x="101" y="81"/>
                  </a:cubicBezTo>
                  <a:cubicBezTo>
                    <a:pt x="102" y="82"/>
                    <a:pt x="103" y="83"/>
                    <a:pt x="103" y="84"/>
                  </a:cubicBezTo>
                  <a:cubicBezTo>
                    <a:pt x="104" y="84"/>
                    <a:pt x="104" y="84"/>
                    <a:pt x="104" y="84"/>
                  </a:cubicBezTo>
                  <a:cubicBezTo>
                    <a:pt x="103" y="81"/>
                    <a:pt x="103" y="76"/>
                    <a:pt x="103" y="68"/>
                  </a:cubicBezTo>
                  <a:cubicBezTo>
                    <a:pt x="103" y="0"/>
                    <a:pt x="103" y="0"/>
                    <a:pt x="103" y="0"/>
                  </a:cubicBezTo>
                  <a:cubicBezTo>
                    <a:pt x="145" y="0"/>
                    <a:pt x="145" y="0"/>
                    <a:pt x="145" y="0"/>
                  </a:cubicBezTo>
                  <a:cubicBezTo>
                    <a:pt x="145" y="152"/>
                    <a:pt x="145" y="152"/>
                    <a:pt x="145" y="152"/>
                  </a:cubicBezTo>
                  <a:lnTo>
                    <a:pt x="105" y="15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3" name="íṧľïḍé">
              <a:extLst>
                <a:ext uri="{FF2B5EF4-FFF2-40B4-BE49-F238E27FC236}">
                  <a16:creationId xmlns:a16="http://schemas.microsoft.com/office/drawing/2014/main" id="{76A81629-4546-8D7F-1F4F-622428CEBD88}"/>
                </a:ext>
              </a:extLst>
            </p:cNvPr>
            <p:cNvSpPr/>
            <p:nvPr/>
          </p:nvSpPr>
          <p:spPr bwMode="auto">
            <a:xfrm>
              <a:off x="5019655" y="2911225"/>
              <a:ext cx="596517" cy="695936"/>
            </a:xfrm>
            <a:custGeom>
              <a:avLst/>
              <a:gdLst>
                <a:gd name="T0" fmla="*/ 134 w 134"/>
                <a:gd name="T1" fmla="*/ 83 h 154"/>
                <a:gd name="T2" fmla="*/ 117 w 134"/>
                <a:gd name="T3" fmla="*/ 137 h 154"/>
                <a:gd name="T4" fmla="*/ 66 w 134"/>
                <a:gd name="T5" fmla="*/ 154 h 154"/>
                <a:gd name="T6" fmla="*/ 17 w 134"/>
                <a:gd name="T7" fmla="*/ 137 h 154"/>
                <a:gd name="T8" fmla="*/ 0 w 134"/>
                <a:gd name="T9" fmla="*/ 83 h 154"/>
                <a:gd name="T10" fmla="*/ 0 w 134"/>
                <a:gd name="T11" fmla="*/ 0 h 154"/>
                <a:gd name="T12" fmla="*/ 46 w 134"/>
                <a:gd name="T13" fmla="*/ 0 h 154"/>
                <a:gd name="T14" fmla="*/ 46 w 134"/>
                <a:gd name="T15" fmla="*/ 85 h 154"/>
                <a:gd name="T16" fmla="*/ 52 w 134"/>
                <a:gd name="T17" fmla="*/ 107 h 154"/>
                <a:gd name="T18" fmla="*/ 67 w 134"/>
                <a:gd name="T19" fmla="*/ 115 h 154"/>
                <a:gd name="T20" fmla="*/ 83 w 134"/>
                <a:gd name="T21" fmla="*/ 108 h 154"/>
                <a:gd name="T22" fmla="*/ 88 w 134"/>
                <a:gd name="T23" fmla="*/ 86 h 154"/>
                <a:gd name="T24" fmla="*/ 88 w 134"/>
                <a:gd name="T25" fmla="*/ 0 h 154"/>
                <a:gd name="T26" fmla="*/ 134 w 134"/>
                <a:gd name="T27" fmla="*/ 0 h 154"/>
                <a:gd name="T28" fmla="*/ 134 w 134"/>
                <a:gd name="T29" fmla="*/ 8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 h="154">
                  <a:moveTo>
                    <a:pt x="134" y="83"/>
                  </a:moveTo>
                  <a:cubicBezTo>
                    <a:pt x="134" y="107"/>
                    <a:pt x="128" y="125"/>
                    <a:pt x="117" y="137"/>
                  </a:cubicBezTo>
                  <a:cubicBezTo>
                    <a:pt x="106" y="148"/>
                    <a:pt x="89" y="154"/>
                    <a:pt x="66" y="154"/>
                  </a:cubicBezTo>
                  <a:cubicBezTo>
                    <a:pt x="45" y="154"/>
                    <a:pt x="28" y="148"/>
                    <a:pt x="17" y="137"/>
                  </a:cubicBezTo>
                  <a:cubicBezTo>
                    <a:pt x="6" y="125"/>
                    <a:pt x="0" y="107"/>
                    <a:pt x="0" y="83"/>
                  </a:cubicBezTo>
                  <a:cubicBezTo>
                    <a:pt x="0" y="0"/>
                    <a:pt x="0" y="0"/>
                    <a:pt x="0" y="0"/>
                  </a:cubicBezTo>
                  <a:cubicBezTo>
                    <a:pt x="46" y="0"/>
                    <a:pt x="46" y="0"/>
                    <a:pt x="46" y="0"/>
                  </a:cubicBezTo>
                  <a:cubicBezTo>
                    <a:pt x="46" y="85"/>
                    <a:pt x="46" y="85"/>
                    <a:pt x="46" y="85"/>
                  </a:cubicBezTo>
                  <a:cubicBezTo>
                    <a:pt x="46" y="95"/>
                    <a:pt x="48" y="102"/>
                    <a:pt x="52" y="107"/>
                  </a:cubicBezTo>
                  <a:cubicBezTo>
                    <a:pt x="55" y="113"/>
                    <a:pt x="60" y="115"/>
                    <a:pt x="67" y="115"/>
                  </a:cubicBezTo>
                  <a:cubicBezTo>
                    <a:pt x="74" y="115"/>
                    <a:pt x="79" y="113"/>
                    <a:pt x="83" y="108"/>
                  </a:cubicBezTo>
                  <a:cubicBezTo>
                    <a:pt x="86" y="103"/>
                    <a:pt x="88" y="96"/>
                    <a:pt x="88" y="86"/>
                  </a:cubicBezTo>
                  <a:cubicBezTo>
                    <a:pt x="88" y="0"/>
                    <a:pt x="88" y="0"/>
                    <a:pt x="88" y="0"/>
                  </a:cubicBezTo>
                  <a:cubicBezTo>
                    <a:pt x="134" y="0"/>
                    <a:pt x="134" y="0"/>
                    <a:pt x="134" y="0"/>
                  </a:cubicBezTo>
                  <a:lnTo>
                    <a:pt x="134" y="8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4" name="îSlïḍé">
              <a:extLst>
                <a:ext uri="{FF2B5EF4-FFF2-40B4-BE49-F238E27FC236}">
                  <a16:creationId xmlns:a16="http://schemas.microsoft.com/office/drawing/2014/main" id="{65DF1965-169B-876F-58F5-735D9F955CBC}"/>
                </a:ext>
              </a:extLst>
            </p:cNvPr>
            <p:cNvSpPr/>
            <p:nvPr/>
          </p:nvSpPr>
          <p:spPr bwMode="auto">
            <a:xfrm>
              <a:off x="3430158" y="3842538"/>
              <a:ext cx="303686" cy="305644"/>
            </a:xfrm>
            <a:custGeom>
              <a:avLst/>
              <a:gdLst>
                <a:gd name="T0" fmla="*/ 76 w 78"/>
                <a:gd name="T1" fmla="*/ 14 h 76"/>
                <a:gd name="T2" fmla="*/ 76 w 78"/>
                <a:gd name="T3" fmla="*/ 69 h 76"/>
                <a:gd name="T4" fmla="*/ 70 w 78"/>
                <a:gd name="T5" fmla="*/ 76 h 76"/>
                <a:gd name="T6" fmla="*/ 63 w 78"/>
                <a:gd name="T7" fmla="*/ 72 h 76"/>
                <a:gd name="T8" fmla="*/ 55 w 78"/>
                <a:gd name="T9" fmla="*/ 61 h 76"/>
                <a:gd name="T10" fmla="*/ 15 w 78"/>
                <a:gd name="T11" fmla="*/ 21 h 76"/>
                <a:gd name="T12" fmla="*/ 13 w 78"/>
                <a:gd name="T13" fmla="*/ 22 h 76"/>
                <a:gd name="T14" fmla="*/ 13 w 78"/>
                <a:gd name="T15" fmla="*/ 71 h 76"/>
                <a:gd name="T16" fmla="*/ 10 w 78"/>
                <a:gd name="T17" fmla="*/ 75 h 76"/>
                <a:gd name="T18" fmla="*/ 3 w 78"/>
                <a:gd name="T19" fmla="*/ 76 h 76"/>
                <a:gd name="T20" fmla="*/ 0 w 78"/>
                <a:gd name="T21" fmla="*/ 73 h 76"/>
                <a:gd name="T22" fmla="*/ 0 w 78"/>
                <a:gd name="T23" fmla="*/ 9 h 76"/>
                <a:gd name="T24" fmla="*/ 2 w 78"/>
                <a:gd name="T25" fmla="*/ 3 h 76"/>
                <a:gd name="T26" fmla="*/ 8 w 78"/>
                <a:gd name="T27" fmla="*/ 0 h 76"/>
                <a:gd name="T28" fmla="*/ 14 w 78"/>
                <a:gd name="T29" fmla="*/ 4 h 76"/>
                <a:gd name="T30" fmla="*/ 19 w 78"/>
                <a:gd name="T31" fmla="*/ 11 h 76"/>
                <a:gd name="T32" fmla="*/ 61 w 78"/>
                <a:gd name="T33" fmla="*/ 52 h 76"/>
                <a:gd name="T34" fmla="*/ 63 w 78"/>
                <a:gd name="T35" fmla="*/ 51 h 76"/>
                <a:gd name="T36" fmla="*/ 63 w 78"/>
                <a:gd name="T37" fmla="*/ 11 h 76"/>
                <a:gd name="T38" fmla="*/ 62 w 78"/>
                <a:gd name="T39" fmla="*/ 6 h 76"/>
                <a:gd name="T40" fmla="*/ 64 w 78"/>
                <a:gd name="T41" fmla="*/ 1 h 76"/>
                <a:gd name="T42" fmla="*/ 74 w 78"/>
                <a:gd name="T43" fmla="*/ 1 h 76"/>
                <a:gd name="T44" fmla="*/ 77 w 78"/>
                <a:gd name="T45" fmla="*/ 7 h 76"/>
                <a:gd name="T46" fmla="*/ 76 w 78"/>
                <a:gd name="T4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76">
                  <a:moveTo>
                    <a:pt x="76" y="14"/>
                  </a:moveTo>
                  <a:cubicBezTo>
                    <a:pt x="76" y="69"/>
                    <a:pt x="76" y="69"/>
                    <a:pt x="76" y="69"/>
                  </a:cubicBezTo>
                  <a:cubicBezTo>
                    <a:pt x="76" y="74"/>
                    <a:pt x="73" y="76"/>
                    <a:pt x="70" y="76"/>
                  </a:cubicBezTo>
                  <a:cubicBezTo>
                    <a:pt x="67" y="76"/>
                    <a:pt x="64" y="74"/>
                    <a:pt x="63" y="72"/>
                  </a:cubicBezTo>
                  <a:cubicBezTo>
                    <a:pt x="61" y="69"/>
                    <a:pt x="58" y="64"/>
                    <a:pt x="55" y="61"/>
                  </a:cubicBezTo>
                  <a:cubicBezTo>
                    <a:pt x="15" y="21"/>
                    <a:pt x="15" y="21"/>
                    <a:pt x="15" y="21"/>
                  </a:cubicBezTo>
                  <a:cubicBezTo>
                    <a:pt x="14" y="20"/>
                    <a:pt x="13" y="21"/>
                    <a:pt x="13" y="22"/>
                  </a:cubicBezTo>
                  <a:cubicBezTo>
                    <a:pt x="13" y="71"/>
                    <a:pt x="13" y="71"/>
                    <a:pt x="13" y="71"/>
                  </a:cubicBezTo>
                  <a:cubicBezTo>
                    <a:pt x="13" y="72"/>
                    <a:pt x="12" y="74"/>
                    <a:pt x="10" y="75"/>
                  </a:cubicBezTo>
                  <a:cubicBezTo>
                    <a:pt x="8" y="76"/>
                    <a:pt x="5" y="76"/>
                    <a:pt x="3" y="76"/>
                  </a:cubicBezTo>
                  <a:cubicBezTo>
                    <a:pt x="1" y="75"/>
                    <a:pt x="0" y="74"/>
                    <a:pt x="0" y="73"/>
                  </a:cubicBezTo>
                  <a:cubicBezTo>
                    <a:pt x="0" y="9"/>
                    <a:pt x="0" y="9"/>
                    <a:pt x="0" y="9"/>
                  </a:cubicBezTo>
                  <a:cubicBezTo>
                    <a:pt x="0" y="7"/>
                    <a:pt x="1" y="5"/>
                    <a:pt x="2" y="3"/>
                  </a:cubicBezTo>
                  <a:cubicBezTo>
                    <a:pt x="3" y="1"/>
                    <a:pt x="5" y="0"/>
                    <a:pt x="8" y="0"/>
                  </a:cubicBezTo>
                  <a:cubicBezTo>
                    <a:pt x="10" y="0"/>
                    <a:pt x="13" y="1"/>
                    <a:pt x="14" y="4"/>
                  </a:cubicBezTo>
                  <a:cubicBezTo>
                    <a:pt x="15" y="5"/>
                    <a:pt x="18" y="9"/>
                    <a:pt x="19" y="11"/>
                  </a:cubicBezTo>
                  <a:cubicBezTo>
                    <a:pt x="61" y="52"/>
                    <a:pt x="61" y="52"/>
                    <a:pt x="61" y="52"/>
                  </a:cubicBezTo>
                  <a:cubicBezTo>
                    <a:pt x="62" y="53"/>
                    <a:pt x="63" y="52"/>
                    <a:pt x="63" y="51"/>
                  </a:cubicBezTo>
                  <a:cubicBezTo>
                    <a:pt x="63" y="11"/>
                    <a:pt x="63" y="11"/>
                    <a:pt x="63" y="11"/>
                  </a:cubicBezTo>
                  <a:cubicBezTo>
                    <a:pt x="63" y="9"/>
                    <a:pt x="63" y="8"/>
                    <a:pt x="62" y="6"/>
                  </a:cubicBezTo>
                  <a:cubicBezTo>
                    <a:pt x="61" y="4"/>
                    <a:pt x="63" y="2"/>
                    <a:pt x="64" y="1"/>
                  </a:cubicBezTo>
                  <a:cubicBezTo>
                    <a:pt x="67" y="0"/>
                    <a:pt x="71" y="0"/>
                    <a:pt x="74" y="1"/>
                  </a:cubicBezTo>
                  <a:cubicBezTo>
                    <a:pt x="76" y="2"/>
                    <a:pt x="78" y="4"/>
                    <a:pt x="77" y="7"/>
                  </a:cubicBezTo>
                  <a:cubicBezTo>
                    <a:pt x="77" y="9"/>
                    <a:pt x="76" y="12"/>
                    <a:pt x="76" y="1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8" name="ïṡľidè">
              <a:extLst>
                <a:ext uri="{FF2B5EF4-FFF2-40B4-BE49-F238E27FC236}">
                  <a16:creationId xmlns:a16="http://schemas.microsoft.com/office/drawing/2014/main" id="{957F62EB-9F3B-A47F-4DC7-E3032F4C7D9F}"/>
                </a:ext>
              </a:extLst>
            </p:cNvPr>
            <p:cNvSpPr/>
            <p:nvPr/>
          </p:nvSpPr>
          <p:spPr bwMode="auto">
            <a:xfrm>
              <a:off x="3757354" y="3834701"/>
              <a:ext cx="335034" cy="321318"/>
            </a:xfrm>
            <a:custGeom>
              <a:avLst/>
              <a:gdLst>
                <a:gd name="T0" fmla="*/ 74 w 86"/>
                <a:gd name="T1" fmla="*/ 76 h 80"/>
                <a:gd name="T2" fmla="*/ 66 w 86"/>
                <a:gd name="T3" fmla="*/ 61 h 80"/>
                <a:gd name="T4" fmla="*/ 65 w 86"/>
                <a:gd name="T5" fmla="*/ 61 h 80"/>
                <a:gd name="T6" fmla="*/ 60 w 86"/>
                <a:gd name="T7" fmla="*/ 62 h 80"/>
                <a:gd name="T8" fmla="*/ 29 w 86"/>
                <a:gd name="T9" fmla="*/ 62 h 80"/>
                <a:gd name="T10" fmla="*/ 23 w 86"/>
                <a:gd name="T11" fmla="*/ 60 h 80"/>
                <a:gd name="T12" fmla="*/ 22 w 86"/>
                <a:gd name="T13" fmla="*/ 59 h 80"/>
                <a:gd name="T14" fmla="*/ 14 w 86"/>
                <a:gd name="T15" fmla="*/ 75 h 80"/>
                <a:gd name="T16" fmla="*/ 1 w 86"/>
                <a:gd name="T17" fmla="*/ 76 h 80"/>
                <a:gd name="T18" fmla="*/ 1 w 86"/>
                <a:gd name="T19" fmla="*/ 69 h 80"/>
                <a:gd name="T20" fmla="*/ 36 w 86"/>
                <a:gd name="T21" fmla="*/ 5 h 80"/>
                <a:gd name="T22" fmla="*/ 50 w 86"/>
                <a:gd name="T23" fmla="*/ 6 h 80"/>
                <a:gd name="T24" fmla="*/ 82 w 86"/>
                <a:gd name="T25" fmla="*/ 61 h 80"/>
                <a:gd name="T26" fmla="*/ 85 w 86"/>
                <a:gd name="T27" fmla="*/ 66 h 80"/>
                <a:gd name="T28" fmla="*/ 85 w 86"/>
                <a:gd name="T29" fmla="*/ 74 h 80"/>
                <a:gd name="T30" fmla="*/ 79 w 86"/>
                <a:gd name="T31" fmla="*/ 79 h 80"/>
                <a:gd name="T32" fmla="*/ 74 w 86"/>
                <a:gd name="T33" fmla="*/ 76 h 80"/>
                <a:gd name="T34" fmla="*/ 41 w 86"/>
                <a:gd name="T35" fmla="*/ 23 h 80"/>
                <a:gd name="T36" fmla="*/ 27 w 86"/>
                <a:gd name="T37" fmla="*/ 50 h 80"/>
                <a:gd name="T38" fmla="*/ 28 w 86"/>
                <a:gd name="T39" fmla="*/ 51 h 80"/>
                <a:gd name="T40" fmla="*/ 58 w 86"/>
                <a:gd name="T41" fmla="*/ 52 h 80"/>
                <a:gd name="T42" fmla="*/ 60 w 86"/>
                <a:gd name="T43" fmla="*/ 50 h 80"/>
                <a:gd name="T44" fmla="*/ 45 w 86"/>
                <a:gd name="T45" fmla="*/ 23 h 80"/>
                <a:gd name="T46" fmla="*/ 41 w 86"/>
                <a:gd name="T4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80">
                  <a:moveTo>
                    <a:pt x="74" y="76"/>
                  </a:moveTo>
                  <a:cubicBezTo>
                    <a:pt x="66" y="61"/>
                    <a:pt x="66" y="61"/>
                    <a:pt x="66" y="61"/>
                  </a:cubicBezTo>
                  <a:cubicBezTo>
                    <a:pt x="65" y="60"/>
                    <a:pt x="65" y="60"/>
                    <a:pt x="65" y="61"/>
                  </a:cubicBezTo>
                  <a:cubicBezTo>
                    <a:pt x="64" y="62"/>
                    <a:pt x="62" y="62"/>
                    <a:pt x="60" y="62"/>
                  </a:cubicBezTo>
                  <a:cubicBezTo>
                    <a:pt x="50" y="62"/>
                    <a:pt x="39" y="62"/>
                    <a:pt x="29" y="62"/>
                  </a:cubicBezTo>
                  <a:cubicBezTo>
                    <a:pt x="27" y="62"/>
                    <a:pt x="25" y="61"/>
                    <a:pt x="23" y="60"/>
                  </a:cubicBezTo>
                  <a:cubicBezTo>
                    <a:pt x="23" y="59"/>
                    <a:pt x="22" y="59"/>
                    <a:pt x="22" y="59"/>
                  </a:cubicBezTo>
                  <a:cubicBezTo>
                    <a:pt x="14" y="75"/>
                    <a:pt x="14" y="75"/>
                    <a:pt x="14" y="75"/>
                  </a:cubicBezTo>
                  <a:cubicBezTo>
                    <a:pt x="11" y="80"/>
                    <a:pt x="4" y="80"/>
                    <a:pt x="1" y="76"/>
                  </a:cubicBezTo>
                  <a:cubicBezTo>
                    <a:pt x="0" y="74"/>
                    <a:pt x="0" y="71"/>
                    <a:pt x="1" y="69"/>
                  </a:cubicBezTo>
                  <a:cubicBezTo>
                    <a:pt x="13" y="49"/>
                    <a:pt x="26" y="23"/>
                    <a:pt x="36" y="5"/>
                  </a:cubicBezTo>
                  <a:cubicBezTo>
                    <a:pt x="39" y="0"/>
                    <a:pt x="48" y="1"/>
                    <a:pt x="50" y="6"/>
                  </a:cubicBezTo>
                  <a:cubicBezTo>
                    <a:pt x="82" y="61"/>
                    <a:pt x="82" y="61"/>
                    <a:pt x="82" y="61"/>
                  </a:cubicBezTo>
                  <a:cubicBezTo>
                    <a:pt x="83" y="63"/>
                    <a:pt x="84" y="64"/>
                    <a:pt x="85" y="66"/>
                  </a:cubicBezTo>
                  <a:cubicBezTo>
                    <a:pt x="86" y="68"/>
                    <a:pt x="86" y="71"/>
                    <a:pt x="85" y="74"/>
                  </a:cubicBezTo>
                  <a:cubicBezTo>
                    <a:pt x="84" y="77"/>
                    <a:pt x="82" y="79"/>
                    <a:pt x="79" y="79"/>
                  </a:cubicBezTo>
                  <a:cubicBezTo>
                    <a:pt x="77" y="80"/>
                    <a:pt x="75" y="79"/>
                    <a:pt x="74" y="76"/>
                  </a:cubicBezTo>
                  <a:close/>
                  <a:moveTo>
                    <a:pt x="41" y="23"/>
                  </a:moveTo>
                  <a:cubicBezTo>
                    <a:pt x="27" y="50"/>
                    <a:pt x="27" y="50"/>
                    <a:pt x="27" y="50"/>
                  </a:cubicBezTo>
                  <a:cubicBezTo>
                    <a:pt x="27" y="50"/>
                    <a:pt x="28" y="51"/>
                    <a:pt x="28" y="51"/>
                  </a:cubicBezTo>
                  <a:cubicBezTo>
                    <a:pt x="37" y="51"/>
                    <a:pt x="49" y="51"/>
                    <a:pt x="58" y="52"/>
                  </a:cubicBezTo>
                  <a:cubicBezTo>
                    <a:pt x="59" y="52"/>
                    <a:pt x="60" y="51"/>
                    <a:pt x="60" y="50"/>
                  </a:cubicBezTo>
                  <a:cubicBezTo>
                    <a:pt x="45" y="23"/>
                    <a:pt x="45" y="23"/>
                    <a:pt x="45" y="23"/>
                  </a:cubicBezTo>
                  <a:cubicBezTo>
                    <a:pt x="44" y="22"/>
                    <a:pt x="42" y="21"/>
                    <a:pt x="41" y="2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9" name="îşḷîḍé">
              <a:extLst>
                <a:ext uri="{FF2B5EF4-FFF2-40B4-BE49-F238E27FC236}">
                  <a16:creationId xmlns:a16="http://schemas.microsoft.com/office/drawing/2014/main" id="{0D0C4196-3AF8-AB8B-BE40-42B2433D265B}"/>
                </a:ext>
              </a:extLst>
            </p:cNvPr>
            <p:cNvSpPr/>
            <p:nvPr/>
          </p:nvSpPr>
          <p:spPr bwMode="auto">
            <a:xfrm>
              <a:off x="4121776" y="3842538"/>
              <a:ext cx="303686" cy="305644"/>
            </a:xfrm>
            <a:custGeom>
              <a:avLst/>
              <a:gdLst>
                <a:gd name="T0" fmla="*/ 77 w 78"/>
                <a:gd name="T1" fmla="*/ 14 h 76"/>
                <a:gd name="T2" fmla="*/ 77 w 78"/>
                <a:gd name="T3" fmla="*/ 69 h 76"/>
                <a:gd name="T4" fmla="*/ 71 w 78"/>
                <a:gd name="T5" fmla="*/ 76 h 76"/>
                <a:gd name="T6" fmla="*/ 63 w 78"/>
                <a:gd name="T7" fmla="*/ 72 h 76"/>
                <a:gd name="T8" fmla="*/ 55 w 78"/>
                <a:gd name="T9" fmla="*/ 61 h 76"/>
                <a:gd name="T10" fmla="*/ 16 w 78"/>
                <a:gd name="T11" fmla="*/ 21 h 76"/>
                <a:gd name="T12" fmla="*/ 14 w 78"/>
                <a:gd name="T13" fmla="*/ 22 h 76"/>
                <a:gd name="T14" fmla="*/ 14 w 78"/>
                <a:gd name="T15" fmla="*/ 71 h 76"/>
                <a:gd name="T16" fmla="*/ 10 w 78"/>
                <a:gd name="T17" fmla="*/ 75 h 76"/>
                <a:gd name="T18" fmla="*/ 3 w 78"/>
                <a:gd name="T19" fmla="*/ 76 h 76"/>
                <a:gd name="T20" fmla="*/ 0 w 78"/>
                <a:gd name="T21" fmla="*/ 73 h 76"/>
                <a:gd name="T22" fmla="*/ 0 w 78"/>
                <a:gd name="T23" fmla="*/ 9 h 76"/>
                <a:gd name="T24" fmla="*/ 2 w 78"/>
                <a:gd name="T25" fmla="*/ 3 h 76"/>
                <a:gd name="T26" fmla="*/ 8 w 78"/>
                <a:gd name="T27" fmla="*/ 0 h 76"/>
                <a:gd name="T28" fmla="*/ 14 w 78"/>
                <a:gd name="T29" fmla="*/ 4 h 76"/>
                <a:gd name="T30" fmla="*/ 20 w 78"/>
                <a:gd name="T31" fmla="*/ 11 h 76"/>
                <a:gd name="T32" fmla="*/ 62 w 78"/>
                <a:gd name="T33" fmla="*/ 52 h 76"/>
                <a:gd name="T34" fmla="*/ 64 w 78"/>
                <a:gd name="T35" fmla="*/ 51 h 76"/>
                <a:gd name="T36" fmla="*/ 64 w 78"/>
                <a:gd name="T37" fmla="*/ 11 h 76"/>
                <a:gd name="T38" fmla="*/ 63 w 78"/>
                <a:gd name="T39" fmla="*/ 6 h 76"/>
                <a:gd name="T40" fmla="*/ 65 w 78"/>
                <a:gd name="T41" fmla="*/ 1 h 76"/>
                <a:gd name="T42" fmla="*/ 75 w 78"/>
                <a:gd name="T43" fmla="*/ 1 h 76"/>
                <a:gd name="T44" fmla="*/ 78 w 78"/>
                <a:gd name="T45" fmla="*/ 7 h 76"/>
                <a:gd name="T46" fmla="*/ 77 w 78"/>
                <a:gd name="T4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76">
                  <a:moveTo>
                    <a:pt x="77" y="14"/>
                  </a:moveTo>
                  <a:cubicBezTo>
                    <a:pt x="77" y="69"/>
                    <a:pt x="77" y="69"/>
                    <a:pt x="77" y="69"/>
                  </a:cubicBezTo>
                  <a:cubicBezTo>
                    <a:pt x="77" y="74"/>
                    <a:pt x="74" y="76"/>
                    <a:pt x="71" y="76"/>
                  </a:cubicBezTo>
                  <a:cubicBezTo>
                    <a:pt x="68" y="76"/>
                    <a:pt x="65" y="74"/>
                    <a:pt x="63" y="72"/>
                  </a:cubicBezTo>
                  <a:cubicBezTo>
                    <a:pt x="62" y="69"/>
                    <a:pt x="58" y="64"/>
                    <a:pt x="55" y="61"/>
                  </a:cubicBezTo>
                  <a:cubicBezTo>
                    <a:pt x="16" y="21"/>
                    <a:pt x="16" y="21"/>
                    <a:pt x="16" y="21"/>
                  </a:cubicBezTo>
                  <a:cubicBezTo>
                    <a:pt x="15" y="20"/>
                    <a:pt x="14" y="21"/>
                    <a:pt x="14" y="22"/>
                  </a:cubicBezTo>
                  <a:cubicBezTo>
                    <a:pt x="14" y="71"/>
                    <a:pt x="14" y="71"/>
                    <a:pt x="14" y="71"/>
                  </a:cubicBezTo>
                  <a:cubicBezTo>
                    <a:pt x="14" y="72"/>
                    <a:pt x="12" y="74"/>
                    <a:pt x="10" y="75"/>
                  </a:cubicBezTo>
                  <a:cubicBezTo>
                    <a:pt x="8" y="76"/>
                    <a:pt x="5" y="76"/>
                    <a:pt x="3" y="76"/>
                  </a:cubicBezTo>
                  <a:cubicBezTo>
                    <a:pt x="2" y="75"/>
                    <a:pt x="0" y="74"/>
                    <a:pt x="0" y="73"/>
                  </a:cubicBezTo>
                  <a:cubicBezTo>
                    <a:pt x="0" y="9"/>
                    <a:pt x="0" y="9"/>
                    <a:pt x="0" y="9"/>
                  </a:cubicBezTo>
                  <a:cubicBezTo>
                    <a:pt x="0" y="7"/>
                    <a:pt x="1" y="5"/>
                    <a:pt x="2" y="3"/>
                  </a:cubicBezTo>
                  <a:cubicBezTo>
                    <a:pt x="4" y="1"/>
                    <a:pt x="6" y="0"/>
                    <a:pt x="8" y="0"/>
                  </a:cubicBezTo>
                  <a:cubicBezTo>
                    <a:pt x="10" y="0"/>
                    <a:pt x="13" y="1"/>
                    <a:pt x="14" y="4"/>
                  </a:cubicBezTo>
                  <a:cubicBezTo>
                    <a:pt x="16" y="5"/>
                    <a:pt x="18" y="9"/>
                    <a:pt x="20" y="11"/>
                  </a:cubicBezTo>
                  <a:cubicBezTo>
                    <a:pt x="62" y="52"/>
                    <a:pt x="62" y="52"/>
                    <a:pt x="62" y="52"/>
                  </a:cubicBezTo>
                  <a:cubicBezTo>
                    <a:pt x="62" y="53"/>
                    <a:pt x="64" y="52"/>
                    <a:pt x="64" y="51"/>
                  </a:cubicBezTo>
                  <a:cubicBezTo>
                    <a:pt x="64" y="11"/>
                    <a:pt x="64" y="11"/>
                    <a:pt x="64" y="11"/>
                  </a:cubicBezTo>
                  <a:cubicBezTo>
                    <a:pt x="64" y="9"/>
                    <a:pt x="63" y="8"/>
                    <a:pt x="63" y="6"/>
                  </a:cubicBezTo>
                  <a:cubicBezTo>
                    <a:pt x="62" y="4"/>
                    <a:pt x="63" y="2"/>
                    <a:pt x="65" y="1"/>
                  </a:cubicBezTo>
                  <a:cubicBezTo>
                    <a:pt x="68" y="0"/>
                    <a:pt x="72" y="0"/>
                    <a:pt x="75" y="1"/>
                  </a:cubicBezTo>
                  <a:cubicBezTo>
                    <a:pt x="77" y="2"/>
                    <a:pt x="78" y="4"/>
                    <a:pt x="78" y="7"/>
                  </a:cubicBezTo>
                  <a:cubicBezTo>
                    <a:pt x="77" y="9"/>
                    <a:pt x="77" y="12"/>
                    <a:pt x="77" y="1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20" name="iśḷíḍé">
              <a:extLst>
                <a:ext uri="{FF2B5EF4-FFF2-40B4-BE49-F238E27FC236}">
                  <a16:creationId xmlns:a16="http://schemas.microsoft.com/office/drawing/2014/main" id="{2DEE2F1F-1394-A993-04A7-A3ED3718A58A}"/>
                </a:ext>
              </a:extLst>
            </p:cNvPr>
            <p:cNvSpPr/>
            <p:nvPr/>
          </p:nvSpPr>
          <p:spPr bwMode="auto">
            <a:xfrm>
              <a:off x="4452891" y="3842538"/>
              <a:ext cx="217478" cy="305644"/>
            </a:xfrm>
            <a:custGeom>
              <a:avLst/>
              <a:gdLst>
                <a:gd name="T0" fmla="*/ 55 w 56"/>
                <a:gd name="T1" fmla="*/ 15 h 76"/>
                <a:gd name="T2" fmla="*/ 55 w 56"/>
                <a:gd name="T3" fmla="*/ 52 h 76"/>
                <a:gd name="T4" fmla="*/ 50 w 56"/>
                <a:gd name="T5" fmla="*/ 68 h 76"/>
                <a:gd name="T6" fmla="*/ 30 w 56"/>
                <a:gd name="T7" fmla="*/ 76 h 76"/>
                <a:gd name="T8" fmla="*/ 12 w 56"/>
                <a:gd name="T9" fmla="*/ 72 h 76"/>
                <a:gd name="T10" fmla="*/ 0 w 56"/>
                <a:gd name="T11" fmla="*/ 59 h 76"/>
                <a:gd name="T12" fmla="*/ 1 w 56"/>
                <a:gd name="T13" fmla="*/ 53 h 76"/>
                <a:gd name="T14" fmla="*/ 11 w 56"/>
                <a:gd name="T15" fmla="*/ 45 h 76"/>
                <a:gd name="T16" fmla="*/ 14 w 56"/>
                <a:gd name="T17" fmla="*/ 48 h 76"/>
                <a:gd name="T18" fmla="*/ 20 w 56"/>
                <a:gd name="T19" fmla="*/ 63 h 76"/>
                <a:gd name="T20" fmla="*/ 32 w 56"/>
                <a:gd name="T21" fmla="*/ 65 h 76"/>
                <a:gd name="T22" fmla="*/ 39 w 56"/>
                <a:gd name="T23" fmla="*/ 61 h 76"/>
                <a:gd name="T24" fmla="*/ 41 w 56"/>
                <a:gd name="T25" fmla="*/ 51 h 76"/>
                <a:gd name="T26" fmla="*/ 41 w 56"/>
                <a:gd name="T27" fmla="*/ 9 h 76"/>
                <a:gd name="T28" fmla="*/ 40 w 56"/>
                <a:gd name="T29" fmla="*/ 5 h 76"/>
                <a:gd name="T30" fmla="*/ 41 w 56"/>
                <a:gd name="T31" fmla="*/ 2 h 76"/>
                <a:gd name="T32" fmla="*/ 53 w 56"/>
                <a:gd name="T33" fmla="*/ 2 h 76"/>
                <a:gd name="T34" fmla="*/ 56 w 56"/>
                <a:gd name="T35" fmla="*/ 6 h 76"/>
                <a:gd name="T36" fmla="*/ 55 w 56"/>
                <a:gd name="T37" fmla="*/ 1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76">
                  <a:moveTo>
                    <a:pt x="55" y="15"/>
                  </a:moveTo>
                  <a:cubicBezTo>
                    <a:pt x="55" y="52"/>
                    <a:pt x="55" y="52"/>
                    <a:pt x="55" y="52"/>
                  </a:cubicBezTo>
                  <a:cubicBezTo>
                    <a:pt x="55" y="59"/>
                    <a:pt x="53" y="64"/>
                    <a:pt x="50" y="68"/>
                  </a:cubicBezTo>
                  <a:cubicBezTo>
                    <a:pt x="46" y="72"/>
                    <a:pt x="39" y="75"/>
                    <a:pt x="30" y="76"/>
                  </a:cubicBezTo>
                  <a:cubicBezTo>
                    <a:pt x="24" y="76"/>
                    <a:pt x="17" y="75"/>
                    <a:pt x="12" y="72"/>
                  </a:cubicBezTo>
                  <a:cubicBezTo>
                    <a:pt x="6" y="69"/>
                    <a:pt x="2" y="64"/>
                    <a:pt x="0" y="59"/>
                  </a:cubicBezTo>
                  <a:cubicBezTo>
                    <a:pt x="0" y="57"/>
                    <a:pt x="0" y="54"/>
                    <a:pt x="1" y="53"/>
                  </a:cubicBezTo>
                  <a:cubicBezTo>
                    <a:pt x="2" y="49"/>
                    <a:pt x="7" y="45"/>
                    <a:pt x="11" y="45"/>
                  </a:cubicBezTo>
                  <a:cubicBezTo>
                    <a:pt x="13" y="45"/>
                    <a:pt x="14" y="46"/>
                    <a:pt x="14" y="48"/>
                  </a:cubicBezTo>
                  <a:cubicBezTo>
                    <a:pt x="14" y="54"/>
                    <a:pt x="16" y="60"/>
                    <a:pt x="20" y="63"/>
                  </a:cubicBezTo>
                  <a:cubicBezTo>
                    <a:pt x="23" y="65"/>
                    <a:pt x="27" y="66"/>
                    <a:pt x="32" y="65"/>
                  </a:cubicBezTo>
                  <a:cubicBezTo>
                    <a:pt x="35" y="65"/>
                    <a:pt x="38" y="63"/>
                    <a:pt x="39" y="61"/>
                  </a:cubicBezTo>
                  <a:cubicBezTo>
                    <a:pt x="41" y="58"/>
                    <a:pt x="41" y="55"/>
                    <a:pt x="41" y="51"/>
                  </a:cubicBezTo>
                  <a:cubicBezTo>
                    <a:pt x="41" y="9"/>
                    <a:pt x="41" y="9"/>
                    <a:pt x="41" y="9"/>
                  </a:cubicBezTo>
                  <a:cubicBezTo>
                    <a:pt x="41" y="8"/>
                    <a:pt x="41" y="6"/>
                    <a:pt x="40" y="5"/>
                  </a:cubicBezTo>
                  <a:cubicBezTo>
                    <a:pt x="39" y="4"/>
                    <a:pt x="40" y="3"/>
                    <a:pt x="41" y="2"/>
                  </a:cubicBezTo>
                  <a:cubicBezTo>
                    <a:pt x="45" y="0"/>
                    <a:pt x="50" y="0"/>
                    <a:pt x="53" y="2"/>
                  </a:cubicBezTo>
                  <a:cubicBezTo>
                    <a:pt x="55" y="3"/>
                    <a:pt x="56" y="4"/>
                    <a:pt x="56" y="6"/>
                  </a:cubicBezTo>
                  <a:cubicBezTo>
                    <a:pt x="56" y="8"/>
                    <a:pt x="55" y="13"/>
                    <a:pt x="55" y="15"/>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21" name="iṥlíḑê">
              <a:extLst>
                <a:ext uri="{FF2B5EF4-FFF2-40B4-BE49-F238E27FC236}">
                  <a16:creationId xmlns:a16="http://schemas.microsoft.com/office/drawing/2014/main" id="{A8594368-16B6-B0C6-648C-01325CB2D0C1}"/>
                </a:ext>
              </a:extLst>
            </p:cNvPr>
            <p:cNvSpPr/>
            <p:nvPr/>
          </p:nvSpPr>
          <p:spPr bwMode="auto">
            <a:xfrm>
              <a:off x="4748739" y="3842538"/>
              <a:ext cx="62696" cy="309563"/>
            </a:xfrm>
            <a:custGeom>
              <a:avLst/>
              <a:gdLst>
                <a:gd name="T0" fmla="*/ 14 w 16"/>
                <a:gd name="T1" fmla="*/ 26 h 77"/>
                <a:gd name="T2" fmla="*/ 14 w 16"/>
                <a:gd name="T3" fmla="*/ 70 h 77"/>
                <a:gd name="T4" fmla="*/ 11 w 16"/>
                <a:gd name="T5" fmla="*/ 75 h 77"/>
                <a:gd name="T6" fmla="*/ 3 w 16"/>
                <a:gd name="T7" fmla="*/ 76 h 77"/>
                <a:gd name="T8" fmla="*/ 0 w 16"/>
                <a:gd name="T9" fmla="*/ 71 h 77"/>
                <a:gd name="T10" fmla="*/ 1 w 16"/>
                <a:gd name="T11" fmla="*/ 52 h 77"/>
                <a:gd name="T12" fmla="*/ 1 w 16"/>
                <a:gd name="T13" fmla="*/ 19 h 77"/>
                <a:gd name="T14" fmla="*/ 0 w 16"/>
                <a:gd name="T15" fmla="*/ 7 h 77"/>
                <a:gd name="T16" fmla="*/ 3 w 16"/>
                <a:gd name="T17" fmla="*/ 2 h 77"/>
                <a:gd name="T18" fmla="*/ 15 w 16"/>
                <a:gd name="T19" fmla="*/ 4 h 77"/>
                <a:gd name="T20" fmla="*/ 16 w 16"/>
                <a:gd name="T21" fmla="*/ 9 h 77"/>
                <a:gd name="T22" fmla="*/ 14 w 16"/>
                <a:gd name="T23"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7">
                  <a:moveTo>
                    <a:pt x="14" y="26"/>
                  </a:moveTo>
                  <a:cubicBezTo>
                    <a:pt x="14" y="70"/>
                    <a:pt x="14" y="70"/>
                    <a:pt x="14" y="70"/>
                  </a:cubicBezTo>
                  <a:cubicBezTo>
                    <a:pt x="14" y="72"/>
                    <a:pt x="13" y="74"/>
                    <a:pt x="11" y="75"/>
                  </a:cubicBezTo>
                  <a:cubicBezTo>
                    <a:pt x="9" y="76"/>
                    <a:pt x="5" y="77"/>
                    <a:pt x="3" y="76"/>
                  </a:cubicBezTo>
                  <a:cubicBezTo>
                    <a:pt x="1" y="75"/>
                    <a:pt x="0" y="73"/>
                    <a:pt x="0" y="71"/>
                  </a:cubicBezTo>
                  <a:cubicBezTo>
                    <a:pt x="1" y="66"/>
                    <a:pt x="1" y="58"/>
                    <a:pt x="1" y="52"/>
                  </a:cubicBezTo>
                  <a:cubicBezTo>
                    <a:pt x="1" y="19"/>
                    <a:pt x="1" y="19"/>
                    <a:pt x="1" y="19"/>
                  </a:cubicBezTo>
                  <a:cubicBezTo>
                    <a:pt x="1" y="15"/>
                    <a:pt x="0" y="11"/>
                    <a:pt x="0" y="7"/>
                  </a:cubicBezTo>
                  <a:cubicBezTo>
                    <a:pt x="0" y="4"/>
                    <a:pt x="1" y="3"/>
                    <a:pt x="3" y="2"/>
                  </a:cubicBezTo>
                  <a:cubicBezTo>
                    <a:pt x="6" y="0"/>
                    <a:pt x="12" y="1"/>
                    <a:pt x="15" y="4"/>
                  </a:cubicBezTo>
                  <a:cubicBezTo>
                    <a:pt x="16" y="5"/>
                    <a:pt x="16" y="7"/>
                    <a:pt x="16" y="9"/>
                  </a:cubicBezTo>
                  <a:cubicBezTo>
                    <a:pt x="15" y="12"/>
                    <a:pt x="14" y="22"/>
                    <a:pt x="14" y="2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dirty="0">
                <a:solidFill>
                  <a:srgbClr val="000000"/>
                </a:solidFill>
                <a:latin typeface="微软雅黑"/>
                <a:ea typeface="微软雅黑"/>
              </a:endParaRPr>
            </a:p>
          </p:txBody>
        </p:sp>
        <p:sp>
          <p:nvSpPr>
            <p:cNvPr id="22" name="ïṥľiḍe">
              <a:extLst>
                <a:ext uri="{FF2B5EF4-FFF2-40B4-BE49-F238E27FC236}">
                  <a16:creationId xmlns:a16="http://schemas.microsoft.com/office/drawing/2014/main" id="{D16A2AEA-02D7-E94B-5674-1C49D7BE1298}"/>
                </a:ext>
              </a:extLst>
            </p:cNvPr>
            <p:cNvSpPr/>
            <p:nvPr/>
          </p:nvSpPr>
          <p:spPr bwMode="auto">
            <a:xfrm>
              <a:off x="4893724" y="3842538"/>
              <a:ext cx="299767" cy="305644"/>
            </a:xfrm>
            <a:custGeom>
              <a:avLst/>
              <a:gdLst>
                <a:gd name="T0" fmla="*/ 76 w 77"/>
                <a:gd name="T1" fmla="*/ 14 h 76"/>
                <a:gd name="T2" fmla="*/ 76 w 77"/>
                <a:gd name="T3" fmla="*/ 69 h 76"/>
                <a:gd name="T4" fmla="*/ 70 w 77"/>
                <a:gd name="T5" fmla="*/ 76 h 76"/>
                <a:gd name="T6" fmla="*/ 62 w 77"/>
                <a:gd name="T7" fmla="*/ 72 h 76"/>
                <a:gd name="T8" fmla="*/ 55 w 77"/>
                <a:gd name="T9" fmla="*/ 61 h 76"/>
                <a:gd name="T10" fmla="*/ 15 w 77"/>
                <a:gd name="T11" fmla="*/ 21 h 76"/>
                <a:gd name="T12" fmla="*/ 13 w 77"/>
                <a:gd name="T13" fmla="*/ 22 h 76"/>
                <a:gd name="T14" fmla="*/ 13 w 77"/>
                <a:gd name="T15" fmla="*/ 71 h 76"/>
                <a:gd name="T16" fmla="*/ 10 w 77"/>
                <a:gd name="T17" fmla="*/ 75 h 76"/>
                <a:gd name="T18" fmla="*/ 3 w 77"/>
                <a:gd name="T19" fmla="*/ 76 h 76"/>
                <a:gd name="T20" fmla="*/ 0 w 77"/>
                <a:gd name="T21" fmla="*/ 73 h 76"/>
                <a:gd name="T22" fmla="*/ 0 w 77"/>
                <a:gd name="T23" fmla="*/ 9 h 76"/>
                <a:gd name="T24" fmla="*/ 1 w 77"/>
                <a:gd name="T25" fmla="*/ 3 h 76"/>
                <a:gd name="T26" fmla="*/ 7 w 77"/>
                <a:gd name="T27" fmla="*/ 0 h 76"/>
                <a:gd name="T28" fmla="*/ 14 w 77"/>
                <a:gd name="T29" fmla="*/ 4 h 76"/>
                <a:gd name="T30" fmla="*/ 19 w 77"/>
                <a:gd name="T31" fmla="*/ 11 h 76"/>
                <a:gd name="T32" fmla="*/ 61 w 77"/>
                <a:gd name="T33" fmla="*/ 52 h 76"/>
                <a:gd name="T34" fmla="*/ 63 w 77"/>
                <a:gd name="T35" fmla="*/ 51 h 76"/>
                <a:gd name="T36" fmla="*/ 63 w 77"/>
                <a:gd name="T37" fmla="*/ 11 h 76"/>
                <a:gd name="T38" fmla="*/ 62 w 77"/>
                <a:gd name="T39" fmla="*/ 6 h 76"/>
                <a:gd name="T40" fmla="*/ 64 w 77"/>
                <a:gd name="T41" fmla="*/ 1 h 76"/>
                <a:gd name="T42" fmla="*/ 74 w 77"/>
                <a:gd name="T43" fmla="*/ 1 h 76"/>
                <a:gd name="T44" fmla="*/ 77 w 77"/>
                <a:gd name="T45" fmla="*/ 7 h 76"/>
                <a:gd name="T46" fmla="*/ 76 w 77"/>
                <a:gd name="T4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6">
                  <a:moveTo>
                    <a:pt x="76" y="14"/>
                  </a:moveTo>
                  <a:cubicBezTo>
                    <a:pt x="76" y="69"/>
                    <a:pt x="76" y="69"/>
                    <a:pt x="76" y="69"/>
                  </a:cubicBezTo>
                  <a:cubicBezTo>
                    <a:pt x="76" y="74"/>
                    <a:pt x="73" y="76"/>
                    <a:pt x="70" y="76"/>
                  </a:cubicBezTo>
                  <a:cubicBezTo>
                    <a:pt x="67" y="76"/>
                    <a:pt x="64" y="74"/>
                    <a:pt x="62" y="72"/>
                  </a:cubicBezTo>
                  <a:cubicBezTo>
                    <a:pt x="61" y="69"/>
                    <a:pt x="57" y="64"/>
                    <a:pt x="55" y="61"/>
                  </a:cubicBezTo>
                  <a:cubicBezTo>
                    <a:pt x="15" y="21"/>
                    <a:pt x="15" y="21"/>
                    <a:pt x="15" y="21"/>
                  </a:cubicBezTo>
                  <a:cubicBezTo>
                    <a:pt x="14" y="20"/>
                    <a:pt x="13" y="21"/>
                    <a:pt x="13" y="22"/>
                  </a:cubicBezTo>
                  <a:cubicBezTo>
                    <a:pt x="13" y="71"/>
                    <a:pt x="13" y="71"/>
                    <a:pt x="13" y="71"/>
                  </a:cubicBezTo>
                  <a:cubicBezTo>
                    <a:pt x="13" y="72"/>
                    <a:pt x="11" y="74"/>
                    <a:pt x="10" y="75"/>
                  </a:cubicBezTo>
                  <a:cubicBezTo>
                    <a:pt x="7" y="76"/>
                    <a:pt x="5" y="76"/>
                    <a:pt x="3" y="76"/>
                  </a:cubicBezTo>
                  <a:cubicBezTo>
                    <a:pt x="1" y="75"/>
                    <a:pt x="0" y="74"/>
                    <a:pt x="0" y="73"/>
                  </a:cubicBezTo>
                  <a:cubicBezTo>
                    <a:pt x="0" y="9"/>
                    <a:pt x="0" y="9"/>
                    <a:pt x="0" y="9"/>
                  </a:cubicBezTo>
                  <a:cubicBezTo>
                    <a:pt x="0" y="7"/>
                    <a:pt x="0" y="5"/>
                    <a:pt x="1" y="3"/>
                  </a:cubicBezTo>
                  <a:cubicBezTo>
                    <a:pt x="3" y="1"/>
                    <a:pt x="5" y="0"/>
                    <a:pt x="7" y="0"/>
                  </a:cubicBezTo>
                  <a:cubicBezTo>
                    <a:pt x="9" y="0"/>
                    <a:pt x="12" y="1"/>
                    <a:pt x="14" y="4"/>
                  </a:cubicBezTo>
                  <a:cubicBezTo>
                    <a:pt x="15" y="5"/>
                    <a:pt x="17" y="9"/>
                    <a:pt x="19" y="11"/>
                  </a:cubicBezTo>
                  <a:cubicBezTo>
                    <a:pt x="61" y="52"/>
                    <a:pt x="61" y="52"/>
                    <a:pt x="61" y="52"/>
                  </a:cubicBezTo>
                  <a:cubicBezTo>
                    <a:pt x="62" y="53"/>
                    <a:pt x="63" y="52"/>
                    <a:pt x="63" y="51"/>
                  </a:cubicBezTo>
                  <a:cubicBezTo>
                    <a:pt x="63" y="11"/>
                    <a:pt x="63" y="11"/>
                    <a:pt x="63" y="11"/>
                  </a:cubicBezTo>
                  <a:cubicBezTo>
                    <a:pt x="63" y="9"/>
                    <a:pt x="62" y="8"/>
                    <a:pt x="62" y="6"/>
                  </a:cubicBezTo>
                  <a:cubicBezTo>
                    <a:pt x="61" y="4"/>
                    <a:pt x="62" y="2"/>
                    <a:pt x="64" y="1"/>
                  </a:cubicBezTo>
                  <a:cubicBezTo>
                    <a:pt x="67" y="0"/>
                    <a:pt x="71" y="0"/>
                    <a:pt x="74" y="1"/>
                  </a:cubicBezTo>
                  <a:cubicBezTo>
                    <a:pt x="76" y="2"/>
                    <a:pt x="77" y="4"/>
                    <a:pt x="77" y="7"/>
                  </a:cubicBezTo>
                  <a:cubicBezTo>
                    <a:pt x="76" y="9"/>
                    <a:pt x="76" y="12"/>
                    <a:pt x="76" y="1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23" name="ïṩliḓê">
              <a:extLst>
                <a:ext uri="{FF2B5EF4-FFF2-40B4-BE49-F238E27FC236}">
                  <a16:creationId xmlns:a16="http://schemas.microsoft.com/office/drawing/2014/main" id="{5CC2C315-6D82-A04A-4AC9-92E0B200406E}"/>
                </a:ext>
              </a:extLst>
            </p:cNvPr>
            <p:cNvSpPr/>
            <p:nvPr/>
          </p:nvSpPr>
          <p:spPr bwMode="auto">
            <a:xfrm>
              <a:off x="5218961" y="3842538"/>
              <a:ext cx="303686" cy="309563"/>
            </a:xfrm>
            <a:custGeom>
              <a:avLst/>
              <a:gdLst>
                <a:gd name="T0" fmla="*/ 75 w 78"/>
                <a:gd name="T1" fmla="*/ 28 h 77"/>
                <a:gd name="T2" fmla="*/ 70 w 78"/>
                <a:gd name="T3" fmla="*/ 28 h 77"/>
                <a:gd name="T4" fmla="*/ 66 w 78"/>
                <a:gd name="T5" fmla="*/ 24 h 77"/>
                <a:gd name="T6" fmla="*/ 48 w 78"/>
                <a:gd name="T7" fmla="*/ 12 h 77"/>
                <a:gd name="T8" fmla="*/ 30 w 78"/>
                <a:gd name="T9" fmla="*/ 14 h 77"/>
                <a:gd name="T10" fmla="*/ 17 w 78"/>
                <a:gd name="T11" fmla="*/ 29 h 77"/>
                <a:gd name="T12" fmla="*/ 18 w 78"/>
                <a:gd name="T13" fmla="*/ 51 h 77"/>
                <a:gd name="T14" fmla="*/ 30 w 78"/>
                <a:gd name="T15" fmla="*/ 62 h 77"/>
                <a:gd name="T16" fmla="*/ 46 w 78"/>
                <a:gd name="T17" fmla="*/ 65 h 77"/>
                <a:gd name="T18" fmla="*/ 62 w 78"/>
                <a:gd name="T19" fmla="*/ 58 h 77"/>
                <a:gd name="T20" fmla="*/ 65 w 78"/>
                <a:gd name="T21" fmla="*/ 52 h 77"/>
                <a:gd name="T22" fmla="*/ 61 w 78"/>
                <a:gd name="T23" fmla="*/ 49 h 77"/>
                <a:gd name="T24" fmla="*/ 44 w 78"/>
                <a:gd name="T25" fmla="*/ 50 h 77"/>
                <a:gd name="T26" fmla="*/ 40 w 78"/>
                <a:gd name="T27" fmla="*/ 48 h 77"/>
                <a:gd name="T28" fmla="*/ 44 w 78"/>
                <a:gd name="T29" fmla="*/ 38 h 77"/>
                <a:gd name="T30" fmla="*/ 49 w 78"/>
                <a:gd name="T31" fmla="*/ 38 h 77"/>
                <a:gd name="T32" fmla="*/ 55 w 78"/>
                <a:gd name="T33" fmla="*/ 39 h 77"/>
                <a:gd name="T34" fmla="*/ 64 w 78"/>
                <a:gd name="T35" fmla="*/ 40 h 77"/>
                <a:gd name="T36" fmla="*/ 68 w 78"/>
                <a:gd name="T37" fmla="*/ 38 h 77"/>
                <a:gd name="T38" fmla="*/ 74 w 78"/>
                <a:gd name="T39" fmla="*/ 38 h 77"/>
                <a:gd name="T40" fmla="*/ 77 w 78"/>
                <a:gd name="T41" fmla="*/ 43 h 77"/>
                <a:gd name="T42" fmla="*/ 77 w 78"/>
                <a:gd name="T43" fmla="*/ 71 h 77"/>
                <a:gd name="T44" fmla="*/ 75 w 78"/>
                <a:gd name="T45" fmla="*/ 75 h 77"/>
                <a:gd name="T46" fmla="*/ 67 w 78"/>
                <a:gd name="T47" fmla="*/ 77 h 77"/>
                <a:gd name="T48" fmla="*/ 65 w 78"/>
                <a:gd name="T49" fmla="*/ 73 h 77"/>
                <a:gd name="T50" fmla="*/ 65 w 78"/>
                <a:gd name="T51" fmla="*/ 68 h 77"/>
                <a:gd name="T52" fmla="*/ 48 w 78"/>
                <a:gd name="T53" fmla="*/ 74 h 77"/>
                <a:gd name="T54" fmla="*/ 21 w 78"/>
                <a:gd name="T55" fmla="*/ 72 h 77"/>
                <a:gd name="T56" fmla="*/ 3 w 78"/>
                <a:gd name="T57" fmla="*/ 51 h 77"/>
                <a:gd name="T58" fmla="*/ 5 w 78"/>
                <a:gd name="T59" fmla="*/ 23 h 77"/>
                <a:gd name="T60" fmla="*/ 29 w 78"/>
                <a:gd name="T61" fmla="*/ 3 h 77"/>
                <a:gd name="T62" fmla="*/ 50 w 78"/>
                <a:gd name="T63" fmla="*/ 2 h 77"/>
                <a:gd name="T64" fmla="*/ 71 w 78"/>
                <a:gd name="T65" fmla="*/ 11 h 77"/>
                <a:gd name="T66" fmla="*/ 75 w 78"/>
                <a:gd name="T67" fmla="*/ 13 h 77"/>
                <a:gd name="T68" fmla="*/ 78 w 78"/>
                <a:gd name="T69" fmla="*/ 17 h 77"/>
                <a:gd name="T70" fmla="*/ 75 w 78"/>
                <a:gd name="T71"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 h="77">
                  <a:moveTo>
                    <a:pt x="75" y="28"/>
                  </a:moveTo>
                  <a:cubicBezTo>
                    <a:pt x="74" y="29"/>
                    <a:pt x="71" y="29"/>
                    <a:pt x="70" y="28"/>
                  </a:cubicBezTo>
                  <a:cubicBezTo>
                    <a:pt x="68" y="27"/>
                    <a:pt x="67" y="25"/>
                    <a:pt x="66" y="24"/>
                  </a:cubicBezTo>
                  <a:cubicBezTo>
                    <a:pt x="62" y="18"/>
                    <a:pt x="56" y="13"/>
                    <a:pt x="48" y="12"/>
                  </a:cubicBezTo>
                  <a:cubicBezTo>
                    <a:pt x="41" y="11"/>
                    <a:pt x="35" y="11"/>
                    <a:pt x="30" y="14"/>
                  </a:cubicBezTo>
                  <a:cubicBezTo>
                    <a:pt x="24" y="18"/>
                    <a:pt x="19" y="23"/>
                    <a:pt x="17" y="29"/>
                  </a:cubicBezTo>
                  <a:cubicBezTo>
                    <a:pt x="15" y="36"/>
                    <a:pt x="15" y="44"/>
                    <a:pt x="18" y="51"/>
                  </a:cubicBezTo>
                  <a:cubicBezTo>
                    <a:pt x="20" y="56"/>
                    <a:pt x="24" y="60"/>
                    <a:pt x="30" y="62"/>
                  </a:cubicBezTo>
                  <a:cubicBezTo>
                    <a:pt x="35" y="65"/>
                    <a:pt x="41" y="66"/>
                    <a:pt x="46" y="65"/>
                  </a:cubicBezTo>
                  <a:cubicBezTo>
                    <a:pt x="51" y="64"/>
                    <a:pt x="59" y="61"/>
                    <a:pt x="62" y="58"/>
                  </a:cubicBezTo>
                  <a:cubicBezTo>
                    <a:pt x="64" y="57"/>
                    <a:pt x="65" y="54"/>
                    <a:pt x="65" y="52"/>
                  </a:cubicBezTo>
                  <a:cubicBezTo>
                    <a:pt x="65" y="50"/>
                    <a:pt x="64" y="49"/>
                    <a:pt x="61" y="49"/>
                  </a:cubicBezTo>
                  <a:cubicBezTo>
                    <a:pt x="56" y="48"/>
                    <a:pt x="49" y="49"/>
                    <a:pt x="44" y="50"/>
                  </a:cubicBezTo>
                  <a:cubicBezTo>
                    <a:pt x="42" y="51"/>
                    <a:pt x="39" y="50"/>
                    <a:pt x="40" y="48"/>
                  </a:cubicBezTo>
                  <a:cubicBezTo>
                    <a:pt x="40" y="44"/>
                    <a:pt x="42" y="41"/>
                    <a:pt x="44" y="38"/>
                  </a:cubicBezTo>
                  <a:cubicBezTo>
                    <a:pt x="46" y="37"/>
                    <a:pt x="48" y="37"/>
                    <a:pt x="49" y="38"/>
                  </a:cubicBezTo>
                  <a:cubicBezTo>
                    <a:pt x="51" y="38"/>
                    <a:pt x="53" y="39"/>
                    <a:pt x="55" y="39"/>
                  </a:cubicBezTo>
                  <a:cubicBezTo>
                    <a:pt x="58" y="39"/>
                    <a:pt x="61" y="40"/>
                    <a:pt x="64" y="40"/>
                  </a:cubicBezTo>
                  <a:cubicBezTo>
                    <a:pt x="66" y="40"/>
                    <a:pt x="67" y="39"/>
                    <a:pt x="68" y="38"/>
                  </a:cubicBezTo>
                  <a:cubicBezTo>
                    <a:pt x="70" y="37"/>
                    <a:pt x="72" y="37"/>
                    <a:pt x="74" y="38"/>
                  </a:cubicBezTo>
                  <a:cubicBezTo>
                    <a:pt x="76" y="39"/>
                    <a:pt x="77" y="41"/>
                    <a:pt x="77" y="43"/>
                  </a:cubicBezTo>
                  <a:cubicBezTo>
                    <a:pt x="77" y="71"/>
                    <a:pt x="77" y="71"/>
                    <a:pt x="77" y="71"/>
                  </a:cubicBezTo>
                  <a:cubicBezTo>
                    <a:pt x="77" y="73"/>
                    <a:pt x="76" y="74"/>
                    <a:pt x="75" y="75"/>
                  </a:cubicBezTo>
                  <a:cubicBezTo>
                    <a:pt x="73" y="77"/>
                    <a:pt x="69" y="77"/>
                    <a:pt x="67" y="77"/>
                  </a:cubicBezTo>
                  <a:cubicBezTo>
                    <a:pt x="66" y="76"/>
                    <a:pt x="65" y="75"/>
                    <a:pt x="65" y="73"/>
                  </a:cubicBezTo>
                  <a:cubicBezTo>
                    <a:pt x="65" y="68"/>
                    <a:pt x="65" y="68"/>
                    <a:pt x="65" y="68"/>
                  </a:cubicBezTo>
                  <a:cubicBezTo>
                    <a:pt x="59" y="70"/>
                    <a:pt x="54" y="73"/>
                    <a:pt x="48" y="74"/>
                  </a:cubicBezTo>
                  <a:cubicBezTo>
                    <a:pt x="38" y="76"/>
                    <a:pt x="29" y="76"/>
                    <a:pt x="21" y="72"/>
                  </a:cubicBezTo>
                  <a:cubicBezTo>
                    <a:pt x="12" y="67"/>
                    <a:pt x="6" y="60"/>
                    <a:pt x="3" y="51"/>
                  </a:cubicBezTo>
                  <a:cubicBezTo>
                    <a:pt x="0" y="42"/>
                    <a:pt x="1" y="32"/>
                    <a:pt x="5" y="23"/>
                  </a:cubicBezTo>
                  <a:cubicBezTo>
                    <a:pt x="10" y="14"/>
                    <a:pt x="19" y="6"/>
                    <a:pt x="29" y="3"/>
                  </a:cubicBezTo>
                  <a:cubicBezTo>
                    <a:pt x="36" y="1"/>
                    <a:pt x="43" y="0"/>
                    <a:pt x="50" y="2"/>
                  </a:cubicBezTo>
                  <a:cubicBezTo>
                    <a:pt x="58" y="3"/>
                    <a:pt x="65" y="6"/>
                    <a:pt x="71" y="11"/>
                  </a:cubicBezTo>
                  <a:cubicBezTo>
                    <a:pt x="72" y="11"/>
                    <a:pt x="73" y="12"/>
                    <a:pt x="75" y="13"/>
                  </a:cubicBezTo>
                  <a:cubicBezTo>
                    <a:pt x="77" y="13"/>
                    <a:pt x="77" y="15"/>
                    <a:pt x="78" y="17"/>
                  </a:cubicBezTo>
                  <a:cubicBezTo>
                    <a:pt x="78" y="21"/>
                    <a:pt x="77" y="26"/>
                    <a:pt x="75" y="28"/>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24" name="íṧḻídê">
              <a:extLst>
                <a:ext uri="{FF2B5EF4-FFF2-40B4-BE49-F238E27FC236}">
                  <a16:creationId xmlns:a16="http://schemas.microsoft.com/office/drawing/2014/main" id="{3FF87151-22C7-2B00-FD0C-21494721B0B5}"/>
                </a:ext>
              </a:extLst>
            </p:cNvPr>
            <p:cNvSpPr/>
            <p:nvPr/>
          </p:nvSpPr>
          <p:spPr bwMode="auto">
            <a:xfrm>
              <a:off x="5744043" y="3842538"/>
              <a:ext cx="303686" cy="305644"/>
            </a:xfrm>
            <a:custGeom>
              <a:avLst/>
              <a:gdLst>
                <a:gd name="T0" fmla="*/ 77 w 78"/>
                <a:gd name="T1" fmla="*/ 14 h 76"/>
                <a:gd name="T2" fmla="*/ 77 w 78"/>
                <a:gd name="T3" fmla="*/ 69 h 76"/>
                <a:gd name="T4" fmla="*/ 71 w 78"/>
                <a:gd name="T5" fmla="*/ 76 h 76"/>
                <a:gd name="T6" fmla="*/ 63 w 78"/>
                <a:gd name="T7" fmla="*/ 72 h 76"/>
                <a:gd name="T8" fmla="*/ 55 w 78"/>
                <a:gd name="T9" fmla="*/ 61 h 76"/>
                <a:gd name="T10" fmla="*/ 16 w 78"/>
                <a:gd name="T11" fmla="*/ 21 h 76"/>
                <a:gd name="T12" fmla="*/ 14 w 78"/>
                <a:gd name="T13" fmla="*/ 22 h 76"/>
                <a:gd name="T14" fmla="*/ 14 w 78"/>
                <a:gd name="T15" fmla="*/ 71 h 76"/>
                <a:gd name="T16" fmla="*/ 10 w 78"/>
                <a:gd name="T17" fmla="*/ 75 h 76"/>
                <a:gd name="T18" fmla="*/ 3 w 78"/>
                <a:gd name="T19" fmla="*/ 76 h 76"/>
                <a:gd name="T20" fmla="*/ 0 w 78"/>
                <a:gd name="T21" fmla="*/ 73 h 76"/>
                <a:gd name="T22" fmla="*/ 0 w 78"/>
                <a:gd name="T23" fmla="*/ 9 h 76"/>
                <a:gd name="T24" fmla="*/ 2 w 78"/>
                <a:gd name="T25" fmla="*/ 3 h 76"/>
                <a:gd name="T26" fmla="*/ 8 w 78"/>
                <a:gd name="T27" fmla="*/ 0 h 76"/>
                <a:gd name="T28" fmla="*/ 14 w 78"/>
                <a:gd name="T29" fmla="*/ 4 h 76"/>
                <a:gd name="T30" fmla="*/ 20 w 78"/>
                <a:gd name="T31" fmla="*/ 11 h 76"/>
                <a:gd name="T32" fmla="*/ 62 w 78"/>
                <a:gd name="T33" fmla="*/ 52 h 76"/>
                <a:gd name="T34" fmla="*/ 64 w 78"/>
                <a:gd name="T35" fmla="*/ 51 h 76"/>
                <a:gd name="T36" fmla="*/ 64 w 78"/>
                <a:gd name="T37" fmla="*/ 11 h 76"/>
                <a:gd name="T38" fmla="*/ 63 w 78"/>
                <a:gd name="T39" fmla="*/ 6 h 76"/>
                <a:gd name="T40" fmla="*/ 65 w 78"/>
                <a:gd name="T41" fmla="*/ 1 h 76"/>
                <a:gd name="T42" fmla="*/ 75 w 78"/>
                <a:gd name="T43" fmla="*/ 1 h 76"/>
                <a:gd name="T44" fmla="*/ 78 w 78"/>
                <a:gd name="T45" fmla="*/ 7 h 76"/>
                <a:gd name="T46" fmla="*/ 77 w 78"/>
                <a:gd name="T4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76">
                  <a:moveTo>
                    <a:pt x="77" y="14"/>
                  </a:moveTo>
                  <a:cubicBezTo>
                    <a:pt x="77" y="69"/>
                    <a:pt x="77" y="69"/>
                    <a:pt x="77" y="69"/>
                  </a:cubicBezTo>
                  <a:cubicBezTo>
                    <a:pt x="77" y="74"/>
                    <a:pt x="74" y="76"/>
                    <a:pt x="71" y="76"/>
                  </a:cubicBezTo>
                  <a:cubicBezTo>
                    <a:pt x="68" y="76"/>
                    <a:pt x="65" y="74"/>
                    <a:pt x="63" y="72"/>
                  </a:cubicBezTo>
                  <a:cubicBezTo>
                    <a:pt x="62" y="69"/>
                    <a:pt x="58" y="64"/>
                    <a:pt x="55" y="61"/>
                  </a:cubicBezTo>
                  <a:cubicBezTo>
                    <a:pt x="16" y="21"/>
                    <a:pt x="16" y="21"/>
                    <a:pt x="16" y="21"/>
                  </a:cubicBezTo>
                  <a:cubicBezTo>
                    <a:pt x="15" y="20"/>
                    <a:pt x="14" y="21"/>
                    <a:pt x="14" y="22"/>
                  </a:cubicBezTo>
                  <a:cubicBezTo>
                    <a:pt x="14" y="71"/>
                    <a:pt x="14" y="71"/>
                    <a:pt x="14" y="71"/>
                  </a:cubicBezTo>
                  <a:cubicBezTo>
                    <a:pt x="14" y="72"/>
                    <a:pt x="12" y="74"/>
                    <a:pt x="10" y="75"/>
                  </a:cubicBezTo>
                  <a:cubicBezTo>
                    <a:pt x="8" y="76"/>
                    <a:pt x="5" y="76"/>
                    <a:pt x="3" y="76"/>
                  </a:cubicBezTo>
                  <a:cubicBezTo>
                    <a:pt x="2" y="75"/>
                    <a:pt x="0" y="74"/>
                    <a:pt x="0" y="73"/>
                  </a:cubicBezTo>
                  <a:cubicBezTo>
                    <a:pt x="0" y="9"/>
                    <a:pt x="0" y="9"/>
                    <a:pt x="0" y="9"/>
                  </a:cubicBezTo>
                  <a:cubicBezTo>
                    <a:pt x="0" y="7"/>
                    <a:pt x="1" y="5"/>
                    <a:pt x="2" y="3"/>
                  </a:cubicBezTo>
                  <a:cubicBezTo>
                    <a:pt x="4" y="1"/>
                    <a:pt x="6" y="0"/>
                    <a:pt x="8" y="0"/>
                  </a:cubicBezTo>
                  <a:cubicBezTo>
                    <a:pt x="10" y="0"/>
                    <a:pt x="13" y="1"/>
                    <a:pt x="14" y="4"/>
                  </a:cubicBezTo>
                  <a:cubicBezTo>
                    <a:pt x="16" y="5"/>
                    <a:pt x="18" y="9"/>
                    <a:pt x="20" y="11"/>
                  </a:cubicBezTo>
                  <a:cubicBezTo>
                    <a:pt x="62" y="52"/>
                    <a:pt x="62" y="52"/>
                    <a:pt x="62" y="52"/>
                  </a:cubicBezTo>
                  <a:cubicBezTo>
                    <a:pt x="62" y="53"/>
                    <a:pt x="64" y="52"/>
                    <a:pt x="64" y="51"/>
                  </a:cubicBezTo>
                  <a:cubicBezTo>
                    <a:pt x="64" y="11"/>
                    <a:pt x="64" y="11"/>
                    <a:pt x="64" y="11"/>
                  </a:cubicBezTo>
                  <a:cubicBezTo>
                    <a:pt x="64" y="9"/>
                    <a:pt x="63" y="8"/>
                    <a:pt x="63" y="6"/>
                  </a:cubicBezTo>
                  <a:cubicBezTo>
                    <a:pt x="62" y="4"/>
                    <a:pt x="63" y="2"/>
                    <a:pt x="65" y="1"/>
                  </a:cubicBezTo>
                  <a:cubicBezTo>
                    <a:pt x="67" y="0"/>
                    <a:pt x="72" y="0"/>
                    <a:pt x="75" y="1"/>
                  </a:cubicBezTo>
                  <a:cubicBezTo>
                    <a:pt x="77" y="2"/>
                    <a:pt x="78" y="4"/>
                    <a:pt x="78" y="7"/>
                  </a:cubicBezTo>
                  <a:cubicBezTo>
                    <a:pt x="77" y="9"/>
                    <a:pt x="77" y="12"/>
                    <a:pt x="77" y="1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25" name="iŝľïḓe">
              <a:extLst>
                <a:ext uri="{FF2B5EF4-FFF2-40B4-BE49-F238E27FC236}">
                  <a16:creationId xmlns:a16="http://schemas.microsoft.com/office/drawing/2014/main" id="{5352B10A-2101-C179-AA14-5B3B6664E3BE}"/>
                </a:ext>
              </a:extLst>
            </p:cNvPr>
            <p:cNvSpPr/>
            <p:nvPr/>
          </p:nvSpPr>
          <p:spPr bwMode="auto">
            <a:xfrm>
              <a:off x="6071238" y="3846457"/>
              <a:ext cx="331115" cy="305644"/>
            </a:xfrm>
            <a:custGeom>
              <a:avLst/>
              <a:gdLst>
                <a:gd name="T0" fmla="*/ 66 w 85"/>
                <a:gd name="T1" fmla="*/ 69 h 76"/>
                <a:gd name="T2" fmla="*/ 32 w 85"/>
                <a:gd name="T3" fmla="*/ 73 h 76"/>
                <a:gd name="T4" fmla="*/ 5 w 85"/>
                <a:gd name="T5" fmla="*/ 53 h 76"/>
                <a:gd name="T6" fmla="*/ 11 w 85"/>
                <a:gd name="T7" fmla="*/ 13 h 76"/>
                <a:gd name="T8" fmla="*/ 44 w 85"/>
                <a:gd name="T9" fmla="*/ 0 h 76"/>
                <a:gd name="T10" fmla="*/ 77 w 85"/>
                <a:gd name="T11" fmla="*/ 15 h 76"/>
                <a:gd name="T12" fmla="*/ 83 w 85"/>
                <a:gd name="T13" fmla="*/ 46 h 76"/>
                <a:gd name="T14" fmla="*/ 66 w 85"/>
                <a:gd name="T15" fmla="*/ 69 h 76"/>
                <a:gd name="T16" fmla="*/ 66 w 85"/>
                <a:gd name="T17" fmla="*/ 20 h 76"/>
                <a:gd name="T18" fmla="*/ 46 w 85"/>
                <a:gd name="T19" fmla="*/ 8 h 76"/>
                <a:gd name="T20" fmla="*/ 24 w 85"/>
                <a:gd name="T21" fmla="*/ 17 h 76"/>
                <a:gd name="T22" fmla="*/ 17 w 85"/>
                <a:gd name="T23" fmla="*/ 41 h 76"/>
                <a:gd name="T24" fmla="*/ 27 w 85"/>
                <a:gd name="T25" fmla="*/ 60 h 76"/>
                <a:gd name="T26" fmla="*/ 48 w 85"/>
                <a:gd name="T27" fmla="*/ 65 h 76"/>
                <a:gd name="T28" fmla="*/ 67 w 85"/>
                <a:gd name="T29" fmla="*/ 48 h 76"/>
                <a:gd name="T30" fmla="*/ 66 w 85"/>
                <a:gd name="T31" fmla="*/ 2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76">
                  <a:moveTo>
                    <a:pt x="66" y="69"/>
                  </a:moveTo>
                  <a:cubicBezTo>
                    <a:pt x="56" y="74"/>
                    <a:pt x="42" y="76"/>
                    <a:pt x="32" y="73"/>
                  </a:cubicBezTo>
                  <a:cubicBezTo>
                    <a:pt x="20" y="71"/>
                    <a:pt x="9" y="63"/>
                    <a:pt x="5" y="53"/>
                  </a:cubicBezTo>
                  <a:cubicBezTo>
                    <a:pt x="0" y="39"/>
                    <a:pt x="2" y="24"/>
                    <a:pt x="11" y="13"/>
                  </a:cubicBezTo>
                  <a:cubicBezTo>
                    <a:pt x="19" y="4"/>
                    <a:pt x="32" y="0"/>
                    <a:pt x="44" y="0"/>
                  </a:cubicBezTo>
                  <a:cubicBezTo>
                    <a:pt x="57" y="0"/>
                    <a:pt x="69" y="5"/>
                    <a:pt x="77" y="15"/>
                  </a:cubicBezTo>
                  <a:cubicBezTo>
                    <a:pt x="84" y="23"/>
                    <a:pt x="85" y="36"/>
                    <a:pt x="83" y="46"/>
                  </a:cubicBezTo>
                  <a:cubicBezTo>
                    <a:pt x="80" y="56"/>
                    <a:pt x="75" y="64"/>
                    <a:pt x="66" y="69"/>
                  </a:cubicBezTo>
                  <a:close/>
                  <a:moveTo>
                    <a:pt x="66" y="20"/>
                  </a:moveTo>
                  <a:cubicBezTo>
                    <a:pt x="62" y="14"/>
                    <a:pt x="54" y="9"/>
                    <a:pt x="46" y="8"/>
                  </a:cubicBezTo>
                  <a:cubicBezTo>
                    <a:pt x="37" y="8"/>
                    <a:pt x="30" y="11"/>
                    <a:pt x="24" y="17"/>
                  </a:cubicBezTo>
                  <a:cubicBezTo>
                    <a:pt x="18" y="24"/>
                    <a:pt x="16" y="32"/>
                    <a:pt x="17" y="41"/>
                  </a:cubicBezTo>
                  <a:cubicBezTo>
                    <a:pt x="18" y="48"/>
                    <a:pt x="21" y="56"/>
                    <a:pt x="27" y="60"/>
                  </a:cubicBezTo>
                  <a:cubicBezTo>
                    <a:pt x="33" y="65"/>
                    <a:pt x="40" y="67"/>
                    <a:pt x="48" y="65"/>
                  </a:cubicBezTo>
                  <a:cubicBezTo>
                    <a:pt x="58" y="63"/>
                    <a:pt x="64" y="56"/>
                    <a:pt x="67" y="48"/>
                  </a:cubicBezTo>
                  <a:cubicBezTo>
                    <a:pt x="71" y="39"/>
                    <a:pt x="70" y="28"/>
                    <a:pt x="66" y="2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26" name="ïsļîḑê">
              <a:extLst>
                <a:ext uri="{FF2B5EF4-FFF2-40B4-BE49-F238E27FC236}">
                  <a16:creationId xmlns:a16="http://schemas.microsoft.com/office/drawing/2014/main" id="{706B86C7-A3C0-7D37-A439-CAF2011E727E}"/>
                </a:ext>
              </a:extLst>
            </p:cNvPr>
            <p:cNvSpPr/>
            <p:nvPr/>
          </p:nvSpPr>
          <p:spPr bwMode="auto">
            <a:xfrm>
              <a:off x="6437620" y="3842538"/>
              <a:ext cx="299767" cy="309563"/>
            </a:xfrm>
            <a:custGeom>
              <a:avLst/>
              <a:gdLst>
                <a:gd name="T0" fmla="*/ 63 w 77"/>
                <a:gd name="T1" fmla="*/ 76 h 77"/>
                <a:gd name="T2" fmla="*/ 57 w 77"/>
                <a:gd name="T3" fmla="*/ 76 h 77"/>
                <a:gd name="T4" fmla="*/ 52 w 77"/>
                <a:gd name="T5" fmla="*/ 73 h 77"/>
                <a:gd name="T6" fmla="*/ 44 w 77"/>
                <a:gd name="T7" fmla="*/ 61 h 77"/>
                <a:gd name="T8" fmla="*/ 33 w 77"/>
                <a:gd name="T9" fmla="*/ 44 h 77"/>
                <a:gd name="T10" fmla="*/ 27 w 77"/>
                <a:gd name="T11" fmla="*/ 42 h 77"/>
                <a:gd name="T12" fmla="*/ 14 w 77"/>
                <a:gd name="T13" fmla="*/ 42 h 77"/>
                <a:gd name="T14" fmla="*/ 13 w 77"/>
                <a:gd name="T15" fmla="*/ 43 h 77"/>
                <a:gd name="T16" fmla="*/ 13 w 77"/>
                <a:gd name="T17" fmla="*/ 71 h 77"/>
                <a:gd name="T18" fmla="*/ 10 w 77"/>
                <a:gd name="T19" fmla="*/ 75 h 77"/>
                <a:gd name="T20" fmla="*/ 2 w 77"/>
                <a:gd name="T21" fmla="*/ 76 h 77"/>
                <a:gd name="T22" fmla="*/ 0 w 77"/>
                <a:gd name="T23" fmla="*/ 71 h 77"/>
                <a:gd name="T24" fmla="*/ 0 w 77"/>
                <a:gd name="T25" fmla="*/ 8 h 77"/>
                <a:gd name="T26" fmla="*/ 3 w 77"/>
                <a:gd name="T27" fmla="*/ 1 h 77"/>
                <a:gd name="T28" fmla="*/ 10 w 77"/>
                <a:gd name="T29" fmla="*/ 2 h 77"/>
                <a:gd name="T30" fmla="*/ 13 w 77"/>
                <a:gd name="T31" fmla="*/ 2 h 77"/>
                <a:gd name="T32" fmla="*/ 50 w 77"/>
                <a:gd name="T33" fmla="*/ 1 h 77"/>
                <a:gd name="T34" fmla="*/ 66 w 77"/>
                <a:gd name="T35" fmla="*/ 8 h 77"/>
                <a:gd name="T36" fmla="*/ 72 w 77"/>
                <a:gd name="T37" fmla="*/ 22 h 77"/>
                <a:gd name="T38" fmla="*/ 64 w 77"/>
                <a:gd name="T39" fmla="*/ 37 h 77"/>
                <a:gd name="T40" fmla="*/ 46 w 77"/>
                <a:gd name="T41" fmla="*/ 42 h 77"/>
                <a:gd name="T42" fmla="*/ 43 w 77"/>
                <a:gd name="T43" fmla="*/ 42 h 77"/>
                <a:gd name="T44" fmla="*/ 43 w 77"/>
                <a:gd name="T45" fmla="*/ 43 h 77"/>
                <a:gd name="T46" fmla="*/ 76 w 77"/>
                <a:gd name="T47" fmla="*/ 64 h 77"/>
                <a:gd name="T48" fmla="*/ 77 w 77"/>
                <a:gd name="T49" fmla="*/ 65 h 77"/>
                <a:gd name="T50" fmla="*/ 63 w 77"/>
                <a:gd name="T51" fmla="*/ 76 h 77"/>
                <a:gd name="T52" fmla="*/ 48 w 77"/>
                <a:gd name="T53" fmla="*/ 10 h 77"/>
                <a:gd name="T54" fmla="*/ 15 w 77"/>
                <a:gd name="T55" fmla="*/ 12 h 77"/>
                <a:gd name="T56" fmla="*/ 13 w 77"/>
                <a:gd name="T57" fmla="*/ 15 h 77"/>
                <a:gd name="T58" fmla="*/ 13 w 77"/>
                <a:gd name="T59" fmla="*/ 30 h 77"/>
                <a:gd name="T60" fmla="*/ 15 w 77"/>
                <a:gd name="T61" fmla="*/ 33 h 77"/>
                <a:gd name="T62" fmla="*/ 43 w 77"/>
                <a:gd name="T63" fmla="*/ 33 h 77"/>
                <a:gd name="T64" fmla="*/ 56 w 77"/>
                <a:gd name="T65" fmla="*/ 27 h 77"/>
                <a:gd name="T66" fmla="*/ 58 w 77"/>
                <a:gd name="T67" fmla="*/ 17 h 77"/>
                <a:gd name="T68" fmla="*/ 48 w 77"/>
                <a:gd name="T69" fmla="*/ 1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77">
                  <a:moveTo>
                    <a:pt x="63" y="76"/>
                  </a:moveTo>
                  <a:cubicBezTo>
                    <a:pt x="62" y="77"/>
                    <a:pt x="59" y="76"/>
                    <a:pt x="57" y="76"/>
                  </a:cubicBezTo>
                  <a:cubicBezTo>
                    <a:pt x="55" y="75"/>
                    <a:pt x="54" y="74"/>
                    <a:pt x="52" y="73"/>
                  </a:cubicBezTo>
                  <a:cubicBezTo>
                    <a:pt x="50" y="70"/>
                    <a:pt x="47" y="65"/>
                    <a:pt x="44" y="61"/>
                  </a:cubicBezTo>
                  <a:cubicBezTo>
                    <a:pt x="40" y="54"/>
                    <a:pt x="36" y="48"/>
                    <a:pt x="33" y="44"/>
                  </a:cubicBezTo>
                  <a:cubicBezTo>
                    <a:pt x="31" y="43"/>
                    <a:pt x="29" y="42"/>
                    <a:pt x="27" y="42"/>
                  </a:cubicBezTo>
                  <a:cubicBezTo>
                    <a:pt x="14" y="42"/>
                    <a:pt x="14" y="42"/>
                    <a:pt x="14" y="42"/>
                  </a:cubicBezTo>
                  <a:cubicBezTo>
                    <a:pt x="13" y="42"/>
                    <a:pt x="13" y="43"/>
                    <a:pt x="13" y="43"/>
                  </a:cubicBezTo>
                  <a:cubicBezTo>
                    <a:pt x="13" y="71"/>
                    <a:pt x="13" y="71"/>
                    <a:pt x="13" y="71"/>
                  </a:cubicBezTo>
                  <a:cubicBezTo>
                    <a:pt x="13" y="73"/>
                    <a:pt x="11" y="74"/>
                    <a:pt x="10" y="75"/>
                  </a:cubicBezTo>
                  <a:cubicBezTo>
                    <a:pt x="7" y="77"/>
                    <a:pt x="4" y="77"/>
                    <a:pt x="2" y="76"/>
                  </a:cubicBezTo>
                  <a:cubicBezTo>
                    <a:pt x="1" y="75"/>
                    <a:pt x="0" y="74"/>
                    <a:pt x="0" y="71"/>
                  </a:cubicBezTo>
                  <a:cubicBezTo>
                    <a:pt x="0" y="8"/>
                    <a:pt x="0" y="8"/>
                    <a:pt x="0" y="8"/>
                  </a:cubicBezTo>
                  <a:cubicBezTo>
                    <a:pt x="0" y="5"/>
                    <a:pt x="1" y="2"/>
                    <a:pt x="3" y="1"/>
                  </a:cubicBezTo>
                  <a:cubicBezTo>
                    <a:pt x="5" y="1"/>
                    <a:pt x="8" y="1"/>
                    <a:pt x="10" y="2"/>
                  </a:cubicBezTo>
                  <a:cubicBezTo>
                    <a:pt x="11" y="2"/>
                    <a:pt x="12" y="2"/>
                    <a:pt x="13" y="2"/>
                  </a:cubicBezTo>
                  <a:cubicBezTo>
                    <a:pt x="24" y="1"/>
                    <a:pt x="41" y="0"/>
                    <a:pt x="50" y="1"/>
                  </a:cubicBezTo>
                  <a:cubicBezTo>
                    <a:pt x="56" y="2"/>
                    <a:pt x="62" y="4"/>
                    <a:pt x="66" y="8"/>
                  </a:cubicBezTo>
                  <a:cubicBezTo>
                    <a:pt x="70" y="11"/>
                    <a:pt x="72" y="16"/>
                    <a:pt x="72" y="22"/>
                  </a:cubicBezTo>
                  <a:cubicBezTo>
                    <a:pt x="72" y="27"/>
                    <a:pt x="69" y="33"/>
                    <a:pt x="64" y="37"/>
                  </a:cubicBezTo>
                  <a:cubicBezTo>
                    <a:pt x="60" y="40"/>
                    <a:pt x="53" y="42"/>
                    <a:pt x="46" y="42"/>
                  </a:cubicBezTo>
                  <a:cubicBezTo>
                    <a:pt x="43" y="42"/>
                    <a:pt x="43" y="42"/>
                    <a:pt x="43" y="42"/>
                  </a:cubicBezTo>
                  <a:cubicBezTo>
                    <a:pt x="43" y="42"/>
                    <a:pt x="42" y="43"/>
                    <a:pt x="43" y="43"/>
                  </a:cubicBezTo>
                  <a:cubicBezTo>
                    <a:pt x="52" y="52"/>
                    <a:pt x="64" y="59"/>
                    <a:pt x="76" y="64"/>
                  </a:cubicBezTo>
                  <a:cubicBezTo>
                    <a:pt x="77" y="64"/>
                    <a:pt x="77" y="65"/>
                    <a:pt x="77" y="65"/>
                  </a:cubicBezTo>
                  <a:cubicBezTo>
                    <a:pt x="74" y="70"/>
                    <a:pt x="68" y="74"/>
                    <a:pt x="63" y="76"/>
                  </a:cubicBezTo>
                  <a:close/>
                  <a:moveTo>
                    <a:pt x="48" y="10"/>
                  </a:moveTo>
                  <a:cubicBezTo>
                    <a:pt x="37" y="9"/>
                    <a:pt x="25" y="10"/>
                    <a:pt x="15" y="12"/>
                  </a:cubicBezTo>
                  <a:cubicBezTo>
                    <a:pt x="14" y="13"/>
                    <a:pt x="13" y="14"/>
                    <a:pt x="13" y="15"/>
                  </a:cubicBezTo>
                  <a:cubicBezTo>
                    <a:pt x="13" y="30"/>
                    <a:pt x="13" y="30"/>
                    <a:pt x="13" y="30"/>
                  </a:cubicBezTo>
                  <a:cubicBezTo>
                    <a:pt x="13" y="32"/>
                    <a:pt x="14" y="33"/>
                    <a:pt x="15" y="33"/>
                  </a:cubicBezTo>
                  <a:cubicBezTo>
                    <a:pt x="43" y="33"/>
                    <a:pt x="43" y="33"/>
                    <a:pt x="43" y="33"/>
                  </a:cubicBezTo>
                  <a:cubicBezTo>
                    <a:pt x="49" y="33"/>
                    <a:pt x="53" y="30"/>
                    <a:pt x="56" y="27"/>
                  </a:cubicBezTo>
                  <a:cubicBezTo>
                    <a:pt x="58" y="25"/>
                    <a:pt x="59" y="20"/>
                    <a:pt x="58" y="17"/>
                  </a:cubicBezTo>
                  <a:cubicBezTo>
                    <a:pt x="57" y="14"/>
                    <a:pt x="54" y="11"/>
                    <a:pt x="48" y="1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27" name="iṣḷîdè">
              <a:extLst>
                <a:ext uri="{FF2B5EF4-FFF2-40B4-BE49-F238E27FC236}">
                  <a16:creationId xmlns:a16="http://schemas.microsoft.com/office/drawing/2014/main" id="{CC209586-A2E2-A95F-9623-89C3C97C6E74}"/>
                </a:ext>
              </a:extLst>
            </p:cNvPr>
            <p:cNvSpPr/>
            <p:nvPr/>
          </p:nvSpPr>
          <p:spPr bwMode="auto">
            <a:xfrm>
              <a:off x="6764816" y="3842538"/>
              <a:ext cx="380096" cy="305644"/>
            </a:xfrm>
            <a:custGeom>
              <a:avLst/>
              <a:gdLst>
                <a:gd name="T0" fmla="*/ 95 w 98"/>
                <a:gd name="T1" fmla="*/ 74 h 76"/>
                <a:gd name="T2" fmla="*/ 88 w 98"/>
                <a:gd name="T3" fmla="*/ 76 h 76"/>
                <a:gd name="T4" fmla="*/ 84 w 98"/>
                <a:gd name="T5" fmla="*/ 73 h 76"/>
                <a:gd name="T6" fmla="*/ 84 w 98"/>
                <a:gd name="T7" fmla="*/ 24 h 76"/>
                <a:gd name="T8" fmla="*/ 82 w 98"/>
                <a:gd name="T9" fmla="*/ 23 h 76"/>
                <a:gd name="T10" fmla="*/ 54 w 98"/>
                <a:gd name="T11" fmla="*/ 49 h 76"/>
                <a:gd name="T12" fmla="*/ 49 w 98"/>
                <a:gd name="T13" fmla="*/ 52 h 76"/>
                <a:gd name="T14" fmla="*/ 43 w 98"/>
                <a:gd name="T15" fmla="*/ 50 h 76"/>
                <a:gd name="T16" fmla="*/ 15 w 98"/>
                <a:gd name="T17" fmla="*/ 22 h 76"/>
                <a:gd name="T18" fmla="*/ 13 w 98"/>
                <a:gd name="T19" fmla="*/ 23 h 76"/>
                <a:gd name="T20" fmla="*/ 13 w 98"/>
                <a:gd name="T21" fmla="*/ 70 h 76"/>
                <a:gd name="T22" fmla="*/ 10 w 98"/>
                <a:gd name="T23" fmla="*/ 74 h 76"/>
                <a:gd name="T24" fmla="*/ 4 w 98"/>
                <a:gd name="T25" fmla="*/ 76 h 76"/>
                <a:gd name="T26" fmla="*/ 0 w 98"/>
                <a:gd name="T27" fmla="*/ 72 h 76"/>
                <a:gd name="T28" fmla="*/ 0 w 98"/>
                <a:gd name="T29" fmla="*/ 8 h 76"/>
                <a:gd name="T30" fmla="*/ 3 w 98"/>
                <a:gd name="T31" fmla="*/ 2 h 76"/>
                <a:gd name="T32" fmla="*/ 8 w 98"/>
                <a:gd name="T33" fmla="*/ 1 h 76"/>
                <a:gd name="T34" fmla="*/ 13 w 98"/>
                <a:gd name="T35" fmla="*/ 4 h 76"/>
                <a:gd name="T36" fmla="*/ 18 w 98"/>
                <a:gd name="T37" fmla="*/ 9 h 76"/>
                <a:gd name="T38" fmla="*/ 48 w 98"/>
                <a:gd name="T39" fmla="*/ 37 h 76"/>
                <a:gd name="T40" fmla="*/ 51 w 98"/>
                <a:gd name="T41" fmla="*/ 37 h 76"/>
                <a:gd name="T42" fmla="*/ 81 w 98"/>
                <a:gd name="T43" fmla="*/ 8 h 76"/>
                <a:gd name="T44" fmla="*/ 85 w 98"/>
                <a:gd name="T45" fmla="*/ 4 h 76"/>
                <a:gd name="T46" fmla="*/ 93 w 98"/>
                <a:gd name="T47" fmla="*/ 1 h 76"/>
                <a:gd name="T48" fmla="*/ 98 w 98"/>
                <a:gd name="T49" fmla="*/ 7 h 76"/>
                <a:gd name="T50" fmla="*/ 98 w 98"/>
                <a:gd name="T51" fmla="*/ 70 h 76"/>
                <a:gd name="T52" fmla="*/ 95 w 98"/>
                <a:gd name="T53" fmla="*/ 7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76">
                  <a:moveTo>
                    <a:pt x="95" y="74"/>
                  </a:moveTo>
                  <a:cubicBezTo>
                    <a:pt x="93" y="75"/>
                    <a:pt x="90" y="76"/>
                    <a:pt x="88" y="76"/>
                  </a:cubicBezTo>
                  <a:cubicBezTo>
                    <a:pt x="86" y="76"/>
                    <a:pt x="84" y="75"/>
                    <a:pt x="84" y="73"/>
                  </a:cubicBezTo>
                  <a:cubicBezTo>
                    <a:pt x="84" y="24"/>
                    <a:pt x="84" y="24"/>
                    <a:pt x="84" y="24"/>
                  </a:cubicBezTo>
                  <a:cubicBezTo>
                    <a:pt x="84" y="23"/>
                    <a:pt x="83" y="23"/>
                    <a:pt x="82" y="23"/>
                  </a:cubicBezTo>
                  <a:cubicBezTo>
                    <a:pt x="54" y="49"/>
                    <a:pt x="54" y="49"/>
                    <a:pt x="54" y="49"/>
                  </a:cubicBezTo>
                  <a:cubicBezTo>
                    <a:pt x="53" y="51"/>
                    <a:pt x="51" y="52"/>
                    <a:pt x="49" y="52"/>
                  </a:cubicBezTo>
                  <a:cubicBezTo>
                    <a:pt x="47" y="52"/>
                    <a:pt x="45" y="51"/>
                    <a:pt x="43" y="50"/>
                  </a:cubicBezTo>
                  <a:cubicBezTo>
                    <a:pt x="15" y="22"/>
                    <a:pt x="15" y="22"/>
                    <a:pt x="15" y="22"/>
                  </a:cubicBezTo>
                  <a:cubicBezTo>
                    <a:pt x="14" y="22"/>
                    <a:pt x="13" y="23"/>
                    <a:pt x="13" y="23"/>
                  </a:cubicBezTo>
                  <a:cubicBezTo>
                    <a:pt x="13" y="70"/>
                    <a:pt x="13" y="70"/>
                    <a:pt x="13" y="70"/>
                  </a:cubicBezTo>
                  <a:cubicBezTo>
                    <a:pt x="13" y="72"/>
                    <a:pt x="12" y="73"/>
                    <a:pt x="10" y="74"/>
                  </a:cubicBezTo>
                  <a:cubicBezTo>
                    <a:pt x="8" y="75"/>
                    <a:pt x="6" y="76"/>
                    <a:pt x="4" y="76"/>
                  </a:cubicBezTo>
                  <a:cubicBezTo>
                    <a:pt x="2" y="75"/>
                    <a:pt x="0" y="74"/>
                    <a:pt x="0" y="72"/>
                  </a:cubicBezTo>
                  <a:cubicBezTo>
                    <a:pt x="0" y="8"/>
                    <a:pt x="0" y="8"/>
                    <a:pt x="0" y="8"/>
                  </a:cubicBezTo>
                  <a:cubicBezTo>
                    <a:pt x="0" y="6"/>
                    <a:pt x="1" y="4"/>
                    <a:pt x="3" y="2"/>
                  </a:cubicBezTo>
                  <a:cubicBezTo>
                    <a:pt x="4" y="1"/>
                    <a:pt x="6" y="1"/>
                    <a:pt x="8" y="1"/>
                  </a:cubicBezTo>
                  <a:cubicBezTo>
                    <a:pt x="10" y="1"/>
                    <a:pt x="12" y="2"/>
                    <a:pt x="13" y="4"/>
                  </a:cubicBezTo>
                  <a:cubicBezTo>
                    <a:pt x="15" y="5"/>
                    <a:pt x="16" y="8"/>
                    <a:pt x="18" y="9"/>
                  </a:cubicBezTo>
                  <a:cubicBezTo>
                    <a:pt x="48" y="37"/>
                    <a:pt x="48" y="37"/>
                    <a:pt x="48" y="37"/>
                  </a:cubicBezTo>
                  <a:cubicBezTo>
                    <a:pt x="49" y="38"/>
                    <a:pt x="50" y="38"/>
                    <a:pt x="51" y="37"/>
                  </a:cubicBezTo>
                  <a:cubicBezTo>
                    <a:pt x="81" y="8"/>
                    <a:pt x="81" y="8"/>
                    <a:pt x="81" y="8"/>
                  </a:cubicBezTo>
                  <a:cubicBezTo>
                    <a:pt x="82" y="7"/>
                    <a:pt x="84" y="5"/>
                    <a:pt x="85" y="4"/>
                  </a:cubicBezTo>
                  <a:cubicBezTo>
                    <a:pt x="86" y="1"/>
                    <a:pt x="90" y="0"/>
                    <a:pt x="93" y="1"/>
                  </a:cubicBezTo>
                  <a:cubicBezTo>
                    <a:pt x="95" y="2"/>
                    <a:pt x="98" y="5"/>
                    <a:pt x="98" y="7"/>
                  </a:cubicBezTo>
                  <a:cubicBezTo>
                    <a:pt x="98" y="70"/>
                    <a:pt x="98" y="70"/>
                    <a:pt x="98" y="70"/>
                  </a:cubicBezTo>
                  <a:cubicBezTo>
                    <a:pt x="98" y="72"/>
                    <a:pt x="96" y="73"/>
                    <a:pt x="95" y="7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28" name="ïṡľîḓê">
              <a:extLst>
                <a:ext uri="{FF2B5EF4-FFF2-40B4-BE49-F238E27FC236}">
                  <a16:creationId xmlns:a16="http://schemas.microsoft.com/office/drawing/2014/main" id="{8CB5A57E-1E62-A355-6A1D-9F29EAB363F5}"/>
                </a:ext>
              </a:extLst>
            </p:cNvPr>
            <p:cNvSpPr/>
            <p:nvPr/>
          </p:nvSpPr>
          <p:spPr bwMode="auto">
            <a:xfrm>
              <a:off x="7172341" y="3834701"/>
              <a:ext cx="338952" cy="321318"/>
            </a:xfrm>
            <a:custGeom>
              <a:avLst/>
              <a:gdLst>
                <a:gd name="T0" fmla="*/ 74 w 87"/>
                <a:gd name="T1" fmla="*/ 76 h 80"/>
                <a:gd name="T2" fmla="*/ 66 w 87"/>
                <a:gd name="T3" fmla="*/ 61 h 80"/>
                <a:gd name="T4" fmla="*/ 65 w 87"/>
                <a:gd name="T5" fmla="*/ 61 h 80"/>
                <a:gd name="T6" fmla="*/ 61 w 87"/>
                <a:gd name="T7" fmla="*/ 62 h 80"/>
                <a:gd name="T8" fmla="*/ 29 w 87"/>
                <a:gd name="T9" fmla="*/ 62 h 80"/>
                <a:gd name="T10" fmla="*/ 24 w 87"/>
                <a:gd name="T11" fmla="*/ 60 h 80"/>
                <a:gd name="T12" fmla="*/ 23 w 87"/>
                <a:gd name="T13" fmla="*/ 59 h 80"/>
                <a:gd name="T14" fmla="*/ 14 w 87"/>
                <a:gd name="T15" fmla="*/ 75 h 80"/>
                <a:gd name="T16" fmla="*/ 1 w 87"/>
                <a:gd name="T17" fmla="*/ 76 h 80"/>
                <a:gd name="T18" fmla="*/ 1 w 87"/>
                <a:gd name="T19" fmla="*/ 69 h 80"/>
                <a:gd name="T20" fmla="*/ 36 w 87"/>
                <a:gd name="T21" fmla="*/ 5 h 80"/>
                <a:gd name="T22" fmla="*/ 51 w 87"/>
                <a:gd name="T23" fmla="*/ 6 h 80"/>
                <a:gd name="T24" fmla="*/ 82 w 87"/>
                <a:gd name="T25" fmla="*/ 61 h 80"/>
                <a:gd name="T26" fmla="*/ 85 w 87"/>
                <a:gd name="T27" fmla="*/ 66 h 80"/>
                <a:gd name="T28" fmla="*/ 86 w 87"/>
                <a:gd name="T29" fmla="*/ 74 h 80"/>
                <a:gd name="T30" fmla="*/ 79 w 87"/>
                <a:gd name="T31" fmla="*/ 79 h 80"/>
                <a:gd name="T32" fmla="*/ 74 w 87"/>
                <a:gd name="T33" fmla="*/ 76 h 80"/>
                <a:gd name="T34" fmla="*/ 41 w 87"/>
                <a:gd name="T35" fmla="*/ 23 h 80"/>
                <a:gd name="T36" fmla="*/ 27 w 87"/>
                <a:gd name="T37" fmla="*/ 50 h 80"/>
                <a:gd name="T38" fmla="*/ 29 w 87"/>
                <a:gd name="T39" fmla="*/ 51 h 80"/>
                <a:gd name="T40" fmla="*/ 59 w 87"/>
                <a:gd name="T41" fmla="*/ 52 h 80"/>
                <a:gd name="T42" fmla="*/ 60 w 87"/>
                <a:gd name="T43" fmla="*/ 50 h 80"/>
                <a:gd name="T44" fmla="*/ 45 w 87"/>
                <a:gd name="T45" fmla="*/ 23 h 80"/>
                <a:gd name="T46" fmla="*/ 41 w 87"/>
                <a:gd name="T4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 h="80">
                  <a:moveTo>
                    <a:pt x="74" y="76"/>
                  </a:moveTo>
                  <a:cubicBezTo>
                    <a:pt x="66" y="61"/>
                    <a:pt x="66" y="61"/>
                    <a:pt x="66" y="61"/>
                  </a:cubicBezTo>
                  <a:cubicBezTo>
                    <a:pt x="66" y="60"/>
                    <a:pt x="65" y="60"/>
                    <a:pt x="65" y="61"/>
                  </a:cubicBezTo>
                  <a:cubicBezTo>
                    <a:pt x="64" y="62"/>
                    <a:pt x="62" y="62"/>
                    <a:pt x="61" y="62"/>
                  </a:cubicBezTo>
                  <a:cubicBezTo>
                    <a:pt x="51" y="62"/>
                    <a:pt x="39" y="62"/>
                    <a:pt x="29" y="62"/>
                  </a:cubicBezTo>
                  <a:cubicBezTo>
                    <a:pt x="27" y="62"/>
                    <a:pt x="25" y="61"/>
                    <a:pt x="24" y="60"/>
                  </a:cubicBezTo>
                  <a:cubicBezTo>
                    <a:pt x="24" y="59"/>
                    <a:pt x="23" y="59"/>
                    <a:pt x="23" y="59"/>
                  </a:cubicBezTo>
                  <a:cubicBezTo>
                    <a:pt x="14" y="75"/>
                    <a:pt x="14" y="75"/>
                    <a:pt x="14" y="75"/>
                  </a:cubicBezTo>
                  <a:cubicBezTo>
                    <a:pt x="11" y="80"/>
                    <a:pt x="4" y="80"/>
                    <a:pt x="1" y="76"/>
                  </a:cubicBezTo>
                  <a:cubicBezTo>
                    <a:pt x="0" y="74"/>
                    <a:pt x="0" y="71"/>
                    <a:pt x="1" y="69"/>
                  </a:cubicBezTo>
                  <a:cubicBezTo>
                    <a:pt x="13" y="49"/>
                    <a:pt x="26" y="23"/>
                    <a:pt x="36" y="5"/>
                  </a:cubicBezTo>
                  <a:cubicBezTo>
                    <a:pt x="39" y="0"/>
                    <a:pt x="48" y="1"/>
                    <a:pt x="51" y="6"/>
                  </a:cubicBezTo>
                  <a:cubicBezTo>
                    <a:pt x="82" y="61"/>
                    <a:pt x="82" y="61"/>
                    <a:pt x="82" y="61"/>
                  </a:cubicBezTo>
                  <a:cubicBezTo>
                    <a:pt x="83" y="63"/>
                    <a:pt x="84" y="64"/>
                    <a:pt x="85" y="66"/>
                  </a:cubicBezTo>
                  <a:cubicBezTo>
                    <a:pt x="87" y="68"/>
                    <a:pt x="87" y="71"/>
                    <a:pt x="86" y="74"/>
                  </a:cubicBezTo>
                  <a:cubicBezTo>
                    <a:pt x="84" y="77"/>
                    <a:pt x="82" y="79"/>
                    <a:pt x="79" y="79"/>
                  </a:cubicBezTo>
                  <a:cubicBezTo>
                    <a:pt x="77" y="80"/>
                    <a:pt x="75" y="79"/>
                    <a:pt x="74" y="76"/>
                  </a:cubicBezTo>
                  <a:close/>
                  <a:moveTo>
                    <a:pt x="41" y="23"/>
                  </a:moveTo>
                  <a:cubicBezTo>
                    <a:pt x="27" y="50"/>
                    <a:pt x="27" y="50"/>
                    <a:pt x="27" y="50"/>
                  </a:cubicBezTo>
                  <a:cubicBezTo>
                    <a:pt x="27" y="50"/>
                    <a:pt x="29" y="51"/>
                    <a:pt x="29" y="51"/>
                  </a:cubicBezTo>
                  <a:cubicBezTo>
                    <a:pt x="37" y="51"/>
                    <a:pt x="50" y="51"/>
                    <a:pt x="59" y="52"/>
                  </a:cubicBezTo>
                  <a:cubicBezTo>
                    <a:pt x="59" y="52"/>
                    <a:pt x="61" y="51"/>
                    <a:pt x="60" y="50"/>
                  </a:cubicBezTo>
                  <a:cubicBezTo>
                    <a:pt x="45" y="23"/>
                    <a:pt x="45" y="23"/>
                    <a:pt x="45" y="23"/>
                  </a:cubicBezTo>
                  <a:cubicBezTo>
                    <a:pt x="45" y="22"/>
                    <a:pt x="42" y="21"/>
                    <a:pt x="41" y="2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29" name="ísļïḋé">
              <a:extLst>
                <a:ext uri="{FF2B5EF4-FFF2-40B4-BE49-F238E27FC236}">
                  <a16:creationId xmlns:a16="http://schemas.microsoft.com/office/drawing/2014/main" id="{F86424AE-531E-0E05-FCDD-77D250399544}"/>
                </a:ext>
              </a:extLst>
            </p:cNvPr>
            <p:cNvSpPr/>
            <p:nvPr/>
          </p:nvSpPr>
          <p:spPr bwMode="auto">
            <a:xfrm>
              <a:off x="7542642" y="3846457"/>
              <a:ext cx="248826" cy="305644"/>
            </a:xfrm>
            <a:custGeom>
              <a:avLst/>
              <a:gdLst>
                <a:gd name="T0" fmla="*/ 58 w 64"/>
                <a:gd name="T1" fmla="*/ 74 h 76"/>
                <a:gd name="T2" fmla="*/ 49 w 64"/>
                <a:gd name="T3" fmla="*/ 76 h 76"/>
                <a:gd name="T4" fmla="*/ 38 w 64"/>
                <a:gd name="T5" fmla="*/ 74 h 76"/>
                <a:gd name="T6" fmla="*/ 15 w 64"/>
                <a:gd name="T7" fmla="*/ 74 h 76"/>
                <a:gd name="T8" fmla="*/ 10 w 64"/>
                <a:gd name="T9" fmla="*/ 75 h 76"/>
                <a:gd name="T10" fmla="*/ 3 w 64"/>
                <a:gd name="T11" fmla="*/ 74 h 76"/>
                <a:gd name="T12" fmla="*/ 0 w 64"/>
                <a:gd name="T13" fmla="*/ 69 h 76"/>
                <a:gd name="T14" fmla="*/ 0 w 64"/>
                <a:gd name="T15" fmla="*/ 22 h 76"/>
                <a:gd name="T16" fmla="*/ 2 w 64"/>
                <a:gd name="T17" fmla="*/ 4 h 76"/>
                <a:gd name="T18" fmla="*/ 6 w 64"/>
                <a:gd name="T19" fmla="*/ 0 h 76"/>
                <a:gd name="T20" fmla="*/ 14 w 64"/>
                <a:gd name="T21" fmla="*/ 3 h 76"/>
                <a:gd name="T22" fmla="*/ 16 w 64"/>
                <a:gd name="T23" fmla="*/ 9 h 76"/>
                <a:gd name="T24" fmla="*/ 14 w 64"/>
                <a:gd name="T25" fmla="*/ 19 h 76"/>
                <a:gd name="T26" fmla="*/ 14 w 64"/>
                <a:gd name="T27" fmla="*/ 61 h 76"/>
                <a:gd name="T28" fmla="*/ 17 w 64"/>
                <a:gd name="T29" fmla="*/ 63 h 76"/>
                <a:gd name="T30" fmla="*/ 61 w 64"/>
                <a:gd name="T31" fmla="*/ 63 h 76"/>
                <a:gd name="T32" fmla="*/ 64 w 64"/>
                <a:gd name="T33" fmla="*/ 67 h 76"/>
                <a:gd name="T34" fmla="*/ 58 w 64"/>
                <a:gd name="T35" fmla="*/ 7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76">
                  <a:moveTo>
                    <a:pt x="58" y="74"/>
                  </a:moveTo>
                  <a:cubicBezTo>
                    <a:pt x="55" y="76"/>
                    <a:pt x="52" y="76"/>
                    <a:pt x="49" y="76"/>
                  </a:cubicBezTo>
                  <a:cubicBezTo>
                    <a:pt x="46" y="75"/>
                    <a:pt x="41" y="74"/>
                    <a:pt x="38" y="74"/>
                  </a:cubicBezTo>
                  <a:cubicBezTo>
                    <a:pt x="15" y="74"/>
                    <a:pt x="15" y="74"/>
                    <a:pt x="15" y="74"/>
                  </a:cubicBezTo>
                  <a:cubicBezTo>
                    <a:pt x="13" y="74"/>
                    <a:pt x="11" y="74"/>
                    <a:pt x="10" y="75"/>
                  </a:cubicBezTo>
                  <a:cubicBezTo>
                    <a:pt x="7" y="76"/>
                    <a:pt x="5" y="75"/>
                    <a:pt x="3" y="74"/>
                  </a:cubicBezTo>
                  <a:cubicBezTo>
                    <a:pt x="2" y="73"/>
                    <a:pt x="0" y="71"/>
                    <a:pt x="0" y="69"/>
                  </a:cubicBezTo>
                  <a:cubicBezTo>
                    <a:pt x="0" y="22"/>
                    <a:pt x="0" y="22"/>
                    <a:pt x="0" y="22"/>
                  </a:cubicBezTo>
                  <a:cubicBezTo>
                    <a:pt x="0" y="18"/>
                    <a:pt x="1" y="9"/>
                    <a:pt x="2" y="4"/>
                  </a:cubicBezTo>
                  <a:cubicBezTo>
                    <a:pt x="2" y="2"/>
                    <a:pt x="4" y="0"/>
                    <a:pt x="6" y="0"/>
                  </a:cubicBezTo>
                  <a:cubicBezTo>
                    <a:pt x="9" y="0"/>
                    <a:pt x="12" y="1"/>
                    <a:pt x="14" y="3"/>
                  </a:cubicBezTo>
                  <a:cubicBezTo>
                    <a:pt x="16" y="4"/>
                    <a:pt x="17" y="6"/>
                    <a:pt x="16" y="9"/>
                  </a:cubicBezTo>
                  <a:cubicBezTo>
                    <a:pt x="15" y="11"/>
                    <a:pt x="14" y="17"/>
                    <a:pt x="14" y="19"/>
                  </a:cubicBezTo>
                  <a:cubicBezTo>
                    <a:pt x="14" y="61"/>
                    <a:pt x="14" y="61"/>
                    <a:pt x="14" y="61"/>
                  </a:cubicBezTo>
                  <a:cubicBezTo>
                    <a:pt x="14" y="62"/>
                    <a:pt x="15" y="63"/>
                    <a:pt x="17" y="63"/>
                  </a:cubicBezTo>
                  <a:cubicBezTo>
                    <a:pt x="61" y="63"/>
                    <a:pt x="61" y="63"/>
                    <a:pt x="61" y="63"/>
                  </a:cubicBezTo>
                  <a:cubicBezTo>
                    <a:pt x="63" y="63"/>
                    <a:pt x="64" y="64"/>
                    <a:pt x="64" y="67"/>
                  </a:cubicBezTo>
                  <a:cubicBezTo>
                    <a:pt x="63" y="69"/>
                    <a:pt x="61" y="73"/>
                    <a:pt x="58" y="7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30" name="îšļídê">
              <a:extLst>
                <a:ext uri="{FF2B5EF4-FFF2-40B4-BE49-F238E27FC236}">
                  <a16:creationId xmlns:a16="http://schemas.microsoft.com/office/drawing/2014/main" id="{244309DB-2834-26E6-8434-20A5327A1F2E}"/>
                </a:ext>
              </a:extLst>
            </p:cNvPr>
            <p:cNvSpPr/>
            <p:nvPr/>
          </p:nvSpPr>
          <p:spPr bwMode="auto">
            <a:xfrm>
              <a:off x="8005027" y="3838620"/>
              <a:ext cx="291930" cy="313481"/>
            </a:xfrm>
            <a:custGeom>
              <a:avLst/>
              <a:gdLst>
                <a:gd name="T0" fmla="*/ 74 w 75"/>
                <a:gd name="T1" fmla="*/ 16 h 78"/>
                <a:gd name="T2" fmla="*/ 73 w 75"/>
                <a:gd name="T3" fmla="*/ 49 h 78"/>
                <a:gd name="T4" fmla="*/ 68 w 75"/>
                <a:gd name="T5" fmla="*/ 64 h 78"/>
                <a:gd name="T6" fmla="*/ 55 w 75"/>
                <a:gd name="T7" fmla="*/ 75 h 78"/>
                <a:gd name="T8" fmla="*/ 32 w 75"/>
                <a:gd name="T9" fmla="*/ 78 h 78"/>
                <a:gd name="T10" fmla="*/ 10 w 75"/>
                <a:gd name="T11" fmla="*/ 69 h 78"/>
                <a:gd name="T12" fmla="*/ 1 w 75"/>
                <a:gd name="T13" fmla="*/ 47 h 78"/>
                <a:gd name="T14" fmla="*/ 4 w 75"/>
                <a:gd name="T15" fmla="*/ 5 h 78"/>
                <a:gd name="T16" fmla="*/ 8 w 75"/>
                <a:gd name="T17" fmla="*/ 1 h 78"/>
                <a:gd name="T18" fmla="*/ 17 w 75"/>
                <a:gd name="T19" fmla="*/ 4 h 78"/>
                <a:gd name="T20" fmla="*/ 18 w 75"/>
                <a:gd name="T21" fmla="*/ 9 h 78"/>
                <a:gd name="T22" fmla="*/ 14 w 75"/>
                <a:gd name="T23" fmla="*/ 48 h 78"/>
                <a:gd name="T24" fmla="*/ 21 w 75"/>
                <a:gd name="T25" fmla="*/ 63 h 78"/>
                <a:gd name="T26" fmla="*/ 36 w 75"/>
                <a:gd name="T27" fmla="*/ 68 h 78"/>
                <a:gd name="T28" fmla="*/ 53 w 75"/>
                <a:gd name="T29" fmla="*/ 64 h 78"/>
                <a:gd name="T30" fmla="*/ 60 w 75"/>
                <a:gd name="T31" fmla="*/ 50 h 78"/>
                <a:gd name="T32" fmla="*/ 59 w 75"/>
                <a:gd name="T33" fmla="*/ 7 h 78"/>
                <a:gd name="T34" fmla="*/ 61 w 75"/>
                <a:gd name="T35" fmla="*/ 2 h 78"/>
                <a:gd name="T36" fmla="*/ 67 w 75"/>
                <a:gd name="T37" fmla="*/ 1 h 78"/>
                <a:gd name="T38" fmla="*/ 73 w 75"/>
                <a:gd name="T39" fmla="*/ 4 h 78"/>
                <a:gd name="T40" fmla="*/ 75 w 75"/>
                <a:gd name="T41" fmla="*/ 9 h 78"/>
                <a:gd name="T42" fmla="*/ 74 w 75"/>
                <a:gd name="T43"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78">
                  <a:moveTo>
                    <a:pt x="74" y="16"/>
                  </a:moveTo>
                  <a:cubicBezTo>
                    <a:pt x="75" y="27"/>
                    <a:pt x="75" y="38"/>
                    <a:pt x="73" y="49"/>
                  </a:cubicBezTo>
                  <a:cubicBezTo>
                    <a:pt x="73" y="55"/>
                    <a:pt x="71" y="60"/>
                    <a:pt x="68" y="64"/>
                  </a:cubicBezTo>
                  <a:cubicBezTo>
                    <a:pt x="65" y="69"/>
                    <a:pt x="61" y="73"/>
                    <a:pt x="55" y="75"/>
                  </a:cubicBezTo>
                  <a:cubicBezTo>
                    <a:pt x="48" y="78"/>
                    <a:pt x="39" y="78"/>
                    <a:pt x="32" y="78"/>
                  </a:cubicBezTo>
                  <a:cubicBezTo>
                    <a:pt x="22" y="77"/>
                    <a:pt x="15" y="74"/>
                    <a:pt x="10" y="69"/>
                  </a:cubicBezTo>
                  <a:cubicBezTo>
                    <a:pt x="5" y="63"/>
                    <a:pt x="2" y="56"/>
                    <a:pt x="1" y="47"/>
                  </a:cubicBezTo>
                  <a:cubicBezTo>
                    <a:pt x="0" y="34"/>
                    <a:pt x="1" y="15"/>
                    <a:pt x="4" y="5"/>
                  </a:cubicBezTo>
                  <a:cubicBezTo>
                    <a:pt x="4" y="2"/>
                    <a:pt x="6" y="1"/>
                    <a:pt x="8" y="1"/>
                  </a:cubicBezTo>
                  <a:cubicBezTo>
                    <a:pt x="11" y="0"/>
                    <a:pt x="15" y="1"/>
                    <a:pt x="17" y="4"/>
                  </a:cubicBezTo>
                  <a:cubicBezTo>
                    <a:pt x="18" y="5"/>
                    <a:pt x="18" y="7"/>
                    <a:pt x="18" y="9"/>
                  </a:cubicBezTo>
                  <a:cubicBezTo>
                    <a:pt x="15" y="18"/>
                    <a:pt x="13" y="34"/>
                    <a:pt x="14" y="48"/>
                  </a:cubicBezTo>
                  <a:cubicBezTo>
                    <a:pt x="14" y="54"/>
                    <a:pt x="17" y="60"/>
                    <a:pt x="21" y="63"/>
                  </a:cubicBezTo>
                  <a:cubicBezTo>
                    <a:pt x="25" y="66"/>
                    <a:pt x="30" y="68"/>
                    <a:pt x="36" y="68"/>
                  </a:cubicBezTo>
                  <a:cubicBezTo>
                    <a:pt x="42" y="69"/>
                    <a:pt x="48" y="68"/>
                    <a:pt x="53" y="64"/>
                  </a:cubicBezTo>
                  <a:cubicBezTo>
                    <a:pt x="57" y="60"/>
                    <a:pt x="60" y="55"/>
                    <a:pt x="60" y="50"/>
                  </a:cubicBezTo>
                  <a:cubicBezTo>
                    <a:pt x="62" y="38"/>
                    <a:pt x="61" y="20"/>
                    <a:pt x="59" y="7"/>
                  </a:cubicBezTo>
                  <a:cubicBezTo>
                    <a:pt x="59" y="5"/>
                    <a:pt x="60" y="3"/>
                    <a:pt x="61" y="2"/>
                  </a:cubicBezTo>
                  <a:cubicBezTo>
                    <a:pt x="62" y="1"/>
                    <a:pt x="64" y="0"/>
                    <a:pt x="67" y="1"/>
                  </a:cubicBezTo>
                  <a:cubicBezTo>
                    <a:pt x="69" y="1"/>
                    <a:pt x="72" y="2"/>
                    <a:pt x="73" y="4"/>
                  </a:cubicBezTo>
                  <a:cubicBezTo>
                    <a:pt x="75" y="5"/>
                    <a:pt x="75" y="7"/>
                    <a:pt x="75" y="9"/>
                  </a:cubicBezTo>
                  <a:cubicBezTo>
                    <a:pt x="74" y="11"/>
                    <a:pt x="74" y="14"/>
                    <a:pt x="74" y="1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31" name="í$ḷíḋè">
              <a:extLst>
                <a:ext uri="{FF2B5EF4-FFF2-40B4-BE49-F238E27FC236}">
                  <a16:creationId xmlns:a16="http://schemas.microsoft.com/office/drawing/2014/main" id="{C9C180F1-47EA-6F17-423B-257D180D27C8}"/>
                </a:ext>
              </a:extLst>
            </p:cNvPr>
            <p:cNvSpPr/>
            <p:nvPr/>
          </p:nvSpPr>
          <p:spPr bwMode="auto">
            <a:xfrm>
              <a:off x="8336141" y="3842538"/>
              <a:ext cx="303686" cy="305644"/>
            </a:xfrm>
            <a:custGeom>
              <a:avLst/>
              <a:gdLst>
                <a:gd name="T0" fmla="*/ 77 w 78"/>
                <a:gd name="T1" fmla="*/ 14 h 76"/>
                <a:gd name="T2" fmla="*/ 77 w 78"/>
                <a:gd name="T3" fmla="*/ 69 h 76"/>
                <a:gd name="T4" fmla="*/ 71 w 78"/>
                <a:gd name="T5" fmla="*/ 76 h 76"/>
                <a:gd name="T6" fmla="*/ 63 w 78"/>
                <a:gd name="T7" fmla="*/ 72 h 76"/>
                <a:gd name="T8" fmla="*/ 55 w 78"/>
                <a:gd name="T9" fmla="*/ 61 h 76"/>
                <a:gd name="T10" fmla="*/ 16 w 78"/>
                <a:gd name="T11" fmla="*/ 21 h 76"/>
                <a:gd name="T12" fmla="*/ 14 w 78"/>
                <a:gd name="T13" fmla="*/ 22 h 76"/>
                <a:gd name="T14" fmla="*/ 14 w 78"/>
                <a:gd name="T15" fmla="*/ 71 h 76"/>
                <a:gd name="T16" fmla="*/ 10 w 78"/>
                <a:gd name="T17" fmla="*/ 75 h 76"/>
                <a:gd name="T18" fmla="*/ 3 w 78"/>
                <a:gd name="T19" fmla="*/ 76 h 76"/>
                <a:gd name="T20" fmla="*/ 0 w 78"/>
                <a:gd name="T21" fmla="*/ 73 h 76"/>
                <a:gd name="T22" fmla="*/ 0 w 78"/>
                <a:gd name="T23" fmla="*/ 9 h 76"/>
                <a:gd name="T24" fmla="*/ 2 w 78"/>
                <a:gd name="T25" fmla="*/ 3 h 76"/>
                <a:gd name="T26" fmla="*/ 8 w 78"/>
                <a:gd name="T27" fmla="*/ 0 h 76"/>
                <a:gd name="T28" fmla="*/ 14 w 78"/>
                <a:gd name="T29" fmla="*/ 4 h 76"/>
                <a:gd name="T30" fmla="*/ 20 w 78"/>
                <a:gd name="T31" fmla="*/ 11 h 76"/>
                <a:gd name="T32" fmla="*/ 62 w 78"/>
                <a:gd name="T33" fmla="*/ 52 h 76"/>
                <a:gd name="T34" fmla="*/ 64 w 78"/>
                <a:gd name="T35" fmla="*/ 51 h 76"/>
                <a:gd name="T36" fmla="*/ 64 w 78"/>
                <a:gd name="T37" fmla="*/ 11 h 76"/>
                <a:gd name="T38" fmla="*/ 63 w 78"/>
                <a:gd name="T39" fmla="*/ 6 h 76"/>
                <a:gd name="T40" fmla="*/ 65 w 78"/>
                <a:gd name="T41" fmla="*/ 1 h 76"/>
                <a:gd name="T42" fmla="*/ 75 w 78"/>
                <a:gd name="T43" fmla="*/ 1 h 76"/>
                <a:gd name="T44" fmla="*/ 78 w 78"/>
                <a:gd name="T45" fmla="*/ 7 h 76"/>
                <a:gd name="T46" fmla="*/ 77 w 78"/>
                <a:gd name="T4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76">
                  <a:moveTo>
                    <a:pt x="77" y="14"/>
                  </a:moveTo>
                  <a:cubicBezTo>
                    <a:pt x="77" y="69"/>
                    <a:pt x="77" y="69"/>
                    <a:pt x="77" y="69"/>
                  </a:cubicBezTo>
                  <a:cubicBezTo>
                    <a:pt x="77" y="74"/>
                    <a:pt x="74" y="76"/>
                    <a:pt x="71" y="76"/>
                  </a:cubicBezTo>
                  <a:cubicBezTo>
                    <a:pt x="68" y="76"/>
                    <a:pt x="65" y="74"/>
                    <a:pt x="63" y="72"/>
                  </a:cubicBezTo>
                  <a:cubicBezTo>
                    <a:pt x="62" y="69"/>
                    <a:pt x="58" y="64"/>
                    <a:pt x="55" y="61"/>
                  </a:cubicBezTo>
                  <a:cubicBezTo>
                    <a:pt x="16" y="21"/>
                    <a:pt x="16" y="21"/>
                    <a:pt x="16" y="21"/>
                  </a:cubicBezTo>
                  <a:cubicBezTo>
                    <a:pt x="15" y="20"/>
                    <a:pt x="14" y="21"/>
                    <a:pt x="14" y="22"/>
                  </a:cubicBezTo>
                  <a:cubicBezTo>
                    <a:pt x="14" y="71"/>
                    <a:pt x="14" y="71"/>
                    <a:pt x="14" y="71"/>
                  </a:cubicBezTo>
                  <a:cubicBezTo>
                    <a:pt x="14" y="72"/>
                    <a:pt x="12" y="74"/>
                    <a:pt x="10" y="75"/>
                  </a:cubicBezTo>
                  <a:cubicBezTo>
                    <a:pt x="8" y="76"/>
                    <a:pt x="5" y="76"/>
                    <a:pt x="3" y="76"/>
                  </a:cubicBezTo>
                  <a:cubicBezTo>
                    <a:pt x="2" y="75"/>
                    <a:pt x="0" y="74"/>
                    <a:pt x="0" y="73"/>
                  </a:cubicBezTo>
                  <a:cubicBezTo>
                    <a:pt x="0" y="9"/>
                    <a:pt x="0" y="9"/>
                    <a:pt x="0" y="9"/>
                  </a:cubicBezTo>
                  <a:cubicBezTo>
                    <a:pt x="0" y="7"/>
                    <a:pt x="1" y="5"/>
                    <a:pt x="2" y="3"/>
                  </a:cubicBezTo>
                  <a:cubicBezTo>
                    <a:pt x="4" y="1"/>
                    <a:pt x="6" y="0"/>
                    <a:pt x="8" y="0"/>
                  </a:cubicBezTo>
                  <a:cubicBezTo>
                    <a:pt x="10" y="0"/>
                    <a:pt x="13" y="1"/>
                    <a:pt x="14" y="4"/>
                  </a:cubicBezTo>
                  <a:cubicBezTo>
                    <a:pt x="16" y="5"/>
                    <a:pt x="18" y="9"/>
                    <a:pt x="20" y="11"/>
                  </a:cubicBezTo>
                  <a:cubicBezTo>
                    <a:pt x="62" y="52"/>
                    <a:pt x="62" y="52"/>
                    <a:pt x="62" y="52"/>
                  </a:cubicBezTo>
                  <a:cubicBezTo>
                    <a:pt x="62" y="53"/>
                    <a:pt x="64" y="52"/>
                    <a:pt x="64" y="51"/>
                  </a:cubicBezTo>
                  <a:cubicBezTo>
                    <a:pt x="64" y="11"/>
                    <a:pt x="64" y="11"/>
                    <a:pt x="64" y="11"/>
                  </a:cubicBezTo>
                  <a:cubicBezTo>
                    <a:pt x="64" y="9"/>
                    <a:pt x="63" y="8"/>
                    <a:pt x="63" y="6"/>
                  </a:cubicBezTo>
                  <a:cubicBezTo>
                    <a:pt x="62" y="4"/>
                    <a:pt x="63" y="2"/>
                    <a:pt x="65" y="1"/>
                  </a:cubicBezTo>
                  <a:cubicBezTo>
                    <a:pt x="67" y="0"/>
                    <a:pt x="72" y="0"/>
                    <a:pt x="75" y="1"/>
                  </a:cubicBezTo>
                  <a:cubicBezTo>
                    <a:pt x="77" y="2"/>
                    <a:pt x="78" y="4"/>
                    <a:pt x="78" y="7"/>
                  </a:cubicBezTo>
                  <a:cubicBezTo>
                    <a:pt x="77" y="9"/>
                    <a:pt x="77" y="12"/>
                    <a:pt x="77" y="1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32" name="îsḻíḓe">
              <a:extLst>
                <a:ext uri="{FF2B5EF4-FFF2-40B4-BE49-F238E27FC236}">
                  <a16:creationId xmlns:a16="http://schemas.microsoft.com/office/drawing/2014/main" id="{7056BE9F-3BE8-EABE-DF41-D861484CE634}"/>
                </a:ext>
              </a:extLst>
            </p:cNvPr>
            <p:cNvSpPr/>
            <p:nvPr/>
          </p:nvSpPr>
          <p:spPr bwMode="auto">
            <a:xfrm>
              <a:off x="8714278" y="3842538"/>
              <a:ext cx="60738" cy="309563"/>
            </a:xfrm>
            <a:custGeom>
              <a:avLst/>
              <a:gdLst>
                <a:gd name="T0" fmla="*/ 15 w 16"/>
                <a:gd name="T1" fmla="*/ 26 h 77"/>
                <a:gd name="T2" fmla="*/ 15 w 16"/>
                <a:gd name="T3" fmla="*/ 70 h 77"/>
                <a:gd name="T4" fmla="*/ 11 w 16"/>
                <a:gd name="T5" fmla="*/ 75 h 77"/>
                <a:gd name="T6" fmla="*/ 3 w 16"/>
                <a:gd name="T7" fmla="*/ 76 h 77"/>
                <a:gd name="T8" fmla="*/ 0 w 16"/>
                <a:gd name="T9" fmla="*/ 71 h 77"/>
                <a:gd name="T10" fmla="*/ 1 w 16"/>
                <a:gd name="T11" fmla="*/ 52 h 77"/>
                <a:gd name="T12" fmla="*/ 1 w 16"/>
                <a:gd name="T13" fmla="*/ 19 h 77"/>
                <a:gd name="T14" fmla="*/ 0 w 16"/>
                <a:gd name="T15" fmla="*/ 7 h 77"/>
                <a:gd name="T16" fmla="*/ 3 w 16"/>
                <a:gd name="T17" fmla="*/ 2 h 77"/>
                <a:gd name="T18" fmla="*/ 15 w 16"/>
                <a:gd name="T19" fmla="*/ 4 h 77"/>
                <a:gd name="T20" fmla="*/ 16 w 16"/>
                <a:gd name="T21" fmla="*/ 9 h 77"/>
                <a:gd name="T22" fmla="*/ 15 w 16"/>
                <a:gd name="T23"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7">
                  <a:moveTo>
                    <a:pt x="15" y="26"/>
                  </a:moveTo>
                  <a:cubicBezTo>
                    <a:pt x="15" y="70"/>
                    <a:pt x="15" y="70"/>
                    <a:pt x="15" y="70"/>
                  </a:cubicBezTo>
                  <a:cubicBezTo>
                    <a:pt x="15" y="72"/>
                    <a:pt x="13" y="74"/>
                    <a:pt x="11" y="75"/>
                  </a:cubicBezTo>
                  <a:cubicBezTo>
                    <a:pt x="9" y="76"/>
                    <a:pt x="6" y="77"/>
                    <a:pt x="3" y="76"/>
                  </a:cubicBezTo>
                  <a:cubicBezTo>
                    <a:pt x="1" y="75"/>
                    <a:pt x="0" y="73"/>
                    <a:pt x="0" y="71"/>
                  </a:cubicBezTo>
                  <a:cubicBezTo>
                    <a:pt x="1" y="66"/>
                    <a:pt x="1" y="58"/>
                    <a:pt x="1" y="52"/>
                  </a:cubicBezTo>
                  <a:cubicBezTo>
                    <a:pt x="1" y="19"/>
                    <a:pt x="1" y="19"/>
                    <a:pt x="1" y="19"/>
                  </a:cubicBezTo>
                  <a:cubicBezTo>
                    <a:pt x="1" y="15"/>
                    <a:pt x="0" y="11"/>
                    <a:pt x="0" y="7"/>
                  </a:cubicBezTo>
                  <a:cubicBezTo>
                    <a:pt x="0" y="4"/>
                    <a:pt x="1" y="3"/>
                    <a:pt x="3" y="2"/>
                  </a:cubicBezTo>
                  <a:cubicBezTo>
                    <a:pt x="7" y="0"/>
                    <a:pt x="12" y="1"/>
                    <a:pt x="15" y="4"/>
                  </a:cubicBezTo>
                  <a:cubicBezTo>
                    <a:pt x="16" y="5"/>
                    <a:pt x="16" y="7"/>
                    <a:pt x="16" y="9"/>
                  </a:cubicBezTo>
                  <a:cubicBezTo>
                    <a:pt x="15" y="12"/>
                    <a:pt x="15" y="22"/>
                    <a:pt x="15" y="2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33" name="iṣḷíḑé">
              <a:extLst>
                <a:ext uri="{FF2B5EF4-FFF2-40B4-BE49-F238E27FC236}">
                  <a16:creationId xmlns:a16="http://schemas.microsoft.com/office/drawing/2014/main" id="{6C6226C9-082F-F13D-CADB-969485E1511F}"/>
                </a:ext>
              </a:extLst>
            </p:cNvPr>
            <p:cNvSpPr/>
            <p:nvPr/>
          </p:nvSpPr>
          <p:spPr bwMode="auto">
            <a:xfrm>
              <a:off x="8849467" y="3842538"/>
              <a:ext cx="342871" cy="305644"/>
            </a:xfrm>
            <a:custGeom>
              <a:avLst/>
              <a:gdLst>
                <a:gd name="T0" fmla="*/ 87 w 88"/>
                <a:gd name="T1" fmla="*/ 10 h 76"/>
                <a:gd name="T2" fmla="*/ 83 w 88"/>
                <a:gd name="T3" fmla="*/ 15 h 76"/>
                <a:gd name="T4" fmla="*/ 51 w 88"/>
                <a:gd name="T5" fmla="*/ 71 h 76"/>
                <a:gd name="T6" fmla="*/ 42 w 88"/>
                <a:gd name="T7" fmla="*/ 76 h 76"/>
                <a:gd name="T8" fmla="*/ 33 w 88"/>
                <a:gd name="T9" fmla="*/ 71 h 76"/>
                <a:gd name="T10" fmla="*/ 4 w 88"/>
                <a:gd name="T11" fmla="*/ 13 h 76"/>
                <a:gd name="T12" fmla="*/ 1 w 88"/>
                <a:gd name="T13" fmla="*/ 9 h 76"/>
                <a:gd name="T14" fmla="*/ 1 w 88"/>
                <a:gd name="T15" fmla="*/ 5 h 76"/>
                <a:gd name="T16" fmla="*/ 7 w 88"/>
                <a:gd name="T17" fmla="*/ 1 h 76"/>
                <a:gd name="T18" fmla="*/ 13 w 88"/>
                <a:gd name="T19" fmla="*/ 0 h 76"/>
                <a:gd name="T20" fmla="*/ 17 w 88"/>
                <a:gd name="T21" fmla="*/ 3 h 76"/>
                <a:gd name="T22" fmla="*/ 18 w 88"/>
                <a:gd name="T23" fmla="*/ 7 h 76"/>
                <a:gd name="T24" fmla="*/ 42 w 88"/>
                <a:gd name="T25" fmla="*/ 58 h 76"/>
                <a:gd name="T26" fmla="*/ 43 w 88"/>
                <a:gd name="T27" fmla="*/ 58 h 76"/>
                <a:gd name="T28" fmla="*/ 72 w 88"/>
                <a:gd name="T29" fmla="*/ 4 h 76"/>
                <a:gd name="T30" fmla="*/ 75 w 88"/>
                <a:gd name="T31" fmla="*/ 1 h 76"/>
                <a:gd name="T32" fmla="*/ 82 w 88"/>
                <a:gd name="T33" fmla="*/ 2 h 76"/>
                <a:gd name="T34" fmla="*/ 88 w 88"/>
                <a:gd name="T35" fmla="*/ 6 h 76"/>
                <a:gd name="T36" fmla="*/ 87 w 88"/>
                <a:gd name="T37"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76">
                  <a:moveTo>
                    <a:pt x="87" y="10"/>
                  </a:moveTo>
                  <a:cubicBezTo>
                    <a:pt x="86" y="12"/>
                    <a:pt x="85" y="14"/>
                    <a:pt x="83" y="15"/>
                  </a:cubicBezTo>
                  <a:cubicBezTo>
                    <a:pt x="74" y="31"/>
                    <a:pt x="61" y="54"/>
                    <a:pt x="51" y="71"/>
                  </a:cubicBezTo>
                  <a:cubicBezTo>
                    <a:pt x="50" y="74"/>
                    <a:pt x="45" y="76"/>
                    <a:pt x="42" y="76"/>
                  </a:cubicBezTo>
                  <a:cubicBezTo>
                    <a:pt x="38" y="76"/>
                    <a:pt x="35" y="74"/>
                    <a:pt x="33" y="71"/>
                  </a:cubicBezTo>
                  <a:cubicBezTo>
                    <a:pt x="25" y="55"/>
                    <a:pt x="13" y="30"/>
                    <a:pt x="4" y="13"/>
                  </a:cubicBezTo>
                  <a:cubicBezTo>
                    <a:pt x="3" y="12"/>
                    <a:pt x="2" y="10"/>
                    <a:pt x="1" y="9"/>
                  </a:cubicBezTo>
                  <a:cubicBezTo>
                    <a:pt x="0" y="8"/>
                    <a:pt x="0" y="6"/>
                    <a:pt x="1" y="5"/>
                  </a:cubicBezTo>
                  <a:cubicBezTo>
                    <a:pt x="2" y="3"/>
                    <a:pt x="4" y="2"/>
                    <a:pt x="7" y="1"/>
                  </a:cubicBezTo>
                  <a:cubicBezTo>
                    <a:pt x="9" y="0"/>
                    <a:pt x="11" y="0"/>
                    <a:pt x="13" y="0"/>
                  </a:cubicBezTo>
                  <a:cubicBezTo>
                    <a:pt x="15" y="1"/>
                    <a:pt x="16" y="2"/>
                    <a:pt x="17" y="3"/>
                  </a:cubicBezTo>
                  <a:cubicBezTo>
                    <a:pt x="17" y="4"/>
                    <a:pt x="17" y="6"/>
                    <a:pt x="18" y="7"/>
                  </a:cubicBezTo>
                  <a:cubicBezTo>
                    <a:pt x="23" y="20"/>
                    <a:pt x="35" y="46"/>
                    <a:pt x="42" y="58"/>
                  </a:cubicBezTo>
                  <a:cubicBezTo>
                    <a:pt x="42" y="58"/>
                    <a:pt x="43" y="58"/>
                    <a:pt x="43" y="58"/>
                  </a:cubicBezTo>
                  <a:cubicBezTo>
                    <a:pt x="54" y="41"/>
                    <a:pt x="66" y="18"/>
                    <a:pt x="72" y="4"/>
                  </a:cubicBezTo>
                  <a:cubicBezTo>
                    <a:pt x="73" y="2"/>
                    <a:pt x="74" y="1"/>
                    <a:pt x="75" y="1"/>
                  </a:cubicBezTo>
                  <a:cubicBezTo>
                    <a:pt x="77" y="0"/>
                    <a:pt x="80" y="1"/>
                    <a:pt x="82" y="2"/>
                  </a:cubicBezTo>
                  <a:cubicBezTo>
                    <a:pt x="84" y="3"/>
                    <a:pt x="86" y="4"/>
                    <a:pt x="88" y="6"/>
                  </a:cubicBezTo>
                  <a:cubicBezTo>
                    <a:pt x="88" y="7"/>
                    <a:pt x="88" y="9"/>
                    <a:pt x="87" y="1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34" name="íṣḻîḍé">
              <a:extLst>
                <a:ext uri="{FF2B5EF4-FFF2-40B4-BE49-F238E27FC236}">
                  <a16:creationId xmlns:a16="http://schemas.microsoft.com/office/drawing/2014/main" id="{F70A325F-F264-AF19-4539-9A88B37649B4}"/>
                </a:ext>
              </a:extLst>
            </p:cNvPr>
            <p:cNvSpPr/>
            <p:nvPr/>
          </p:nvSpPr>
          <p:spPr bwMode="auto">
            <a:xfrm>
              <a:off x="9227604" y="3842538"/>
              <a:ext cx="284093" cy="309563"/>
            </a:xfrm>
            <a:custGeom>
              <a:avLst/>
              <a:gdLst>
                <a:gd name="T0" fmla="*/ 68 w 73"/>
                <a:gd name="T1" fmla="*/ 76 h 77"/>
                <a:gd name="T2" fmla="*/ 60 w 73"/>
                <a:gd name="T3" fmla="*/ 77 h 77"/>
                <a:gd name="T4" fmla="*/ 49 w 73"/>
                <a:gd name="T5" fmla="*/ 75 h 77"/>
                <a:gd name="T6" fmla="*/ 24 w 73"/>
                <a:gd name="T7" fmla="*/ 74 h 77"/>
                <a:gd name="T8" fmla="*/ 10 w 73"/>
                <a:gd name="T9" fmla="*/ 76 h 77"/>
                <a:gd name="T10" fmla="*/ 4 w 73"/>
                <a:gd name="T11" fmla="*/ 76 h 77"/>
                <a:gd name="T12" fmla="*/ 0 w 73"/>
                <a:gd name="T13" fmla="*/ 70 h 77"/>
                <a:gd name="T14" fmla="*/ 1 w 73"/>
                <a:gd name="T15" fmla="*/ 7 h 77"/>
                <a:gd name="T16" fmla="*/ 4 w 73"/>
                <a:gd name="T17" fmla="*/ 1 h 77"/>
                <a:gd name="T18" fmla="*/ 10 w 73"/>
                <a:gd name="T19" fmla="*/ 1 h 77"/>
                <a:gd name="T20" fmla="*/ 19 w 73"/>
                <a:gd name="T21" fmla="*/ 2 h 77"/>
                <a:gd name="T22" fmla="*/ 66 w 73"/>
                <a:gd name="T23" fmla="*/ 2 h 77"/>
                <a:gd name="T24" fmla="*/ 69 w 73"/>
                <a:gd name="T25" fmla="*/ 4 h 77"/>
                <a:gd name="T26" fmla="*/ 66 w 73"/>
                <a:gd name="T27" fmla="*/ 10 h 77"/>
                <a:gd name="T28" fmla="*/ 60 w 73"/>
                <a:gd name="T29" fmla="*/ 12 h 77"/>
                <a:gd name="T30" fmla="*/ 38 w 73"/>
                <a:gd name="T31" fmla="*/ 11 h 77"/>
                <a:gd name="T32" fmla="*/ 19 w 73"/>
                <a:gd name="T33" fmla="*/ 11 h 77"/>
                <a:gd name="T34" fmla="*/ 14 w 73"/>
                <a:gd name="T35" fmla="*/ 15 h 77"/>
                <a:gd name="T36" fmla="*/ 14 w 73"/>
                <a:gd name="T37" fmla="*/ 30 h 77"/>
                <a:gd name="T38" fmla="*/ 17 w 73"/>
                <a:gd name="T39" fmla="*/ 32 h 77"/>
                <a:gd name="T40" fmla="*/ 58 w 73"/>
                <a:gd name="T41" fmla="*/ 32 h 77"/>
                <a:gd name="T42" fmla="*/ 61 w 73"/>
                <a:gd name="T43" fmla="*/ 34 h 77"/>
                <a:gd name="T44" fmla="*/ 60 w 73"/>
                <a:gd name="T45" fmla="*/ 39 h 77"/>
                <a:gd name="T46" fmla="*/ 56 w 73"/>
                <a:gd name="T47" fmla="*/ 41 h 77"/>
                <a:gd name="T48" fmla="*/ 17 w 73"/>
                <a:gd name="T49" fmla="*/ 41 h 77"/>
                <a:gd name="T50" fmla="*/ 14 w 73"/>
                <a:gd name="T51" fmla="*/ 44 h 77"/>
                <a:gd name="T52" fmla="*/ 14 w 73"/>
                <a:gd name="T53" fmla="*/ 62 h 77"/>
                <a:gd name="T54" fmla="*/ 17 w 73"/>
                <a:gd name="T55" fmla="*/ 64 h 77"/>
                <a:gd name="T56" fmla="*/ 69 w 73"/>
                <a:gd name="T57" fmla="*/ 63 h 77"/>
                <a:gd name="T58" fmla="*/ 73 w 73"/>
                <a:gd name="T59" fmla="*/ 66 h 77"/>
                <a:gd name="T60" fmla="*/ 68 w 73"/>
                <a:gd name="T61"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3" h="77">
                  <a:moveTo>
                    <a:pt x="68" y="76"/>
                  </a:moveTo>
                  <a:cubicBezTo>
                    <a:pt x="66" y="77"/>
                    <a:pt x="63" y="77"/>
                    <a:pt x="60" y="77"/>
                  </a:cubicBezTo>
                  <a:cubicBezTo>
                    <a:pt x="57" y="76"/>
                    <a:pt x="53" y="75"/>
                    <a:pt x="49" y="75"/>
                  </a:cubicBezTo>
                  <a:cubicBezTo>
                    <a:pt x="42" y="75"/>
                    <a:pt x="31" y="74"/>
                    <a:pt x="24" y="74"/>
                  </a:cubicBezTo>
                  <a:cubicBezTo>
                    <a:pt x="21" y="74"/>
                    <a:pt x="13" y="75"/>
                    <a:pt x="10" y="76"/>
                  </a:cubicBezTo>
                  <a:cubicBezTo>
                    <a:pt x="8" y="77"/>
                    <a:pt x="5" y="77"/>
                    <a:pt x="4" y="76"/>
                  </a:cubicBezTo>
                  <a:cubicBezTo>
                    <a:pt x="2" y="74"/>
                    <a:pt x="1" y="72"/>
                    <a:pt x="0" y="70"/>
                  </a:cubicBezTo>
                  <a:cubicBezTo>
                    <a:pt x="0" y="50"/>
                    <a:pt x="0" y="28"/>
                    <a:pt x="1" y="7"/>
                  </a:cubicBezTo>
                  <a:cubicBezTo>
                    <a:pt x="1" y="5"/>
                    <a:pt x="2" y="2"/>
                    <a:pt x="4" y="1"/>
                  </a:cubicBezTo>
                  <a:cubicBezTo>
                    <a:pt x="6" y="0"/>
                    <a:pt x="8" y="0"/>
                    <a:pt x="10" y="1"/>
                  </a:cubicBezTo>
                  <a:cubicBezTo>
                    <a:pt x="13" y="1"/>
                    <a:pt x="16" y="2"/>
                    <a:pt x="19" y="2"/>
                  </a:cubicBezTo>
                  <a:cubicBezTo>
                    <a:pt x="66" y="2"/>
                    <a:pt x="66" y="2"/>
                    <a:pt x="66" y="2"/>
                  </a:cubicBezTo>
                  <a:cubicBezTo>
                    <a:pt x="68" y="2"/>
                    <a:pt x="69" y="3"/>
                    <a:pt x="69" y="4"/>
                  </a:cubicBezTo>
                  <a:cubicBezTo>
                    <a:pt x="69" y="7"/>
                    <a:pt x="67" y="9"/>
                    <a:pt x="66" y="10"/>
                  </a:cubicBezTo>
                  <a:cubicBezTo>
                    <a:pt x="65" y="12"/>
                    <a:pt x="63" y="12"/>
                    <a:pt x="60" y="12"/>
                  </a:cubicBezTo>
                  <a:cubicBezTo>
                    <a:pt x="55" y="12"/>
                    <a:pt x="46" y="11"/>
                    <a:pt x="38" y="11"/>
                  </a:cubicBezTo>
                  <a:cubicBezTo>
                    <a:pt x="19" y="11"/>
                    <a:pt x="19" y="11"/>
                    <a:pt x="19" y="11"/>
                  </a:cubicBezTo>
                  <a:cubicBezTo>
                    <a:pt x="16" y="11"/>
                    <a:pt x="14" y="13"/>
                    <a:pt x="14" y="15"/>
                  </a:cubicBezTo>
                  <a:cubicBezTo>
                    <a:pt x="14" y="20"/>
                    <a:pt x="14" y="26"/>
                    <a:pt x="14" y="30"/>
                  </a:cubicBezTo>
                  <a:cubicBezTo>
                    <a:pt x="14" y="31"/>
                    <a:pt x="16" y="32"/>
                    <a:pt x="17" y="32"/>
                  </a:cubicBezTo>
                  <a:cubicBezTo>
                    <a:pt x="58" y="32"/>
                    <a:pt x="58" y="32"/>
                    <a:pt x="58" y="32"/>
                  </a:cubicBezTo>
                  <a:cubicBezTo>
                    <a:pt x="59" y="32"/>
                    <a:pt x="60" y="33"/>
                    <a:pt x="61" y="34"/>
                  </a:cubicBezTo>
                  <a:cubicBezTo>
                    <a:pt x="61" y="36"/>
                    <a:pt x="60" y="38"/>
                    <a:pt x="60" y="39"/>
                  </a:cubicBezTo>
                  <a:cubicBezTo>
                    <a:pt x="59" y="40"/>
                    <a:pt x="57" y="41"/>
                    <a:pt x="56" y="41"/>
                  </a:cubicBezTo>
                  <a:cubicBezTo>
                    <a:pt x="17" y="41"/>
                    <a:pt x="17" y="41"/>
                    <a:pt x="17" y="41"/>
                  </a:cubicBezTo>
                  <a:cubicBezTo>
                    <a:pt x="15" y="41"/>
                    <a:pt x="14" y="42"/>
                    <a:pt x="14" y="44"/>
                  </a:cubicBezTo>
                  <a:cubicBezTo>
                    <a:pt x="13" y="50"/>
                    <a:pt x="14" y="57"/>
                    <a:pt x="14" y="62"/>
                  </a:cubicBezTo>
                  <a:cubicBezTo>
                    <a:pt x="14" y="63"/>
                    <a:pt x="16" y="64"/>
                    <a:pt x="17" y="64"/>
                  </a:cubicBezTo>
                  <a:cubicBezTo>
                    <a:pt x="34" y="63"/>
                    <a:pt x="55" y="63"/>
                    <a:pt x="69" y="63"/>
                  </a:cubicBezTo>
                  <a:cubicBezTo>
                    <a:pt x="71" y="63"/>
                    <a:pt x="73" y="64"/>
                    <a:pt x="73" y="66"/>
                  </a:cubicBezTo>
                  <a:cubicBezTo>
                    <a:pt x="73" y="70"/>
                    <a:pt x="71" y="74"/>
                    <a:pt x="68" y="7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35" name="îSḻïdé">
              <a:extLst>
                <a:ext uri="{FF2B5EF4-FFF2-40B4-BE49-F238E27FC236}">
                  <a16:creationId xmlns:a16="http://schemas.microsoft.com/office/drawing/2014/main" id="{9740BF58-C8C3-506F-A365-FA2D5370A241}"/>
                </a:ext>
              </a:extLst>
            </p:cNvPr>
            <p:cNvSpPr/>
            <p:nvPr/>
          </p:nvSpPr>
          <p:spPr bwMode="auto">
            <a:xfrm>
              <a:off x="9548922" y="3842538"/>
              <a:ext cx="303686" cy="309563"/>
            </a:xfrm>
            <a:custGeom>
              <a:avLst/>
              <a:gdLst>
                <a:gd name="T0" fmla="*/ 64 w 78"/>
                <a:gd name="T1" fmla="*/ 76 h 77"/>
                <a:gd name="T2" fmla="*/ 58 w 78"/>
                <a:gd name="T3" fmla="*/ 76 h 77"/>
                <a:gd name="T4" fmla="*/ 53 w 78"/>
                <a:gd name="T5" fmla="*/ 73 h 77"/>
                <a:gd name="T6" fmla="*/ 45 w 78"/>
                <a:gd name="T7" fmla="*/ 61 h 77"/>
                <a:gd name="T8" fmla="*/ 33 w 78"/>
                <a:gd name="T9" fmla="*/ 44 h 77"/>
                <a:gd name="T10" fmla="*/ 28 w 78"/>
                <a:gd name="T11" fmla="*/ 42 h 77"/>
                <a:gd name="T12" fmla="*/ 15 w 78"/>
                <a:gd name="T13" fmla="*/ 42 h 77"/>
                <a:gd name="T14" fmla="*/ 14 w 78"/>
                <a:gd name="T15" fmla="*/ 43 h 77"/>
                <a:gd name="T16" fmla="*/ 14 w 78"/>
                <a:gd name="T17" fmla="*/ 71 h 77"/>
                <a:gd name="T18" fmla="*/ 10 w 78"/>
                <a:gd name="T19" fmla="*/ 75 h 77"/>
                <a:gd name="T20" fmla="*/ 3 w 78"/>
                <a:gd name="T21" fmla="*/ 76 h 77"/>
                <a:gd name="T22" fmla="*/ 0 w 78"/>
                <a:gd name="T23" fmla="*/ 71 h 77"/>
                <a:gd name="T24" fmla="*/ 0 w 78"/>
                <a:gd name="T25" fmla="*/ 8 h 77"/>
                <a:gd name="T26" fmla="*/ 4 w 78"/>
                <a:gd name="T27" fmla="*/ 1 h 77"/>
                <a:gd name="T28" fmla="*/ 11 w 78"/>
                <a:gd name="T29" fmla="*/ 2 h 77"/>
                <a:gd name="T30" fmla="*/ 14 w 78"/>
                <a:gd name="T31" fmla="*/ 2 h 77"/>
                <a:gd name="T32" fmla="*/ 50 w 78"/>
                <a:gd name="T33" fmla="*/ 1 h 77"/>
                <a:gd name="T34" fmla="*/ 67 w 78"/>
                <a:gd name="T35" fmla="*/ 8 h 77"/>
                <a:gd name="T36" fmla="*/ 73 w 78"/>
                <a:gd name="T37" fmla="*/ 22 h 77"/>
                <a:gd name="T38" fmla="*/ 65 w 78"/>
                <a:gd name="T39" fmla="*/ 37 h 77"/>
                <a:gd name="T40" fmla="*/ 47 w 78"/>
                <a:gd name="T41" fmla="*/ 42 h 77"/>
                <a:gd name="T42" fmla="*/ 44 w 78"/>
                <a:gd name="T43" fmla="*/ 42 h 77"/>
                <a:gd name="T44" fmla="*/ 43 w 78"/>
                <a:gd name="T45" fmla="*/ 43 h 77"/>
                <a:gd name="T46" fmla="*/ 76 w 78"/>
                <a:gd name="T47" fmla="*/ 64 h 77"/>
                <a:gd name="T48" fmla="*/ 77 w 78"/>
                <a:gd name="T49" fmla="*/ 65 h 77"/>
                <a:gd name="T50" fmla="*/ 64 w 78"/>
                <a:gd name="T51" fmla="*/ 76 h 77"/>
                <a:gd name="T52" fmla="*/ 49 w 78"/>
                <a:gd name="T53" fmla="*/ 10 h 77"/>
                <a:gd name="T54" fmla="*/ 16 w 78"/>
                <a:gd name="T55" fmla="*/ 12 h 77"/>
                <a:gd name="T56" fmla="*/ 14 w 78"/>
                <a:gd name="T57" fmla="*/ 15 h 77"/>
                <a:gd name="T58" fmla="*/ 14 w 78"/>
                <a:gd name="T59" fmla="*/ 30 h 77"/>
                <a:gd name="T60" fmla="*/ 15 w 78"/>
                <a:gd name="T61" fmla="*/ 33 h 77"/>
                <a:gd name="T62" fmla="*/ 44 w 78"/>
                <a:gd name="T63" fmla="*/ 33 h 77"/>
                <a:gd name="T64" fmla="*/ 57 w 78"/>
                <a:gd name="T65" fmla="*/ 27 h 77"/>
                <a:gd name="T66" fmla="*/ 59 w 78"/>
                <a:gd name="T67" fmla="*/ 17 h 77"/>
                <a:gd name="T68" fmla="*/ 49 w 78"/>
                <a:gd name="T69" fmla="*/ 1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77">
                  <a:moveTo>
                    <a:pt x="64" y="76"/>
                  </a:moveTo>
                  <a:cubicBezTo>
                    <a:pt x="62" y="77"/>
                    <a:pt x="60" y="76"/>
                    <a:pt x="58" y="76"/>
                  </a:cubicBezTo>
                  <a:cubicBezTo>
                    <a:pt x="56" y="75"/>
                    <a:pt x="54" y="74"/>
                    <a:pt x="53" y="73"/>
                  </a:cubicBezTo>
                  <a:cubicBezTo>
                    <a:pt x="50" y="70"/>
                    <a:pt x="47" y="65"/>
                    <a:pt x="45" y="61"/>
                  </a:cubicBezTo>
                  <a:cubicBezTo>
                    <a:pt x="41" y="54"/>
                    <a:pt x="37" y="48"/>
                    <a:pt x="33" y="44"/>
                  </a:cubicBezTo>
                  <a:cubicBezTo>
                    <a:pt x="32" y="43"/>
                    <a:pt x="30" y="42"/>
                    <a:pt x="28" y="42"/>
                  </a:cubicBezTo>
                  <a:cubicBezTo>
                    <a:pt x="15" y="42"/>
                    <a:pt x="15" y="42"/>
                    <a:pt x="15" y="42"/>
                  </a:cubicBezTo>
                  <a:cubicBezTo>
                    <a:pt x="14" y="42"/>
                    <a:pt x="14" y="43"/>
                    <a:pt x="14" y="43"/>
                  </a:cubicBezTo>
                  <a:cubicBezTo>
                    <a:pt x="14" y="71"/>
                    <a:pt x="14" y="71"/>
                    <a:pt x="14" y="71"/>
                  </a:cubicBezTo>
                  <a:cubicBezTo>
                    <a:pt x="14" y="73"/>
                    <a:pt x="12" y="74"/>
                    <a:pt x="10" y="75"/>
                  </a:cubicBezTo>
                  <a:cubicBezTo>
                    <a:pt x="8" y="77"/>
                    <a:pt x="5" y="77"/>
                    <a:pt x="3" y="76"/>
                  </a:cubicBezTo>
                  <a:cubicBezTo>
                    <a:pt x="1" y="75"/>
                    <a:pt x="0" y="74"/>
                    <a:pt x="0" y="71"/>
                  </a:cubicBezTo>
                  <a:cubicBezTo>
                    <a:pt x="0" y="8"/>
                    <a:pt x="0" y="8"/>
                    <a:pt x="0" y="8"/>
                  </a:cubicBezTo>
                  <a:cubicBezTo>
                    <a:pt x="0" y="5"/>
                    <a:pt x="2" y="2"/>
                    <a:pt x="4" y="1"/>
                  </a:cubicBezTo>
                  <a:cubicBezTo>
                    <a:pt x="5" y="1"/>
                    <a:pt x="8" y="1"/>
                    <a:pt x="11" y="2"/>
                  </a:cubicBezTo>
                  <a:cubicBezTo>
                    <a:pt x="12" y="2"/>
                    <a:pt x="13" y="2"/>
                    <a:pt x="14" y="2"/>
                  </a:cubicBezTo>
                  <a:cubicBezTo>
                    <a:pt x="25" y="1"/>
                    <a:pt x="42" y="0"/>
                    <a:pt x="50" y="1"/>
                  </a:cubicBezTo>
                  <a:cubicBezTo>
                    <a:pt x="57" y="2"/>
                    <a:pt x="63" y="4"/>
                    <a:pt x="67" y="8"/>
                  </a:cubicBezTo>
                  <a:cubicBezTo>
                    <a:pt x="71" y="11"/>
                    <a:pt x="73" y="16"/>
                    <a:pt x="73" y="22"/>
                  </a:cubicBezTo>
                  <a:cubicBezTo>
                    <a:pt x="73" y="27"/>
                    <a:pt x="70" y="33"/>
                    <a:pt x="65" y="37"/>
                  </a:cubicBezTo>
                  <a:cubicBezTo>
                    <a:pt x="61" y="40"/>
                    <a:pt x="53" y="42"/>
                    <a:pt x="47" y="42"/>
                  </a:cubicBezTo>
                  <a:cubicBezTo>
                    <a:pt x="44" y="42"/>
                    <a:pt x="44" y="42"/>
                    <a:pt x="44" y="42"/>
                  </a:cubicBezTo>
                  <a:cubicBezTo>
                    <a:pt x="43" y="42"/>
                    <a:pt x="43" y="43"/>
                    <a:pt x="43" y="43"/>
                  </a:cubicBezTo>
                  <a:cubicBezTo>
                    <a:pt x="53" y="52"/>
                    <a:pt x="65" y="59"/>
                    <a:pt x="76" y="64"/>
                  </a:cubicBezTo>
                  <a:cubicBezTo>
                    <a:pt x="77" y="64"/>
                    <a:pt x="78" y="65"/>
                    <a:pt x="77" y="65"/>
                  </a:cubicBezTo>
                  <a:cubicBezTo>
                    <a:pt x="75" y="70"/>
                    <a:pt x="69" y="74"/>
                    <a:pt x="64" y="76"/>
                  </a:cubicBezTo>
                  <a:close/>
                  <a:moveTo>
                    <a:pt x="49" y="10"/>
                  </a:moveTo>
                  <a:cubicBezTo>
                    <a:pt x="38" y="9"/>
                    <a:pt x="26" y="10"/>
                    <a:pt x="16" y="12"/>
                  </a:cubicBezTo>
                  <a:cubicBezTo>
                    <a:pt x="15" y="13"/>
                    <a:pt x="14" y="14"/>
                    <a:pt x="14" y="15"/>
                  </a:cubicBezTo>
                  <a:cubicBezTo>
                    <a:pt x="14" y="30"/>
                    <a:pt x="14" y="30"/>
                    <a:pt x="14" y="30"/>
                  </a:cubicBezTo>
                  <a:cubicBezTo>
                    <a:pt x="14" y="32"/>
                    <a:pt x="14" y="33"/>
                    <a:pt x="15" y="33"/>
                  </a:cubicBezTo>
                  <a:cubicBezTo>
                    <a:pt x="44" y="33"/>
                    <a:pt x="44" y="33"/>
                    <a:pt x="44" y="33"/>
                  </a:cubicBezTo>
                  <a:cubicBezTo>
                    <a:pt x="50" y="33"/>
                    <a:pt x="54" y="30"/>
                    <a:pt x="57" y="27"/>
                  </a:cubicBezTo>
                  <a:cubicBezTo>
                    <a:pt x="59" y="25"/>
                    <a:pt x="60" y="20"/>
                    <a:pt x="59" y="17"/>
                  </a:cubicBezTo>
                  <a:cubicBezTo>
                    <a:pt x="57" y="14"/>
                    <a:pt x="54" y="11"/>
                    <a:pt x="49" y="1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36" name="íṧļïḍê">
              <a:extLst>
                <a:ext uri="{FF2B5EF4-FFF2-40B4-BE49-F238E27FC236}">
                  <a16:creationId xmlns:a16="http://schemas.microsoft.com/office/drawing/2014/main" id="{85D6F549-4DA7-D708-472B-679597FC04EC}"/>
                </a:ext>
              </a:extLst>
            </p:cNvPr>
            <p:cNvSpPr/>
            <p:nvPr/>
          </p:nvSpPr>
          <p:spPr bwMode="auto">
            <a:xfrm>
              <a:off x="9876118" y="3838620"/>
              <a:ext cx="284093" cy="317400"/>
            </a:xfrm>
            <a:custGeom>
              <a:avLst/>
              <a:gdLst>
                <a:gd name="T0" fmla="*/ 57 w 73"/>
                <a:gd name="T1" fmla="*/ 75 h 79"/>
                <a:gd name="T2" fmla="*/ 26 w 73"/>
                <a:gd name="T3" fmla="*/ 77 h 79"/>
                <a:gd name="T4" fmla="*/ 2 w 73"/>
                <a:gd name="T5" fmla="*/ 65 h 79"/>
                <a:gd name="T6" fmla="*/ 0 w 73"/>
                <a:gd name="T7" fmla="*/ 60 h 79"/>
                <a:gd name="T8" fmla="*/ 8 w 73"/>
                <a:gd name="T9" fmla="*/ 49 h 79"/>
                <a:gd name="T10" fmla="*/ 10 w 73"/>
                <a:gd name="T11" fmla="*/ 50 h 79"/>
                <a:gd name="T12" fmla="*/ 22 w 73"/>
                <a:gd name="T13" fmla="*/ 65 h 79"/>
                <a:gd name="T14" fmla="*/ 39 w 73"/>
                <a:gd name="T15" fmla="*/ 69 h 79"/>
                <a:gd name="T16" fmla="*/ 57 w 73"/>
                <a:gd name="T17" fmla="*/ 62 h 79"/>
                <a:gd name="T18" fmla="*/ 58 w 73"/>
                <a:gd name="T19" fmla="*/ 54 h 79"/>
                <a:gd name="T20" fmla="*/ 49 w 73"/>
                <a:gd name="T21" fmla="*/ 46 h 79"/>
                <a:gd name="T22" fmla="*/ 17 w 73"/>
                <a:gd name="T23" fmla="*/ 37 h 79"/>
                <a:gd name="T24" fmla="*/ 6 w 73"/>
                <a:gd name="T25" fmla="*/ 30 h 79"/>
                <a:gd name="T26" fmla="*/ 4 w 73"/>
                <a:gd name="T27" fmla="*/ 17 h 79"/>
                <a:gd name="T28" fmla="*/ 13 w 73"/>
                <a:gd name="T29" fmla="*/ 5 h 79"/>
                <a:gd name="T30" fmla="*/ 31 w 73"/>
                <a:gd name="T31" fmla="*/ 0 h 79"/>
                <a:gd name="T32" fmla="*/ 56 w 73"/>
                <a:gd name="T33" fmla="*/ 5 h 79"/>
                <a:gd name="T34" fmla="*/ 60 w 73"/>
                <a:gd name="T35" fmla="*/ 5 h 79"/>
                <a:gd name="T36" fmla="*/ 62 w 73"/>
                <a:gd name="T37" fmla="*/ 6 h 79"/>
                <a:gd name="T38" fmla="*/ 65 w 73"/>
                <a:gd name="T39" fmla="*/ 19 h 79"/>
                <a:gd name="T40" fmla="*/ 63 w 73"/>
                <a:gd name="T41" fmla="*/ 20 h 79"/>
                <a:gd name="T42" fmla="*/ 60 w 73"/>
                <a:gd name="T43" fmla="*/ 20 h 79"/>
                <a:gd name="T44" fmla="*/ 34 w 73"/>
                <a:gd name="T45" fmla="*/ 10 h 79"/>
                <a:gd name="T46" fmla="*/ 19 w 73"/>
                <a:gd name="T47" fmla="*/ 14 h 79"/>
                <a:gd name="T48" fmla="*/ 18 w 73"/>
                <a:gd name="T49" fmla="*/ 21 h 79"/>
                <a:gd name="T50" fmla="*/ 25 w 73"/>
                <a:gd name="T51" fmla="*/ 27 h 79"/>
                <a:gd name="T52" fmla="*/ 54 w 73"/>
                <a:gd name="T53" fmla="*/ 35 h 79"/>
                <a:gd name="T54" fmla="*/ 70 w 73"/>
                <a:gd name="T55" fmla="*/ 46 h 79"/>
                <a:gd name="T56" fmla="*/ 71 w 73"/>
                <a:gd name="T57" fmla="*/ 60 h 79"/>
                <a:gd name="T58" fmla="*/ 57 w 73"/>
                <a:gd name="T59"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 h="79">
                  <a:moveTo>
                    <a:pt x="57" y="75"/>
                  </a:moveTo>
                  <a:cubicBezTo>
                    <a:pt x="48" y="78"/>
                    <a:pt x="36" y="79"/>
                    <a:pt x="26" y="77"/>
                  </a:cubicBezTo>
                  <a:cubicBezTo>
                    <a:pt x="16" y="76"/>
                    <a:pt x="8" y="72"/>
                    <a:pt x="2" y="65"/>
                  </a:cubicBezTo>
                  <a:cubicBezTo>
                    <a:pt x="0" y="64"/>
                    <a:pt x="0" y="62"/>
                    <a:pt x="0" y="60"/>
                  </a:cubicBezTo>
                  <a:cubicBezTo>
                    <a:pt x="2" y="56"/>
                    <a:pt x="4" y="52"/>
                    <a:pt x="8" y="49"/>
                  </a:cubicBezTo>
                  <a:cubicBezTo>
                    <a:pt x="9" y="48"/>
                    <a:pt x="10" y="49"/>
                    <a:pt x="10" y="50"/>
                  </a:cubicBezTo>
                  <a:cubicBezTo>
                    <a:pt x="13" y="56"/>
                    <a:pt x="17" y="61"/>
                    <a:pt x="22" y="65"/>
                  </a:cubicBezTo>
                  <a:cubicBezTo>
                    <a:pt x="27" y="68"/>
                    <a:pt x="32" y="69"/>
                    <a:pt x="39" y="69"/>
                  </a:cubicBezTo>
                  <a:cubicBezTo>
                    <a:pt x="46" y="69"/>
                    <a:pt x="53" y="67"/>
                    <a:pt x="57" y="62"/>
                  </a:cubicBezTo>
                  <a:cubicBezTo>
                    <a:pt x="59" y="59"/>
                    <a:pt x="59" y="56"/>
                    <a:pt x="58" y="54"/>
                  </a:cubicBezTo>
                  <a:cubicBezTo>
                    <a:pt x="57" y="50"/>
                    <a:pt x="53" y="48"/>
                    <a:pt x="49" y="46"/>
                  </a:cubicBezTo>
                  <a:cubicBezTo>
                    <a:pt x="41" y="44"/>
                    <a:pt x="26" y="39"/>
                    <a:pt x="17" y="37"/>
                  </a:cubicBezTo>
                  <a:cubicBezTo>
                    <a:pt x="12" y="36"/>
                    <a:pt x="9" y="34"/>
                    <a:pt x="6" y="30"/>
                  </a:cubicBezTo>
                  <a:cubicBezTo>
                    <a:pt x="4" y="27"/>
                    <a:pt x="3" y="22"/>
                    <a:pt x="4" y="17"/>
                  </a:cubicBezTo>
                  <a:cubicBezTo>
                    <a:pt x="5" y="13"/>
                    <a:pt x="8" y="8"/>
                    <a:pt x="13" y="5"/>
                  </a:cubicBezTo>
                  <a:cubicBezTo>
                    <a:pt x="18" y="2"/>
                    <a:pt x="24" y="0"/>
                    <a:pt x="31" y="0"/>
                  </a:cubicBezTo>
                  <a:cubicBezTo>
                    <a:pt x="40" y="0"/>
                    <a:pt x="50" y="2"/>
                    <a:pt x="56" y="5"/>
                  </a:cubicBezTo>
                  <a:cubicBezTo>
                    <a:pt x="57" y="5"/>
                    <a:pt x="58" y="5"/>
                    <a:pt x="60" y="5"/>
                  </a:cubicBezTo>
                  <a:cubicBezTo>
                    <a:pt x="61" y="5"/>
                    <a:pt x="62" y="6"/>
                    <a:pt x="62" y="6"/>
                  </a:cubicBezTo>
                  <a:cubicBezTo>
                    <a:pt x="65" y="9"/>
                    <a:pt x="67" y="15"/>
                    <a:pt x="65" y="19"/>
                  </a:cubicBezTo>
                  <a:cubicBezTo>
                    <a:pt x="65" y="20"/>
                    <a:pt x="64" y="20"/>
                    <a:pt x="63" y="20"/>
                  </a:cubicBezTo>
                  <a:cubicBezTo>
                    <a:pt x="62" y="21"/>
                    <a:pt x="61" y="20"/>
                    <a:pt x="60" y="20"/>
                  </a:cubicBezTo>
                  <a:cubicBezTo>
                    <a:pt x="54" y="14"/>
                    <a:pt x="43" y="10"/>
                    <a:pt x="34" y="10"/>
                  </a:cubicBezTo>
                  <a:cubicBezTo>
                    <a:pt x="29" y="9"/>
                    <a:pt x="22" y="11"/>
                    <a:pt x="19" y="14"/>
                  </a:cubicBezTo>
                  <a:cubicBezTo>
                    <a:pt x="18" y="17"/>
                    <a:pt x="17" y="19"/>
                    <a:pt x="18" y="21"/>
                  </a:cubicBezTo>
                  <a:cubicBezTo>
                    <a:pt x="18" y="24"/>
                    <a:pt x="21" y="26"/>
                    <a:pt x="25" y="27"/>
                  </a:cubicBezTo>
                  <a:cubicBezTo>
                    <a:pt x="34" y="29"/>
                    <a:pt x="46" y="32"/>
                    <a:pt x="54" y="35"/>
                  </a:cubicBezTo>
                  <a:cubicBezTo>
                    <a:pt x="61" y="37"/>
                    <a:pt x="67" y="41"/>
                    <a:pt x="70" y="46"/>
                  </a:cubicBezTo>
                  <a:cubicBezTo>
                    <a:pt x="72" y="50"/>
                    <a:pt x="73" y="55"/>
                    <a:pt x="71" y="60"/>
                  </a:cubicBezTo>
                  <a:cubicBezTo>
                    <a:pt x="69" y="67"/>
                    <a:pt x="64" y="73"/>
                    <a:pt x="57" y="75"/>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37" name="îṩ1iďé">
              <a:extLst>
                <a:ext uri="{FF2B5EF4-FFF2-40B4-BE49-F238E27FC236}">
                  <a16:creationId xmlns:a16="http://schemas.microsoft.com/office/drawing/2014/main" id="{A91C8158-108F-3737-B2E1-FA10518B7833}"/>
                </a:ext>
              </a:extLst>
            </p:cNvPr>
            <p:cNvSpPr/>
            <p:nvPr/>
          </p:nvSpPr>
          <p:spPr bwMode="auto">
            <a:xfrm>
              <a:off x="10230744" y="3842538"/>
              <a:ext cx="66615" cy="309563"/>
            </a:xfrm>
            <a:custGeom>
              <a:avLst/>
              <a:gdLst>
                <a:gd name="T0" fmla="*/ 15 w 17"/>
                <a:gd name="T1" fmla="*/ 26 h 77"/>
                <a:gd name="T2" fmla="*/ 15 w 17"/>
                <a:gd name="T3" fmla="*/ 70 h 77"/>
                <a:gd name="T4" fmla="*/ 12 w 17"/>
                <a:gd name="T5" fmla="*/ 75 h 77"/>
                <a:gd name="T6" fmla="*/ 3 w 17"/>
                <a:gd name="T7" fmla="*/ 76 h 77"/>
                <a:gd name="T8" fmla="*/ 1 w 17"/>
                <a:gd name="T9" fmla="*/ 71 h 77"/>
                <a:gd name="T10" fmla="*/ 1 w 17"/>
                <a:gd name="T11" fmla="*/ 52 h 77"/>
                <a:gd name="T12" fmla="*/ 1 w 17"/>
                <a:gd name="T13" fmla="*/ 19 h 77"/>
                <a:gd name="T14" fmla="*/ 0 w 17"/>
                <a:gd name="T15" fmla="*/ 7 h 77"/>
                <a:gd name="T16" fmla="*/ 3 w 17"/>
                <a:gd name="T17" fmla="*/ 2 h 77"/>
                <a:gd name="T18" fmla="*/ 15 w 17"/>
                <a:gd name="T19" fmla="*/ 4 h 77"/>
                <a:gd name="T20" fmla="*/ 16 w 17"/>
                <a:gd name="T21" fmla="*/ 9 h 77"/>
                <a:gd name="T22" fmla="*/ 15 w 17"/>
                <a:gd name="T23"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7">
                  <a:moveTo>
                    <a:pt x="15" y="26"/>
                  </a:moveTo>
                  <a:cubicBezTo>
                    <a:pt x="15" y="70"/>
                    <a:pt x="15" y="70"/>
                    <a:pt x="15" y="70"/>
                  </a:cubicBezTo>
                  <a:cubicBezTo>
                    <a:pt x="15" y="72"/>
                    <a:pt x="13" y="74"/>
                    <a:pt x="12" y="75"/>
                  </a:cubicBezTo>
                  <a:cubicBezTo>
                    <a:pt x="9" y="76"/>
                    <a:pt x="6" y="77"/>
                    <a:pt x="3" y="76"/>
                  </a:cubicBezTo>
                  <a:cubicBezTo>
                    <a:pt x="1" y="75"/>
                    <a:pt x="0" y="73"/>
                    <a:pt x="1" y="71"/>
                  </a:cubicBezTo>
                  <a:cubicBezTo>
                    <a:pt x="1" y="66"/>
                    <a:pt x="1" y="58"/>
                    <a:pt x="1" y="52"/>
                  </a:cubicBezTo>
                  <a:cubicBezTo>
                    <a:pt x="1" y="19"/>
                    <a:pt x="1" y="19"/>
                    <a:pt x="1" y="19"/>
                  </a:cubicBezTo>
                  <a:cubicBezTo>
                    <a:pt x="1" y="15"/>
                    <a:pt x="1" y="11"/>
                    <a:pt x="0" y="7"/>
                  </a:cubicBezTo>
                  <a:cubicBezTo>
                    <a:pt x="0" y="4"/>
                    <a:pt x="1" y="3"/>
                    <a:pt x="3" y="2"/>
                  </a:cubicBezTo>
                  <a:cubicBezTo>
                    <a:pt x="7" y="0"/>
                    <a:pt x="13" y="1"/>
                    <a:pt x="15" y="4"/>
                  </a:cubicBezTo>
                  <a:cubicBezTo>
                    <a:pt x="16" y="5"/>
                    <a:pt x="17" y="7"/>
                    <a:pt x="16" y="9"/>
                  </a:cubicBezTo>
                  <a:cubicBezTo>
                    <a:pt x="16" y="12"/>
                    <a:pt x="15" y="22"/>
                    <a:pt x="15" y="2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38" name="ïSlîḑé">
              <a:extLst>
                <a:ext uri="{FF2B5EF4-FFF2-40B4-BE49-F238E27FC236}">
                  <a16:creationId xmlns:a16="http://schemas.microsoft.com/office/drawing/2014/main" id="{25B2F749-166A-4200-C15A-C0626EC6F500}"/>
                </a:ext>
              </a:extLst>
            </p:cNvPr>
            <p:cNvSpPr/>
            <p:nvPr/>
          </p:nvSpPr>
          <p:spPr bwMode="auto">
            <a:xfrm>
              <a:off x="10369851" y="3830783"/>
              <a:ext cx="295849" cy="317400"/>
            </a:xfrm>
            <a:custGeom>
              <a:avLst/>
              <a:gdLst>
                <a:gd name="T0" fmla="*/ 74 w 76"/>
                <a:gd name="T1" fmla="*/ 11 h 79"/>
                <a:gd name="T2" fmla="*/ 67 w 76"/>
                <a:gd name="T3" fmla="*/ 14 h 79"/>
                <a:gd name="T4" fmla="*/ 47 w 76"/>
                <a:gd name="T5" fmla="*/ 14 h 79"/>
                <a:gd name="T6" fmla="*/ 43 w 76"/>
                <a:gd name="T7" fmla="*/ 17 h 79"/>
                <a:gd name="T8" fmla="*/ 43 w 76"/>
                <a:gd name="T9" fmla="*/ 72 h 79"/>
                <a:gd name="T10" fmla="*/ 41 w 76"/>
                <a:gd name="T11" fmla="*/ 77 h 79"/>
                <a:gd name="T12" fmla="*/ 34 w 76"/>
                <a:gd name="T13" fmla="*/ 79 h 79"/>
                <a:gd name="T14" fmla="*/ 30 w 76"/>
                <a:gd name="T15" fmla="*/ 75 h 79"/>
                <a:gd name="T16" fmla="*/ 30 w 76"/>
                <a:gd name="T17" fmla="*/ 17 h 79"/>
                <a:gd name="T18" fmla="*/ 28 w 76"/>
                <a:gd name="T19" fmla="*/ 14 h 79"/>
                <a:gd name="T20" fmla="*/ 5 w 76"/>
                <a:gd name="T21" fmla="*/ 17 h 79"/>
                <a:gd name="T22" fmla="*/ 0 w 76"/>
                <a:gd name="T23" fmla="*/ 14 h 79"/>
                <a:gd name="T24" fmla="*/ 8 w 76"/>
                <a:gd name="T25" fmla="*/ 2 h 79"/>
                <a:gd name="T26" fmla="*/ 13 w 76"/>
                <a:gd name="T27" fmla="*/ 1 h 79"/>
                <a:gd name="T28" fmla="*/ 26 w 76"/>
                <a:gd name="T29" fmla="*/ 5 h 79"/>
                <a:gd name="T30" fmla="*/ 71 w 76"/>
                <a:gd name="T31" fmla="*/ 5 h 79"/>
                <a:gd name="T32" fmla="*/ 76 w 76"/>
                <a:gd name="T33" fmla="*/ 7 h 79"/>
                <a:gd name="T34" fmla="*/ 74 w 76"/>
                <a:gd name="T35"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79">
                  <a:moveTo>
                    <a:pt x="74" y="11"/>
                  </a:moveTo>
                  <a:cubicBezTo>
                    <a:pt x="73" y="13"/>
                    <a:pt x="71" y="14"/>
                    <a:pt x="67" y="14"/>
                  </a:cubicBezTo>
                  <a:cubicBezTo>
                    <a:pt x="47" y="14"/>
                    <a:pt x="47" y="14"/>
                    <a:pt x="47" y="14"/>
                  </a:cubicBezTo>
                  <a:cubicBezTo>
                    <a:pt x="45" y="14"/>
                    <a:pt x="43" y="15"/>
                    <a:pt x="43" y="17"/>
                  </a:cubicBezTo>
                  <a:cubicBezTo>
                    <a:pt x="43" y="72"/>
                    <a:pt x="43" y="72"/>
                    <a:pt x="43" y="72"/>
                  </a:cubicBezTo>
                  <a:cubicBezTo>
                    <a:pt x="43" y="74"/>
                    <a:pt x="43" y="75"/>
                    <a:pt x="41" y="77"/>
                  </a:cubicBezTo>
                  <a:cubicBezTo>
                    <a:pt x="39" y="78"/>
                    <a:pt x="36" y="79"/>
                    <a:pt x="34" y="79"/>
                  </a:cubicBezTo>
                  <a:cubicBezTo>
                    <a:pt x="32" y="78"/>
                    <a:pt x="30" y="77"/>
                    <a:pt x="30" y="75"/>
                  </a:cubicBezTo>
                  <a:cubicBezTo>
                    <a:pt x="30" y="17"/>
                    <a:pt x="30" y="17"/>
                    <a:pt x="30" y="17"/>
                  </a:cubicBezTo>
                  <a:cubicBezTo>
                    <a:pt x="30" y="15"/>
                    <a:pt x="29" y="14"/>
                    <a:pt x="28" y="14"/>
                  </a:cubicBezTo>
                  <a:cubicBezTo>
                    <a:pt x="20" y="14"/>
                    <a:pt x="12" y="16"/>
                    <a:pt x="5" y="17"/>
                  </a:cubicBezTo>
                  <a:cubicBezTo>
                    <a:pt x="3" y="18"/>
                    <a:pt x="0" y="16"/>
                    <a:pt x="0" y="14"/>
                  </a:cubicBezTo>
                  <a:cubicBezTo>
                    <a:pt x="0" y="9"/>
                    <a:pt x="4" y="4"/>
                    <a:pt x="8" y="2"/>
                  </a:cubicBezTo>
                  <a:cubicBezTo>
                    <a:pt x="9" y="1"/>
                    <a:pt x="11" y="0"/>
                    <a:pt x="13" y="1"/>
                  </a:cubicBezTo>
                  <a:cubicBezTo>
                    <a:pt x="17" y="3"/>
                    <a:pt x="22" y="5"/>
                    <a:pt x="26" y="5"/>
                  </a:cubicBezTo>
                  <a:cubicBezTo>
                    <a:pt x="71" y="5"/>
                    <a:pt x="71" y="5"/>
                    <a:pt x="71" y="5"/>
                  </a:cubicBezTo>
                  <a:cubicBezTo>
                    <a:pt x="73" y="5"/>
                    <a:pt x="75" y="5"/>
                    <a:pt x="76" y="7"/>
                  </a:cubicBezTo>
                  <a:cubicBezTo>
                    <a:pt x="76" y="8"/>
                    <a:pt x="76" y="10"/>
                    <a:pt x="74" y="1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39" name="ïsľïdé">
              <a:extLst>
                <a:ext uri="{FF2B5EF4-FFF2-40B4-BE49-F238E27FC236}">
                  <a16:creationId xmlns:a16="http://schemas.microsoft.com/office/drawing/2014/main" id="{7BFB968C-338F-7ED0-407D-DF07C1F0D4E6}"/>
                </a:ext>
              </a:extLst>
            </p:cNvPr>
            <p:cNvSpPr/>
            <p:nvPr/>
          </p:nvSpPr>
          <p:spPr bwMode="auto">
            <a:xfrm>
              <a:off x="10693129" y="3842538"/>
              <a:ext cx="303686" cy="305644"/>
            </a:xfrm>
            <a:custGeom>
              <a:avLst/>
              <a:gdLst>
                <a:gd name="T0" fmla="*/ 77 w 78"/>
                <a:gd name="T1" fmla="*/ 11 h 76"/>
                <a:gd name="T2" fmla="*/ 45 w 78"/>
                <a:gd name="T3" fmla="*/ 45 h 76"/>
                <a:gd name="T4" fmla="*/ 44 w 78"/>
                <a:gd name="T5" fmla="*/ 49 h 76"/>
                <a:gd name="T6" fmla="*/ 44 w 78"/>
                <a:gd name="T7" fmla="*/ 71 h 76"/>
                <a:gd name="T8" fmla="*/ 40 w 78"/>
                <a:gd name="T9" fmla="*/ 75 h 76"/>
                <a:gd name="T10" fmla="*/ 32 w 78"/>
                <a:gd name="T11" fmla="*/ 76 h 76"/>
                <a:gd name="T12" fmla="*/ 30 w 78"/>
                <a:gd name="T13" fmla="*/ 72 h 76"/>
                <a:gd name="T14" fmla="*/ 30 w 78"/>
                <a:gd name="T15" fmla="*/ 48 h 76"/>
                <a:gd name="T16" fmla="*/ 29 w 78"/>
                <a:gd name="T17" fmla="*/ 44 h 76"/>
                <a:gd name="T18" fmla="*/ 1 w 78"/>
                <a:gd name="T19" fmla="*/ 9 h 76"/>
                <a:gd name="T20" fmla="*/ 1 w 78"/>
                <a:gd name="T21" fmla="*/ 5 h 76"/>
                <a:gd name="T22" fmla="*/ 9 w 78"/>
                <a:gd name="T23" fmla="*/ 0 h 76"/>
                <a:gd name="T24" fmla="*/ 13 w 78"/>
                <a:gd name="T25" fmla="*/ 1 h 76"/>
                <a:gd name="T26" fmla="*/ 36 w 78"/>
                <a:gd name="T27" fmla="*/ 35 h 76"/>
                <a:gd name="T28" fmla="*/ 38 w 78"/>
                <a:gd name="T29" fmla="*/ 35 h 76"/>
                <a:gd name="T30" fmla="*/ 62 w 78"/>
                <a:gd name="T31" fmla="*/ 5 h 76"/>
                <a:gd name="T32" fmla="*/ 64 w 78"/>
                <a:gd name="T33" fmla="*/ 1 h 76"/>
                <a:gd name="T34" fmla="*/ 67 w 78"/>
                <a:gd name="T35" fmla="*/ 0 h 76"/>
                <a:gd name="T36" fmla="*/ 77 w 78"/>
                <a:gd name="T37" fmla="*/ 6 h 76"/>
                <a:gd name="T38" fmla="*/ 77 w 78"/>
                <a:gd name="T39" fmla="*/ 1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76">
                  <a:moveTo>
                    <a:pt x="77" y="11"/>
                  </a:moveTo>
                  <a:cubicBezTo>
                    <a:pt x="65" y="22"/>
                    <a:pt x="54" y="35"/>
                    <a:pt x="45" y="45"/>
                  </a:cubicBezTo>
                  <a:cubicBezTo>
                    <a:pt x="44" y="46"/>
                    <a:pt x="44" y="48"/>
                    <a:pt x="44" y="49"/>
                  </a:cubicBezTo>
                  <a:cubicBezTo>
                    <a:pt x="44" y="71"/>
                    <a:pt x="44" y="71"/>
                    <a:pt x="44" y="71"/>
                  </a:cubicBezTo>
                  <a:cubicBezTo>
                    <a:pt x="44" y="73"/>
                    <a:pt x="42" y="75"/>
                    <a:pt x="40" y="75"/>
                  </a:cubicBezTo>
                  <a:cubicBezTo>
                    <a:pt x="38" y="76"/>
                    <a:pt x="34" y="76"/>
                    <a:pt x="32" y="76"/>
                  </a:cubicBezTo>
                  <a:cubicBezTo>
                    <a:pt x="31" y="75"/>
                    <a:pt x="30" y="74"/>
                    <a:pt x="30" y="72"/>
                  </a:cubicBezTo>
                  <a:cubicBezTo>
                    <a:pt x="30" y="48"/>
                    <a:pt x="30" y="48"/>
                    <a:pt x="30" y="48"/>
                  </a:cubicBezTo>
                  <a:cubicBezTo>
                    <a:pt x="30" y="47"/>
                    <a:pt x="30" y="45"/>
                    <a:pt x="29" y="44"/>
                  </a:cubicBezTo>
                  <a:cubicBezTo>
                    <a:pt x="20" y="32"/>
                    <a:pt x="10" y="21"/>
                    <a:pt x="1" y="9"/>
                  </a:cubicBezTo>
                  <a:cubicBezTo>
                    <a:pt x="0" y="8"/>
                    <a:pt x="0" y="6"/>
                    <a:pt x="1" y="5"/>
                  </a:cubicBezTo>
                  <a:cubicBezTo>
                    <a:pt x="2" y="3"/>
                    <a:pt x="7" y="0"/>
                    <a:pt x="9" y="0"/>
                  </a:cubicBezTo>
                  <a:cubicBezTo>
                    <a:pt x="11" y="0"/>
                    <a:pt x="12" y="0"/>
                    <a:pt x="13" y="1"/>
                  </a:cubicBezTo>
                  <a:cubicBezTo>
                    <a:pt x="21" y="13"/>
                    <a:pt x="29" y="23"/>
                    <a:pt x="36" y="35"/>
                  </a:cubicBezTo>
                  <a:cubicBezTo>
                    <a:pt x="37" y="35"/>
                    <a:pt x="38" y="35"/>
                    <a:pt x="38" y="35"/>
                  </a:cubicBezTo>
                  <a:cubicBezTo>
                    <a:pt x="47" y="25"/>
                    <a:pt x="55" y="15"/>
                    <a:pt x="62" y="5"/>
                  </a:cubicBezTo>
                  <a:cubicBezTo>
                    <a:pt x="63" y="4"/>
                    <a:pt x="64" y="3"/>
                    <a:pt x="64" y="1"/>
                  </a:cubicBezTo>
                  <a:cubicBezTo>
                    <a:pt x="64" y="0"/>
                    <a:pt x="66" y="0"/>
                    <a:pt x="67" y="0"/>
                  </a:cubicBezTo>
                  <a:cubicBezTo>
                    <a:pt x="70" y="0"/>
                    <a:pt x="75" y="2"/>
                    <a:pt x="77" y="6"/>
                  </a:cubicBezTo>
                  <a:cubicBezTo>
                    <a:pt x="78" y="7"/>
                    <a:pt x="78" y="10"/>
                    <a:pt x="77" y="1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40" name="ïṧḻiḓe">
              <a:extLst>
                <a:ext uri="{FF2B5EF4-FFF2-40B4-BE49-F238E27FC236}">
                  <a16:creationId xmlns:a16="http://schemas.microsoft.com/office/drawing/2014/main" id="{44D6AE68-A673-2311-98B8-708E0FCC6F1C}"/>
                </a:ext>
              </a:extLst>
            </p:cNvPr>
            <p:cNvSpPr/>
            <p:nvPr/>
          </p:nvSpPr>
          <p:spPr bwMode="auto">
            <a:xfrm>
              <a:off x="8023280" y="2925222"/>
              <a:ext cx="616071" cy="649158"/>
            </a:xfrm>
            <a:custGeom>
              <a:avLst/>
              <a:gdLst>
                <a:gd name="T0" fmla="*/ 104 w 142"/>
                <a:gd name="T1" fmla="*/ 19 h 149"/>
                <a:gd name="T2" fmla="*/ 128 w 142"/>
                <a:gd name="T3" fmla="*/ 22 h 149"/>
                <a:gd name="T4" fmla="*/ 142 w 142"/>
                <a:gd name="T5" fmla="*/ 11 h 149"/>
                <a:gd name="T6" fmla="*/ 134 w 142"/>
                <a:gd name="T7" fmla="*/ 4 h 149"/>
                <a:gd name="T8" fmla="*/ 127 w 142"/>
                <a:gd name="T9" fmla="*/ 2 h 149"/>
                <a:gd name="T10" fmla="*/ 102 w 142"/>
                <a:gd name="T11" fmla="*/ 1 h 149"/>
                <a:gd name="T12" fmla="*/ 106 w 142"/>
                <a:gd name="T13" fmla="*/ 71 h 149"/>
                <a:gd name="T14" fmla="*/ 112 w 142"/>
                <a:gd name="T15" fmla="*/ 63 h 149"/>
                <a:gd name="T16" fmla="*/ 111 w 142"/>
                <a:gd name="T17" fmla="*/ 47 h 149"/>
                <a:gd name="T18" fmla="*/ 103 w 142"/>
                <a:gd name="T19" fmla="*/ 56 h 149"/>
                <a:gd name="T20" fmla="*/ 125 w 142"/>
                <a:gd name="T21" fmla="*/ 35 h 149"/>
                <a:gd name="T22" fmla="*/ 132 w 142"/>
                <a:gd name="T23" fmla="*/ 39 h 149"/>
                <a:gd name="T24" fmla="*/ 131 w 142"/>
                <a:gd name="T25" fmla="*/ 59 h 149"/>
                <a:gd name="T26" fmla="*/ 129 w 142"/>
                <a:gd name="T27" fmla="*/ 79 h 149"/>
                <a:gd name="T28" fmla="*/ 110 w 142"/>
                <a:gd name="T29" fmla="*/ 80 h 149"/>
                <a:gd name="T30" fmla="*/ 104 w 142"/>
                <a:gd name="T31" fmla="*/ 98 h 149"/>
                <a:gd name="T32" fmla="*/ 104 w 142"/>
                <a:gd name="T33" fmla="*/ 129 h 149"/>
                <a:gd name="T34" fmla="*/ 106 w 142"/>
                <a:gd name="T35" fmla="*/ 144 h 149"/>
                <a:gd name="T36" fmla="*/ 101 w 142"/>
                <a:gd name="T37" fmla="*/ 1 h 149"/>
                <a:gd name="T38" fmla="*/ 93 w 142"/>
                <a:gd name="T39" fmla="*/ 147 h 149"/>
                <a:gd name="T40" fmla="*/ 100 w 142"/>
                <a:gd name="T41" fmla="*/ 33 h 149"/>
                <a:gd name="T42" fmla="*/ 102 w 142"/>
                <a:gd name="T43" fmla="*/ 10 h 149"/>
                <a:gd name="T44" fmla="*/ 92 w 142"/>
                <a:gd name="T45" fmla="*/ 102 h 149"/>
                <a:gd name="T46" fmla="*/ 81 w 142"/>
                <a:gd name="T47" fmla="*/ 147 h 149"/>
                <a:gd name="T48" fmla="*/ 74 w 142"/>
                <a:gd name="T49" fmla="*/ 140 h 149"/>
                <a:gd name="T50" fmla="*/ 81 w 142"/>
                <a:gd name="T51" fmla="*/ 109 h 149"/>
                <a:gd name="T52" fmla="*/ 83 w 142"/>
                <a:gd name="T53" fmla="*/ 88 h 149"/>
                <a:gd name="T54" fmla="*/ 81 w 142"/>
                <a:gd name="T55" fmla="*/ 62 h 149"/>
                <a:gd name="T56" fmla="*/ 75 w 142"/>
                <a:gd name="T57" fmla="*/ 64 h 149"/>
                <a:gd name="T58" fmla="*/ 71 w 142"/>
                <a:gd name="T59" fmla="*/ 75 h 149"/>
                <a:gd name="T60" fmla="*/ 61 w 142"/>
                <a:gd name="T61" fmla="*/ 89 h 149"/>
                <a:gd name="T62" fmla="*/ 57 w 142"/>
                <a:gd name="T63" fmla="*/ 60 h 149"/>
                <a:gd name="T64" fmla="*/ 62 w 142"/>
                <a:gd name="T65" fmla="*/ 50 h 149"/>
                <a:gd name="T66" fmla="*/ 67 w 142"/>
                <a:gd name="T67" fmla="*/ 41 h 149"/>
                <a:gd name="T68" fmla="*/ 80 w 142"/>
                <a:gd name="T69" fmla="*/ 32 h 149"/>
                <a:gd name="T70" fmla="*/ 59 w 142"/>
                <a:gd name="T71" fmla="*/ 31 h 149"/>
                <a:gd name="T72" fmla="*/ 61 w 142"/>
                <a:gd name="T73" fmla="*/ 17 h 149"/>
                <a:gd name="T74" fmla="*/ 69 w 142"/>
                <a:gd name="T75" fmla="*/ 10 h 149"/>
                <a:gd name="T76" fmla="*/ 88 w 142"/>
                <a:gd name="T77" fmla="*/ 5 h 149"/>
                <a:gd name="T78" fmla="*/ 55 w 142"/>
                <a:gd name="T79" fmla="*/ 14 h 149"/>
                <a:gd name="T80" fmla="*/ 54 w 142"/>
                <a:gd name="T81" fmla="*/ 26 h 149"/>
                <a:gd name="T82" fmla="*/ 52 w 142"/>
                <a:gd name="T83" fmla="*/ 44 h 149"/>
                <a:gd name="T84" fmla="*/ 51 w 142"/>
                <a:gd name="T85" fmla="*/ 60 h 149"/>
                <a:gd name="T86" fmla="*/ 44 w 142"/>
                <a:gd name="T87" fmla="*/ 71 h 149"/>
                <a:gd name="T88" fmla="*/ 32 w 142"/>
                <a:gd name="T89" fmla="*/ 97 h 149"/>
                <a:gd name="T90" fmla="*/ 22 w 142"/>
                <a:gd name="T91" fmla="*/ 110 h 149"/>
                <a:gd name="T92" fmla="*/ 6 w 142"/>
                <a:gd name="T93" fmla="*/ 120 h 149"/>
                <a:gd name="T94" fmla="*/ 8 w 142"/>
                <a:gd name="T95" fmla="*/ 102 h 149"/>
                <a:gd name="T96" fmla="*/ 27 w 142"/>
                <a:gd name="T97" fmla="*/ 79 h 149"/>
                <a:gd name="T98" fmla="*/ 26 w 142"/>
                <a:gd name="T99" fmla="*/ 71 h 149"/>
                <a:gd name="T100" fmla="*/ 8 w 142"/>
                <a:gd name="T101" fmla="*/ 61 h 149"/>
                <a:gd name="T102" fmla="*/ 13 w 142"/>
                <a:gd name="T103" fmla="*/ 48 h 149"/>
                <a:gd name="T104" fmla="*/ 18 w 142"/>
                <a:gd name="T105" fmla="*/ 36 h 149"/>
                <a:gd name="T106" fmla="*/ 26 w 142"/>
                <a:gd name="T107" fmla="*/ 28 h 149"/>
                <a:gd name="T108" fmla="*/ 37 w 142"/>
                <a:gd name="T109" fmla="*/ 26 h 149"/>
                <a:gd name="T110" fmla="*/ 40 w 142"/>
                <a:gd name="T111" fmla="*/ 35 h 149"/>
                <a:gd name="T112" fmla="*/ 40 w 142"/>
                <a:gd name="T113" fmla="*/ 13 h 149"/>
                <a:gd name="T114" fmla="*/ 46 w 142"/>
                <a:gd name="T115" fmla="*/ 6 h 149"/>
                <a:gd name="T116" fmla="*/ 54 w 142"/>
                <a:gd name="T117" fmla="*/ 8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 h="149">
                  <a:moveTo>
                    <a:pt x="102" y="6"/>
                  </a:moveTo>
                  <a:cubicBezTo>
                    <a:pt x="106" y="6"/>
                    <a:pt x="106" y="6"/>
                    <a:pt x="106" y="6"/>
                  </a:cubicBezTo>
                  <a:cubicBezTo>
                    <a:pt x="106" y="7"/>
                    <a:pt x="106" y="7"/>
                    <a:pt x="106" y="7"/>
                  </a:cubicBezTo>
                  <a:cubicBezTo>
                    <a:pt x="106" y="7"/>
                    <a:pt x="107" y="7"/>
                    <a:pt x="107" y="7"/>
                  </a:cubicBezTo>
                  <a:cubicBezTo>
                    <a:pt x="107" y="8"/>
                    <a:pt x="107" y="9"/>
                    <a:pt x="107" y="10"/>
                  </a:cubicBezTo>
                  <a:cubicBezTo>
                    <a:pt x="102" y="10"/>
                    <a:pt x="102" y="10"/>
                    <a:pt x="102" y="10"/>
                  </a:cubicBezTo>
                  <a:cubicBezTo>
                    <a:pt x="102" y="22"/>
                    <a:pt x="102" y="22"/>
                    <a:pt x="102" y="22"/>
                  </a:cubicBezTo>
                  <a:cubicBezTo>
                    <a:pt x="102" y="22"/>
                    <a:pt x="102" y="22"/>
                    <a:pt x="102" y="22"/>
                  </a:cubicBezTo>
                  <a:cubicBezTo>
                    <a:pt x="102" y="21"/>
                    <a:pt x="102" y="21"/>
                    <a:pt x="103" y="20"/>
                  </a:cubicBezTo>
                  <a:cubicBezTo>
                    <a:pt x="104" y="20"/>
                    <a:pt x="104" y="20"/>
                    <a:pt x="104" y="20"/>
                  </a:cubicBezTo>
                  <a:cubicBezTo>
                    <a:pt x="104" y="20"/>
                    <a:pt x="104" y="20"/>
                    <a:pt x="104" y="19"/>
                  </a:cubicBezTo>
                  <a:cubicBezTo>
                    <a:pt x="105" y="19"/>
                    <a:pt x="106" y="19"/>
                    <a:pt x="106" y="19"/>
                  </a:cubicBezTo>
                  <a:cubicBezTo>
                    <a:pt x="106" y="19"/>
                    <a:pt x="106" y="18"/>
                    <a:pt x="106" y="18"/>
                  </a:cubicBezTo>
                  <a:cubicBezTo>
                    <a:pt x="108" y="18"/>
                    <a:pt x="110" y="18"/>
                    <a:pt x="111" y="18"/>
                  </a:cubicBezTo>
                  <a:cubicBezTo>
                    <a:pt x="111" y="18"/>
                    <a:pt x="111" y="19"/>
                    <a:pt x="111" y="19"/>
                  </a:cubicBezTo>
                  <a:cubicBezTo>
                    <a:pt x="112" y="19"/>
                    <a:pt x="112" y="19"/>
                    <a:pt x="112" y="19"/>
                  </a:cubicBezTo>
                  <a:cubicBezTo>
                    <a:pt x="112" y="20"/>
                    <a:pt x="113" y="20"/>
                    <a:pt x="113" y="20"/>
                  </a:cubicBezTo>
                  <a:cubicBezTo>
                    <a:pt x="116" y="20"/>
                    <a:pt x="119" y="20"/>
                    <a:pt x="121" y="20"/>
                  </a:cubicBezTo>
                  <a:cubicBezTo>
                    <a:pt x="121" y="20"/>
                    <a:pt x="121" y="20"/>
                    <a:pt x="122" y="20"/>
                  </a:cubicBezTo>
                  <a:cubicBezTo>
                    <a:pt x="122" y="20"/>
                    <a:pt x="122" y="20"/>
                    <a:pt x="123" y="20"/>
                  </a:cubicBezTo>
                  <a:cubicBezTo>
                    <a:pt x="124" y="21"/>
                    <a:pt x="124" y="22"/>
                    <a:pt x="125" y="22"/>
                  </a:cubicBezTo>
                  <a:cubicBezTo>
                    <a:pt x="126" y="22"/>
                    <a:pt x="127" y="22"/>
                    <a:pt x="128" y="22"/>
                  </a:cubicBezTo>
                  <a:cubicBezTo>
                    <a:pt x="129" y="22"/>
                    <a:pt x="129" y="22"/>
                    <a:pt x="129" y="22"/>
                  </a:cubicBezTo>
                  <a:cubicBezTo>
                    <a:pt x="131" y="22"/>
                    <a:pt x="134" y="22"/>
                    <a:pt x="136" y="22"/>
                  </a:cubicBezTo>
                  <a:cubicBezTo>
                    <a:pt x="136" y="22"/>
                    <a:pt x="136" y="22"/>
                    <a:pt x="136" y="22"/>
                  </a:cubicBezTo>
                  <a:cubicBezTo>
                    <a:pt x="137" y="22"/>
                    <a:pt x="138" y="22"/>
                    <a:pt x="139" y="22"/>
                  </a:cubicBezTo>
                  <a:cubicBezTo>
                    <a:pt x="139" y="22"/>
                    <a:pt x="139" y="22"/>
                    <a:pt x="139" y="22"/>
                  </a:cubicBezTo>
                  <a:cubicBezTo>
                    <a:pt x="139" y="21"/>
                    <a:pt x="140" y="21"/>
                    <a:pt x="140" y="20"/>
                  </a:cubicBezTo>
                  <a:cubicBezTo>
                    <a:pt x="140" y="17"/>
                    <a:pt x="140" y="15"/>
                    <a:pt x="140" y="12"/>
                  </a:cubicBezTo>
                  <a:cubicBezTo>
                    <a:pt x="140" y="12"/>
                    <a:pt x="140" y="12"/>
                    <a:pt x="140" y="12"/>
                  </a:cubicBezTo>
                  <a:cubicBezTo>
                    <a:pt x="140" y="11"/>
                    <a:pt x="140" y="11"/>
                    <a:pt x="140" y="11"/>
                  </a:cubicBezTo>
                  <a:cubicBezTo>
                    <a:pt x="141" y="11"/>
                    <a:pt x="141" y="11"/>
                    <a:pt x="142" y="11"/>
                  </a:cubicBezTo>
                  <a:cubicBezTo>
                    <a:pt x="142" y="11"/>
                    <a:pt x="142" y="11"/>
                    <a:pt x="142" y="11"/>
                  </a:cubicBezTo>
                  <a:cubicBezTo>
                    <a:pt x="142" y="10"/>
                    <a:pt x="142" y="10"/>
                    <a:pt x="142" y="10"/>
                  </a:cubicBezTo>
                  <a:cubicBezTo>
                    <a:pt x="142" y="10"/>
                    <a:pt x="142" y="9"/>
                    <a:pt x="142" y="8"/>
                  </a:cubicBezTo>
                  <a:cubicBezTo>
                    <a:pt x="142" y="8"/>
                    <a:pt x="142" y="8"/>
                    <a:pt x="142" y="8"/>
                  </a:cubicBezTo>
                  <a:cubicBezTo>
                    <a:pt x="142" y="8"/>
                    <a:pt x="142" y="7"/>
                    <a:pt x="142" y="7"/>
                  </a:cubicBezTo>
                  <a:cubicBezTo>
                    <a:pt x="141" y="7"/>
                    <a:pt x="141" y="7"/>
                    <a:pt x="141" y="7"/>
                  </a:cubicBezTo>
                  <a:cubicBezTo>
                    <a:pt x="141" y="7"/>
                    <a:pt x="141" y="6"/>
                    <a:pt x="140" y="6"/>
                  </a:cubicBezTo>
                  <a:cubicBezTo>
                    <a:pt x="140" y="6"/>
                    <a:pt x="140" y="6"/>
                    <a:pt x="139" y="6"/>
                  </a:cubicBezTo>
                  <a:cubicBezTo>
                    <a:pt x="139" y="6"/>
                    <a:pt x="139" y="6"/>
                    <a:pt x="139" y="5"/>
                  </a:cubicBezTo>
                  <a:cubicBezTo>
                    <a:pt x="139" y="5"/>
                    <a:pt x="137" y="5"/>
                    <a:pt x="137" y="5"/>
                  </a:cubicBezTo>
                  <a:cubicBezTo>
                    <a:pt x="136" y="5"/>
                    <a:pt x="136" y="5"/>
                    <a:pt x="136" y="4"/>
                  </a:cubicBezTo>
                  <a:cubicBezTo>
                    <a:pt x="135" y="4"/>
                    <a:pt x="134" y="4"/>
                    <a:pt x="134" y="4"/>
                  </a:cubicBezTo>
                  <a:cubicBezTo>
                    <a:pt x="134" y="3"/>
                    <a:pt x="134" y="3"/>
                    <a:pt x="134" y="3"/>
                  </a:cubicBezTo>
                  <a:cubicBezTo>
                    <a:pt x="133" y="3"/>
                    <a:pt x="132" y="3"/>
                    <a:pt x="132" y="3"/>
                  </a:cubicBezTo>
                  <a:cubicBezTo>
                    <a:pt x="132" y="2"/>
                    <a:pt x="132" y="2"/>
                    <a:pt x="132" y="2"/>
                  </a:cubicBezTo>
                  <a:cubicBezTo>
                    <a:pt x="132" y="2"/>
                    <a:pt x="132" y="2"/>
                    <a:pt x="132" y="2"/>
                  </a:cubicBezTo>
                  <a:cubicBezTo>
                    <a:pt x="132" y="1"/>
                    <a:pt x="132" y="1"/>
                    <a:pt x="132" y="1"/>
                  </a:cubicBezTo>
                  <a:cubicBezTo>
                    <a:pt x="131" y="1"/>
                    <a:pt x="131" y="1"/>
                    <a:pt x="131" y="1"/>
                  </a:cubicBezTo>
                  <a:cubicBezTo>
                    <a:pt x="131" y="0"/>
                    <a:pt x="131" y="0"/>
                    <a:pt x="131" y="0"/>
                  </a:cubicBezTo>
                  <a:cubicBezTo>
                    <a:pt x="130" y="0"/>
                    <a:pt x="130" y="0"/>
                    <a:pt x="129" y="0"/>
                  </a:cubicBezTo>
                  <a:cubicBezTo>
                    <a:pt x="129" y="0"/>
                    <a:pt x="129" y="0"/>
                    <a:pt x="129" y="1"/>
                  </a:cubicBezTo>
                  <a:cubicBezTo>
                    <a:pt x="129" y="1"/>
                    <a:pt x="128" y="1"/>
                    <a:pt x="127" y="1"/>
                  </a:cubicBezTo>
                  <a:cubicBezTo>
                    <a:pt x="127" y="1"/>
                    <a:pt x="127" y="1"/>
                    <a:pt x="127" y="2"/>
                  </a:cubicBezTo>
                  <a:cubicBezTo>
                    <a:pt x="125" y="2"/>
                    <a:pt x="122" y="2"/>
                    <a:pt x="120" y="2"/>
                  </a:cubicBezTo>
                  <a:cubicBezTo>
                    <a:pt x="119" y="1"/>
                    <a:pt x="119" y="1"/>
                    <a:pt x="119" y="1"/>
                  </a:cubicBezTo>
                  <a:cubicBezTo>
                    <a:pt x="119" y="1"/>
                    <a:pt x="118" y="1"/>
                    <a:pt x="117" y="1"/>
                  </a:cubicBezTo>
                  <a:cubicBezTo>
                    <a:pt x="117" y="1"/>
                    <a:pt x="117" y="1"/>
                    <a:pt x="117" y="2"/>
                  </a:cubicBezTo>
                  <a:cubicBezTo>
                    <a:pt x="117" y="2"/>
                    <a:pt x="117" y="2"/>
                    <a:pt x="116" y="2"/>
                  </a:cubicBezTo>
                  <a:cubicBezTo>
                    <a:pt x="116" y="2"/>
                    <a:pt x="116" y="2"/>
                    <a:pt x="116" y="3"/>
                  </a:cubicBezTo>
                  <a:cubicBezTo>
                    <a:pt x="114" y="3"/>
                    <a:pt x="111" y="3"/>
                    <a:pt x="107" y="3"/>
                  </a:cubicBezTo>
                  <a:cubicBezTo>
                    <a:pt x="107" y="2"/>
                    <a:pt x="107" y="2"/>
                    <a:pt x="107" y="2"/>
                  </a:cubicBezTo>
                  <a:cubicBezTo>
                    <a:pt x="107" y="2"/>
                    <a:pt x="107" y="2"/>
                    <a:pt x="106" y="2"/>
                  </a:cubicBezTo>
                  <a:cubicBezTo>
                    <a:pt x="106" y="1"/>
                    <a:pt x="106" y="1"/>
                    <a:pt x="106" y="1"/>
                  </a:cubicBezTo>
                  <a:cubicBezTo>
                    <a:pt x="102" y="1"/>
                    <a:pt x="102" y="1"/>
                    <a:pt x="102" y="1"/>
                  </a:cubicBezTo>
                  <a:cubicBezTo>
                    <a:pt x="102" y="6"/>
                    <a:pt x="102" y="6"/>
                    <a:pt x="102" y="6"/>
                  </a:cubicBezTo>
                  <a:close/>
                  <a:moveTo>
                    <a:pt x="102" y="147"/>
                  </a:moveTo>
                  <a:cubicBezTo>
                    <a:pt x="102" y="66"/>
                    <a:pt x="102" y="66"/>
                    <a:pt x="102" y="66"/>
                  </a:cubicBezTo>
                  <a:cubicBezTo>
                    <a:pt x="102" y="66"/>
                    <a:pt x="102" y="66"/>
                    <a:pt x="102" y="66"/>
                  </a:cubicBezTo>
                  <a:cubicBezTo>
                    <a:pt x="102" y="66"/>
                    <a:pt x="102" y="66"/>
                    <a:pt x="102" y="67"/>
                  </a:cubicBezTo>
                  <a:cubicBezTo>
                    <a:pt x="102" y="67"/>
                    <a:pt x="102" y="67"/>
                    <a:pt x="102" y="67"/>
                  </a:cubicBezTo>
                  <a:cubicBezTo>
                    <a:pt x="102" y="68"/>
                    <a:pt x="102" y="68"/>
                    <a:pt x="102" y="69"/>
                  </a:cubicBezTo>
                  <a:cubicBezTo>
                    <a:pt x="103" y="69"/>
                    <a:pt x="103" y="69"/>
                    <a:pt x="103" y="69"/>
                  </a:cubicBezTo>
                  <a:cubicBezTo>
                    <a:pt x="103" y="70"/>
                    <a:pt x="103" y="70"/>
                    <a:pt x="103" y="70"/>
                  </a:cubicBezTo>
                  <a:cubicBezTo>
                    <a:pt x="104" y="71"/>
                    <a:pt x="104" y="71"/>
                    <a:pt x="104" y="71"/>
                  </a:cubicBezTo>
                  <a:cubicBezTo>
                    <a:pt x="105" y="71"/>
                    <a:pt x="106" y="71"/>
                    <a:pt x="106" y="71"/>
                  </a:cubicBezTo>
                  <a:cubicBezTo>
                    <a:pt x="106" y="71"/>
                    <a:pt x="106" y="71"/>
                    <a:pt x="106" y="70"/>
                  </a:cubicBezTo>
                  <a:cubicBezTo>
                    <a:pt x="106" y="70"/>
                    <a:pt x="106" y="70"/>
                    <a:pt x="106" y="70"/>
                  </a:cubicBezTo>
                  <a:cubicBezTo>
                    <a:pt x="106" y="69"/>
                    <a:pt x="106" y="67"/>
                    <a:pt x="106" y="66"/>
                  </a:cubicBezTo>
                  <a:cubicBezTo>
                    <a:pt x="106" y="66"/>
                    <a:pt x="107" y="65"/>
                    <a:pt x="107" y="65"/>
                  </a:cubicBezTo>
                  <a:cubicBezTo>
                    <a:pt x="107" y="65"/>
                    <a:pt x="108" y="65"/>
                    <a:pt x="109" y="65"/>
                  </a:cubicBezTo>
                  <a:cubicBezTo>
                    <a:pt x="109" y="65"/>
                    <a:pt x="109" y="66"/>
                    <a:pt x="109" y="66"/>
                  </a:cubicBezTo>
                  <a:cubicBezTo>
                    <a:pt x="110" y="66"/>
                    <a:pt x="110" y="66"/>
                    <a:pt x="111" y="66"/>
                  </a:cubicBezTo>
                  <a:cubicBezTo>
                    <a:pt x="112" y="67"/>
                    <a:pt x="112" y="67"/>
                    <a:pt x="112" y="67"/>
                  </a:cubicBezTo>
                  <a:cubicBezTo>
                    <a:pt x="112" y="67"/>
                    <a:pt x="112" y="67"/>
                    <a:pt x="113" y="67"/>
                  </a:cubicBezTo>
                  <a:cubicBezTo>
                    <a:pt x="113" y="66"/>
                    <a:pt x="113" y="65"/>
                    <a:pt x="113" y="64"/>
                  </a:cubicBezTo>
                  <a:cubicBezTo>
                    <a:pt x="113" y="64"/>
                    <a:pt x="112" y="64"/>
                    <a:pt x="112" y="63"/>
                  </a:cubicBezTo>
                  <a:cubicBezTo>
                    <a:pt x="112" y="62"/>
                    <a:pt x="112" y="62"/>
                    <a:pt x="112" y="61"/>
                  </a:cubicBezTo>
                  <a:cubicBezTo>
                    <a:pt x="112" y="61"/>
                    <a:pt x="112" y="60"/>
                    <a:pt x="112" y="60"/>
                  </a:cubicBezTo>
                  <a:cubicBezTo>
                    <a:pt x="112" y="59"/>
                    <a:pt x="112" y="58"/>
                    <a:pt x="112" y="57"/>
                  </a:cubicBezTo>
                  <a:cubicBezTo>
                    <a:pt x="111" y="56"/>
                    <a:pt x="111" y="56"/>
                    <a:pt x="111" y="56"/>
                  </a:cubicBezTo>
                  <a:cubicBezTo>
                    <a:pt x="111" y="55"/>
                    <a:pt x="111" y="54"/>
                    <a:pt x="111" y="54"/>
                  </a:cubicBezTo>
                  <a:cubicBezTo>
                    <a:pt x="111" y="53"/>
                    <a:pt x="111" y="53"/>
                    <a:pt x="111" y="53"/>
                  </a:cubicBezTo>
                  <a:cubicBezTo>
                    <a:pt x="111" y="52"/>
                    <a:pt x="111" y="52"/>
                    <a:pt x="111" y="51"/>
                  </a:cubicBezTo>
                  <a:cubicBezTo>
                    <a:pt x="111" y="51"/>
                    <a:pt x="112" y="51"/>
                    <a:pt x="112" y="51"/>
                  </a:cubicBezTo>
                  <a:cubicBezTo>
                    <a:pt x="112" y="51"/>
                    <a:pt x="112" y="50"/>
                    <a:pt x="112" y="50"/>
                  </a:cubicBezTo>
                  <a:cubicBezTo>
                    <a:pt x="111" y="50"/>
                    <a:pt x="111" y="49"/>
                    <a:pt x="111" y="49"/>
                  </a:cubicBezTo>
                  <a:cubicBezTo>
                    <a:pt x="111" y="49"/>
                    <a:pt x="111" y="48"/>
                    <a:pt x="111" y="47"/>
                  </a:cubicBezTo>
                  <a:cubicBezTo>
                    <a:pt x="111" y="47"/>
                    <a:pt x="110" y="47"/>
                    <a:pt x="110" y="47"/>
                  </a:cubicBezTo>
                  <a:cubicBezTo>
                    <a:pt x="110" y="47"/>
                    <a:pt x="109" y="47"/>
                    <a:pt x="109" y="46"/>
                  </a:cubicBezTo>
                  <a:cubicBezTo>
                    <a:pt x="108" y="46"/>
                    <a:pt x="107" y="46"/>
                    <a:pt x="106" y="46"/>
                  </a:cubicBezTo>
                  <a:cubicBezTo>
                    <a:pt x="106" y="47"/>
                    <a:pt x="106" y="47"/>
                    <a:pt x="106" y="47"/>
                  </a:cubicBezTo>
                  <a:cubicBezTo>
                    <a:pt x="105" y="48"/>
                    <a:pt x="105" y="48"/>
                    <a:pt x="105" y="48"/>
                  </a:cubicBezTo>
                  <a:cubicBezTo>
                    <a:pt x="105" y="49"/>
                    <a:pt x="105" y="49"/>
                    <a:pt x="105" y="49"/>
                  </a:cubicBezTo>
                  <a:cubicBezTo>
                    <a:pt x="105" y="50"/>
                    <a:pt x="105" y="50"/>
                    <a:pt x="105" y="50"/>
                  </a:cubicBezTo>
                  <a:cubicBezTo>
                    <a:pt x="105" y="51"/>
                    <a:pt x="105" y="51"/>
                    <a:pt x="105" y="52"/>
                  </a:cubicBezTo>
                  <a:cubicBezTo>
                    <a:pt x="104" y="52"/>
                    <a:pt x="104" y="53"/>
                    <a:pt x="104" y="54"/>
                  </a:cubicBezTo>
                  <a:cubicBezTo>
                    <a:pt x="104" y="54"/>
                    <a:pt x="104" y="55"/>
                    <a:pt x="104" y="56"/>
                  </a:cubicBezTo>
                  <a:cubicBezTo>
                    <a:pt x="103" y="56"/>
                    <a:pt x="103" y="56"/>
                    <a:pt x="103" y="56"/>
                  </a:cubicBezTo>
                  <a:cubicBezTo>
                    <a:pt x="103" y="57"/>
                    <a:pt x="103" y="57"/>
                    <a:pt x="103" y="57"/>
                  </a:cubicBezTo>
                  <a:cubicBezTo>
                    <a:pt x="102" y="57"/>
                    <a:pt x="102" y="58"/>
                    <a:pt x="102" y="58"/>
                  </a:cubicBezTo>
                  <a:cubicBezTo>
                    <a:pt x="102" y="59"/>
                    <a:pt x="102" y="60"/>
                    <a:pt x="102" y="60"/>
                  </a:cubicBezTo>
                  <a:cubicBezTo>
                    <a:pt x="102" y="61"/>
                    <a:pt x="102" y="61"/>
                    <a:pt x="102" y="61"/>
                  </a:cubicBezTo>
                  <a:cubicBezTo>
                    <a:pt x="102" y="61"/>
                    <a:pt x="102" y="62"/>
                    <a:pt x="102" y="62"/>
                  </a:cubicBezTo>
                  <a:cubicBezTo>
                    <a:pt x="102" y="62"/>
                    <a:pt x="102" y="62"/>
                    <a:pt x="102" y="62"/>
                  </a:cubicBezTo>
                  <a:cubicBezTo>
                    <a:pt x="102" y="33"/>
                    <a:pt x="102" y="33"/>
                    <a:pt x="102" y="33"/>
                  </a:cubicBezTo>
                  <a:cubicBezTo>
                    <a:pt x="105" y="33"/>
                    <a:pt x="105" y="33"/>
                    <a:pt x="105" y="33"/>
                  </a:cubicBezTo>
                  <a:cubicBezTo>
                    <a:pt x="105" y="33"/>
                    <a:pt x="105" y="33"/>
                    <a:pt x="105" y="33"/>
                  </a:cubicBezTo>
                  <a:cubicBezTo>
                    <a:pt x="112" y="33"/>
                    <a:pt x="119" y="33"/>
                    <a:pt x="125" y="33"/>
                  </a:cubicBezTo>
                  <a:cubicBezTo>
                    <a:pt x="125" y="33"/>
                    <a:pt x="125" y="34"/>
                    <a:pt x="125" y="35"/>
                  </a:cubicBezTo>
                  <a:cubicBezTo>
                    <a:pt x="126" y="35"/>
                    <a:pt x="126" y="35"/>
                    <a:pt x="126" y="35"/>
                  </a:cubicBezTo>
                  <a:cubicBezTo>
                    <a:pt x="126" y="35"/>
                    <a:pt x="127" y="35"/>
                    <a:pt x="127" y="35"/>
                  </a:cubicBezTo>
                  <a:cubicBezTo>
                    <a:pt x="127" y="35"/>
                    <a:pt x="127" y="35"/>
                    <a:pt x="127" y="35"/>
                  </a:cubicBezTo>
                  <a:cubicBezTo>
                    <a:pt x="127" y="36"/>
                    <a:pt x="127" y="36"/>
                    <a:pt x="127" y="36"/>
                  </a:cubicBezTo>
                  <a:cubicBezTo>
                    <a:pt x="128" y="36"/>
                    <a:pt x="129" y="36"/>
                    <a:pt x="129" y="36"/>
                  </a:cubicBezTo>
                  <a:cubicBezTo>
                    <a:pt x="129" y="36"/>
                    <a:pt x="129" y="37"/>
                    <a:pt x="129" y="37"/>
                  </a:cubicBezTo>
                  <a:cubicBezTo>
                    <a:pt x="129" y="37"/>
                    <a:pt x="129" y="37"/>
                    <a:pt x="129" y="37"/>
                  </a:cubicBezTo>
                  <a:cubicBezTo>
                    <a:pt x="130" y="37"/>
                    <a:pt x="130" y="38"/>
                    <a:pt x="130" y="38"/>
                  </a:cubicBezTo>
                  <a:cubicBezTo>
                    <a:pt x="130" y="38"/>
                    <a:pt x="131" y="38"/>
                    <a:pt x="131" y="38"/>
                  </a:cubicBezTo>
                  <a:cubicBezTo>
                    <a:pt x="131" y="38"/>
                    <a:pt x="131" y="38"/>
                    <a:pt x="131" y="39"/>
                  </a:cubicBezTo>
                  <a:cubicBezTo>
                    <a:pt x="131" y="39"/>
                    <a:pt x="132" y="39"/>
                    <a:pt x="132" y="39"/>
                  </a:cubicBezTo>
                  <a:cubicBezTo>
                    <a:pt x="132" y="40"/>
                    <a:pt x="132" y="40"/>
                    <a:pt x="132" y="40"/>
                  </a:cubicBezTo>
                  <a:cubicBezTo>
                    <a:pt x="132" y="40"/>
                    <a:pt x="133" y="40"/>
                    <a:pt x="134" y="40"/>
                  </a:cubicBezTo>
                  <a:cubicBezTo>
                    <a:pt x="134" y="41"/>
                    <a:pt x="134" y="41"/>
                    <a:pt x="134" y="41"/>
                  </a:cubicBezTo>
                  <a:cubicBezTo>
                    <a:pt x="134" y="41"/>
                    <a:pt x="134" y="41"/>
                    <a:pt x="134" y="41"/>
                  </a:cubicBezTo>
                  <a:cubicBezTo>
                    <a:pt x="134" y="42"/>
                    <a:pt x="134" y="42"/>
                    <a:pt x="134" y="43"/>
                  </a:cubicBezTo>
                  <a:cubicBezTo>
                    <a:pt x="134" y="43"/>
                    <a:pt x="134" y="43"/>
                    <a:pt x="133" y="44"/>
                  </a:cubicBezTo>
                  <a:cubicBezTo>
                    <a:pt x="133" y="44"/>
                    <a:pt x="133" y="45"/>
                    <a:pt x="133" y="45"/>
                  </a:cubicBezTo>
                  <a:cubicBezTo>
                    <a:pt x="132" y="45"/>
                    <a:pt x="132" y="46"/>
                    <a:pt x="132" y="46"/>
                  </a:cubicBezTo>
                  <a:cubicBezTo>
                    <a:pt x="132" y="47"/>
                    <a:pt x="132" y="47"/>
                    <a:pt x="132" y="47"/>
                  </a:cubicBezTo>
                  <a:cubicBezTo>
                    <a:pt x="131" y="48"/>
                    <a:pt x="131" y="48"/>
                    <a:pt x="131" y="49"/>
                  </a:cubicBezTo>
                  <a:cubicBezTo>
                    <a:pt x="131" y="52"/>
                    <a:pt x="131" y="56"/>
                    <a:pt x="131" y="59"/>
                  </a:cubicBezTo>
                  <a:cubicBezTo>
                    <a:pt x="130" y="59"/>
                    <a:pt x="130" y="60"/>
                    <a:pt x="130" y="60"/>
                  </a:cubicBezTo>
                  <a:cubicBezTo>
                    <a:pt x="130" y="60"/>
                    <a:pt x="130" y="60"/>
                    <a:pt x="130" y="61"/>
                  </a:cubicBezTo>
                  <a:cubicBezTo>
                    <a:pt x="130" y="61"/>
                    <a:pt x="130" y="61"/>
                    <a:pt x="129" y="61"/>
                  </a:cubicBezTo>
                  <a:cubicBezTo>
                    <a:pt x="129" y="64"/>
                    <a:pt x="129" y="65"/>
                    <a:pt x="129" y="67"/>
                  </a:cubicBezTo>
                  <a:cubicBezTo>
                    <a:pt x="130" y="67"/>
                    <a:pt x="130" y="68"/>
                    <a:pt x="130" y="68"/>
                  </a:cubicBezTo>
                  <a:cubicBezTo>
                    <a:pt x="130" y="68"/>
                    <a:pt x="130" y="69"/>
                    <a:pt x="130" y="69"/>
                  </a:cubicBezTo>
                  <a:cubicBezTo>
                    <a:pt x="130" y="69"/>
                    <a:pt x="130" y="70"/>
                    <a:pt x="131" y="70"/>
                  </a:cubicBezTo>
                  <a:cubicBezTo>
                    <a:pt x="131" y="72"/>
                    <a:pt x="131" y="75"/>
                    <a:pt x="131" y="77"/>
                  </a:cubicBezTo>
                  <a:cubicBezTo>
                    <a:pt x="130" y="77"/>
                    <a:pt x="130" y="77"/>
                    <a:pt x="130" y="77"/>
                  </a:cubicBezTo>
                  <a:cubicBezTo>
                    <a:pt x="130" y="78"/>
                    <a:pt x="130" y="79"/>
                    <a:pt x="130" y="79"/>
                  </a:cubicBezTo>
                  <a:cubicBezTo>
                    <a:pt x="130" y="79"/>
                    <a:pt x="129" y="79"/>
                    <a:pt x="129" y="79"/>
                  </a:cubicBezTo>
                  <a:cubicBezTo>
                    <a:pt x="129" y="80"/>
                    <a:pt x="129" y="81"/>
                    <a:pt x="129" y="81"/>
                  </a:cubicBezTo>
                  <a:cubicBezTo>
                    <a:pt x="126" y="81"/>
                    <a:pt x="124" y="81"/>
                    <a:pt x="122" y="81"/>
                  </a:cubicBezTo>
                  <a:cubicBezTo>
                    <a:pt x="121" y="82"/>
                    <a:pt x="121" y="82"/>
                    <a:pt x="121" y="82"/>
                  </a:cubicBezTo>
                  <a:cubicBezTo>
                    <a:pt x="120" y="82"/>
                    <a:pt x="120" y="82"/>
                    <a:pt x="120" y="82"/>
                  </a:cubicBezTo>
                  <a:cubicBezTo>
                    <a:pt x="119" y="83"/>
                    <a:pt x="119" y="83"/>
                    <a:pt x="119" y="83"/>
                  </a:cubicBezTo>
                  <a:cubicBezTo>
                    <a:pt x="117" y="83"/>
                    <a:pt x="116" y="83"/>
                    <a:pt x="115" y="83"/>
                  </a:cubicBezTo>
                  <a:cubicBezTo>
                    <a:pt x="115" y="83"/>
                    <a:pt x="115" y="83"/>
                    <a:pt x="115" y="82"/>
                  </a:cubicBezTo>
                  <a:cubicBezTo>
                    <a:pt x="114" y="82"/>
                    <a:pt x="114" y="82"/>
                    <a:pt x="114" y="82"/>
                  </a:cubicBezTo>
                  <a:cubicBezTo>
                    <a:pt x="113" y="82"/>
                    <a:pt x="113" y="82"/>
                    <a:pt x="112" y="81"/>
                  </a:cubicBezTo>
                  <a:cubicBezTo>
                    <a:pt x="112" y="81"/>
                    <a:pt x="111" y="81"/>
                    <a:pt x="110" y="81"/>
                  </a:cubicBezTo>
                  <a:cubicBezTo>
                    <a:pt x="110" y="81"/>
                    <a:pt x="110" y="81"/>
                    <a:pt x="110" y="80"/>
                  </a:cubicBezTo>
                  <a:cubicBezTo>
                    <a:pt x="109" y="80"/>
                    <a:pt x="109" y="80"/>
                    <a:pt x="107" y="80"/>
                  </a:cubicBezTo>
                  <a:cubicBezTo>
                    <a:pt x="107" y="80"/>
                    <a:pt x="107" y="81"/>
                    <a:pt x="107" y="81"/>
                  </a:cubicBezTo>
                  <a:cubicBezTo>
                    <a:pt x="107" y="82"/>
                    <a:pt x="107" y="84"/>
                    <a:pt x="107" y="86"/>
                  </a:cubicBezTo>
                  <a:cubicBezTo>
                    <a:pt x="107" y="86"/>
                    <a:pt x="106" y="87"/>
                    <a:pt x="106" y="87"/>
                  </a:cubicBezTo>
                  <a:cubicBezTo>
                    <a:pt x="106" y="89"/>
                    <a:pt x="106" y="90"/>
                    <a:pt x="106" y="92"/>
                  </a:cubicBezTo>
                  <a:cubicBezTo>
                    <a:pt x="106" y="92"/>
                    <a:pt x="105" y="93"/>
                    <a:pt x="105" y="93"/>
                  </a:cubicBezTo>
                  <a:cubicBezTo>
                    <a:pt x="105" y="94"/>
                    <a:pt x="105" y="94"/>
                    <a:pt x="105" y="94"/>
                  </a:cubicBezTo>
                  <a:cubicBezTo>
                    <a:pt x="105" y="95"/>
                    <a:pt x="104" y="95"/>
                    <a:pt x="104" y="95"/>
                  </a:cubicBezTo>
                  <a:cubicBezTo>
                    <a:pt x="104" y="95"/>
                    <a:pt x="104" y="96"/>
                    <a:pt x="104" y="96"/>
                  </a:cubicBezTo>
                  <a:cubicBezTo>
                    <a:pt x="104" y="96"/>
                    <a:pt x="104" y="96"/>
                    <a:pt x="104" y="97"/>
                  </a:cubicBezTo>
                  <a:cubicBezTo>
                    <a:pt x="104" y="97"/>
                    <a:pt x="104" y="97"/>
                    <a:pt x="104" y="98"/>
                  </a:cubicBezTo>
                  <a:cubicBezTo>
                    <a:pt x="104" y="98"/>
                    <a:pt x="103" y="98"/>
                    <a:pt x="103" y="99"/>
                  </a:cubicBezTo>
                  <a:cubicBezTo>
                    <a:pt x="103" y="99"/>
                    <a:pt x="103" y="99"/>
                    <a:pt x="103" y="100"/>
                  </a:cubicBezTo>
                  <a:cubicBezTo>
                    <a:pt x="103" y="100"/>
                    <a:pt x="102" y="100"/>
                    <a:pt x="102" y="100"/>
                  </a:cubicBezTo>
                  <a:cubicBezTo>
                    <a:pt x="102" y="105"/>
                    <a:pt x="102" y="110"/>
                    <a:pt x="102" y="114"/>
                  </a:cubicBezTo>
                  <a:cubicBezTo>
                    <a:pt x="102" y="115"/>
                    <a:pt x="102" y="115"/>
                    <a:pt x="103" y="115"/>
                  </a:cubicBezTo>
                  <a:cubicBezTo>
                    <a:pt x="103" y="115"/>
                    <a:pt x="103" y="116"/>
                    <a:pt x="103" y="116"/>
                  </a:cubicBezTo>
                  <a:cubicBezTo>
                    <a:pt x="103" y="116"/>
                    <a:pt x="104" y="116"/>
                    <a:pt x="104" y="116"/>
                  </a:cubicBezTo>
                  <a:cubicBezTo>
                    <a:pt x="104" y="117"/>
                    <a:pt x="104" y="118"/>
                    <a:pt x="104" y="119"/>
                  </a:cubicBezTo>
                  <a:cubicBezTo>
                    <a:pt x="104" y="119"/>
                    <a:pt x="104" y="119"/>
                    <a:pt x="104" y="120"/>
                  </a:cubicBezTo>
                  <a:cubicBezTo>
                    <a:pt x="104" y="122"/>
                    <a:pt x="104" y="125"/>
                    <a:pt x="104" y="128"/>
                  </a:cubicBezTo>
                  <a:cubicBezTo>
                    <a:pt x="104" y="128"/>
                    <a:pt x="104" y="128"/>
                    <a:pt x="104" y="129"/>
                  </a:cubicBezTo>
                  <a:cubicBezTo>
                    <a:pt x="104" y="130"/>
                    <a:pt x="104" y="131"/>
                    <a:pt x="104" y="133"/>
                  </a:cubicBezTo>
                  <a:cubicBezTo>
                    <a:pt x="104" y="134"/>
                    <a:pt x="104" y="134"/>
                    <a:pt x="104" y="134"/>
                  </a:cubicBezTo>
                  <a:cubicBezTo>
                    <a:pt x="104" y="134"/>
                    <a:pt x="104" y="134"/>
                    <a:pt x="104" y="135"/>
                  </a:cubicBezTo>
                  <a:cubicBezTo>
                    <a:pt x="105" y="135"/>
                    <a:pt x="105" y="135"/>
                    <a:pt x="105" y="135"/>
                  </a:cubicBezTo>
                  <a:cubicBezTo>
                    <a:pt x="105" y="136"/>
                    <a:pt x="105" y="137"/>
                    <a:pt x="105" y="137"/>
                  </a:cubicBezTo>
                  <a:cubicBezTo>
                    <a:pt x="105" y="138"/>
                    <a:pt x="105" y="138"/>
                    <a:pt x="105" y="139"/>
                  </a:cubicBezTo>
                  <a:cubicBezTo>
                    <a:pt x="105" y="139"/>
                    <a:pt x="105" y="139"/>
                    <a:pt x="105" y="140"/>
                  </a:cubicBezTo>
                  <a:cubicBezTo>
                    <a:pt x="105" y="140"/>
                    <a:pt x="106" y="140"/>
                    <a:pt x="106" y="140"/>
                  </a:cubicBezTo>
                  <a:cubicBezTo>
                    <a:pt x="106" y="141"/>
                    <a:pt x="106" y="141"/>
                    <a:pt x="106" y="142"/>
                  </a:cubicBezTo>
                  <a:cubicBezTo>
                    <a:pt x="106" y="142"/>
                    <a:pt x="106" y="142"/>
                    <a:pt x="106" y="143"/>
                  </a:cubicBezTo>
                  <a:cubicBezTo>
                    <a:pt x="106" y="143"/>
                    <a:pt x="106" y="144"/>
                    <a:pt x="106" y="144"/>
                  </a:cubicBezTo>
                  <a:cubicBezTo>
                    <a:pt x="106" y="144"/>
                    <a:pt x="105" y="144"/>
                    <a:pt x="105" y="144"/>
                  </a:cubicBezTo>
                  <a:cubicBezTo>
                    <a:pt x="104" y="145"/>
                    <a:pt x="104" y="145"/>
                    <a:pt x="104" y="145"/>
                  </a:cubicBezTo>
                  <a:cubicBezTo>
                    <a:pt x="104" y="145"/>
                    <a:pt x="104" y="145"/>
                    <a:pt x="103" y="145"/>
                  </a:cubicBezTo>
                  <a:cubicBezTo>
                    <a:pt x="103" y="145"/>
                    <a:pt x="103" y="145"/>
                    <a:pt x="103" y="146"/>
                  </a:cubicBezTo>
                  <a:cubicBezTo>
                    <a:pt x="102" y="146"/>
                    <a:pt x="102" y="146"/>
                    <a:pt x="102" y="146"/>
                  </a:cubicBezTo>
                  <a:cubicBezTo>
                    <a:pt x="102" y="146"/>
                    <a:pt x="102" y="147"/>
                    <a:pt x="102" y="147"/>
                  </a:cubicBezTo>
                  <a:close/>
                  <a:moveTo>
                    <a:pt x="96" y="10"/>
                  </a:moveTo>
                  <a:cubicBezTo>
                    <a:pt x="96" y="8"/>
                    <a:pt x="96" y="7"/>
                    <a:pt x="96" y="6"/>
                  </a:cubicBezTo>
                  <a:cubicBezTo>
                    <a:pt x="102" y="6"/>
                    <a:pt x="102" y="6"/>
                    <a:pt x="102" y="6"/>
                  </a:cubicBezTo>
                  <a:cubicBezTo>
                    <a:pt x="102" y="1"/>
                    <a:pt x="102" y="1"/>
                    <a:pt x="102" y="1"/>
                  </a:cubicBezTo>
                  <a:cubicBezTo>
                    <a:pt x="101" y="1"/>
                    <a:pt x="101" y="1"/>
                    <a:pt x="101" y="1"/>
                  </a:cubicBezTo>
                  <a:cubicBezTo>
                    <a:pt x="101" y="1"/>
                    <a:pt x="101" y="1"/>
                    <a:pt x="101" y="2"/>
                  </a:cubicBezTo>
                  <a:cubicBezTo>
                    <a:pt x="100" y="2"/>
                    <a:pt x="99" y="2"/>
                    <a:pt x="97" y="2"/>
                  </a:cubicBezTo>
                  <a:cubicBezTo>
                    <a:pt x="97" y="2"/>
                    <a:pt x="97" y="2"/>
                    <a:pt x="97" y="3"/>
                  </a:cubicBezTo>
                  <a:cubicBezTo>
                    <a:pt x="93" y="3"/>
                    <a:pt x="93" y="3"/>
                    <a:pt x="93" y="3"/>
                  </a:cubicBezTo>
                  <a:cubicBezTo>
                    <a:pt x="93" y="97"/>
                    <a:pt x="93" y="97"/>
                    <a:pt x="93" y="97"/>
                  </a:cubicBezTo>
                  <a:cubicBezTo>
                    <a:pt x="95" y="97"/>
                    <a:pt x="95" y="97"/>
                    <a:pt x="95" y="97"/>
                  </a:cubicBezTo>
                  <a:cubicBezTo>
                    <a:pt x="95" y="98"/>
                    <a:pt x="95" y="100"/>
                    <a:pt x="95" y="101"/>
                  </a:cubicBezTo>
                  <a:cubicBezTo>
                    <a:pt x="95" y="101"/>
                    <a:pt x="95" y="101"/>
                    <a:pt x="94" y="101"/>
                  </a:cubicBezTo>
                  <a:cubicBezTo>
                    <a:pt x="94" y="102"/>
                    <a:pt x="94" y="102"/>
                    <a:pt x="94" y="102"/>
                  </a:cubicBezTo>
                  <a:cubicBezTo>
                    <a:pt x="93" y="102"/>
                    <a:pt x="93" y="102"/>
                    <a:pt x="93" y="102"/>
                  </a:cubicBezTo>
                  <a:cubicBezTo>
                    <a:pt x="93" y="147"/>
                    <a:pt x="93" y="147"/>
                    <a:pt x="93" y="147"/>
                  </a:cubicBezTo>
                  <a:cubicBezTo>
                    <a:pt x="95" y="147"/>
                    <a:pt x="95" y="147"/>
                    <a:pt x="95" y="147"/>
                  </a:cubicBezTo>
                  <a:cubicBezTo>
                    <a:pt x="95" y="147"/>
                    <a:pt x="95" y="147"/>
                    <a:pt x="95" y="147"/>
                  </a:cubicBezTo>
                  <a:cubicBezTo>
                    <a:pt x="97" y="147"/>
                    <a:pt x="99" y="147"/>
                    <a:pt x="100" y="147"/>
                  </a:cubicBezTo>
                  <a:cubicBezTo>
                    <a:pt x="100" y="147"/>
                    <a:pt x="100" y="147"/>
                    <a:pt x="101" y="147"/>
                  </a:cubicBezTo>
                  <a:cubicBezTo>
                    <a:pt x="102" y="147"/>
                    <a:pt x="102" y="147"/>
                    <a:pt x="102" y="147"/>
                  </a:cubicBezTo>
                  <a:cubicBezTo>
                    <a:pt x="102" y="66"/>
                    <a:pt x="102" y="66"/>
                    <a:pt x="102" y="66"/>
                  </a:cubicBezTo>
                  <a:cubicBezTo>
                    <a:pt x="101" y="65"/>
                    <a:pt x="101" y="65"/>
                    <a:pt x="101" y="65"/>
                  </a:cubicBezTo>
                  <a:cubicBezTo>
                    <a:pt x="101" y="64"/>
                    <a:pt x="101" y="64"/>
                    <a:pt x="101" y="62"/>
                  </a:cubicBezTo>
                  <a:cubicBezTo>
                    <a:pt x="102" y="62"/>
                    <a:pt x="102" y="62"/>
                    <a:pt x="102" y="62"/>
                  </a:cubicBezTo>
                  <a:cubicBezTo>
                    <a:pt x="102" y="33"/>
                    <a:pt x="102" y="33"/>
                    <a:pt x="102" y="33"/>
                  </a:cubicBezTo>
                  <a:cubicBezTo>
                    <a:pt x="100" y="33"/>
                    <a:pt x="100" y="33"/>
                    <a:pt x="100" y="33"/>
                  </a:cubicBezTo>
                  <a:cubicBezTo>
                    <a:pt x="100" y="32"/>
                    <a:pt x="100" y="32"/>
                    <a:pt x="100" y="32"/>
                  </a:cubicBezTo>
                  <a:cubicBezTo>
                    <a:pt x="100" y="32"/>
                    <a:pt x="100" y="32"/>
                    <a:pt x="100" y="32"/>
                  </a:cubicBezTo>
                  <a:cubicBezTo>
                    <a:pt x="100" y="31"/>
                    <a:pt x="100" y="31"/>
                    <a:pt x="100" y="30"/>
                  </a:cubicBezTo>
                  <a:cubicBezTo>
                    <a:pt x="99" y="30"/>
                    <a:pt x="99" y="30"/>
                    <a:pt x="99" y="30"/>
                  </a:cubicBezTo>
                  <a:cubicBezTo>
                    <a:pt x="99" y="30"/>
                    <a:pt x="99" y="29"/>
                    <a:pt x="99" y="28"/>
                  </a:cubicBezTo>
                  <a:cubicBezTo>
                    <a:pt x="99" y="28"/>
                    <a:pt x="99" y="28"/>
                    <a:pt x="99" y="28"/>
                  </a:cubicBezTo>
                  <a:cubicBezTo>
                    <a:pt x="99" y="26"/>
                    <a:pt x="99" y="25"/>
                    <a:pt x="99" y="23"/>
                  </a:cubicBezTo>
                  <a:cubicBezTo>
                    <a:pt x="99" y="23"/>
                    <a:pt x="99" y="23"/>
                    <a:pt x="100" y="23"/>
                  </a:cubicBezTo>
                  <a:cubicBezTo>
                    <a:pt x="100" y="22"/>
                    <a:pt x="100" y="22"/>
                    <a:pt x="100" y="22"/>
                  </a:cubicBezTo>
                  <a:cubicBezTo>
                    <a:pt x="102" y="22"/>
                    <a:pt x="102" y="22"/>
                    <a:pt x="102" y="22"/>
                  </a:cubicBezTo>
                  <a:cubicBezTo>
                    <a:pt x="102" y="10"/>
                    <a:pt x="102" y="10"/>
                    <a:pt x="102" y="10"/>
                  </a:cubicBezTo>
                  <a:lnTo>
                    <a:pt x="96" y="10"/>
                  </a:lnTo>
                  <a:close/>
                  <a:moveTo>
                    <a:pt x="93" y="3"/>
                  </a:moveTo>
                  <a:cubicBezTo>
                    <a:pt x="93" y="97"/>
                    <a:pt x="93" y="97"/>
                    <a:pt x="93" y="97"/>
                  </a:cubicBezTo>
                  <a:cubicBezTo>
                    <a:pt x="93" y="97"/>
                    <a:pt x="93" y="97"/>
                    <a:pt x="93" y="97"/>
                  </a:cubicBezTo>
                  <a:cubicBezTo>
                    <a:pt x="93" y="97"/>
                    <a:pt x="93" y="97"/>
                    <a:pt x="93" y="98"/>
                  </a:cubicBezTo>
                  <a:cubicBezTo>
                    <a:pt x="92" y="98"/>
                    <a:pt x="92" y="98"/>
                    <a:pt x="92" y="98"/>
                  </a:cubicBezTo>
                  <a:cubicBezTo>
                    <a:pt x="92" y="99"/>
                    <a:pt x="92" y="99"/>
                    <a:pt x="92" y="99"/>
                  </a:cubicBezTo>
                  <a:cubicBezTo>
                    <a:pt x="91" y="99"/>
                    <a:pt x="91" y="99"/>
                    <a:pt x="91" y="99"/>
                  </a:cubicBezTo>
                  <a:cubicBezTo>
                    <a:pt x="91" y="100"/>
                    <a:pt x="91" y="101"/>
                    <a:pt x="91" y="101"/>
                  </a:cubicBezTo>
                  <a:cubicBezTo>
                    <a:pt x="91" y="101"/>
                    <a:pt x="91" y="101"/>
                    <a:pt x="92" y="101"/>
                  </a:cubicBezTo>
                  <a:cubicBezTo>
                    <a:pt x="92" y="102"/>
                    <a:pt x="92" y="102"/>
                    <a:pt x="92" y="102"/>
                  </a:cubicBezTo>
                  <a:cubicBezTo>
                    <a:pt x="93" y="102"/>
                    <a:pt x="93" y="102"/>
                    <a:pt x="93" y="102"/>
                  </a:cubicBezTo>
                  <a:cubicBezTo>
                    <a:pt x="93" y="147"/>
                    <a:pt x="93" y="147"/>
                    <a:pt x="93" y="147"/>
                  </a:cubicBezTo>
                  <a:cubicBezTo>
                    <a:pt x="91" y="147"/>
                    <a:pt x="91" y="147"/>
                    <a:pt x="91" y="147"/>
                  </a:cubicBezTo>
                  <a:cubicBezTo>
                    <a:pt x="91" y="147"/>
                    <a:pt x="91" y="148"/>
                    <a:pt x="90" y="148"/>
                  </a:cubicBezTo>
                  <a:cubicBezTo>
                    <a:pt x="90" y="148"/>
                    <a:pt x="89" y="148"/>
                    <a:pt x="89" y="148"/>
                  </a:cubicBezTo>
                  <a:cubicBezTo>
                    <a:pt x="89" y="149"/>
                    <a:pt x="89" y="149"/>
                    <a:pt x="89" y="149"/>
                  </a:cubicBezTo>
                  <a:cubicBezTo>
                    <a:pt x="87" y="149"/>
                    <a:pt x="86" y="149"/>
                    <a:pt x="85" y="149"/>
                  </a:cubicBezTo>
                  <a:cubicBezTo>
                    <a:pt x="85" y="149"/>
                    <a:pt x="85" y="149"/>
                    <a:pt x="84" y="148"/>
                  </a:cubicBezTo>
                  <a:cubicBezTo>
                    <a:pt x="84" y="148"/>
                    <a:pt x="84" y="148"/>
                    <a:pt x="83" y="148"/>
                  </a:cubicBezTo>
                  <a:cubicBezTo>
                    <a:pt x="83" y="148"/>
                    <a:pt x="83" y="147"/>
                    <a:pt x="83" y="147"/>
                  </a:cubicBezTo>
                  <a:cubicBezTo>
                    <a:pt x="82" y="147"/>
                    <a:pt x="82" y="147"/>
                    <a:pt x="81" y="147"/>
                  </a:cubicBezTo>
                  <a:cubicBezTo>
                    <a:pt x="81" y="147"/>
                    <a:pt x="81" y="146"/>
                    <a:pt x="81" y="146"/>
                  </a:cubicBezTo>
                  <a:cubicBezTo>
                    <a:pt x="81" y="146"/>
                    <a:pt x="80" y="146"/>
                    <a:pt x="80" y="146"/>
                  </a:cubicBezTo>
                  <a:cubicBezTo>
                    <a:pt x="79" y="146"/>
                    <a:pt x="79" y="145"/>
                    <a:pt x="79" y="145"/>
                  </a:cubicBezTo>
                  <a:cubicBezTo>
                    <a:pt x="78" y="145"/>
                    <a:pt x="77" y="145"/>
                    <a:pt x="77" y="145"/>
                  </a:cubicBezTo>
                  <a:cubicBezTo>
                    <a:pt x="77" y="145"/>
                    <a:pt x="77" y="144"/>
                    <a:pt x="77" y="144"/>
                  </a:cubicBezTo>
                  <a:cubicBezTo>
                    <a:pt x="76" y="144"/>
                    <a:pt x="76" y="144"/>
                    <a:pt x="76" y="144"/>
                  </a:cubicBezTo>
                  <a:cubicBezTo>
                    <a:pt x="76" y="144"/>
                    <a:pt x="76" y="144"/>
                    <a:pt x="76" y="143"/>
                  </a:cubicBezTo>
                  <a:cubicBezTo>
                    <a:pt x="76" y="143"/>
                    <a:pt x="76" y="143"/>
                    <a:pt x="75" y="143"/>
                  </a:cubicBezTo>
                  <a:cubicBezTo>
                    <a:pt x="75" y="143"/>
                    <a:pt x="75" y="142"/>
                    <a:pt x="75" y="142"/>
                  </a:cubicBezTo>
                  <a:cubicBezTo>
                    <a:pt x="75" y="142"/>
                    <a:pt x="75" y="142"/>
                    <a:pt x="74" y="142"/>
                  </a:cubicBezTo>
                  <a:cubicBezTo>
                    <a:pt x="74" y="141"/>
                    <a:pt x="74" y="141"/>
                    <a:pt x="74" y="140"/>
                  </a:cubicBezTo>
                  <a:cubicBezTo>
                    <a:pt x="75" y="140"/>
                    <a:pt x="75" y="139"/>
                    <a:pt x="75" y="139"/>
                  </a:cubicBezTo>
                  <a:cubicBezTo>
                    <a:pt x="75" y="137"/>
                    <a:pt x="75" y="136"/>
                    <a:pt x="75" y="134"/>
                  </a:cubicBezTo>
                  <a:cubicBezTo>
                    <a:pt x="77" y="134"/>
                    <a:pt x="79" y="134"/>
                    <a:pt x="81" y="134"/>
                  </a:cubicBezTo>
                  <a:cubicBezTo>
                    <a:pt x="81" y="135"/>
                    <a:pt x="81" y="135"/>
                    <a:pt x="81" y="135"/>
                  </a:cubicBezTo>
                  <a:cubicBezTo>
                    <a:pt x="81" y="135"/>
                    <a:pt x="82" y="135"/>
                    <a:pt x="82" y="135"/>
                  </a:cubicBezTo>
                  <a:cubicBezTo>
                    <a:pt x="82" y="134"/>
                    <a:pt x="82" y="134"/>
                    <a:pt x="82" y="133"/>
                  </a:cubicBezTo>
                  <a:cubicBezTo>
                    <a:pt x="83" y="133"/>
                    <a:pt x="83" y="133"/>
                    <a:pt x="84" y="133"/>
                  </a:cubicBezTo>
                  <a:cubicBezTo>
                    <a:pt x="84" y="128"/>
                    <a:pt x="84" y="123"/>
                    <a:pt x="84" y="118"/>
                  </a:cubicBezTo>
                  <a:cubicBezTo>
                    <a:pt x="84" y="118"/>
                    <a:pt x="83" y="118"/>
                    <a:pt x="82" y="118"/>
                  </a:cubicBezTo>
                  <a:cubicBezTo>
                    <a:pt x="82" y="115"/>
                    <a:pt x="82" y="111"/>
                    <a:pt x="82" y="109"/>
                  </a:cubicBezTo>
                  <a:cubicBezTo>
                    <a:pt x="82" y="109"/>
                    <a:pt x="82" y="109"/>
                    <a:pt x="81" y="109"/>
                  </a:cubicBezTo>
                  <a:cubicBezTo>
                    <a:pt x="81" y="107"/>
                    <a:pt x="81" y="106"/>
                    <a:pt x="81" y="105"/>
                  </a:cubicBezTo>
                  <a:cubicBezTo>
                    <a:pt x="81" y="105"/>
                    <a:pt x="81" y="105"/>
                    <a:pt x="81" y="104"/>
                  </a:cubicBezTo>
                  <a:cubicBezTo>
                    <a:pt x="81" y="104"/>
                    <a:pt x="81" y="103"/>
                    <a:pt x="81" y="102"/>
                  </a:cubicBezTo>
                  <a:cubicBezTo>
                    <a:pt x="81" y="101"/>
                    <a:pt x="81" y="101"/>
                    <a:pt x="81" y="101"/>
                  </a:cubicBezTo>
                  <a:cubicBezTo>
                    <a:pt x="81" y="100"/>
                    <a:pt x="81" y="99"/>
                    <a:pt x="81" y="98"/>
                  </a:cubicBezTo>
                  <a:cubicBezTo>
                    <a:pt x="81" y="97"/>
                    <a:pt x="81" y="97"/>
                    <a:pt x="82" y="97"/>
                  </a:cubicBezTo>
                  <a:cubicBezTo>
                    <a:pt x="82" y="97"/>
                    <a:pt x="82" y="96"/>
                    <a:pt x="82" y="96"/>
                  </a:cubicBezTo>
                  <a:cubicBezTo>
                    <a:pt x="82" y="96"/>
                    <a:pt x="82" y="96"/>
                    <a:pt x="82" y="96"/>
                  </a:cubicBezTo>
                  <a:cubicBezTo>
                    <a:pt x="82" y="94"/>
                    <a:pt x="82" y="93"/>
                    <a:pt x="82" y="92"/>
                  </a:cubicBezTo>
                  <a:cubicBezTo>
                    <a:pt x="82" y="92"/>
                    <a:pt x="83" y="92"/>
                    <a:pt x="83" y="91"/>
                  </a:cubicBezTo>
                  <a:cubicBezTo>
                    <a:pt x="83" y="90"/>
                    <a:pt x="83" y="89"/>
                    <a:pt x="83" y="88"/>
                  </a:cubicBezTo>
                  <a:cubicBezTo>
                    <a:pt x="84" y="87"/>
                    <a:pt x="84" y="87"/>
                    <a:pt x="84" y="87"/>
                  </a:cubicBezTo>
                  <a:cubicBezTo>
                    <a:pt x="84" y="86"/>
                    <a:pt x="84" y="84"/>
                    <a:pt x="84" y="82"/>
                  </a:cubicBezTo>
                  <a:cubicBezTo>
                    <a:pt x="84" y="82"/>
                    <a:pt x="83" y="82"/>
                    <a:pt x="82" y="81"/>
                  </a:cubicBezTo>
                  <a:cubicBezTo>
                    <a:pt x="82" y="80"/>
                    <a:pt x="82" y="79"/>
                    <a:pt x="82" y="78"/>
                  </a:cubicBezTo>
                  <a:cubicBezTo>
                    <a:pt x="82" y="77"/>
                    <a:pt x="82" y="77"/>
                    <a:pt x="82" y="77"/>
                  </a:cubicBezTo>
                  <a:cubicBezTo>
                    <a:pt x="82" y="77"/>
                    <a:pt x="82" y="76"/>
                    <a:pt x="82" y="76"/>
                  </a:cubicBezTo>
                  <a:cubicBezTo>
                    <a:pt x="82" y="76"/>
                    <a:pt x="81" y="76"/>
                    <a:pt x="81" y="76"/>
                  </a:cubicBezTo>
                  <a:cubicBezTo>
                    <a:pt x="81" y="74"/>
                    <a:pt x="81" y="72"/>
                    <a:pt x="81" y="71"/>
                  </a:cubicBezTo>
                  <a:cubicBezTo>
                    <a:pt x="81" y="71"/>
                    <a:pt x="81" y="70"/>
                    <a:pt x="80" y="70"/>
                  </a:cubicBezTo>
                  <a:cubicBezTo>
                    <a:pt x="80" y="67"/>
                    <a:pt x="80" y="65"/>
                    <a:pt x="80" y="62"/>
                  </a:cubicBezTo>
                  <a:cubicBezTo>
                    <a:pt x="80" y="62"/>
                    <a:pt x="80" y="62"/>
                    <a:pt x="81" y="62"/>
                  </a:cubicBezTo>
                  <a:cubicBezTo>
                    <a:pt x="81" y="62"/>
                    <a:pt x="81" y="61"/>
                    <a:pt x="81" y="61"/>
                  </a:cubicBezTo>
                  <a:cubicBezTo>
                    <a:pt x="81" y="61"/>
                    <a:pt x="81" y="61"/>
                    <a:pt x="81" y="60"/>
                  </a:cubicBezTo>
                  <a:cubicBezTo>
                    <a:pt x="81" y="60"/>
                    <a:pt x="81" y="59"/>
                    <a:pt x="81" y="57"/>
                  </a:cubicBezTo>
                  <a:cubicBezTo>
                    <a:pt x="81" y="57"/>
                    <a:pt x="81" y="57"/>
                    <a:pt x="80" y="57"/>
                  </a:cubicBezTo>
                  <a:cubicBezTo>
                    <a:pt x="80" y="58"/>
                    <a:pt x="79" y="59"/>
                    <a:pt x="79" y="59"/>
                  </a:cubicBezTo>
                  <a:cubicBezTo>
                    <a:pt x="78" y="59"/>
                    <a:pt x="77" y="59"/>
                    <a:pt x="77" y="59"/>
                  </a:cubicBezTo>
                  <a:cubicBezTo>
                    <a:pt x="77" y="60"/>
                    <a:pt x="77" y="60"/>
                    <a:pt x="77" y="61"/>
                  </a:cubicBezTo>
                  <a:cubicBezTo>
                    <a:pt x="77" y="61"/>
                    <a:pt x="76" y="61"/>
                    <a:pt x="76" y="61"/>
                  </a:cubicBezTo>
                  <a:cubicBezTo>
                    <a:pt x="76" y="61"/>
                    <a:pt x="76" y="62"/>
                    <a:pt x="76" y="62"/>
                  </a:cubicBezTo>
                  <a:cubicBezTo>
                    <a:pt x="76" y="62"/>
                    <a:pt x="75" y="62"/>
                    <a:pt x="75" y="62"/>
                  </a:cubicBezTo>
                  <a:cubicBezTo>
                    <a:pt x="75" y="62"/>
                    <a:pt x="75" y="63"/>
                    <a:pt x="75" y="64"/>
                  </a:cubicBezTo>
                  <a:cubicBezTo>
                    <a:pt x="75" y="64"/>
                    <a:pt x="74" y="64"/>
                    <a:pt x="74" y="64"/>
                  </a:cubicBezTo>
                  <a:cubicBezTo>
                    <a:pt x="74" y="64"/>
                    <a:pt x="74" y="64"/>
                    <a:pt x="74" y="65"/>
                  </a:cubicBezTo>
                  <a:cubicBezTo>
                    <a:pt x="74" y="65"/>
                    <a:pt x="74" y="65"/>
                    <a:pt x="73" y="65"/>
                  </a:cubicBezTo>
                  <a:cubicBezTo>
                    <a:pt x="73" y="65"/>
                    <a:pt x="73" y="66"/>
                    <a:pt x="73" y="66"/>
                  </a:cubicBezTo>
                  <a:cubicBezTo>
                    <a:pt x="73" y="66"/>
                    <a:pt x="72" y="67"/>
                    <a:pt x="72" y="67"/>
                  </a:cubicBezTo>
                  <a:cubicBezTo>
                    <a:pt x="72" y="68"/>
                    <a:pt x="72" y="68"/>
                    <a:pt x="72" y="69"/>
                  </a:cubicBezTo>
                  <a:cubicBezTo>
                    <a:pt x="71" y="69"/>
                    <a:pt x="71" y="69"/>
                    <a:pt x="71" y="70"/>
                  </a:cubicBezTo>
                  <a:cubicBezTo>
                    <a:pt x="71" y="70"/>
                    <a:pt x="71" y="71"/>
                    <a:pt x="71" y="72"/>
                  </a:cubicBezTo>
                  <a:cubicBezTo>
                    <a:pt x="71" y="72"/>
                    <a:pt x="70" y="72"/>
                    <a:pt x="70" y="72"/>
                  </a:cubicBezTo>
                  <a:cubicBezTo>
                    <a:pt x="70" y="73"/>
                    <a:pt x="70" y="74"/>
                    <a:pt x="70" y="74"/>
                  </a:cubicBezTo>
                  <a:cubicBezTo>
                    <a:pt x="70" y="74"/>
                    <a:pt x="71" y="74"/>
                    <a:pt x="71" y="75"/>
                  </a:cubicBezTo>
                  <a:cubicBezTo>
                    <a:pt x="71" y="76"/>
                    <a:pt x="71" y="77"/>
                    <a:pt x="71" y="79"/>
                  </a:cubicBezTo>
                  <a:cubicBezTo>
                    <a:pt x="70" y="80"/>
                    <a:pt x="70" y="80"/>
                    <a:pt x="70" y="80"/>
                  </a:cubicBezTo>
                  <a:cubicBezTo>
                    <a:pt x="70" y="80"/>
                    <a:pt x="70" y="80"/>
                    <a:pt x="70" y="81"/>
                  </a:cubicBezTo>
                  <a:cubicBezTo>
                    <a:pt x="70" y="81"/>
                    <a:pt x="70" y="81"/>
                    <a:pt x="70" y="81"/>
                  </a:cubicBezTo>
                  <a:cubicBezTo>
                    <a:pt x="70" y="82"/>
                    <a:pt x="70" y="83"/>
                    <a:pt x="70" y="84"/>
                  </a:cubicBezTo>
                  <a:cubicBezTo>
                    <a:pt x="70" y="84"/>
                    <a:pt x="69" y="84"/>
                    <a:pt x="69" y="84"/>
                  </a:cubicBezTo>
                  <a:cubicBezTo>
                    <a:pt x="69" y="85"/>
                    <a:pt x="69" y="85"/>
                    <a:pt x="69" y="85"/>
                  </a:cubicBezTo>
                  <a:cubicBezTo>
                    <a:pt x="69" y="85"/>
                    <a:pt x="68" y="85"/>
                    <a:pt x="68" y="85"/>
                  </a:cubicBezTo>
                  <a:cubicBezTo>
                    <a:pt x="68" y="86"/>
                    <a:pt x="68" y="86"/>
                    <a:pt x="68" y="87"/>
                  </a:cubicBezTo>
                  <a:cubicBezTo>
                    <a:pt x="65" y="87"/>
                    <a:pt x="63" y="87"/>
                    <a:pt x="61" y="87"/>
                  </a:cubicBezTo>
                  <a:cubicBezTo>
                    <a:pt x="61" y="88"/>
                    <a:pt x="61" y="89"/>
                    <a:pt x="61" y="89"/>
                  </a:cubicBezTo>
                  <a:cubicBezTo>
                    <a:pt x="60" y="89"/>
                    <a:pt x="60" y="89"/>
                    <a:pt x="60" y="89"/>
                  </a:cubicBezTo>
                  <a:cubicBezTo>
                    <a:pt x="60" y="89"/>
                    <a:pt x="60" y="90"/>
                    <a:pt x="59" y="90"/>
                  </a:cubicBezTo>
                  <a:cubicBezTo>
                    <a:pt x="59" y="90"/>
                    <a:pt x="59" y="90"/>
                    <a:pt x="58" y="90"/>
                  </a:cubicBezTo>
                  <a:cubicBezTo>
                    <a:pt x="57" y="90"/>
                    <a:pt x="57" y="90"/>
                    <a:pt x="57" y="90"/>
                  </a:cubicBezTo>
                  <a:cubicBezTo>
                    <a:pt x="57" y="90"/>
                    <a:pt x="56" y="90"/>
                    <a:pt x="56" y="90"/>
                  </a:cubicBezTo>
                  <a:cubicBezTo>
                    <a:pt x="56" y="89"/>
                    <a:pt x="55" y="89"/>
                    <a:pt x="55" y="89"/>
                  </a:cubicBezTo>
                  <a:cubicBezTo>
                    <a:pt x="55" y="80"/>
                    <a:pt x="55" y="80"/>
                    <a:pt x="55" y="80"/>
                  </a:cubicBezTo>
                  <a:cubicBezTo>
                    <a:pt x="56" y="79"/>
                    <a:pt x="56" y="79"/>
                    <a:pt x="56" y="79"/>
                  </a:cubicBezTo>
                  <a:cubicBezTo>
                    <a:pt x="56" y="77"/>
                    <a:pt x="56" y="75"/>
                    <a:pt x="56" y="72"/>
                  </a:cubicBezTo>
                  <a:cubicBezTo>
                    <a:pt x="56" y="72"/>
                    <a:pt x="56" y="71"/>
                    <a:pt x="57" y="71"/>
                  </a:cubicBezTo>
                  <a:cubicBezTo>
                    <a:pt x="57" y="67"/>
                    <a:pt x="57" y="64"/>
                    <a:pt x="57" y="60"/>
                  </a:cubicBezTo>
                  <a:cubicBezTo>
                    <a:pt x="57" y="60"/>
                    <a:pt x="57" y="60"/>
                    <a:pt x="58" y="59"/>
                  </a:cubicBezTo>
                  <a:cubicBezTo>
                    <a:pt x="58" y="59"/>
                    <a:pt x="58" y="59"/>
                    <a:pt x="58" y="58"/>
                  </a:cubicBezTo>
                  <a:cubicBezTo>
                    <a:pt x="58" y="58"/>
                    <a:pt x="58" y="57"/>
                    <a:pt x="59" y="57"/>
                  </a:cubicBezTo>
                  <a:cubicBezTo>
                    <a:pt x="59" y="57"/>
                    <a:pt x="59" y="57"/>
                    <a:pt x="59" y="56"/>
                  </a:cubicBezTo>
                  <a:cubicBezTo>
                    <a:pt x="59" y="56"/>
                    <a:pt x="59" y="56"/>
                    <a:pt x="60" y="56"/>
                  </a:cubicBezTo>
                  <a:cubicBezTo>
                    <a:pt x="60" y="56"/>
                    <a:pt x="60" y="55"/>
                    <a:pt x="60" y="55"/>
                  </a:cubicBezTo>
                  <a:cubicBezTo>
                    <a:pt x="60" y="55"/>
                    <a:pt x="60" y="55"/>
                    <a:pt x="61" y="55"/>
                  </a:cubicBezTo>
                  <a:cubicBezTo>
                    <a:pt x="61" y="54"/>
                    <a:pt x="61" y="54"/>
                    <a:pt x="61" y="53"/>
                  </a:cubicBezTo>
                  <a:cubicBezTo>
                    <a:pt x="61" y="52"/>
                    <a:pt x="61" y="52"/>
                    <a:pt x="61" y="52"/>
                  </a:cubicBezTo>
                  <a:cubicBezTo>
                    <a:pt x="61" y="52"/>
                    <a:pt x="61" y="51"/>
                    <a:pt x="61" y="51"/>
                  </a:cubicBezTo>
                  <a:cubicBezTo>
                    <a:pt x="61" y="51"/>
                    <a:pt x="62" y="51"/>
                    <a:pt x="62" y="50"/>
                  </a:cubicBezTo>
                  <a:cubicBezTo>
                    <a:pt x="62" y="50"/>
                    <a:pt x="62" y="49"/>
                    <a:pt x="62" y="49"/>
                  </a:cubicBezTo>
                  <a:cubicBezTo>
                    <a:pt x="62" y="49"/>
                    <a:pt x="62" y="49"/>
                    <a:pt x="63" y="49"/>
                  </a:cubicBezTo>
                  <a:cubicBezTo>
                    <a:pt x="63" y="48"/>
                    <a:pt x="63" y="47"/>
                    <a:pt x="63" y="47"/>
                  </a:cubicBezTo>
                  <a:cubicBezTo>
                    <a:pt x="64" y="47"/>
                    <a:pt x="64" y="46"/>
                    <a:pt x="64" y="46"/>
                  </a:cubicBezTo>
                  <a:cubicBezTo>
                    <a:pt x="64" y="46"/>
                    <a:pt x="64" y="46"/>
                    <a:pt x="64" y="45"/>
                  </a:cubicBezTo>
                  <a:cubicBezTo>
                    <a:pt x="64" y="45"/>
                    <a:pt x="64" y="45"/>
                    <a:pt x="64" y="45"/>
                  </a:cubicBezTo>
                  <a:cubicBezTo>
                    <a:pt x="64" y="44"/>
                    <a:pt x="64" y="44"/>
                    <a:pt x="64" y="44"/>
                  </a:cubicBezTo>
                  <a:cubicBezTo>
                    <a:pt x="65" y="44"/>
                    <a:pt x="65" y="44"/>
                    <a:pt x="65" y="44"/>
                  </a:cubicBezTo>
                  <a:cubicBezTo>
                    <a:pt x="65" y="43"/>
                    <a:pt x="65" y="43"/>
                    <a:pt x="65" y="43"/>
                  </a:cubicBezTo>
                  <a:cubicBezTo>
                    <a:pt x="66" y="43"/>
                    <a:pt x="66" y="43"/>
                    <a:pt x="67" y="43"/>
                  </a:cubicBezTo>
                  <a:cubicBezTo>
                    <a:pt x="67" y="42"/>
                    <a:pt x="67" y="42"/>
                    <a:pt x="67" y="41"/>
                  </a:cubicBezTo>
                  <a:cubicBezTo>
                    <a:pt x="68" y="41"/>
                    <a:pt x="69" y="41"/>
                    <a:pt x="70" y="41"/>
                  </a:cubicBezTo>
                  <a:cubicBezTo>
                    <a:pt x="70" y="41"/>
                    <a:pt x="70" y="41"/>
                    <a:pt x="70" y="40"/>
                  </a:cubicBezTo>
                  <a:cubicBezTo>
                    <a:pt x="71" y="40"/>
                    <a:pt x="71" y="40"/>
                    <a:pt x="71" y="40"/>
                  </a:cubicBezTo>
                  <a:cubicBezTo>
                    <a:pt x="72" y="40"/>
                    <a:pt x="72" y="40"/>
                    <a:pt x="72" y="39"/>
                  </a:cubicBezTo>
                  <a:cubicBezTo>
                    <a:pt x="73" y="39"/>
                    <a:pt x="74" y="39"/>
                    <a:pt x="75" y="39"/>
                  </a:cubicBezTo>
                  <a:cubicBezTo>
                    <a:pt x="75" y="40"/>
                    <a:pt x="76" y="40"/>
                    <a:pt x="77" y="41"/>
                  </a:cubicBezTo>
                  <a:cubicBezTo>
                    <a:pt x="77" y="41"/>
                    <a:pt x="77" y="41"/>
                    <a:pt x="77" y="41"/>
                  </a:cubicBezTo>
                  <a:cubicBezTo>
                    <a:pt x="78" y="40"/>
                    <a:pt x="79" y="40"/>
                    <a:pt x="79" y="39"/>
                  </a:cubicBezTo>
                  <a:cubicBezTo>
                    <a:pt x="79" y="38"/>
                    <a:pt x="79" y="37"/>
                    <a:pt x="79" y="37"/>
                  </a:cubicBezTo>
                  <a:cubicBezTo>
                    <a:pt x="79" y="37"/>
                    <a:pt x="79" y="36"/>
                    <a:pt x="80" y="36"/>
                  </a:cubicBezTo>
                  <a:cubicBezTo>
                    <a:pt x="80" y="35"/>
                    <a:pt x="80" y="33"/>
                    <a:pt x="80" y="32"/>
                  </a:cubicBezTo>
                  <a:cubicBezTo>
                    <a:pt x="79" y="32"/>
                    <a:pt x="77" y="32"/>
                    <a:pt x="76" y="32"/>
                  </a:cubicBezTo>
                  <a:cubicBezTo>
                    <a:pt x="76" y="32"/>
                    <a:pt x="75" y="33"/>
                    <a:pt x="75" y="33"/>
                  </a:cubicBezTo>
                  <a:cubicBezTo>
                    <a:pt x="74" y="33"/>
                    <a:pt x="72" y="33"/>
                    <a:pt x="71" y="33"/>
                  </a:cubicBezTo>
                  <a:cubicBezTo>
                    <a:pt x="71" y="33"/>
                    <a:pt x="71" y="32"/>
                    <a:pt x="71" y="32"/>
                  </a:cubicBezTo>
                  <a:cubicBezTo>
                    <a:pt x="71" y="32"/>
                    <a:pt x="70" y="32"/>
                    <a:pt x="69" y="32"/>
                  </a:cubicBezTo>
                  <a:cubicBezTo>
                    <a:pt x="69" y="32"/>
                    <a:pt x="69" y="32"/>
                    <a:pt x="69" y="32"/>
                  </a:cubicBezTo>
                  <a:cubicBezTo>
                    <a:pt x="67" y="32"/>
                    <a:pt x="66" y="32"/>
                    <a:pt x="65" y="32"/>
                  </a:cubicBezTo>
                  <a:cubicBezTo>
                    <a:pt x="65" y="32"/>
                    <a:pt x="65" y="32"/>
                    <a:pt x="64" y="32"/>
                  </a:cubicBezTo>
                  <a:cubicBezTo>
                    <a:pt x="63" y="32"/>
                    <a:pt x="61" y="32"/>
                    <a:pt x="60" y="32"/>
                  </a:cubicBezTo>
                  <a:cubicBezTo>
                    <a:pt x="60" y="32"/>
                    <a:pt x="60" y="31"/>
                    <a:pt x="60" y="31"/>
                  </a:cubicBezTo>
                  <a:cubicBezTo>
                    <a:pt x="59" y="31"/>
                    <a:pt x="59" y="31"/>
                    <a:pt x="59" y="31"/>
                  </a:cubicBezTo>
                  <a:cubicBezTo>
                    <a:pt x="59" y="31"/>
                    <a:pt x="59" y="31"/>
                    <a:pt x="59" y="30"/>
                  </a:cubicBezTo>
                  <a:cubicBezTo>
                    <a:pt x="59" y="30"/>
                    <a:pt x="58" y="30"/>
                    <a:pt x="58" y="30"/>
                  </a:cubicBezTo>
                  <a:cubicBezTo>
                    <a:pt x="58" y="30"/>
                    <a:pt x="58" y="29"/>
                    <a:pt x="58" y="28"/>
                  </a:cubicBezTo>
                  <a:cubicBezTo>
                    <a:pt x="58" y="28"/>
                    <a:pt x="58" y="28"/>
                    <a:pt x="59" y="28"/>
                  </a:cubicBezTo>
                  <a:cubicBezTo>
                    <a:pt x="59" y="28"/>
                    <a:pt x="59" y="27"/>
                    <a:pt x="59" y="27"/>
                  </a:cubicBezTo>
                  <a:cubicBezTo>
                    <a:pt x="59" y="27"/>
                    <a:pt x="59" y="26"/>
                    <a:pt x="59" y="26"/>
                  </a:cubicBezTo>
                  <a:cubicBezTo>
                    <a:pt x="59" y="25"/>
                    <a:pt x="59" y="23"/>
                    <a:pt x="59" y="22"/>
                  </a:cubicBezTo>
                  <a:cubicBezTo>
                    <a:pt x="59" y="21"/>
                    <a:pt x="60" y="21"/>
                    <a:pt x="60" y="21"/>
                  </a:cubicBezTo>
                  <a:cubicBezTo>
                    <a:pt x="60" y="20"/>
                    <a:pt x="60" y="20"/>
                    <a:pt x="60" y="19"/>
                  </a:cubicBezTo>
                  <a:cubicBezTo>
                    <a:pt x="60" y="19"/>
                    <a:pt x="60" y="19"/>
                    <a:pt x="61" y="19"/>
                  </a:cubicBezTo>
                  <a:cubicBezTo>
                    <a:pt x="61" y="18"/>
                    <a:pt x="61" y="18"/>
                    <a:pt x="61" y="17"/>
                  </a:cubicBezTo>
                  <a:cubicBezTo>
                    <a:pt x="61" y="17"/>
                    <a:pt x="62" y="17"/>
                    <a:pt x="63" y="17"/>
                  </a:cubicBezTo>
                  <a:cubicBezTo>
                    <a:pt x="63" y="16"/>
                    <a:pt x="63" y="16"/>
                    <a:pt x="63" y="15"/>
                  </a:cubicBezTo>
                  <a:cubicBezTo>
                    <a:pt x="64" y="15"/>
                    <a:pt x="64" y="15"/>
                    <a:pt x="64" y="15"/>
                  </a:cubicBezTo>
                  <a:cubicBezTo>
                    <a:pt x="64" y="15"/>
                    <a:pt x="64" y="14"/>
                    <a:pt x="64" y="13"/>
                  </a:cubicBezTo>
                  <a:cubicBezTo>
                    <a:pt x="65" y="13"/>
                    <a:pt x="65" y="13"/>
                    <a:pt x="65" y="13"/>
                  </a:cubicBezTo>
                  <a:cubicBezTo>
                    <a:pt x="65" y="13"/>
                    <a:pt x="65" y="13"/>
                    <a:pt x="65" y="12"/>
                  </a:cubicBezTo>
                  <a:cubicBezTo>
                    <a:pt x="66" y="12"/>
                    <a:pt x="66" y="12"/>
                    <a:pt x="67" y="12"/>
                  </a:cubicBezTo>
                  <a:cubicBezTo>
                    <a:pt x="67" y="12"/>
                    <a:pt x="67" y="11"/>
                    <a:pt x="67" y="11"/>
                  </a:cubicBezTo>
                  <a:cubicBezTo>
                    <a:pt x="67" y="11"/>
                    <a:pt x="67" y="11"/>
                    <a:pt x="68" y="11"/>
                  </a:cubicBezTo>
                  <a:cubicBezTo>
                    <a:pt x="68" y="11"/>
                    <a:pt x="68" y="10"/>
                    <a:pt x="68" y="10"/>
                  </a:cubicBezTo>
                  <a:cubicBezTo>
                    <a:pt x="68" y="10"/>
                    <a:pt x="69" y="10"/>
                    <a:pt x="69" y="10"/>
                  </a:cubicBezTo>
                  <a:cubicBezTo>
                    <a:pt x="69" y="10"/>
                    <a:pt x="69" y="9"/>
                    <a:pt x="69" y="8"/>
                  </a:cubicBezTo>
                  <a:cubicBezTo>
                    <a:pt x="69" y="8"/>
                    <a:pt x="70" y="8"/>
                    <a:pt x="70" y="8"/>
                  </a:cubicBezTo>
                  <a:cubicBezTo>
                    <a:pt x="70" y="8"/>
                    <a:pt x="70" y="8"/>
                    <a:pt x="70" y="7"/>
                  </a:cubicBezTo>
                  <a:cubicBezTo>
                    <a:pt x="71" y="7"/>
                    <a:pt x="72" y="7"/>
                    <a:pt x="74" y="7"/>
                  </a:cubicBezTo>
                  <a:cubicBezTo>
                    <a:pt x="74" y="8"/>
                    <a:pt x="74" y="8"/>
                    <a:pt x="74" y="8"/>
                  </a:cubicBezTo>
                  <a:cubicBezTo>
                    <a:pt x="75" y="8"/>
                    <a:pt x="75" y="8"/>
                    <a:pt x="75" y="8"/>
                  </a:cubicBezTo>
                  <a:cubicBezTo>
                    <a:pt x="76" y="8"/>
                    <a:pt x="76" y="8"/>
                    <a:pt x="76" y="7"/>
                  </a:cubicBezTo>
                  <a:cubicBezTo>
                    <a:pt x="79" y="7"/>
                    <a:pt x="82" y="7"/>
                    <a:pt x="85" y="7"/>
                  </a:cubicBezTo>
                  <a:cubicBezTo>
                    <a:pt x="85" y="7"/>
                    <a:pt x="85" y="7"/>
                    <a:pt x="85" y="6"/>
                  </a:cubicBezTo>
                  <a:cubicBezTo>
                    <a:pt x="86" y="6"/>
                    <a:pt x="87" y="6"/>
                    <a:pt x="88" y="6"/>
                  </a:cubicBezTo>
                  <a:cubicBezTo>
                    <a:pt x="88" y="6"/>
                    <a:pt x="88" y="6"/>
                    <a:pt x="88" y="5"/>
                  </a:cubicBezTo>
                  <a:cubicBezTo>
                    <a:pt x="89" y="5"/>
                    <a:pt x="89" y="5"/>
                    <a:pt x="90" y="5"/>
                  </a:cubicBezTo>
                  <a:cubicBezTo>
                    <a:pt x="90" y="5"/>
                    <a:pt x="90" y="5"/>
                    <a:pt x="90" y="4"/>
                  </a:cubicBezTo>
                  <a:cubicBezTo>
                    <a:pt x="91" y="4"/>
                    <a:pt x="92" y="4"/>
                    <a:pt x="92" y="4"/>
                  </a:cubicBezTo>
                  <a:cubicBezTo>
                    <a:pt x="92" y="3"/>
                    <a:pt x="92" y="3"/>
                    <a:pt x="92" y="3"/>
                  </a:cubicBezTo>
                  <a:cubicBezTo>
                    <a:pt x="93" y="3"/>
                    <a:pt x="93" y="3"/>
                    <a:pt x="93" y="3"/>
                  </a:cubicBezTo>
                  <a:close/>
                  <a:moveTo>
                    <a:pt x="55" y="23"/>
                  </a:moveTo>
                  <a:cubicBezTo>
                    <a:pt x="55" y="23"/>
                    <a:pt x="56" y="23"/>
                    <a:pt x="56" y="23"/>
                  </a:cubicBezTo>
                  <a:cubicBezTo>
                    <a:pt x="56" y="21"/>
                    <a:pt x="56" y="19"/>
                    <a:pt x="56" y="17"/>
                  </a:cubicBezTo>
                  <a:cubicBezTo>
                    <a:pt x="56" y="17"/>
                    <a:pt x="55" y="17"/>
                    <a:pt x="55" y="17"/>
                  </a:cubicBezTo>
                  <a:cubicBezTo>
                    <a:pt x="55" y="23"/>
                    <a:pt x="55" y="23"/>
                    <a:pt x="55" y="23"/>
                  </a:cubicBezTo>
                  <a:close/>
                  <a:moveTo>
                    <a:pt x="55" y="14"/>
                  </a:moveTo>
                  <a:cubicBezTo>
                    <a:pt x="55" y="14"/>
                    <a:pt x="56" y="14"/>
                    <a:pt x="56" y="14"/>
                  </a:cubicBezTo>
                  <a:cubicBezTo>
                    <a:pt x="56" y="12"/>
                    <a:pt x="56" y="11"/>
                    <a:pt x="56" y="9"/>
                  </a:cubicBezTo>
                  <a:cubicBezTo>
                    <a:pt x="56" y="9"/>
                    <a:pt x="55" y="9"/>
                    <a:pt x="55" y="9"/>
                  </a:cubicBezTo>
                  <a:lnTo>
                    <a:pt x="55" y="14"/>
                  </a:lnTo>
                  <a:close/>
                  <a:moveTo>
                    <a:pt x="55" y="9"/>
                  </a:moveTo>
                  <a:cubicBezTo>
                    <a:pt x="55" y="14"/>
                    <a:pt x="55" y="14"/>
                    <a:pt x="55" y="14"/>
                  </a:cubicBezTo>
                  <a:cubicBezTo>
                    <a:pt x="55" y="15"/>
                    <a:pt x="55" y="16"/>
                    <a:pt x="55" y="17"/>
                  </a:cubicBezTo>
                  <a:cubicBezTo>
                    <a:pt x="55" y="23"/>
                    <a:pt x="55" y="23"/>
                    <a:pt x="55" y="23"/>
                  </a:cubicBezTo>
                  <a:cubicBezTo>
                    <a:pt x="55" y="23"/>
                    <a:pt x="55" y="24"/>
                    <a:pt x="55" y="25"/>
                  </a:cubicBezTo>
                  <a:cubicBezTo>
                    <a:pt x="55" y="25"/>
                    <a:pt x="55" y="25"/>
                    <a:pt x="54" y="25"/>
                  </a:cubicBezTo>
                  <a:cubicBezTo>
                    <a:pt x="54" y="26"/>
                    <a:pt x="54" y="26"/>
                    <a:pt x="54" y="26"/>
                  </a:cubicBezTo>
                  <a:cubicBezTo>
                    <a:pt x="54" y="26"/>
                    <a:pt x="54" y="27"/>
                    <a:pt x="54" y="27"/>
                  </a:cubicBezTo>
                  <a:cubicBezTo>
                    <a:pt x="54" y="28"/>
                    <a:pt x="54" y="29"/>
                    <a:pt x="54" y="30"/>
                  </a:cubicBezTo>
                  <a:cubicBezTo>
                    <a:pt x="54" y="30"/>
                    <a:pt x="53" y="30"/>
                    <a:pt x="52" y="30"/>
                  </a:cubicBezTo>
                  <a:cubicBezTo>
                    <a:pt x="52" y="31"/>
                    <a:pt x="52" y="31"/>
                    <a:pt x="52" y="32"/>
                  </a:cubicBezTo>
                  <a:cubicBezTo>
                    <a:pt x="52" y="32"/>
                    <a:pt x="52" y="32"/>
                    <a:pt x="51" y="32"/>
                  </a:cubicBezTo>
                  <a:cubicBezTo>
                    <a:pt x="51" y="33"/>
                    <a:pt x="51" y="34"/>
                    <a:pt x="51" y="35"/>
                  </a:cubicBezTo>
                  <a:cubicBezTo>
                    <a:pt x="52" y="35"/>
                    <a:pt x="52" y="35"/>
                    <a:pt x="52" y="35"/>
                  </a:cubicBezTo>
                  <a:cubicBezTo>
                    <a:pt x="52" y="36"/>
                    <a:pt x="52" y="36"/>
                    <a:pt x="52" y="37"/>
                  </a:cubicBezTo>
                  <a:cubicBezTo>
                    <a:pt x="53" y="37"/>
                    <a:pt x="54" y="37"/>
                    <a:pt x="54" y="37"/>
                  </a:cubicBezTo>
                  <a:cubicBezTo>
                    <a:pt x="54" y="39"/>
                    <a:pt x="54" y="41"/>
                    <a:pt x="54" y="44"/>
                  </a:cubicBezTo>
                  <a:cubicBezTo>
                    <a:pt x="54" y="44"/>
                    <a:pt x="53" y="44"/>
                    <a:pt x="52" y="44"/>
                  </a:cubicBezTo>
                  <a:cubicBezTo>
                    <a:pt x="52" y="44"/>
                    <a:pt x="52" y="44"/>
                    <a:pt x="52" y="45"/>
                  </a:cubicBezTo>
                  <a:cubicBezTo>
                    <a:pt x="52" y="45"/>
                    <a:pt x="52" y="45"/>
                    <a:pt x="51" y="45"/>
                  </a:cubicBezTo>
                  <a:cubicBezTo>
                    <a:pt x="51" y="46"/>
                    <a:pt x="51" y="49"/>
                    <a:pt x="51" y="50"/>
                  </a:cubicBezTo>
                  <a:cubicBezTo>
                    <a:pt x="51" y="51"/>
                    <a:pt x="52" y="51"/>
                    <a:pt x="52" y="51"/>
                  </a:cubicBezTo>
                  <a:cubicBezTo>
                    <a:pt x="52" y="51"/>
                    <a:pt x="52" y="52"/>
                    <a:pt x="52" y="52"/>
                  </a:cubicBezTo>
                  <a:cubicBezTo>
                    <a:pt x="52" y="52"/>
                    <a:pt x="53" y="52"/>
                    <a:pt x="53" y="52"/>
                  </a:cubicBezTo>
                  <a:cubicBezTo>
                    <a:pt x="53" y="54"/>
                    <a:pt x="53" y="55"/>
                    <a:pt x="53" y="56"/>
                  </a:cubicBezTo>
                  <a:cubicBezTo>
                    <a:pt x="53" y="56"/>
                    <a:pt x="53" y="56"/>
                    <a:pt x="52" y="56"/>
                  </a:cubicBezTo>
                  <a:cubicBezTo>
                    <a:pt x="52" y="57"/>
                    <a:pt x="52" y="58"/>
                    <a:pt x="52" y="59"/>
                  </a:cubicBezTo>
                  <a:cubicBezTo>
                    <a:pt x="52" y="59"/>
                    <a:pt x="52" y="59"/>
                    <a:pt x="51" y="59"/>
                  </a:cubicBezTo>
                  <a:cubicBezTo>
                    <a:pt x="51" y="59"/>
                    <a:pt x="51" y="59"/>
                    <a:pt x="51" y="60"/>
                  </a:cubicBezTo>
                  <a:cubicBezTo>
                    <a:pt x="51" y="60"/>
                    <a:pt x="51" y="60"/>
                    <a:pt x="50" y="60"/>
                  </a:cubicBezTo>
                  <a:cubicBezTo>
                    <a:pt x="50" y="60"/>
                    <a:pt x="50" y="60"/>
                    <a:pt x="50" y="61"/>
                  </a:cubicBezTo>
                  <a:cubicBezTo>
                    <a:pt x="50" y="61"/>
                    <a:pt x="50" y="61"/>
                    <a:pt x="49" y="61"/>
                  </a:cubicBezTo>
                  <a:cubicBezTo>
                    <a:pt x="49" y="62"/>
                    <a:pt x="49" y="62"/>
                    <a:pt x="49" y="63"/>
                  </a:cubicBezTo>
                  <a:cubicBezTo>
                    <a:pt x="49" y="63"/>
                    <a:pt x="47" y="63"/>
                    <a:pt x="47" y="63"/>
                  </a:cubicBezTo>
                  <a:cubicBezTo>
                    <a:pt x="47" y="64"/>
                    <a:pt x="47" y="65"/>
                    <a:pt x="47" y="66"/>
                  </a:cubicBezTo>
                  <a:cubicBezTo>
                    <a:pt x="46" y="66"/>
                    <a:pt x="46" y="66"/>
                    <a:pt x="46" y="66"/>
                  </a:cubicBezTo>
                  <a:cubicBezTo>
                    <a:pt x="46" y="66"/>
                    <a:pt x="46" y="66"/>
                    <a:pt x="46" y="66"/>
                  </a:cubicBezTo>
                  <a:cubicBezTo>
                    <a:pt x="45" y="66"/>
                    <a:pt x="45" y="66"/>
                    <a:pt x="44" y="66"/>
                  </a:cubicBezTo>
                  <a:cubicBezTo>
                    <a:pt x="44" y="67"/>
                    <a:pt x="44" y="69"/>
                    <a:pt x="44" y="70"/>
                  </a:cubicBezTo>
                  <a:cubicBezTo>
                    <a:pt x="44" y="70"/>
                    <a:pt x="44" y="71"/>
                    <a:pt x="44" y="71"/>
                  </a:cubicBezTo>
                  <a:cubicBezTo>
                    <a:pt x="44" y="74"/>
                    <a:pt x="44" y="76"/>
                    <a:pt x="44" y="79"/>
                  </a:cubicBezTo>
                  <a:cubicBezTo>
                    <a:pt x="44" y="79"/>
                    <a:pt x="44" y="80"/>
                    <a:pt x="43" y="80"/>
                  </a:cubicBezTo>
                  <a:cubicBezTo>
                    <a:pt x="43" y="80"/>
                    <a:pt x="43" y="80"/>
                    <a:pt x="43" y="81"/>
                  </a:cubicBezTo>
                  <a:cubicBezTo>
                    <a:pt x="42" y="81"/>
                    <a:pt x="36" y="87"/>
                    <a:pt x="36" y="89"/>
                  </a:cubicBezTo>
                  <a:cubicBezTo>
                    <a:pt x="36" y="89"/>
                    <a:pt x="35" y="89"/>
                    <a:pt x="35" y="89"/>
                  </a:cubicBezTo>
                  <a:cubicBezTo>
                    <a:pt x="35" y="89"/>
                    <a:pt x="35" y="90"/>
                    <a:pt x="35" y="90"/>
                  </a:cubicBezTo>
                  <a:cubicBezTo>
                    <a:pt x="35" y="90"/>
                    <a:pt x="35" y="91"/>
                    <a:pt x="35" y="91"/>
                  </a:cubicBezTo>
                  <a:cubicBezTo>
                    <a:pt x="35" y="92"/>
                    <a:pt x="35" y="94"/>
                    <a:pt x="35" y="96"/>
                  </a:cubicBezTo>
                  <a:cubicBezTo>
                    <a:pt x="34" y="96"/>
                    <a:pt x="34" y="96"/>
                    <a:pt x="34" y="96"/>
                  </a:cubicBezTo>
                  <a:cubicBezTo>
                    <a:pt x="34" y="96"/>
                    <a:pt x="34" y="96"/>
                    <a:pt x="34" y="97"/>
                  </a:cubicBezTo>
                  <a:cubicBezTo>
                    <a:pt x="34" y="97"/>
                    <a:pt x="33" y="97"/>
                    <a:pt x="32" y="97"/>
                  </a:cubicBezTo>
                  <a:cubicBezTo>
                    <a:pt x="32" y="98"/>
                    <a:pt x="32" y="99"/>
                    <a:pt x="32" y="100"/>
                  </a:cubicBezTo>
                  <a:cubicBezTo>
                    <a:pt x="32" y="100"/>
                    <a:pt x="32" y="100"/>
                    <a:pt x="31" y="100"/>
                  </a:cubicBezTo>
                  <a:cubicBezTo>
                    <a:pt x="31" y="101"/>
                    <a:pt x="31" y="101"/>
                    <a:pt x="31" y="102"/>
                  </a:cubicBezTo>
                  <a:cubicBezTo>
                    <a:pt x="31" y="102"/>
                    <a:pt x="31" y="102"/>
                    <a:pt x="30" y="102"/>
                  </a:cubicBezTo>
                  <a:cubicBezTo>
                    <a:pt x="30" y="104"/>
                    <a:pt x="27" y="108"/>
                    <a:pt x="26" y="108"/>
                  </a:cubicBezTo>
                  <a:cubicBezTo>
                    <a:pt x="26" y="108"/>
                    <a:pt x="26" y="108"/>
                    <a:pt x="26" y="109"/>
                  </a:cubicBezTo>
                  <a:cubicBezTo>
                    <a:pt x="25" y="109"/>
                    <a:pt x="25" y="109"/>
                    <a:pt x="25" y="109"/>
                  </a:cubicBezTo>
                  <a:cubicBezTo>
                    <a:pt x="25" y="109"/>
                    <a:pt x="25" y="109"/>
                    <a:pt x="25" y="110"/>
                  </a:cubicBezTo>
                  <a:cubicBezTo>
                    <a:pt x="24" y="110"/>
                    <a:pt x="23" y="110"/>
                    <a:pt x="23" y="110"/>
                  </a:cubicBezTo>
                  <a:cubicBezTo>
                    <a:pt x="23" y="110"/>
                    <a:pt x="23" y="110"/>
                    <a:pt x="22" y="110"/>
                  </a:cubicBezTo>
                  <a:cubicBezTo>
                    <a:pt x="22" y="110"/>
                    <a:pt x="22" y="110"/>
                    <a:pt x="22" y="110"/>
                  </a:cubicBezTo>
                  <a:cubicBezTo>
                    <a:pt x="22" y="110"/>
                    <a:pt x="22" y="111"/>
                    <a:pt x="22" y="111"/>
                  </a:cubicBezTo>
                  <a:cubicBezTo>
                    <a:pt x="22" y="111"/>
                    <a:pt x="21" y="111"/>
                    <a:pt x="21" y="111"/>
                  </a:cubicBezTo>
                  <a:cubicBezTo>
                    <a:pt x="21" y="114"/>
                    <a:pt x="15" y="116"/>
                    <a:pt x="13" y="118"/>
                  </a:cubicBezTo>
                  <a:cubicBezTo>
                    <a:pt x="12" y="118"/>
                    <a:pt x="12" y="118"/>
                    <a:pt x="11" y="118"/>
                  </a:cubicBezTo>
                  <a:cubicBezTo>
                    <a:pt x="11" y="118"/>
                    <a:pt x="11" y="118"/>
                    <a:pt x="11" y="119"/>
                  </a:cubicBezTo>
                  <a:cubicBezTo>
                    <a:pt x="11" y="119"/>
                    <a:pt x="11" y="119"/>
                    <a:pt x="10" y="119"/>
                  </a:cubicBezTo>
                  <a:cubicBezTo>
                    <a:pt x="10" y="119"/>
                    <a:pt x="10" y="119"/>
                    <a:pt x="10" y="120"/>
                  </a:cubicBezTo>
                  <a:cubicBezTo>
                    <a:pt x="10" y="120"/>
                    <a:pt x="10" y="120"/>
                    <a:pt x="10" y="120"/>
                  </a:cubicBezTo>
                  <a:cubicBezTo>
                    <a:pt x="9" y="120"/>
                    <a:pt x="9" y="120"/>
                    <a:pt x="8" y="120"/>
                  </a:cubicBezTo>
                  <a:cubicBezTo>
                    <a:pt x="7" y="120"/>
                    <a:pt x="7" y="120"/>
                    <a:pt x="7" y="120"/>
                  </a:cubicBezTo>
                  <a:cubicBezTo>
                    <a:pt x="7" y="120"/>
                    <a:pt x="6" y="120"/>
                    <a:pt x="6" y="120"/>
                  </a:cubicBezTo>
                  <a:cubicBezTo>
                    <a:pt x="6" y="118"/>
                    <a:pt x="2" y="115"/>
                    <a:pt x="2" y="112"/>
                  </a:cubicBezTo>
                  <a:cubicBezTo>
                    <a:pt x="2" y="112"/>
                    <a:pt x="1" y="112"/>
                    <a:pt x="1" y="112"/>
                  </a:cubicBezTo>
                  <a:cubicBezTo>
                    <a:pt x="1" y="112"/>
                    <a:pt x="1" y="112"/>
                    <a:pt x="1" y="111"/>
                  </a:cubicBezTo>
                  <a:cubicBezTo>
                    <a:pt x="1" y="111"/>
                    <a:pt x="1" y="111"/>
                    <a:pt x="0" y="111"/>
                  </a:cubicBezTo>
                  <a:cubicBezTo>
                    <a:pt x="0" y="107"/>
                    <a:pt x="2" y="106"/>
                    <a:pt x="2" y="103"/>
                  </a:cubicBezTo>
                  <a:cubicBezTo>
                    <a:pt x="2" y="103"/>
                    <a:pt x="3" y="103"/>
                    <a:pt x="3" y="103"/>
                  </a:cubicBezTo>
                  <a:cubicBezTo>
                    <a:pt x="3" y="103"/>
                    <a:pt x="3" y="102"/>
                    <a:pt x="3" y="102"/>
                  </a:cubicBezTo>
                  <a:cubicBezTo>
                    <a:pt x="3" y="102"/>
                    <a:pt x="3" y="102"/>
                    <a:pt x="4" y="102"/>
                  </a:cubicBezTo>
                  <a:cubicBezTo>
                    <a:pt x="5" y="101"/>
                    <a:pt x="5" y="101"/>
                    <a:pt x="6" y="101"/>
                  </a:cubicBezTo>
                  <a:cubicBezTo>
                    <a:pt x="6" y="102"/>
                    <a:pt x="6" y="102"/>
                    <a:pt x="6" y="102"/>
                  </a:cubicBezTo>
                  <a:cubicBezTo>
                    <a:pt x="7" y="102"/>
                    <a:pt x="7" y="102"/>
                    <a:pt x="8" y="102"/>
                  </a:cubicBezTo>
                  <a:cubicBezTo>
                    <a:pt x="9" y="101"/>
                    <a:pt x="11" y="99"/>
                    <a:pt x="11" y="99"/>
                  </a:cubicBezTo>
                  <a:cubicBezTo>
                    <a:pt x="11" y="98"/>
                    <a:pt x="11" y="97"/>
                    <a:pt x="11" y="97"/>
                  </a:cubicBezTo>
                  <a:cubicBezTo>
                    <a:pt x="12" y="97"/>
                    <a:pt x="12" y="97"/>
                    <a:pt x="13" y="97"/>
                  </a:cubicBezTo>
                  <a:cubicBezTo>
                    <a:pt x="13" y="95"/>
                    <a:pt x="15" y="90"/>
                    <a:pt x="17" y="90"/>
                  </a:cubicBezTo>
                  <a:cubicBezTo>
                    <a:pt x="17" y="90"/>
                    <a:pt x="17" y="90"/>
                    <a:pt x="17" y="89"/>
                  </a:cubicBezTo>
                  <a:cubicBezTo>
                    <a:pt x="18" y="89"/>
                    <a:pt x="18" y="89"/>
                    <a:pt x="18" y="89"/>
                  </a:cubicBezTo>
                  <a:cubicBezTo>
                    <a:pt x="18" y="88"/>
                    <a:pt x="22" y="82"/>
                    <a:pt x="25" y="82"/>
                  </a:cubicBezTo>
                  <a:cubicBezTo>
                    <a:pt x="25" y="82"/>
                    <a:pt x="25" y="81"/>
                    <a:pt x="25" y="81"/>
                  </a:cubicBezTo>
                  <a:cubicBezTo>
                    <a:pt x="25" y="81"/>
                    <a:pt x="25" y="81"/>
                    <a:pt x="26" y="81"/>
                  </a:cubicBezTo>
                  <a:cubicBezTo>
                    <a:pt x="26" y="80"/>
                    <a:pt x="26" y="79"/>
                    <a:pt x="26" y="79"/>
                  </a:cubicBezTo>
                  <a:cubicBezTo>
                    <a:pt x="26" y="79"/>
                    <a:pt x="26" y="79"/>
                    <a:pt x="27" y="79"/>
                  </a:cubicBezTo>
                  <a:cubicBezTo>
                    <a:pt x="27" y="77"/>
                    <a:pt x="27" y="77"/>
                    <a:pt x="27" y="76"/>
                  </a:cubicBezTo>
                  <a:cubicBezTo>
                    <a:pt x="28" y="76"/>
                    <a:pt x="30" y="72"/>
                    <a:pt x="30" y="70"/>
                  </a:cubicBezTo>
                  <a:cubicBezTo>
                    <a:pt x="31" y="70"/>
                    <a:pt x="31" y="70"/>
                    <a:pt x="31" y="70"/>
                  </a:cubicBezTo>
                  <a:cubicBezTo>
                    <a:pt x="31" y="69"/>
                    <a:pt x="31" y="69"/>
                    <a:pt x="31" y="67"/>
                  </a:cubicBezTo>
                  <a:cubicBezTo>
                    <a:pt x="32" y="67"/>
                    <a:pt x="32" y="67"/>
                    <a:pt x="32" y="67"/>
                  </a:cubicBezTo>
                  <a:cubicBezTo>
                    <a:pt x="32" y="65"/>
                    <a:pt x="32" y="64"/>
                    <a:pt x="32" y="61"/>
                  </a:cubicBezTo>
                  <a:cubicBezTo>
                    <a:pt x="32" y="61"/>
                    <a:pt x="31" y="61"/>
                    <a:pt x="30" y="61"/>
                  </a:cubicBezTo>
                  <a:cubicBezTo>
                    <a:pt x="30" y="62"/>
                    <a:pt x="30" y="62"/>
                    <a:pt x="30" y="63"/>
                  </a:cubicBezTo>
                  <a:cubicBezTo>
                    <a:pt x="29" y="63"/>
                    <a:pt x="27" y="69"/>
                    <a:pt x="27" y="70"/>
                  </a:cubicBezTo>
                  <a:cubicBezTo>
                    <a:pt x="26" y="70"/>
                    <a:pt x="26" y="70"/>
                    <a:pt x="26" y="70"/>
                  </a:cubicBezTo>
                  <a:cubicBezTo>
                    <a:pt x="26" y="71"/>
                    <a:pt x="26" y="71"/>
                    <a:pt x="26" y="71"/>
                  </a:cubicBezTo>
                  <a:cubicBezTo>
                    <a:pt x="25" y="71"/>
                    <a:pt x="21" y="76"/>
                    <a:pt x="21" y="76"/>
                  </a:cubicBezTo>
                  <a:cubicBezTo>
                    <a:pt x="21" y="76"/>
                    <a:pt x="20" y="76"/>
                    <a:pt x="20" y="76"/>
                  </a:cubicBezTo>
                  <a:cubicBezTo>
                    <a:pt x="20" y="76"/>
                    <a:pt x="20" y="77"/>
                    <a:pt x="20" y="77"/>
                  </a:cubicBezTo>
                  <a:cubicBezTo>
                    <a:pt x="19" y="77"/>
                    <a:pt x="18" y="77"/>
                    <a:pt x="18" y="77"/>
                  </a:cubicBezTo>
                  <a:cubicBezTo>
                    <a:pt x="18" y="77"/>
                    <a:pt x="17" y="77"/>
                    <a:pt x="17" y="78"/>
                  </a:cubicBezTo>
                  <a:cubicBezTo>
                    <a:pt x="16" y="78"/>
                    <a:pt x="14" y="78"/>
                    <a:pt x="13" y="78"/>
                  </a:cubicBezTo>
                  <a:cubicBezTo>
                    <a:pt x="11" y="76"/>
                    <a:pt x="8" y="74"/>
                    <a:pt x="8" y="71"/>
                  </a:cubicBezTo>
                  <a:cubicBezTo>
                    <a:pt x="8" y="71"/>
                    <a:pt x="7" y="71"/>
                    <a:pt x="7" y="71"/>
                  </a:cubicBezTo>
                  <a:cubicBezTo>
                    <a:pt x="7" y="71"/>
                    <a:pt x="7" y="70"/>
                    <a:pt x="7" y="70"/>
                  </a:cubicBezTo>
                  <a:cubicBezTo>
                    <a:pt x="7" y="69"/>
                    <a:pt x="7" y="69"/>
                    <a:pt x="7" y="69"/>
                  </a:cubicBezTo>
                  <a:cubicBezTo>
                    <a:pt x="7" y="66"/>
                    <a:pt x="8" y="65"/>
                    <a:pt x="8" y="61"/>
                  </a:cubicBezTo>
                  <a:cubicBezTo>
                    <a:pt x="8" y="61"/>
                    <a:pt x="8" y="61"/>
                    <a:pt x="7" y="60"/>
                  </a:cubicBezTo>
                  <a:cubicBezTo>
                    <a:pt x="7" y="59"/>
                    <a:pt x="7" y="58"/>
                    <a:pt x="7" y="57"/>
                  </a:cubicBezTo>
                  <a:cubicBezTo>
                    <a:pt x="8" y="56"/>
                    <a:pt x="8" y="56"/>
                    <a:pt x="8" y="56"/>
                  </a:cubicBezTo>
                  <a:cubicBezTo>
                    <a:pt x="8" y="56"/>
                    <a:pt x="8" y="56"/>
                    <a:pt x="8" y="56"/>
                  </a:cubicBezTo>
                  <a:cubicBezTo>
                    <a:pt x="8" y="56"/>
                    <a:pt x="8" y="56"/>
                    <a:pt x="9" y="56"/>
                  </a:cubicBezTo>
                  <a:cubicBezTo>
                    <a:pt x="9" y="55"/>
                    <a:pt x="9" y="54"/>
                    <a:pt x="9" y="52"/>
                  </a:cubicBezTo>
                  <a:cubicBezTo>
                    <a:pt x="10" y="52"/>
                    <a:pt x="10" y="52"/>
                    <a:pt x="10" y="52"/>
                  </a:cubicBezTo>
                  <a:cubicBezTo>
                    <a:pt x="10" y="51"/>
                    <a:pt x="10" y="51"/>
                    <a:pt x="10" y="50"/>
                  </a:cubicBezTo>
                  <a:cubicBezTo>
                    <a:pt x="11" y="50"/>
                    <a:pt x="11" y="50"/>
                    <a:pt x="11" y="50"/>
                  </a:cubicBezTo>
                  <a:cubicBezTo>
                    <a:pt x="11" y="50"/>
                    <a:pt x="11" y="49"/>
                    <a:pt x="11" y="48"/>
                  </a:cubicBezTo>
                  <a:cubicBezTo>
                    <a:pt x="12" y="48"/>
                    <a:pt x="12" y="48"/>
                    <a:pt x="13" y="48"/>
                  </a:cubicBezTo>
                  <a:cubicBezTo>
                    <a:pt x="13" y="47"/>
                    <a:pt x="13" y="47"/>
                    <a:pt x="13" y="47"/>
                  </a:cubicBezTo>
                  <a:cubicBezTo>
                    <a:pt x="13" y="47"/>
                    <a:pt x="13" y="47"/>
                    <a:pt x="14" y="47"/>
                  </a:cubicBezTo>
                  <a:cubicBezTo>
                    <a:pt x="14" y="46"/>
                    <a:pt x="14" y="45"/>
                    <a:pt x="14" y="45"/>
                  </a:cubicBezTo>
                  <a:cubicBezTo>
                    <a:pt x="14" y="45"/>
                    <a:pt x="15" y="45"/>
                    <a:pt x="15" y="45"/>
                  </a:cubicBezTo>
                  <a:cubicBezTo>
                    <a:pt x="15" y="43"/>
                    <a:pt x="15" y="43"/>
                    <a:pt x="15" y="42"/>
                  </a:cubicBezTo>
                  <a:cubicBezTo>
                    <a:pt x="15" y="42"/>
                    <a:pt x="16" y="42"/>
                    <a:pt x="16" y="42"/>
                  </a:cubicBezTo>
                  <a:cubicBezTo>
                    <a:pt x="16" y="41"/>
                    <a:pt x="16" y="41"/>
                    <a:pt x="16" y="40"/>
                  </a:cubicBezTo>
                  <a:cubicBezTo>
                    <a:pt x="17" y="40"/>
                    <a:pt x="17" y="40"/>
                    <a:pt x="17" y="40"/>
                  </a:cubicBezTo>
                  <a:cubicBezTo>
                    <a:pt x="17" y="40"/>
                    <a:pt x="17" y="39"/>
                    <a:pt x="17" y="38"/>
                  </a:cubicBezTo>
                  <a:cubicBezTo>
                    <a:pt x="18" y="38"/>
                    <a:pt x="18" y="38"/>
                    <a:pt x="18" y="38"/>
                  </a:cubicBezTo>
                  <a:cubicBezTo>
                    <a:pt x="18" y="38"/>
                    <a:pt x="18" y="37"/>
                    <a:pt x="18" y="36"/>
                  </a:cubicBezTo>
                  <a:cubicBezTo>
                    <a:pt x="19" y="36"/>
                    <a:pt x="19" y="36"/>
                    <a:pt x="20" y="36"/>
                  </a:cubicBezTo>
                  <a:cubicBezTo>
                    <a:pt x="20" y="36"/>
                    <a:pt x="20" y="36"/>
                    <a:pt x="20" y="35"/>
                  </a:cubicBezTo>
                  <a:cubicBezTo>
                    <a:pt x="20" y="35"/>
                    <a:pt x="21" y="35"/>
                    <a:pt x="21" y="35"/>
                  </a:cubicBezTo>
                  <a:cubicBezTo>
                    <a:pt x="21" y="35"/>
                    <a:pt x="21" y="33"/>
                    <a:pt x="21" y="33"/>
                  </a:cubicBezTo>
                  <a:cubicBezTo>
                    <a:pt x="21" y="33"/>
                    <a:pt x="22" y="33"/>
                    <a:pt x="22" y="33"/>
                  </a:cubicBezTo>
                  <a:cubicBezTo>
                    <a:pt x="22" y="32"/>
                    <a:pt x="22" y="32"/>
                    <a:pt x="22" y="32"/>
                  </a:cubicBezTo>
                  <a:cubicBezTo>
                    <a:pt x="22" y="32"/>
                    <a:pt x="23" y="32"/>
                    <a:pt x="23" y="32"/>
                  </a:cubicBezTo>
                  <a:cubicBezTo>
                    <a:pt x="23" y="31"/>
                    <a:pt x="23" y="31"/>
                    <a:pt x="23" y="30"/>
                  </a:cubicBezTo>
                  <a:cubicBezTo>
                    <a:pt x="23" y="30"/>
                    <a:pt x="24" y="30"/>
                    <a:pt x="25" y="30"/>
                  </a:cubicBezTo>
                  <a:cubicBezTo>
                    <a:pt x="25" y="30"/>
                    <a:pt x="25" y="29"/>
                    <a:pt x="25" y="28"/>
                  </a:cubicBezTo>
                  <a:cubicBezTo>
                    <a:pt x="25" y="28"/>
                    <a:pt x="25" y="28"/>
                    <a:pt x="26" y="28"/>
                  </a:cubicBezTo>
                  <a:cubicBezTo>
                    <a:pt x="26" y="28"/>
                    <a:pt x="26" y="28"/>
                    <a:pt x="27" y="27"/>
                  </a:cubicBezTo>
                  <a:cubicBezTo>
                    <a:pt x="28" y="27"/>
                    <a:pt x="29" y="27"/>
                    <a:pt x="30" y="27"/>
                  </a:cubicBezTo>
                  <a:cubicBezTo>
                    <a:pt x="30" y="27"/>
                    <a:pt x="30" y="27"/>
                    <a:pt x="30" y="26"/>
                  </a:cubicBezTo>
                  <a:cubicBezTo>
                    <a:pt x="31" y="26"/>
                    <a:pt x="31" y="26"/>
                    <a:pt x="31" y="26"/>
                  </a:cubicBezTo>
                  <a:cubicBezTo>
                    <a:pt x="32" y="26"/>
                    <a:pt x="32" y="26"/>
                    <a:pt x="32" y="26"/>
                  </a:cubicBezTo>
                  <a:cubicBezTo>
                    <a:pt x="32" y="26"/>
                    <a:pt x="32" y="26"/>
                    <a:pt x="32" y="26"/>
                  </a:cubicBezTo>
                  <a:cubicBezTo>
                    <a:pt x="32" y="25"/>
                    <a:pt x="32" y="25"/>
                    <a:pt x="32" y="24"/>
                  </a:cubicBezTo>
                  <a:cubicBezTo>
                    <a:pt x="34" y="24"/>
                    <a:pt x="35" y="24"/>
                    <a:pt x="36" y="24"/>
                  </a:cubicBezTo>
                  <a:cubicBezTo>
                    <a:pt x="36" y="24"/>
                    <a:pt x="36" y="24"/>
                    <a:pt x="36" y="25"/>
                  </a:cubicBezTo>
                  <a:cubicBezTo>
                    <a:pt x="36" y="25"/>
                    <a:pt x="36" y="25"/>
                    <a:pt x="37" y="25"/>
                  </a:cubicBezTo>
                  <a:cubicBezTo>
                    <a:pt x="37" y="26"/>
                    <a:pt x="37" y="26"/>
                    <a:pt x="37" y="26"/>
                  </a:cubicBezTo>
                  <a:cubicBezTo>
                    <a:pt x="36" y="27"/>
                    <a:pt x="36" y="27"/>
                    <a:pt x="36" y="27"/>
                  </a:cubicBezTo>
                  <a:cubicBezTo>
                    <a:pt x="36" y="27"/>
                    <a:pt x="36" y="27"/>
                    <a:pt x="36" y="28"/>
                  </a:cubicBezTo>
                  <a:cubicBezTo>
                    <a:pt x="36" y="28"/>
                    <a:pt x="36" y="28"/>
                    <a:pt x="36" y="28"/>
                  </a:cubicBezTo>
                  <a:cubicBezTo>
                    <a:pt x="36" y="29"/>
                    <a:pt x="36" y="30"/>
                    <a:pt x="36" y="30"/>
                  </a:cubicBezTo>
                  <a:cubicBezTo>
                    <a:pt x="36" y="30"/>
                    <a:pt x="36" y="30"/>
                    <a:pt x="36" y="30"/>
                  </a:cubicBezTo>
                  <a:cubicBezTo>
                    <a:pt x="36" y="31"/>
                    <a:pt x="36" y="31"/>
                    <a:pt x="36" y="32"/>
                  </a:cubicBezTo>
                  <a:cubicBezTo>
                    <a:pt x="36" y="32"/>
                    <a:pt x="37" y="32"/>
                    <a:pt x="37" y="32"/>
                  </a:cubicBezTo>
                  <a:cubicBezTo>
                    <a:pt x="37" y="32"/>
                    <a:pt x="37" y="33"/>
                    <a:pt x="37" y="34"/>
                  </a:cubicBezTo>
                  <a:cubicBezTo>
                    <a:pt x="37" y="34"/>
                    <a:pt x="37" y="34"/>
                    <a:pt x="38" y="34"/>
                  </a:cubicBezTo>
                  <a:cubicBezTo>
                    <a:pt x="38" y="34"/>
                    <a:pt x="39" y="34"/>
                    <a:pt x="39" y="35"/>
                  </a:cubicBezTo>
                  <a:cubicBezTo>
                    <a:pt x="39" y="35"/>
                    <a:pt x="39" y="35"/>
                    <a:pt x="40" y="35"/>
                  </a:cubicBezTo>
                  <a:cubicBezTo>
                    <a:pt x="40" y="34"/>
                    <a:pt x="40" y="34"/>
                    <a:pt x="40" y="34"/>
                  </a:cubicBezTo>
                  <a:cubicBezTo>
                    <a:pt x="41" y="34"/>
                    <a:pt x="41" y="34"/>
                    <a:pt x="41" y="34"/>
                  </a:cubicBezTo>
                  <a:cubicBezTo>
                    <a:pt x="41" y="33"/>
                    <a:pt x="41" y="32"/>
                    <a:pt x="41" y="31"/>
                  </a:cubicBezTo>
                  <a:cubicBezTo>
                    <a:pt x="41" y="31"/>
                    <a:pt x="41" y="31"/>
                    <a:pt x="42" y="31"/>
                  </a:cubicBezTo>
                  <a:cubicBezTo>
                    <a:pt x="42" y="27"/>
                    <a:pt x="42" y="23"/>
                    <a:pt x="42" y="19"/>
                  </a:cubicBezTo>
                  <a:cubicBezTo>
                    <a:pt x="42" y="19"/>
                    <a:pt x="41" y="19"/>
                    <a:pt x="41" y="19"/>
                  </a:cubicBezTo>
                  <a:cubicBezTo>
                    <a:pt x="41" y="19"/>
                    <a:pt x="40" y="18"/>
                    <a:pt x="40" y="18"/>
                  </a:cubicBezTo>
                  <a:cubicBezTo>
                    <a:pt x="39" y="18"/>
                    <a:pt x="39" y="18"/>
                    <a:pt x="39" y="18"/>
                  </a:cubicBezTo>
                  <a:cubicBezTo>
                    <a:pt x="39" y="17"/>
                    <a:pt x="39" y="16"/>
                    <a:pt x="39" y="16"/>
                  </a:cubicBezTo>
                  <a:cubicBezTo>
                    <a:pt x="40" y="15"/>
                    <a:pt x="40" y="15"/>
                    <a:pt x="40" y="15"/>
                  </a:cubicBezTo>
                  <a:cubicBezTo>
                    <a:pt x="40" y="15"/>
                    <a:pt x="40" y="13"/>
                    <a:pt x="40" y="13"/>
                  </a:cubicBezTo>
                  <a:cubicBezTo>
                    <a:pt x="40" y="13"/>
                    <a:pt x="40" y="13"/>
                    <a:pt x="40" y="13"/>
                  </a:cubicBezTo>
                  <a:cubicBezTo>
                    <a:pt x="41" y="12"/>
                    <a:pt x="41" y="12"/>
                    <a:pt x="41" y="12"/>
                  </a:cubicBezTo>
                  <a:cubicBezTo>
                    <a:pt x="41" y="12"/>
                    <a:pt x="41" y="12"/>
                    <a:pt x="42" y="12"/>
                  </a:cubicBezTo>
                  <a:cubicBezTo>
                    <a:pt x="42" y="12"/>
                    <a:pt x="42" y="11"/>
                    <a:pt x="42" y="11"/>
                  </a:cubicBezTo>
                  <a:cubicBezTo>
                    <a:pt x="42" y="11"/>
                    <a:pt x="43" y="11"/>
                    <a:pt x="43" y="11"/>
                  </a:cubicBezTo>
                  <a:cubicBezTo>
                    <a:pt x="43" y="10"/>
                    <a:pt x="43" y="9"/>
                    <a:pt x="43" y="8"/>
                  </a:cubicBezTo>
                  <a:cubicBezTo>
                    <a:pt x="44" y="8"/>
                    <a:pt x="44" y="8"/>
                    <a:pt x="44" y="8"/>
                  </a:cubicBezTo>
                  <a:cubicBezTo>
                    <a:pt x="44" y="8"/>
                    <a:pt x="44" y="7"/>
                    <a:pt x="44" y="7"/>
                  </a:cubicBezTo>
                  <a:cubicBezTo>
                    <a:pt x="45" y="7"/>
                    <a:pt x="45" y="7"/>
                    <a:pt x="46" y="7"/>
                  </a:cubicBezTo>
                  <a:cubicBezTo>
                    <a:pt x="46" y="7"/>
                    <a:pt x="46" y="6"/>
                    <a:pt x="46" y="6"/>
                  </a:cubicBezTo>
                  <a:cubicBezTo>
                    <a:pt x="46" y="6"/>
                    <a:pt x="46" y="6"/>
                    <a:pt x="46" y="6"/>
                  </a:cubicBezTo>
                  <a:cubicBezTo>
                    <a:pt x="46" y="6"/>
                    <a:pt x="46" y="5"/>
                    <a:pt x="47" y="5"/>
                  </a:cubicBezTo>
                  <a:cubicBezTo>
                    <a:pt x="48" y="5"/>
                    <a:pt x="49" y="5"/>
                    <a:pt x="50" y="5"/>
                  </a:cubicBezTo>
                  <a:cubicBezTo>
                    <a:pt x="50" y="6"/>
                    <a:pt x="50" y="6"/>
                    <a:pt x="50" y="6"/>
                  </a:cubicBezTo>
                  <a:cubicBezTo>
                    <a:pt x="51" y="6"/>
                    <a:pt x="51" y="6"/>
                    <a:pt x="51" y="6"/>
                  </a:cubicBezTo>
                  <a:cubicBezTo>
                    <a:pt x="52" y="7"/>
                    <a:pt x="52" y="7"/>
                    <a:pt x="52" y="7"/>
                  </a:cubicBezTo>
                  <a:cubicBezTo>
                    <a:pt x="52" y="7"/>
                    <a:pt x="53" y="7"/>
                    <a:pt x="54" y="7"/>
                  </a:cubicBezTo>
                  <a:cubicBezTo>
                    <a:pt x="54" y="7"/>
                    <a:pt x="54" y="8"/>
                    <a:pt x="54" y="8"/>
                  </a:cubicBezTo>
                  <a:cubicBezTo>
                    <a:pt x="54" y="8"/>
                    <a:pt x="55" y="8"/>
                    <a:pt x="55" y="8"/>
                  </a:cubicBezTo>
                  <a:cubicBezTo>
                    <a:pt x="55" y="8"/>
                    <a:pt x="55" y="9"/>
                    <a:pt x="55" y="9"/>
                  </a:cubicBezTo>
                  <a:close/>
                  <a:moveTo>
                    <a:pt x="55" y="80"/>
                  </a:moveTo>
                  <a:cubicBezTo>
                    <a:pt x="54" y="80"/>
                    <a:pt x="54" y="80"/>
                    <a:pt x="54" y="80"/>
                  </a:cubicBezTo>
                  <a:cubicBezTo>
                    <a:pt x="54" y="81"/>
                    <a:pt x="54" y="82"/>
                    <a:pt x="54" y="84"/>
                  </a:cubicBezTo>
                  <a:cubicBezTo>
                    <a:pt x="54" y="84"/>
                    <a:pt x="54" y="84"/>
                    <a:pt x="54" y="84"/>
                  </a:cubicBezTo>
                  <a:cubicBezTo>
                    <a:pt x="54" y="86"/>
                    <a:pt x="54" y="87"/>
                    <a:pt x="54" y="89"/>
                  </a:cubicBezTo>
                  <a:cubicBezTo>
                    <a:pt x="54" y="89"/>
                    <a:pt x="55" y="89"/>
                    <a:pt x="55" y="89"/>
                  </a:cubicBezTo>
                  <a:lnTo>
                    <a:pt x="55" y="8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41" name="íṣ1íde">
              <a:extLst>
                <a:ext uri="{FF2B5EF4-FFF2-40B4-BE49-F238E27FC236}">
                  <a16:creationId xmlns:a16="http://schemas.microsoft.com/office/drawing/2014/main" id="{0111BB86-4E18-CD89-79CE-BA7297E571C3}"/>
                </a:ext>
              </a:extLst>
            </p:cNvPr>
            <p:cNvSpPr/>
            <p:nvPr/>
          </p:nvSpPr>
          <p:spPr bwMode="auto">
            <a:xfrm>
              <a:off x="8862894" y="2911897"/>
              <a:ext cx="603466" cy="622374"/>
            </a:xfrm>
            <a:custGeom>
              <a:avLst/>
              <a:gdLst>
                <a:gd name="T0" fmla="*/ 82 w 139"/>
                <a:gd name="T1" fmla="*/ 5 h 143"/>
                <a:gd name="T2" fmla="*/ 87 w 139"/>
                <a:gd name="T3" fmla="*/ 17 h 143"/>
                <a:gd name="T4" fmla="*/ 100 w 139"/>
                <a:gd name="T5" fmla="*/ 32 h 143"/>
                <a:gd name="T6" fmla="*/ 85 w 139"/>
                <a:gd name="T7" fmla="*/ 35 h 143"/>
                <a:gd name="T8" fmla="*/ 75 w 139"/>
                <a:gd name="T9" fmla="*/ 38 h 143"/>
                <a:gd name="T10" fmla="*/ 82 w 139"/>
                <a:gd name="T11" fmla="*/ 121 h 143"/>
                <a:gd name="T12" fmla="*/ 95 w 139"/>
                <a:gd name="T13" fmla="*/ 117 h 143"/>
                <a:gd name="T14" fmla="*/ 117 w 139"/>
                <a:gd name="T15" fmla="*/ 117 h 143"/>
                <a:gd name="T16" fmla="*/ 124 w 139"/>
                <a:gd name="T17" fmla="*/ 107 h 143"/>
                <a:gd name="T18" fmla="*/ 127 w 139"/>
                <a:gd name="T19" fmla="*/ 86 h 143"/>
                <a:gd name="T20" fmla="*/ 130 w 139"/>
                <a:gd name="T21" fmla="*/ 68 h 143"/>
                <a:gd name="T22" fmla="*/ 139 w 139"/>
                <a:gd name="T23" fmla="*/ 63 h 143"/>
                <a:gd name="T24" fmla="*/ 139 w 139"/>
                <a:gd name="T25" fmla="*/ 86 h 143"/>
                <a:gd name="T26" fmla="*/ 133 w 139"/>
                <a:gd name="T27" fmla="*/ 98 h 143"/>
                <a:gd name="T28" fmla="*/ 131 w 139"/>
                <a:gd name="T29" fmla="*/ 112 h 143"/>
                <a:gd name="T30" fmla="*/ 133 w 139"/>
                <a:gd name="T31" fmla="*/ 128 h 143"/>
                <a:gd name="T32" fmla="*/ 130 w 139"/>
                <a:gd name="T33" fmla="*/ 134 h 143"/>
                <a:gd name="T34" fmla="*/ 111 w 139"/>
                <a:gd name="T35" fmla="*/ 141 h 143"/>
                <a:gd name="T36" fmla="*/ 81 w 139"/>
                <a:gd name="T37" fmla="*/ 143 h 143"/>
                <a:gd name="T38" fmla="*/ 82 w 139"/>
                <a:gd name="T39" fmla="*/ 91 h 143"/>
                <a:gd name="T40" fmla="*/ 93 w 139"/>
                <a:gd name="T41" fmla="*/ 81 h 143"/>
                <a:gd name="T42" fmla="*/ 95 w 139"/>
                <a:gd name="T43" fmla="*/ 68 h 143"/>
                <a:gd name="T44" fmla="*/ 99 w 139"/>
                <a:gd name="T45" fmla="*/ 52 h 143"/>
                <a:gd name="T46" fmla="*/ 92 w 139"/>
                <a:gd name="T47" fmla="*/ 43 h 143"/>
                <a:gd name="T48" fmla="*/ 81 w 139"/>
                <a:gd name="T49" fmla="*/ 43 h 143"/>
                <a:gd name="T50" fmla="*/ 75 w 139"/>
                <a:gd name="T51" fmla="*/ 92 h 143"/>
                <a:gd name="T52" fmla="*/ 22 w 139"/>
                <a:gd name="T53" fmla="*/ 53 h 143"/>
                <a:gd name="T54" fmla="*/ 8 w 139"/>
                <a:gd name="T55" fmla="*/ 54 h 143"/>
                <a:gd name="T56" fmla="*/ 2 w 139"/>
                <a:gd name="T57" fmla="*/ 45 h 143"/>
                <a:gd name="T58" fmla="*/ 7 w 139"/>
                <a:gd name="T59" fmla="*/ 34 h 143"/>
                <a:gd name="T60" fmla="*/ 20 w 139"/>
                <a:gd name="T61" fmla="*/ 30 h 143"/>
                <a:gd name="T62" fmla="*/ 26 w 139"/>
                <a:gd name="T63" fmla="*/ 16 h 143"/>
                <a:gd name="T64" fmla="*/ 38 w 139"/>
                <a:gd name="T65" fmla="*/ 18 h 143"/>
                <a:gd name="T66" fmla="*/ 46 w 139"/>
                <a:gd name="T67" fmla="*/ 25 h 143"/>
                <a:gd name="T68" fmla="*/ 58 w 139"/>
                <a:gd name="T69" fmla="*/ 24 h 143"/>
                <a:gd name="T70" fmla="*/ 64 w 139"/>
                <a:gd name="T71" fmla="*/ 12 h 143"/>
                <a:gd name="T72" fmla="*/ 71 w 139"/>
                <a:gd name="T73" fmla="*/ 5 h 143"/>
                <a:gd name="T74" fmla="*/ 72 w 139"/>
                <a:gd name="T75" fmla="*/ 38 h 143"/>
                <a:gd name="T76" fmla="*/ 64 w 139"/>
                <a:gd name="T77" fmla="*/ 43 h 143"/>
                <a:gd name="T78" fmla="*/ 54 w 139"/>
                <a:gd name="T79" fmla="*/ 46 h 143"/>
                <a:gd name="T80" fmla="*/ 49 w 139"/>
                <a:gd name="T81" fmla="*/ 41 h 143"/>
                <a:gd name="T82" fmla="*/ 44 w 139"/>
                <a:gd name="T83" fmla="*/ 42 h 143"/>
                <a:gd name="T84" fmla="*/ 38 w 139"/>
                <a:gd name="T85" fmla="*/ 56 h 143"/>
                <a:gd name="T86" fmla="*/ 64 w 139"/>
                <a:gd name="T87" fmla="*/ 51 h 143"/>
                <a:gd name="T88" fmla="*/ 62 w 139"/>
                <a:gd name="T89" fmla="*/ 61 h 143"/>
                <a:gd name="T90" fmla="*/ 71 w 139"/>
                <a:gd name="T91" fmla="*/ 66 h 143"/>
                <a:gd name="T92" fmla="*/ 66 w 139"/>
                <a:gd name="T93" fmla="*/ 76 h 143"/>
                <a:gd name="T94" fmla="*/ 58 w 139"/>
                <a:gd name="T95" fmla="*/ 69 h 143"/>
                <a:gd name="T96" fmla="*/ 51 w 139"/>
                <a:gd name="T97" fmla="*/ 78 h 143"/>
                <a:gd name="T98" fmla="*/ 50 w 139"/>
                <a:gd name="T99" fmla="*/ 99 h 143"/>
                <a:gd name="T100" fmla="*/ 53 w 139"/>
                <a:gd name="T101" fmla="*/ 118 h 143"/>
                <a:gd name="T102" fmla="*/ 58 w 139"/>
                <a:gd name="T103" fmla="*/ 132 h 143"/>
                <a:gd name="T104" fmla="*/ 65 w 139"/>
                <a:gd name="T105" fmla="*/ 140 h 143"/>
                <a:gd name="T106" fmla="*/ 72 w 139"/>
                <a:gd name="T107" fmla="*/ 117 h 143"/>
                <a:gd name="T108" fmla="*/ 69 w 139"/>
                <a:gd name="T109" fmla="*/ 90 h 143"/>
                <a:gd name="T110" fmla="*/ 75 w 139"/>
                <a:gd name="T111" fmla="*/ 92 h 143"/>
                <a:gd name="T112" fmla="*/ 29 w 139"/>
                <a:gd name="T113" fmla="*/ 69 h 143"/>
                <a:gd name="T114" fmla="*/ 20 w 139"/>
                <a:gd name="T115" fmla="*/ 59 h 143"/>
                <a:gd name="T116" fmla="*/ 2 w 139"/>
                <a:gd name="T117" fmla="*/ 64 h 143"/>
                <a:gd name="T118" fmla="*/ 2 w 139"/>
                <a:gd name="T119" fmla="*/ 74 h 143"/>
                <a:gd name="T120" fmla="*/ 22 w 139"/>
                <a:gd name="T121" fmla="*/ 7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143">
                  <a:moveTo>
                    <a:pt x="75" y="1"/>
                  </a:moveTo>
                  <a:cubicBezTo>
                    <a:pt x="75" y="1"/>
                    <a:pt x="75" y="1"/>
                    <a:pt x="75" y="1"/>
                  </a:cubicBezTo>
                  <a:cubicBezTo>
                    <a:pt x="75" y="0"/>
                    <a:pt x="75" y="0"/>
                    <a:pt x="75" y="0"/>
                  </a:cubicBezTo>
                  <a:cubicBezTo>
                    <a:pt x="76" y="0"/>
                    <a:pt x="77" y="0"/>
                    <a:pt x="79" y="0"/>
                  </a:cubicBezTo>
                  <a:cubicBezTo>
                    <a:pt x="79" y="0"/>
                    <a:pt x="79" y="0"/>
                    <a:pt x="79" y="1"/>
                  </a:cubicBezTo>
                  <a:cubicBezTo>
                    <a:pt x="79" y="1"/>
                    <a:pt x="80" y="1"/>
                    <a:pt x="80" y="1"/>
                  </a:cubicBezTo>
                  <a:cubicBezTo>
                    <a:pt x="80" y="2"/>
                    <a:pt x="80" y="2"/>
                    <a:pt x="80" y="2"/>
                  </a:cubicBezTo>
                  <a:cubicBezTo>
                    <a:pt x="80" y="2"/>
                    <a:pt x="81" y="2"/>
                    <a:pt x="81" y="2"/>
                  </a:cubicBezTo>
                  <a:cubicBezTo>
                    <a:pt x="81" y="3"/>
                    <a:pt x="81" y="4"/>
                    <a:pt x="81" y="4"/>
                  </a:cubicBezTo>
                  <a:cubicBezTo>
                    <a:pt x="81" y="4"/>
                    <a:pt x="82" y="4"/>
                    <a:pt x="82" y="4"/>
                  </a:cubicBezTo>
                  <a:cubicBezTo>
                    <a:pt x="82" y="5"/>
                    <a:pt x="82" y="5"/>
                    <a:pt x="82" y="5"/>
                  </a:cubicBezTo>
                  <a:cubicBezTo>
                    <a:pt x="82" y="5"/>
                    <a:pt x="83" y="5"/>
                    <a:pt x="84" y="5"/>
                  </a:cubicBezTo>
                  <a:cubicBezTo>
                    <a:pt x="84" y="7"/>
                    <a:pt x="84" y="7"/>
                    <a:pt x="84" y="8"/>
                  </a:cubicBezTo>
                  <a:cubicBezTo>
                    <a:pt x="84" y="8"/>
                    <a:pt x="84" y="8"/>
                    <a:pt x="85" y="8"/>
                  </a:cubicBezTo>
                  <a:cubicBezTo>
                    <a:pt x="85" y="9"/>
                    <a:pt x="85" y="10"/>
                    <a:pt x="85" y="12"/>
                  </a:cubicBezTo>
                  <a:cubicBezTo>
                    <a:pt x="85" y="12"/>
                    <a:pt x="85" y="12"/>
                    <a:pt x="85" y="12"/>
                  </a:cubicBezTo>
                  <a:cubicBezTo>
                    <a:pt x="85" y="13"/>
                    <a:pt x="85" y="13"/>
                    <a:pt x="85" y="13"/>
                  </a:cubicBezTo>
                  <a:cubicBezTo>
                    <a:pt x="86" y="14"/>
                    <a:pt x="86" y="14"/>
                    <a:pt x="86" y="14"/>
                  </a:cubicBezTo>
                  <a:cubicBezTo>
                    <a:pt x="86" y="14"/>
                    <a:pt x="86" y="15"/>
                    <a:pt x="86" y="15"/>
                  </a:cubicBezTo>
                  <a:cubicBezTo>
                    <a:pt x="86" y="15"/>
                    <a:pt x="86" y="15"/>
                    <a:pt x="86" y="15"/>
                  </a:cubicBezTo>
                  <a:cubicBezTo>
                    <a:pt x="86" y="16"/>
                    <a:pt x="86" y="17"/>
                    <a:pt x="86" y="17"/>
                  </a:cubicBezTo>
                  <a:cubicBezTo>
                    <a:pt x="87" y="17"/>
                    <a:pt x="87" y="17"/>
                    <a:pt x="87" y="17"/>
                  </a:cubicBezTo>
                  <a:cubicBezTo>
                    <a:pt x="87" y="17"/>
                    <a:pt x="87" y="18"/>
                    <a:pt x="87" y="18"/>
                  </a:cubicBezTo>
                  <a:cubicBezTo>
                    <a:pt x="89" y="18"/>
                    <a:pt x="90" y="18"/>
                    <a:pt x="91" y="18"/>
                  </a:cubicBezTo>
                  <a:cubicBezTo>
                    <a:pt x="91" y="18"/>
                    <a:pt x="91" y="19"/>
                    <a:pt x="91" y="19"/>
                  </a:cubicBezTo>
                  <a:cubicBezTo>
                    <a:pt x="93" y="19"/>
                    <a:pt x="95" y="19"/>
                    <a:pt x="97" y="19"/>
                  </a:cubicBezTo>
                  <a:cubicBezTo>
                    <a:pt x="97" y="19"/>
                    <a:pt x="97" y="20"/>
                    <a:pt x="97" y="20"/>
                  </a:cubicBezTo>
                  <a:cubicBezTo>
                    <a:pt x="98" y="20"/>
                    <a:pt x="99" y="20"/>
                    <a:pt x="99" y="20"/>
                  </a:cubicBezTo>
                  <a:cubicBezTo>
                    <a:pt x="99" y="20"/>
                    <a:pt x="99" y="20"/>
                    <a:pt x="99" y="21"/>
                  </a:cubicBezTo>
                  <a:cubicBezTo>
                    <a:pt x="99" y="21"/>
                    <a:pt x="99" y="22"/>
                    <a:pt x="100" y="22"/>
                  </a:cubicBezTo>
                  <a:cubicBezTo>
                    <a:pt x="100" y="22"/>
                    <a:pt x="100" y="22"/>
                    <a:pt x="100" y="23"/>
                  </a:cubicBezTo>
                  <a:cubicBezTo>
                    <a:pt x="100" y="23"/>
                    <a:pt x="100" y="23"/>
                    <a:pt x="100" y="23"/>
                  </a:cubicBezTo>
                  <a:cubicBezTo>
                    <a:pt x="100" y="26"/>
                    <a:pt x="100" y="29"/>
                    <a:pt x="100" y="32"/>
                  </a:cubicBezTo>
                  <a:cubicBezTo>
                    <a:pt x="100" y="32"/>
                    <a:pt x="100" y="32"/>
                    <a:pt x="100" y="32"/>
                  </a:cubicBezTo>
                  <a:cubicBezTo>
                    <a:pt x="100" y="33"/>
                    <a:pt x="100" y="33"/>
                    <a:pt x="100" y="33"/>
                  </a:cubicBezTo>
                  <a:cubicBezTo>
                    <a:pt x="99" y="33"/>
                    <a:pt x="99" y="34"/>
                    <a:pt x="99" y="34"/>
                  </a:cubicBezTo>
                  <a:cubicBezTo>
                    <a:pt x="99" y="34"/>
                    <a:pt x="99" y="34"/>
                    <a:pt x="99" y="34"/>
                  </a:cubicBezTo>
                  <a:cubicBezTo>
                    <a:pt x="99" y="34"/>
                    <a:pt x="98" y="34"/>
                    <a:pt x="97" y="34"/>
                  </a:cubicBezTo>
                  <a:cubicBezTo>
                    <a:pt x="97" y="34"/>
                    <a:pt x="97" y="35"/>
                    <a:pt x="97" y="35"/>
                  </a:cubicBezTo>
                  <a:cubicBezTo>
                    <a:pt x="96" y="35"/>
                    <a:pt x="96" y="35"/>
                    <a:pt x="95" y="35"/>
                  </a:cubicBezTo>
                  <a:cubicBezTo>
                    <a:pt x="95" y="35"/>
                    <a:pt x="94" y="35"/>
                    <a:pt x="94" y="34"/>
                  </a:cubicBezTo>
                  <a:cubicBezTo>
                    <a:pt x="92" y="34"/>
                    <a:pt x="90" y="34"/>
                    <a:pt x="88" y="34"/>
                  </a:cubicBezTo>
                  <a:cubicBezTo>
                    <a:pt x="88" y="34"/>
                    <a:pt x="88" y="35"/>
                    <a:pt x="87" y="35"/>
                  </a:cubicBezTo>
                  <a:cubicBezTo>
                    <a:pt x="87" y="35"/>
                    <a:pt x="86" y="35"/>
                    <a:pt x="85" y="35"/>
                  </a:cubicBezTo>
                  <a:cubicBezTo>
                    <a:pt x="85" y="35"/>
                    <a:pt x="85" y="35"/>
                    <a:pt x="85" y="35"/>
                  </a:cubicBezTo>
                  <a:cubicBezTo>
                    <a:pt x="84" y="35"/>
                    <a:pt x="84" y="35"/>
                    <a:pt x="84" y="35"/>
                  </a:cubicBezTo>
                  <a:cubicBezTo>
                    <a:pt x="84" y="36"/>
                    <a:pt x="84" y="37"/>
                    <a:pt x="84" y="37"/>
                  </a:cubicBezTo>
                  <a:cubicBezTo>
                    <a:pt x="83" y="37"/>
                    <a:pt x="83" y="37"/>
                    <a:pt x="82" y="37"/>
                  </a:cubicBezTo>
                  <a:cubicBezTo>
                    <a:pt x="82" y="37"/>
                    <a:pt x="82" y="37"/>
                    <a:pt x="82" y="37"/>
                  </a:cubicBezTo>
                  <a:cubicBezTo>
                    <a:pt x="81" y="37"/>
                    <a:pt x="80" y="37"/>
                    <a:pt x="80" y="37"/>
                  </a:cubicBezTo>
                  <a:cubicBezTo>
                    <a:pt x="79" y="37"/>
                    <a:pt x="79" y="37"/>
                    <a:pt x="79" y="37"/>
                  </a:cubicBezTo>
                  <a:cubicBezTo>
                    <a:pt x="78" y="37"/>
                    <a:pt x="77" y="37"/>
                    <a:pt x="76" y="37"/>
                  </a:cubicBezTo>
                  <a:cubicBezTo>
                    <a:pt x="76" y="37"/>
                    <a:pt x="76" y="37"/>
                    <a:pt x="76" y="37"/>
                  </a:cubicBezTo>
                  <a:cubicBezTo>
                    <a:pt x="76" y="37"/>
                    <a:pt x="75" y="37"/>
                    <a:pt x="75" y="37"/>
                  </a:cubicBezTo>
                  <a:cubicBezTo>
                    <a:pt x="75" y="38"/>
                    <a:pt x="75" y="38"/>
                    <a:pt x="75" y="38"/>
                  </a:cubicBezTo>
                  <a:cubicBezTo>
                    <a:pt x="75" y="1"/>
                    <a:pt x="75" y="1"/>
                    <a:pt x="75" y="1"/>
                  </a:cubicBezTo>
                  <a:close/>
                  <a:moveTo>
                    <a:pt x="75" y="140"/>
                  </a:moveTo>
                  <a:cubicBezTo>
                    <a:pt x="75" y="119"/>
                    <a:pt x="75" y="119"/>
                    <a:pt x="75" y="119"/>
                  </a:cubicBezTo>
                  <a:cubicBezTo>
                    <a:pt x="76" y="119"/>
                    <a:pt x="76" y="119"/>
                    <a:pt x="76" y="119"/>
                  </a:cubicBezTo>
                  <a:cubicBezTo>
                    <a:pt x="76" y="120"/>
                    <a:pt x="76" y="120"/>
                    <a:pt x="76" y="121"/>
                  </a:cubicBezTo>
                  <a:cubicBezTo>
                    <a:pt x="77" y="121"/>
                    <a:pt x="77" y="121"/>
                    <a:pt x="77" y="121"/>
                  </a:cubicBezTo>
                  <a:cubicBezTo>
                    <a:pt x="77" y="121"/>
                    <a:pt x="77" y="122"/>
                    <a:pt x="77" y="122"/>
                  </a:cubicBezTo>
                  <a:cubicBezTo>
                    <a:pt x="79" y="122"/>
                    <a:pt x="79" y="122"/>
                    <a:pt x="80" y="122"/>
                  </a:cubicBezTo>
                  <a:cubicBezTo>
                    <a:pt x="80" y="122"/>
                    <a:pt x="80" y="122"/>
                    <a:pt x="80" y="122"/>
                  </a:cubicBezTo>
                  <a:cubicBezTo>
                    <a:pt x="80" y="122"/>
                    <a:pt x="81" y="122"/>
                    <a:pt x="81" y="122"/>
                  </a:cubicBezTo>
                  <a:cubicBezTo>
                    <a:pt x="81" y="122"/>
                    <a:pt x="82" y="122"/>
                    <a:pt x="82" y="121"/>
                  </a:cubicBezTo>
                  <a:cubicBezTo>
                    <a:pt x="82" y="121"/>
                    <a:pt x="83" y="121"/>
                    <a:pt x="84" y="121"/>
                  </a:cubicBezTo>
                  <a:cubicBezTo>
                    <a:pt x="84" y="121"/>
                    <a:pt x="84" y="121"/>
                    <a:pt x="84" y="120"/>
                  </a:cubicBezTo>
                  <a:cubicBezTo>
                    <a:pt x="84" y="120"/>
                    <a:pt x="85" y="120"/>
                    <a:pt x="86" y="120"/>
                  </a:cubicBezTo>
                  <a:cubicBezTo>
                    <a:pt x="86" y="120"/>
                    <a:pt x="86" y="119"/>
                    <a:pt x="86" y="119"/>
                  </a:cubicBezTo>
                  <a:cubicBezTo>
                    <a:pt x="87" y="119"/>
                    <a:pt x="87" y="119"/>
                    <a:pt x="87" y="119"/>
                  </a:cubicBezTo>
                  <a:cubicBezTo>
                    <a:pt x="88" y="119"/>
                    <a:pt x="88" y="119"/>
                    <a:pt x="88" y="119"/>
                  </a:cubicBezTo>
                  <a:cubicBezTo>
                    <a:pt x="89" y="119"/>
                    <a:pt x="89" y="119"/>
                    <a:pt x="90" y="119"/>
                  </a:cubicBezTo>
                  <a:cubicBezTo>
                    <a:pt x="90" y="118"/>
                    <a:pt x="90" y="118"/>
                    <a:pt x="91" y="118"/>
                  </a:cubicBezTo>
                  <a:cubicBezTo>
                    <a:pt x="91" y="118"/>
                    <a:pt x="91" y="118"/>
                    <a:pt x="92" y="118"/>
                  </a:cubicBezTo>
                  <a:cubicBezTo>
                    <a:pt x="92" y="118"/>
                    <a:pt x="92" y="117"/>
                    <a:pt x="92" y="117"/>
                  </a:cubicBezTo>
                  <a:cubicBezTo>
                    <a:pt x="93" y="117"/>
                    <a:pt x="94" y="117"/>
                    <a:pt x="95" y="117"/>
                  </a:cubicBezTo>
                  <a:cubicBezTo>
                    <a:pt x="95" y="117"/>
                    <a:pt x="95" y="117"/>
                    <a:pt x="95" y="118"/>
                  </a:cubicBezTo>
                  <a:cubicBezTo>
                    <a:pt x="97" y="118"/>
                    <a:pt x="99" y="118"/>
                    <a:pt x="101" y="118"/>
                  </a:cubicBezTo>
                  <a:cubicBezTo>
                    <a:pt x="101" y="118"/>
                    <a:pt x="101" y="118"/>
                    <a:pt x="102" y="118"/>
                  </a:cubicBezTo>
                  <a:cubicBezTo>
                    <a:pt x="102" y="118"/>
                    <a:pt x="102" y="118"/>
                    <a:pt x="103" y="118"/>
                  </a:cubicBezTo>
                  <a:cubicBezTo>
                    <a:pt x="103" y="118"/>
                    <a:pt x="103" y="119"/>
                    <a:pt x="104" y="119"/>
                  </a:cubicBezTo>
                  <a:cubicBezTo>
                    <a:pt x="105" y="119"/>
                    <a:pt x="107" y="119"/>
                    <a:pt x="109" y="119"/>
                  </a:cubicBezTo>
                  <a:cubicBezTo>
                    <a:pt x="109" y="118"/>
                    <a:pt x="109" y="118"/>
                    <a:pt x="109" y="118"/>
                  </a:cubicBezTo>
                  <a:cubicBezTo>
                    <a:pt x="110" y="118"/>
                    <a:pt x="112" y="118"/>
                    <a:pt x="113" y="118"/>
                  </a:cubicBezTo>
                  <a:cubicBezTo>
                    <a:pt x="113" y="118"/>
                    <a:pt x="113" y="117"/>
                    <a:pt x="114" y="117"/>
                  </a:cubicBezTo>
                  <a:cubicBezTo>
                    <a:pt x="115" y="117"/>
                    <a:pt x="116" y="117"/>
                    <a:pt x="117" y="117"/>
                  </a:cubicBezTo>
                  <a:cubicBezTo>
                    <a:pt x="117" y="117"/>
                    <a:pt x="117" y="117"/>
                    <a:pt x="117" y="117"/>
                  </a:cubicBezTo>
                  <a:cubicBezTo>
                    <a:pt x="119" y="117"/>
                    <a:pt x="119" y="117"/>
                    <a:pt x="120" y="117"/>
                  </a:cubicBezTo>
                  <a:cubicBezTo>
                    <a:pt x="120" y="117"/>
                    <a:pt x="120" y="116"/>
                    <a:pt x="120" y="116"/>
                  </a:cubicBezTo>
                  <a:cubicBezTo>
                    <a:pt x="121" y="116"/>
                    <a:pt x="121" y="116"/>
                    <a:pt x="121" y="116"/>
                  </a:cubicBezTo>
                  <a:cubicBezTo>
                    <a:pt x="121" y="116"/>
                    <a:pt x="121" y="115"/>
                    <a:pt x="121" y="115"/>
                  </a:cubicBezTo>
                  <a:cubicBezTo>
                    <a:pt x="121" y="115"/>
                    <a:pt x="122" y="115"/>
                    <a:pt x="122" y="115"/>
                  </a:cubicBezTo>
                  <a:cubicBezTo>
                    <a:pt x="122" y="114"/>
                    <a:pt x="122" y="114"/>
                    <a:pt x="122" y="114"/>
                  </a:cubicBezTo>
                  <a:cubicBezTo>
                    <a:pt x="122" y="114"/>
                    <a:pt x="123" y="114"/>
                    <a:pt x="124" y="114"/>
                  </a:cubicBezTo>
                  <a:cubicBezTo>
                    <a:pt x="124" y="112"/>
                    <a:pt x="124" y="111"/>
                    <a:pt x="124" y="110"/>
                  </a:cubicBezTo>
                  <a:cubicBezTo>
                    <a:pt x="124" y="110"/>
                    <a:pt x="124" y="110"/>
                    <a:pt x="124" y="109"/>
                  </a:cubicBezTo>
                  <a:cubicBezTo>
                    <a:pt x="124" y="109"/>
                    <a:pt x="124" y="108"/>
                    <a:pt x="124" y="107"/>
                  </a:cubicBezTo>
                  <a:cubicBezTo>
                    <a:pt x="124" y="107"/>
                    <a:pt x="124" y="107"/>
                    <a:pt x="124" y="107"/>
                  </a:cubicBezTo>
                  <a:cubicBezTo>
                    <a:pt x="124" y="106"/>
                    <a:pt x="124" y="106"/>
                    <a:pt x="124" y="106"/>
                  </a:cubicBezTo>
                  <a:cubicBezTo>
                    <a:pt x="123" y="106"/>
                    <a:pt x="123" y="105"/>
                    <a:pt x="123" y="105"/>
                  </a:cubicBezTo>
                  <a:cubicBezTo>
                    <a:pt x="123" y="104"/>
                    <a:pt x="123" y="103"/>
                    <a:pt x="123" y="101"/>
                  </a:cubicBezTo>
                  <a:cubicBezTo>
                    <a:pt x="123" y="101"/>
                    <a:pt x="123" y="101"/>
                    <a:pt x="124" y="101"/>
                  </a:cubicBezTo>
                  <a:cubicBezTo>
                    <a:pt x="124" y="98"/>
                    <a:pt x="124" y="94"/>
                    <a:pt x="124" y="91"/>
                  </a:cubicBezTo>
                  <a:cubicBezTo>
                    <a:pt x="124" y="91"/>
                    <a:pt x="124" y="91"/>
                    <a:pt x="125" y="91"/>
                  </a:cubicBezTo>
                  <a:cubicBezTo>
                    <a:pt x="125" y="91"/>
                    <a:pt x="125" y="90"/>
                    <a:pt x="125" y="89"/>
                  </a:cubicBezTo>
                  <a:cubicBezTo>
                    <a:pt x="125" y="89"/>
                    <a:pt x="125" y="89"/>
                    <a:pt x="126" y="89"/>
                  </a:cubicBezTo>
                  <a:cubicBezTo>
                    <a:pt x="126" y="88"/>
                    <a:pt x="126" y="87"/>
                    <a:pt x="126" y="87"/>
                  </a:cubicBezTo>
                  <a:cubicBezTo>
                    <a:pt x="126" y="87"/>
                    <a:pt x="126" y="87"/>
                    <a:pt x="127" y="87"/>
                  </a:cubicBezTo>
                  <a:cubicBezTo>
                    <a:pt x="127" y="86"/>
                    <a:pt x="127" y="86"/>
                    <a:pt x="127" y="86"/>
                  </a:cubicBezTo>
                  <a:cubicBezTo>
                    <a:pt x="127" y="86"/>
                    <a:pt x="127" y="86"/>
                    <a:pt x="128" y="86"/>
                  </a:cubicBezTo>
                  <a:cubicBezTo>
                    <a:pt x="128" y="85"/>
                    <a:pt x="128" y="85"/>
                    <a:pt x="128" y="84"/>
                  </a:cubicBezTo>
                  <a:cubicBezTo>
                    <a:pt x="129" y="84"/>
                    <a:pt x="129" y="84"/>
                    <a:pt x="129" y="84"/>
                  </a:cubicBezTo>
                  <a:cubicBezTo>
                    <a:pt x="129" y="84"/>
                    <a:pt x="129" y="83"/>
                    <a:pt x="129" y="83"/>
                  </a:cubicBezTo>
                  <a:cubicBezTo>
                    <a:pt x="130" y="83"/>
                    <a:pt x="130" y="83"/>
                    <a:pt x="130" y="83"/>
                  </a:cubicBezTo>
                  <a:cubicBezTo>
                    <a:pt x="130" y="81"/>
                    <a:pt x="130" y="79"/>
                    <a:pt x="130" y="78"/>
                  </a:cubicBezTo>
                  <a:cubicBezTo>
                    <a:pt x="130" y="78"/>
                    <a:pt x="130" y="78"/>
                    <a:pt x="130" y="77"/>
                  </a:cubicBezTo>
                  <a:cubicBezTo>
                    <a:pt x="130" y="76"/>
                    <a:pt x="130" y="75"/>
                    <a:pt x="130" y="74"/>
                  </a:cubicBezTo>
                  <a:cubicBezTo>
                    <a:pt x="130" y="74"/>
                    <a:pt x="130" y="73"/>
                    <a:pt x="130" y="73"/>
                  </a:cubicBezTo>
                  <a:cubicBezTo>
                    <a:pt x="130" y="72"/>
                    <a:pt x="130" y="70"/>
                    <a:pt x="130" y="68"/>
                  </a:cubicBezTo>
                  <a:cubicBezTo>
                    <a:pt x="130" y="68"/>
                    <a:pt x="130" y="68"/>
                    <a:pt x="130" y="68"/>
                  </a:cubicBezTo>
                  <a:cubicBezTo>
                    <a:pt x="130" y="66"/>
                    <a:pt x="130" y="64"/>
                    <a:pt x="130" y="62"/>
                  </a:cubicBezTo>
                  <a:cubicBezTo>
                    <a:pt x="131" y="62"/>
                    <a:pt x="131" y="62"/>
                    <a:pt x="132" y="62"/>
                  </a:cubicBezTo>
                  <a:cubicBezTo>
                    <a:pt x="132" y="61"/>
                    <a:pt x="132" y="61"/>
                    <a:pt x="132" y="61"/>
                  </a:cubicBezTo>
                  <a:cubicBezTo>
                    <a:pt x="132" y="61"/>
                    <a:pt x="132" y="61"/>
                    <a:pt x="133" y="61"/>
                  </a:cubicBezTo>
                  <a:cubicBezTo>
                    <a:pt x="133" y="61"/>
                    <a:pt x="134" y="61"/>
                    <a:pt x="134" y="62"/>
                  </a:cubicBezTo>
                  <a:cubicBezTo>
                    <a:pt x="134" y="62"/>
                    <a:pt x="135" y="62"/>
                    <a:pt x="135" y="62"/>
                  </a:cubicBezTo>
                  <a:cubicBezTo>
                    <a:pt x="135" y="61"/>
                    <a:pt x="135" y="61"/>
                    <a:pt x="136" y="61"/>
                  </a:cubicBezTo>
                  <a:cubicBezTo>
                    <a:pt x="136" y="61"/>
                    <a:pt x="137" y="61"/>
                    <a:pt x="138" y="61"/>
                  </a:cubicBezTo>
                  <a:cubicBezTo>
                    <a:pt x="138" y="61"/>
                    <a:pt x="139" y="61"/>
                    <a:pt x="139" y="62"/>
                  </a:cubicBezTo>
                  <a:cubicBezTo>
                    <a:pt x="139" y="62"/>
                    <a:pt x="139" y="62"/>
                    <a:pt x="139" y="62"/>
                  </a:cubicBezTo>
                  <a:cubicBezTo>
                    <a:pt x="139" y="62"/>
                    <a:pt x="139" y="62"/>
                    <a:pt x="139" y="63"/>
                  </a:cubicBezTo>
                  <a:cubicBezTo>
                    <a:pt x="139" y="63"/>
                    <a:pt x="139" y="63"/>
                    <a:pt x="139" y="63"/>
                  </a:cubicBezTo>
                  <a:cubicBezTo>
                    <a:pt x="139" y="64"/>
                    <a:pt x="139" y="65"/>
                    <a:pt x="139" y="66"/>
                  </a:cubicBezTo>
                  <a:cubicBezTo>
                    <a:pt x="139" y="66"/>
                    <a:pt x="139" y="66"/>
                    <a:pt x="138" y="66"/>
                  </a:cubicBezTo>
                  <a:cubicBezTo>
                    <a:pt x="138" y="69"/>
                    <a:pt x="138" y="73"/>
                    <a:pt x="138" y="77"/>
                  </a:cubicBezTo>
                  <a:cubicBezTo>
                    <a:pt x="139" y="77"/>
                    <a:pt x="139" y="77"/>
                    <a:pt x="139" y="78"/>
                  </a:cubicBezTo>
                  <a:cubicBezTo>
                    <a:pt x="139" y="79"/>
                    <a:pt x="139" y="79"/>
                    <a:pt x="139" y="80"/>
                  </a:cubicBezTo>
                  <a:cubicBezTo>
                    <a:pt x="139" y="81"/>
                    <a:pt x="139" y="81"/>
                    <a:pt x="139" y="81"/>
                  </a:cubicBezTo>
                  <a:cubicBezTo>
                    <a:pt x="139" y="81"/>
                    <a:pt x="139" y="82"/>
                    <a:pt x="139" y="82"/>
                  </a:cubicBezTo>
                  <a:cubicBezTo>
                    <a:pt x="139" y="82"/>
                    <a:pt x="139" y="82"/>
                    <a:pt x="139" y="83"/>
                  </a:cubicBezTo>
                  <a:cubicBezTo>
                    <a:pt x="139" y="83"/>
                    <a:pt x="139" y="84"/>
                    <a:pt x="139" y="85"/>
                  </a:cubicBezTo>
                  <a:cubicBezTo>
                    <a:pt x="139" y="85"/>
                    <a:pt x="139" y="86"/>
                    <a:pt x="139" y="86"/>
                  </a:cubicBezTo>
                  <a:cubicBezTo>
                    <a:pt x="139" y="86"/>
                    <a:pt x="139" y="86"/>
                    <a:pt x="139" y="87"/>
                  </a:cubicBezTo>
                  <a:cubicBezTo>
                    <a:pt x="139" y="87"/>
                    <a:pt x="138" y="87"/>
                    <a:pt x="137" y="87"/>
                  </a:cubicBezTo>
                  <a:cubicBezTo>
                    <a:pt x="137" y="87"/>
                    <a:pt x="137" y="88"/>
                    <a:pt x="137" y="89"/>
                  </a:cubicBezTo>
                  <a:cubicBezTo>
                    <a:pt x="137" y="89"/>
                    <a:pt x="137" y="89"/>
                    <a:pt x="136" y="89"/>
                  </a:cubicBezTo>
                  <a:cubicBezTo>
                    <a:pt x="136" y="89"/>
                    <a:pt x="136" y="90"/>
                    <a:pt x="136" y="90"/>
                  </a:cubicBezTo>
                  <a:cubicBezTo>
                    <a:pt x="136" y="90"/>
                    <a:pt x="136" y="90"/>
                    <a:pt x="135" y="90"/>
                  </a:cubicBezTo>
                  <a:cubicBezTo>
                    <a:pt x="135" y="91"/>
                    <a:pt x="135" y="92"/>
                    <a:pt x="135" y="93"/>
                  </a:cubicBezTo>
                  <a:cubicBezTo>
                    <a:pt x="135" y="93"/>
                    <a:pt x="134" y="93"/>
                    <a:pt x="134" y="93"/>
                  </a:cubicBezTo>
                  <a:cubicBezTo>
                    <a:pt x="134" y="94"/>
                    <a:pt x="134" y="94"/>
                    <a:pt x="134" y="96"/>
                  </a:cubicBezTo>
                  <a:cubicBezTo>
                    <a:pt x="134" y="96"/>
                    <a:pt x="133" y="96"/>
                    <a:pt x="133" y="96"/>
                  </a:cubicBezTo>
                  <a:cubicBezTo>
                    <a:pt x="133" y="96"/>
                    <a:pt x="133" y="97"/>
                    <a:pt x="133" y="98"/>
                  </a:cubicBezTo>
                  <a:cubicBezTo>
                    <a:pt x="132" y="98"/>
                    <a:pt x="132" y="98"/>
                    <a:pt x="132" y="98"/>
                  </a:cubicBezTo>
                  <a:cubicBezTo>
                    <a:pt x="132" y="98"/>
                    <a:pt x="132" y="99"/>
                    <a:pt x="132" y="99"/>
                  </a:cubicBezTo>
                  <a:cubicBezTo>
                    <a:pt x="131" y="100"/>
                    <a:pt x="131" y="100"/>
                    <a:pt x="131" y="100"/>
                  </a:cubicBezTo>
                  <a:cubicBezTo>
                    <a:pt x="131" y="101"/>
                    <a:pt x="131" y="102"/>
                    <a:pt x="131" y="103"/>
                  </a:cubicBezTo>
                  <a:cubicBezTo>
                    <a:pt x="131" y="103"/>
                    <a:pt x="131" y="103"/>
                    <a:pt x="132" y="103"/>
                  </a:cubicBezTo>
                  <a:cubicBezTo>
                    <a:pt x="132" y="103"/>
                    <a:pt x="132" y="104"/>
                    <a:pt x="132" y="104"/>
                  </a:cubicBezTo>
                  <a:cubicBezTo>
                    <a:pt x="132" y="104"/>
                    <a:pt x="132" y="104"/>
                    <a:pt x="132" y="105"/>
                  </a:cubicBezTo>
                  <a:cubicBezTo>
                    <a:pt x="132" y="106"/>
                    <a:pt x="132" y="107"/>
                    <a:pt x="132" y="108"/>
                  </a:cubicBezTo>
                  <a:cubicBezTo>
                    <a:pt x="132" y="108"/>
                    <a:pt x="132" y="109"/>
                    <a:pt x="132" y="109"/>
                  </a:cubicBezTo>
                  <a:cubicBezTo>
                    <a:pt x="132" y="109"/>
                    <a:pt x="132" y="111"/>
                    <a:pt x="132" y="111"/>
                  </a:cubicBezTo>
                  <a:cubicBezTo>
                    <a:pt x="131" y="112"/>
                    <a:pt x="131" y="112"/>
                    <a:pt x="131" y="112"/>
                  </a:cubicBezTo>
                  <a:cubicBezTo>
                    <a:pt x="131" y="112"/>
                    <a:pt x="131" y="113"/>
                    <a:pt x="131" y="113"/>
                  </a:cubicBezTo>
                  <a:cubicBezTo>
                    <a:pt x="131" y="113"/>
                    <a:pt x="131" y="113"/>
                    <a:pt x="130" y="114"/>
                  </a:cubicBezTo>
                  <a:cubicBezTo>
                    <a:pt x="130" y="114"/>
                    <a:pt x="130" y="115"/>
                    <a:pt x="130" y="116"/>
                  </a:cubicBezTo>
                  <a:cubicBezTo>
                    <a:pt x="130" y="116"/>
                    <a:pt x="130" y="116"/>
                    <a:pt x="129" y="116"/>
                  </a:cubicBezTo>
                  <a:cubicBezTo>
                    <a:pt x="129" y="117"/>
                    <a:pt x="129" y="118"/>
                    <a:pt x="129" y="119"/>
                  </a:cubicBezTo>
                  <a:cubicBezTo>
                    <a:pt x="130" y="119"/>
                    <a:pt x="130" y="119"/>
                    <a:pt x="130" y="119"/>
                  </a:cubicBezTo>
                  <a:cubicBezTo>
                    <a:pt x="130" y="120"/>
                    <a:pt x="130" y="120"/>
                    <a:pt x="130" y="121"/>
                  </a:cubicBezTo>
                  <a:cubicBezTo>
                    <a:pt x="131" y="121"/>
                    <a:pt x="131" y="121"/>
                    <a:pt x="132" y="121"/>
                  </a:cubicBezTo>
                  <a:cubicBezTo>
                    <a:pt x="132" y="121"/>
                    <a:pt x="132" y="122"/>
                    <a:pt x="132" y="122"/>
                  </a:cubicBezTo>
                  <a:cubicBezTo>
                    <a:pt x="132" y="122"/>
                    <a:pt x="132" y="122"/>
                    <a:pt x="133" y="122"/>
                  </a:cubicBezTo>
                  <a:cubicBezTo>
                    <a:pt x="133" y="124"/>
                    <a:pt x="133" y="126"/>
                    <a:pt x="133" y="128"/>
                  </a:cubicBezTo>
                  <a:cubicBezTo>
                    <a:pt x="132" y="128"/>
                    <a:pt x="132" y="128"/>
                    <a:pt x="132" y="128"/>
                  </a:cubicBezTo>
                  <a:cubicBezTo>
                    <a:pt x="132" y="128"/>
                    <a:pt x="132" y="128"/>
                    <a:pt x="132" y="129"/>
                  </a:cubicBezTo>
                  <a:cubicBezTo>
                    <a:pt x="131" y="129"/>
                    <a:pt x="131" y="129"/>
                    <a:pt x="130" y="129"/>
                  </a:cubicBezTo>
                  <a:cubicBezTo>
                    <a:pt x="130" y="129"/>
                    <a:pt x="130" y="129"/>
                    <a:pt x="130" y="130"/>
                  </a:cubicBezTo>
                  <a:cubicBezTo>
                    <a:pt x="130" y="130"/>
                    <a:pt x="130" y="130"/>
                    <a:pt x="130" y="130"/>
                  </a:cubicBezTo>
                  <a:cubicBezTo>
                    <a:pt x="130" y="130"/>
                    <a:pt x="130" y="131"/>
                    <a:pt x="129" y="131"/>
                  </a:cubicBezTo>
                  <a:cubicBezTo>
                    <a:pt x="129" y="131"/>
                    <a:pt x="129" y="131"/>
                    <a:pt x="129" y="131"/>
                  </a:cubicBezTo>
                  <a:cubicBezTo>
                    <a:pt x="129" y="131"/>
                    <a:pt x="129" y="131"/>
                    <a:pt x="129" y="132"/>
                  </a:cubicBezTo>
                  <a:cubicBezTo>
                    <a:pt x="129" y="132"/>
                    <a:pt x="129" y="132"/>
                    <a:pt x="129" y="132"/>
                  </a:cubicBezTo>
                  <a:cubicBezTo>
                    <a:pt x="129" y="133"/>
                    <a:pt x="129" y="133"/>
                    <a:pt x="129" y="133"/>
                  </a:cubicBezTo>
                  <a:cubicBezTo>
                    <a:pt x="130" y="134"/>
                    <a:pt x="130" y="134"/>
                    <a:pt x="130" y="134"/>
                  </a:cubicBezTo>
                  <a:cubicBezTo>
                    <a:pt x="130" y="135"/>
                    <a:pt x="130" y="136"/>
                    <a:pt x="130" y="137"/>
                  </a:cubicBezTo>
                  <a:cubicBezTo>
                    <a:pt x="130" y="137"/>
                    <a:pt x="130" y="137"/>
                    <a:pt x="129" y="137"/>
                  </a:cubicBezTo>
                  <a:cubicBezTo>
                    <a:pt x="129" y="137"/>
                    <a:pt x="129" y="138"/>
                    <a:pt x="129" y="138"/>
                  </a:cubicBezTo>
                  <a:cubicBezTo>
                    <a:pt x="129" y="138"/>
                    <a:pt x="128" y="138"/>
                    <a:pt x="127" y="138"/>
                  </a:cubicBezTo>
                  <a:cubicBezTo>
                    <a:pt x="127" y="138"/>
                    <a:pt x="127" y="138"/>
                    <a:pt x="127" y="139"/>
                  </a:cubicBezTo>
                  <a:cubicBezTo>
                    <a:pt x="126" y="139"/>
                    <a:pt x="125" y="139"/>
                    <a:pt x="125" y="139"/>
                  </a:cubicBezTo>
                  <a:cubicBezTo>
                    <a:pt x="125" y="139"/>
                    <a:pt x="125" y="139"/>
                    <a:pt x="125" y="140"/>
                  </a:cubicBezTo>
                  <a:cubicBezTo>
                    <a:pt x="121" y="140"/>
                    <a:pt x="117" y="140"/>
                    <a:pt x="113" y="140"/>
                  </a:cubicBezTo>
                  <a:cubicBezTo>
                    <a:pt x="112" y="140"/>
                    <a:pt x="112" y="141"/>
                    <a:pt x="112" y="141"/>
                  </a:cubicBezTo>
                  <a:cubicBezTo>
                    <a:pt x="112" y="141"/>
                    <a:pt x="111" y="141"/>
                    <a:pt x="111" y="141"/>
                  </a:cubicBezTo>
                  <a:cubicBezTo>
                    <a:pt x="111" y="141"/>
                    <a:pt x="111" y="141"/>
                    <a:pt x="111" y="141"/>
                  </a:cubicBezTo>
                  <a:cubicBezTo>
                    <a:pt x="110" y="141"/>
                    <a:pt x="110" y="141"/>
                    <a:pt x="109" y="141"/>
                  </a:cubicBezTo>
                  <a:cubicBezTo>
                    <a:pt x="109" y="142"/>
                    <a:pt x="109" y="142"/>
                    <a:pt x="109" y="142"/>
                  </a:cubicBezTo>
                  <a:cubicBezTo>
                    <a:pt x="107" y="142"/>
                    <a:pt x="105" y="142"/>
                    <a:pt x="104" y="142"/>
                  </a:cubicBezTo>
                  <a:cubicBezTo>
                    <a:pt x="104" y="142"/>
                    <a:pt x="104" y="142"/>
                    <a:pt x="104" y="141"/>
                  </a:cubicBezTo>
                  <a:cubicBezTo>
                    <a:pt x="98" y="141"/>
                    <a:pt x="92" y="141"/>
                    <a:pt x="87" y="141"/>
                  </a:cubicBezTo>
                  <a:cubicBezTo>
                    <a:pt x="87" y="142"/>
                    <a:pt x="87" y="142"/>
                    <a:pt x="87" y="142"/>
                  </a:cubicBezTo>
                  <a:cubicBezTo>
                    <a:pt x="86" y="142"/>
                    <a:pt x="86" y="142"/>
                    <a:pt x="85" y="142"/>
                  </a:cubicBezTo>
                  <a:cubicBezTo>
                    <a:pt x="85" y="143"/>
                    <a:pt x="84" y="143"/>
                    <a:pt x="84" y="143"/>
                  </a:cubicBezTo>
                  <a:cubicBezTo>
                    <a:pt x="84" y="143"/>
                    <a:pt x="84" y="143"/>
                    <a:pt x="83" y="143"/>
                  </a:cubicBezTo>
                  <a:cubicBezTo>
                    <a:pt x="83" y="143"/>
                    <a:pt x="82" y="143"/>
                    <a:pt x="82" y="143"/>
                  </a:cubicBezTo>
                  <a:cubicBezTo>
                    <a:pt x="82" y="143"/>
                    <a:pt x="81" y="143"/>
                    <a:pt x="81" y="143"/>
                  </a:cubicBezTo>
                  <a:cubicBezTo>
                    <a:pt x="81" y="143"/>
                    <a:pt x="81" y="143"/>
                    <a:pt x="81" y="143"/>
                  </a:cubicBezTo>
                  <a:cubicBezTo>
                    <a:pt x="80" y="143"/>
                    <a:pt x="80" y="143"/>
                    <a:pt x="80" y="143"/>
                  </a:cubicBezTo>
                  <a:cubicBezTo>
                    <a:pt x="79" y="143"/>
                    <a:pt x="79" y="143"/>
                    <a:pt x="79" y="142"/>
                  </a:cubicBezTo>
                  <a:cubicBezTo>
                    <a:pt x="78" y="142"/>
                    <a:pt x="77" y="142"/>
                    <a:pt x="76" y="142"/>
                  </a:cubicBezTo>
                  <a:cubicBezTo>
                    <a:pt x="76" y="142"/>
                    <a:pt x="76" y="142"/>
                    <a:pt x="76" y="141"/>
                  </a:cubicBezTo>
                  <a:cubicBezTo>
                    <a:pt x="76" y="141"/>
                    <a:pt x="76" y="141"/>
                    <a:pt x="75" y="141"/>
                  </a:cubicBezTo>
                  <a:cubicBezTo>
                    <a:pt x="75" y="140"/>
                    <a:pt x="75" y="140"/>
                    <a:pt x="75" y="140"/>
                  </a:cubicBezTo>
                  <a:close/>
                  <a:moveTo>
                    <a:pt x="75" y="92"/>
                  </a:moveTo>
                  <a:cubicBezTo>
                    <a:pt x="77" y="92"/>
                    <a:pt x="77" y="92"/>
                    <a:pt x="77" y="92"/>
                  </a:cubicBezTo>
                  <a:cubicBezTo>
                    <a:pt x="77" y="92"/>
                    <a:pt x="77" y="91"/>
                    <a:pt x="77" y="91"/>
                  </a:cubicBezTo>
                  <a:cubicBezTo>
                    <a:pt x="79" y="91"/>
                    <a:pt x="81" y="91"/>
                    <a:pt x="82" y="91"/>
                  </a:cubicBezTo>
                  <a:cubicBezTo>
                    <a:pt x="82" y="91"/>
                    <a:pt x="83" y="91"/>
                    <a:pt x="83" y="91"/>
                  </a:cubicBezTo>
                  <a:cubicBezTo>
                    <a:pt x="85" y="91"/>
                    <a:pt x="86" y="91"/>
                    <a:pt x="87" y="91"/>
                  </a:cubicBezTo>
                  <a:cubicBezTo>
                    <a:pt x="88" y="91"/>
                    <a:pt x="88" y="91"/>
                    <a:pt x="88" y="91"/>
                  </a:cubicBezTo>
                  <a:cubicBezTo>
                    <a:pt x="89" y="91"/>
                    <a:pt x="90" y="91"/>
                    <a:pt x="91" y="91"/>
                  </a:cubicBezTo>
                  <a:cubicBezTo>
                    <a:pt x="91" y="91"/>
                    <a:pt x="91" y="90"/>
                    <a:pt x="91" y="89"/>
                  </a:cubicBezTo>
                  <a:cubicBezTo>
                    <a:pt x="91" y="89"/>
                    <a:pt x="91" y="89"/>
                    <a:pt x="92" y="89"/>
                  </a:cubicBezTo>
                  <a:cubicBezTo>
                    <a:pt x="92" y="89"/>
                    <a:pt x="92" y="89"/>
                    <a:pt x="92" y="89"/>
                  </a:cubicBezTo>
                  <a:cubicBezTo>
                    <a:pt x="92" y="89"/>
                    <a:pt x="92" y="88"/>
                    <a:pt x="92" y="88"/>
                  </a:cubicBezTo>
                  <a:cubicBezTo>
                    <a:pt x="92" y="88"/>
                    <a:pt x="92" y="88"/>
                    <a:pt x="92" y="87"/>
                  </a:cubicBezTo>
                  <a:cubicBezTo>
                    <a:pt x="93" y="87"/>
                    <a:pt x="93" y="87"/>
                    <a:pt x="93" y="87"/>
                  </a:cubicBezTo>
                  <a:cubicBezTo>
                    <a:pt x="93" y="84"/>
                    <a:pt x="93" y="83"/>
                    <a:pt x="93" y="81"/>
                  </a:cubicBezTo>
                  <a:cubicBezTo>
                    <a:pt x="92" y="81"/>
                    <a:pt x="92" y="81"/>
                    <a:pt x="92" y="80"/>
                  </a:cubicBezTo>
                  <a:cubicBezTo>
                    <a:pt x="92" y="79"/>
                    <a:pt x="92" y="78"/>
                    <a:pt x="92" y="77"/>
                  </a:cubicBezTo>
                  <a:cubicBezTo>
                    <a:pt x="93" y="76"/>
                    <a:pt x="93" y="76"/>
                    <a:pt x="93" y="76"/>
                  </a:cubicBezTo>
                  <a:cubicBezTo>
                    <a:pt x="93" y="76"/>
                    <a:pt x="93" y="74"/>
                    <a:pt x="93" y="74"/>
                  </a:cubicBezTo>
                  <a:cubicBezTo>
                    <a:pt x="94" y="74"/>
                    <a:pt x="94" y="74"/>
                    <a:pt x="94" y="74"/>
                  </a:cubicBezTo>
                  <a:cubicBezTo>
                    <a:pt x="94" y="73"/>
                    <a:pt x="94" y="72"/>
                    <a:pt x="94" y="72"/>
                  </a:cubicBezTo>
                  <a:cubicBezTo>
                    <a:pt x="95" y="72"/>
                    <a:pt x="95" y="72"/>
                    <a:pt x="95" y="72"/>
                  </a:cubicBezTo>
                  <a:cubicBezTo>
                    <a:pt x="95" y="71"/>
                    <a:pt x="95" y="71"/>
                    <a:pt x="95" y="70"/>
                  </a:cubicBezTo>
                  <a:cubicBezTo>
                    <a:pt x="96" y="70"/>
                    <a:pt x="96" y="70"/>
                    <a:pt x="96" y="69"/>
                  </a:cubicBezTo>
                  <a:cubicBezTo>
                    <a:pt x="96" y="69"/>
                    <a:pt x="96" y="69"/>
                    <a:pt x="96" y="68"/>
                  </a:cubicBezTo>
                  <a:cubicBezTo>
                    <a:pt x="96" y="68"/>
                    <a:pt x="95" y="68"/>
                    <a:pt x="95" y="68"/>
                  </a:cubicBezTo>
                  <a:cubicBezTo>
                    <a:pt x="95" y="67"/>
                    <a:pt x="95" y="66"/>
                    <a:pt x="95" y="66"/>
                  </a:cubicBezTo>
                  <a:cubicBezTo>
                    <a:pt x="95" y="65"/>
                    <a:pt x="95" y="65"/>
                    <a:pt x="95" y="65"/>
                  </a:cubicBezTo>
                  <a:cubicBezTo>
                    <a:pt x="95" y="64"/>
                    <a:pt x="95" y="63"/>
                    <a:pt x="95" y="62"/>
                  </a:cubicBezTo>
                  <a:cubicBezTo>
                    <a:pt x="95" y="61"/>
                    <a:pt x="95" y="61"/>
                    <a:pt x="95" y="61"/>
                  </a:cubicBezTo>
                  <a:cubicBezTo>
                    <a:pt x="95" y="60"/>
                    <a:pt x="95" y="59"/>
                    <a:pt x="95" y="58"/>
                  </a:cubicBezTo>
                  <a:cubicBezTo>
                    <a:pt x="96" y="58"/>
                    <a:pt x="96" y="58"/>
                    <a:pt x="96" y="58"/>
                  </a:cubicBezTo>
                  <a:cubicBezTo>
                    <a:pt x="96" y="57"/>
                    <a:pt x="96" y="55"/>
                    <a:pt x="96" y="54"/>
                  </a:cubicBezTo>
                  <a:cubicBezTo>
                    <a:pt x="97" y="54"/>
                    <a:pt x="97" y="54"/>
                    <a:pt x="97" y="54"/>
                  </a:cubicBezTo>
                  <a:cubicBezTo>
                    <a:pt x="97" y="53"/>
                    <a:pt x="97" y="53"/>
                    <a:pt x="97" y="53"/>
                  </a:cubicBezTo>
                  <a:cubicBezTo>
                    <a:pt x="98" y="53"/>
                    <a:pt x="99" y="53"/>
                    <a:pt x="99" y="53"/>
                  </a:cubicBezTo>
                  <a:cubicBezTo>
                    <a:pt x="99" y="52"/>
                    <a:pt x="99" y="52"/>
                    <a:pt x="99" y="52"/>
                  </a:cubicBezTo>
                  <a:cubicBezTo>
                    <a:pt x="99" y="51"/>
                    <a:pt x="99" y="51"/>
                    <a:pt x="100" y="51"/>
                  </a:cubicBezTo>
                  <a:cubicBezTo>
                    <a:pt x="100" y="50"/>
                    <a:pt x="100" y="49"/>
                    <a:pt x="100" y="48"/>
                  </a:cubicBezTo>
                  <a:cubicBezTo>
                    <a:pt x="99" y="48"/>
                    <a:pt x="99" y="48"/>
                    <a:pt x="99" y="48"/>
                  </a:cubicBezTo>
                  <a:cubicBezTo>
                    <a:pt x="99" y="48"/>
                    <a:pt x="99" y="47"/>
                    <a:pt x="99" y="47"/>
                  </a:cubicBezTo>
                  <a:cubicBezTo>
                    <a:pt x="99" y="47"/>
                    <a:pt x="98" y="47"/>
                    <a:pt x="97" y="47"/>
                  </a:cubicBezTo>
                  <a:cubicBezTo>
                    <a:pt x="97" y="46"/>
                    <a:pt x="97" y="45"/>
                    <a:pt x="97" y="45"/>
                  </a:cubicBezTo>
                  <a:cubicBezTo>
                    <a:pt x="97" y="45"/>
                    <a:pt x="97" y="45"/>
                    <a:pt x="96" y="45"/>
                  </a:cubicBezTo>
                  <a:cubicBezTo>
                    <a:pt x="96" y="44"/>
                    <a:pt x="96" y="44"/>
                    <a:pt x="96" y="44"/>
                  </a:cubicBezTo>
                  <a:cubicBezTo>
                    <a:pt x="95" y="44"/>
                    <a:pt x="95" y="44"/>
                    <a:pt x="94" y="44"/>
                  </a:cubicBezTo>
                  <a:cubicBezTo>
                    <a:pt x="94" y="44"/>
                    <a:pt x="94" y="43"/>
                    <a:pt x="94" y="43"/>
                  </a:cubicBezTo>
                  <a:cubicBezTo>
                    <a:pt x="93" y="43"/>
                    <a:pt x="92" y="43"/>
                    <a:pt x="92" y="43"/>
                  </a:cubicBezTo>
                  <a:cubicBezTo>
                    <a:pt x="92" y="43"/>
                    <a:pt x="92" y="43"/>
                    <a:pt x="92" y="42"/>
                  </a:cubicBezTo>
                  <a:cubicBezTo>
                    <a:pt x="91" y="42"/>
                    <a:pt x="91" y="42"/>
                    <a:pt x="91" y="42"/>
                  </a:cubicBezTo>
                  <a:cubicBezTo>
                    <a:pt x="91" y="42"/>
                    <a:pt x="91" y="41"/>
                    <a:pt x="91" y="41"/>
                  </a:cubicBezTo>
                  <a:cubicBezTo>
                    <a:pt x="90" y="41"/>
                    <a:pt x="90" y="41"/>
                    <a:pt x="90" y="41"/>
                  </a:cubicBezTo>
                  <a:cubicBezTo>
                    <a:pt x="90" y="40"/>
                    <a:pt x="90" y="40"/>
                    <a:pt x="90" y="40"/>
                  </a:cubicBezTo>
                  <a:cubicBezTo>
                    <a:pt x="87" y="40"/>
                    <a:pt x="85" y="40"/>
                    <a:pt x="84" y="40"/>
                  </a:cubicBezTo>
                  <a:cubicBezTo>
                    <a:pt x="83" y="40"/>
                    <a:pt x="83" y="40"/>
                    <a:pt x="83" y="41"/>
                  </a:cubicBezTo>
                  <a:cubicBezTo>
                    <a:pt x="82" y="41"/>
                    <a:pt x="82" y="41"/>
                    <a:pt x="82" y="41"/>
                  </a:cubicBezTo>
                  <a:cubicBezTo>
                    <a:pt x="82" y="42"/>
                    <a:pt x="82" y="42"/>
                    <a:pt x="82" y="42"/>
                  </a:cubicBezTo>
                  <a:cubicBezTo>
                    <a:pt x="82" y="42"/>
                    <a:pt x="81" y="42"/>
                    <a:pt x="81" y="42"/>
                  </a:cubicBezTo>
                  <a:cubicBezTo>
                    <a:pt x="81" y="43"/>
                    <a:pt x="81" y="43"/>
                    <a:pt x="81" y="43"/>
                  </a:cubicBezTo>
                  <a:cubicBezTo>
                    <a:pt x="81" y="43"/>
                    <a:pt x="80" y="43"/>
                    <a:pt x="80" y="43"/>
                  </a:cubicBezTo>
                  <a:cubicBezTo>
                    <a:pt x="80" y="44"/>
                    <a:pt x="80" y="44"/>
                    <a:pt x="80" y="44"/>
                  </a:cubicBezTo>
                  <a:cubicBezTo>
                    <a:pt x="80" y="44"/>
                    <a:pt x="79" y="44"/>
                    <a:pt x="79" y="44"/>
                  </a:cubicBezTo>
                  <a:cubicBezTo>
                    <a:pt x="79" y="45"/>
                    <a:pt x="79" y="46"/>
                    <a:pt x="79" y="47"/>
                  </a:cubicBezTo>
                  <a:cubicBezTo>
                    <a:pt x="79" y="47"/>
                    <a:pt x="78" y="47"/>
                    <a:pt x="77" y="47"/>
                  </a:cubicBezTo>
                  <a:cubicBezTo>
                    <a:pt x="77" y="47"/>
                    <a:pt x="77" y="48"/>
                    <a:pt x="77" y="48"/>
                  </a:cubicBezTo>
                  <a:cubicBezTo>
                    <a:pt x="77" y="48"/>
                    <a:pt x="77" y="48"/>
                    <a:pt x="76" y="48"/>
                  </a:cubicBezTo>
                  <a:cubicBezTo>
                    <a:pt x="76" y="48"/>
                    <a:pt x="76" y="49"/>
                    <a:pt x="76" y="49"/>
                  </a:cubicBezTo>
                  <a:cubicBezTo>
                    <a:pt x="76" y="49"/>
                    <a:pt x="75" y="49"/>
                    <a:pt x="75" y="49"/>
                  </a:cubicBezTo>
                  <a:cubicBezTo>
                    <a:pt x="75" y="49"/>
                    <a:pt x="75" y="49"/>
                    <a:pt x="75" y="49"/>
                  </a:cubicBezTo>
                  <a:lnTo>
                    <a:pt x="75" y="92"/>
                  </a:lnTo>
                  <a:close/>
                  <a:moveTo>
                    <a:pt x="30" y="58"/>
                  </a:moveTo>
                  <a:cubicBezTo>
                    <a:pt x="30" y="58"/>
                    <a:pt x="29" y="58"/>
                    <a:pt x="29" y="57"/>
                  </a:cubicBezTo>
                  <a:cubicBezTo>
                    <a:pt x="29" y="57"/>
                    <a:pt x="29" y="57"/>
                    <a:pt x="29" y="57"/>
                  </a:cubicBezTo>
                  <a:cubicBezTo>
                    <a:pt x="29" y="57"/>
                    <a:pt x="29" y="57"/>
                    <a:pt x="29" y="56"/>
                  </a:cubicBezTo>
                  <a:cubicBezTo>
                    <a:pt x="28" y="56"/>
                    <a:pt x="28" y="56"/>
                    <a:pt x="27" y="56"/>
                  </a:cubicBezTo>
                  <a:cubicBezTo>
                    <a:pt x="27" y="56"/>
                    <a:pt x="27" y="56"/>
                    <a:pt x="27" y="55"/>
                  </a:cubicBezTo>
                  <a:cubicBezTo>
                    <a:pt x="27" y="55"/>
                    <a:pt x="26" y="55"/>
                    <a:pt x="26" y="55"/>
                  </a:cubicBezTo>
                  <a:cubicBezTo>
                    <a:pt x="26" y="54"/>
                    <a:pt x="26" y="54"/>
                    <a:pt x="26" y="54"/>
                  </a:cubicBezTo>
                  <a:cubicBezTo>
                    <a:pt x="26" y="54"/>
                    <a:pt x="25" y="54"/>
                    <a:pt x="24" y="54"/>
                  </a:cubicBezTo>
                  <a:cubicBezTo>
                    <a:pt x="24" y="54"/>
                    <a:pt x="24" y="53"/>
                    <a:pt x="24" y="53"/>
                  </a:cubicBezTo>
                  <a:cubicBezTo>
                    <a:pt x="24" y="53"/>
                    <a:pt x="23" y="53"/>
                    <a:pt x="22" y="53"/>
                  </a:cubicBezTo>
                  <a:cubicBezTo>
                    <a:pt x="22" y="53"/>
                    <a:pt x="22" y="54"/>
                    <a:pt x="22" y="54"/>
                  </a:cubicBezTo>
                  <a:cubicBezTo>
                    <a:pt x="21" y="54"/>
                    <a:pt x="20" y="54"/>
                    <a:pt x="20" y="54"/>
                  </a:cubicBezTo>
                  <a:cubicBezTo>
                    <a:pt x="20" y="54"/>
                    <a:pt x="19" y="54"/>
                    <a:pt x="19" y="54"/>
                  </a:cubicBezTo>
                  <a:cubicBezTo>
                    <a:pt x="18" y="54"/>
                    <a:pt x="17" y="54"/>
                    <a:pt x="16" y="54"/>
                  </a:cubicBezTo>
                  <a:cubicBezTo>
                    <a:pt x="15" y="54"/>
                    <a:pt x="15" y="54"/>
                    <a:pt x="15" y="54"/>
                  </a:cubicBezTo>
                  <a:cubicBezTo>
                    <a:pt x="15" y="54"/>
                    <a:pt x="14" y="54"/>
                    <a:pt x="14" y="54"/>
                  </a:cubicBezTo>
                  <a:cubicBezTo>
                    <a:pt x="14" y="54"/>
                    <a:pt x="14" y="53"/>
                    <a:pt x="13" y="53"/>
                  </a:cubicBezTo>
                  <a:cubicBezTo>
                    <a:pt x="12" y="53"/>
                    <a:pt x="12" y="53"/>
                    <a:pt x="11" y="53"/>
                  </a:cubicBezTo>
                  <a:cubicBezTo>
                    <a:pt x="11" y="54"/>
                    <a:pt x="10" y="54"/>
                    <a:pt x="10" y="54"/>
                  </a:cubicBezTo>
                  <a:cubicBezTo>
                    <a:pt x="9" y="54"/>
                    <a:pt x="9" y="54"/>
                    <a:pt x="9" y="54"/>
                  </a:cubicBezTo>
                  <a:cubicBezTo>
                    <a:pt x="8" y="54"/>
                    <a:pt x="8" y="54"/>
                    <a:pt x="8" y="54"/>
                  </a:cubicBezTo>
                  <a:cubicBezTo>
                    <a:pt x="7" y="54"/>
                    <a:pt x="7" y="54"/>
                    <a:pt x="7" y="54"/>
                  </a:cubicBezTo>
                  <a:cubicBezTo>
                    <a:pt x="6" y="54"/>
                    <a:pt x="6" y="53"/>
                    <a:pt x="6" y="53"/>
                  </a:cubicBezTo>
                  <a:cubicBezTo>
                    <a:pt x="5" y="53"/>
                    <a:pt x="5" y="53"/>
                    <a:pt x="4" y="53"/>
                  </a:cubicBezTo>
                  <a:cubicBezTo>
                    <a:pt x="4" y="53"/>
                    <a:pt x="4" y="53"/>
                    <a:pt x="4" y="52"/>
                  </a:cubicBezTo>
                  <a:cubicBezTo>
                    <a:pt x="4" y="52"/>
                    <a:pt x="3" y="52"/>
                    <a:pt x="2" y="52"/>
                  </a:cubicBezTo>
                  <a:cubicBezTo>
                    <a:pt x="2" y="52"/>
                    <a:pt x="2" y="51"/>
                    <a:pt x="2" y="51"/>
                  </a:cubicBezTo>
                  <a:cubicBezTo>
                    <a:pt x="2" y="51"/>
                    <a:pt x="2" y="51"/>
                    <a:pt x="1" y="51"/>
                  </a:cubicBezTo>
                  <a:cubicBezTo>
                    <a:pt x="1" y="50"/>
                    <a:pt x="1" y="50"/>
                    <a:pt x="1" y="50"/>
                  </a:cubicBezTo>
                  <a:cubicBezTo>
                    <a:pt x="1" y="50"/>
                    <a:pt x="1" y="50"/>
                    <a:pt x="1" y="50"/>
                  </a:cubicBezTo>
                  <a:cubicBezTo>
                    <a:pt x="1" y="48"/>
                    <a:pt x="1" y="47"/>
                    <a:pt x="1" y="45"/>
                  </a:cubicBezTo>
                  <a:cubicBezTo>
                    <a:pt x="1" y="45"/>
                    <a:pt x="2" y="45"/>
                    <a:pt x="2" y="45"/>
                  </a:cubicBezTo>
                  <a:cubicBezTo>
                    <a:pt x="2" y="44"/>
                    <a:pt x="2" y="43"/>
                    <a:pt x="2" y="43"/>
                  </a:cubicBezTo>
                  <a:cubicBezTo>
                    <a:pt x="2" y="43"/>
                    <a:pt x="2" y="42"/>
                    <a:pt x="2" y="42"/>
                  </a:cubicBezTo>
                  <a:cubicBezTo>
                    <a:pt x="2" y="41"/>
                    <a:pt x="2" y="40"/>
                    <a:pt x="2" y="39"/>
                  </a:cubicBezTo>
                  <a:cubicBezTo>
                    <a:pt x="3" y="39"/>
                    <a:pt x="4" y="39"/>
                    <a:pt x="4" y="39"/>
                  </a:cubicBezTo>
                  <a:cubicBezTo>
                    <a:pt x="4" y="38"/>
                    <a:pt x="4" y="38"/>
                    <a:pt x="4" y="37"/>
                  </a:cubicBezTo>
                  <a:cubicBezTo>
                    <a:pt x="4" y="37"/>
                    <a:pt x="4" y="37"/>
                    <a:pt x="5" y="37"/>
                  </a:cubicBezTo>
                  <a:cubicBezTo>
                    <a:pt x="5" y="36"/>
                    <a:pt x="5" y="35"/>
                    <a:pt x="5" y="34"/>
                  </a:cubicBezTo>
                  <a:cubicBezTo>
                    <a:pt x="5" y="34"/>
                    <a:pt x="5" y="34"/>
                    <a:pt x="5" y="34"/>
                  </a:cubicBezTo>
                  <a:cubicBezTo>
                    <a:pt x="5" y="33"/>
                    <a:pt x="5" y="33"/>
                    <a:pt x="5" y="33"/>
                  </a:cubicBezTo>
                  <a:cubicBezTo>
                    <a:pt x="6" y="33"/>
                    <a:pt x="6" y="33"/>
                    <a:pt x="7" y="33"/>
                  </a:cubicBezTo>
                  <a:cubicBezTo>
                    <a:pt x="7" y="33"/>
                    <a:pt x="7" y="33"/>
                    <a:pt x="7" y="34"/>
                  </a:cubicBezTo>
                  <a:cubicBezTo>
                    <a:pt x="7" y="34"/>
                    <a:pt x="7" y="34"/>
                    <a:pt x="8" y="34"/>
                  </a:cubicBezTo>
                  <a:cubicBezTo>
                    <a:pt x="8" y="34"/>
                    <a:pt x="8" y="34"/>
                    <a:pt x="9" y="34"/>
                  </a:cubicBezTo>
                  <a:cubicBezTo>
                    <a:pt x="9" y="34"/>
                    <a:pt x="9" y="34"/>
                    <a:pt x="10" y="34"/>
                  </a:cubicBezTo>
                  <a:cubicBezTo>
                    <a:pt x="10" y="34"/>
                    <a:pt x="10" y="34"/>
                    <a:pt x="11" y="33"/>
                  </a:cubicBezTo>
                  <a:cubicBezTo>
                    <a:pt x="11" y="33"/>
                    <a:pt x="12" y="33"/>
                    <a:pt x="12" y="33"/>
                  </a:cubicBezTo>
                  <a:cubicBezTo>
                    <a:pt x="12" y="33"/>
                    <a:pt x="12" y="33"/>
                    <a:pt x="12" y="32"/>
                  </a:cubicBezTo>
                  <a:cubicBezTo>
                    <a:pt x="14" y="32"/>
                    <a:pt x="16" y="32"/>
                    <a:pt x="18" y="32"/>
                  </a:cubicBezTo>
                  <a:cubicBezTo>
                    <a:pt x="18" y="32"/>
                    <a:pt x="18" y="32"/>
                    <a:pt x="19" y="32"/>
                  </a:cubicBezTo>
                  <a:cubicBezTo>
                    <a:pt x="19" y="32"/>
                    <a:pt x="19" y="32"/>
                    <a:pt x="19" y="32"/>
                  </a:cubicBezTo>
                  <a:cubicBezTo>
                    <a:pt x="19" y="31"/>
                    <a:pt x="19" y="31"/>
                    <a:pt x="19" y="30"/>
                  </a:cubicBezTo>
                  <a:cubicBezTo>
                    <a:pt x="20" y="30"/>
                    <a:pt x="20" y="30"/>
                    <a:pt x="20" y="30"/>
                  </a:cubicBezTo>
                  <a:cubicBezTo>
                    <a:pt x="20" y="29"/>
                    <a:pt x="20" y="27"/>
                    <a:pt x="20" y="25"/>
                  </a:cubicBezTo>
                  <a:cubicBezTo>
                    <a:pt x="21" y="25"/>
                    <a:pt x="21" y="25"/>
                    <a:pt x="21" y="25"/>
                  </a:cubicBezTo>
                  <a:cubicBezTo>
                    <a:pt x="21" y="24"/>
                    <a:pt x="21" y="23"/>
                    <a:pt x="21" y="22"/>
                  </a:cubicBezTo>
                  <a:cubicBezTo>
                    <a:pt x="22" y="22"/>
                    <a:pt x="22" y="22"/>
                    <a:pt x="22" y="22"/>
                  </a:cubicBezTo>
                  <a:cubicBezTo>
                    <a:pt x="22" y="22"/>
                    <a:pt x="22" y="22"/>
                    <a:pt x="22" y="21"/>
                  </a:cubicBezTo>
                  <a:cubicBezTo>
                    <a:pt x="23" y="21"/>
                    <a:pt x="24" y="21"/>
                    <a:pt x="24" y="21"/>
                  </a:cubicBezTo>
                  <a:cubicBezTo>
                    <a:pt x="24" y="20"/>
                    <a:pt x="24" y="20"/>
                    <a:pt x="24" y="20"/>
                  </a:cubicBezTo>
                  <a:cubicBezTo>
                    <a:pt x="24" y="20"/>
                    <a:pt x="25" y="20"/>
                    <a:pt x="25" y="20"/>
                  </a:cubicBezTo>
                  <a:cubicBezTo>
                    <a:pt x="25" y="19"/>
                    <a:pt x="25" y="19"/>
                    <a:pt x="25" y="19"/>
                  </a:cubicBezTo>
                  <a:cubicBezTo>
                    <a:pt x="25" y="19"/>
                    <a:pt x="26" y="19"/>
                    <a:pt x="26" y="19"/>
                  </a:cubicBezTo>
                  <a:cubicBezTo>
                    <a:pt x="26" y="18"/>
                    <a:pt x="26" y="17"/>
                    <a:pt x="26" y="16"/>
                  </a:cubicBezTo>
                  <a:cubicBezTo>
                    <a:pt x="27" y="16"/>
                    <a:pt x="27" y="16"/>
                    <a:pt x="29" y="16"/>
                  </a:cubicBezTo>
                  <a:cubicBezTo>
                    <a:pt x="29" y="16"/>
                    <a:pt x="29" y="15"/>
                    <a:pt x="29" y="15"/>
                  </a:cubicBezTo>
                  <a:cubicBezTo>
                    <a:pt x="29" y="15"/>
                    <a:pt x="29" y="15"/>
                    <a:pt x="29" y="15"/>
                  </a:cubicBezTo>
                  <a:cubicBezTo>
                    <a:pt x="29" y="15"/>
                    <a:pt x="29" y="15"/>
                    <a:pt x="30" y="14"/>
                  </a:cubicBezTo>
                  <a:cubicBezTo>
                    <a:pt x="31" y="14"/>
                    <a:pt x="33" y="14"/>
                    <a:pt x="34" y="14"/>
                  </a:cubicBezTo>
                  <a:cubicBezTo>
                    <a:pt x="35" y="15"/>
                    <a:pt x="35" y="15"/>
                    <a:pt x="35" y="15"/>
                  </a:cubicBezTo>
                  <a:cubicBezTo>
                    <a:pt x="35" y="15"/>
                    <a:pt x="35" y="15"/>
                    <a:pt x="36" y="15"/>
                  </a:cubicBezTo>
                  <a:cubicBezTo>
                    <a:pt x="36" y="15"/>
                    <a:pt x="36" y="16"/>
                    <a:pt x="36" y="16"/>
                  </a:cubicBezTo>
                  <a:cubicBezTo>
                    <a:pt x="36" y="16"/>
                    <a:pt x="36" y="16"/>
                    <a:pt x="37" y="16"/>
                  </a:cubicBezTo>
                  <a:cubicBezTo>
                    <a:pt x="37" y="17"/>
                    <a:pt x="37" y="17"/>
                    <a:pt x="37" y="18"/>
                  </a:cubicBezTo>
                  <a:cubicBezTo>
                    <a:pt x="37" y="18"/>
                    <a:pt x="37" y="18"/>
                    <a:pt x="38" y="18"/>
                  </a:cubicBezTo>
                  <a:cubicBezTo>
                    <a:pt x="38" y="18"/>
                    <a:pt x="38" y="19"/>
                    <a:pt x="38" y="20"/>
                  </a:cubicBezTo>
                  <a:cubicBezTo>
                    <a:pt x="38" y="20"/>
                    <a:pt x="39" y="20"/>
                    <a:pt x="39" y="20"/>
                  </a:cubicBezTo>
                  <a:cubicBezTo>
                    <a:pt x="39" y="20"/>
                    <a:pt x="39" y="21"/>
                    <a:pt x="39" y="22"/>
                  </a:cubicBezTo>
                  <a:cubicBezTo>
                    <a:pt x="39" y="22"/>
                    <a:pt x="40" y="22"/>
                    <a:pt x="40" y="22"/>
                  </a:cubicBezTo>
                  <a:cubicBezTo>
                    <a:pt x="40" y="22"/>
                    <a:pt x="40" y="23"/>
                    <a:pt x="40" y="23"/>
                  </a:cubicBezTo>
                  <a:cubicBezTo>
                    <a:pt x="41" y="23"/>
                    <a:pt x="42" y="23"/>
                    <a:pt x="43" y="23"/>
                  </a:cubicBezTo>
                  <a:cubicBezTo>
                    <a:pt x="44" y="23"/>
                    <a:pt x="44" y="24"/>
                    <a:pt x="44" y="24"/>
                  </a:cubicBezTo>
                  <a:cubicBezTo>
                    <a:pt x="44" y="24"/>
                    <a:pt x="45" y="24"/>
                    <a:pt x="45" y="24"/>
                  </a:cubicBezTo>
                  <a:cubicBezTo>
                    <a:pt x="45" y="24"/>
                    <a:pt x="45" y="24"/>
                    <a:pt x="45" y="24"/>
                  </a:cubicBezTo>
                  <a:cubicBezTo>
                    <a:pt x="46" y="24"/>
                    <a:pt x="46" y="24"/>
                    <a:pt x="46" y="24"/>
                  </a:cubicBezTo>
                  <a:cubicBezTo>
                    <a:pt x="46" y="25"/>
                    <a:pt x="46" y="25"/>
                    <a:pt x="46" y="25"/>
                  </a:cubicBezTo>
                  <a:cubicBezTo>
                    <a:pt x="46" y="25"/>
                    <a:pt x="47" y="25"/>
                    <a:pt x="47" y="25"/>
                  </a:cubicBezTo>
                  <a:cubicBezTo>
                    <a:pt x="47" y="27"/>
                    <a:pt x="47" y="27"/>
                    <a:pt x="47" y="28"/>
                  </a:cubicBezTo>
                  <a:cubicBezTo>
                    <a:pt x="47" y="28"/>
                    <a:pt x="47" y="28"/>
                    <a:pt x="48" y="28"/>
                  </a:cubicBezTo>
                  <a:cubicBezTo>
                    <a:pt x="48" y="28"/>
                    <a:pt x="48" y="28"/>
                    <a:pt x="49" y="29"/>
                  </a:cubicBezTo>
                  <a:cubicBezTo>
                    <a:pt x="50" y="29"/>
                    <a:pt x="51" y="29"/>
                    <a:pt x="52" y="29"/>
                  </a:cubicBezTo>
                  <a:cubicBezTo>
                    <a:pt x="52" y="28"/>
                    <a:pt x="52" y="28"/>
                    <a:pt x="52" y="28"/>
                  </a:cubicBezTo>
                  <a:cubicBezTo>
                    <a:pt x="54" y="28"/>
                    <a:pt x="55" y="28"/>
                    <a:pt x="57" y="28"/>
                  </a:cubicBezTo>
                  <a:cubicBezTo>
                    <a:pt x="57" y="28"/>
                    <a:pt x="57" y="27"/>
                    <a:pt x="57" y="27"/>
                  </a:cubicBezTo>
                  <a:cubicBezTo>
                    <a:pt x="57" y="27"/>
                    <a:pt x="57" y="27"/>
                    <a:pt x="57" y="26"/>
                  </a:cubicBezTo>
                  <a:cubicBezTo>
                    <a:pt x="57" y="26"/>
                    <a:pt x="57" y="25"/>
                    <a:pt x="57" y="25"/>
                  </a:cubicBezTo>
                  <a:cubicBezTo>
                    <a:pt x="57" y="25"/>
                    <a:pt x="57" y="25"/>
                    <a:pt x="58" y="24"/>
                  </a:cubicBezTo>
                  <a:cubicBezTo>
                    <a:pt x="58" y="24"/>
                    <a:pt x="58" y="23"/>
                    <a:pt x="58" y="23"/>
                  </a:cubicBezTo>
                  <a:cubicBezTo>
                    <a:pt x="58" y="23"/>
                    <a:pt x="59" y="23"/>
                    <a:pt x="59" y="23"/>
                  </a:cubicBezTo>
                  <a:cubicBezTo>
                    <a:pt x="59" y="22"/>
                    <a:pt x="59" y="20"/>
                    <a:pt x="59" y="19"/>
                  </a:cubicBezTo>
                  <a:cubicBezTo>
                    <a:pt x="59" y="19"/>
                    <a:pt x="60" y="19"/>
                    <a:pt x="60" y="19"/>
                  </a:cubicBezTo>
                  <a:cubicBezTo>
                    <a:pt x="60" y="19"/>
                    <a:pt x="60" y="18"/>
                    <a:pt x="60" y="18"/>
                  </a:cubicBezTo>
                  <a:cubicBezTo>
                    <a:pt x="60" y="18"/>
                    <a:pt x="61" y="18"/>
                    <a:pt x="61" y="18"/>
                  </a:cubicBezTo>
                  <a:cubicBezTo>
                    <a:pt x="61" y="17"/>
                    <a:pt x="61" y="16"/>
                    <a:pt x="61" y="15"/>
                  </a:cubicBezTo>
                  <a:cubicBezTo>
                    <a:pt x="61" y="15"/>
                    <a:pt x="62" y="15"/>
                    <a:pt x="62" y="15"/>
                  </a:cubicBezTo>
                  <a:cubicBezTo>
                    <a:pt x="62" y="14"/>
                    <a:pt x="62" y="14"/>
                    <a:pt x="62" y="13"/>
                  </a:cubicBezTo>
                  <a:cubicBezTo>
                    <a:pt x="63" y="13"/>
                    <a:pt x="63" y="13"/>
                    <a:pt x="64" y="13"/>
                  </a:cubicBezTo>
                  <a:cubicBezTo>
                    <a:pt x="64" y="12"/>
                    <a:pt x="64" y="12"/>
                    <a:pt x="64" y="12"/>
                  </a:cubicBezTo>
                  <a:cubicBezTo>
                    <a:pt x="64" y="12"/>
                    <a:pt x="64" y="12"/>
                    <a:pt x="65" y="12"/>
                  </a:cubicBezTo>
                  <a:cubicBezTo>
                    <a:pt x="65" y="11"/>
                    <a:pt x="65" y="11"/>
                    <a:pt x="65" y="10"/>
                  </a:cubicBezTo>
                  <a:cubicBezTo>
                    <a:pt x="65" y="10"/>
                    <a:pt x="66" y="10"/>
                    <a:pt x="66" y="10"/>
                  </a:cubicBezTo>
                  <a:cubicBezTo>
                    <a:pt x="66" y="10"/>
                    <a:pt x="66" y="9"/>
                    <a:pt x="66" y="9"/>
                  </a:cubicBezTo>
                  <a:cubicBezTo>
                    <a:pt x="66" y="9"/>
                    <a:pt x="67" y="9"/>
                    <a:pt x="67" y="9"/>
                  </a:cubicBezTo>
                  <a:cubicBezTo>
                    <a:pt x="67" y="8"/>
                    <a:pt x="67" y="8"/>
                    <a:pt x="67" y="8"/>
                  </a:cubicBezTo>
                  <a:cubicBezTo>
                    <a:pt x="67" y="8"/>
                    <a:pt x="68" y="8"/>
                    <a:pt x="69" y="8"/>
                  </a:cubicBezTo>
                  <a:cubicBezTo>
                    <a:pt x="69" y="7"/>
                    <a:pt x="69" y="7"/>
                    <a:pt x="69" y="7"/>
                  </a:cubicBezTo>
                  <a:cubicBezTo>
                    <a:pt x="69" y="7"/>
                    <a:pt x="69" y="7"/>
                    <a:pt x="70" y="7"/>
                  </a:cubicBezTo>
                  <a:cubicBezTo>
                    <a:pt x="70" y="6"/>
                    <a:pt x="70" y="6"/>
                    <a:pt x="70" y="5"/>
                  </a:cubicBezTo>
                  <a:cubicBezTo>
                    <a:pt x="70" y="5"/>
                    <a:pt x="70" y="5"/>
                    <a:pt x="71" y="5"/>
                  </a:cubicBezTo>
                  <a:cubicBezTo>
                    <a:pt x="71" y="5"/>
                    <a:pt x="71" y="5"/>
                    <a:pt x="71" y="4"/>
                  </a:cubicBezTo>
                  <a:cubicBezTo>
                    <a:pt x="71" y="4"/>
                    <a:pt x="71" y="4"/>
                    <a:pt x="72" y="4"/>
                  </a:cubicBezTo>
                  <a:cubicBezTo>
                    <a:pt x="72" y="4"/>
                    <a:pt x="72" y="4"/>
                    <a:pt x="72" y="3"/>
                  </a:cubicBezTo>
                  <a:cubicBezTo>
                    <a:pt x="72" y="3"/>
                    <a:pt x="72" y="3"/>
                    <a:pt x="73" y="3"/>
                  </a:cubicBezTo>
                  <a:cubicBezTo>
                    <a:pt x="73" y="3"/>
                    <a:pt x="73" y="3"/>
                    <a:pt x="73" y="2"/>
                  </a:cubicBezTo>
                  <a:cubicBezTo>
                    <a:pt x="74" y="2"/>
                    <a:pt x="74" y="2"/>
                    <a:pt x="74" y="2"/>
                  </a:cubicBezTo>
                  <a:cubicBezTo>
                    <a:pt x="74" y="2"/>
                    <a:pt x="74" y="2"/>
                    <a:pt x="74" y="1"/>
                  </a:cubicBezTo>
                  <a:cubicBezTo>
                    <a:pt x="75" y="1"/>
                    <a:pt x="75" y="1"/>
                    <a:pt x="75" y="1"/>
                  </a:cubicBezTo>
                  <a:cubicBezTo>
                    <a:pt x="75" y="38"/>
                    <a:pt x="75" y="38"/>
                    <a:pt x="75" y="38"/>
                  </a:cubicBezTo>
                  <a:cubicBezTo>
                    <a:pt x="74" y="38"/>
                    <a:pt x="74" y="38"/>
                    <a:pt x="74" y="38"/>
                  </a:cubicBezTo>
                  <a:cubicBezTo>
                    <a:pt x="74" y="38"/>
                    <a:pt x="72" y="38"/>
                    <a:pt x="72" y="38"/>
                  </a:cubicBezTo>
                  <a:cubicBezTo>
                    <a:pt x="72" y="38"/>
                    <a:pt x="72" y="39"/>
                    <a:pt x="72" y="39"/>
                  </a:cubicBezTo>
                  <a:cubicBezTo>
                    <a:pt x="71" y="39"/>
                    <a:pt x="70" y="39"/>
                    <a:pt x="70" y="39"/>
                  </a:cubicBezTo>
                  <a:cubicBezTo>
                    <a:pt x="69" y="39"/>
                    <a:pt x="69" y="39"/>
                    <a:pt x="69" y="40"/>
                  </a:cubicBezTo>
                  <a:cubicBezTo>
                    <a:pt x="69" y="40"/>
                    <a:pt x="69" y="40"/>
                    <a:pt x="69" y="40"/>
                  </a:cubicBezTo>
                  <a:cubicBezTo>
                    <a:pt x="69" y="40"/>
                    <a:pt x="69" y="40"/>
                    <a:pt x="69" y="41"/>
                  </a:cubicBezTo>
                  <a:cubicBezTo>
                    <a:pt x="68" y="41"/>
                    <a:pt x="68" y="41"/>
                    <a:pt x="68" y="41"/>
                  </a:cubicBezTo>
                  <a:cubicBezTo>
                    <a:pt x="67" y="41"/>
                    <a:pt x="67" y="41"/>
                    <a:pt x="67" y="42"/>
                  </a:cubicBezTo>
                  <a:cubicBezTo>
                    <a:pt x="67" y="42"/>
                    <a:pt x="66" y="42"/>
                    <a:pt x="66" y="42"/>
                  </a:cubicBezTo>
                  <a:cubicBezTo>
                    <a:pt x="66" y="42"/>
                    <a:pt x="66" y="42"/>
                    <a:pt x="65" y="42"/>
                  </a:cubicBezTo>
                  <a:cubicBezTo>
                    <a:pt x="65" y="42"/>
                    <a:pt x="64" y="42"/>
                    <a:pt x="64" y="42"/>
                  </a:cubicBezTo>
                  <a:cubicBezTo>
                    <a:pt x="64" y="43"/>
                    <a:pt x="64" y="43"/>
                    <a:pt x="64" y="43"/>
                  </a:cubicBezTo>
                  <a:cubicBezTo>
                    <a:pt x="64" y="43"/>
                    <a:pt x="63" y="43"/>
                    <a:pt x="62" y="43"/>
                  </a:cubicBezTo>
                  <a:cubicBezTo>
                    <a:pt x="62" y="44"/>
                    <a:pt x="62" y="44"/>
                    <a:pt x="62" y="45"/>
                  </a:cubicBezTo>
                  <a:cubicBezTo>
                    <a:pt x="62" y="45"/>
                    <a:pt x="62" y="45"/>
                    <a:pt x="61" y="45"/>
                  </a:cubicBezTo>
                  <a:cubicBezTo>
                    <a:pt x="61" y="45"/>
                    <a:pt x="61" y="46"/>
                    <a:pt x="61" y="47"/>
                  </a:cubicBezTo>
                  <a:cubicBezTo>
                    <a:pt x="61" y="47"/>
                    <a:pt x="61" y="47"/>
                    <a:pt x="61" y="47"/>
                  </a:cubicBezTo>
                  <a:cubicBezTo>
                    <a:pt x="60" y="47"/>
                    <a:pt x="60" y="47"/>
                    <a:pt x="60" y="47"/>
                  </a:cubicBezTo>
                  <a:cubicBezTo>
                    <a:pt x="59" y="47"/>
                    <a:pt x="59" y="47"/>
                    <a:pt x="58" y="47"/>
                  </a:cubicBezTo>
                  <a:cubicBezTo>
                    <a:pt x="57" y="47"/>
                    <a:pt x="57" y="47"/>
                    <a:pt x="57" y="47"/>
                  </a:cubicBezTo>
                  <a:cubicBezTo>
                    <a:pt x="57" y="47"/>
                    <a:pt x="56" y="47"/>
                    <a:pt x="56" y="47"/>
                  </a:cubicBezTo>
                  <a:cubicBezTo>
                    <a:pt x="56" y="47"/>
                    <a:pt x="56" y="47"/>
                    <a:pt x="55" y="46"/>
                  </a:cubicBezTo>
                  <a:cubicBezTo>
                    <a:pt x="55" y="46"/>
                    <a:pt x="55" y="46"/>
                    <a:pt x="54" y="46"/>
                  </a:cubicBezTo>
                  <a:cubicBezTo>
                    <a:pt x="54" y="47"/>
                    <a:pt x="54" y="47"/>
                    <a:pt x="53" y="47"/>
                  </a:cubicBezTo>
                  <a:cubicBezTo>
                    <a:pt x="53" y="47"/>
                    <a:pt x="53" y="47"/>
                    <a:pt x="52" y="47"/>
                  </a:cubicBezTo>
                  <a:cubicBezTo>
                    <a:pt x="52" y="48"/>
                    <a:pt x="52" y="48"/>
                    <a:pt x="52" y="48"/>
                  </a:cubicBezTo>
                  <a:cubicBezTo>
                    <a:pt x="51" y="48"/>
                    <a:pt x="51" y="48"/>
                    <a:pt x="50" y="48"/>
                  </a:cubicBezTo>
                  <a:cubicBezTo>
                    <a:pt x="50" y="48"/>
                    <a:pt x="50" y="48"/>
                    <a:pt x="50" y="47"/>
                  </a:cubicBezTo>
                  <a:cubicBezTo>
                    <a:pt x="49" y="47"/>
                    <a:pt x="49" y="47"/>
                    <a:pt x="49" y="47"/>
                  </a:cubicBezTo>
                  <a:cubicBezTo>
                    <a:pt x="49" y="47"/>
                    <a:pt x="49" y="47"/>
                    <a:pt x="49" y="46"/>
                  </a:cubicBezTo>
                  <a:cubicBezTo>
                    <a:pt x="48" y="46"/>
                    <a:pt x="47" y="46"/>
                    <a:pt x="47" y="46"/>
                  </a:cubicBezTo>
                  <a:cubicBezTo>
                    <a:pt x="47" y="45"/>
                    <a:pt x="47" y="44"/>
                    <a:pt x="47" y="43"/>
                  </a:cubicBezTo>
                  <a:cubicBezTo>
                    <a:pt x="47" y="43"/>
                    <a:pt x="48" y="43"/>
                    <a:pt x="49" y="43"/>
                  </a:cubicBezTo>
                  <a:cubicBezTo>
                    <a:pt x="49" y="43"/>
                    <a:pt x="49" y="42"/>
                    <a:pt x="49" y="41"/>
                  </a:cubicBezTo>
                  <a:cubicBezTo>
                    <a:pt x="49" y="41"/>
                    <a:pt x="49" y="41"/>
                    <a:pt x="50" y="41"/>
                  </a:cubicBezTo>
                  <a:cubicBezTo>
                    <a:pt x="50" y="39"/>
                    <a:pt x="50" y="37"/>
                    <a:pt x="50" y="35"/>
                  </a:cubicBezTo>
                  <a:cubicBezTo>
                    <a:pt x="49" y="35"/>
                    <a:pt x="49" y="35"/>
                    <a:pt x="49" y="35"/>
                  </a:cubicBezTo>
                  <a:cubicBezTo>
                    <a:pt x="48" y="36"/>
                    <a:pt x="48" y="36"/>
                    <a:pt x="48" y="36"/>
                  </a:cubicBezTo>
                  <a:cubicBezTo>
                    <a:pt x="47" y="36"/>
                    <a:pt x="47" y="36"/>
                    <a:pt x="47" y="36"/>
                  </a:cubicBezTo>
                  <a:cubicBezTo>
                    <a:pt x="47" y="37"/>
                    <a:pt x="47" y="37"/>
                    <a:pt x="47" y="37"/>
                  </a:cubicBezTo>
                  <a:cubicBezTo>
                    <a:pt x="47" y="37"/>
                    <a:pt x="46" y="37"/>
                    <a:pt x="46" y="37"/>
                  </a:cubicBezTo>
                  <a:cubicBezTo>
                    <a:pt x="46" y="38"/>
                    <a:pt x="46" y="38"/>
                    <a:pt x="46" y="39"/>
                  </a:cubicBezTo>
                  <a:cubicBezTo>
                    <a:pt x="46" y="39"/>
                    <a:pt x="45" y="39"/>
                    <a:pt x="45" y="39"/>
                  </a:cubicBezTo>
                  <a:cubicBezTo>
                    <a:pt x="45" y="39"/>
                    <a:pt x="45" y="40"/>
                    <a:pt x="45" y="41"/>
                  </a:cubicBezTo>
                  <a:cubicBezTo>
                    <a:pt x="45" y="41"/>
                    <a:pt x="44" y="42"/>
                    <a:pt x="44" y="42"/>
                  </a:cubicBezTo>
                  <a:cubicBezTo>
                    <a:pt x="44" y="43"/>
                    <a:pt x="44" y="43"/>
                    <a:pt x="44" y="43"/>
                  </a:cubicBezTo>
                  <a:cubicBezTo>
                    <a:pt x="44" y="43"/>
                    <a:pt x="44" y="43"/>
                    <a:pt x="43" y="44"/>
                  </a:cubicBezTo>
                  <a:cubicBezTo>
                    <a:pt x="43" y="45"/>
                    <a:pt x="43" y="46"/>
                    <a:pt x="43" y="47"/>
                  </a:cubicBezTo>
                  <a:cubicBezTo>
                    <a:pt x="43" y="48"/>
                    <a:pt x="43" y="48"/>
                    <a:pt x="42" y="48"/>
                  </a:cubicBezTo>
                  <a:cubicBezTo>
                    <a:pt x="42" y="50"/>
                    <a:pt x="42" y="52"/>
                    <a:pt x="42" y="53"/>
                  </a:cubicBezTo>
                  <a:cubicBezTo>
                    <a:pt x="42" y="53"/>
                    <a:pt x="42" y="53"/>
                    <a:pt x="41" y="53"/>
                  </a:cubicBezTo>
                  <a:cubicBezTo>
                    <a:pt x="41" y="54"/>
                    <a:pt x="41" y="54"/>
                    <a:pt x="41" y="54"/>
                  </a:cubicBezTo>
                  <a:cubicBezTo>
                    <a:pt x="40" y="54"/>
                    <a:pt x="40" y="54"/>
                    <a:pt x="39" y="54"/>
                  </a:cubicBezTo>
                  <a:cubicBezTo>
                    <a:pt x="39" y="54"/>
                    <a:pt x="39" y="54"/>
                    <a:pt x="39" y="55"/>
                  </a:cubicBezTo>
                  <a:cubicBezTo>
                    <a:pt x="39" y="55"/>
                    <a:pt x="39" y="55"/>
                    <a:pt x="38" y="55"/>
                  </a:cubicBezTo>
                  <a:cubicBezTo>
                    <a:pt x="38" y="56"/>
                    <a:pt x="38" y="56"/>
                    <a:pt x="38" y="56"/>
                  </a:cubicBezTo>
                  <a:cubicBezTo>
                    <a:pt x="37" y="56"/>
                    <a:pt x="36" y="56"/>
                    <a:pt x="36" y="56"/>
                  </a:cubicBezTo>
                  <a:cubicBezTo>
                    <a:pt x="36" y="57"/>
                    <a:pt x="36" y="57"/>
                    <a:pt x="36" y="57"/>
                  </a:cubicBezTo>
                  <a:cubicBezTo>
                    <a:pt x="35" y="57"/>
                    <a:pt x="35" y="57"/>
                    <a:pt x="35" y="57"/>
                  </a:cubicBezTo>
                  <a:cubicBezTo>
                    <a:pt x="35" y="58"/>
                    <a:pt x="35" y="58"/>
                    <a:pt x="34" y="58"/>
                  </a:cubicBezTo>
                  <a:cubicBezTo>
                    <a:pt x="33" y="58"/>
                    <a:pt x="31" y="58"/>
                    <a:pt x="30" y="58"/>
                  </a:cubicBezTo>
                  <a:close/>
                  <a:moveTo>
                    <a:pt x="75" y="49"/>
                  </a:moveTo>
                  <a:cubicBezTo>
                    <a:pt x="74" y="50"/>
                    <a:pt x="74" y="50"/>
                    <a:pt x="74" y="50"/>
                  </a:cubicBezTo>
                  <a:cubicBezTo>
                    <a:pt x="71" y="50"/>
                    <a:pt x="69" y="50"/>
                    <a:pt x="66" y="50"/>
                  </a:cubicBezTo>
                  <a:cubicBezTo>
                    <a:pt x="66" y="50"/>
                    <a:pt x="66" y="50"/>
                    <a:pt x="65" y="50"/>
                  </a:cubicBezTo>
                  <a:cubicBezTo>
                    <a:pt x="65" y="50"/>
                    <a:pt x="65" y="50"/>
                    <a:pt x="64" y="50"/>
                  </a:cubicBezTo>
                  <a:cubicBezTo>
                    <a:pt x="64" y="50"/>
                    <a:pt x="64" y="50"/>
                    <a:pt x="64" y="51"/>
                  </a:cubicBezTo>
                  <a:cubicBezTo>
                    <a:pt x="63" y="51"/>
                    <a:pt x="63" y="51"/>
                    <a:pt x="62" y="51"/>
                  </a:cubicBezTo>
                  <a:cubicBezTo>
                    <a:pt x="62" y="51"/>
                    <a:pt x="62" y="51"/>
                    <a:pt x="62" y="52"/>
                  </a:cubicBezTo>
                  <a:cubicBezTo>
                    <a:pt x="61" y="52"/>
                    <a:pt x="61" y="52"/>
                    <a:pt x="61" y="52"/>
                  </a:cubicBezTo>
                  <a:cubicBezTo>
                    <a:pt x="60" y="52"/>
                    <a:pt x="60" y="52"/>
                    <a:pt x="60" y="52"/>
                  </a:cubicBezTo>
                  <a:cubicBezTo>
                    <a:pt x="60" y="52"/>
                    <a:pt x="60" y="52"/>
                    <a:pt x="60" y="52"/>
                  </a:cubicBezTo>
                  <a:cubicBezTo>
                    <a:pt x="60" y="53"/>
                    <a:pt x="60" y="53"/>
                    <a:pt x="60" y="53"/>
                  </a:cubicBezTo>
                  <a:cubicBezTo>
                    <a:pt x="60" y="53"/>
                    <a:pt x="60" y="54"/>
                    <a:pt x="60" y="54"/>
                  </a:cubicBezTo>
                  <a:cubicBezTo>
                    <a:pt x="60" y="54"/>
                    <a:pt x="60" y="55"/>
                    <a:pt x="60" y="56"/>
                  </a:cubicBezTo>
                  <a:cubicBezTo>
                    <a:pt x="60" y="56"/>
                    <a:pt x="61" y="56"/>
                    <a:pt x="61" y="56"/>
                  </a:cubicBezTo>
                  <a:cubicBezTo>
                    <a:pt x="61" y="57"/>
                    <a:pt x="61" y="59"/>
                    <a:pt x="61" y="61"/>
                  </a:cubicBezTo>
                  <a:cubicBezTo>
                    <a:pt x="62" y="61"/>
                    <a:pt x="62" y="61"/>
                    <a:pt x="62" y="61"/>
                  </a:cubicBezTo>
                  <a:cubicBezTo>
                    <a:pt x="62" y="61"/>
                    <a:pt x="62" y="61"/>
                    <a:pt x="62" y="62"/>
                  </a:cubicBezTo>
                  <a:cubicBezTo>
                    <a:pt x="63" y="62"/>
                    <a:pt x="64" y="62"/>
                    <a:pt x="64" y="62"/>
                  </a:cubicBezTo>
                  <a:cubicBezTo>
                    <a:pt x="64" y="62"/>
                    <a:pt x="64" y="62"/>
                    <a:pt x="64" y="63"/>
                  </a:cubicBezTo>
                  <a:cubicBezTo>
                    <a:pt x="65" y="63"/>
                    <a:pt x="65" y="63"/>
                    <a:pt x="66" y="63"/>
                  </a:cubicBezTo>
                  <a:cubicBezTo>
                    <a:pt x="66" y="63"/>
                    <a:pt x="66" y="63"/>
                    <a:pt x="66" y="63"/>
                  </a:cubicBezTo>
                  <a:cubicBezTo>
                    <a:pt x="67" y="63"/>
                    <a:pt x="68" y="63"/>
                    <a:pt x="69" y="63"/>
                  </a:cubicBezTo>
                  <a:cubicBezTo>
                    <a:pt x="69" y="64"/>
                    <a:pt x="69" y="64"/>
                    <a:pt x="69" y="64"/>
                  </a:cubicBezTo>
                  <a:cubicBezTo>
                    <a:pt x="69" y="64"/>
                    <a:pt x="69" y="64"/>
                    <a:pt x="69" y="64"/>
                  </a:cubicBezTo>
                  <a:cubicBezTo>
                    <a:pt x="69" y="64"/>
                    <a:pt x="69" y="65"/>
                    <a:pt x="70" y="65"/>
                  </a:cubicBezTo>
                  <a:cubicBezTo>
                    <a:pt x="70" y="65"/>
                    <a:pt x="70" y="65"/>
                    <a:pt x="71" y="65"/>
                  </a:cubicBezTo>
                  <a:cubicBezTo>
                    <a:pt x="71" y="65"/>
                    <a:pt x="71" y="66"/>
                    <a:pt x="71" y="66"/>
                  </a:cubicBezTo>
                  <a:cubicBezTo>
                    <a:pt x="72" y="66"/>
                    <a:pt x="72" y="66"/>
                    <a:pt x="73" y="66"/>
                  </a:cubicBezTo>
                  <a:cubicBezTo>
                    <a:pt x="73" y="66"/>
                    <a:pt x="73" y="67"/>
                    <a:pt x="73" y="67"/>
                  </a:cubicBezTo>
                  <a:cubicBezTo>
                    <a:pt x="73" y="67"/>
                    <a:pt x="74" y="67"/>
                    <a:pt x="74" y="67"/>
                  </a:cubicBezTo>
                  <a:cubicBezTo>
                    <a:pt x="74" y="69"/>
                    <a:pt x="74" y="71"/>
                    <a:pt x="74" y="73"/>
                  </a:cubicBezTo>
                  <a:cubicBezTo>
                    <a:pt x="73" y="74"/>
                    <a:pt x="73" y="74"/>
                    <a:pt x="73" y="74"/>
                  </a:cubicBezTo>
                  <a:cubicBezTo>
                    <a:pt x="73" y="75"/>
                    <a:pt x="73" y="76"/>
                    <a:pt x="73" y="77"/>
                  </a:cubicBezTo>
                  <a:cubicBezTo>
                    <a:pt x="72" y="77"/>
                    <a:pt x="70" y="77"/>
                    <a:pt x="69" y="77"/>
                  </a:cubicBezTo>
                  <a:cubicBezTo>
                    <a:pt x="69" y="77"/>
                    <a:pt x="69" y="77"/>
                    <a:pt x="69" y="77"/>
                  </a:cubicBezTo>
                  <a:cubicBezTo>
                    <a:pt x="68" y="77"/>
                    <a:pt x="67" y="77"/>
                    <a:pt x="67" y="77"/>
                  </a:cubicBezTo>
                  <a:cubicBezTo>
                    <a:pt x="67" y="76"/>
                    <a:pt x="67" y="76"/>
                    <a:pt x="67" y="76"/>
                  </a:cubicBezTo>
                  <a:cubicBezTo>
                    <a:pt x="67" y="76"/>
                    <a:pt x="66" y="76"/>
                    <a:pt x="66" y="76"/>
                  </a:cubicBezTo>
                  <a:cubicBezTo>
                    <a:pt x="66" y="75"/>
                    <a:pt x="66" y="75"/>
                    <a:pt x="66" y="74"/>
                  </a:cubicBezTo>
                  <a:cubicBezTo>
                    <a:pt x="66" y="74"/>
                    <a:pt x="65" y="74"/>
                    <a:pt x="65" y="74"/>
                  </a:cubicBezTo>
                  <a:cubicBezTo>
                    <a:pt x="65" y="74"/>
                    <a:pt x="64" y="74"/>
                    <a:pt x="64" y="74"/>
                  </a:cubicBezTo>
                  <a:cubicBezTo>
                    <a:pt x="64" y="74"/>
                    <a:pt x="64" y="74"/>
                    <a:pt x="64" y="74"/>
                  </a:cubicBezTo>
                  <a:cubicBezTo>
                    <a:pt x="64" y="73"/>
                    <a:pt x="64" y="72"/>
                    <a:pt x="64" y="72"/>
                  </a:cubicBezTo>
                  <a:cubicBezTo>
                    <a:pt x="63" y="72"/>
                    <a:pt x="63" y="72"/>
                    <a:pt x="62" y="72"/>
                  </a:cubicBezTo>
                  <a:cubicBezTo>
                    <a:pt x="62" y="71"/>
                    <a:pt x="62" y="71"/>
                    <a:pt x="62" y="70"/>
                  </a:cubicBezTo>
                  <a:cubicBezTo>
                    <a:pt x="62" y="70"/>
                    <a:pt x="61" y="70"/>
                    <a:pt x="61" y="70"/>
                  </a:cubicBezTo>
                  <a:cubicBezTo>
                    <a:pt x="61" y="69"/>
                    <a:pt x="61" y="69"/>
                    <a:pt x="61" y="68"/>
                  </a:cubicBezTo>
                  <a:cubicBezTo>
                    <a:pt x="60" y="68"/>
                    <a:pt x="59" y="68"/>
                    <a:pt x="58" y="68"/>
                  </a:cubicBezTo>
                  <a:cubicBezTo>
                    <a:pt x="58" y="69"/>
                    <a:pt x="58" y="69"/>
                    <a:pt x="58" y="69"/>
                  </a:cubicBezTo>
                  <a:cubicBezTo>
                    <a:pt x="57" y="69"/>
                    <a:pt x="57" y="69"/>
                    <a:pt x="57" y="69"/>
                  </a:cubicBezTo>
                  <a:cubicBezTo>
                    <a:pt x="56" y="70"/>
                    <a:pt x="56" y="70"/>
                    <a:pt x="56" y="70"/>
                  </a:cubicBezTo>
                  <a:cubicBezTo>
                    <a:pt x="56" y="70"/>
                    <a:pt x="56" y="70"/>
                    <a:pt x="55" y="70"/>
                  </a:cubicBezTo>
                  <a:cubicBezTo>
                    <a:pt x="55" y="71"/>
                    <a:pt x="55" y="71"/>
                    <a:pt x="55" y="72"/>
                  </a:cubicBezTo>
                  <a:cubicBezTo>
                    <a:pt x="55" y="72"/>
                    <a:pt x="55" y="72"/>
                    <a:pt x="54" y="72"/>
                  </a:cubicBezTo>
                  <a:cubicBezTo>
                    <a:pt x="54" y="72"/>
                    <a:pt x="54" y="72"/>
                    <a:pt x="54" y="73"/>
                  </a:cubicBezTo>
                  <a:cubicBezTo>
                    <a:pt x="54" y="73"/>
                    <a:pt x="52" y="73"/>
                    <a:pt x="52" y="73"/>
                  </a:cubicBezTo>
                  <a:cubicBezTo>
                    <a:pt x="52" y="73"/>
                    <a:pt x="52" y="74"/>
                    <a:pt x="52" y="75"/>
                  </a:cubicBezTo>
                  <a:cubicBezTo>
                    <a:pt x="51" y="76"/>
                    <a:pt x="51" y="76"/>
                    <a:pt x="51" y="76"/>
                  </a:cubicBezTo>
                  <a:cubicBezTo>
                    <a:pt x="51" y="76"/>
                    <a:pt x="51" y="77"/>
                    <a:pt x="51" y="78"/>
                  </a:cubicBezTo>
                  <a:cubicBezTo>
                    <a:pt x="51" y="78"/>
                    <a:pt x="51" y="78"/>
                    <a:pt x="51" y="78"/>
                  </a:cubicBezTo>
                  <a:cubicBezTo>
                    <a:pt x="51" y="81"/>
                    <a:pt x="51" y="82"/>
                    <a:pt x="51" y="84"/>
                  </a:cubicBezTo>
                  <a:cubicBezTo>
                    <a:pt x="51" y="85"/>
                    <a:pt x="51" y="85"/>
                    <a:pt x="51" y="85"/>
                  </a:cubicBezTo>
                  <a:cubicBezTo>
                    <a:pt x="51" y="86"/>
                    <a:pt x="51" y="86"/>
                    <a:pt x="51" y="86"/>
                  </a:cubicBezTo>
                  <a:cubicBezTo>
                    <a:pt x="52" y="87"/>
                    <a:pt x="52" y="87"/>
                    <a:pt x="52" y="87"/>
                  </a:cubicBezTo>
                  <a:cubicBezTo>
                    <a:pt x="52" y="88"/>
                    <a:pt x="52" y="89"/>
                    <a:pt x="52" y="91"/>
                  </a:cubicBezTo>
                  <a:cubicBezTo>
                    <a:pt x="51" y="91"/>
                    <a:pt x="51" y="91"/>
                    <a:pt x="51" y="91"/>
                  </a:cubicBezTo>
                  <a:cubicBezTo>
                    <a:pt x="51" y="91"/>
                    <a:pt x="51" y="91"/>
                    <a:pt x="51" y="91"/>
                  </a:cubicBezTo>
                  <a:cubicBezTo>
                    <a:pt x="50" y="92"/>
                    <a:pt x="50" y="92"/>
                    <a:pt x="50" y="92"/>
                  </a:cubicBezTo>
                  <a:cubicBezTo>
                    <a:pt x="50" y="93"/>
                    <a:pt x="50" y="95"/>
                    <a:pt x="50" y="97"/>
                  </a:cubicBezTo>
                  <a:cubicBezTo>
                    <a:pt x="50" y="97"/>
                    <a:pt x="50" y="97"/>
                    <a:pt x="50" y="97"/>
                  </a:cubicBezTo>
                  <a:cubicBezTo>
                    <a:pt x="50" y="98"/>
                    <a:pt x="50" y="99"/>
                    <a:pt x="50" y="99"/>
                  </a:cubicBezTo>
                  <a:cubicBezTo>
                    <a:pt x="49" y="100"/>
                    <a:pt x="49" y="100"/>
                    <a:pt x="49" y="100"/>
                  </a:cubicBezTo>
                  <a:cubicBezTo>
                    <a:pt x="49" y="101"/>
                    <a:pt x="49" y="101"/>
                    <a:pt x="49" y="101"/>
                  </a:cubicBezTo>
                  <a:cubicBezTo>
                    <a:pt x="49" y="102"/>
                    <a:pt x="49" y="102"/>
                    <a:pt x="50" y="102"/>
                  </a:cubicBezTo>
                  <a:cubicBezTo>
                    <a:pt x="50" y="103"/>
                    <a:pt x="50" y="103"/>
                    <a:pt x="50" y="104"/>
                  </a:cubicBezTo>
                  <a:cubicBezTo>
                    <a:pt x="50" y="104"/>
                    <a:pt x="50" y="104"/>
                    <a:pt x="50" y="105"/>
                  </a:cubicBezTo>
                  <a:cubicBezTo>
                    <a:pt x="50" y="107"/>
                    <a:pt x="50" y="109"/>
                    <a:pt x="50" y="112"/>
                  </a:cubicBezTo>
                  <a:cubicBezTo>
                    <a:pt x="50" y="112"/>
                    <a:pt x="51" y="112"/>
                    <a:pt x="51" y="112"/>
                  </a:cubicBezTo>
                  <a:cubicBezTo>
                    <a:pt x="51" y="113"/>
                    <a:pt x="51" y="114"/>
                    <a:pt x="51" y="114"/>
                  </a:cubicBezTo>
                  <a:cubicBezTo>
                    <a:pt x="51" y="114"/>
                    <a:pt x="51" y="114"/>
                    <a:pt x="52" y="114"/>
                  </a:cubicBezTo>
                  <a:cubicBezTo>
                    <a:pt x="52" y="116"/>
                    <a:pt x="52" y="117"/>
                    <a:pt x="52" y="118"/>
                  </a:cubicBezTo>
                  <a:cubicBezTo>
                    <a:pt x="52" y="118"/>
                    <a:pt x="53" y="118"/>
                    <a:pt x="53" y="118"/>
                  </a:cubicBezTo>
                  <a:cubicBezTo>
                    <a:pt x="53" y="118"/>
                    <a:pt x="53" y="119"/>
                    <a:pt x="53" y="119"/>
                  </a:cubicBezTo>
                  <a:cubicBezTo>
                    <a:pt x="54" y="119"/>
                    <a:pt x="55" y="119"/>
                    <a:pt x="55" y="119"/>
                  </a:cubicBezTo>
                  <a:cubicBezTo>
                    <a:pt x="55" y="121"/>
                    <a:pt x="55" y="122"/>
                    <a:pt x="55" y="123"/>
                  </a:cubicBezTo>
                  <a:cubicBezTo>
                    <a:pt x="55" y="123"/>
                    <a:pt x="55" y="123"/>
                    <a:pt x="55" y="123"/>
                  </a:cubicBezTo>
                  <a:cubicBezTo>
                    <a:pt x="55" y="124"/>
                    <a:pt x="55" y="125"/>
                    <a:pt x="55" y="126"/>
                  </a:cubicBezTo>
                  <a:cubicBezTo>
                    <a:pt x="55" y="126"/>
                    <a:pt x="55" y="126"/>
                    <a:pt x="55" y="127"/>
                  </a:cubicBezTo>
                  <a:cubicBezTo>
                    <a:pt x="55" y="127"/>
                    <a:pt x="55" y="127"/>
                    <a:pt x="55" y="128"/>
                  </a:cubicBezTo>
                  <a:cubicBezTo>
                    <a:pt x="56" y="128"/>
                    <a:pt x="56" y="128"/>
                    <a:pt x="57" y="128"/>
                  </a:cubicBezTo>
                  <a:cubicBezTo>
                    <a:pt x="57" y="128"/>
                    <a:pt x="57" y="129"/>
                    <a:pt x="57" y="130"/>
                  </a:cubicBezTo>
                  <a:cubicBezTo>
                    <a:pt x="57" y="130"/>
                    <a:pt x="57" y="130"/>
                    <a:pt x="58" y="130"/>
                  </a:cubicBezTo>
                  <a:cubicBezTo>
                    <a:pt x="58" y="131"/>
                    <a:pt x="58" y="132"/>
                    <a:pt x="58" y="132"/>
                  </a:cubicBezTo>
                  <a:cubicBezTo>
                    <a:pt x="58" y="132"/>
                    <a:pt x="59" y="132"/>
                    <a:pt x="59" y="132"/>
                  </a:cubicBezTo>
                  <a:cubicBezTo>
                    <a:pt x="59" y="133"/>
                    <a:pt x="59" y="133"/>
                    <a:pt x="59" y="133"/>
                  </a:cubicBezTo>
                  <a:cubicBezTo>
                    <a:pt x="60" y="133"/>
                    <a:pt x="60" y="133"/>
                    <a:pt x="60" y="133"/>
                  </a:cubicBezTo>
                  <a:cubicBezTo>
                    <a:pt x="60" y="134"/>
                    <a:pt x="60" y="135"/>
                    <a:pt x="60" y="136"/>
                  </a:cubicBezTo>
                  <a:cubicBezTo>
                    <a:pt x="60" y="136"/>
                    <a:pt x="61" y="136"/>
                    <a:pt x="61" y="136"/>
                  </a:cubicBezTo>
                  <a:cubicBezTo>
                    <a:pt x="61" y="136"/>
                    <a:pt x="61" y="137"/>
                    <a:pt x="61" y="137"/>
                  </a:cubicBezTo>
                  <a:cubicBezTo>
                    <a:pt x="62" y="137"/>
                    <a:pt x="62" y="137"/>
                    <a:pt x="62" y="137"/>
                  </a:cubicBezTo>
                  <a:cubicBezTo>
                    <a:pt x="62" y="138"/>
                    <a:pt x="62" y="138"/>
                    <a:pt x="62" y="138"/>
                  </a:cubicBezTo>
                  <a:cubicBezTo>
                    <a:pt x="63" y="139"/>
                    <a:pt x="64" y="139"/>
                    <a:pt x="64" y="139"/>
                  </a:cubicBezTo>
                  <a:cubicBezTo>
                    <a:pt x="64" y="140"/>
                    <a:pt x="64" y="140"/>
                    <a:pt x="64" y="140"/>
                  </a:cubicBezTo>
                  <a:cubicBezTo>
                    <a:pt x="64" y="140"/>
                    <a:pt x="65" y="140"/>
                    <a:pt x="65" y="140"/>
                  </a:cubicBezTo>
                  <a:cubicBezTo>
                    <a:pt x="65" y="140"/>
                    <a:pt x="65" y="141"/>
                    <a:pt x="65" y="141"/>
                  </a:cubicBezTo>
                  <a:cubicBezTo>
                    <a:pt x="66" y="141"/>
                    <a:pt x="67" y="141"/>
                    <a:pt x="68" y="141"/>
                  </a:cubicBezTo>
                  <a:cubicBezTo>
                    <a:pt x="68" y="141"/>
                    <a:pt x="68" y="140"/>
                    <a:pt x="69" y="140"/>
                  </a:cubicBezTo>
                  <a:cubicBezTo>
                    <a:pt x="70" y="140"/>
                    <a:pt x="72" y="140"/>
                    <a:pt x="74" y="140"/>
                  </a:cubicBezTo>
                  <a:cubicBezTo>
                    <a:pt x="75" y="140"/>
                    <a:pt x="75" y="140"/>
                    <a:pt x="75" y="140"/>
                  </a:cubicBezTo>
                  <a:cubicBezTo>
                    <a:pt x="75" y="119"/>
                    <a:pt x="75" y="119"/>
                    <a:pt x="75" y="119"/>
                  </a:cubicBezTo>
                  <a:cubicBezTo>
                    <a:pt x="74" y="119"/>
                    <a:pt x="74" y="119"/>
                    <a:pt x="74" y="119"/>
                  </a:cubicBezTo>
                  <a:cubicBezTo>
                    <a:pt x="74" y="119"/>
                    <a:pt x="74" y="119"/>
                    <a:pt x="74" y="118"/>
                  </a:cubicBezTo>
                  <a:cubicBezTo>
                    <a:pt x="74" y="118"/>
                    <a:pt x="74" y="118"/>
                    <a:pt x="73" y="118"/>
                  </a:cubicBezTo>
                  <a:cubicBezTo>
                    <a:pt x="73" y="118"/>
                    <a:pt x="73" y="117"/>
                    <a:pt x="73" y="117"/>
                  </a:cubicBezTo>
                  <a:cubicBezTo>
                    <a:pt x="72" y="117"/>
                    <a:pt x="72" y="117"/>
                    <a:pt x="72" y="117"/>
                  </a:cubicBezTo>
                  <a:cubicBezTo>
                    <a:pt x="72" y="117"/>
                    <a:pt x="72" y="116"/>
                    <a:pt x="72" y="116"/>
                  </a:cubicBezTo>
                  <a:cubicBezTo>
                    <a:pt x="71" y="116"/>
                    <a:pt x="71" y="116"/>
                    <a:pt x="71" y="116"/>
                  </a:cubicBezTo>
                  <a:cubicBezTo>
                    <a:pt x="71" y="113"/>
                    <a:pt x="71" y="111"/>
                    <a:pt x="71" y="108"/>
                  </a:cubicBezTo>
                  <a:cubicBezTo>
                    <a:pt x="71" y="108"/>
                    <a:pt x="71" y="108"/>
                    <a:pt x="71" y="108"/>
                  </a:cubicBezTo>
                  <a:cubicBezTo>
                    <a:pt x="71" y="106"/>
                    <a:pt x="71" y="104"/>
                    <a:pt x="71" y="103"/>
                  </a:cubicBezTo>
                  <a:cubicBezTo>
                    <a:pt x="70" y="103"/>
                    <a:pt x="70" y="103"/>
                    <a:pt x="70" y="103"/>
                  </a:cubicBezTo>
                  <a:cubicBezTo>
                    <a:pt x="70" y="102"/>
                    <a:pt x="70" y="101"/>
                    <a:pt x="70" y="101"/>
                  </a:cubicBezTo>
                  <a:cubicBezTo>
                    <a:pt x="69" y="101"/>
                    <a:pt x="69" y="101"/>
                    <a:pt x="69" y="100"/>
                  </a:cubicBezTo>
                  <a:cubicBezTo>
                    <a:pt x="69" y="100"/>
                    <a:pt x="69" y="99"/>
                    <a:pt x="69" y="99"/>
                  </a:cubicBezTo>
                  <a:cubicBezTo>
                    <a:pt x="69" y="99"/>
                    <a:pt x="69" y="98"/>
                    <a:pt x="69" y="98"/>
                  </a:cubicBezTo>
                  <a:cubicBezTo>
                    <a:pt x="69" y="96"/>
                    <a:pt x="69" y="93"/>
                    <a:pt x="69" y="90"/>
                  </a:cubicBezTo>
                  <a:cubicBezTo>
                    <a:pt x="69" y="90"/>
                    <a:pt x="69" y="90"/>
                    <a:pt x="69" y="89"/>
                  </a:cubicBezTo>
                  <a:cubicBezTo>
                    <a:pt x="69" y="88"/>
                    <a:pt x="69" y="87"/>
                    <a:pt x="69" y="86"/>
                  </a:cubicBezTo>
                  <a:cubicBezTo>
                    <a:pt x="69" y="86"/>
                    <a:pt x="70" y="86"/>
                    <a:pt x="70" y="86"/>
                  </a:cubicBezTo>
                  <a:cubicBezTo>
                    <a:pt x="70" y="86"/>
                    <a:pt x="70" y="86"/>
                    <a:pt x="71" y="86"/>
                  </a:cubicBezTo>
                  <a:cubicBezTo>
                    <a:pt x="71" y="86"/>
                    <a:pt x="71" y="86"/>
                    <a:pt x="72" y="86"/>
                  </a:cubicBezTo>
                  <a:cubicBezTo>
                    <a:pt x="72" y="87"/>
                    <a:pt x="72" y="87"/>
                    <a:pt x="72" y="87"/>
                  </a:cubicBezTo>
                  <a:cubicBezTo>
                    <a:pt x="72" y="87"/>
                    <a:pt x="72" y="87"/>
                    <a:pt x="73" y="87"/>
                  </a:cubicBezTo>
                  <a:cubicBezTo>
                    <a:pt x="73" y="88"/>
                    <a:pt x="73" y="89"/>
                    <a:pt x="73" y="91"/>
                  </a:cubicBezTo>
                  <a:cubicBezTo>
                    <a:pt x="74" y="91"/>
                    <a:pt x="74" y="91"/>
                    <a:pt x="74" y="91"/>
                  </a:cubicBezTo>
                  <a:cubicBezTo>
                    <a:pt x="74" y="91"/>
                    <a:pt x="74" y="92"/>
                    <a:pt x="74" y="92"/>
                  </a:cubicBezTo>
                  <a:cubicBezTo>
                    <a:pt x="75" y="92"/>
                    <a:pt x="75" y="92"/>
                    <a:pt x="75" y="92"/>
                  </a:cubicBezTo>
                  <a:cubicBezTo>
                    <a:pt x="75" y="49"/>
                    <a:pt x="75" y="49"/>
                    <a:pt x="75" y="49"/>
                  </a:cubicBezTo>
                  <a:close/>
                  <a:moveTo>
                    <a:pt x="22" y="77"/>
                  </a:moveTo>
                  <a:cubicBezTo>
                    <a:pt x="22" y="76"/>
                    <a:pt x="22" y="76"/>
                    <a:pt x="22" y="76"/>
                  </a:cubicBezTo>
                  <a:cubicBezTo>
                    <a:pt x="22" y="76"/>
                    <a:pt x="23" y="76"/>
                    <a:pt x="24" y="76"/>
                  </a:cubicBezTo>
                  <a:cubicBezTo>
                    <a:pt x="24" y="75"/>
                    <a:pt x="25" y="75"/>
                    <a:pt x="25" y="74"/>
                  </a:cubicBezTo>
                  <a:cubicBezTo>
                    <a:pt x="25" y="74"/>
                    <a:pt x="26" y="74"/>
                    <a:pt x="26" y="74"/>
                  </a:cubicBezTo>
                  <a:cubicBezTo>
                    <a:pt x="26" y="74"/>
                    <a:pt x="26" y="73"/>
                    <a:pt x="26" y="73"/>
                  </a:cubicBezTo>
                  <a:cubicBezTo>
                    <a:pt x="26" y="73"/>
                    <a:pt x="27" y="73"/>
                    <a:pt x="27" y="73"/>
                  </a:cubicBezTo>
                  <a:cubicBezTo>
                    <a:pt x="27" y="72"/>
                    <a:pt x="27" y="72"/>
                    <a:pt x="27" y="72"/>
                  </a:cubicBezTo>
                  <a:cubicBezTo>
                    <a:pt x="28" y="72"/>
                    <a:pt x="28" y="72"/>
                    <a:pt x="29" y="72"/>
                  </a:cubicBezTo>
                  <a:cubicBezTo>
                    <a:pt x="29" y="71"/>
                    <a:pt x="29" y="70"/>
                    <a:pt x="29" y="69"/>
                  </a:cubicBezTo>
                  <a:cubicBezTo>
                    <a:pt x="29" y="69"/>
                    <a:pt x="29" y="69"/>
                    <a:pt x="29" y="68"/>
                  </a:cubicBezTo>
                  <a:cubicBezTo>
                    <a:pt x="29" y="68"/>
                    <a:pt x="29" y="68"/>
                    <a:pt x="29" y="67"/>
                  </a:cubicBezTo>
                  <a:cubicBezTo>
                    <a:pt x="29" y="67"/>
                    <a:pt x="29" y="67"/>
                    <a:pt x="29" y="67"/>
                  </a:cubicBezTo>
                  <a:cubicBezTo>
                    <a:pt x="29" y="66"/>
                    <a:pt x="29" y="65"/>
                    <a:pt x="29" y="64"/>
                  </a:cubicBezTo>
                  <a:cubicBezTo>
                    <a:pt x="28" y="64"/>
                    <a:pt x="27" y="64"/>
                    <a:pt x="27" y="64"/>
                  </a:cubicBezTo>
                  <a:cubicBezTo>
                    <a:pt x="27" y="64"/>
                    <a:pt x="27" y="63"/>
                    <a:pt x="27" y="63"/>
                  </a:cubicBezTo>
                  <a:cubicBezTo>
                    <a:pt x="27" y="63"/>
                    <a:pt x="26" y="63"/>
                    <a:pt x="26" y="63"/>
                  </a:cubicBezTo>
                  <a:cubicBezTo>
                    <a:pt x="26" y="62"/>
                    <a:pt x="26" y="62"/>
                    <a:pt x="26" y="61"/>
                  </a:cubicBezTo>
                  <a:cubicBezTo>
                    <a:pt x="26" y="61"/>
                    <a:pt x="25" y="61"/>
                    <a:pt x="25" y="61"/>
                  </a:cubicBezTo>
                  <a:cubicBezTo>
                    <a:pt x="25" y="61"/>
                    <a:pt x="25" y="60"/>
                    <a:pt x="25" y="59"/>
                  </a:cubicBezTo>
                  <a:cubicBezTo>
                    <a:pt x="24" y="59"/>
                    <a:pt x="22" y="59"/>
                    <a:pt x="20" y="59"/>
                  </a:cubicBezTo>
                  <a:cubicBezTo>
                    <a:pt x="20" y="59"/>
                    <a:pt x="20" y="60"/>
                    <a:pt x="20" y="61"/>
                  </a:cubicBezTo>
                  <a:cubicBezTo>
                    <a:pt x="19" y="61"/>
                    <a:pt x="18" y="61"/>
                    <a:pt x="17" y="61"/>
                  </a:cubicBezTo>
                  <a:cubicBezTo>
                    <a:pt x="16" y="60"/>
                    <a:pt x="16" y="59"/>
                    <a:pt x="16" y="59"/>
                  </a:cubicBezTo>
                  <a:cubicBezTo>
                    <a:pt x="13" y="59"/>
                    <a:pt x="11" y="59"/>
                    <a:pt x="9" y="59"/>
                  </a:cubicBezTo>
                  <a:cubicBezTo>
                    <a:pt x="8" y="59"/>
                    <a:pt x="7" y="58"/>
                    <a:pt x="7" y="58"/>
                  </a:cubicBezTo>
                  <a:cubicBezTo>
                    <a:pt x="6" y="58"/>
                    <a:pt x="6" y="58"/>
                    <a:pt x="5" y="58"/>
                  </a:cubicBezTo>
                  <a:cubicBezTo>
                    <a:pt x="5" y="58"/>
                    <a:pt x="5" y="59"/>
                    <a:pt x="5" y="59"/>
                  </a:cubicBezTo>
                  <a:cubicBezTo>
                    <a:pt x="5" y="59"/>
                    <a:pt x="4" y="59"/>
                    <a:pt x="4" y="59"/>
                  </a:cubicBezTo>
                  <a:cubicBezTo>
                    <a:pt x="4" y="60"/>
                    <a:pt x="4" y="61"/>
                    <a:pt x="4" y="61"/>
                  </a:cubicBezTo>
                  <a:cubicBezTo>
                    <a:pt x="4" y="61"/>
                    <a:pt x="3" y="61"/>
                    <a:pt x="2" y="61"/>
                  </a:cubicBezTo>
                  <a:cubicBezTo>
                    <a:pt x="2" y="62"/>
                    <a:pt x="2" y="63"/>
                    <a:pt x="2" y="64"/>
                  </a:cubicBezTo>
                  <a:cubicBezTo>
                    <a:pt x="2" y="64"/>
                    <a:pt x="2" y="64"/>
                    <a:pt x="1" y="64"/>
                  </a:cubicBezTo>
                  <a:cubicBezTo>
                    <a:pt x="1" y="64"/>
                    <a:pt x="1" y="65"/>
                    <a:pt x="1" y="66"/>
                  </a:cubicBezTo>
                  <a:cubicBezTo>
                    <a:pt x="1" y="66"/>
                    <a:pt x="1" y="66"/>
                    <a:pt x="0" y="66"/>
                  </a:cubicBezTo>
                  <a:cubicBezTo>
                    <a:pt x="0" y="66"/>
                    <a:pt x="0" y="67"/>
                    <a:pt x="0" y="67"/>
                  </a:cubicBezTo>
                  <a:cubicBezTo>
                    <a:pt x="0" y="67"/>
                    <a:pt x="0" y="67"/>
                    <a:pt x="0" y="67"/>
                  </a:cubicBezTo>
                  <a:cubicBezTo>
                    <a:pt x="0" y="68"/>
                    <a:pt x="0" y="69"/>
                    <a:pt x="0" y="69"/>
                  </a:cubicBezTo>
                  <a:cubicBezTo>
                    <a:pt x="0" y="70"/>
                    <a:pt x="0" y="70"/>
                    <a:pt x="0" y="70"/>
                  </a:cubicBezTo>
                  <a:cubicBezTo>
                    <a:pt x="0" y="71"/>
                    <a:pt x="0" y="72"/>
                    <a:pt x="0" y="73"/>
                  </a:cubicBezTo>
                  <a:cubicBezTo>
                    <a:pt x="1" y="73"/>
                    <a:pt x="1" y="73"/>
                    <a:pt x="1" y="73"/>
                  </a:cubicBezTo>
                  <a:cubicBezTo>
                    <a:pt x="1" y="73"/>
                    <a:pt x="1" y="73"/>
                    <a:pt x="1" y="74"/>
                  </a:cubicBezTo>
                  <a:cubicBezTo>
                    <a:pt x="2" y="74"/>
                    <a:pt x="2" y="74"/>
                    <a:pt x="2" y="74"/>
                  </a:cubicBezTo>
                  <a:cubicBezTo>
                    <a:pt x="2" y="74"/>
                    <a:pt x="2" y="74"/>
                    <a:pt x="2" y="75"/>
                  </a:cubicBezTo>
                  <a:cubicBezTo>
                    <a:pt x="3" y="75"/>
                    <a:pt x="3" y="75"/>
                    <a:pt x="4" y="75"/>
                  </a:cubicBezTo>
                  <a:cubicBezTo>
                    <a:pt x="4" y="75"/>
                    <a:pt x="4" y="76"/>
                    <a:pt x="4" y="76"/>
                  </a:cubicBezTo>
                  <a:cubicBezTo>
                    <a:pt x="6" y="76"/>
                    <a:pt x="7" y="76"/>
                    <a:pt x="9" y="76"/>
                  </a:cubicBezTo>
                  <a:cubicBezTo>
                    <a:pt x="9" y="76"/>
                    <a:pt x="9" y="76"/>
                    <a:pt x="9" y="77"/>
                  </a:cubicBezTo>
                  <a:cubicBezTo>
                    <a:pt x="11" y="77"/>
                    <a:pt x="12" y="77"/>
                    <a:pt x="15" y="77"/>
                  </a:cubicBezTo>
                  <a:cubicBezTo>
                    <a:pt x="15" y="77"/>
                    <a:pt x="15" y="77"/>
                    <a:pt x="15" y="77"/>
                  </a:cubicBezTo>
                  <a:cubicBezTo>
                    <a:pt x="16" y="77"/>
                    <a:pt x="16" y="77"/>
                    <a:pt x="17" y="77"/>
                  </a:cubicBezTo>
                  <a:cubicBezTo>
                    <a:pt x="17" y="77"/>
                    <a:pt x="17" y="77"/>
                    <a:pt x="17" y="77"/>
                  </a:cubicBezTo>
                  <a:cubicBezTo>
                    <a:pt x="17" y="77"/>
                    <a:pt x="17" y="77"/>
                    <a:pt x="18" y="77"/>
                  </a:cubicBezTo>
                  <a:cubicBezTo>
                    <a:pt x="19" y="77"/>
                    <a:pt x="21" y="77"/>
                    <a:pt x="22" y="7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42" name="îṡlïďe">
              <a:extLst>
                <a:ext uri="{FF2B5EF4-FFF2-40B4-BE49-F238E27FC236}">
                  <a16:creationId xmlns:a16="http://schemas.microsoft.com/office/drawing/2014/main" id="{D4815EA5-3BDF-9AD6-6A26-F05639C4CEEC}"/>
                </a:ext>
              </a:extLst>
            </p:cNvPr>
            <p:cNvSpPr/>
            <p:nvPr/>
          </p:nvSpPr>
          <p:spPr bwMode="auto">
            <a:xfrm>
              <a:off x="8819791" y="3280237"/>
              <a:ext cx="230041" cy="352940"/>
            </a:xfrm>
            <a:custGeom>
              <a:avLst/>
              <a:gdLst>
                <a:gd name="T0" fmla="*/ 30 w 53"/>
                <a:gd name="T1" fmla="*/ 9 h 81"/>
                <a:gd name="T2" fmla="*/ 32 w 53"/>
                <a:gd name="T3" fmla="*/ 11 h 81"/>
                <a:gd name="T4" fmla="*/ 32 w 53"/>
                <a:gd name="T5" fmla="*/ 19 h 81"/>
                <a:gd name="T6" fmla="*/ 35 w 53"/>
                <a:gd name="T7" fmla="*/ 16 h 81"/>
                <a:gd name="T8" fmla="*/ 38 w 53"/>
                <a:gd name="T9" fmla="*/ 13 h 81"/>
                <a:gd name="T10" fmla="*/ 40 w 53"/>
                <a:gd name="T11" fmla="*/ 10 h 81"/>
                <a:gd name="T12" fmla="*/ 42 w 53"/>
                <a:gd name="T13" fmla="*/ 8 h 81"/>
                <a:gd name="T14" fmla="*/ 45 w 53"/>
                <a:gd name="T15" fmla="*/ 6 h 81"/>
                <a:gd name="T16" fmla="*/ 47 w 53"/>
                <a:gd name="T17" fmla="*/ 4 h 81"/>
                <a:gd name="T18" fmla="*/ 49 w 53"/>
                <a:gd name="T19" fmla="*/ 1 h 81"/>
                <a:gd name="T20" fmla="*/ 53 w 53"/>
                <a:gd name="T21" fmla="*/ 1 h 81"/>
                <a:gd name="T22" fmla="*/ 52 w 53"/>
                <a:gd name="T23" fmla="*/ 6 h 81"/>
                <a:gd name="T24" fmla="*/ 50 w 53"/>
                <a:gd name="T25" fmla="*/ 10 h 81"/>
                <a:gd name="T26" fmla="*/ 48 w 53"/>
                <a:gd name="T27" fmla="*/ 13 h 81"/>
                <a:gd name="T28" fmla="*/ 47 w 53"/>
                <a:gd name="T29" fmla="*/ 16 h 81"/>
                <a:gd name="T30" fmla="*/ 49 w 53"/>
                <a:gd name="T31" fmla="*/ 19 h 81"/>
                <a:gd name="T32" fmla="*/ 49 w 53"/>
                <a:gd name="T33" fmla="*/ 23 h 81"/>
                <a:gd name="T34" fmla="*/ 48 w 53"/>
                <a:gd name="T35" fmla="*/ 29 h 81"/>
                <a:gd name="T36" fmla="*/ 46 w 53"/>
                <a:gd name="T37" fmla="*/ 33 h 81"/>
                <a:gd name="T38" fmla="*/ 44 w 53"/>
                <a:gd name="T39" fmla="*/ 35 h 81"/>
                <a:gd name="T40" fmla="*/ 41 w 53"/>
                <a:gd name="T41" fmla="*/ 39 h 81"/>
                <a:gd name="T42" fmla="*/ 39 w 53"/>
                <a:gd name="T43" fmla="*/ 41 h 81"/>
                <a:gd name="T44" fmla="*/ 37 w 53"/>
                <a:gd name="T45" fmla="*/ 43 h 81"/>
                <a:gd name="T46" fmla="*/ 35 w 53"/>
                <a:gd name="T47" fmla="*/ 49 h 81"/>
                <a:gd name="T48" fmla="*/ 33 w 53"/>
                <a:gd name="T49" fmla="*/ 54 h 81"/>
                <a:gd name="T50" fmla="*/ 30 w 53"/>
                <a:gd name="T51" fmla="*/ 56 h 81"/>
                <a:gd name="T52" fmla="*/ 28 w 53"/>
                <a:gd name="T53" fmla="*/ 59 h 81"/>
                <a:gd name="T54" fmla="*/ 26 w 53"/>
                <a:gd name="T55" fmla="*/ 61 h 81"/>
                <a:gd name="T56" fmla="*/ 24 w 53"/>
                <a:gd name="T57" fmla="*/ 65 h 81"/>
                <a:gd name="T58" fmla="*/ 21 w 53"/>
                <a:gd name="T59" fmla="*/ 68 h 81"/>
                <a:gd name="T60" fmla="*/ 19 w 53"/>
                <a:gd name="T61" fmla="*/ 71 h 81"/>
                <a:gd name="T62" fmla="*/ 17 w 53"/>
                <a:gd name="T63" fmla="*/ 79 h 81"/>
                <a:gd name="T64" fmla="*/ 15 w 53"/>
                <a:gd name="T65" fmla="*/ 81 h 81"/>
                <a:gd name="T66" fmla="*/ 6 w 53"/>
                <a:gd name="T67" fmla="*/ 80 h 81"/>
                <a:gd name="T68" fmla="*/ 4 w 53"/>
                <a:gd name="T69" fmla="*/ 79 h 81"/>
                <a:gd name="T70" fmla="*/ 3 w 53"/>
                <a:gd name="T71" fmla="*/ 74 h 81"/>
                <a:gd name="T72" fmla="*/ 1 w 53"/>
                <a:gd name="T73" fmla="*/ 70 h 81"/>
                <a:gd name="T74" fmla="*/ 1 w 53"/>
                <a:gd name="T75" fmla="*/ 66 h 81"/>
                <a:gd name="T76" fmla="*/ 3 w 53"/>
                <a:gd name="T77" fmla="*/ 60 h 81"/>
                <a:gd name="T78" fmla="*/ 5 w 53"/>
                <a:gd name="T79" fmla="*/ 58 h 81"/>
                <a:gd name="T80" fmla="*/ 7 w 53"/>
                <a:gd name="T81" fmla="*/ 54 h 81"/>
                <a:gd name="T82" fmla="*/ 9 w 53"/>
                <a:gd name="T83" fmla="*/ 50 h 81"/>
                <a:gd name="T84" fmla="*/ 12 w 53"/>
                <a:gd name="T85" fmla="*/ 48 h 81"/>
                <a:gd name="T86" fmla="*/ 14 w 53"/>
                <a:gd name="T87" fmla="*/ 41 h 81"/>
                <a:gd name="T88" fmla="*/ 17 w 53"/>
                <a:gd name="T89" fmla="*/ 37 h 81"/>
                <a:gd name="T90" fmla="*/ 18 w 53"/>
                <a:gd name="T91" fmla="*/ 31 h 81"/>
                <a:gd name="T92" fmla="*/ 15 w 53"/>
                <a:gd name="T93" fmla="*/ 30 h 81"/>
                <a:gd name="T94" fmla="*/ 9 w 53"/>
                <a:gd name="T95" fmla="*/ 32 h 81"/>
                <a:gd name="T96" fmla="*/ 5 w 53"/>
                <a:gd name="T97" fmla="*/ 32 h 81"/>
                <a:gd name="T98" fmla="*/ 3 w 53"/>
                <a:gd name="T99" fmla="*/ 29 h 81"/>
                <a:gd name="T100" fmla="*/ 5 w 53"/>
                <a:gd name="T101" fmla="*/ 23 h 81"/>
                <a:gd name="T102" fmla="*/ 7 w 53"/>
                <a:gd name="T103" fmla="*/ 20 h 81"/>
                <a:gd name="T104" fmla="*/ 9 w 53"/>
                <a:gd name="T105" fmla="*/ 18 h 81"/>
                <a:gd name="T106" fmla="*/ 13 w 53"/>
                <a:gd name="T107" fmla="*/ 16 h 81"/>
                <a:gd name="T108" fmla="*/ 18 w 53"/>
                <a:gd name="T109" fmla="*/ 16 h 81"/>
                <a:gd name="T110" fmla="*/ 23 w 53"/>
                <a:gd name="T111" fmla="*/ 14 h 81"/>
                <a:gd name="T112" fmla="*/ 24 w 53"/>
                <a:gd name="T113"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 h="81">
                  <a:moveTo>
                    <a:pt x="25" y="9"/>
                  </a:moveTo>
                  <a:cubicBezTo>
                    <a:pt x="25" y="9"/>
                    <a:pt x="25" y="9"/>
                    <a:pt x="25" y="9"/>
                  </a:cubicBezTo>
                  <a:cubicBezTo>
                    <a:pt x="25" y="9"/>
                    <a:pt x="25" y="9"/>
                    <a:pt x="26" y="9"/>
                  </a:cubicBezTo>
                  <a:cubicBezTo>
                    <a:pt x="27" y="9"/>
                    <a:pt x="29" y="9"/>
                    <a:pt x="30" y="9"/>
                  </a:cubicBezTo>
                  <a:cubicBezTo>
                    <a:pt x="30" y="9"/>
                    <a:pt x="30" y="9"/>
                    <a:pt x="30" y="10"/>
                  </a:cubicBezTo>
                  <a:cubicBezTo>
                    <a:pt x="30" y="10"/>
                    <a:pt x="30" y="10"/>
                    <a:pt x="30" y="10"/>
                  </a:cubicBezTo>
                  <a:cubicBezTo>
                    <a:pt x="30" y="11"/>
                    <a:pt x="30" y="11"/>
                    <a:pt x="30" y="11"/>
                  </a:cubicBezTo>
                  <a:cubicBezTo>
                    <a:pt x="31" y="11"/>
                    <a:pt x="32" y="11"/>
                    <a:pt x="32" y="11"/>
                  </a:cubicBezTo>
                  <a:cubicBezTo>
                    <a:pt x="32" y="13"/>
                    <a:pt x="32" y="15"/>
                    <a:pt x="32" y="16"/>
                  </a:cubicBezTo>
                  <a:cubicBezTo>
                    <a:pt x="32" y="16"/>
                    <a:pt x="32" y="16"/>
                    <a:pt x="31" y="17"/>
                  </a:cubicBezTo>
                  <a:cubicBezTo>
                    <a:pt x="31" y="18"/>
                    <a:pt x="31" y="18"/>
                    <a:pt x="31" y="19"/>
                  </a:cubicBezTo>
                  <a:cubicBezTo>
                    <a:pt x="32" y="19"/>
                    <a:pt x="32" y="19"/>
                    <a:pt x="32" y="19"/>
                  </a:cubicBezTo>
                  <a:cubicBezTo>
                    <a:pt x="33" y="19"/>
                    <a:pt x="33" y="18"/>
                    <a:pt x="33" y="18"/>
                  </a:cubicBezTo>
                  <a:cubicBezTo>
                    <a:pt x="33" y="18"/>
                    <a:pt x="34" y="18"/>
                    <a:pt x="34" y="18"/>
                  </a:cubicBezTo>
                  <a:cubicBezTo>
                    <a:pt x="34" y="18"/>
                    <a:pt x="34" y="17"/>
                    <a:pt x="34" y="16"/>
                  </a:cubicBezTo>
                  <a:cubicBezTo>
                    <a:pt x="34" y="16"/>
                    <a:pt x="35" y="16"/>
                    <a:pt x="35" y="16"/>
                  </a:cubicBezTo>
                  <a:cubicBezTo>
                    <a:pt x="35" y="16"/>
                    <a:pt x="35" y="15"/>
                    <a:pt x="35" y="15"/>
                  </a:cubicBezTo>
                  <a:cubicBezTo>
                    <a:pt x="35" y="15"/>
                    <a:pt x="36" y="15"/>
                    <a:pt x="37" y="15"/>
                  </a:cubicBezTo>
                  <a:cubicBezTo>
                    <a:pt x="37" y="14"/>
                    <a:pt x="37" y="14"/>
                    <a:pt x="37" y="13"/>
                  </a:cubicBezTo>
                  <a:cubicBezTo>
                    <a:pt x="37" y="13"/>
                    <a:pt x="37" y="13"/>
                    <a:pt x="38" y="13"/>
                  </a:cubicBezTo>
                  <a:cubicBezTo>
                    <a:pt x="38" y="13"/>
                    <a:pt x="38" y="12"/>
                    <a:pt x="38" y="11"/>
                  </a:cubicBezTo>
                  <a:cubicBezTo>
                    <a:pt x="38" y="11"/>
                    <a:pt x="38" y="11"/>
                    <a:pt x="39" y="11"/>
                  </a:cubicBezTo>
                  <a:cubicBezTo>
                    <a:pt x="39" y="11"/>
                    <a:pt x="39" y="11"/>
                    <a:pt x="39" y="10"/>
                  </a:cubicBezTo>
                  <a:cubicBezTo>
                    <a:pt x="39" y="10"/>
                    <a:pt x="39" y="10"/>
                    <a:pt x="40" y="10"/>
                  </a:cubicBezTo>
                  <a:cubicBezTo>
                    <a:pt x="40" y="10"/>
                    <a:pt x="40" y="10"/>
                    <a:pt x="40" y="9"/>
                  </a:cubicBezTo>
                  <a:cubicBezTo>
                    <a:pt x="40" y="9"/>
                    <a:pt x="41" y="9"/>
                    <a:pt x="41" y="9"/>
                  </a:cubicBezTo>
                  <a:cubicBezTo>
                    <a:pt x="41" y="9"/>
                    <a:pt x="41" y="9"/>
                    <a:pt x="41" y="8"/>
                  </a:cubicBezTo>
                  <a:cubicBezTo>
                    <a:pt x="42" y="8"/>
                    <a:pt x="42" y="8"/>
                    <a:pt x="42" y="8"/>
                  </a:cubicBezTo>
                  <a:cubicBezTo>
                    <a:pt x="42" y="8"/>
                    <a:pt x="42" y="8"/>
                    <a:pt x="42" y="7"/>
                  </a:cubicBezTo>
                  <a:cubicBezTo>
                    <a:pt x="43" y="7"/>
                    <a:pt x="43" y="7"/>
                    <a:pt x="44" y="7"/>
                  </a:cubicBezTo>
                  <a:cubicBezTo>
                    <a:pt x="44" y="6"/>
                    <a:pt x="44" y="6"/>
                    <a:pt x="44" y="6"/>
                  </a:cubicBezTo>
                  <a:cubicBezTo>
                    <a:pt x="44" y="6"/>
                    <a:pt x="44" y="6"/>
                    <a:pt x="45" y="6"/>
                  </a:cubicBezTo>
                  <a:cubicBezTo>
                    <a:pt x="45" y="5"/>
                    <a:pt x="45" y="5"/>
                    <a:pt x="45" y="5"/>
                  </a:cubicBezTo>
                  <a:cubicBezTo>
                    <a:pt x="45" y="5"/>
                    <a:pt x="45" y="5"/>
                    <a:pt x="46" y="5"/>
                  </a:cubicBezTo>
                  <a:cubicBezTo>
                    <a:pt x="46" y="4"/>
                    <a:pt x="46" y="4"/>
                    <a:pt x="46" y="4"/>
                  </a:cubicBezTo>
                  <a:cubicBezTo>
                    <a:pt x="46" y="4"/>
                    <a:pt x="47" y="4"/>
                    <a:pt x="47" y="4"/>
                  </a:cubicBezTo>
                  <a:cubicBezTo>
                    <a:pt x="47" y="3"/>
                    <a:pt x="47" y="3"/>
                    <a:pt x="47" y="2"/>
                  </a:cubicBezTo>
                  <a:cubicBezTo>
                    <a:pt x="47" y="2"/>
                    <a:pt x="48" y="2"/>
                    <a:pt x="48" y="2"/>
                  </a:cubicBezTo>
                  <a:cubicBezTo>
                    <a:pt x="48" y="2"/>
                    <a:pt x="48" y="1"/>
                    <a:pt x="48" y="1"/>
                  </a:cubicBezTo>
                  <a:cubicBezTo>
                    <a:pt x="48" y="1"/>
                    <a:pt x="49" y="1"/>
                    <a:pt x="49" y="1"/>
                  </a:cubicBezTo>
                  <a:cubicBezTo>
                    <a:pt x="49" y="1"/>
                    <a:pt x="49" y="0"/>
                    <a:pt x="49" y="0"/>
                  </a:cubicBezTo>
                  <a:cubicBezTo>
                    <a:pt x="50" y="0"/>
                    <a:pt x="52" y="0"/>
                    <a:pt x="53" y="0"/>
                  </a:cubicBezTo>
                  <a:cubicBezTo>
                    <a:pt x="53" y="0"/>
                    <a:pt x="53" y="1"/>
                    <a:pt x="53" y="1"/>
                  </a:cubicBezTo>
                  <a:cubicBezTo>
                    <a:pt x="53" y="1"/>
                    <a:pt x="53" y="1"/>
                    <a:pt x="53" y="1"/>
                  </a:cubicBezTo>
                  <a:cubicBezTo>
                    <a:pt x="53" y="3"/>
                    <a:pt x="53" y="3"/>
                    <a:pt x="53" y="4"/>
                  </a:cubicBezTo>
                  <a:cubicBezTo>
                    <a:pt x="53" y="4"/>
                    <a:pt x="53" y="4"/>
                    <a:pt x="53" y="5"/>
                  </a:cubicBezTo>
                  <a:cubicBezTo>
                    <a:pt x="53" y="5"/>
                    <a:pt x="53" y="6"/>
                    <a:pt x="53" y="6"/>
                  </a:cubicBezTo>
                  <a:cubicBezTo>
                    <a:pt x="53" y="6"/>
                    <a:pt x="52" y="6"/>
                    <a:pt x="52" y="6"/>
                  </a:cubicBezTo>
                  <a:cubicBezTo>
                    <a:pt x="52" y="7"/>
                    <a:pt x="52" y="8"/>
                    <a:pt x="52" y="8"/>
                  </a:cubicBezTo>
                  <a:cubicBezTo>
                    <a:pt x="52" y="8"/>
                    <a:pt x="52" y="9"/>
                    <a:pt x="51" y="9"/>
                  </a:cubicBezTo>
                  <a:cubicBezTo>
                    <a:pt x="51" y="9"/>
                    <a:pt x="51" y="9"/>
                    <a:pt x="51" y="10"/>
                  </a:cubicBezTo>
                  <a:cubicBezTo>
                    <a:pt x="51" y="10"/>
                    <a:pt x="51" y="10"/>
                    <a:pt x="50" y="10"/>
                  </a:cubicBezTo>
                  <a:cubicBezTo>
                    <a:pt x="50" y="11"/>
                    <a:pt x="50" y="11"/>
                    <a:pt x="50" y="11"/>
                  </a:cubicBezTo>
                  <a:cubicBezTo>
                    <a:pt x="50" y="11"/>
                    <a:pt x="50" y="11"/>
                    <a:pt x="49" y="11"/>
                  </a:cubicBezTo>
                  <a:cubicBezTo>
                    <a:pt x="49" y="12"/>
                    <a:pt x="49" y="13"/>
                    <a:pt x="49" y="13"/>
                  </a:cubicBezTo>
                  <a:cubicBezTo>
                    <a:pt x="49" y="13"/>
                    <a:pt x="49" y="13"/>
                    <a:pt x="48" y="13"/>
                  </a:cubicBezTo>
                  <a:cubicBezTo>
                    <a:pt x="48" y="14"/>
                    <a:pt x="48" y="14"/>
                    <a:pt x="48" y="15"/>
                  </a:cubicBezTo>
                  <a:cubicBezTo>
                    <a:pt x="48" y="15"/>
                    <a:pt x="48" y="15"/>
                    <a:pt x="47" y="15"/>
                  </a:cubicBezTo>
                  <a:cubicBezTo>
                    <a:pt x="47" y="15"/>
                    <a:pt x="47" y="15"/>
                    <a:pt x="47" y="15"/>
                  </a:cubicBezTo>
                  <a:cubicBezTo>
                    <a:pt x="47" y="15"/>
                    <a:pt x="47" y="15"/>
                    <a:pt x="47" y="16"/>
                  </a:cubicBezTo>
                  <a:cubicBezTo>
                    <a:pt x="47" y="16"/>
                    <a:pt x="47" y="18"/>
                    <a:pt x="47" y="18"/>
                  </a:cubicBezTo>
                  <a:cubicBezTo>
                    <a:pt x="47" y="18"/>
                    <a:pt x="47" y="18"/>
                    <a:pt x="47" y="18"/>
                  </a:cubicBezTo>
                  <a:cubicBezTo>
                    <a:pt x="47" y="18"/>
                    <a:pt x="47" y="19"/>
                    <a:pt x="48" y="19"/>
                  </a:cubicBezTo>
                  <a:cubicBezTo>
                    <a:pt x="48" y="19"/>
                    <a:pt x="48" y="19"/>
                    <a:pt x="49" y="19"/>
                  </a:cubicBezTo>
                  <a:cubicBezTo>
                    <a:pt x="49" y="19"/>
                    <a:pt x="49" y="19"/>
                    <a:pt x="49" y="19"/>
                  </a:cubicBezTo>
                  <a:cubicBezTo>
                    <a:pt x="50" y="19"/>
                    <a:pt x="50" y="19"/>
                    <a:pt x="50" y="19"/>
                  </a:cubicBezTo>
                  <a:cubicBezTo>
                    <a:pt x="50" y="20"/>
                    <a:pt x="50" y="21"/>
                    <a:pt x="50" y="23"/>
                  </a:cubicBezTo>
                  <a:cubicBezTo>
                    <a:pt x="50" y="23"/>
                    <a:pt x="49" y="23"/>
                    <a:pt x="49" y="23"/>
                  </a:cubicBezTo>
                  <a:cubicBezTo>
                    <a:pt x="49" y="25"/>
                    <a:pt x="49" y="26"/>
                    <a:pt x="49" y="27"/>
                  </a:cubicBezTo>
                  <a:cubicBezTo>
                    <a:pt x="49" y="27"/>
                    <a:pt x="49" y="27"/>
                    <a:pt x="49" y="28"/>
                  </a:cubicBezTo>
                  <a:cubicBezTo>
                    <a:pt x="49" y="28"/>
                    <a:pt x="49" y="28"/>
                    <a:pt x="49" y="29"/>
                  </a:cubicBezTo>
                  <a:cubicBezTo>
                    <a:pt x="49" y="29"/>
                    <a:pt x="48" y="29"/>
                    <a:pt x="48" y="29"/>
                  </a:cubicBezTo>
                  <a:cubicBezTo>
                    <a:pt x="48" y="30"/>
                    <a:pt x="48" y="30"/>
                    <a:pt x="48" y="31"/>
                  </a:cubicBezTo>
                  <a:cubicBezTo>
                    <a:pt x="48" y="31"/>
                    <a:pt x="48" y="31"/>
                    <a:pt x="47" y="31"/>
                  </a:cubicBezTo>
                  <a:cubicBezTo>
                    <a:pt x="47" y="31"/>
                    <a:pt x="47" y="32"/>
                    <a:pt x="47" y="33"/>
                  </a:cubicBezTo>
                  <a:cubicBezTo>
                    <a:pt x="47" y="33"/>
                    <a:pt x="47" y="33"/>
                    <a:pt x="46" y="33"/>
                  </a:cubicBezTo>
                  <a:cubicBezTo>
                    <a:pt x="46" y="33"/>
                    <a:pt x="46" y="34"/>
                    <a:pt x="46" y="34"/>
                  </a:cubicBezTo>
                  <a:cubicBezTo>
                    <a:pt x="45" y="34"/>
                    <a:pt x="45" y="34"/>
                    <a:pt x="45" y="34"/>
                  </a:cubicBezTo>
                  <a:cubicBezTo>
                    <a:pt x="45" y="34"/>
                    <a:pt x="45" y="35"/>
                    <a:pt x="45" y="35"/>
                  </a:cubicBezTo>
                  <a:cubicBezTo>
                    <a:pt x="44" y="35"/>
                    <a:pt x="44" y="35"/>
                    <a:pt x="44" y="35"/>
                  </a:cubicBezTo>
                  <a:cubicBezTo>
                    <a:pt x="44" y="36"/>
                    <a:pt x="44" y="36"/>
                    <a:pt x="44" y="37"/>
                  </a:cubicBezTo>
                  <a:cubicBezTo>
                    <a:pt x="43" y="37"/>
                    <a:pt x="43" y="37"/>
                    <a:pt x="42" y="37"/>
                  </a:cubicBezTo>
                  <a:cubicBezTo>
                    <a:pt x="42" y="38"/>
                    <a:pt x="42" y="38"/>
                    <a:pt x="42" y="39"/>
                  </a:cubicBezTo>
                  <a:cubicBezTo>
                    <a:pt x="42" y="39"/>
                    <a:pt x="42" y="39"/>
                    <a:pt x="41" y="39"/>
                  </a:cubicBezTo>
                  <a:cubicBezTo>
                    <a:pt x="41" y="39"/>
                    <a:pt x="41" y="39"/>
                    <a:pt x="41" y="40"/>
                  </a:cubicBezTo>
                  <a:cubicBezTo>
                    <a:pt x="41" y="40"/>
                    <a:pt x="40" y="40"/>
                    <a:pt x="40" y="40"/>
                  </a:cubicBezTo>
                  <a:cubicBezTo>
                    <a:pt x="40" y="40"/>
                    <a:pt x="40" y="40"/>
                    <a:pt x="40" y="41"/>
                  </a:cubicBezTo>
                  <a:cubicBezTo>
                    <a:pt x="40" y="41"/>
                    <a:pt x="39" y="41"/>
                    <a:pt x="39" y="41"/>
                  </a:cubicBezTo>
                  <a:cubicBezTo>
                    <a:pt x="39" y="41"/>
                    <a:pt x="39" y="41"/>
                    <a:pt x="39" y="42"/>
                  </a:cubicBezTo>
                  <a:cubicBezTo>
                    <a:pt x="38" y="42"/>
                    <a:pt x="38" y="42"/>
                    <a:pt x="38" y="42"/>
                  </a:cubicBezTo>
                  <a:cubicBezTo>
                    <a:pt x="38" y="43"/>
                    <a:pt x="38" y="43"/>
                    <a:pt x="38" y="43"/>
                  </a:cubicBezTo>
                  <a:cubicBezTo>
                    <a:pt x="37" y="43"/>
                    <a:pt x="37" y="43"/>
                    <a:pt x="37" y="43"/>
                  </a:cubicBezTo>
                  <a:cubicBezTo>
                    <a:pt x="37" y="44"/>
                    <a:pt x="37" y="45"/>
                    <a:pt x="37" y="46"/>
                  </a:cubicBezTo>
                  <a:cubicBezTo>
                    <a:pt x="36" y="46"/>
                    <a:pt x="36" y="46"/>
                    <a:pt x="35" y="46"/>
                  </a:cubicBezTo>
                  <a:cubicBezTo>
                    <a:pt x="35" y="46"/>
                    <a:pt x="35" y="47"/>
                    <a:pt x="35" y="48"/>
                  </a:cubicBezTo>
                  <a:cubicBezTo>
                    <a:pt x="35" y="48"/>
                    <a:pt x="35" y="48"/>
                    <a:pt x="35" y="49"/>
                  </a:cubicBezTo>
                  <a:cubicBezTo>
                    <a:pt x="35" y="49"/>
                    <a:pt x="35" y="49"/>
                    <a:pt x="35" y="50"/>
                  </a:cubicBezTo>
                  <a:cubicBezTo>
                    <a:pt x="34" y="50"/>
                    <a:pt x="34" y="50"/>
                    <a:pt x="34" y="50"/>
                  </a:cubicBezTo>
                  <a:cubicBezTo>
                    <a:pt x="34" y="51"/>
                    <a:pt x="34" y="53"/>
                    <a:pt x="34" y="54"/>
                  </a:cubicBezTo>
                  <a:cubicBezTo>
                    <a:pt x="34" y="54"/>
                    <a:pt x="33" y="54"/>
                    <a:pt x="33" y="54"/>
                  </a:cubicBezTo>
                  <a:cubicBezTo>
                    <a:pt x="33" y="54"/>
                    <a:pt x="33" y="55"/>
                    <a:pt x="33" y="55"/>
                  </a:cubicBezTo>
                  <a:cubicBezTo>
                    <a:pt x="33" y="55"/>
                    <a:pt x="32" y="55"/>
                    <a:pt x="32" y="55"/>
                  </a:cubicBezTo>
                  <a:cubicBezTo>
                    <a:pt x="32" y="55"/>
                    <a:pt x="32" y="56"/>
                    <a:pt x="32" y="56"/>
                  </a:cubicBezTo>
                  <a:cubicBezTo>
                    <a:pt x="32" y="56"/>
                    <a:pt x="31" y="56"/>
                    <a:pt x="30" y="56"/>
                  </a:cubicBezTo>
                  <a:cubicBezTo>
                    <a:pt x="30" y="56"/>
                    <a:pt x="30" y="57"/>
                    <a:pt x="30" y="58"/>
                  </a:cubicBezTo>
                  <a:cubicBezTo>
                    <a:pt x="30" y="58"/>
                    <a:pt x="30" y="58"/>
                    <a:pt x="29" y="58"/>
                  </a:cubicBezTo>
                  <a:cubicBezTo>
                    <a:pt x="29" y="58"/>
                    <a:pt x="29" y="58"/>
                    <a:pt x="29" y="59"/>
                  </a:cubicBezTo>
                  <a:cubicBezTo>
                    <a:pt x="29" y="59"/>
                    <a:pt x="29" y="59"/>
                    <a:pt x="28" y="59"/>
                  </a:cubicBezTo>
                  <a:cubicBezTo>
                    <a:pt x="28" y="59"/>
                    <a:pt x="28" y="59"/>
                    <a:pt x="28" y="60"/>
                  </a:cubicBezTo>
                  <a:cubicBezTo>
                    <a:pt x="28" y="60"/>
                    <a:pt x="28" y="60"/>
                    <a:pt x="27" y="60"/>
                  </a:cubicBezTo>
                  <a:cubicBezTo>
                    <a:pt x="27" y="60"/>
                    <a:pt x="27" y="61"/>
                    <a:pt x="27" y="61"/>
                  </a:cubicBezTo>
                  <a:cubicBezTo>
                    <a:pt x="27" y="61"/>
                    <a:pt x="27" y="61"/>
                    <a:pt x="26" y="61"/>
                  </a:cubicBezTo>
                  <a:cubicBezTo>
                    <a:pt x="26" y="62"/>
                    <a:pt x="26" y="62"/>
                    <a:pt x="26" y="63"/>
                  </a:cubicBezTo>
                  <a:cubicBezTo>
                    <a:pt x="25" y="63"/>
                    <a:pt x="25" y="63"/>
                    <a:pt x="25" y="63"/>
                  </a:cubicBezTo>
                  <a:cubicBezTo>
                    <a:pt x="25" y="64"/>
                    <a:pt x="25" y="65"/>
                    <a:pt x="25" y="65"/>
                  </a:cubicBezTo>
                  <a:cubicBezTo>
                    <a:pt x="24" y="65"/>
                    <a:pt x="24" y="65"/>
                    <a:pt x="24" y="65"/>
                  </a:cubicBezTo>
                  <a:cubicBezTo>
                    <a:pt x="24" y="66"/>
                    <a:pt x="24" y="66"/>
                    <a:pt x="24" y="67"/>
                  </a:cubicBezTo>
                  <a:cubicBezTo>
                    <a:pt x="23" y="67"/>
                    <a:pt x="23" y="67"/>
                    <a:pt x="23" y="67"/>
                  </a:cubicBezTo>
                  <a:cubicBezTo>
                    <a:pt x="23" y="67"/>
                    <a:pt x="23" y="68"/>
                    <a:pt x="23" y="68"/>
                  </a:cubicBezTo>
                  <a:cubicBezTo>
                    <a:pt x="22" y="68"/>
                    <a:pt x="22" y="68"/>
                    <a:pt x="21" y="68"/>
                  </a:cubicBezTo>
                  <a:cubicBezTo>
                    <a:pt x="21" y="69"/>
                    <a:pt x="21" y="69"/>
                    <a:pt x="21" y="70"/>
                  </a:cubicBezTo>
                  <a:cubicBezTo>
                    <a:pt x="21" y="70"/>
                    <a:pt x="20" y="70"/>
                    <a:pt x="20" y="70"/>
                  </a:cubicBezTo>
                  <a:cubicBezTo>
                    <a:pt x="20" y="70"/>
                    <a:pt x="20" y="71"/>
                    <a:pt x="20" y="71"/>
                  </a:cubicBezTo>
                  <a:cubicBezTo>
                    <a:pt x="20" y="71"/>
                    <a:pt x="19" y="71"/>
                    <a:pt x="19" y="71"/>
                  </a:cubicBezTo>
                  <a:cubicBezTo>
                    <a:pt x="19" y="72"/>
                    <a:pt x="19" y="73"/>
                    <a:pt x="19" y="73"/>
                  </a:cubicBezTo>
                  <a:cubicBezTo>
                    <a:pt x="19" y="73"/>
                    <a:pt x="18" y="73"/>
                    <a:pt x="18" y="73"/>
                  </a:cubicBezTo>
                  <a:cubicBezTo>
                    <a:pt x="18" y="75"/>
                    <a:pt x="18" y="76"/>
                    <a:pt x="18" y="79"/>
                  </a:cubicBezTo>
                  <a:cubicBezTo>
                    <a:pt x="17" y="79"/>
                    <a:pt x="17" y="79"/>
                    <a:pt x="17" y="79"/>
                  </a:cubicBezTo>
                  <a:cubicBezTo>
                    <a:pt x="17" y="79"/>
                    <a:pt x="17" y="79"/>
                    <a:pt x="17" y="80"/>
                  </a:cubicBezTo>
                  <a:cubicBezTo>
                    <a:pt x="16" y="80"/>
                    <a:pt x="16" y="80"/>
                    <a:pt x="15" y="80"/>
                  </a:cubicBezTo>
                  <a:cubicBezTo>
                    <a:pt x="15" y="80"/>
                    <a:pt x="15" y="80"/>
                    <a:pt x="15" y="81"/>
                  </a:cubicBezTo>
                  <a:cubicBezTo>
                    <a:pt x="15" y="81"/>
                    <a:pt x="15" y="81"/>
                    <a:pt x="15" y="81"/>
                  </a:cubicBezTo>
                  <a:cubicBezTo>
                    <a:pt x="14" y="81"/>
                    <a:pt x="14" y="81"/>
                    <a:pt x="14" y="81"/>
                  </a:cubicBezTo>
                  <a:cubicBezTo>
                    <a:pt x="12" y="81"/>
                    <a:pt x="10" y="81"/>
                    <a:pt x="8" y="81"/>
                  </a:cubicBezTo>
                  <a:cubicBezTo>
                    <a:pt x="8" y="81"/>
                    <a:pt x="8" y="81"/>
                    <a:pt x="7" y="80"/>
                  </a:cubicBezTo>
                  <a:cubicBezTo>
                    <a:pt x="7" y="80"/>
                    <a:pt x="7" y="80"/>
                    <a:pt x="6" y="80"/>
                  </a:cubicBezTo>
                  <a:cubicBezTo>
                    <a:pt x="5" y="80"/>
                    <a:pt x="5" y="80"/>
                    <a:pt x="5" y="80"/>
                  </a:cubicBezTo>
                  <a:cubicBezTo>
                    <a:pt x="5" y="80"/>
                    <a:pt x="5" y="80"/>
                    <a:pt x="5" y="80"/>
                  </a:cubicBezTo>
                  <a:cubicBezTo>
                    <a:pt x="5" y="79"/>
                    <a:pt x="5" y="79"/>
                    <a:pt x="5" y="79"/>
                  </a:cubicBezTo>
                  <a:cubicBezTo>
                    <a:pt x="4" y="79"/>
                    <a:pt x="4" y="79"/>
                    <a:pt x="4" y="79"/>
                  </a:cubicBezTo>
                  <a:cubicBezTo>
                    <a:pt x="4" y="78"/>
                    <a:pt x="4" y="77"/>
                    <a:pt x="4" y="76"/>
                  </a:cubicBezTo>
                  <a:cubicBezTo>
                    <a:pt x="4" y="76"/>
                    <a:pt x="3" y="76"/>
                    <a:pt x="3" y="75"/>
                  </a:cubicBezTo>
                  <a:cubicBezTo>
                    <a:pt x="3" y="75"/>
                    <a:pt x="3" y="75"/>
                    <a:pt x="3" y="74"/>
                  </a:cubicBezTo>
                  <a:cubicBezTo>
                    <a:pt x="3" y="74"/>
                    <a:pt x="3" y="74"/>
                    <a:pt x="3" y="74"/>
                  </a:cubicBezTo>
                  <a:cubicBezTo>
                    <a:pt x="3" y="73"/>
                    <a:pt x="3" y="73"/>
                    <a:pt x="3" y="72"/>
                  </a:cubicBezTo>
                  <a:cubicBezTo>
                    <a:pt x="2" y="72"/>
                    <a:pt x="2" y="72"/>
                    <a:pt x="2" y="72"/>
                  </a:cubicBezTo>
                  <a:cubicBezTo>
                    <a:pt x="2" y="71"/>
                    <a:pt x="2" y="71"/>
                    <a:pt x="2" y="70"/>
                  </a:cubicBezTo>
                  <a:cubicBezTo>
                    <a:pt x="1" y="70"/>
                    <a:pt x="1" y="70"/>
                    <a:pt x="1" y="70"/>
                  </a:cubicBezTo>
                  <a:cubicBezTo>
                    <a:pt x="1" y="69"/>
                    <a:pt x="1" y="69"/>
                    <a:pt x="1" y="69"/>
                  </a:cubicBezTo>
                  <a:cubicBezTo>
                    <a:pt x="0" y="68"/>
                    <a:pt x="0" y="68"/>
                    <a:pt x="0" y="68"/>
                  </a:cubicBezTo>
                  <a:cubicBezTo>
                    <a:pt x="0" y="68"/>
                    <a:pt x="0" y="67"/>
                    <a:pt x="0" y="67"/>
                  </a:cubicBezTo>
                  <a:cubicBezTo>
                    <a:pt x="0" y="66"/>
                    <a:pt x="0" y="66"/>
                    <a:pt x="1" y="66"/>
                  </a:cubicBezTo>
                  <a:cubicBezTo>
                    <a:pt x="1" y="65"/>
                    <a:pt x="1" y="64"/>
                    <a:pt x="1" y="63"/>
                  </a:cubicBezTo>
                  <a:cubicBezTo>
                    <a:pt x="1" y="63"/>
                    <a:pt x="1" y="62"/>
                    <a:pt x="2" y="62"/>
                  </a:cubicBezTo>
                  <a:cubicBezTo>
                    <a:pt x="2" y="61"/>
                    <a:pt x="2" y="60"/>
                    <a:pt x="2" y="60"/>
                  </a:cubicBezTo>
                  <a:cubicBezTo>
                    <a:pt x="2" y="60"/>
                    <a:pt x="2" y="60"/>
                    <a:pt x="3" y="60"/>
                  </a:cubicBezTo>
                  <a:cubicBezTo>
                    <a:pt x="3" y="59"/>
                    <a:pt x="3" y="59"/>
                    <a:pt x="3" y="59"/>
                  </a:cubicBezTo>
                  <a:cubicBezTo>
                    <a:pt x="3" y="59"/>
                    <a:pt x="3" y="59"/>
                    <a:pt x="4" y="59"/>
                  </a:cubicBezTo>
                  <a:cubicBezTo>
                    <a:pt x="4" y="58"/>
                    <a:pt x="4" y="58"/>
                    <a:pt x="4" y="58"/>
                  </a:cubicBezTo>
                  <a:cubicBezTo>
                    <a:pt x="4" y="58"/>
                    <a:pt x="4" y="58"/>
                    <a:pt x="5" y="58"/>
                  </a:cubicBezTo>
                  <a:cubicBezTo>
                    <a:pt x="5" y="57"/>
                    <a:pt x="5" y="56"/>
                    <a:pt x="5" y="56"/>
                  </a:cubicBezTo>
                  <a:cubicBezTo>
                    <a:pt x="5" y="56"/>
                    <a:pt x="5" y="56"/>
                    <a:pt x="6" y="56"/>
                  </a:cubicBezTo>
                  <a:cubicBezTo>
                    <a:pt x="6" y="55"/>
                    <a:pt x="6" y="55"/>
                    <a:pt x="6" y="54"/>
                  </a:cubicBezTo>
                  <a:cubicBezTo>
                    <a:pt x="7" y="54"/>
                    <a:pt x="7" y="54"/>
                    <a:pt x="7" y="54"/>
                  </a:cubicBezTo>
                  <a:cubicBezTo>
                    <a:pt x="7" y="54"/>
                    <a:pt x="7" y="53"/>
                    <a:pt x="7" y="53"/>
                  </a:cubicBezTo>
                  <a:cubicBezTo>
                    <a:pt x="8" y="53"/>
                    <a:pt x="8" y="53"/>
                    <a:pt x="8" y="53"/>
                  </a:cubicBezTo>
                  <a:cubicBezTo>
                    <a:pt x="8" y="52"/>
                    <a:pt x="8" y="51"/>
                    <a:pt x="8" y="50"/>
                  </a:cubicBezTo>
                  <a:cubicBezTo>
                    <a:pt x="9" y="50"/>
                    <a:pt x="9" y="50"/>
                    <a:pt x="9" y="50"/>
                  </a:cubicBezTo>
                  <a:cubicBezTo>
                    <a:pt x="9" y="50"/>
                    <a:pt x="9" y="50"/>
                    <a:pt x="9" y="49"/>
                  </a:cubicBezTo>
                  <a:cubicBezTo>
                    <a:pt x="10" y="49"/>
                    <a:pt x="10" y="49"/>
                    <a:pt x="10" y="49"/>
                  </a:cubicBezTo>
                  <a:cubicBezTo>
                    <a:pt x="10" y="49"/>
                    <a:pt x="10" y="48"/>
                    <a:pt x="10" y="48"/>
                  </a:cubicBezTo>
                  <a:cubicBezTo>
                    <a:pt x="11" y="48"/>
                    <a:pt x="12" y="48"/>
                    <a:pt x="12" y="48"/>
                  </a:cubicBezTo>
                  <a:cubicBezTo>
                    <a:pt x="12" y="47"/>
                    <a:pt x="12" y="46"/>
                    <a:pt x="12" y="46"/>
                  </a:cubicBezTo>
                  <a:cubicBezTo>
                    <a:pt x="12" y="46"/>
                    <a:pt x="13" y="46"/>
                    <a:pt x="13" y="46"/>
                  </a:cubicBezTo>
                  <a:cubicBezTo>
                    <a:pt x="13" y="44"/>
                    <a:pt x="13" y="43"/>
                    <a:pt x="13" y="41"/>
                  </a:cubicBezTo>
                  <a:cubicBezTo>
                    <a:pt x="13" y="41"/>
                    <a:pt x="14" y="41"/>
                    <a:pt x="14" y="41"/>
                  </a:cubicBezTo>
                  <a:cubicBezTo>
                    <a:pt x="14" y="41"/>
                    <a:pt x="14" y="40"/>
                    <a:pt x="14" y="40"/>
                  </a:cubicBezTo>
                  <a:cubicBezTo>
                    <a:pt x="14" y="40"/>
                    <a:pt x="15" y="40"/>
                    <a:pt x="15" y="40"/>
                  </a:cubicBezTo>
                  <a:cubicBezTo>
                    <a:pt x="15" y="39"/>
                    <a:pt x="15" y="38"/>
                    <a:pt x="15" y="37"/>
                  </a:cubicBezTo>
                  <a:cubicBezTo>
                    <a:pt x="15" y="37"/>
                    <a:pt x="16" y="37"/>
                    <a:pt x="17" y="37"/>
                  </a:cubicBezTo>
                  <a:cubicBezTo>
                    <a:pt x="17" y="36"/>
                    <a:pt x="17" y="35"/>
                    <a:pt x="17" y="35"/>
                  </a:cubicBezTo>
                  <a:cubicBezTo>
                    <a:pt x="17" y="35"/>
                    <a:pt x="17" y="35"/>
                    <a:pt x="18" y="35"/>
                  </a:cubicBezTo>
                  <a:cubicBezTo>
                    <a:pt x="18" y="34"/>
                    <a:pt x="18" y="33"/>
                    <a:pt x="18" y="31"/>
                  </a:cubicBezTo>
                  <a:cubicBezTo>
                    <a:pt x="18" y="31"/>
                    <a:pt x="18" y="31"/>
                    <a:pt x="18" y="31"/>
                  </a:cubicBezTo>
                  <a:cubicBezTo>
                    <a:pt x="18" y="31"/>
                    <a:pt x="18" y="30"/>
                    <a:pt x="18" y="30"/>
                  </a:cubicBezTo>
                  <a:cubicBezTo>
                    <a:pt x="18" y="30"/>
                    <a:pt x="17" y="30"/>
                    <a:pt x="17" y="30"/>
                  </a:cubicBezTo>
                  <a:cubicBezTo>
                    <a:pt x="16" y="30"/>
                    <a:pt x="16" y="30"/>
                    <a:pt x="16" y="30"/>
                  </a:cubicBezTo>
                  <a:cubicBezTo>
                    <a:pt x="15" y="30"/>
                    <a:pt x="15" y="30"/>
                    <a:pt x="15" y="30"/>
                  </a:cubicBezTo>
                  <a:cubicBezTo>
                    <a:pt x="14" y="30"/>
                    <a:pt x="14" y="31"/>
                    <a:pt x="14" y="31"/>
                  </a:cubicBezTo>
                  <a:cubicBezTo>
                    <a:pt x="14" y="31"/>
                    <a:pt x="13" y="31"/>
                    <a:pt x="13" y="31"/>
                  </a:cubicBezTo>
                  <a:cubicBezTo>
                    <a:pt x="13" y="31"/>
                    <a:pt x="12" y="32"/>
                    <a:pt x="12" y="32"/>
                  </a:cubicBezTo>
                  <a:cubicBezTo>
                    <a:pt x="11" y="32"/>
                    <a:pt x="10" y="32"/>
                    <a:pt x="9" y="32"/>
                  </a:cubicBezTo>
                  <a:cubicBezTo>
                    <a:pt x="9" y="33"/>
                    <a:pt x="9" y="33"/>
                    <a:pt x="9" y="33"/>
                  </a:cubicBezTo>
                  <a:cubicBezTo>
                    <a:pt x="8" y="33"/>
                    <a:pt x="8" y="33"/>
                    <a:pt x="7" y="33"/>
                  </a:cubicBezTo>
                  <a:cubicBezTo>
                    <a:pt x="7" y="33"/>
                    <a:pt x="6" y="33"/>
                    <a:pt x="6" y="32"/>
                  </a:cubicBezTo>
                  <a:cubicBezTo>
                    <a:pt x="5" y="32"/>
                    <a:pt x="5" y="32"/>
                    <a:pt x="5" y="32"/>
                  </a:cubicBezTo>
                  <a:cubicBezTo>
                    <a:pt x="5" y="31"/>
                    <a:pt x="5" y="31"/>
                    <a:pt x="5" y="30"/>
                  </a:cubicBezTo>
                  <a:cubicBezTo>
                    <a:pt x="4" y="30"/>
                    <a:pt x="4" y="30"/>
                    <a:pt x="4" y="30"/>
                  </a:cubicBezTo>
                  <a:cubicBezTo>
                    <a:pt x="4" y="30"/>
                    <a:pt x="4" y="30"/>
                    <a:pt x="4" y="29"/>
                  </a:cubicBezTo>
                  <a:cubicBezTo>
                    <a:pt x="3" y="29"/>
                    <a:pt x="3" y="29"/>
                    <a:pt x="3" y="29"/>
                  </a:cubicBezTo>
                  <a:cubicBezTo>
                    <a:pt x="3" y="28"/>
                    <a:pt x="3" y="27"/>
                    <a:pt x="3" y="26"/>
                  </a:cubicBezTo>
                  <a:cubicBezTo>
                    <a:pt x="3" y="26"/>
                    <a:pt x="3" y="26"/>
                    <a:pt x="4" y="26"/>
                  </a:cubicBezTo>
                  <a:cubicBezTo>
                    <a:pt x="4" y="25"/>
                    <a:pt x="4" y="24"/>
                    <a:pt x="4" y="23"/>
                  </a:cubicBezTo>
                  <a:cubicBezTo>
                    <a:pt x="4" y="23"/>
                    <a:pt x="4" y="23"/>
                    <a:pt x="5" y="23"/>
                  </a:cubicBezTo>
                  <a:cubicBezTo>
                    <a:pt x="5" y="22"/>
                    <a:pt x="5" y="21"/>
                    <a:pt x="5" y="21"/>
                  </a:cubicBezTo>
                  <a:cubicBezTo>
                    <a:pt x="5" y="21"/>
                    <a:pt x="5" y="21"/>
                    <a:pt x="6" y="21"/>
                  </a:cubicBezTo>
                  <a:cubicBezTo>
                    <a:pt x="6" y="21"/>
                    <a:pt x="6" y="20"/>
                    <a:pt x="6" y="20"/>
                  </a:cubicBezTo>
                  <a:cubicBezTo>
                    <a:pt x="7" y="20"/>
                    <a:pt x="7" y="20"/>
                    <a:pt x="7" y="20"/>
                  </a:cubicBezTo>
                  <a:cubicBezTo>
                    <a:pt x="7" y="19"/>
                    <a:pt x="7" y="19"/>
                    <a:pt x="7" y="19"/>
                  </a:cubicBezTo>
                  <a:cubicBezTo>
                    <a:pt x="8" y="19"/>
                    <a:pt x="8" y="19"/>
                    <a:pt x="8" y="19"/>
                  </a:cubicBezTo>
                  <a:cubicBezTo>
                    <a:pt x="8" y="18"/>
                    <a:pt x="8" y="18"/>
                    <a:pt x="8" y="18"/>
                  </a:cubicBezTo>
                  <a:cubicBezTo>
                    <a:pt x="9" y="18"/>
                    <a:pt x="9" y="18"/>
                    <a:pt x="9" y="18"/>
                  </a:cubicBezTo>
                  <a:cubicBezTo>
                    <a:pt x="9" y="17"/>
                    <a:pt x="9" y="17"/>
                    <a:pt x="9" y="16"/>
                  </a:cubicBezTo>
                  <a:cubicBezTo>
                    <a:pt x="10" y="16"/>
                    <a:pt x="10" y="16"/>
                    <a:pt x="10" y="16"/>
                  </a:cubicBezTo>
                  <a:cubicBezTo>
                    <a:pt x="10" y="16"/>
                    <a:pt x="10" y="16"/>
                    <a:pt x="10" y="16"/>
                  </a:cubicBezTo>
                  <a:cubicBezTo>
                    <a:pt x="12" y="16"/>
                    <a:pt x="12" y="16"/>
                    <a:pt x="13" y="16"/>
                  </a:cubicBezTo>
                  <a:cubicBezTo>
                    <a:pt x="13" y="16"/>
                    <a:pt x="13" y="16"/>
                    <a:pt x="13" y="16"/>
                  </a:cubicBezTo>
                  <a:cubicBezTo>
                    <a:pt x="13" y="16"/>
                    <a:pt x="13" y="16"/>
                    <a:pt x="13" y="17"/>
                  </a:cubicBezTo>
                  <a:cubicBezTo>
                    <a:pt x="14" y="17"/>
                    <a:pt x="15" y="17"/>
                    <a:pt x="17" y="17"/>
                  </a:cubicBezTo>
                  <a:cubicBezTo>
                    <a:pt x="17" y="16"/>
                    <a:pt x="17" y="16"/>
                    <a:pt x="18" y="16"/>
                  </a:cubicBezTo>
                  <a:cubicBezTo>
                    <a:pt x="18" y="16"/>
                    <a:pt x="18" y="16"/>
                    <a:pt x="19" y="16"/>
                  </a:cubicBezTo>
                  <a:cubicBezTo>
                    <a:pt x="19" y="15"/>
                    <a:pt x="19" y="15"/>
                    <a:pt x="19" y="15"/>
                  </a:cubicBezTo>
                  <a:cubicBezTo>
                    <a:pt x="20" y="15"/>
                    <a:pt x="20" y="15"/>
                    <a:pt x="21" y="15"/>
                  </a:cubicBezTo>
                  <a:cubicBezTo>
                    <a:pt x="22" y="14"/>
                    <a:pt x="22" y="14"/>
                    <a:pt x="23" y="14"/>
                  </a:cubicBezTo>
                  <a:cubicBezTo>
                    <a:pt x="23" y="14"/>
                    <a:pt x="23" y="14"/>
                    <a:pt x="24" y="14"/>
                  </a:cubicBezTo>
                  <a:cubicBezTo>
                    <a:pt x="24" y="13"/>
                    <a:pt x="24" y="13"/>
                    <a:pt x="24" y="13"/>
                  </a:cubicBezTo>
                  <a:cubicBezTo>
                    <a:pt x="24" y="13"/>
                    <a:pt x="24" y="13"/>
                    <a:pt x="24" y="12"/>
                  </a:cubicBezTo>
                  <a:cubicBezTo>
                    <a:pt x="24" y="12"/>
                    <a:pt x="24" y="11"/>
                    <a:pt x="24" y="11"/>
                  </a:cubicBezTo>
                  <a:cubicBezTo>
                    <a:pt x="24" y="11"/>
                    <a:pt x="24" y="11"/>
                    <a:pt x="25" y="10"/>
                  </a:cubicBezTo>
                  <a:cubicBezTo>
                    <a:pt x="25" y="10"/>
                    <a:pt x="25" y="10"/>
                    <a:pt x="25"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43" name="î$ḷíḑè">
              <a:extLst>
                <a:ext uri="{FF2B5EF4-FFF2-40B4-BE49-F238E27FC236}">
                  <a16:creationId xmlns:a16="http://schemas.microsoft.com/office/drawing/2014/main" id="{E1DBA0BF-77B7-EF22-5A6D-4B5311F7A1E2}"/>
                </a:ext>
              </a:extLst>
            </p:cNvPr>
            <p:cNvSpPr/>
            <p:nvPr/>
          </p:nvSpPr>
          <p:spPr bwMode="auto">
            <a:xfrm>
              <a:off x="7242511" y="2915796"/>
              <a:ext cx="633401" cy="641280"/>
            </a:xfrm>
            <a:custGeom>
              <a:avLst/>
              <a:gdLst>
                <a:gd name="T0" fmla="*/ 119 w 146"/>
                <a:gd name="T1" fmla="*/ 16 h 147"/>
                <a:gd name="T2" fmla="*/ 134 w 146"/>
                <a:gd name="T3" fmla="*/ 22 h 147"/>
                <a:gd name="T4" fmla="*/ 146 w 146"/>
                <a:gd name="T5" fmla="*/ 29 h 147"/>
                <a:gd name="T6" fmla="*/ 140 w 146"/>
                <a:gd name="T7" fmla="*/ 42 h 147"/>
                <a:gd name="T8" fmla="*/ 128 w 146"/>
                <a:gd name="T9" fmla="*/ 40 h 147"/>
                <a:gd name="T10" fmla="*/ 108 w 146"/>
                <a:gd name="T11" fmla="*/ 32 h 147"/>
                <a:gd name="T12" fmla="*/ 111 w 146"/>
                <a:gd name="T13" fmla="*/ 87 h 147"/>
                <a:gd name="T14" fmla="*/ 121 w 146"/>
                <a:gd name="T15" fmla="*/ 94 h 147"/>
                <a:gd name="T16" fmla="*/ 124 w 146"/>
                <a:gd name="T17" fmla="*/ 121 h 147"/>
                <a:gd name="T18" fmla="*/ 113 w 146"/>
                <a:gd name="T19" fmla="*/ 133 h 147"/>
                <a:gd name="T20" fmla="*/ 104 w 146"/>
                <a:gd name="T21" fmla="*/ 115 h 147"/>
                <a:gd name="T22" fmla="*/ 104 w 146"/>
                <a:gd name="T23" fmla="*/ 74 h 147"/>
                <a:gd name="T24" fmla="*/ 103 w 146"/>
                <a:gd name="T25" fmla="*/ 62 h 147"/>
                <a:gd name="T26" fmla="*/ 113 w 146"/>
                <a:gd name="T27" fmla="*/ 55 h 147"/>
                <a:gd name="T28" fmla="*/ 107 w 146"/>
                <a:gd name="T29" fmla="*/ 41 h 147"/>
                <a:gd name="T30" fmla="*/ 85 w 146"/>
                <a:gd name="T31" fmla="*/ 11 h 147"/>
                <a:gd name="T32" fmla="*/ 102 w 146"/>
                <a:gd name="T33" fmla="*/ 15 h 147"/>
                <a:gd name="T34" fmla="*/ 81 w 146"/>
                <a:gd name="T35" fmla="*/ 36 h 147"/>
                <a:gd name="T36" fmla="*/ 87 w 146"/>
                <a:gd name="T37" fmla="*/ 85 h 147"/>
                <a:gd name="T38" fmla="*/ 85 w 146"/>
                <a:gd name="T39" fmla="*/ 114 h 147"/>
                <a:gd name="T40" fmla="*/ 87 w 146"/>
                <a:gd name="T41" fmla="*/ 140 h 147"/>
                <a:gd name="T42" fmla="*/ 97 w 146"/>
                <a:gd name="T43" fmla="*/ 40 h 147"/>
                <a:gd name="T44" fmla="*/ 91 w 146"/>
                <a:gd name="T45" fmla="*/ 94 h 147"/>
                <a:gd name="T46" fmla="*/ 99 w 146"/>
                <a:gd name="T47" fmla="*/ 104 h 147"/>
                <a:gd name="T48" fmla="*/ 55 w 146"/>
                <a:gd name="T49" fmla="*/ 26 h 147"/>
                <a:gd name="T50" fmla="*/ 58 w 146"/>
                <a:gd name="T51" fmla="*/ 10 h 147"/>
                <a:gd name="T52" fmla="*/ 68 w 146"/>
                <a:gd name="T53" fmla="*/ 0 h 147"/>
                <a:gd name="T54" fmla="*/ 80 w 146"/>
                <a:gd name="T55" fmla="*/ 7 h 147"/>
                <a:gd name="T56" fmla="*/ 68 w 146"/>
                <a:gd name="T57" fmla="*/ 41 h 147"/>
                <a:gd name="T58" fmla="*/ 54 w 146"/>
                <a:gd name="T59" fmla="*/ 47 h 147"/>
                <a:gd name="T60" fmla="*/ 67 w 146"/>
                <a:gd name="T61" fmla="*/ 47 h 147"/>
                <a:gd name="T62" fmla="*/ 52 w 146"/>
                <a:gd name="T63" fmla="*/ 55 h 147"/>
                <a:gd name="T64" fmla="*/ 71 w 146"/>
                <a:gd name="T65" fmla="*/ 55 h 147"/>
                <a:gd name="T66" fmla="*/ 76 w 146"/>
                <a:gd name="T67" fmla="*/ 59 h 147"/>
                <a:gd name="T68" fmla="*/ 64 w 146"/>
                <a:gd name="T69" fmla="*/ 66 h 147"/>
                <a:gd name="T70" fmla="*/ 56 w 146"/>
                <a:gd name="T71" fmla="*/ 86 h 147"/>
                <a:gd name="T72" fmla="*/ 66 w 146"/>
                <a:gd name="T73" fmla="*/ 116 h 147"/>
                <a:gd name="T74" fmla="*/ 51 w 146"/>
                <a:gd name="T75" fmla="*/ 125 h 147"/>
                <a:gd name="T76" fmla="*/ 57 w 146"/>
                <a:gd name="T77" fmla="*/ 138 h 147"/>
                <a:gd name="T78" fmla="*/ 67 w 146"/>
                <a:gd name="T79" fmla="*/ 146 h 147"/>
                <a:gd name="T80" fmla="*/ 51 w 146"/>
                <a:gd name="T81" fmla="*/ 74 h 147"/>
                <a:gd name="T82" fmla="*/ 48 w 146"/>
                <a:gd name="T83" fmla="*/ 30 h 147"/>
                <a:gd name="T84" fmla="*/ 49 w 146"/>
                <a:gd name="T85" fmla="*/ 130 h 147"/>
                <a:gd name="T86" fmla="*/ 47 w 146"/>
                <a:gd name="T87" fmla="*/ 52 h 147"/>
                <a:gd name="T88" fmla="*/ 46 w 146"/>
                <a:gd name="T89" fmla="*/ 60 h 147"/>
                <a:gd name="T90" fmla="*/ 44 w 146"/>
                <a:gd name="T91" fmla="*/ 114 h 147"/>
                <a:gd name="T92" fmla="*/ 15 w 146"/>
                <a:gd name="T93" fmla="*/ 65 h 147"/>
                <a:gd name="T94" fmla="*/ 3 w 146"/>
                <a:gd name="T95" fmla="*/ 47 h 147"/>
                <a:gd name="T96" fmla="*/ 14 w 146"/>
                <a:gd name="T97" fmla="*/ 41 h 147"/>
                <a:gd name="T98" fmla="*/ 29 w 146"/>
                <a:gd name="T99" fmla="*/ 39 h 147"/>
                <a:gd name="T100" fmla="*/ 43 w 146"/>
                <a:gd name="T101" fmla="*/ 55 h 147"/>
                <a:gd name="T102" fmla="*/ 31 w 146"/>
                <a:gd name="T103" fmla="*/ 61 h 147"/>
                <a:gd name="T104" fmla="*/ 44 w 146"/>
                <a:gd name="T105" fmla="*/ 59 h 147"/>
                <a:gd name="T106" fmla="*/ 39 w 146"/>
                <a:gd name="T107" fmla="*/ 71 h 147"/>
                <a:gd name="T108" fmla="*/ 37 w 146"/>
                <a:gd name="T109" fmla="*/ 91 h 147"/>
                <a:gd name="T110" fmla="*/ 40 w 146"/>
                <a:gd name="T111" fmla="*/ 119 h 147"/>
                <a:gd name="T112" fmla="*/ 32 w 146"/>
                <a:gd name="T113" fmla="*/ 129 h 147"/>
                <a:gd name="T114" fmla="*/ 22 w 146"/>
                <a:gd name="T115" fmla="*/ 136 h 147"/>
                <a:gd name="T116" fmla="*/ 12 w 146"/>
                <a:gd name="T117" fmla="*/ 124 h 147"/>
                <a:gd name="T118" fmla="*/ 20 w 146"/>
                <a:gd name="T119" fmla="*/ 108 h 147"/>
                <a:gd name="T120" fmla="*/ 39 w 146"/>
                <a:gd name="T121" fmla="*/ 10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7">
                  <a:moveTo>
                    <a:pt x="102" y="15"/>
                  </a:moveTo>
                  <a:cubicBezTo>
                    <a:pt x="102" y="15"/>
                    <a:pt x="102" y="15"/>
                    <a:pt x="102" y="15"/>
                  </a:cubicBezTo>
                  <a:cubicBezTo>
                    <a:pt x="102" y="14"/>
                    <a:pt x="102" y="14"/>
                    <a:pt x="102" y="13"/>
                  </a:cubicBezTo>
                  <a:cubicBezTo>
                    <a:pt x="103" y="13"/>
                    <a:pt x="103" y="13"/>
                    <a:pt x="104" y="13"/>
                  </a:cubicBezTo>
                  <a:cubicBezTo>
                    <a:pt x="104" y="13"/>
                    <a:pt x="104" y="13"/>
                    <a:pt x="104" y="12"/>
                  </a:cubicBezTo>
                  <a:cubicBezTo>
                    <a:pt x="105" y="12"/>
                    <a:pt x="106" y="12"/>
                    <a:pt x="106" y="12"/>
                  </a:cubicBezTo>
                  <a:cubicBezTo>
                    <a:pt x="106" y="13"/>
                    <a:pt x="107" y="14"/>
                    <a:pt x="107" y="14"/>
                  </a:cubicBezTo>
                  <a:cubicBezTo>
                    <a:pt x="108" y="14"/>
                    <a:pt x="108" y="14"/>
                    <a:pt x="109" y="14"/>
                  </a:cubicBezTo>
                  <a:cubicBezTo>
                    <a:pt x="109" y="14"/>
                    <a:pt x="109" y="15"/>
                    <a:pt x="109" y="15"/>
                  </a:cubicBezTo>
                  <a:cubicBezTo>
                    <a:pt x="110" y="15"/>
                    <a:pt x="110" y="15"/>
                    <a:pt x="111" y="15"/>
                  </a:cubicBezTo>
                  <a:cubicBezTo>
                    <a:pt x="111" y="15"/>
                    <a:pt x="111" y="15"/>
                    <a:pt x="111" y="16"/>
                  </a:cubicBezTo>
                  <a:cubicBezTo>
                    <a:pt x="112" y="16"/>
                    <a:pt x="113" y="16"/>
                    <a:pt x="113" y="16"/>
                  </a:cubicBezTo>
                  <a:cubicBezTo>
                    <a:pt x="114" y="16"/>
                    <a:pt x="114" y="16"/>
                    <a:pt x="114" y="16"/>
                  </a:cubicBezTo>
                  <a:cubicBezTo>
                    <a:pt x="116" y="16"/>
                    <a:pt x="117" y="16"/>
                    <a:pt x="119" y="16"/>
                  </a:cubicBezTo>
                  <a:cubicBezTo>
                    <a:pt x="119" y="16"/>
                    <a:pt x="119" y="16"/>
                    <a:pt x="119" y="16"/>
                  </a:cubicBezTo>
                  <a:cubicBezTo>
                    <a:pt x="122" y="16"/>
                    <a:pt x="124" y="16"/>
                    <a:pt x="126" y="16"/>
                  </a:cubicBezTo>
                  <a:cubicBezTo>
                    <a:pt x="126" y="16"/>
                    <a:pt x="126" y="16"/>
                    <a:pt x="126" y="17"/>
                  </a:cubicBezTo>
                  <a:cubicBezTo>
                    <a:pt x="126" y="17"/>
                    <a:pt x="127" y="17"/>
                    <a:pt x="127" y="17"/>
                  </a:cubicBezTo>
                  <a:cubicBezTo>
                    <a:pt x="127" y="17"/>
                    <a:pt x="127" y="17"/>
                    <a:pt x="127" y="18"/>
                  </a:cubicBezTo>
                  <a:cubicBezTo>
                    <a:pt x="127" y="18"/>
                    <a:pt x="127" y="18"/>
                    <a:pt x="128" y="18"/>
                  </a:cubicBezTo>
                  <a:cubicBezTo>
                    <a:pt x="128" y="18"/>
                    <a:pt x="128" y="19"/>
                    <a:pt x="128" y="19"/>
                  </a:cubicBezTo>
                  <a:cubicBezTo>
                    <a:pt x="128" y="19"/>
                    <a:pt x="129" y="19"/>
                    <a:pt x="129" y="19"/>
                  </a:cubicBezTo>
                  <a:cubicBezTo>
                    <a:pt x="129" y="19"/>
                    <a:pt x="129" y="20"/>
                    <a:pt x="129" y="20"/>
                  </a:cubicBezTo>
                  <a:cubicBezTo>
                    <a:pt x="130" y="20"/>
                    <a:pt x="131" y="20"/>
                    <a:pt x="131" y="20"/>
                  </a:cubicBezTo>
                  <a:cubicBezTo>
                    <a:pt x="131" y="21"/>
                    <a:pt x="131" y="21"/>
                    <a:pt x="131" y="21"/>
                  </a:cubicBezTo>
                  <a:cubicBezTo>
                    <a:pt x="132" y="21"/>
                    <a:pt x="132" y="21"/>
                    <a:pt x="132" y="21"/>
                  </a:cubicBezTo>
                  <a:cubicBezTo>
                    <a:pt x="133" y="22"/>
                    <a:pt x="133" y="22"/>
                    <a:pt x="133" y="22"/>
                  </a:cubicBezTo>
                  <a:cubicBezTo>
                    <a:pt x="133" y="22"/>
                    <a:pt x="133" y="22"/>
                    <a:pt x="134" y="22"/>
                  </a:cubicBezTo>
                  <a:cubicBezTo>
                    <a:pt x="134" y="22"/>
                    <a:pt x="134" y="21"/>
                    <a:pt x="134" y="21"/>
                  </a:cubicBezTo>
                  <a:cubicBezTo>
                    <a:pt x="136" y="21"/>
                    <a:pt x="137" y="21"/>
                    <a:pt x="139" y="21"/>
                  </a:cubicBezTo>
                  <a:cubicBezTo>
                    <a:pt x="139" y="21"/>
                    <a:pt x="139" y="21"/>
                    <a:pt x="139" y="22"/>
                  </a:cubicBezTo>
                  <a:cubicBezTo>
                    <a:pt x="139" y="22"/>
                    <a:pt x="139" y="22"/>
                    <a:pt x="140" y="22"/>
                  </a:cubicBezTo>
                  <a:cubicBezTo>
                    <a:pt x="140" y="22"/>
                    <a:pt x="140" y="23"/>
                    <a:pt x="140" y="24"/>
                  </a:cubicBezTo>
                  <a:cubicBezTo>
                    <a:pt x="140" y="24"/>
                    <a:pt x="141" y="24"/>
                    <a:pt x="141" y="24"/>
                  </a:cubicBezTo>
                  <a:cubicBezTo>
                    <a:pt x="141" y="24"/>
                    <a:pt x="141" y="25"/>
                    <a:pt x="141" y="25"/>
                  </a:cubicBezTo>
                  <a:cubicBezTo>
                    <a:pt x="142" y="25"/>
                    <a:pt x="142" y="25"/>
                    <a:pt x="142" y="25"/>
                  </a:cubicBezTo>
                  <a:cubicBezTo>
                    <a:pt x="142" y="25"/>
                    <a:pt x="142" y="26"/>
                    <a:pt x="142" y="26"/>
                  </a:cubicBezTo>
                  <a:cubicBezTo>
                    <a:pt x="143" y="26"/>
                    <a:pt x="143" y="26"/>
                    <a:pt x="143" y="26"/>
                  </a:cubicBezTo>
                  <a:cubicBezTo>
                    <a:pt x="143" y="26"/>
                    <a:pt x="143" y="27"/>
                    <a:pt x="143" y="27"/>
                  </a:cubicBezTo>
                  <a:cubicBezTo>
                    <a:pt x="144" y="27"/>
                    <a:pt x="144" y="27"/>
                    <a:pt x="144" y="27"/>
                  </a:cubicBezTo>
                  <a:cubicBezTo>
                    <a:pt x="144" y="27"/>
                    <a:pt x="144" y="28"/>
                    <a:pt x="144" y="29"/>
                  </a:cubicBezTo>
                  <a:cubicBezTo>
                    <a:pt x="145" y="29"/>
                    <a:pt x="146" y="29"/>
                    <a:pt x="146" y="29"/>
                  </a:cubicBezTo>
                  <a:cubicBezTo>
                    <a:pt x="146" y="29"/>
                    <a:pt x="146" y="30"/>
                    <a:pt x="146" y="31"/>
                  </a:cubicBezTo>
                  <a:cubicBezTo>
                    <a:pt x="146" y="31"/>
                    <a:pt x="146" y="31"/>
                    <a:pt x="146" y="31"/>
                  </a:cubicBezTo>
                  <a:cubicBezTo>
                    <a:pt x="146" y="32"/>
                    <a:pt x="146" y="33"/>
                    <a:pt x="146" y="34"/>
                  </a:cubicBezTo>
                  <a:cubicBezTo>
                    <a:pt x="146" y="34"/>
                    <a:pt x="146" y="34"/>
                    <a:pt x="146" y="34"/>
                  </a:cubicBezTo>
                  <a:cubicBezTo>
                    <a:pt x="146" y="35"/>
                    <a:pt x="146" y="36"/>
                    <a:pt x="146" y="36"/>
                  </a:cubicBezTo>
                  <a:cubicBezTo>
                    <a:pt x="146" y="36"/>
                    <a:pt x="145" y="36"/>
                    <a:pt x="144" y="36"/>
                  </a:cubicBezTo>
                  <a:cubicBezTo>
                    <a:pt x="144" y="37"/>
                    <a:pt x="144" y="37"/>
                    <a:pt x="144" y="38"/>
                  </a:cubicBezTo>
                  <a:cubicBezTo>
                    <a:pt x="144" y="38"/>
                    <a:pt x="144" y="38"/>
                    <a:pt x="143" y="38"/>
                  </a:cubicBezTo>
                  <a:cubicBezTo>
                    <a:pt x="143" y="38"/>
                    <a:pt x="143" y="39"/>
                    <a:pt x="143" y="39"/>
                  </a:cubicBezTo>
                  <a:cubicBezTo>
                    <a:pt x="143" y="39"/>
                    <a:pt x="143" y="39"/>
                    <a:pt x="142" y="39"/>
                  </a:cubicBezTo>
                  <a:cubicBezTo>
                    <a:pt x="142" y="40"/>
                    <a:pt x="142" y="40"/>
                    <a:pt x="142" y="40"/>
                  </a:cubicBezTo>
                  <a:cubicBezTo>
                    <a:pt x="142" y="40"/>
                    <a:pt x="142" y="40"/>
                    <a:pt x="141" y="40"/>
                  </a:cubicBezTo>
                  <a:cubicBezTo>
                    <a:pt x="141" y="41"/>
                    <a:pt x="141" y="42"/>
                    <a:pt x="141" y="42"/>
                  </a:cubicBezTo>
                  <a:cubicBezTo>
                    <a:pt x="141" y="42"/>
                    <a:pt x="141" y="42"/>
                    <a:pt x="140" y="42"/>
                  </a:cubicBezTo>
                  <a:cubicBezTo>
                    <a:pt x="140" y="43"/>
                    <a:pt x="140" y="44"/>
                    <a:pt x="140" y="44"/>
                  </a:cubicBezTo>
                  <a:cubicBezTo>
                    <a:pt x="139" y="44"/>
                    <a:pt x="139" y="44"/>
                    <a:pt x="139" y="44"/>
                  </a:cubicBezTo>
                  <a:cubicBezTo>
                    <a:pt x="139" y="44"/>
                    <a:pt x="139" y="44"/>
                    <a:pt x="139" y="44"/>
                  </a:cubicBezTo>
                  <a:cubicBezTo>
                    <a:pt x="138" y="44"/>
                    <a:pt x="136" y="44"/>
                    <a:pt x="135" y="44"/>
                  </a:cubicBezTo>
                  <a:cubicBezTo>
                    <a:pt x="135" y="44"/>
                    <a:pt x="135" y="44"/>
                    <a:pt x="134" y="44"/>
                  </a:cubicBezTo>
                  <a:cubicBezTo>
                    <a:pt x="134" y="44"/>
                    <a:pt x="134" y="44"/>
                    <a:pt x="133" y="44"/>
                  </a:cubicBezTo>
                  <a:cubicBezTo>
                    <a:pt x="133" y="44"/>
                    <a:pt x="133" y="44"/>
                    <a:pt x="133" y="43"/>
                  </a:cubicBezTo>
                  <a:cubicBezTo>
                    <a:pt x="132" y="43"/>
                    <a:pt x="132" y="43"/>
                    <a:pt x="132" y="43"/>
                  </a:cubicBezTo>
                  <a:cubicBezTo>
                    <a:pt x="132" y="43"/>
                    <a:pt x="131" y="43"/>
                    <a:pt x="131" y="42"/>
                  </a:cubicBezTo>
                  <a:cubicBezTo>
                    <a:pt x="131" y="42"/>
                    <a:pt x="131" y="42"/>
                    <a:pt x="131" y="42"/>
                  </a:cubicBezTo>
                  <a:cubicBezTo>
                    <a:pt x="131" y="42"/>
                    <a:pt x="131" y="42"/>
                    <a:pt x="131" y="41"/>
                  </a:cubicBezTo>
                  <a:cubicBezTo>
                    <a:pt x="130" y="41"/>
                    <a:pt x="130" y="41"/>
                    <a:pt x="129" y="41"/>
                  </a:cubicBezTo>
                  <a:cubicBezTo>
                    <a:pt x="129" y="41"/>
                    <a:pt x="129" y="41"/>
                    <a:pt x="129" y="40"/>
                  </a:cubicBezTo>
                  <a:cubicBezTo>
                    <a:pt x="129" y="40"/>
                    <a:pt x="128" y="40"/>
                    <a:pt x="128" y="40"/>
                  </a:cubicBezTo>
                  <a:cubicBezTo>
                    <a:pt x="128" y="40"/>
                    <a:pt x="128" y="40"/>
                    <a:pt x="128" y="39"/>
                  </a:cubicBezTo>
                  <a:cubicBezTo>
                    <a:pt x="127" y="39"/>
                    <a:pt x="126" y="39"/>
                    <a:pt x="124" y="39"/>
                  </a:cubicBezTo>
                  <a:cubicBezTo>
                    <a:pt x="124" y="39"/>
                    <a:pt x="124" y="40"/>
                    <a:pt x="123" y="40"/>
                  </a:cubicBezTo>
                  <a:cubicBezTo>
                    <a:pt x="122" y="40"/>
                    <a:pt x="119" y="40"/>
                    <a:pt x="118" y="40"/>
                  </a:cubicBezTo>
                  <a:cubicBezTo>
                    <a:pt x="117" y="39"/>
                    <a:pt x="117" y="39"/>
                    <a:pt x="117" y="39"/>
                  </a:cubicBezTo>
                  <a:cubicBezTo>
                    <a:pt x="116" y="39"/>
                    <a:pt x="116" y="39"/>
                    <a:pt x="116" y="39"/>
                  </a:cubicBezTo>
                  <a:cubicBezTo>
                    <a:pt x="116" y="37"/>
                    <a:pt x="116" y="36"/>
                    <a:pt x="116" y="35"/>
                  </a:cubicBezTo>
                  <a:cubicBezTo>
                    <a:pt x="116" y="35"/>
                    <a:pt x="116" y="35"/>
                    <a:pt x="115" y="35"/>
                  </a:cubicBezTo>
                  <a:cubicBezTo>
                    <a:pt x="115" y="35"/>
                    <a:pt x="114" y="34"/>
                    <a:pt x="114" y="34"/>
                  </a:cubicBezTo>
                  <a:cubicBezTo>
                    <a:pt x="114" y="34"/>
                    <a:pt x="113" y="34"/>
                    <a:pt x="113" y="34"/>
                  </a:cubicBezTo>
                  <a:cubicBezTo>
                    <a:pt x="113" y="34"/>
                    <a:pt x="112" y="33"/>
                    <a:pt x="112" y="32"/>
                  </a:cubicBezTo>
                  <a:cubicBezTo>
                    <a:pt x="111" y="32"/>
                    <a:pt x="111" y="32"/>
                    <a:pt x="111" y="32"/>
                  </a:cubicBezTo>
                  <a:cubicBezTo>
                    <a:pt x="111" y="32"/>
                    <a:pt x="111" y="32"/>
                    <a:pt x="110" y="32"/>
                  </a:cubicBezTo>
                  <a:cubicBezTo>
                    <a:pt x="109" y="32"/>
                    <a:pt x="108" y="32"/>
                    <a:pt x="108" y="32"/>
                  </a:cubicBezTo>
                  <a:cubicBezTo>
                    <a:pt x="108" y="32"/>
                    <a:pt x="107" y="32"/>
                    <a:pt x="107" y="31"/>
                  </a:cubicBezTo>
                  <a:cubicBezTo>
                    <a:pt x="102" y="31"/>
                    <a:pt x="102" y="31"/>
                    <a:pt x="102" y="31"/>
                  </a:cubicBezTo>
                  <a:cubicBezTo>
                    <a:pt x="102" y="15"/>
                    <a:pt x="102" y="15"/>
                    <a:pt x="102" y="15"/>
                  </a:cubicBezTo>
                  <a:close/>
                  <a:moveTo>
                    <a:pt x="102" y="107"/>
                  </a:moveTo>
                  <a:cubicBezTo>
                    <a:pt x="102" y="88"/>
                    <a:pt x="102" y="88"/>
                    <a:pt x="102" y="88"/>
                  </a:cubicBezTo>
                  <a:cubicBezTo>
                    <a:pt x="103" y="88"/>
                    <a:pt x="103" y="88"/>
                    <a:pt x="103" y="88"/>
                  </a:cubicBezTo>
                  <a:cubicBezTo>
                    <a:pt x="103" y="88"/>
                    <a:pt x="103" y="87"/>
                    <a:pt x="103" y="86"/>
                  </a:cubicBezTo>
                  <a:cubicBezTo>
                    <a:pt x="103" y="86"/>
                    <a:pt x="103" y="86"/>
                    <a:pt x="103" y="86"/>
                  </a:cubicBezTo>
                  <a:cubicBezTo>
                    <a:pt x="103" y="86"/>
                    <a:pt x="103" y="86"/>
                    <a:pt x="103" y="85"/>
                  </a:cubicBezTo>
                  <a:cubicBezTo>
                    <a:pt x="104" y="85"/>
                    <a:pt x="106" y="85"/>
                    <a:pt x="107" y="85"/>
                  </a:cubicBezTo>
                  <a:cubicBezTo>
                    <a:pt x="107" y="85"/>
                    <a:pt x="107" y="86"/>
                    <a:pt x="108" y="86"/>
                  </a:cubicBezTo>
                  <a:cubicBezTo>
                    <a:pt x="108" y="86"/>
                    <a:pt x="109" y="86"/>
                    <a:pt x="109" y="86"/>
                  </a:cubicBezTo>
                  <a:cubicBezTo>
                    <a:pt x="109" y="86"/>
                    <a:pt x="109" y="87"/>
                    <a:pt x="109" y="87"/>
                  </a:cubicBezTo>
                  <a:cubicBezTo>
                    <a:pt x="110" y="87"/>
                    <a:pt x="110" y="87"/>
                    <a:pt x="111" y="87"/>
                  </a:cubicBezTo>
                  <a:cubicBezTo>
                    <a:pt x="111" y="88"/>
                    <a:pt x="111" y="88"/>
                    <a:pt x="111" y="88"/>
                  </a:cubicBezTo>
                  <a:cubicBezTo>
                    <a:pt x="111" y="88"/>
                    <a:pt x="112" y="88"/>
                    <a:pt x="112" y="88"/>
                  </a:cubicBezTo>
                  <a:cubicBezTo>
                    <a:pt x="112" y="89"/>
                    <a:pt x="113" y="89"/>
                    <a:pt x="113" y="89"/>
                  </a:cubicBezTo>
                  <a:cubicBezTo>
                    <a:pt x="113" y="89"/>
                    <a:pt x="114" y="89"/>
                    <a:pt x="114" y="89"/>
                  </a:cubicBezTo>
                  <a:cubicBezTo>
                    <a:pt x="114" y="89"/>
                    <a:pt x="114" y="90"/>
                    <a:pt x="114" y="90"/>
                  </a:cubicBezTo>
                  <a:cubicBezTo>
                    <a:pt x="114" y="90"/>
                    <a:pt x="115" y="90"/>
                    <a:pt x="115" y="90"/>
                  </a:cubicBezTo>
                  <a:cubicBezTo>
                    <a:pt x="116" y="90"/>
                    <a:pt x="116" y="91"/>
                    <a:pt x="117" y="91"/>
                  </a:cubicBezTo>
                  <a:cubicBezTo>
                    <a:pt x="117" y="91"/>
                    <a:pt x="117" y="91"/>
                    <a:pt x="118" y="91"/>
                  </a:cubicBezTo>
                  <a:cubicBezTo>
                    <a:pt x="118" y="91"/>
                    <a:pt x="118" y="91"/>
                    <a:pt x="118" y="92"/>
                  </a:cubicBezTo>
                  <a:cubicBezTo>
                    <a:pt x="118" y="92"/>
                    <a:pt x="118" y="92"/>
                    <a:pt x="119" y="92"/>
                  </a:cubicBezTo>
                  <a:cubicBezTo>
                    <a:pt x="119" y="92"/>
                    <a:pt x="119" y="93"/>
                    <a:pt x="119" y="93"/>
                  </a:cubicBezTo>
                  <a:cubicBezTo>
                    <a:pt x="119" y="93"/>
                    <a:pt x="119" y="93"/>
                    <a:pt x="119" y="93"/>
                  </a:cubicBezTo>
                  <a:cubicBezTo>
                    <a:pt x="119" y="93"/>
                    <a:pt x="120" y="93"/>
                    <a:pt x="120" y="94"/>
                  </a:cubicBezTo>
                  <a:cubicBezTo>
                    <a:pt x="121" y="94"/>
                    <a:pt x="121" y="94"/>
                    <a:pt x="121" y="94"/>
                  </a:cubicBezTo>
                  <a:cubicBezTo>
                    <a:pt x="121" y="95"/>
                    <a:pt x="121" y="96"/>
                    <a:pt x="121" y="97"/>
                  </a:cubicBezTo>
                  <a:cubicBezTo>
                    <a:pt x="121" y="97"/>
                    <a:pt x="121" y="97"/>
                    <a:pt x="120" y="97"/>
                  </a:cubicBezTo>
                  <a:cubicBezTo>
                    <a:pt x="120" y="99"/>
                    <a:pt x="120" y="100"/>
                    <a:pt x="120" y="101"/>
                  </a:cubicBezTo>
                  <a:cubicBezTo>
                    <a:pt x="120" y="101"/>
                    <a:pt x="121" y="101"/>
                    <a:pt x="121" y="102"/>
                  </a:cubicBezTo>
                  <a:cubicBezTo>
                    <a:pt x="121" y="103"/>
                    <a:pt x="121" y="104"/>
                    <a:pt x="121" y="105"/>
                  </a:cubicBezTo>
                  <a:cubicBezTo>
                    <a:pt x="121" y="106"/>
                    <a:pt x="121" y="106"/>
                    <a:pt x="121" y="106"/>
                  </a:cubicBezTo>
                  <a:cubicBezTo>
                    <a:pt x="121" y="106"/>
                    <a:pt x="121" y="108"/>
                    <a:pt x="121" y="108"/>
                  </a:cubicBezTo>
                  <a:cubicBezTo>
                    <a:pt x="121" y="109"/>
                    <a:pt x="122" y="109"/>
                    <a:pt x="122" y="109"/>
                  </a:cubicBezTo>
                  <a:cubicBezTo>
                    <a:pt x="122" y="109"/>
                    <a:pt x="122" y="110"/>
                    <a:pt x="122" y="110"/>
                  </a:cubicBezTo>
                  <a:cubicBezTo>
                    <a:pt x="122" y="110"/>
                    <a:pt x="122" y="110"/>
                    <a:pt x="122" y="111"/>
                  </a:cubicBezTo>
                  <a:cubicBezTo>
                    <a:pt x="122" y="111"/>
                    <a:pt x="122" y="112"/>
                    <a:pt x="122" y="113"/>
                  </a:cubicBezTo>
                  <a:cubicBezTo>
                    <a:pt x="122" y="113"/>
                    <a:pt x="123" y="113"/>
                    <a:pt x="123" y="114"/>
                  </a:cubicBezTo>
                  <a:cubicBezTo>
                    <a:pt x="123" y="116"/>
                    <a:pt x="123" y="119"/>
                    <a:pt x="123" y="121"/>
                  </a:cubicBezTo>
                  <a:cubicBezTo>
                    <a:pt x="123" y="121"/>
                    <a:pt x="124" y="121"/>
                    <a:pt x="124" y="121"/>
                  </a:cubicBezTo>
                  <a:cubicBezTo>
                    <a:pt x="124" y="123"/>
                    <a:pt x="124" y="124"/>
                    <a:pt x="124" y="125"/>
                  </a:cubicBezTo>
                  <a:cubicBezTo>
                    <a:pt x="124" y="125"/>
                    <a:pt x="124" y="125"/>
                    <a:pt x="123" y="126"/>
                  </a:cubicBezTo>
                  <a:cubicBezTo>
                    <a:pt x="123" y="126"/>
                    <a:pt x="123" y="126"/>
                    <a:pt x="123" y="126"/>
                  </a:cubicBezTo>
                  <a:cubicBezTo>
                    <a:pt x="123" y="126"/>
                    <a:pt x="123" y="126"/>
                    <a:pt x="122" y="126"/>
                  </a:cubicBezTo>
                  <a:cubicBezTo>
                    <a:pt x="122" y="127"/>
                    <a:pt x="122" y="127"/>
                    <a:pt x="122" y="128"/>
                  </a:cubicBezTo>
                  <a:cubicBezTo>
                    <a:pt x="122" y="128"/>
                    <a:pt x="122" y="128"/>
                    <a:pt x="121" y="128"/>
                  </a:cubicBezTo>
                  <a:cubicBezTo>
                    <a:pt x="121" y="128"/>
                    <a:pt x="121" y="128"/>
                    <a:pt x="120" y="129"/>
                  </a:cubicBezTo>
                  <a:cubicBezTo>
                    <a:pt x="119" y="129"/>
                    <a:pt x="118" y="129"/>
                    <a:pt x="117" y="129"/>
                  </a:cubicBezTo>
                  <a:cubicBezTo>
                    <a:pt x="116" y="129"/>
                    <a:pt x="116" y="129"/>
                    <a:pt x="116" y="128"/>
                  </a:cubicBezTo>
                  <a:cubicBezTo>
                    <a:pt x="116" y="128"/>
                    <a:pt x="115" y="128"/>
                    <a:pt x="114" y="128"/>
                  </a:cubicBezTo>
                  <a:cubicBezTo>
                    <a:pt x="114" y="128"/>
                    <a:pt x="114" y="129"/>
                    <a:pt x="114" y="129"/>
                  </a:cubicBezTo>
                  <a:cubicBezTo>
                    <a:pt x="114" y="129"/>
                    <a:pt x="114" y="129"/>
                    <a:pt x="113" y="129"/>
                  </a:cubicBezTo>
                  <a:cubicBezTo>
                    <a:pt x="113" y="130"/>
                    <a:pt x="113" y="131"/>
                    <a:pt x="113" y="133"/>
                  </a:cubicBezTo>
                  <a:cubicBezTo>
                    <a:pt x="113" y="133"/>
                    <a:pt x="113" y="133"/>
                    <a:pt x="113" y="133"/>
                  </a:cubicBezTo>
                  <a:cubicBezTo>
                    <a:pt x="113" y="133"/>
                    <a:pt x="113" y="133"/>
                    <a:pt x="112" y="133"/>
                  </a:cubicBezTo>
                  <a:cubicBezTo>
                    <a:pt x="111" y="133"/>
                    <a:pt x="111" y="133"/>
                    <a:pt x="109" y="133"/>
                  </a:cubicBezTo>
                  <a:cubicBezTo>
                    <a:pt x="109" y="133"/>
                    <a:pt x="109" y="132"/>
                    <a:pt x="109" y="132"/>
                  </a:cubicBezTo>
                  <a:cubicBezTo>
                    <a:pt x="109" y="132"/>
                    <a:pt x="109" y="132"/>
                    <a:pt x="108" y="132"/>
                  </a:cubicBezTo>
                  <a:cubicBezTo>
                    <a:pt x="108" y="131"/>
                    <a:pt x="108" y="130"/>
                    <a:pt x="108" y="130"/>
                  </a:cubicBezTo>
                  <a:cubicBezTo>
                    <a:pt x="108" y="130"/>
                    <a:pt x="108" y="130"/>
                    <a:pt x="107" y="130"/>
                  </a:cubicBezTo>
                  <a:cubicBezTo>
                    <a:pt x="107" y="130"/>
                    <a:pt x="107" y="130"/>
                    <a:pt x="107" y="129"/>
                  </a:cubicBezTo>
                  <a:cubicBezTo>
                    <a:pt x="107" y="129"/>
                    <a:pt x="107" y="129"/>
                    <a:pt x="107" y="129"/>
                  </a:cubicBezTo>
                  <a:cubicBezTo>
                    <a:pt x="107" y="127"/>
                    <a:pt x="107" y="126"/>
                    <a:pt x="107" y="124"/>
                  </a:cubicBezTo>
                  <a:cubicBezTo>
                    <a:pt x="106" y="124"/>
                    <a:pt x="106" y="124"/>
                    <a:pt x="106" y="124"/>
                  </a:cubicBezTo>
                  <a:cubicBezTo>
                    <a:pt x="106" y="121"/>
                    <a:pt x="106" y="120"/>
                    <a:pt x="106" y="118"/>
                  </a:cubicBezTo>
                  <a:cubicBezTo>
                    <a:pt x="106" y="118"/>
                    <a:pt x="106" y="118"/>
                    <a:pt x="106" y="117"/>
                  </a:cubicBezTo>
                  <a:cubicBezTo>
                    <a:pt x="106" y="116"/>
                    <a:pt x="106" y="116"/>
                    <a:pt x="106" y="116"/>
                  </a:cubicBezTo>
                  <a:cubicBezTo>
                    <a:pt x="105" y="116"/>
                    <a:pt x="105" y="115"/>
                    <a:pt x="104" y="115"/>
                  </a:cubicBezTo>
                  <a:cubicBezTo>
                    <a:pt x="104" y="115"/>
                    <a:pt x="104" y="114"/>
                    <a:pt x="104" y="113"/>
                  </a:cubicBezTo>
                  <a:cubicBezTo>
                    <a:pt x="104" y="113"/>
                    <a:pt x="104" y="113"/>
                    <a:pt x="103" y="113"/>
                  </a:cubicBezTo>
                  <a:cubicBezTo>
                    <a:pt x="103" y="111"/>
                    <a:pt x="103" y="110"/>
                    <a:pt x="103" y="109"/>
                  </a:cubicBezTo>
                  <a:cubicBezTo>
                    <a:pt x="103" y="109"/>
                    <a:pt x="103" y="109"/>
                    <a:pt x="102" y="109"/>
                  </a:cubicBezTo>
                  <a:cubicBezTo>
                    <a:pt x="102" y="108"/>
                    <a:pt x="102" y="108"/>
                    <a:pt x="102" y="107"/>
                  </a:cubicBezTo>
                  <a:cubicBezTo>
                    <a:pt x="102" y="107"/>
                    <a:pt x="102" y="107"/>
                    <a:pt x="102" y="107"/>
                  </a:cubicBezTo>
                  <a:close/>
                  <a:moveTo>
                    <a:pt x="102" y="80"/>
                  </a:moveTo>
                  <a:cubicBezTo>
                    <a:pt x="102" y="80"/>
                    <a:pt x="102" y="80"/>
                    <a:pt x="102" y="80"/>
                  </a:cubicBezTo>
                  <a:cubicBezTo>
                    <a:pt x="103" y="79"/>
                    <a:pt x="103" y="79"/>
                    <a:pt x="103" y="79"/>
                  </a:cubicBezTo>
                  <a:cubicBezTo>
                    <a:pt x="104" y="79"/>
                    <a:pt x="105" y="79"/>
                    <a:pt x="106" y="79"/>
                  </a:cubicBezTo>
                  <a:cubicBezTo>
                    <a:pt x="106" y="78"/>
                    <a:pt x="106" y="76"/>
                    <a:pt x="106" y="75"/>
                  </a:cubicBezTo>
                  <a:cubicBezTo>
                    <a:pt x="106" y="75"/>
                    <a:pt x="105" y="75"/>
                    <a:pt x="104" y="75"/>
                  </a:cubicBezTo>
                  <a:cubicBezTo>
                    <a:pt x="104" y="75"/>
                    <a:pt x="104" y="75"/>
                    <a:pt x="104" y="74"/>
                  </a:cubicBezTo>
                  <a:cubicBezTo>
                    <a:pt x="104" y="74"/>
                    <a:pt x="104" y="74"/>
                    <a:pt x="104" y="74"/>
                  </a:cubicBezTo>
                  <a:cubicBezTo>
                    <a:pt x="104" y="73"/>
                    <a:pt x="104" y="72"/>
                    <a:pt x="104" y="71"/>
                  </a:cubicBezTo>
                  <a:cubicBezTo>
                    <a:pt x="104" y="71"/>
                    <a:pt x="104" y="71"/>
                    <a:pt x="104" y="71"/>
                  </a:cubicBezTo>
                  <a:cubicBezTo>
                    <a:pt x="104" y="70"/>
                    <a:pt x="104" y="70"/>
                    <a:pt x="104" y="70"/>
                  </a:cubicBezTo>
                  <a:cubicBezTo>
                    <a:pt x="105" y="69"/>
                    <a:pt x="105" y="69"/>
                    <a:pt x="106" y="69"/>
                  </a:cubicBezTo>
                  <a:cubicBezTo>
                    <a:pt x="106" y="68"/>
                    <a:pt x="106" y="68"/>
                    <a:pt x="106" y="66"/>
                  </a:cubicBezTo>
                  <a:cubicBezTo>
                    <a:pt x="105" y="66"/>
                    <a:pt x="105" y="66"/>
                    <a:pt x="104" y="66"/>
                  </a:cubicBezTo>
                  <a:cubicBezTo>
                    <a:pt x="104" y="66"/>
                    <a:pt x="104" y="66"/>
                    <a:pt x="104" y="66"/>
                  </a:cubicBezTo>
                  <a:cubicBezTo>
                    <a:pt x="104" y="66"/>
                    <a:pt x="104" y="66"/>
                    <a:pt x="103" y="66"/>
                  </a:cubicBezTo>
                  <a:cubicBezTo>
                    <a:pt x="103" y="66"/>
                    <a:pt x="103" y="65"/>
                    <a:pt x="103" y="65"/>
                  </a:cubicBezTo>
                  <a:cubicBezTo>
                    <a:pt x="103" y="65"/>
                    <a:pt x="103" y="65"/>
                    <a:pt x="103" y="65"/>
                  </a:cubicBezTo>
                  <a:cubicBezTo>
                    <a:pt x="103" y="65"/>
                    <a:pt x="103" y="64"/>
                    <a:pt x="102" y="64"/>
                  </a:cubicBezTo>
                  <a:cubicBezTo>
                    <a:pt x="102" y="64"/>
                    <a:pt x="102" y="63"/>
                    <a:pt x="102" y="63"/>
                  </a:cubicBezTo>
                  <a:cubicBezTo>
                    <a:pt x="103" y="63"/>
                    <a:pt x="103" y="63"/>
                    <a:pt x="103" y="63"/>
                  </a:cubicBezTo>
                  <a:cubicBezTo>
                    <a:pt x="103" y="63"/>
                    <a:pt x="103" y="62"/>
                    <a:pt x="103" y="62"/>
                  </a:cubicBezTo>
                  <a:cubicBezTo>
                    <a:pt x="104" y="62"/>
                    <a:pt x="104" y="62"/>
                    <a:pt x="104" y="62"/>
                  </a:cubicBezTo>
                  <a:cubicBezTo>
                    <a:pt x="105" y="61"/>
                    <a:pt x="105" y="61"/>
                    <a:pt x="106" y="61"/>
                  </a:cubicBezTo>
                  <a:cubicBezTo>
                    <a:pt x="106" y="61"/>
                    <a:pt x="106" y="61"/>
                    <a:pt x="106" y="61"/>
                  </a:cubicBezTo>
                  <a:cubicBezTo>
                    <a:pt x="106" y="61"/>
                    <a:pt x="106" y="60"/>
                    <a:pt x="106" y="60"/>
                  </a:cubicBezTo>
                  <a:cubicBezTo>
                    <a:pt x="107" y="60"/>
                    <a:pt x="107" y="60"/>
                    <a:pt x="108" y="60"/>
                  </a:cubicBezTo>
                  <a:cubicBezTo>
                    <a:pt x="108" y="60"/>
                    <a:pt x="108" y="60"/>
                    <a:pt x="108" y="60"/>
                  </a:cubicBezTo>
                  <a:cubicBezTo>
                    <a:pt x="109" y="60"/>
                    <a:pt x="109" y="60"/>
                    <a:pt x="109" y="60"/>
                  </a:cubicBezTo>
                  <a:cubicBezTo>
                    <a:pt x="109" y="59"/>
                    <a:pt x="109" y="59"/>
                    <a:pt x="109" y="59"/>
                  </a:cubicBezTo>
                  <a:cubicBezTo>
                    <a:pt x="110" y="59"/>
                    <a:pt x="111" y="59"/>
                    <a:pt x="111" y="59"/>
                  </a:cubicBezTo>
                  <a:cubicBezTo>
                    <a:pt x="111" y="58"/>
                    <a:pt x="111" y="58"/>
                    <a:pt x="111" y="58"/>
                  </a:cubicBezTo>
                  <a:cubicBezTo>
                    <a:pt x="112" y="58"/>
                    <a:pt x="112" y="58"/>
                    <a:pt x="112" y="58"/>
                  </a:cubicBezTo>
                  <a:cubicBezTo>
                    <a:pt x="112" y="58"/>
                    <a:pt x="112" y="57"/>
                    <a:pt x="112" y="57"/>
                  </a:cubicBezTo>
                  <a:cubicBezTo>
                    <a:pt x="112" y="57"/>
                    <a:pt x="113" y="57"/>
                    <a:pt x="113" y="57"/>
                  </a:cubicBezTo>
                  <a:cubicBezTo>
                    <a:pt x="113" y="56"/>
                    <a:pt x="113" y="56"/>
                    <a:pt x="113" y="55"/>
                  </a:cubicBezTo>
                  <a:cubicBezTo>
                    <a:pt x="113" y="55"/>
                    <a:pt x="113" y="55"/>
                    <a:pt x="113" y="55"/>
                  </a:cubicBezTo>
                  <a:cubicBezTo>
                    <a:pt x="113" y="55"/>
                    <a:pt x="113" y="54"/>
                    <a:pt x="113" y="54"/>
                  </a:cubicBezTo>
                  <a:cubicBezTo>
                    <a:pt x="113" y="54"/>
                    <a:pt x="113" y="53"/>
                    <a:pt x="113" y="53"/>
                  </a:cubicBezTo>
                  <a:cubicBezTo>
                    <a:pt x="113" y="53"/>
                    <a:pt x="113" y="52"/>
                    <a:pt x="113" y="51"/>
                  </a:cubicBezTo>
                  <a:cubicBezTo>
                    <a:pt x="112" y="51"/>
                    <a:pt x="112" y="51"/>
                    <a:pt x="112" y="51"/>
                  </a:cubicBezTo>
                  <a:cubicBezTo>
                    <a:pt x="112" y="51"/>
                    <a:pt x="112" y="50"/>
                    <a:pt x="112" y="50"/>
                  </a:cubicBezTo>
                  <a:cubicBezTo>
                    <a:pt x="111" y="50"/>
                    <a:pt x="111" y="50"/>
                    <a:pt x="111" y="50"/>
                  </a:cubicBezTo>
                  <a:cubicBezTo>
                    <a:pt x="111" y="49"/>
                    <a:pt x="111" y="49"/>
                    <a:pt x="111" y="48"/>
                  </a:cubicBezTo>
                  <a:cubicBezTo>
                    <a:pt x="110" y="48"/>
                    <a:pt x="110" y="48"/>
                    <a:pt x="109" y="48"/>
                  </a:cubicBezTo>
                  <a:cubicBezTo>
                    <a:pt x="109" y="47"/>
                    <a:pt x="109" y="46"/>
                    <a:pt x="109" y="45"/>
                  </a:cubicBezTo>
                  <a:cubicBezTo>
                    <a:pt x="109" y="45"/>
                    <a:pt x="108" y="45"/>
                    <a:pt x="108" y="45"/>
                  </a:cubicBezTo>
                  <a:cubicBezTo>
                    <a:pt x="108" y="44"/>
                    <a:pt x="108" y="44"/>
                    <a:pt x="108" y="43"/>
                  </a:cubicBezTo>
                  <a:cubicBezTo>
                    <a:pt x="108" y="43"/>
                    <a:pt x="107" y="43"/>
                    <a:pt x="107" y="43"/>
                  </a:cubicBezTo>
                  <a:cubicBezTo>
                    <a:pt x="107" y="42"/>
                    <a:pt x="107" y="42"/>
                    <a:pt x="107" y="41"/>
                  </a:cubicBezTo>
                  <a:cubicBezTo>
                    <a:pt x="107" y="41"/>
                    <a:pt x="106" y="41"/>
                    <a:pt x="106" y="41"/>
                  </a:cubicBezTo>
                  <a:cubicBezTo>
                    <a:pt x="105" y="41"/>
                    <a:pt x="105" y="41"/>
                    <a:pt x="104" y="41"/>
                  </a:cubicBezTo>
                  <a:cubicBezTo>
                    <a:pt x="104" y="41"/>
                    <a:pt x="104" y="41"/>
                    <a:pt x="103" y="41"/>
                  </a:cubicBezTo>
                  <a:cubicBezTo>
                    <a:pt x="103" y="40"/>
                    <a:pt x="103" y="40"/>
                    <a:pt x="103" y="40"/>
                  </a:cubicBezTo>
                  <a:cubicBezTo>
                    <a:pt x="102" y="40"/>
                    <a:pt x="102" y="40"/>
                    <a:pt x="102" y="40"/>
                  </a:cubicBezTo>
                  <a:lnTo>
                    <a:pt x="102" y="80"/>
                  </a:lnTo>
                  <a:close/>
                  <a:moveTo>
                    <a:pt x="81" y="7"/>
                  </a:moveTo>
                  <a:cubicBezTo>
                    <a:pt x="81" y="7"/>
                    <a:pt x="81" y="7"/>
                    <a:pt x="81" y="7"/>
                  </a:cubicBezTo>
                  <a:cubicBezTo>
                    <a:pt x="81" y="8"/>
                    <a:pt x="81" y="8"/>
                    <a:pt x="81" y="9"/>
                  </a:cubicBezTo>
                  <a:cubicBezTo>
                    <a:pt x="82" y="9"/>
                    <a:pt x="82" y="9"/>
                    <a:pt x="82" y="9"/>
                  </a:cubicBezTo>
                  <a:cubicBezTo>
                    <a:pt x="82" y="9"/>
                    <a:pt x="82" y="9"/>
                    <a:pt x="82" y="10"/>
                  </a:cubicBezTo>
                  <a:cubicBezTo>
                    <a:pt x="83" y="10"/>
                    <a:pt x="83" y="10"/>
                    <a:pt x="84" y="10"/>
                  </a:cubicBezTo>
                  <a:cubicBezTo>
                    <a:pt x="84" y="10"/>
                    <a:pt x="84" y="10"/>
                    <a:pt x="84" y="11"/>
                  </a:cubicBezTo>
                  <a:cubicBezTo>
                    <a:pt x="84" y="11"/>
                    <a:pt x="84" y="11"/>
                    <a:pt x="85" y="11"/>
                  </a:cubicBezTo>
                  <a:cubicBezTo>
                    <a:pt x="85" y="12"/>
                    <a:pt x="85" y="12"/>
                    <a:pt x="85" y="13"/>
                  </a:cubicBezTo>
                  <a:cubicBezTo>
                    <a:pt x="85" y="13"/>
                    <a:pt x="85" y="13"/>
                    <a:pt x="86" y="13"/>
                  </a:cubicBezTo>
                  <a:cubicBezTo>
                    <a:pt x="86" y="14"/>
                    <a:pt x="86" y="14"/>
                    <a:pt x="86" y="14"/>
                  </a:cubicBezTo>
                  <a:cubicBezTo>
                    <a:pt x="87" y="14"/>
                    <a:pt x="88" y="14"/>
                    <a:pt x="89" y="14"/>
                  </a:cubicBezTo>
                  <a:cubicBezTo>
                    <a:pt x="89" y="14"/>
                    <a:pt x="89" y="15"/>
                    <a:pt x="89" y="15"/>
                  </a:cubicBezTo>
                  <a:cubicBezTo>
                    <a:pt x="89" y="15"/>
                    <a:pt x="90" y="15"/>
                    <a:pt x="91" y="15"/>
                  </a:cubicBezTo>
                  <a:cubicBezTo>
                    <a:pt x="91" y="15"/>
                    <a:pt x="91" y="15"/>
                    <a:pt x="91" y="16"/>
                  </a:cubicBezTo>
                  <a:cubicBezTo>
                    <a:pt x="92" y="16"/>
                    <a:pt x="93" y="16"/>
                    <a:pt x="93" y="16"/>
                  </a:cubicBezTo>
                  <a:cubicBezTo>
                    <a:pt x="94" y="15"/>
                    <a:pt x="94" y="15"/>
                    <a:pt x="94" y="15"/>
                  </a:cubicBezTo>
                  <a:cubicBezTo>
                    <a:pt x="95" y="15"/>
                    <a:pt x="96" y="15"/>
                    <a:pt x="97" y="15"/>
                  </a:cubicBezTo>
                  <a:cubicBezTo>
                    <a:pt x="97" y="15"/>
                    <a:pt x="97" y="15"/>
                    <a:pt x="97" y="16"/>
                  </a:cubicBezTo>
                  <a:cubicBezTo>
                    <a:pt x="98" y="16"/>
                    <a:pt x="99" y="16"/>
                    <a:pt x="100" y="16"/>
                  </a:cubicBezTo>
                  <a:cubicBezTo>
                    <a:pt x="100" y="15"/>
                    <a:pt x="100" y="15"/>
                    <a:pt x="100" y="15"/>
                  </a:cubicBezTo>
                  <a:cubicBezTo>
                    <a:pt x="102" y="15"/>
                    <a:pt x="102" y="15"/>
                    <a:pt x="102" y="15"/>
                  </a:cubicBezTo>
                  <a:cubicBezTo>
                    <a:pt x="102" y="31"/>
                    <a:pt x="102" y="31"/>
                    <a:pt x="102" y="31"/>
                  </a:cubicBezTo>
                  <a:cubicBezTo>
                    <a:pt x="94" y="31"/>
                    <a:pt x="94" y="31"/>
                    <a:pt x="94" y="31"/>
                  </a:cubicBezTo>
                  <a:cubicBezTo>
                    <a:pt x="94" y="31"/>
                    <a:pt x="94" y="32"/>
                    <a:pt x="93" y="32"/>
                  </a:cubicBezTo>
                  <a:cubicBezTo>
                    <a:pt x="93" y="32"/>
                    <a:pt x="93" y="32"/>
                    <a:pt x="92" y="32"/>
                  </a:cubicBezTo>
                  <a:cubicBezTo>
                    <a:pt x="92" y="32"/>
                    <a:pt x="92" y="32"/>
                    <a:pt x="92" y="32"/>
                  </a:cubicBezTo>
                  <a:cubicBezTo>
                    <a:pt x="92" y="32"/>
                    <a:pt x="91" y="32"/>
                    <a:pt x="91" y="32"/>
                  </a:cubicBezTo>
                  <a:cubicBezTo>
                    <a:pt x="91" y="33"/>
                    <a:pt x="91" y="34"/>
                    <a:pt x="91" y="34"/>
                  </a:cubicBezTo>
                  <a:cubicBezTo>
                    <a:pt x="90" y="34"/>
                    <a:pt x="89" y="34"/>
                    <a:pt x="88" y="34"/>
                  </a:cubicBezTo>
                  <a:cubicBezTo>
                    <a:pt x="88" y="34"/>
                    <a:pt x="88" y="34"/>
                    <a:pt x="88" y="34"/>
                  </a:cubicBezTo>
                  <a:cubicBezTo>
                    <a:pt x="87" y="34"/>
                    <a:pt x="85" y="34"/>
                    <a:pt x="84" y="34"/>
                  </a:cubicBezTo>
                  <a:cubicBezTo>
                    <a:pt x="84" y="35"/>
                    <a:pt x="84" y="35"/>
                    <a:pt x="84" y="36"/>
                  </a:cubicBezTo>
                  <a:cubicBezTo>
                    <a:pt x="83" y="36"/>
                    <a:pt x="83" y="36"/>
                    <a:pt x="83" y="36"/>
                  </a:cubicBezTo>
                  <a:cubicBezTo>
                    <a:pt x="83" y="36"/>
                    <a:pt x="83" y="36"/>
                    <a:pt x="82" y="36"/>
                  </a:cubicBezTo>
                  <a:cubicBezTo>
                    <a:pt x="82" y="36"/>
                    <a:pt x="82" y="36"/>
                    <a:pt x="81" y="36"/>
                  </a:cubicBezTo>
                  <a:cubicBezTo>
                    <a:pt x="81" y="37"/>
                    <a:pt x="81" y="37"/>
                    <a:pt x="81" y="37"/>
                  </a:cubicBezTo>
                  <a:cubicBezTo>
                    <a:pt x="81" y="7"/>
                    <a:pt x="81" y="7"/>
                    <a:pt x="81" y="7"/>
                  </a:cubicBezTo>
                  <a:close/>
                  <a:moveTo>
                    <a:pt x="102" y="40"/>
                  </a:moveTo>
                  <a:cubicBezTo>
                    <a:pt x="102" y="80"/>
                    <a:pt x="102" y="80"/>
                    <a:pt x="102" y="80"/>
                  </a:cubicBezTo>
                  <a:cubicBezTo>
                    <a:pt x="100" y="80"/>
                    <a:pt x="100" y="80"/>
                    <a:pt x="100" y="80"/>
                  </a:cubicBezTo>
                  <a:cubicBezTo>
                    <a:pt x="100" y="80"/>
                    <a:pt x="100" y="80"/>
                    <a:pt x="99" y="80"/>
                  </a:cubicBezTo>
                  <a:cubicBezTo>
                    <a:pt x="98" y="80"/>
                    <a:pt x="97" y="80"/>
                    <a:pt x="96" y="80"/>
                  </a:cubicBezTo>
                  <a:cubicBezTo>
                    <a:pt x="96" y="80"/>
                    <a:pt x="96" y="80"/>
                    <a:pt x="96" y="80"/>
                  </a:cubicBezTo>
                  <a:cubicBezTo>
                    <a:pt x="94" y="80"/>
                    <a:pt x="92" y="80"/>
                    <a:pt x="91" y="80"/>
                  </a:cubicBezTo>
                  <a:cubicBezTo>
                    <a:pt x="91" y="80"/>
                    <a:pt x="90" y="80"/>
                    <a:pt x="89" y="81"/>
                  </a:cubicBezTo>
                  <a:cubicBezTo>
                    <a:pt x="89" y="81"/>
                    <a:pt x="89" y="81"/>
                    <a:pt x="88" y="81"/>
                  </a:cubicBezTo>
                  <a:cubicBezTo>
                    <a:pt x="88" y="81"/>
                    <a:pt x="88" y="81"/>
                    <a:pt x="88" y="81"/>
                  </a:cubicBezTo>
                  <a:cubicBezTo>
                    <a:pt x="87" y="81"/>
                    <a:pt x="87" y="81"/>
                    <a:pt x="87" y="81"/>
                  </a:cubicBezTo>
                  <a:cubicBezTo>
                    <a:pt x="87" y="83"/>
                    <a:pt x="87" y="84"/>
                    <a:pt x="87" y="85"/>
                  </a:cubicBezTo>
                  <a:cubicBezTo>
                    <a:pt x="88" y="85"/>
                    <a:pt x="88" y="85"/>
                    <a:pt x="88" y="85"/>
                  </a:cubicBezTo>
                  <a:cubicBezTo>
                    <a:pt x="88" y="86"/>
                    <a:pt x="88" y="87"/>
                    <a:pt x="88" y="88"/>
                  </a:cubicBezTo>
                  <a:cubicBezTo>
                    <a:pt x="88" y="88"/>
                    <a:pt x="87" y="88"/>
                    <a:pt x="87" y="88"/>
                  </a:cubicBezTo>
                  <a:cubicBezTo>
                    <a:pt x="87" y="90"/>
                    <a:pt x="87" y="92"/>
                    <a:pt x="87" y="94"/>
                  </a:cubicBezTo>
                  <a:cubicBezTo>
                    <a:pt x="87" y="94"/>
                    <a:pt x="87" y="94"/>
                    <a:pt x="86" y="94"/>
                  </a:cubicBezTo>
                  <a:cubicBezTo>
                    <a:pt x="86" y="94"/>
                    <a:pt x="86" y="95"/>
                    <a:pt x="86" y="95"/>
                  </a:cubicBezTo>
                  <a:cubicBezTo>
                    <a:pt x="86" y="95"/>
                    <a:pt x="86" y="96"/>
                    <a:pt x="86" y="96"/>
                  </a:cubicBezTo>
                  <a:cubicBezTo>
                    <a:pt x="86" y="96"/>
                    <a:pt x="86" y="97"/>
                    <a:pt x="86" y="97"/>
                  </a:cubicBezTo>
                  <a:cubicBezTo>
                    <a:pt x="85" y="98"/>
                    <a:pt x="85" y="98"/>
                    <a:pt x="85" y="98"/>
                  </a:cubicBezTo>
                  <a:cubicBezTo>
                    <a:pt x="85" y="99"/>
                    <a:pt x="85" y="101"/>
                    <a:pt x="85" y="103"/>
                  </a:cubicBezTo>
                  <a:cubicBezTo>
                    <a:pt x="84" y="103"/>
                    <a:pt x="84" y="103"/>
                    <a:pt x="84" y="103"/>
                  </a:cubicBezTo>
                  <a:cubicBezTo>
                    <a:pt x="84" y="105"/>
                    <a:pt x="84" y="108"/>
                    <a:pt x="84" y="110"/>
                  </a:cubicBezTo>
                  <a:cubicBezTo>
                    <a:pt x="84" y="110"/>
                    <a:pt x="84" y="110"/>
                    <a:pt x="85" y="111"/>
                  </a:cubicBezTo>
                  <a:cubicBezTo>
                    <a:pt x="85" y="112"/>
                    <a:pt x="85" y="113"/>
                    <a:pt x="85" y="114"/>
                  </a:cubicBezTo>
                  <a:cubicBezTo>
                    <a:pt x="85" y="114"/>
                    <a:pt x="85" y="114"/>
                    <a:pt x="86" y="115"/>
                  </a:cubicBezTo>
                  <a:cubicBezTo>
                    <a:pt x="86" y="115"/>
                    <a:pt x="86" y="115"/>
                    <a:pt x="86" y="116"/>
                  </a:cubicBezTo>
                  <a:cubicBezTo>
                    <a:pt x="86" y="116"/>
                    <a:pt x="86" y="116"/>
                    <a:pt x="87" y="117"/>
                  </a:cubicBezTo>
                  <a:cubicBezTo>
                    <a:pt x="87" y="118"/>
                    <a:pt x="87" y="119"/>
                    <a:pt x="87" y="120"/>
                  </a:cubicBezTo>
                  <a:cubicBezTo>
                    <a:pt x="86" y="121"/>
                    <a:pt x="86" y="121"/>
                    <a:pt x="86" y="122"/>
                  </a:cubicBezTo>
                  <a:cubicBezTo>
                    <a:pt x="86" y="124"/>
                    <a:pt x="86" y="126"/>
                    <a:pt x="86" y="128"/>
                  </a:cubicBezTo>
                  <a:cubicBezTo>
                    <a:pt x="86" y="128"/>
                    <a:pt x="86" y="128"/>
                    <a:pt x="86" y="128"/>
                  </a:cubicBezTo>
                  <a:cubicBezTo>
                    <a:pt x="86" y="129"/>
                    <a:pt x="86" y="129"/>
                    <a:pt x="86" y="130"/>
                  </a:cubicBezTo>
                  <a:cubicBezTo>
                    <a:pt x="86" y="130"/>
                    <a:pt x="87" y="130"/>
                    <a:pt x="87" y="130"/>
                  </a:cubicBezTo>
                  <a:cubicBezTo>
                    <a:pt x="87" y="131"/>
                    <a:pt x="87" y="133"/>
                    <a:pt x="87" y="134"/>
                  </a:cubicBezTo>
                  <a:cubicBezTo>
                    <a:pt x="87" y="134"/>
                    <a:pt x="88" y="134"/>
                    <a:pt x="88" y="135"/>
                  </a:cubicBezTo>
                  <a:cubicBezTo>
                    <a:pt x="88" y="135"/>
                    <a:pt x="88" y="136"/>
                    <a:pt x="88" y="137"/>
                  </a:cubicBezTo>
                  <a:cubicBezTo>
                    <a:pt x="87" y="138"/>
                    <a:pt x="87" y="138"/>
                    <a:pt x="87" y="138"/>
                  </a:cubicBezTo>
                  <a:cubicBezTo>
                    <a:pt x="87" y="138"/>
                    <a:pt x="87" y="139"/>
                    <a:pt x="87" y="140"/>
                  </a:cubicBezTo>
                  <a:cubicBezTo>
                    <a:pt x="87" y="140"/>
                    <a:pt x="87" y="140"/>
                    <a:pt x="87" y="140"/>
                  </a:cubicBezTo>
                  <a:cubicBezTo>
                    <a:pt x="87" y="141"/>
                    <a:pt x="87" y="143"/>
                    <a:pt x="87" y="144"/>
                  </a:cubicBezTo>
                  <a:cubicBezTo>
                    <a:pt x="81" y="144"/>
                    <a:pt x="81" y="144"/>
                    <a:pt x="81" y="144"/>
                  </a:cubicBezTo>
                  <a:cubicBezTo>
                    <a:pt x="81" y="43"/>
                    <a:pt x="81" y="43"/>
                    <a:pt x="81" y="43"/>
                  </a:cubicBezTo>
                  <a:cubicBezTo>
                    <a:pt x="85" y="43"/>
                    <a:pt x="85" y="43"/>
                    <a:pt x="85" y="43"/>
                  </a:cubicBezTo>
                  <a:cubicBezTo>
                    <a:pt x="85" y="44"/>
                    <a:pt x="86" y="44"/>
                    <a:pt x="86" y="44"/>
                  </a:cubicBezTo>
                  <a:cubicBezTo>
                    <a:pt x="88" y="44"/>
                    <a:pt x="90" y="44"/>
                    <a:pt x="92" y="44"/>
                  </a:cubicBezTo>
                  <a:cubicBezTo>
                    <a:pt x="92" y="44"/>
                    <a:pt x="92" y="44"/>
                    <a:pt x="92" y="44"/>
                  </a:cubicBezTo>
                  <a:cubicBezTo>
                    <a:pt x="93" y="44"/>
                    <a:pt x="93" y="44"/>
                    <a:pt x="93" y="44"/>
                  </a:cubicBezTo>
                  <a:cubicBezTo>
                    <a:pt x="93" y="44"/>
                    <a:pt x="93" y="43"/>
                    <a:pt x="93" y="42"/>
                  </a:cubicBezTo>
                  <a:cubicBezTo>
                    <a:pt x="93" y="42"/>
                    <a:pt x="94" y="42"/>
                    <a:pt x="94" y="42"/>
                  </a:cubicBezTo>
                  <a:cubicBezTo>
                    <a:pt x="94" y="42"/>
                    <a:pt x="94" y="42"/>
                    <a:pt x="94" y="41"/>
                  </a:cubicBezTo>
                  <a:cubicBezTo>
                    <a:pt x="95" y="41"/>
                    <a:pt x="96" y="41"/>
                    <a:pt x="97" y="41"/>
                  </a:cubicBezTo>
                  <a:cubicBezTo>
                    <a:pt x="97" y="41"/>
                    <a:pt x="97" y="41"/>
                    <a:pt x="97" y="40"/>
                  </a:cubicBezTo>
                  <a:cubicBezTo>
                    <a:pt x="97" y="40"/>
                    <a:pt x="97" y="40"/>
                    <a:pt x="97" y="40"/>
                  </a:cubicBezTo>
                  <a:cubicBezTo>
                    <a:pt x="97" y="40"/>
                    <a:pt x="97" y="40"/>
                    <a:pt x="98" y="40"/>
                  </a:cubicBezTo>
                  <a:cubicBezTo>
                    <a:pt x="102" y="40"/>
                    <a:pt x="102" y="40"/>
                    <a:pt x="102" y="40"/>
                  </a:cubicBezTo>
                  <a:close/>
                  <a:moveTo>
                    <a:pt x="102" y="88"/>
                  </a:moveTo>
                  <a:cubicBezTo>
                    <a:pt x="98" y="88"/>
                    <a:pt x="98" y="88"/>
                    <a:pt x="98" y="88"/>
                  </a:cubicBezTo>
                  <a:cubicBezTo>
                    <a:pt x="98" y="88"/>
                    <a:pt x="98" y="88"/>
                    <a:pt x="98" y="87"/>
                  </a:cubicBezTo>
                  <a:cubicBezTo>
                    <a:pt x="97" y="87"/>
                    <a:pt x="97" y="87"/>
                    <a:pt x="96" y="87"/>
                  </a:cubicBezTo>
                  <a:cubicBezTo>
                    <a:pt x="96" y="88"/>
                    <a:pt x="95" y="88"/>
                    <a:pt x="95" y="88"/>
                  </a:cubicBezTo>
                  <a:cubicBezTo>
                    <a:pt x="94" y="88"/>
                    <a:pt x="94" y="88"/>
                    <a:pt x="94" y="88"/>
                  </a:cubicBezTo>
                  <a:cubicBezTo>
                    <a:pt x="94" y="90"/>
                    <a:pt x="94" y="91"/>
                    <a:pt x="94" y="93"/>
                  </a:cubicBezTo>
                  <a:cubicBezTo>
                    <a:pt x="94" y="93"/>
                    <a:pt x="93" y="93"/>
                    <a:pt x="93" y="93"/>
                  </a:cubicBezTo>
                  <a:cubicBezTo>
                    <a:pt x="93" y="93"/>
                    <a:pt x="93" y="93"/>
                    <a:pt x="92" y="93"/>
                  </a:cubicBezTo>
                  <a:cubicBezTo>
                    <a:pt x="92" y="93"/>
                    <a:pt x="92" y="93"/>
                    <a:pt x="91" y="93"/>
                  </a:cubicBezTo>
                  <a:cubicBezTo>
                    <a:pt x="91" y="94"/>
                    <a:pt x="91" y="94"/>
                    <a:pt x="91" y="94"/>
                  </a:cubicBezTo>
                  <a:cubicBezTo>
                    <a:pt x="90" y="94"/>
                    <a:pt x="90" y="94"/>
                    <a:pt x="90" y="94"/>
                  </a:cubicBezTo>
                  <a:cubicBezTo>
                    <a:pt x="90" y="94"/>
                    <a:pt x="90" y="94"/>
                    <a:pt x="90" y="95"/>
                  </a:cubicBezTo>
                  <a:cubicBezTo>
                    <a:pt x="91" y="95"/>
                    <a:pt x="91" y="95"/>
                    <a:pt x="91" y="95"/>
                  </a:cubicBezTo>
                  <a:cubicBezTo>
                    <a:pt x="91" y="96"/>
                    <a:pt x="91" y="97"/>
                    <a:pt x="91" y="98"/>
                  </a:cubicBezTo>
                  <a:cubicBezTo>
                    <a:pt x="91" y="98"/>
                    <a:pt x="92" y="98"/>
                    <a:pt x="92" y="98"/>
                  </a:cubicBezTo>
                  <a:cubicBezTo>
                    <a:pt x="92" y="98"/>
                    <a:pt x="92" y="99"/>
                    <a:pt x="92" y="99"/>
                  </a:cubicBezTo>
                  <a:cubicBezTo>
                    <a:pt x="92" y="99"/>
                    <a:pt x="93" y="99"/>
                    <a:pt x="93" y="99"/>
                  </a:cubicBezTo>
                  <a:cubicBezTo>
                    <a:pt x="93" y="99"/>
                    <a:pt x="93" y="100"/>
                    <a:pt x="93" y="100"/>
                  </a:cubicBezTo>
                  <a:cubicBezTo>
                    <a:pt x="94" y="100"/>
                    <a:pt x="94" y="100"/>
                    <a:pt x="96" y="100"/>
                  </a:cubicBezTo>
                  <a:cubicBezTo>
                    <a:pt x="96" y="101"/>
                    <a:pt x="96" y="101"/>
                    <a:pt x="96" y="102"/>
                  </a:cubicBezTo>
                  <a:cubicBezTo>
                    <a:pt x="96" y="102"/>
                    <a:pt x="96" y="102"/>
                    <a:pt x="97" y="102"/>
                  </a:cubicBezTo>
                  <a:cubicBezTo>
                    <a:pt x="97" y="103"/>
                    <a:pt x="97" y="103"/>
                    <a:pt x="97" y="103"/>
                  </a:cubicBezTo>
                  <a:cubicBezTo>
                    <a:pt x="98" y="103"/>
                    <a:pt x="98" y="103"/>
                    <a:pt x="99" y="103"/>
                  </a:cubicBezTo>
                  <a:cubicBezTo>
                    <a:pt x="99" y="103"/>
                    <a:pt x="99" y="103"/>
                    <a:pt x="99" y="104"/>
                  </a:cubicBezTo>
                  <a:cubicBezTo>
                    <a:pt x="99" y="104"/>
                    <a:pt x="100" y="104"/>
                    <a:pt x="100" y="104"/>
                  </a:cubicBezTo>
                  <a:cubicBezTo>
                    <a:pt x="100" y="104"/>
                    <a:pt x="100" y="104"/>
                    <a:pt x="100" y="105"/>
                  </a:cubicBezTo>
                  <a:cubicBezTo>
                    <a:pt x="101" y="105"/>
                    <a:pt x="101" y="105"/>
                    <a:pt x="101" y="105"/>
                  </a:cubicBezTo>
                  <a:cubicBezTo>
                    <a:pt x="101" y="105"/>
                    <a:pt x="101" y="106"/>
                    <a:pt x="101" y="107"/>
                  </a:cubicBezTo>
                  <a:cubicBezTo>
                    <a:pt x="102" y="107"/>
                    <a:pt x="102" y="107"/>
                    <a:pt x="102" y="107"/>
                  </a:cubicBezTo>
                  <a:lnTo>
                    <a:pt x="102" y="88"/>
                  </a:lnTo>
                  <a:close/>
                  <a:moveTo>
                    <a:pt x="49" y="30"/>
                  </a:moveTo>
                  <a:cubicBezTo>
                    <a:pt x="49" y="30"/>
                    <a:pt x="49" y="30"/>
                    <a:pt x="49" y="29"/>
                  </a:cubicBezTo>
                  <a:cubicBezTo>
                    <a:pt x="50" y="29"/>
                    <a:pt x="51" y="29"/>
                    <a:pt x="51" y="29"/>
                  </a:cubicBezTo>
                  <a:cubicBezTo>
                    <a:pt x="51" y="29"/>
                    <a:pt x="51" y="29"/>
                    <a:pt x="51" y="28"/>
                  </a:cubicBezTo>
                  <a:cubicBezTo>
                    <a:pt x="52" y="28"/>
                    <a:pt x="53" y="28"/>
                    <a:pt x="53" y="28"/>
                  </a:cubicBezTo>
                  <a:cubicBezTo>
                    <a:pt x="53" y="27"/>
                    <a:pt x="53" y="27"/>
                    <a:pt x="53" y="27"/>
                  </a:cubicBezTo>
                  <a:cubicBezTo>
                    <a:pt x="53" y="27"/>
                    <a:pt x="54" y="27"/>
                    <a:pt x="54" y="27"/>
                  </a:cubicBezTo>
                  <a:cubicBezTo>
                    <a:pt x="54" y="26"/>
                    <a:pt x="54" y="26"/>
                    <a:pt x="55" y="26"/>
                  </a:cubicBezTo>
                  <a:cubicBezTo>
                    <a:pt x="55" y="26"/>
                    <a:pt x="55" y="26"/>
                    <a:pt x="56" y="26"/>
                  </a:cubicBezTo>
                  <a:cubicBezTo>
                    <a:pt x="56" y="26"/>
                    <a:pt x="56" y="25"/>
                    <a:pt x="56" y="25"/>
                  </a:cubicBezTo>
                  <a:cubicBezTo>
                    <a:pt x="56" y="25"/>
                    <a:pt x="56" y="25"/>
                    <a:pt x="57" y="25"/>
                  </a:cubicBezTo>
                  <a:cubicBezTo>
                    <a:pt x="57" y="25"/>
                    <a:pt x="57" y="24"/>
                    <a:pt x="57" y="24"/>
                  </a:cubicBezTo>
                  <a:cubicBezTo>
                    <a:pt x="57" y="24"/>
                    <a:pt x="57" y="24"/>
                    <a:pt x="58" y="24"/>
                  </a:cubicBezTo>
                  <a:cubicBezTo>
                    <a:pt x="58" y="24"/>
                    <a:pt x="58" y="23"/>
                    <a:pt x="58" y="22"/>
                  </a:cubicBezTo>
                  <a:cubicBezTo>
                    <a:pt x="58" y="22"/>
                    <a:pt x="58" y="22"/>
                    <a:pt x="59" y="22"/>
                  </a:cubicBezTo>
                  <a:cubicBezTo>
                    <a:pt x="59" y="22"/>
                    <a:pt x="59" y="22"/>
                    <a:pt x="59" y="21"/>
                  </a:cubicBezTo>
                  <a:cubicBezTo>
                    <a:pt x="59" y="21"/>
                    <a:pt x="60" y="21"/>
                    <a:pt x="60" y="21"/>
                  </a:cubicBezTo>
                  <a:cubicBezTo>
                    <a:pt x="60" y="20"/>
                    <a:pt x="60" y="19"/>
                    <a:pt x="60" y="18"/>
                  </a:cubicBezTo>
                  <a:cubicBezTo>
                    <a:pt x="60" y="18"/>
                    <a:pt x="59" y="18"/>
                    <a:pt x="59" y="18"/>
                  </a:cubicBezTo>
                  <a:cubicBezTo>
                    <a:pt x="59" y="17"/>
                    <a:pt x="59" y="16"/>
                    <a:pt x="59" y="15"/>
                  </a:cubicBezTo>
                  <a:cubicBezTo>
                    <a:pt x="59" y="14"/>
                    <a:pt x="59" y="14"/>
                    <a:pt x="58" y="14"/>
                  </a:cubicBezTo>
                  <a:cubicBezTo>
                    <a:pt x="58" y="12"/>
                    <a:pt x="58" y="11"/>
                    <a:pt x="58" y="10"/>
                  </a:cubicBezTo>
                  <a:cubicBezTo>
                    <a:pt x="58" y="10"/>
                    <a:pt x="59" y="10"/>
                    <a:pt x="59" y="10"/>
                  </a:cubicBezTo>
                  <a:cubicBezTo>
                    <a:pt x="59" y="9"/>
                    <a:pt x="59" y="7"/>
                    <a:pt x="59" y="6"/>
                  </a:cubicBezTo>
                  <a:cubicBezTo>
                    <a:pt x="59" y="6"/>
                    <a:pt x="60" y="6"/>
                    <a:pt x="60" y="6"/>
                  </a:cubicBezTo>
                  <a:cubicBezTo>
                    <a:pt x="60" y="6"/>
                    <a:pt x="60" y="5"/>
                    <a:pt x="60" y="5"/>
                  </a:cubicBezTo>
                  <a:cubicBezTo>
                    <a:pt x="61" y="5"/>
                    <a:pt x="61" y="5"/>
                    <a:pt x="61" y="5"/>
                  </a:cubicBezTo>
                  <a:cubicBezTo>
                    <a:pt x="61" y="4"/>
                    <a:pt x="61" y="4"/>
                    <a:pt x="61" y="2"/>
                  </a:cubicBezTo>
                  <a:cubicBezTo>
                    <a:pt x="62" y="2"/>
                    <a:pt x="62" y="2"/>
                    <a:pt x="63" y="2"/>
                  </a:cubicBezTo>
                  <a:cubicBezTo>
                    <a:pt x="63" y="2"/>
                    <a:pt x="63" y="2"/>
                    <a:pt x="63" y="1"/>
                  </a:cubicBezTo>
                  <a:cubicBezTo>
                    <a:pt x="63" y="1"/>
                    <a:pt x="63" y="1"/>
                    <a:pt x="64" y="1"/>
                  </a:cubicBezTo>
                  <a:cubicBezTo>
                    <a:pt x="64" y="1"/>
                    <a:pt x="64" y="1"/>
                    <a:pt x="64" y="0"/>
                  </a:cubicBezTo>
                  <a:cubicBezTo>
                    <a:pt x="64" y="0"/>
                    <a:pt x="64" y="0"/>
                    <a:pt x="64" y="0"/>
                  </a:cubicBezTo>
                  <a:cubicBezTo>
                    <a:pt x="64" y="0"/>
                    <a:pt x="64" y="0"/>
                    <a:pt x="65" y="0"/>
                  </a:cubicBezTo>
                  <a:cubicBezTo>
                    <a:pt x="66" y="0"/>
                    <a:pt x="67" y="0"/>
                    <a:pt x="67" y="0"/>
                  </a:cubicBezTo>
                  <a:cubicBezTo>
                    <a:pt x="68" y="0"/>
                    <a:pt x="68" y="0"/>
                    <a:pt x="68" y="0"/>
                  </a:cubicBezTo>
                  <a:cubicBezTo>
                    <a:pt x="68" y="0"/>
                    <a:pt x="68" y="0"/>
                    <a:pt x="68" y="0"/>
                  </a:cubicBezTo>
                  <a:cubicBezTo>
                    <a:pt x="68" y="1"/>
                    <a:pt x="68" y="1"/>
                    <a:pt x="68" y="1"/>
                  </a:cubicBezTo>
                  <a:cubicBezTo>
                    <a:pt x="69" y="1"/>
                    <a:pt x="69" y="1"/>
                    <a:pt x="69" y="1"/>
                  </a:cubicBezTo>
                  <a:cubicBezTo>
                    <a:pt x="69" y="2"/>
                    <a:pt x="69" y="2"/>
                    <a:pt x="69" y="2"/>
                  </a:cubicBezTo>
                  <a:cubicBezTo>
                    <a:pt x="70" y="2"/>
                    <a:pt x="71" y="2"/>
                    <a:pt x="71" y="2"/>
                  </a:cubicBezTo>
                  <a:cubicBezTo>
                    <a:pt x="71" y="4"/>
                    <a:pt x="71" y="4"/>
                    <a:pt x="71" y="5"/>
                  </a:cubicBezTo>
                  <a:cubicBezTo>
                    <a:pt x="71" y="5"/>
                    <a:pt x="72" y="5"/>
                    <a:pt x="72" y="5"/>
                  </a:cubicBezTo>
                  <a:cubicBezTo>
                    <a:pt x="72" y="5"/>
                    <a:pt x="72" y="6"/>
                    <a:pt x="72" y="6"/>
                  </a:cubicBezTo>
                  <a:cubicBezTo>
                    <a:pt x="72" y="6"/>
                    <a:pt x="73" y="6"/>
                    <a:pt x="74" y="6"/>
                  </a:cubicBezTo>
                  <a:cubicBezTo>
                    <a:pt x="74" y="6"/>
                    <a:pt x="74" y="6"/>
                    <a:pt x="74" y="6"/>
                  </a:cubicBezTo>
                  <a:cubicBezTo>
                    <a:pt x="76" y="6"/>
                    <a:pt x="77" y="6"/>
                    <a:pt x="78" y="6"/>
                  </a:cubicBezTo>
                  <a:cubicBezTo>
                    <a:pt x="78" y="6"/>
                    <a:pt x="78" y="6"/>
                    <a:pt x="78" y="6"/>
                  </a:cubicBezTo>
                  <a:cubicBezTo>
                    <a:pt x="79" y="6"/>
                    <a:pt x="79" y="6"/>
                    <a:pt x="80" y="6"/>
                  </a:cubicBezTo>
                  <a:cubicBezTo>
                    <a:pt x="80" y="6"/>
                    <a:pt x="80" y="7"/>
                    <a:pt x="80" y="7"/>
                  </a:cubicBezTo>
                  <a:cubicBezTo>
                    <a:pt x="81" y="7"/>
                    <a:pt x="81" y="7"/>
                    <a:pt x="81" y="7"/>
                  </a:cubicBezTo>
                  <a:cubicBezTo>
                    <a:pt x="81" y="37"/>
                    <a:pt x="81" y="37"/>
                    <a:pt x="81" y="37"/>
                  </a:cubicBezTo>
                  <a:cubicBezTo>
                    <a:pt x="81" y="37"/>
                    <a:pt x="81" y="37"/>
                    <a:pt x="81" y="37"/>
                  </a:cubicBezTo>
                  <a:cubicBezTo>
                    <a:pt x="80" y="37"/>
                    <a:pt x="79" y="37"/>
                    <a:pt x="78" y="37"/>
                  </a:cubicBezTo>
                  <a:cubicBezTo>
                    <a:pt x="78" y="37"/>
                    <a:pt x="78" y="37"/>
                    <a:pt x="78" y="38"/>
                  </a:cubicBezTo>
                  <a:cubicBezTo>
                    <a:pt x="77" y="38"/>
                    <a:pt x="77" y="38"/>
                    <a:pt x="77" y="38"/>
                  </a:cubicBezTo>
                  <a:cubicBezTo>
                    <a:pt x="77" y="38"/>
                    <a:pt x="77" y="38"/>
                    <a:pt x="77" y="39"/>
                  </a:cubicBezTo>
                  <a:cubicBezTo>
                    <a:pt x="76" y="39"/>
                    <a:pt x="75" y="39"/>
                    <a:pt x="74" y="39"/>
                  </a:cubicBezTo>
                  <a:cubicBezTo>
                    <a:pt x="74" y="39"/>
                    <a:pt x="74" y="39"/>
                    <a:pt x="74" y="39"/>
                  </a:cubicBezTo>
                  <a:cubicBezTo>
                    <a:pt x="73" y="39"/>
                    <a:pt x="72" y="39"/>
                    <a:pt x="72" y="39"/>
                  </a:cubicBezTo>
                  <a:cubicBezTo>
                    <a:pt x="72" y="40"/>
                    <a:pt x="72" y="40"/>
                    <a:pt x="72" y="40"/>
                  </a:cubicBezTo>
                  <a:cubicBezTo>
                    <a:pt x="71" y="40"/>
                    <a:pt x="71" y="40"/>
                    <a:pt x="70" y="40"/>
                  </a:cubicBezTo>
                  <a:cubicBezTo>
                    <a:pt x="70" y="40"/>
                    <a:pt x="70" y="40"/>
                    <a:pt x="69" y="41"/>
                  </a:cubicBezTo>
                  <a:cubicBezTo>
                    <a:pt x="69" y="41"/>
                    <a:pt x="69" y="41"/>
                    <a:pt x="68" y="41"/>
                  </a:cubicBezTo>
                  <a:cubicBezTo>
                    <a:pt x="68" y="41"/>
                    <a:pt x="68" y="41"/>
                    <a:pt x="68" y="41"/>
                  </a:cubicBezTo>
                  <a:cubicBezTo>
                    <a:pt x="67" y="41"/>
                    <a:pt x="66" y="41"/>
                    <a:pt x="66" y="41"/>
                  </a:cubicBezTo>
                  <a:cubicBezTo>
                    <a:pt x="65" y="42"/>
                    <a:pt x="65" y="42"/>
                    <a:pt x="65" y="42"/>
                  </a:cubicBezTo>
                  <a:cubicBezTo>
                    <a:pt x="64" y="42"/>
                    <a:pt x="64" y="42"/>
                    <a:pt x="64" y="42"/>
                  </a:cubicBezTo>
                  <a:cubicBezTo>
                    <a:pt x="63" y="42"/>
                    <a:pt x="63" y="42"/>
                    <a:pt x="63" y="43"/>
                  </a:cubicBezTo>
                  <a:cubicBezTo>
                    <a:pt x="62" y="43"/>
                    <a:pt x="62" y="43"/>
                    <a:pt x="61" y="43"/>
                  </a:cubicBezTo>
                  <a:cubicBezTo>
                    <a:pt x="61" y="44"/>
                    <a:pt x="61" y="44"/>
                    <a:pt x="61" y="44"/>
                  </a:cubicBezTo>
                  <a:cubicBezTo>
                    <a:pt x="60" y="44"/>
                    <a:pt x="59" y="44"/>
                    <a:pt x="58" y="44"/>
                  </a:cubicBezTo>
                  <a:cubicBezTo>
                    <a:pt x="58" y="44"/>
                    <a:pt x="58" y="45"/>
                    <a:pt x="58" y="45"/>
                  </a:cubicBezTo>
                  <a:cubicBezTo>
                    <a:pt x="58" y="45"/>
                    <a:pt x="57" y="45"/>
                    <a:pt x="57" y="45"/>
                  </a:cubicBezTo>
                  <a:cubicBezTo>
                    <a:pt x="57" y="45"/>
                    <a:pt x="57" y="46"/>
                    <a:pt x="57" y="46"/>
                  </a:cubicBezTo>
                  <a:cubicBezTo>
                    <a:pt x="56" y="46"/>
                    <a:pt x="56" y="46"/>
                    <a:pt x="56" y="46"/>
                  </a:cubicBezTo>
                  <a:cubicBezTo>
                    <a:pt x="56" y="46"/>
                    <a:pt x="56" y="47"/>
                    <a:pt x="56" y="47"/>
                  </a:cubicBezTo>
                  <a:cubicBezTo>
                    <a:pt x="55" y="47"/>
                    <a:pt x="55" y="47"/>
                    <a:pt x="54" y="47"/>
                  </a:cubicBezTo>
                  <a:cubicBezTo>
                    <a:pt x="54" y="47"/>
                    <a:pt x="54" y="48"/>
                    <a:pt x="54" y="49"/>
                  </a:cubicBezTo>
                  <a:cubicBezTo>
                    <a:pt x="53" y="49"/>
                    <a:pt x="52" y="49"/>
                    <a:pt x="51" y="49"/>
                  </a:cubicBezTo>
                  <a:cubicBezTo>
                    <a:pt x="51" y="49"/>
                    <a:pt x="51" y="49"/>
                    <a:pt x="51" y="50"/>
                  </a:cubicBezTo>
                  <a:cubicBezTo>
                    <a:pt x="51" y="50"/>
                    <a:pt x="50" y="50"/>
                    <a:pt x="49" y="50"/>
                  </a:cubicBezTo>
                  <a:cubicBezTo>
                    <a:pt x="49" y="30"/>
                    <a:pt x="49" y="30"/>
                    <a:pt x="49" y="30"/>
                  </a:cubicBezTo>
                  <a:close/>
                  <a:moveTo>
                    <a:pt x="81" y="43"/>
                  </a:moveTo>
                  <a:cubicBezTo>
                    <a:pt x="73" y="43"/>
                    <a:pt x="73" y="43"/>
                    <a:pt x="73" y="43"/>
                  </a:cubicBezTo>
                  <a:cubicBezTo>
                    <a:pt x="73" y="44"/>
                    <a:pt x="73" y="44"/>
                    <a:pt x="72" y="44"/>
                  </a:cubicBezTo>
                  <a:cubicBezTo>
                    <a:pt x="72" y="44"/>
                    <a:pt x="71" y="44"/>
                    <a:pt x="71" y="44"/>
                  </a:cubicBezTo>
                  <a:cubicBezTo>
                    <a:pt x="71" y="44"/>
                    <a:pt x="71" y="45"/>
                    <a:pt x="71" y="45"/>
                  </a:cubicBezTo>
                  <a:cubicBezTo>
                    <a:pt x="71" y="45"/>
                    <a:pt x="70" y="45"/>
                    <a:pt x="69" y="45"/>
                  </a:cubicBezTo>
                  <a:cubicBezTo>
                    <a:pt x="69" y="45"/>
                    <a:pt x="69" y="46"/>
                    <a:pt x="69" y="46"/>
                  </a:cubicBezTo>
                  <a:cubicBezTo>
                    <a:pt x="69" y="46"/>
                    <a:pt x="68" y="46"/>
                    <a:pt x="67" y="46"/>
                  </a:cubicBezTo>
                  <a:cubicBezTo>
                    <a:pt x="67" y="46"/>
                    <a:pt x="67" y="47"/>
                    <a:pt x="67" y="47"/>
                  </a:cubicBezTo>
                  <a:cubicBezTo>
                    <a:pt x="67" y="47"/>
                    <a:pt x="67" y="47"/>
                    <a:pt x="66" y="47"/>
                  </a:cubicBezTo>
                  <a:cubicBezTo>
                    <a:pt x="66" y="47"/>
                    <a:pt x="66" y="48"/>
                    <a:pt x="66" y="49"/>
                  </a:cubicBezTo>
                  <a:cubicBezTo>
                    <a:pt x="66" y="49"/>
                    <a:pt x="66" y="49"/>
                    <a:pt x="66" y="49"/>
                  </a:cubicBezTo>
                  <a:cubicBezTo>
                    <a:pt x="65" y="49"/>
                    <a:pt x="65" y="49"/>
                    <a:pt x="65" y="49"/>
                  </a:cubicBezTo>
                  <a:cubicBezTo>
                    <a:pt x="64" y="49"/>
                    <a:pt x="63" y="49"/>
                    <a:pt x="63" y="49"/>
                  </a:cubicBezTo>
                  <a:cubicBezTo>
                    <a:pt x="63" y="50"/>
                    <a:pt x="63" y="50"/>
                    <a:pt x="63" y="50"/>
                  </a:cubicBezTo>
                  <a:cubicBezTo>
                    <a:pt x="62" y="50"/>
                    <a:pt x="62" y="50"/>
                    <a:pt x="61" y="50"/>
                  </a:cubicBezTo>
                  <a:cubicBezTo>
                    <a:pt x="61" y="51"/>
                    <a:pt x="61" y="51"/>
                    <a:pt x="60" y="51"/>
                  </a:cubicBezTo>
                  <a:cubicBezTo>
                    <a:pt x="59" y="51"/>
                    <a:pt x="58" y="51"/>
                    <a:pt x="57" y="51"/>
                  </a:cubicBezTo>
                  <a:cubicBezTo>
                    <a:pt x="56" y="52"/>
                    <a:pt x="56" y="52"/>
                    <a:pt x="56" y="52"/>
                  </a:cubicBezTo>
                  <a:cubicBezTo>
                    <a:pt x="55" y="52"/>
                    <a:pt x="54" y="52"/>
                    <a:pt x="54" y="52"/>
                  </a:cubicBezTo>
                  <a:cubicBezTo>
                    <a:pt x="53" y="52"/>
                    <a:pt x="53" y="53"/>
                    <a:pt x="53" y="53"/>
                  </a:cubicBezTo>
                  <a:cubicBezTo>
                    <a:pt x="53" y="53"/>
                    <a:pt x="52" y="53"/>
                    <a:pt x="52" y="53"/>
                  </a:cubicBezTo>
                  <a:cubicBezTo>
                    <a:pt x="52" y="54"/>
                    <a:pt x="52" y="55"/>
                    <a:pt x="52" y="55"/>
                  </a:cubicBezTo>
                  <a:cubicBezTo>
                    <a:pt x="52" y="55"/>
                    <a:pt x="53" y="55"/>
                    <a:pt x="53" y="55"/>
                  </a:cubicBezTo>
                  <a:cubicBezTo>
                    <a:pt x="53" y="56"/>
                    <a:pt x="53" y="56"/>
                    <a:pt x="53" y="57"/>
                  </a:cubicBezTo>
                  <a:cubicBezTo>
                    <a:pt x="53" y="57"/>
                    <a:pt x="54" y="57"/>
                    <a:pt x="54" y="57"/>
                  </a:cubicBezTo>
                  <a:cubicBezTo>
                    <a:pt x="54" y="57"/>
                    <a:pt x="54" y="58"/>
                    <a:pt x="54" y="58"/>
                  </a:cubicBezTo>
                  <a:cubicBezTo>
                    <a:pt x="55" y="58"/>
                    <a:pt x="55" y="58"/>
                    <a:pt x="55" y="58"/>
                  </a:cubicBezTo>
                  <a:cubicBezTo>
                    <a:pt x="55" y="58"/>
                    <a:pt x="56" y="58"/>
                    <a:pt x="56" y="59"/>
                  </a:cubicBezTo>
                  <a:cubicBezTo>
                    <a:pt x="59" y="59"/>
                    <a:pt x="62" y="59"/>
                    <a:pt x="65" y="59"/>
                  </a:cubicBezTo>
                  <a:cubicBezTo>
                    <a:pt x="65" y="58"/>
                    <a:pt x="66" y="58"/>
                    <a:pt x="66" y="58"/>
                  </a:cubicBezTo>
                  <a:cubicBezTo>
                    <a:pt x="66" y="58"/>
                    <a:pt x="66" y="58"/>
                    <a:pt x="67" y="58"/>
                  </a:cubicBezTo>
                  <a:cubicBezTo>
                    <a:pt x="67" y="58"/>
                    <a:pt x="67" y="58"/>
                    <a:pt x="67" y="58"/>
                  </a:cubicBezTo>
                  <a:cubicBezTo>
                    <a:pt x="68" y="58"/>
                    <a:pt x="68" y="58"/>
                    <a:pt x="68" y="58"/>
                  </a:cubicBezTo>
                  <a:cubicBezTo>
                    <a:pt x="68" y="57"/>
                    <a:pt x="68" y="56"/>
                    <a:pt x="68" y="56"/>
                  </a:cubicBezTo>
                  <a:cubicBezTo>
                    <a:pt x="69" y="56"/>
                    <a:pt x="70" y="56"/>
                    <a:pt x="71" y="56"/>
                  </a:cubicBezTo>
                  <a:cubicBezTo>
                    <a:pt x="71" y="56"/>
                    <a:pt x="71" y="56"/>
                    <a:pt x="71" y="55"/>
                  </a:cubicBezTo>
                  <a:cubicBezTo>
                    <a:pt x="72" y="55"/>
                    <a:pt x="72" y="55"/>
                    <a:pt x="72" y="55"/>
                  </a:cubicBezTo>
                  <a:cubicBezTo>
                    <a:pt x="73" y="55"/>
                    <a:pt x="73" y="55"/>
                    <a:pt x="73" y="55"/>
                  </a:cubicBezTo>
                  <a:cubicBezTo>
                    <a:pt x="74" y="55"/>
                    <a:pt x="74" y="55"/>
                    <a:pt x="76" y="55"/>
                  </a:cubicBezTo>
                  <a:cubicBezTo>
                    <a:pt x="76" y="55"/>
                    <a:pt x="76" y="55"/>
                    <a:pt x="76" y="54"/>
                  </a:cubicBezTo>
                  <a:cubicBezTo>
                    <a:pt x="77" y="54"/>
                    <a:pt x="77" y="54"/>
                    <a:pt x="77" y="54"/>
                  </a:cubicBezTo>
                  <a:cubicBezTo>
                    <a:pt x="78" y="54"/>
                    <a:pt x="78" y="54"/>
                    <a:pt x="78" y="54"/>
                  </a:cubicBezTo>
                  <a:cubicBezTo>
                    <a:pt x="78" y="54"/>
                    <a:pt x="79" y="54"/>
                    <a:pt x="79" y="54"/>
                  </a:cubicBezTo>
                  <a:cubicBezTo>
                    <a:pt x="79" y="54"/>
                    <a:pt x="79" y="54"/>
                    <a:pt x="79" y="54"/>
                  </a:cubicBezTo>
                  <a:cubicBezTo>
                    <a:pt x="79" y="55"/>
                    <a:pt x="79" y="55"/>
                    <a:pt x="79" y="56"/>
                  </a:cubicBezTo>
                  <a:cubicBezTo>
                    <a:pt x="79" y="56"/>
                    <a:pt x="79" y="56"/>
                    <a:pt x="79" y="57"/>
                  </a:cubicBezTo>
                  <a:cubicBezTo>
                    <a:pt x="79" y="57"/>
                    <a:pt x="79" y="58"/>
                    <a:pt x="79" y="58"/>
                  </a:cubicBezTo>
                  <a:cubicBezTo>
                    <a:pt x="78" y="58"/>
                    <a:pt x="78" y="58"/>
                    <a:pt x="78" y="58"/>
                  </a:cubicBezTo>
                  <a:cubicBezTo>
                    <a:pt x="78" y="58"/>
                    <a:pt x="78" y="59"/>
                    <a:pt x="78" y="59"/>
                  </a:cubicBezTo>
                  <a:cubicBezTo>
                    <a:pt x="77" y="59"/>
                    <a:pt x="76" y="59"/>
                    <a:pt x="76" y="59"/>
                  </a:cubicBezTo>
                  <a:cubicBezTo>
                    <a:pt x="76" y="60"/>
                    <a:pt x="76" y="60"/>
                    <a:pt x="76" y="60"/>
                  </a:cubicBezTo>
                  <a:cubicBezTo>
                    <a:pt x="75" y="60"/>
                    <a:pt x="74" y="60"/>
                    <a:pt x="74" y="60"/>
                  </a:cubicBezTo>
                  <a:cubicBezTo>
                    <a:pt x="73" y="60"/>
                    <a:pt x="73" y="61"/>
                    <a:pt x="73" y="61"/>
                  </a:cubicBezTo>
                  <a:cubicBezTo>
                    <a:pt x="73" y="61"/>
                    <a:pt x="72" y="61"/>
                    <a:pt x="72" y="61"/>
                  </a:cubicBezTo>
                  <a:cubicBezTo>
                    <a:pt x="72" y="61"/>
                    <a:pt x="72" y="62"/>
                    <a:pt x="72" y="63"/>
                  </a:cubicBezTo>
                  <a:cubicBezTo>
                    <a:pt x="72" y="63"/>
                    <a:pt x="72" y="63"/>
                    <a:pt x="71" y="63"/>
                  </a:cubicBezTo>
                  <a:cubicBezTo>
                    <a:pt x="71" y="63"/>
                    <a:pt x="71" y="63"/>
                    <a:pt x="71" y="63"/>
                  </a:cubicBezTo>
                  <a:cubicBezTo>
                    <a:pt x="71" y="63"/>
                    <a:pt x="70" y="63"/>
                    <a:pt x="69" y="63"/>
                  </a:cubicBezTo>
                  <a:cubicBezTo>
                    <a:pt x="69" y="64"/>
                    <a:pt x="69" y="64"/>
                    <a:pt x="69" y="64"/>
                  </a:cubicBezTo>
                  <a:cubicBezTo>
                    <a:pt x="69" y="64"/>
                    <a:pt x="68" y="64"/>
                    <a:pt x="67" y="64"/>
                  </a:cubicBezTo>
                  <a:cubicBezTo>
                    <a:pt x="67" y="65"/>
                    <a:pt x="67" y="65"/>
                    <a:pt x="67" y="65"/>
                  </a:cubicBezTo>
                  <a:cubicBezTo>
                    <a:pt x="66" y="65"/>
                    <a:pt x="66" y="65"/>
                    <a:pt x="65" y="65"/>
                  </a:cubicBezTo>
                  <a:cubicBezTo>
                    <a:pt x="65" y="65"/>
                    <a:pt x="65" y="66"/>
                    <a:pt x="65" y="66"/>
                  </a:cubicBezTo>
                  <a:cubicBezTo>
                    <a:pt x="64" y="66"/>
                    <a:pt x="64" y="66"/>
                    <a:pt x="64" y="66"/>
                  </a:cubicBezTo>
                  <a:cubicBezTo>
                    <a:pt x="64" y="66"/>
                    <a:pt x="64" y="67"/>
                    <a:pt x="64" y="67"/>
                  </a:cubicBezTo>
                  <a:cubicBezTo>
                    <a:pt x="63" y="67"/>
                    <a:pt x="63" y="67"/>
                    <a:pt x="62" y="67"/>
                  </a:cubicBezTo>
                  <a:cubicBezTo>
                    <a:pt x="62" y="68"/>
                    <a:pt x="62" y="68"/>
                    <a:pt x="61" y="68"/>
                  </a:cubicBezTo>
                  <a:cubicBezTo>
                    <a:pt x="61" y="68"/>
                    <a:pt x="59" y="68"/>
                    <a:pt x="58" y="68"/>
                  </a:cubicBezTo>
                  <a:cubicBezTo>
                    <a:pt x="58" y="68"/>
                    <a:pt x="58" y="69"/>
                    <a:pt x="58" y="69"/>
                  </a:cubicBezTo>
                  <a:cubicBezTo>
                    <a:pt x="58" y="69"/>
                    <a:pt x="58" y="69"/>
                    <a:pt x="58" y="69"/>
                  </a:cubicBezTo>
                  <a:cubicBezTo>
                    <a:pt x="57" y="69"/>
                    <a:pt x="57" y="70"/>
                    <a:pt x="57" y="70"/>
                  </a:cubicBezTo>
                  <a:cubicBezTo>
                    <a:pt x="56" y="70"/>
                    <a:pt x="56" y="70"/>
                    <a:pt x="56" y="70"/>
                  </a:cubicBezTo>
                  <a:cubicBezTo>
                    <a:pt x="56" y="71"/>
                    <a:pt x="56" y="71"/>
                    <a:pt x="56" y="71"/>
                  </a:cubicBezTo>
                  <a:cubicBezTo>
                    <a:pt x="55" y="71"/>
                    <a:pt x="55" y="71"/>
                    <a:pt x="55" y="71"/>
                  </a:cubicBezTo>
                  <a:cubicBezTo>
                    <a:pt x="55" y="73"/>
                    <a:pt x="55" y="74"/>
                    <a:pt x="55" y="75"/>
                  </a:cubicBezTo>
                  <a:cubicBezTo>
                    <a:pt x="54" y="75"/>
                    <a:pt x="54" y="75"/>
                    <a:pt x="54" y="75"/>
                  </a:cubicBezTo>
                  <a:cubicBezTo>
                    <a:pt x="54" y="79"/>
                    <a:pt x="54" y="83"/>
                    <a:pt x="54" y="86"/>
                  </a:cubicBezTo>
                  <a:cubicBezTo>
                    <a:pt x="55" y="86"/>
                    <a:pt x="55" y="86"/>
                    <a:pt x="56" y="86"/>
                  </a:cubicBezTo>
                  <a:cubicBezTo>
                    <a:pt x="56" y="86"/>
                    <a:pt x="56" y="87"/>
                    <a:pt x="56" y="87"/>
                  </a:cubicBezTo>
                  <a:cubicBezTo>
                    <a:pt x="56" y="87"/>
                    <a:pt x="56" y="87"/>
                    <a:pt x="57" y="87"/>
                  </a:cubicBezTo>
                  <a:cubicBezTo>
                    <a:pt x="57" y="88"/>
                    <a:pt x="57" y="88"/>
                    <a:pt x="57" y="88"/>
                  </a:cubicBezTo>
                  <a:cubicBezTo>
                    <a:pt x="57" y="88"/>
                    <a:pt x="58" y="88"/>
                    <a:pt x="58" y="88"/>
                  </a:cubicBezTo>
                  <a:cubicBezTo>
                    <a:pt x="59" y="89"/>
                    <a:pt x="59" y="89"/>
                    <a:pt x="59" y="89"/>
                  </a:cubicBezTo>
                  <a:cubicBezTo>
                    <a:pt x="61" y="89"/>
                    <a:pt x="62" y="89"/>
                    <a:pt x="64" y="89"/>
                  </a:cubicBezTo>
                  <a:cubicBezTo>
                    <a:pt x="64" y="91"/>
                    <a:pt x="64" y="93"/>
                    <a:pt x="64" y="94"/>
                  </a:cubicBezTo>
                  <a:cubicBezTo>
                    <a:pt x="63" y="94"/>
                    <a:pt x="63" y="95"/>
                    <a:pt x="63" y="95"/>
                  </a:cubicBezTo>
                  <a:cubicBezTo>
                    <a:pt x="63" y="100"/>
                    <a:pt x="63" y="105"/>
                    <a:pt x="63" y="110"/>
                  </a:cubicBezTo>
                  <a:cubicBezTo>
                    <a:pt x="63" y="110"/>
                    <a:pt x="63" y="110"/>
                    <a:pt x="64" y="111"/>
                  </a:cubicBezTo>
                  <a:cubicBezTo>
                    <a:pt x="64" y="111"/>
                    <a:pt x="64" y="113"/>
                    <a:pt x="64" y="114"/>
                  </a:cubicBezTo>
                  <a:cubicBezTo>
                    <a:pt x="64" y="114"/>
                    <a:pt x="64" y="114"/>
                    <a:pt x="65" y="114"/>
                  </a:cubicBezTo>
                  <a:cubicBezTo>
                    <a:pt x="65" y="114"/>
                    <a:pt x="65" y="115"/>
                    <a:pt x="65" y="116"/>
                  </a:cubicBezTo>
                  <a:cubicBezTo>
                    <a:pt x="66" y="116"/>
                    <a:pt x="66" y="116"/>
                    <a:pt x="66" y="116"/>
                  </a:cubicBezTo>
                  <a:cubicBezTo>
                    <a:pt x="66" y="118"/>
                    <a:pt x="66" y="120"/>
                    <a:pt x="66" y="123"/>
                  </a:cubicBezTo>
                  <a:cubicBezTo>
                    <a:pt x="66" y="123"/>
                    <a:pt x="65" y="123"/>
                    <a:pt x="65" y="123"/>
                  </a:cubicBezTo>
                  <a:cubicBezTo>
                    <a:pt x="65" y="123"/>
                    <a:pt x="65" y="124"/>
                    <a:pt x="65" y="124"/>
                  </a:cubicBezTo>
                  <a:cubicBezTo>
                    <a:pt x="64" y="124"/>
                    <a:pt x="64" y="124"/>
                    <a:pt x="64" y="124"/>
                  </a:cubicBezTo>
                  <a:cubicBezTo>
                    <a:pt x="64" y="125"/>
                    <a:pt x="64" y="125"/>
                    <a:pt x="64" y="125"/>
                  </a:cubicBezTo>
                  <a:cubicBezTo>
                    <a:pt x="63" y="125"/>
                    <a:pt x="61" y="125"/>
                    <a:pt x="60" y="125"/>
                  </a:cubicBezTo>
                  <a:cubicBezTo>
                    <a:pt x="60" y="125"/>
                    <a:pt x="60" y="126"/>
                    <a:pt x="59" y="126"/>
                  </a:cubicBezTo>
                  <a:cubicBezTo>
                    <a:pt x="59" y="126"/>
                    <a:pt x="59" y="126"/>
                    <a:pt x="58" y="126"/>
                  </a:cubicBezTo>
                  <a:cubicBezTo>
                    <a:pt x="58" y="125"/>
                    <a:pt x="58" y="125"/>
                    <a:pt x="58" y="125"/>
                  </a:cubicBezTo>
                  <a:cubicBezTo>
                    <a:pt x="57" y="125"/>
                    <a:pt x="56" y="125"/>
                    <a:pt x="56" y="125"/>
                  </a:cubicBezTo>
                  <a:cubicBezTo>
                    <a:pt x="56" y="125"/>
                    <a:pt x="56" y="124"/>
                    <a:pt x="56" y="124"/>
                  </a:cubicBezTo>
                  <a:cubicBezTo>
                    <a:pt x="54" y="124"/>
                    <a:pt x="53" y="124"/>
                    <a:pt x="52" y="124"/>
                  </a:cubicBezTo>
                  <a:cubicBezTo>
                    <a:pt x="52" y="125"/>
                    <a:pt x="52" y="125"/>
                    <a:pt x="52" y="125"/>
                  </a:cubicBezTo>
                  <a:cubicBezTo>
                    <a:pt x="52" y="125"/>
                    <a:pt x="51" y="125"/>
                    <a:pt x="51" y="125"/>
                  </a:cubicBezTo>
                  <a:cubicBezTo>
                    <a:pt x="51" y="126"/>
                    <a:pt x="51" y="126"/>
                    <a:pt x="51" y="126"/>
                  </a:cubicBezTo>
                  <a:cubicBezTo>
                    <a:pt x="51" y="126"/>
                    <a:pt x="51" y="126"/>
                    <a:pt x="50" y="126"/>
                  </a:cubicBezTo>
                  <a:cubicBezTo>
                    <a:pt x="50" y="127"/>
                    <a:pt x="50" y="127"/>
                    <a:pt x="50" y="128"/>
                  </a:cubicBezTo>
                  <a:cubicBezTo>
                    <a:pt x="50" y="128"/>
                    <a:pt x="50" y="128"/>
                    <a:pt x="49" y="128"/>
                  </a:cubicBezTo>
                  <a:cubicBezTo>
                    <a:pt x="49" y="129"/>
                    <a:pt x="49" y="129"/>
                    <a:pt x="49" y="130"/>
                  </a:cubicBezTo>
                  <a:cubicBezTo>
                    <a:pt x="49" y="135"/>
                    <a:pt x="49" y="135"/>
                    <a:pt x="49" y="135"/>
                  </a:cubicBezTo>
                  <a:cubicBezTo>
                    <a:pt x="49" y="136"/>
                    <a:pt x="49" y="136"/>
                    <a:pt x="49" y="136"/>
                  </a:cubicBezTo>
                  <a:cubicBezTo>
                    <a:pt x="50" y="136"/>
                    <a:pt x="50" y="136"/>
                    <a:pt x="50" y="136"/>
                  </a:cubicBezTo>
                  <a:cubicBezTo>
                    <a:pt x="51" y="136"/>
                    <a:pt x="51" y="137"/>
                    <a:pt x="51" y="137"/>
                  </a:cubicBezTo>
                  <a:cubicBezTo>
                    <a:pt x="51" y="137"/>
                    <a:pt x="52" y="137"/>
                    <a:pt x="52" y="137"/>
                  </a:cubicBezTo>
                  <a:cubicBezTo>
                    <a:pt x="52" y="137"/>
                    <a:pt x="52" y="138"/>
                    <a:pt x="53" y="138"/>
                  </a:cubicBezTo>
                  <a:cubicBezTo>
                    <a:pt x="53" y="138"/>
                    <a:pt x="54" y="138"/>
                    <a:pt x="55" y="138"/>
                  </a:cubicBezTo>
                  <a:cubicBezTo>
                    <a:pt x="56" y="138"/>
                    <a:pt x="56" y="138"/>
                    <a:pt x="56" y="138"/>
                  </a:cubicBezTo>
                  <a:cubicBezTo>
                    <a:pt x="56" y="138"/>
                    <a:pt x="56" y="138"/>
                    <a:pt x="57" y="138"/>
                  </a:cubicBezTo>
                  <a:cubicBezTo>
                    <a:pt x="57" y="139"/>
                    <a:pt x="57" y="139"/>
                    <a:pt x="57" y="139"/>
                  </a:cubicBezTo>
                  <a:cubicBezTo>
                    <a:pt x="58" y="139"/>
                    <a:pt x="58" y="139"/>
                    <a:pt x="58" y="139"/>
                  </a:cubicBezTo>
                  <a:cubicBezTo>
                    <a:pt x="58" y="139"/>
                    <a:pt x="58" y="140"/>
                    <a:pt x="58" y="140"/>
                  </a:cubicBezTo>
                  <a:cubicBezTo>
                    <a:pt x="58" y="140"/>
                    <a:pt x="59" y="140"/>
                    <a:pt x="59" y="140"/>
                  </a:cubicBezTo>
                  <a:cubicBezTo>
                    <a:pt x="59" y="140"/>
                    <a:pt x="59" y="141"/>
                    <a:pt x="59" y="141"/>
                  </a:cubicBezTo>
                  <a:cubicBezTo>
                    <a:pt x="59" y="141"/>
                    <a:pt x="60" y="141"/>
                    <a:pt x="60" y="141"/>
                  </a:cubicBezTo>
                  <a:cubicBezTo>
                    <a:pt x="60" y="141"/>
                    <a:pt x="60" y="142"/>
                    <a:pt x="60" y="143"/>
                  </a:cubicBezTo>
                  <a:cubicBezTo>
                    <a:pt x="61" y="143"/>
                    <a:pt x="61" y="143"/>
                    <a:pt x="61" y="143"/>
                  </a:cubicBezTo>
                  <a:cubicBezTo>
                    <a:pt x="61" y="143"/>
                    <a:pt x="61" y="143"/>
                    <a:pt x="61" y="143"/>
                  </a:cubicBezTo>
                  <a:cubicBezTo>
                    <a:pt x="62" y="143"/>
                    <a:pt x="63" y="143"/>
                    <a:pt x="64" y="143"/>
                  </a:cubicBezTo>
                  <a:cubicBezTo>
                    <a:pt x="64" y="143"/>
                    <a:pt x="64" y="144"/>
                    <a:pt x="65" y="144"/>
                  </a:cubicBezTo>
                  <a:cubicBezTo>
                    <a:pt x="66" y="144"/>
                    <a:pt x="66" y="144"/>
                    <a:pt x="66" y="144"/>
                  </a:cubicBezTo>
                  <a:cubicBezTo>
                    <a:pt x="66" y="145"/>
                    <a:pt x="66" y="145"/>
                    <a:pt x="66" y="146"/>
                  </a:cubicBezTo>
                  <a:cubicBezTo>
                    <a:pt x="67" y="146"/>
                    <a:pt x="67" y="146"/>
                    <a:pt x="67" y="146"/>
                  </a:cubicBezTo>
                  <a:cubicBezTo>
                    <a:pt x="67" y="146"/>
                    <a:pt x="67" y="146"/>
                    <a:pt x="67" y="147"/>
                  </a:cubicBezTo>
                  <a:cubicBezTo>
                    <a:pt x="68" y="147"/>
                    <a:pt x="69" y="147"/>
                    <a:pt x="70" y="147"/>
                  </a:cubicBezTo>
                  <a:cubicBezTo>
                    <a:pt x="71" y="146"/>
                    <a:pt x="71" y="146"/>
                    <a:pt x="71" y="146"/>
                  </a:cubicBezTo>
                  <a:cubicBezTo>
                    <a:pt x="71" y="146"/>
                    <a:pt x="72" y="146"/>
                    <a:pt x="72" y="146"/>
                  </a:cubicBezTo>
                  <a:cubicBezTo>
                    <a:pt x="72" y="146"/>
                    <a:pt x="72" y="145"/>
                    <a:pt x="72" y="145"/>
                  </a:cubicBezTo>
                  <a:cubicBezTo>
                    <a:pt x="73" y="145"/>
                    <a:pt x="75" y="145"/>
                    <a:pt x="77" y="145"/>
                  </a:cubicBezTo>
                  <a:cubicBezTo>
                    <a:pt x="77" y="145"/>
                    <a:pt x="77" y="144"/>
                    <a:pt x="77" y="144"/>
                  </a:cubicBezTo>
                  <a:cubicBezTo>
                    <a:pt x="81" y="144"/>
                    <a:pt x="81" y="144"/>
                    <a:pt x="81" y="144"/>
                  </a:cubicBezTo>
                  <a:cubicBezTo>
                    <a:pt x="81" y="43"/>
                    <a:pt x="81" y="43"/>
                    <a:pt x="81" y="43"/>
                  </a:cubicBezTo>
                  <a:close/>
                  <a:moveTo>
                    <a:pt x="49" y="85"/>
                  </a:moveTo>
                  <a:cubicBezTo>
                    <a:pt x="49" y="64"/>
                    <a:pt x="49" y="64"/>
                    <a:pt x="49" y="64"/>
                  </a:cubicBezTo>
                  <a:cubicBezTo>
                    <a:pt x="50" y="64"/>
                    <a:pt x="50" y="64"/>
                    <a:pt x="50" y="64"/>
                  </a:cubicBezTo>
                  <a:cubicBezTo>
                    <a:pt x="50" y="68"/>
                    <a:pt x="50" y="70"/>
                    <a:pt x="50" y="74"/>
                  </a:cubicBezTo>
                  <a:cubicBezTo>
                    <a:pt x="51" y="74"/>
                    <a:pt x="51" y="74"/>
                    <a:pt x="51" y="74"/>
                  </a:cubicBezTo>
                  <a:cubicBezTo>
                    <a:pt x="51" y="75"/>
                    <a:pt x="51" y="75"/>
                    <a:pt x="51" y="75"/>
                  </a:cubicBezTo>
                  <a:cubicBezTo>
                    <a:pt x="51" y="76"/>
                    <a:pt x="51" y="76"/>
                    <a:pt x="51" y="76"/>
                  </a:cubicBezTo>
                  <a:cubicBezTo>
                    <a:pt x="51" y="78"/>
                    <a:pt x="51" y="79"/>
                    <a:pt x="51" y="81"/>
                  </a:cubicBezTo>
                  <a:cubicBezTo>
                    <a:pt x="51" y="81"/>
                    <a:pt x="51" y="81"/>
                    <a:pt x="51" y="81"/>
                  </a:cubicBezTo>
                  <a:cubicBezTo>
                    <a:pt x="51" y="81"/>
                    <a:pt x="51" y="82"/>
                    <a:pt x="51" y="83"/>
                  </a:cubicBezTo>
                  <a:cubicBezTo>
                    <a:pt x="51" y="83"/>
                    <a:pt x="51" y="83"/>
                    <a:pt x="50" y="83"/>
                  </a:cubicBezTo>
                  <a:cubicBezTo>
                    <a:pt x="50" y="84"/>
                    <a:pt x="50" y="84"/>
                    <a:pt x="50" y="84"/>
                  </a:cubicBezTo>
                  <a:cubicBezTo>
                    <a:pt x="50" y="84"/>
                    <a:pt x="50" y="85"/>
                    <a:pt x="49" y="85"/>
                  </a:cubicBezTo>
                  <a:close/>
                  <a:moveTo>
                    <a:pt x="48" y="30"/>
                  </a:moveTo>
                  <a:cubicBezTo>
                    <a:pt x="49" y="30"/>
                    <a:pt x="49" y="30"/>
                    <a:pt x="49" y="30"/>
                  </a:cubicBezTo>
                  <a:cubicBezTo>
                    <a:pt x="49" y="50"/>
                    <a:pt x="49" y="50"/>
                    <a:pt x="49" y="50"/>
                  </a:cubicBezTo>
                  <a:cubicBezTo>
                    <a:pt x="49" y="50"/>
                    <a:pt x="49" y="50"/>
                    <a:pt x="49" y="51"/>
                  </a:cubicBezTo>
                  <a:cubicBezTo>
                    <a:pt x="48" y="51"/>
                    <a:pt x="48" y="51"/>
                    <a:pt x="48" y="51"/>
                  </a:cubicBezTo>
                  <a:cubicBezTo>
                    <a:pt x="48" y="30"/>
                    <a:pt x="48" y="30"/>
                    <a:pt x="48" y="30"/>
                  </a:cubicBezTo>
                  <a:close/>
                  <a:moveTo>
                    <a:pt x="49" y="64"/>
                  </a:moveTo>
                  <a:cubicBezTo>
                    <a:pt x="49" y="85"/>
                    <a:pt x="49" y="85"/>
                    <a:pt x="49" y="85"/>
                  </a:cubicBezTo>
                  <a:cubicBezTo>
                    <a:pt x="49" y="87"/>
                    <a:pt x="49" y="89"/>
                    <a:pt x="49" y="91"/>
                  </a:cubicBezTo>
                  <a:cubicBezTo>
                    <a:pt x="49" y="91"/>
                    <a:pt x="49" y="91"/>
                    <a:pt x="48" y="91"/>
                  </a:cubicBezTo>
                  <a:cubicBezTo>
                    <a:pt x="48" y="62"/>
                    <a:pt x="48" y="62"/>
                    <a:pt x="48" y="62"/>
                  </a:cubicBezTo>
                  <a:cubicBezTo>
                    <a:pt x="49" y="62"/>
                    <a:pt x="49" y="62"/>
                    <a:pt x="49" y="62"/>
                  </a:cubicBezTo>
                  <a:cubicBezTo>
                    <a:pt x="49" y="63"/>
                    <a:pt x="49" y="63"/>
                    <a:pt x="49" y="64"/>
                  </a:cubicBezTo>
                  <a:close/>
                  <a:moveTo>
                    <a:pt x="49" y="130"/>
                  </a:moveTo>
                  <a:cubicBezTo>
                    <a:pt x="49" y="135"/>
                    <a:pt x="49" y="135"/>
                    <a:pt x="49" y="135"/>
                  </a:cubicBezTo>
                  <a:cubicBezTo>
                    <a:pt x="49" y="135"/>
                    <a:pt x="49" y="135"/>
                    <a:pt x="48" y="135"/>
                  </a:cubicBezTo>
                  <a:cubicBezTo>
                    <a:pt x="48" y="135"/>
                    <a:pt x="48" y="135"/>
                    <a:pt x="48" y="134"/>
                  </a:cubicBezTo>
                  <a:cubicBezTo>
                    <a:pt x="48" y="130"/>
                    <a:pt x="48" y="130"/>
                    <a:pt x="48" y="130"/>
                  </a:cubicBezTo>
                  <a:cubicBezTo>
                    <a:pt x="48" y="130"/>
                    <a:pt x="48" y="130"/>
                    <a:pt x="48" y="130"/>
                  </a:cubicBezTo>
                  <a:cubicBezTo>
                    <a:pt x="49" y="130"/>
                    <a:pt x="49" y="130"/>
                    <a:pt x="49" y="130"/>
                  </a:cubicBezTo>
                  <a:close/>
                  <a:moveTo>
                    <a:pt x="48" y="108"/>
                  </a:moveTo>
                  <a:cubicBezTo>
                    <a:pt x="48" y="106"/>
                    <a:pt x="48" y="106"/>
                    <a:pt x="48" y="106"/>
                  </a:cubicBezTo>
                  <a:cubicBezTo>
                    <a:pt x="49" y="106"/>
                    <a:pt x="49" y="106"/>
                    <a:pt x="49" y="106"/>
                  </a:cubicBezTo>
                  <a:cubicBezTo>
                    <a:pt x="49" y="107"/>
                    <a:pt x="49" y="107"/>
                    <a:pt x="49" y="108"/>
                  </a:cubicBezTo>
                  <a:cubicBezTo>
                    <a:pt x="49" y="108"/>
                    <a:pt x="49" y="108"/>
                    <a:pt x="48" y="108"/>
                  </a:cubicBezTo>
                  <a:close/>
                  <a:moveTo>
                    <a:pt x="44" y="34"/>
                  </a:moveTo>
                  <a:cubicBezTo>
                    <a:pt x="44" y="34"/>
                    <a:pt x="44" y="33"/>
                    <a:pt x="44" y="32"/>
                  </a:cubicBezTo>
                  <a:cubicBezTo>
                    <a:pt x="44" y="32"/>
                    <a:pt x="45" y="32"/>
                    <a:pt x="46" y="32"/>
                  </a:cubicBezTo>
                  <a:cubicBezTo>
                    <a:pt x="46" y="32"/>
                    <a:pt x="46" y="32"/>
                    <a:pt x="46" y="31"/>
                  </a:cubicBezTo>
                  <a:cubicBezTo>
                    <a:pt x="46" y="31"/>
                    <a:pt x="47" y="31"/>
                    <a:pt x="47" y="31"/>
                  </a:cubicBezTo>
                  <a:cubicBezTo>
                    <a:pt x="48" y="31"/>
                    <a:pt x="48" y="31"/>
                    <a:pt x="48" y="30"/>
                  </a:cubicBezTo>
                  <a:cubicBezTo>
                    <a:pt x="48" y="51"/>
                    <a:pt x="48" y="51"/>
                    <a:pt x="48" y="51"/>
                  </a:cubicBezTo>
                  <a:cubicBezTo>
                    <a:pt x="47" y="51"/>
                    <a:pt x="47" y="51"/>
                    <a:pt x="47" y="51"/>
                  </a:cubicBezTo>
                  <a:cubicBezTo>
                    <a:pt x="47" y="51"/>
                    <a:pt x="47" y="51"/>
                    <a:pt x="47" y="52"/>
                  </a:cubicBezTo>
                  <a:cubicBezTo>
                    <a:pt x="47" y="52"/>
                    <a:pt x="47" y="52"/>
                    <a:pt x="46" y="52"/>
                  </a:cubicBezTo>
                  <a:cubicBezTo>
                    <a:pt x="46" y="53"/>
                    <a:pt x="46" y="53"/>
                    <a:pt x="46" y="53"/>
                  </a:cubicBezTo>
                  <a:cubicBezTo>
                    <a:pt x="46" y="53"/>
                    <a:pt x="44" y="53"/>
                    <a:pt x="44" y="53"/>
                  </a:cubicBezTo>
                  <a:cubicBezTo>
                    <a:pt x="44" y="34"/>
                    <a:pt x="44" y="34"/>
                    <a:pt x="44" y="34"/>
                  </a:cubicBezTo>
                  <a:close/>
                  <a:moveTo>
                    <a:pt x="48" y="62"/>
                  </a:moveTo>
                  <a:cubicBezTo>
                    <a:pt x="48" y="91"/>
                    <a:pt x="48" y="91"/>
                    <a:pt x="48" y="91"/>
                  </a:cubicBezTo>
                  <a:cubicBezTo>
                    <a:pt x="48" y="92"/>
                    <a:pt x="48" y="93"/>
                    <a:pt x="48" y="93"/>
                  </a:cubicBezTo>
                  <a:cubicBezTo>
                    <a:pt x="48" y="93"/>
                    <a:pt x="47" y="93"/>
                    <a:pt x="47" y="93"/>
                  </a:cubicBezTo>
                  <a:cubicBezTo>
                    <a:pt x="47" y="93"/>
                    <a:pt x="47" y="93"/>
                    <a:pt x="46" y="94"/>
                  </a:cubicBezTo>
                  <a:cubicBezTo>
                    <a:pt x="46" y="94"/>
                    <a:pt x="44" y="94"/>
                    <a:pt x="44" y="94"/>
                  </a:cubicBezTo>
                  <a:cubicBezTo>
                    <a:pt x="44" y="59"/>
                    <a:pt x="44" y="59"/>
                    <a:pt x="44" y="59"/>
                  </a:cubicBezTo>
                  <a:cubicBezTo>
                    <a:pt x="45" y="59"/>
                    <a:pt x="45" y="59"/>
                    <a:pt x="45" y="59"/>
                  </a:cubicBezTo>
                  <a:cubicBezTo>
                    <a:pt x="45" y="59"/>
                    <a:pt x="45" y="60"/>
                    <a:pt x="45" y="60"/>
                  </a:cubicBezTo>
                  <a:cubicBezTo>
                    <a:pt x="46" y="60"/>
                    <a:pt x="46" y="60"/>
                    <a:pt x="46" y="60"/>
                  </a:cubicBezTo>
                  <a:cubicBezTo>
                    <a:pt x="46" y="60"/>
                    <a:pt x="46" y="60"/>
                    <a:pt x="46" y="61"/>
                  </a:cubicBezTo>
                  <a:cubicBezTo>
                    <a:pt x="47" y="61"/>
                    <a:pt x="48" y="61"/>
                    <a:pt x="48" y="61"/>
                  </a:cubicBezTo>
                  <a:cubicBezTo>
                    <a:pt x="48" y="61"/>
                    <a:pt x="48" y="61"/>
                    <a:pt x="48" y="62"/>
                  </a:cubicBezTo>
                  <a:close/>
                  <a:moveTo>
                    <a:pt x="48" y="106"/>
                  </a:moveTo>
                  <a:cubicBezTo>
                    <a:pt x="48" y="108"/>
                    <a:pt x="48" y="108"/>
                    <a:pt x="48" y="108"/>
                  </a:cubicBezTo>
                  <a:cubicBezTo>
                    <a:pt x="48" y="109"/>
                    <a:pt x="48" y="109"/>
                    <a:pt x="48" y="109"/>
                  </a:cubicBezTo>
                  <a:cubicBezTo>
                    <a:pt x="48" y="109"/>
                    <a:pt x="48" y="109"/>
                    <a:pt x="47" y="109"/>
                  </a:cubicBezTo>
                  <a:cubicBezTo>
                    <a:pt x="47" y="109"/>
                    <a:pt x="47" y="109"/>
                    <a:pt x="47" y="109"/>
                  </a:cubicBezTo>
                  <a:cubicBezTo>
                    <a:pt x="47" y="109"/>
                    <a:pt x="47" y="109"/>
                    <a:pt x="46" y="109"/>
                  </a:cubicBezTo>
                  <a:cubicBezTo>
                    <a:pt x="46" y="110"/>
                    <a:pt x="46" y="111"/>
                    <a:pt x="46" y="111"/>
                  </a:cubicBezTo>
                  <a:cubicBezTo>
                    <a:pt x="46" y="111"/>
                    <a:pt x="46" y="111"/>
                    <a:pt x="45" y="111"/>
                  </a:cubicBezTo>
                  <a:cubicBezTo>
                    <a:pt x="45" y="111"/>
                    <a:pt x="45" y="111"/>
                    <a:pt x="45" y="112"/>
                  </a:cubicBezTo>
                  <a:cubicBezTo>
                    <a:pt x="45" y="112"/>
                    <a:pt x="44" y="112"/>
                    <a:pt x="44" y="113"/>
                  </a:cubicBezTo>
                  <a:cubicBezTo>
                    <a:pt x="44" y="113"/>
                    <a:pt x="44" y="113"/>
                    <a:pt x="44" y="114"/>
                  </a:cubicBezTo>
                  <a:cubicBezTo>
                    <a:pt x="44" y="114"/>
                    <a:pt x="44" y="114"/>
                    <a:pt x="44" y="114"/>
                  </a:cubicBezTo>
                  <a:cubicBezTo>
                    <a:pt x="44" y="101"/>
                    <a:pt x="44" y="101"/>
                    <a:pt x="44" y="101"/>
                  </a:cubicBezTo>
                  <a:cubicBezTo>
                    <a:pt x="48" y="101"/>
                    <a:pt x="48" y="101"/>
                    <a:pt x="48" y="101"/>
                  </a:cubicBezTo>
                  <a:cubicBezTo>
                    <a:pt x="48" y="101"/>
                    <a:pt x="48" y="101"/>
                    <a:pt x="48" y="102"/>
                  </a:cubicBezTo>
                  <a:cubicBezTo>
                    <a:pt x="48" y="102"/>
                    <a:pt x="48" y="102"/>
                    <a:pt x="47" y="103"/>
                  </a:cubicBezTo>
                  <a:cubicBezTo>
                    <a:pt x="47" y="103"/>
                    <a:pt x="47" y="104"/>
                    <a:pt x="47" y="105"/>
                  </a:cubicBezTo>
                  <a:cubicBezTo>
                    <a:pt x="48" y="105"/>
                    <a:pt x="48" y="105"/>
                    <a:pt x="48" y="105"/>
                  </a:cubicBezTo>
                  <a:cubicBezTo>
                    <a:pt x="48" y="106"/>
                    <a:pt x="48" y="106"/>
                    <a:pt x="48" y="106"/>
                  </a:cubicBezTo>
                  <a:close/>
                  <a:moveTo>
                    <a:pt x="48" y="130"/>
                  </a:moveTo>
                  <a:cubicBezTo>
                    <a:pt x="48" y="134"/>
                    <a:pt x="48" y="134"/>
                    <a:pt x="48" y="134"/>
                  </a:cubicBezTo>
                  <a:cubicBezTo>
                    <a:pt x="48" y="134"/>
                    <a:pt x="48" y="134"/>
                    <a:pt x="48" y="134"/>
                  </a:cubicBezTo>
                  <a:cubicBezTo>
                    <a:pt x="48" y="133"/>
                    <a:pt x="48" y="132"/>
                    <a:pt x="48" y="131"/>
                  </a:cubicBezTo>
                  <a:cubicBezTo>
                    <a:pt x="48" y="131"/>
                    <a:pt x="48" y="131"/>
                    <a:pt x="48" y="130"/>
                  </a:cubicBezTo>
                  <a:close/>
                  <a:moveTo>
                    <a:pt x="15" y="65"/>
                  </a:moveTo>
                  <a:cubicBezTo>
                    <a:pt x="15" y="65"/>
                    <a:pt x="15" y="65"/>
                    <a:pt x="15" y="65"/>
                  </a:cubicBezTo>
                  <a:cubicBezTo>
                    <a:pt x="14" y="65"/>
                    <a:pt x="13" y="65"/>
                    <a:pt x="12" y="65"/>
                  </a:cubicBezTo>
                  <a:cubicBezTo>
                    <a:pt x="12" y="65"/>
                    <a:pt x="11" y="65"/>
                    <a:pt x="11" y="64"/>
                  </a:cubicBezTo>
                  <a:cubicBezTo>
                    <a:pt x="8" y="64"/>
                    <a:pt x="5" y="64"/>
                    <a:pt x="3" y="64"/>
                  </a:cubicBezTo>
                  <a:cubicBezTo>
                    <a:pt x="3" y="64"/>
                    <a:pt x="2" y="64"/>
                    <a:pt x="2" y="64"/>
                  </a:cubicBezTo>
                  <a:cubicBezTo>
                    <a:pt x="2" y="64"/>
                    <a:pt x="2" y="64"/>
                    <a:pt x="2" y="64"/>
                  </a:cubicBezTo>
                  <a:cubicBezTo>
                    <a:pt x="2" y="63"/>
                    <a:pt x="2" y="63"/>
                    <a:pt x="2" y="62"/>
                  </a:cubicBezTo>
                  <a:cubicBezTo>
                    <a:pt x="1" y="62"/>
                    <a:pt x="1" y="62"/>
                    <a:pt x="0" y="62"/>
                  </a:cubicBezTo>
                  <a:cubicBezTo>
                    <a:pt x="0" y="60"/>
                    <a:pt x="0" y="58"/>
                    <a:pt x="0" y="55"/>
                  </a:cubicBezTo>
                  <a:cubicBezTo>
                    <a:pt x="0" y="55"/>
                    <a:pt x="0" y="55"/>
                    <a:pt x="1" y="55"/>
                  </a:cubicBezTo>
                  <a:cubicBezTo>
                    <a:pt x="1" y="54"/>
                    <a:pt x="1" y="52"/>
                    <a:pt x="1" y="50"/>
                  </a:cubicBezTo>
                  <a:cubicBezTo>
                    <a:pt x="1" y="50"/>
                    <a:pt x="1" y="50"/>
                    <a:pt x="2" y="50"/>
                  </a:cubicBezTo>
                  <a:cubicBezTo>
                    <a:pt x="2" y="49"/>
                    <a:pt x="2" y="47"/>
                    <a:pt x="2" y="47"/>
                  </a:cubicBezTo>
                  <a:cubicBezTo>
                    <a:pt x="2" y="47"/>
                    <a:pt x="2" y="47"/>
                    <a:pt x="3" y="47"/>
                  </a:cubicBezTo>
                  <a:cubicBezTo>
                    <a:pt x="3" y="46"/>
                    <a:pt x="3" y="45"/>
                    <a:pt x="3" y="44"/>
                  </a:cubicBezTo>
                  <a:cubicBezTo>
                    <a:pt x="3" y="44"/>
                    <a:pt x="3" y="44"/>
                    <a:pt x="4" y="44"/>
                  </a:cubicBezTo>
                  <a:cubicBezTo>
                    <a:pt x="4" y="44"/>
                    <a:pt x="4" y="43"/>
                    <a:pt x="4" y="42"/>
                  </a:cubicBezTo>
                  <a:cubicBezTo>
                    <a:pt x="4" y="42"/>
                    <a:pt x="5" y="42"/>
                    <a:pt x="5" y="42"/>
                  </a:cubicBezTo>
                  <a:cubicBezTo>
                    <a:pt x="5" y="41"/>
                    <a:pt x="5" y="41"/>
                    <a:pt x="5" y="40"/>
                  </a:cubicBezTo>
                  <a:cubicBezTo>
                    <a:pt x="5" y="40"/>
                    <a:pt x="5" y="40"/>
                    <a:pt x="6" y="40"/>
                  </a:cubicBezTo>
                  <a:cubicBezTo>
                    <a:pt x="6" y="40"/>
                    <a:pt x="6" y="40"/>
                    <a:pt x="6" y="39"/>
                  </a:cubicBezTo>
                  <a:cubicBezTo>
                    <a:pt x="7" y="39"/>
                    <a:pt x="7" y="39"/>
                    <a:pt x="7" y="39"/>
                  </a:cubicBezTo>
                  <a:cubicBezTo>
                    <a:pt x="7" y="39"/>
                    <a:pt x="7" y="38"/>
                    <a:pt x="7" y="37"/>
                  </a:cubicBezTo>
                  <a:cubicBezTo>
                    <a:pt x="10" y="37"/>
                    <a:pt x="12" y="37"/>
                    <a:pt x="15" y="37"/>
                  </a:cubicBezTo>
                  <a:cubicBezTo>
                    <a:pt x="15" y="37"/>
                    <a:pt x="15" y="38"/>
                    <a:pt x="15" y="39"/>
                  </a:cubicBezTo>
                  <a:cubicBezTo>
                    <a:pt x="15" y="39"/>
                    <a:pt x="15" y="39"/>
                    <a:pt x="14" y="39"/>
                  </a:cubicBezTo>
                  <a:cubicBezTo>
                    <a:pt x="14" y="40"/>
                    <a:pt x="14" y="40"/>
                    <a:pt x="14" y="40"/>
                  </a:cubicBezTo>
                  <a:cubicBezTo>
                    <a:pt x="14" y="40"/>
                    <a:pt x="14" y="40"/>
                    <a:pt x="14" y="41"/>
                  </a:cubicBezTo>
                  <a:cubicBezTo>
                    <a:pt x="14" y="41"/>
                    <a:pt x="14" y="42"/>
                    <a:pt x="14" y="43"/>
                  </a:cubicBezTo>
                  <a:cubicBezTo>
                    <a:pt x="15" y="43"/>
                    <a:pt x="17" y="43"/>
                    <a:pt x="19" y="43"/>
                  </a:cubicBezTo>
                  <a:cubicBezTo>
                    <a:pt x="19" y="43"/>
                    <a:pt x="19" y="43"/>
                    <a:pt x="20" y="42"/>
                  </a:cubicBezTo>
                  <a:cubicBezTo>
                    <a:pt x="20" y="42"/>
                    <a:pt x="21" y="42"/>
                    <a:pt x="22" y="42"/>
                  </a:cubicBezTo>
                  <a:cubicBezTo>
                    <a:pt x="22" y="42"/>
                    <a:pt x="22" y="42"/>
                    <a:pt x="22" y="41"/>
                  </a:cubicBezTo>
                  <a:cubicBezTo>
                    <a:pt x="22" y="41"/>
                    <a:pt x="23" y="41"/>
                    <a:pt x="23" y="41"/>
                  </a:cubicBezTo>
                  <a:cubicBezTo>
                    <a:pt x="24" y="41"/>
                    <a:pt x="24" y="41"/>
                    <a:pt x="24" y="41"/>
                  </a:cubicBezTo>
                  <a:cubicBezTo>
                    <a:pt x="24" y="41"/>
                    <a:pt x="24" y="41"/>
                    <a:pt x="25" y="41"/>
                  </a:cubicBezTo>
                  <a:cubicBezTo>
                    <a:pt x="25" y="40"/>
                    <a:pt x="25" y="40"/>
                    <a:pt x="25" y="40"/>
                  </a:cubicBezTo>
                  <a:cubicBezTo>
                    <a:pt x="26" y="40"/>
                    <a:pt x="26" y="40"/>
                    <a:pt x="26" y="40"/>
                  </a:cubicBezTo>
                  <a:cubicBezTo>
                    <a:pt x="26" y="40"/>
                    <a:pt x="26" y="40"/>
                    <a:pt x="26" y="39"/>
                  </a:cubicBezTo>
                  <a:cubicBezTo>
                    <a:pt x="27" y="39"/>
                    <a:pt x="27" y="39"/>
                    <a:pt x="28" y="39"/>
                  </a:cubicBezTo>
                  <a:cubicBezTo>
                    <a:pt x="28" y="39"/>
                    <a:pt x="28" y="39"/>
                    <a:pt x="28" y="39"/>
                  </a:cubicBezTo>
                  <a:cubicBezTo>
                    <a:pt x="29" y="39"/>
                    <a:pt x="29" y="39"/>
                    <a:pt x="29" y="39"/>
                  </a:cubicBezTo>
                  <a:cubicBezTo>
                    <a:pt x="29" y="38"/>
                    <a:pt x="29" y="37"/>
                    <a:pt x="29" y="37"/>
                  </a:cubicBezTo>
                  <a:cubicBezTo>
                    <a:pt x="31" y="37"/>
                    <a:pt x="33" y="37"/>
                    <a:pt x="34" y="37"/>
                  </a:cubicBezTo>
                  <a:cubicBezTo>
                    <a:pt x="34" y="37"/>
                    <a:pt x="35" y="37"/>
                    <a:pt x="35" y="37"/>
                  </a:cubicBezTo>
                  <a:cubicBezTo>
                    <a:pt x="35" y="37"/>
                    <a:pt x="35" y="37"/>
                    <a:pt x="36" y="37"/>
                  </a:cubicBezTo>
                  <a:cubicBezTo>
                    <a:pt x="36" y="36"/>
                    <a:pt x="37" y="36"/>
                    <a:pt x="37" y="36"/>
                  </a:cubicBezTo>
                  <a:cubicBezTo>
                    <a:pt x="38" y="36"/>
                    <a:pt x="40" y="36"/>
                    <a:pt x="42" y="36"/>
                  </a:cubicBezTo>
                  <a:cubicBezTo>
                    <a:pt x="42" y="36"/>
                    <a:pt x="42" y="35"/>
                    <a:pt x="42" y="35"/>
                  </a:cubicBezTo>
                  <a:cubicBezTo>
                    <a:pt x="42" y="35"/>
                    <a:pt x="42" y="35"/>
                    <a:pt x="43" y="35"/>
                  </a:cubicBezTo>
                  <a:cubicBezTo>
                    <a:pt x="43" y="35"/>
                    <a:pt x="43" y="34"/>
                    <a:pt x="43" y="34"/>
                  </a:cubicBezTo>
                  <a:cubicBezTo>
                    <a:pt x="43" y="34"/>
                    <a:pt x="43" y="34"/>
                    <a:pt x="44" y="34"/>
                  </a:cubicBezTo>
                  <a:cubicBezTo>
                    <a:pt x="44" y="53"/>
                    <a:pt x="44" y="53"/>
                    <a:pt x="44" y="53"/>
                  </a:cubicBezTo>
                  <a:cubicBezTo>
                    <a:pt x="44" y="54"/>
                    <a:pt x="44" y="54"/>
                    <a:pt x="44" y="54"/>
                  </a:cubicBezTo>
                  <a:cubicBezTo>
                    <a:pt x="43" y="54"/>
                    <a:pt x="43" y="54"/>
                    <a:pt x="43" y="54"/>
                  </a:cubicBezTo>
                  <a:cubicBezTo>
                    <a:pt x="43" y="55"/>
                    <a:pt x="43" y="55"/>
                    <a:pt x="43" y="55"/>
                  </a:cubicBezTo>
                  <a:cubicBezTo>
                    <a:pt x="42" y="55"/>
                    <a:pt x="42" y="55"/>
                    <a:pt x="42" y="55"/>
                  </a:cubicBezTo>
                  <a:cubicBezTo>
                    <a:pt x="41" y="55"/>
                    <a:pt x="41" y="55"/>
                    <a:pt x="41" y="55"/>
                  </a:cubicBezTo>
                  <a:cubicBezTo>
                    <a:pt x="40" y="55"/>
                    <a:pt x="39" y="55"/>
                    <a:pt x="39" y="55"/>
                  </a:cubicBezTo>
                  <a:cubicBezTo>
                    <a:pt x="39" y="56"/>
                    <a:pt x="39" y="56"/>
                    <a:pt x="39" y="57"/>
                  </a:cubicBezTo>
                  <a:cubicBezTo>
                    <a:pt x="39" y="57"/>
                    <a:pt x="38" y="57"/>
                    <a:pt x="38" y="57"/>
                  </a:cubicBezTo>
                  <a:cubicBezTo>
                    <a:pt x="38" y="57"/>
                    <a:pt x="38" y="58"/>
                    <a:pt x="38" y="58"/>
                  </a:cubicBezTo>
                  <a:cubicBezTo>
                    <a:pt x="37" y="58"/>
                    <a:pt x="37" y="58"/>
                    <a:pt x="36" y="58"/>
                  </a:cubicBezTo>
                  <a:cubicBezTo>
                    <a:pt x="36" y="58"/>
                    <a:pt x="36" y="58"/>
                    <a:pt x="35" y="59"/>
                  </a:cubicBezTo>
                  <a:cubicBezTo>
                    <a:pt x="35" y="59"/>
                    <a:pt x="35" y="59"/>
                    <a:pt x="34" y="59"/>
                  </a:cubicBezTo>
                  <a:cubicBezTo>
                    <a:pt x="34" y="59"/>
                    <a:pt x="34" y="59"/>
                    <a:pt x="34" y="60"/>
                  </a:cubicBezTo>
                  <a:cubicBezTo>
                    <a:pt x="34" y="60"/>
                    <a:pt x="34" y="60"/>
                    <a:pt x="33" y="60"/>
                  </a:cubicBezTo>
                  <a:cubicBezTo>
                    <a:pt x="33" y="60"/>
                    <a:pt x="33" y="60"/>
                    <a:pt x="33" y="60"/>
                  </a:cubicBezTo>
                  <a:cubicBezTo>
                    <a:pt x="32" y="60"/>
                    <a:pt x="32" y="60"/>
                    <a:pt x="32" y="60"/>
                  </a:cubicBezTo>
                  <a:cubicBezTo>
                    <a:pt x="31" y="60"/>
                    <a:pt x="31" y="60"/>
                    <a:pt x="31" y="61"/>
                  </a:cubicBezTo>
                  <a:cubicBezTo>
                    <a:pt x="30" y="61"/>
                    <a:pt x="30" y="61"/>
                    <a:pt x="29" y="61"/>
                  </a:cubicBezTo>
                  <a:cubicBezTo>
                    <a:pt x="29" y="61"/>
                    <a:pt x="29" y="61"/>
                    <a:pt x="29" y="62"/>
                  </a:cubicBezTo>
                  <a:cubicBezTo>
                    <a:pt x="29" y="62"/>
                    <a:pt x="28" y="62"/>
                    <a:pt x="27" y="62"/>
                  </a:cubicBezTo>
                  <a:cubicBezTo>
                    <a:pt x="27" y="62"/>
                    <a:pt x="27" y="63"/>
                    <a:pt x="27" y="63"/>
                  </a:cubicBezTo>
                  <a:cubicBezTo>
                    <a:pt x="25" y="63"/>
                    <a:pt x="25" y="63"/>
                    <a:pt x="24" y="63"/>
                  </a:cubicBezTo>
                  <a:cubicBezTo>
                    <a:pt x="24" y="63"/>
                    <a:pt x="24" y="63"/>
                    <a:pt x="24" y="64"/>
                  </a:cubicBezTo>
                  <a:cubicBezTo>
                    <a:pt x="23" y="64"/>
                    <a:pt x="23" y="64"/>
                    <a:pt x="23" y="64"/>
                  </a:cubicBezTo>
                  <a:cubicBezTo>
                    <a:pt x="23" y="64"/>
                    <a:pt x="23" y="64"/>
                    <a:pt x="23" y="64"/>
                  </a:cubicBezTo>
                  <a:cubicBezTo>
                    <a:pt x="22" y="64"/>
                    <a:pt x="22" y="64"/>
                    <a:pt x="22" y="64"/>
                  </a:cubicBezTo>
                  <a:cubicBezTo>
                    <a:pt x="21" y="64"/>
                    <a:pt x="21" y="65"/>
                    <a:pt x="21" y="65"/>
                  </a:cubicBezTo>
                  <a:cubicBezTo>
                    <a:pt x="20" y="65"/>
                    <a:pt x="19" y="65"/>
                    <a:pt x="18" y="65"/>
                  </a:cubicBezTo>
                  <a:cubicBezTo>
                    <a:pt x="18" y="65"/>
                    <a:pt x="18" y="65"/>
                    <a:pt x="18" y="65"/>
                  </a:cubicBezTo>
                  <a:cubicBezTo>
                    <a:pt x="17" y="65"/>
                    <a:pt x="17" y="65"/>
                    <a:pt x="15" y="65"/>
                  </a:cubicBezTo>
                  <a:close/>
                  <a:moveTo>
                    <a:pt x="44" y="59"/>
                  </a:moveTo>
                  <a:cubicBezTo>
                    <a:pt x="43" y="59"/>
                    <a:pt x="43" y="59"/>
                    <a:pt x="43" y="59"/>
                  </a:cubicBezTo>
                  <a:cubicBezTo>
                    <a:pt x="43" y="59"/>
                    <a:pt x="43" y="59"/>
                    <a:pt x="43" y="60"/>
                  </a:cubicBezTo>
                  <a:cubicBezTo>
                    <a:pt x="42" y="60"/>
                    <a:pt x="42" y="60"/>
                    <a:pt x="42" y="60"/>
                  </a:cubicBezTo>
                  <a:cubicBezTo>
                    <a:pt x="42" y="60"/>
                    <a:pt x="42" y="60"/>
                    <a:pt x="42" y="60"/>
                  </a:cubicBezTo>
                  <a:cubicBezTo>
                    <a:pt x="41" y="60"/>
                    <a:pt x="41" y="61"/>
                    <a:pt x="41" y="61"/>
                  </a:cubicBezTo>
                  <a:cubicBezTo>
                    <a:pt x="41" y="61"/>
                    <a:pt x="41" y="63"/>
                    <a:pt x="41" y="63"/>
                  </a:cubicBezTo>
                  <a:cubicBezTo>
                    <a:pt x="41" y="64"/>
                    <a:pt x="42" y="64"/>
                    <a:pt x="42" y="64"/>
                  </a:cubicBezTo>
                  <a:cubicBezTo>
                    <a:pt x="42" y="65"/>
                    <a:pt x="42" y="66"/>
                    <a:pt x="42" y="66"/>
                  </a:cubicBezTo>
                  <a:cubicBezTo>
                    <a:pt x="42" y="67"/>
                    <a:pt x="42" y="67"/>
                    <a:pt x="42" y="67"/>
                  </a:cubicBezTo>
                  <a:cubicBezTo>
                    <a:pt x="42" y="68"/>
                    <a:pt x="42" y="68"/>
                    <a:pt x="42" y="68"/>
                  </a:cubicBezTo>
                  <a:cubicBezTo>
                    <a:pt x="41" y="68"/>
                    <a:pt x="40" y="68"/>
                    <a:pt x="40" y="68"/>
                  </a:cubicBezTo>
                  <a:cubicBezTo>
                    <a:pt x="40" y="69"/>
                    <a:pt x="40" y="69"/>
                    <a:pt x="40" y="70"/>
                  </a:cubicBezTo>
                  <a:cubicBezTo>
                    <a:pt x="40" y="70"/>
                    <a:pt x="39" y="70"/>
                    <a:pt x="39" y="70"/>
                  </a:cubicBezTo>
                  <a:cubicBezTo>
                    <a:pt x="39" y="70"/>
                    <a:pt x="39" y="70"/>
                    <a:pt x="39" y="71"/>
                  </a:cubicBezTo>
                  <a:cubicBezTo>
                    <a:pt x="39" y="71"/>
                    <a:pt x="38" y="71"/>
                    <a:pt x="38" y="71"/>
                  </a:cubicBezTo>
                  <a:cubicBezTo>
                    <a:pt x="38" y="72"/>
                    <a:pt x="38" y="73"/>
                    <a:pt x="38" y="74"/>
                  </a:cubicBezTo>
                  <a:cubicBezTo>
                    <a:pt x="38" y="75"/>
                    <a:pt x="37" y="75"/>
                    <a:pt x="37" y="75"/>
                  </a:cubicBezTo>
                  <a:cubicBezTo>
                    <a:pt x="37" y="75"/>
                    <a:pt x="37" y="76"/>
                    <a:pt x="37" y="76"/>
                  </a:cubicBezTo>
                  <a:cubicBezTo>
                    <a:pt x="38" y="76"/>
                    <a:pt x="38" y="76"/>
                    <a:pt x="38" y="76"/>
                  </a:cubicBezTo>
                  <a:cubicBezTo>
                    <a:pt x="38" y="78"/>
                    <a:pt x="38" y="80"/>
                    <a:pt x="38" y="81"/>
                  </a:cubicBezTo>
                  <a:cubicBezTo>
                    <a:pt x="37" y="82"/>
                    <a:pt x="37" y="82"/>
                    <a:pt x="37" y="82"/>
                  </a:cubicBezTo>
                  <a:cubicBezTo>
                    <a:pt x="37" y="83"/>
                    <a:pt x="37" y="84"/>
                    <a:pt x="37" y="84"/>
                  </a:cubicBezTo>
                  <a:cubicBezTo>
                    <a:pt x="37" y="84"/>
                    <a:pt x="37" y="85"/>
                    <a:pt x="37" y="85"/>
                  </a:cubicBezTo>
                  <a:cubicBezTo>
                    <a:pt x="37" y="85"/>
                    <a:pt x="37" y="86"/>
                    <a:pt x="37" y="86"/>
                  </a:cubicBezTo>
                  <a:cubicBezTo>
                    <a:pt x="37" y="86"/>
                    <a:pt x="36" y="86"/>
                    <a:pt x="36" y="86"/>
                  </a:cubicBezTo>
                  <a:cubicBezTo>
                    <a:pt x="36" y="88"/>
                    <a:pt x="36" y="89"/>
                    <a:pt x="36" y="90"/>
                  </a:cubicBezTo>
                  <a:cubicBezTo>
                    <a:pt x="37" y="90"/>
                    <a:pt x="37" y="90"/>
                    <a:pt x="37" y="91"/>
                  </a:cubicBezTo>
                  <a:cubicBezTo>
                    <a:pt x="37" y="91"/>
                    <a:pt x="37" y="91"/>
                    <a:pt x="37" y="91"/>
                  </a:cubicBezTo>
                  <a:cubicBezTo>
                    <a:pt x="37" y="91"/>
                    <a:pt x="38" y="91"/>
                    <a:pt x="38" y="91"/>
                  </a:cubicBezTo>
                  <a:cubicBezTo>
                    <a:pt x="38" y="92"/>
                    <a:pt x="38" y="92"/>
                    <a:pt x="38" y="93"/>
                  </a:cubicBezTo>
                  <a:cubicBezTo>
                    <a:pt x="39" y="93"/>
                    <a:pt x="41" y="93"/>
                    <a:pt x="43" y="93"/>
                  </a:cubicBezTo>
                  <a:cubicBezTo>
                    <a:pt x="43" y="93"/>
                    <a:pt x="43" y="93"/>
                    <a:pt x="44" y="94"/>
                  </a:cubicBezTo>
                  <a:cubicBezTo>
                    <a:pt x="44" y="59"/>
                    <a:pt x="44" y="59"/>
                    <a:pt x="44" y="59"/>
                  </a:cubicBezTo>
                  <a:close/>
                  <a:moveTo>
                    <a:pt x="44" y="101"/>
                  </a:moveTo>
                  <a:cubicBezTo>
                    <a:pt x="44" y="114"/>
                    <a:pt x="44" y="114"/>
                    <a:pt x="44" y="114"/>
                  </a:cubicBezTo>
                  <a:cubicBezTo>
                    <a:pt x="44" y="114"/>
                    <a:pt x="44" y="115"/>
                    <a:pt x="44" y="115"/>
                  </a:cubicBezTo>
                  <a:cubicBezTo>
                    <a:pt x="43" y="115"/>
                    <a:pt x="43" y="115"/>
                    <a:pt x="43" y="115"/>
                  </a:cubicBezTo>
                  <a:cubicBezTo>
                    <a:pt x="43" y="116"/>
                    <a:pt x="43" y="116"/>
                    <a:pt x="43" y="116"/>
                  </a:cubicBezTo>
                  <a:cubicBezTo>
                    <a:pt x="42" y="116"/>
                    <a:pt x="42" y="116"/>
                    <a:pt x="42" y="116"/>
                  </a:cubicBezTo>
                  <a:cubicBezTo>
                    <a:pt x="42" y="117"/>
                    <a:pt x="42" y="117"/>
                    <a:pt x="42" y="118"/>
                  </a:cubicBezTo>
                  <a:cubicBezTo>
                    <a:pt x="41" y="118"/>
                    <a:pt x="40" y="118"/>
                    <a:pt x="40" y="118"/>
                  </a:cubicBezTo>
                  <a:cubicBezTo>
                    <a:pt x="40" y="118"/>
                    <a:pt x="40" y="119"/>
                    <a:pt x="40" y="119"/>
                  </a:cubicBezTo>
                  <a:cubicBezTo>
                    <a:pt x="39" y="119"/>
                    <a:pt x="39" y="119"/>
                    <a:pt x="38" y="119"/>
                  </a:cubicBezTo>
                  <a:cubicBezTo>
                    <a:pt x="38" y="119"/>
                    <a:pt x="38" y="119"/>
                    <a:pt x="38" y="119"/>
                  </a:cubicBezTo>
                  <a:cubicBezTo>
                    <a:pt x="38" y="120"/>
                    <a:pt x="38" y="120"/>
                    <a:pt x="38" y="120"/>
                  </a:cubicBezTo>
                  <a:cubicBezTo>
                    <a:pt x="38" y="121"/>
                    <a:pt x="38" y="121"/>
                    <a:pt x="38" y="123"/>
                  </a:cubicBezTo>
                  <a:cubicBezTo>
                    <a:pt x="38" y="123"/>
                    <a:pt x="38" y="123"/>
                    <a:pt x="37" y="123"/>
                  </a:cubicBezTo>
                  <a:cubicBezTo>
                    <a:pt x="37" y="123"/>
                    <a:pt x="37" y="123"/>
                    <a:pt x="37" y="124"/>
                  </a:cubicBezTo>
                  <a:cubicBezTo>
                    <a:pt x="37" y="124"/>
                    <a:pt x="36" y="124"/>
                    <a:pt x="35" y="124"/>
                  </a:cubicBezTo>
                  <a:cubicBezTo>
                    <a:pt x="35" y="124"/>
                    <a:pt x="35" y="124"/>
                    <a:pt x="35" y="125"/>
                  </a:cubicBezTo>
                  <a:cubicBezTo>
                    <a:pt x="35" y="125"/>
                    <a:pt x="35" y="125"/>
                    <a:pt x="34" y="125"/>
                  </a:cubicBezTo>
                  <a:cubicBezTo>
                    <a:pt x="34" y="125"/>
                    <a:pt x="34" y="125"/>
                    <a:pt x="34" y="126"/>
                  </a:cubicBezTo>
                  <a:cubicBezTo>
                    <a:pt x="34" y="126"/>
                    <a:pt x="34" y="126"/>
                    <a:pt x="33" y="126"/>
                  </a:cubicBezTo>
                  <a:cubicBezTo>
                    <a:pt x="33" y="126"/>
                    <a:pt x="33" y="126"/>
                    <a:pt x="33" y="127"/>
                  </a:cubicBezTo>
                  <a:cubicBezTo>
                    <a:pt x="33" y="128"/>
                    <a:pt x="32" y="128"/>
                    <a:pt x="32" y="128"/>
                  </a:cubicBezTo>
                  <a:cubicBezTo>
                    <a:pt x="32" y="129"/>
                    <a:pt x="32" y="129"/>
                    <a:pt x="32" y="129"/>
                  </a:cubicBezTo>
                  <a:cubicBezTo>
                    <a:pt x="32" y="129"/>
                    <a:pt x="31" y="129"/>
                    <a:pt x="31" y="129"/>
                  </a:cubicBezTo>
                  <a:cubicBezTo>
                    <a:pt x="31" y="130"/>
                    <a:pt x="31" y="130"/>
                    <a:pt x="31" y="130"/>
                  </a:cubicBezTo>
                  <a:cubicBezTo>
                    <a:pt x="30" y="130"/>
                    <a:pt x="30" y="130"/>
                    <a:pt x="29" y="130"/>
                  </a:cubicBezTo>
                  <a:cubicBezTo>
                    <a:pt x="29" y="131"/>
                    <a:pt x="29" y="131"/>
                    <a:pt x="29" y="132"/>
                  </a:cubicBezTo>
                  <a:cubicBezTo>
                    <a:pt x="29" y="132"/>
                    <a:pt x="29" y="132"/>
                    <a:pt x="29" y="132"/>
                  </a:cubicBezTo>
                  <a:cubicBezTo>
                    <a:pt x="29" y="132"/>
                    <a:pt x="29" y="132"/>
                    <a:pt x="28" y="133"/>
                  </a:cubicBezTo>
                  <a:cubicBezTo>
                    <a:pt x="28" y="133"/>
                    <a:pt x="28" y="133"/>
                    <a:pt x="27" y="133"/>
                  </a:cubicBezTo>
                  <a:cubicBezTo>
                    <a:pt x="27" y="133"/>
                    <a:pt x="27" y="133"/>
                    <a:pt x="27" y="133"/>
                  </a:cubicBezTo>
                  <a:cubicBezTo>
                    <a:pt x="27" y="133"/>
                    <a:pt x="26" y="133"/>
                    <a:pt x="25" y="133"/>
                  </a:cubicBezTo>
                  <a:cubicBezTo>
                    <a:pt x="25" y="133"/>
                    <a:pt x="25" y="133"/>
                    <a:pt x="25" y="134"/>
                  </a:cubicBezTo>
                  <a:cubicBezTo>
                    <a:pt x="25" y="134"/>
                    <a:pt x="24" y="134"/>
                    <a:pt x="24" y="134"/>
                  </a:cubicBezTo>
                  <a:cubicBezTo>
                    <a:pt x="24" y="134"/>
                    <a:pt x="24" y="134"/>
                    <a:pt x="24" y="135"/>
                  </a:cubicBezTo>
                  <a:cubicBezTo>
                    <a:pt x="23" y="135"/>
                    <a:pt x="23" y="135"/>
                    <a:pt x="23" y="135"/>
                  </a:cubicBezTo>
                  <a:cubicBezTo>
                    <a:pt x="22" y="135"/>
                    <a:pt x="22" y="135"/>
                    <a:pt x="22" y="136"/>
                  </a:cubicBezTo>
                  <a:cubicBezTo>
                    <a:pt x="20" y="136"/>
                    <a:pt x="19" y="136"/>
                    <a:pt x="18" y="136"/>
                  </a:cubicBezTo>
                  <a:cubicBezTo>
                    <a:pt x="18" y="136"/>
                    <a:pt x="18" y="135"/>
                    <a:pt x="17" y="135"/>
                  </a:cubicBezTo>
                  <a:cubicBezTo>
                    <a:pt x="17" y="135"/>
                    <a:pt x="17" y="135"/>
                    <a:pt x="17" y="135"/>
                  </a:cubicBezTo>
                  <a:cubicBezTo>
                    <a:pt x="17" y="135"/>
                    <a:pt x="17" y="135"/>
                    <a:pt x="17" y="134"/>
                  </a:cubicBezTo>
                  <a:cubicBezTo>
                    <a:pt x="17" y="134"/>
                    <a:pt x="16" y="134"/>
                    <a:pt x="15" y="134"/>
                  </a:cubicBezTo>
                  <a:cubicBezTo>
                    <a:pt x="15" y="134"/>
                    <a:pt x="15" y="133"/>
                    <a:pt x="15" y="133"/>
                  </a:cubicBezTo>
                  <a:cubicBezTo>
                    <a:pt x="15" y="133"/>
                    <a:pt x="14" y="133"/>
                    <a:pt x="13" y="133"/>
                  </a:cubicBezTo>
                  <a:cubicBezTo>
                    <a:pt x="13" y="133"/>
                    <a:pt x="13" y="132"/>
                    <a:pt x="13" y="131"/>
                  </a:cubicBezTo>
                  <a:cubicBezTo>
                    <a:pt x="13" y="131"/>
                    <a:pt x="13" y="131"/>
                    <a:pt x="12" y="131"/>
                  </a:cubicBezTo>
                  <a:cubicBezTo>
                    <a:pt x="12" y="130"/>
                    <a:pt x="12" y="130"/>
                    <a:pt x="12" y="129"/>
                  </a:cubicBezTo>
                  <a:cubicBezTo>
                    <a:pt x="12" y="129"/>
                    <a:pt x="12" y="129"/>
                    <a:pt x="12" y="129"/>
                  </a:cubicBezTo>
                  <a:cubicBezTo>
                    <a:pt x="12" y="128"/>
                    <a:pt x="12" y="127"/>
                    <a:pt x="12" y="126"/>
                  </a:cubicBezTo>
                  <a:cubicBezTo>
                    <a:pt x="12" y="126"/>
                    <a:pt x="12" y="126"/>
                    <a:pt x="12" y="126"/>
                  </a:cubicBezTo>
                  <a:cubicBezTo>
                    <a:pt x="12" y="125"/>
                    <a:pt x="12" y="124"/>
                    <a:pt x="12" y="124"/>
                  </a:cubicBezTo>
                  <a:cubicBezTo>
                    <a:pt x="12" y="124"/>
                    <a:pt x="13" y="124"/>
                    <a:pt x="13" y="124"/>
                  </a:cubicBezTo>
                  <a:cubicBezTo>
                    <a:pt x="13" y="123"/>
                    <a:pt x="13" y="122"/>
                    <a:pt x="13" y="121"/>
                  </a:cubicBezTo>
                  <a:cubicBezTo>
                    <a:pt x="14" y="121"/>
                    <a:pt x="14" y="121"/>
                    <a:pt x="14" y="121"/>
                  </a:cubicBezTo>
                  <a:cubicBezTo>
                    <a:pt x="14" y="120"/>
                    <a:pt x="14" y="120"/>
                    <a:pt x="14" y="119"/>
                  </a:cubicBezTo>
                  <a:cubicBezTo>
                    <a:pt x="15" y="119"/>
                    <a:pt x="15" y="119"/>
                    <a:pt x="15" y="119"/>
                  </a:cubicBezTo>
                  <a:cubicBezTo>
                    <a:pt x="15" y="118"/>
                    <a:pt x="15" y="117"/>
                    <a:pt x="15" y="116"/>
                  </a:cubicBezTo>
                  <a:cubicBezTo>
                    <a:pt x="16" y="116"/>
                    <a:pt x="16" y="116"/>
                    <a:pt x="17" y="116"/>
                  </a:cubicBezTo>
                  <a:cubicBezTo>
                    <a:pt x="17" y="115"/>
                    <a:pt x="17" y="114"/>
                    <a:pt x="17" y="114"/>
                  </a:cubicBezTo>
                  <a:cubicBezTo>
                    <a:pt x="17" y="114"/>
                    <a:pt x="18" y="114"/>
                    <a:pt x="18" y="114"/>
                  </a:cubicBezTo>
                  <a:cubicBezTo>
                    <a:pt x="18" y="113"/>
                    <a:pt x="18" y="113"/>
                    <a:pt x="18" y="112"/>
                  </a:cubicBezTo>
                  <a:cubicBezTo>
                    <a:pt x="18" y="112"/>
                    <a:pt x="19" y="112"/>
                    <a:pt x="19" y="112"/>
                  </a:cubicBezTo>
                  <a:cubicBezTo>
                    <a:pt x="19" y="111"/>
                    <a:pt x="19" y="110"/>
                    <a:pt x="19" y="109"/>
                  </a:cubicBezTo>
                  <a:cubicBezTo>
                    <a:pt x="19" y="109"/>
                    <a:pt x="20" y="109"/>
                    <a:pt x="20" y="109"/>
                  </a:cubicBezTo>
                  <a:cubicBezTo>
                    <a:pt x="20" y="109"/>
                    <a:pt x="20" y="108"/>
                    <a:pt x="20" y="108"/>
                  </a:cubicBezTo>
                  <a:cubicBezTo>
                    <a:pt x="20" y="108"/>
                    <a:pt x="21" y="108"/>
                    <a:pt x="22" y="108"/>
                  </a:cubicBezTo>
                  <a:cubicBezTo>
                    <a:pt x="22" y="107"/>
                    <a:pt x="22" y="106"/>
                    <a:pt x="22" y="105"/>
                  </a:cubicBezTo>
                  <a:cubicBezTo>
                    <a:pt x="22" y="105"/>
                    <a:pt x="22" y="105"/>
                    <a:pt x="23" y="105"/>
                  </a:cubicBezTo>
                  <a:cubicBezTo>
                    <a:pt x="23" y="105"/>
                    <a:pt x="23" y="104"/>
                    <a:pt x="23" y="103"/>
                  </a:cubicBezTo>
                  <a:cubicBezTo>
                    <a:pt x="23" y="103"/>
                    <a:pt x="23" y="103"/>
                    <a:pt x="24" y="103"/>
                  </a:cubicBezTo>
                  <a:cubicBezTo>
                    <a:pt x="24" y="103"/>
                    <a:pt x="24" y="103"/>
                    <a:pt x="24" y="102"/>
                  </a:cubicBezTo>
                  <a:cubicBezTo>
                    <a:pt x="25" y="102"/>
                    <a:pt x="26" y="102"/>
                    <a:pt x="27" y="102"/>
                  </a:cubicBezTo>
                  <a:cubicBezTo>
                    <a:pt x="27" y="102"/>
                    <a:pt x="27" y="103"/>
                    <a:pt x="27" y="103"/>
                  </a:cubicBezTo>
                  <a:cubicBezTo>
                    <a:pt x="28" y="103"/>
                    <a:pt x="28" y="103"/>
                    <a:pt x="28" y="103"/>
                  </a:cubicBezTo>
                  <a:cubicBezTo>
                    <a:pt x="29" y="103"/>
                    <a:pt x="29" y="103"/>
                    <a:pt x="29" y="104"/>
                  </a:cubicBezTo>
                  <a:cubicBezTo>
                    <a:pt x="31" y="104"/>
                    <a:pt x="33" y="104"/>
                    <a:pt x="35" y="104"/>
                  </a:cubicBezTo>
                  <a:cubicBezTo>
                    <a:pt x="35" y="103"/>
                    <a:pt x="35" y="103"/>
                    <a:pt x="35" y="103"/>
                  </a:cubicBezTo>
                  <a:cubicBezTo>
                    <a:pt x="37" y="103"/>
                    <a:pt x="38" y="103"/>
                    <a:pt x="39" y="103"/>
                  </a:cubicBezTo>
                  <a:cubicBezTo>
                    <a:pt x="39" y="103"/>
                    <a:pt x="39" y="103"/>
                    <a:pt x="39" y="103"/>
                  </a:cubicBezTo>
                  <a:cubicBezTo>
                    <a:pt x="40" y="103"/>
                    <a:pt x="41" y="103"/>
                    <a:pt x="42" y="103"/>
                  </a:cubicBezTo>
                  <a:cubicBezTo>
                    <a:pt x="42" y="102"/>
                    <a:pt x="42" y="101"/>
                    <a:pt x="42" y="101"/>
                  </a:cubicBezTo>
                  <a:cubicBezTo>
                    <a:pt x="42" y="101"/>
                    <a:pt x="42" y="101"/>
                    <a:pt x="42" y="101"/>
                  </a:cubicBezTo>
                  <a:cubicBezTo>
                    <a:pt x="42" y="101"/>
                    <a:pt x="42" y="101"/>
                    <a:pt x="43" y="101"/>
                  </a:cubicBezTo>
                  <a:lnTo>
                    <a:pt x="44" y="10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44" name="íşľíde">
              <a:extLst>
                <a:ext uri="{FF2B5EF4-FFF2-40B4-BE49-F238E27FC236}">
                  <a16:creationId xmlns:a16="http://schemas.microsoft.com/office/drawing/2014/main" id="{BEF7302D-963F-BC32-AD64-95A9D62EF3F1}"/>
                </a:ext>
              </a:extLst>
            </p:cNvPr>
            <p:cNvSpPr/>
            <p:nvPr/>
          </p:nvSpPr>
          <p:spPr bwMode="auto">
            <a:xfrm>
              <a:off x="6435206" y="2899751"/>
              <a:ext cx="601889" cy="698003"/>
            </a:xfrm>
            <a:custGeom>
              <a:avLst/>
              <a:gdLst>
                <a:gd name="T0" fmla="*/ 68 w 139"/>
                <a:gd name="T1" fmla="*/ 64 h 160"/>
                <a:gd name="T2" fmla="*/ 59 w 139"/>
                <a:gd name="T3" fmla="*/ 72 h 160"/>
                <a:gd name="T4" fmla="*/ 62 w 139"/>
                <a:gd name="T5" fmla="*/ 159 h 160"/>
                <a:gd name="T6" fmla="*/ 72 w 139"/>
                <a:gd name="T7" fmla="*/ 149 h 160"/>
                <a:gd name="T8" fmla="*/ 73 w 139"/>
                <a:gd name="T9" fmla="*/ 118 h 160"/>
                <a:gd name="T10" fmla="*/ 85 w 139"/>
                <a:gd name="T11" fmla="*/ 112 h 160"/>
                <a:gd name="T12" fmla="*/ 97 w 139"/>
                <a:gd name="T13" fmla="*/ 107 h 160"/>
                <a:gd name="T14" fmla="*/ 95 w 139"/>
                <a:gd name="T15" fmla="*/ 97 h 160"/>
                <a:gd name="T16" fmla="*/ 86 w 139"/>
                <a:gd name="T17" fmla="*/ 91 h 160"/>
                <a:gd name="T18" fmla="*/ 73 w 139"/>
                <a:gd name="T19" fmla="*/ 93 h 160"/>
                <a:gd name="T20" fmla="*/ 86 w 139"/>
                <a:gd name="T21" fmla="*/ 83 h 160"/>
                <a:gd name="T22" fmla="*/ 83 w 139"/>
                <a:gd name="T23" fmla="*/ 62 h 160"/>
                <a:gd name="T24" fmla="*/ 104 w 139"/>
                <a:gd name="T25" fmla="*/ 56 h 160"/>
                <a:gd name="T26" fmla="*/ 108 w 139"/>
                <a:gd name="T27" fmla="*/ 89 h 160"/>
                <a:gd name="T28" fmla="*/ 110 w 139"/>
                <a:gd name="T29" fmla="*/ 111 h 160"/>
                <a:gd name="T30" fmla="*/ 94 w 139"/>
                <a:gd name="T31" fmla="*/ 130 h 160"/>
                <a:gd name="T32" fmla="*/ 90 w 139"/>
                <a:gd name="T33" fmla="*/ 138 h 160"/>
                <a:gd name="T34" fmla="*/ 103 w 139"/>
                <a:gd name="T35" fmla="*/ 146 h 160"/>
                <a:gd name="T36" fmla="*/ 120 w 139"/>
                <a:gd name="T37" fmla="*/ 148 h 160"/>
                <a:gd name="T38" fmla="*/ 133 w 139"/>
                <a:gd name="T39" fmla="*/ 139 h 160"/>
                <a:gd name="T40" fmla="*/ 134 w 139"/>
                <a:gd name="T41" fmla="*/ 115 h 160"/>
                <a:gd name="T42" fmla="*/ 134 w 139"/>
                <a:gd name="T43" fmla="*/ 85 h 160"/>
                <a:gd name="T44" fmla="*/ 135 w 139"/>
                <a:gd name="T45" fmla="*/ 68 h 160"/>
                <a:gd name="T46" fmla="*/ 129 w 139"/>
                <a:gd name="T47" fmla="*/ 60 h 160"/>
                <a:gd name="T48" fmla="*/ 125 w 139"/>
                <a:gd name="T49" fmla="*/ 49 h 160"/>
                <a:gd name="T50" fmla="*/ 117 w 139"/>
                <a:gd name="T51" fmla="*/ 49 h 160"/>
                <a:gd name="T52" fmla="*/ 96 w 139"/>
                <a:gd name="T53" fmla="*/ 50 h 160"/>
                <a:gd name="T54" fmla="*/ 80 w 139"/>
                <a:gd name="T55" fmla="*/ 49 h 160"/>
                <a:gd name="T56" fmla="*/ 70 w 139"/>
                <a:gd name="T57" fmla="*/ 54 h 160"/>
                <a:gd name="T58" fmla="*/ 77 w 139"/>
                <a:gd name="T59" fmla="*/ 41 h 160"/>
                <a:gd name="T60" fmla="*/ 104 w 139"/>
                <a:gd name="T61" fmla="*/ 41 h 160"/>
                <a:gd name="T62" fmla="*/ 106 w 139"/>
                <a:gd name="T63" fmla="*/ 26 h 160"/>
                <a:gd name="T64" fmla="*/ 93 w 139"/>
                <a:gd name="T65" fmla="*/ 19 h 160"/>
                <a:gd name="T66" fmla="*/ 83 w 139"/>
                <a:gd name="T67" fmla="*/ 5 h 160"/>
                <a:gd name="T68" fmla="*/ 69 w 139"/>
                <a:gd name="T69" fmla="*/ 2 h 160"/>
                <a:gd name="T70" fmla="*/ 63 w 139"/>
                <a:gd name="T71" fmla="*/ 17 h 160"/>
                <a:gd name="T72" fmla="*/ 42 w 139"/>
                <a:gd name="T73" fmla="*/ 74 h 160"/>
                <a:gd name="T74" fmla="*/ 56 w 139"/>
                <a:gd name="T75" fmla="*/ 23 h 160"/>
                <a:gd name="T76" fmla="*/ 41 w 139"/>
                <a:gd name="T77" fmla="*/ 29 h 160"/>
                <a:gd name="T78" fmla="*/ 30 w 139"/>
                <a:gd name="T79" fmla="*/ 38 h 160"/>
                <a:gd name="T80" fmla="*/ 35 w 139"/>
                <a:gd name="T81" fmla="*/ 60 h 160"/>
                <a:gd name="T82" fmla="*/ 30 w 139"/>
                <a:gd name="T83" fmla="*/ 68 h 160"/>
                <a:gd name="T84" fmla="*/ 22 w 139"/>
                <a:gd name="T85" fmla="*/ 80 h 160"/>
                <a:gd name="T86" fmla="*/ 33 w 139"/>
                <a:gd name="T87" fmla="*/ 85 h 160"/>
                <a:gd name="T88" fmla="*/ 30 w 139"/>
                <a:gd name="T89" fmla="*/ 104 h 160"/>
                <a:gd name="T90" fmla="*/ 37 w 139"/>
                <a:gd name="T91" fmla="*/ 105 h 160"/>
                <a:gd name="T92" fmla="*/ 30 w 139"/>
                <a:gd name="T93" fmla="*/ 115 h 160"/>
                <a:gd name="T94" fmla="*/ 31 w 139"/>
                <a:gd name="T95" fmla="*/ 128 h 160"/>
                <a:gd name="T96" fmla="*/ 43 w 139"/>
                <a:gd name="T97" fmla="*/ 125 h 160"/>
                <a:gd name="T98" fmla="*/ 50 w 139"/>
                <a:gd name="T99" fmla="*/ 143 h 160"/>
                <a:gd name="T100" fmla="*/ 50 w 139"/>
                <a:gd name="T101" fmla="*/ 158 h 160"/>
                <a:gd name="T102" fmla="*/ 49 w 139"/>
                <a:gd name="T103" fmla="*/ 77 h 160"/>
                <a:gd name="T104" fmla="*/ 22 w 139"/>
                <a:gd name="T105" fmla="*/ 86 h 160"/>
                <a:gd name="T106" fmla="*/ 24 w 139"/>
                <a:gd name="T107" fmla="*/ 117 h 160"/>
                <a:gd name="T108" fmla="*/ 17 w 139"/>
                <a:gd name="T109" fmla="*/ 72 h 160"/>
                <a:gd name="T110" fmla="*/ 19 w 139"/>
                <a:gd name="T111" fmla="*/ 139 h 160"/>
                <a:gd name="T112" fmla="*/ 1 w 139"/>
                <a:gd name="T113" fmla="*/ 142 h 160"/>
                <a:gd name="T114" fmla="*/ 5 w 139"/>
                <a:gd name="T115" fmla="*/ 127 h 160"/>
                <a:gd name="T116" fmla="*/ 10 w 139"/>
                <a:gd name="T117" fmla="*/ 95 h 160"/>
                <a:gd name="T118" fmla="*/ 12 w 139"/>
                <a:gd name="T119" fmla="*/ 8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 h="160">
                  <a:moveTo>
                    <a:pt x="56" y="69"/>
                  </a:moveTo>
                  <a:cubicBezTo>
                    <a:pt x="56" y="69"/>
                    <a:pt x="57" y="69"/>
                    <a:pt x="58" y="69"/>
                  </a:cubicBezTo>
                  <a:cubicBezTo>
                    <a:pt x="58" y="69"/>
                    <a:pt x="58" y="69"/>
                    <a:pt x="58" y="69"/>
                  </a:cubicBezTo>
                  <a:cubicBezTo>
                    <a:pt x="59" y="69"/>
                    <a:pt x="59" y="69"/>
                    <a:pt x="59" y="69"/>
                  </a:cubicBezTo>
                  <a:cubicBezTo>
                    <a:pt x="60" y="68"/>
                    <a:pt x="60" y="68"/>
                    <a:pt x="60" y="68"/>
                  </a:cubicBezTo>
                  <a:cubicBezTo>
                    <a:pt x="61" y="68"/>
                    <a:pt x="61" y="68"/>
                    <a:pt x="62" y="68"/>
                  </a:cubicBezTo>
                  <a:cubicBezTo>
                    <a:pt x="62" y="67"/>
                    <a:pt x="62" y="67"/>
                    <a:pt x="62" y="67"/>
                  </a:cubicBezTo>
                  <a:cubicBezTo>
                    <a:pt x="63" y="67"/>
                    <a:pt x="64" y="67"/>
                    <a:pt x="64" y="67"/>
                  </a:cubicBezTo>
                  <a:cubicBezTo>
                    <a:pt x="64" y="67"/>
                    <a:pt x="64" y="66"/>
                    <a:pt x="64" y="66"/>
                  </a:cubicBezTo>
                  <a:cubicBezTo>
                    <a:pt x="64" y="66"/>
                    <a:pt x="65" y="66"/>
                    <a:pt x="65" y="66"/>
                  </a:cubicBezTo>
                  <a:cubicBezTo>
                    <a:pt x="65" y="65"/>
                    <a:pt x="65" y="65"/>
                    <a:pt x="65" y="64"/>
                  </a:cubicBezTo>
                  <a:cubicBezTo>
                    <a:pt x="66" y="64"/>
                    <a:pt x="66" y="64"/>
                    <a:pt x="67" y="64"/>
                  </a:cubicBezTo>
                  <a:cubicBezTo>
                    <a:pt x="67" y="64"/>
                    <a:pt x="68" y="64"/>
                    <a:pt x="68" y="64"/>
                  </a:cubicBezTo>
                  <a:cubicBezTo>
                    <a:pt x="68" y="64"/>
                    <a:pt x="69" y="64"/>
                    <a:pt x="70" y="64"/>
                  </a:cubicBezTo>
                  <a:cubicBezTo>
                    <a:pt x="70" y="65"/>
                    <a:pt x="70" y="67"/>
                    <a:pt x="70" y="68"/>
                  </a:cubicBezTo>
                  <a:cubicBezTo>
                    <a:pt x="70" y="68"/>
                    <a:pt x="70" y="68"/>
                    <a:pt x="69" y="68"/>
                  </a:cubicBezTo>
                  <a:cubicBezTo>
                    <a:pt x="69" y="68"/>
                    <a:pt x="69" y="68"/>
                    <a:pt x="69" y="69"/>
                  </a:cubicBezTo>
                  <a:cubicBezTo>
                    <a:pt x="69" y="69"/>
                    <a:pt x="68" y="69"/>
                    <a:pt x="68" y="69"/>
                  </a:cubicBezTo>
                  <a:cubicBezTo>
                    <a:pt x="67" y="69"/>
                    <a:pt x="67" y="69"/>
                    <a:pt x="66" y="70"/>
                  </a:cubicBezTo>
                  <a:cubicBezTo>
                    <a:pt x="66" y="70"/>
                    <a:pt x="66" y="70"/>
                    <a:pt x="65" y="70"/>
                  </a:cubicBezTo>
                  <a:cubicBezTo>
                    <a:pt x="65" y="70"/>
                    <a:pt x="65" y="70"/>
                    <a:pt x="65" y="70"/>
                  </a:cubicBezTo>
                  <a:cubicBezTo>
                    <a:pt x="64" y="70"/>
                    <a:pt x="64" y="70"/>
                    <a:pt x="64" y="70"/>
                  </a:cubicBezTo>
                  <a:cubicBezTo>
                    <a:pt x="63" y="70"/>
                    <a:pt x="63" y="70"/>
                    <a:pt x="63" y="71"/>
                  </a:cubicBezTo>
                  <a:cubicBezTo>
                    <a:pt x="63" y="71"/>
                    <a:pt x="62" y="71"/>
                    <a:pt x="62" y="71"/>
                  </a:cubicBezTo>
                  <a:cubicBezTo>
                    <a:pt x="61" y="71"/>
                    <a:pt x="61" y="72"/>
                    <a:pt x="61" y="72"/>
                  </a:cubicBezTo>
                  <a:cubicBezTo>
                    <a:pt x="60" y="72"/>
                    <a:pt x="60" y="72"/>
                    <a:pt x="59" y="72"/>
                  </a:cubicBezTo>
                  <a:cubicBezTo>
                    <a:pt x="59" y="72"/>
                    <a:pt x="59" y="72"/>
                    <a:pt x="59" y="73"/>
                  </a:cubicBezTo>
                  <a:cubicBezTo>
                    <a:pt x="59" y="73"/>
                    <a:pt x="58" y="73"/>
                    <a:pt x="57" y="73"/>
                  </a:cubicBezTo>
                  <a:cubicBezTo>
                    <a:pt x="57" y="73"/>
                    <a:pt x="57" y="73"/>
                    <a:pt x="57" y="74"/>
                  </a:cubicBezTo>
                  <a:cubicBezTo>
                    <a:pt x="56" y="74"/>
                    <a:pt x="56" y="74"/>
                    <a:pt x="56" y="74"/>
                  </a:cubicBezTo>
                  <a:cubicBezTo>
                    <a:pt x="56" y="159"/>
                    <a:pt x="56" y="159"/>
                    <a:pt x="56" y="159"/>
                  </a:cubicBezTo>
                  <a:cubicBezTo>
                    <a:pt x="56" y="159"/>
                    <a:pt x="56" y="159"/>
                    <a:pt x="56" y="159"/>
                  </a:cubicBezTo>
                  <a:cubicBezTo>
                    <a:pt x="56" y="160"/>
                    <a:pt x="57" y="160"/>
                    <a:pt x="57" y="160"/>
                  </a:cubicBezTo>
                  <a:cubicBezTo>
                    <a:pt x="58" y="160"/>
                    <a:pt x="58" y="160"/>
                    <a:pt x="58" y="160"/>
                  </a:cubicBezTo>
                  <a:cubicBezTo>
                    <a:pt x="59" y="160"/>
                    <a:pt x="59" y="160"/>
                    <a:pt x="59" y="160"/>
                  </a:cubicBezTo>
                  <a:cubicBezTo>
                    <a:pt x="59" y="160"/>
                    <a:pt x="60" y="160"/>
                    <a:pt x="60" y="160"/>
                  </a:cubicBezTo>
                  <a:cubicBezTo>
                    <a:pt x="60" y="160"/>
                    <a:pt x="60" y="160"/>
                    <a:pt x="60" y="160"/>
                  </a:cubicBezTo>
                  <a:cubicBezTo>
                    <a:pt x="61" y="160"/>
                    <a:pt x="61" y="160"/>
                    <a:pt x="62" y="160"/>
                  </a:cubicBezTo>
                  <a:cubicBezTo>
                    <a:pt x="62" y="160"/>
                    <a:pt x="62" y="159"/>
                    <a:pt x="62" y="159"/>
                  </a:cubicBezTo>
                  <a:cubicBezTo>
                    <a:pt x="62" y="159"/>
                    <a:pt x="63" y="159"/>
                    <a:pt x="63" y="159"/>
                  </a:cubicBezTo>
                  <a:cubicBezTo>
                    <a:pt x="63" y="159"/>
                    <a:pt x="64" y="160"/>
                    <a:pt x="64" y="160"/>
                  </a:cubicBezTo>
                  <a:cubicBezTo>
                    <a:pt x="65" y="160"/>
                    <a:pt x="66" y="160"/>
                    <a:pt x="68" y="160"/>
                  </a:cubicBezTo>
                  <a:cubicBezTo>
                    <a:pt x="68" y="160"/>
                    <a:pt x="69" y="159"/>
                    <a:pt x="69" y="159"/>
                  </a:cubicBezTo>
                  <a:cubicBezTo>
                    <a:pt x="69" y="159"/>
                    <a:pt x="69" y="159"/>
                    <a:pt x="69" y="159"/>
                  </a:cubicBezTo>
                  <a:cubicBezTo>
                    <a:pt x="69" y="158"/>
                    <a:pt x="69" y="158"/>
                    <a:pt x="69" y="158"/>
                  </a:cubicBezTo>
                  <a:cubicBezTo>
                    <a:pt x="70" y="158"/>
                    <a:pt x="70" y="157"/>
                    <a:pt x="70" y="157"/>
                  </a:cubicBezTo>
                  <a:cubicBezTo>
                    <a:pt x="70" y="157"/>
                    <a:pt x="70" y="157"/>
                    <a:pt x="70" y="157"/>
                  </a:cubicBezTo>
                  <a:cubicBezTo>
                    <a:pt x="70" y="157"/>
                    <a:pt x="71" y="157"/>
                    <a:pt x="71" y="157"/>
                  </a:cubicBezTo>
                  <a:cubicBezTo>
                    <a:pt x="71" y="156"/>
                    <a:pt x="71" y="156"/>
                    <a:pt x="72" y="156"/>
                  </a:cubicBezTo>
                  <a:cubicBezTo>
                    <a:pt x="72" y="156"/>
                    <a:pt x="72" y="156"/>
                    <a:pt x="73" y="156"/>
                  </a:cubicBezTo>
                  <a:cubicBezTo>
                    <a:pt x="73" y="154"/>
                    <a:pt x="73" y="152"/>
                    <a:pt x="73" y="150"/>
                  </a:cubicBezTo>
                  <a:cubicBezTo>
                    <a:pt x="72" y="150"/>
                    <a:pt x="72" y="150"/>
                    <a:pt x="72" y="149"/>
                  </a:cubicBezTo>
                  <a:cubicBezTo>
                    <a:pt x="72" y="149"/>
                    <a:pt x="72" y="149"/>
                    <a:pt x="72" y="148"/>
                  </a:cubicBezTo>
                  <a:cubicBezTo>
                    <a:pt x="71" y="148"/>
                    <a:pt x="71" y="148"/>
                    <a:pt x="71" y="148"/>
                  </a:cubicBezTo>
                  <a:cubicBezTo>
                    <a:pt x="71" y="147"/>
                    <a:pt x="71" y="147"/>
                    <a:pt x="71" y="147"/>
                  </a:cubicBezTo>
                  <a:cubicBezTo>
                    <a:pt x="71" y="147"/>
                    <a:pt x="71" y="146"/>
                    <a:pt x="70" y="146"/>
                  </a:cubicBezTo>
                  <a:cubicBezTo>
                    <a:pt x="70" y="145"/>
                    <a:pt x="70" y="144"/>
                    <a:pt x="70" y="143"/>
                  </a:cubicBezTo>
                  <a:cubicBezTo>
                    <a:pt x="71" y="142"/>
                    <a:pt x="71" y="142"/>
                    <a:pt x="72" y="142"/>
                  </a:cubicBezTo>
                  <a:cubicBezTo>
                    <a:pt x="72" y="139"/>
                    <a:pt x="72" y="136"/>
                    <a:pt x="72" y="133"/>
                  </a:cubicBezTo>
                  <a:cubicBezTo>
                    <a:pt x="71" y="133"/>
                    <a:pt x="71" y="132"/>
                    <a:pt x="70" y="132"/>
                  </a:cubicBezTo>
                  <a:cubicBezTo>
                    <a:pt x="70" y="129"/>
                    <a:pt x="70" y="127"/>
                    <a:pt x="70" y="124"/>
                  </a:cubicBezTo>
                  <a:cubicBezTo>
                    <a:pt x="71" y="123"/>
                    <a:pt x="71" y="123"/>
                    <a:pt x="71" y="123"/>
                  </a:cubicBezTo>
                  <a:cubicBezTo>
                    <a:pt x="71" y="123"/>
                    <a:pt x="71" y="122"/>
                    <a:pt x="71" y="122"/>
                  </a:cubicBezTo>
                  <a:cubicBezTo>
                    <a:pt x="71" y="122"/>
                    <a:pt x="72" y="122"/>
                    <a:pt x="73" y="122"/>
                  </a:cubicBezTo>
                  <a:cubicBezTo>
                    <a:pt x="73" y="120"/>
                    <a:pt x="73" y="119"/>
                    <a:pt x="73" y="118"/>
                  </a:cubicBezTo>
                  <a:cubicBezTo>
                    <a:pt x="73" y="118"/>
                    <a:pt x="73" y="118"/>
                    <a:pt x="73" y="118"/>
                  </a:cubicBezTo>
                  <a:cubicBezTo>
                    <a:pt x="73" y="117"/>
                    <a:pt x="73" y="117"/>
                    <a:pt x="73" y="116"/>
                  </a:cubicBezTo>
                  <a:cubicBezTo>
                    <a:pt x="73" y="116"/>
                    <a:pt x="74" y="116"/>
                    <a:pt x="74" y="116"/>
                  </a:cubicBezTo>
                  <a:cubicBezTo>
                    <a:pt x="74" y="115"/>
                    <a:pt x="74" y="114"/>
                    <a:pt x="74" y="113"/>
                  </a:cubicBezTo>
                  <a:cubicBezTo>
                    <a:pt x="74" y="113"/>
                    <a:pt x="74" y="113"/>
                    <a:pt x="75" y="113"/>
                  </a:cubicBezTo>
                  <a:cubicBezTo>
                    <a:pt x="75" y="113"/>
                    <a:pt x="75" y="113"/>
                    <a:pt x="75" y="113"/>
                  </a:cubicBezTo>
                  <a:cubicBezTo>
                    <a:pt x="75" y="113"/>
                    <a:pt x="75" y="113"/>
                    <a:pt x="76" y="113"/>
                  </a:cubicBezTo>
                  <a:cubicBezTo>
                    <a:pt x="76" y="112"/>
                    <a:pt x="76" y="112"/>
                    <a:pt x="76" y="112"/>
                  </a:cubicBezTo>
                  <a:cubicBezTo>
                    <a:pt x="76" y="112"/>
                    <a:pt x="77" y="112"/>
                    <a:pt x="78" y="112"/>
                  </a:cubicBezTo>
                  <a:cubicBezTo>
                    <a:pt x="78" y="111"/>
                    <a:pt x="78" y="111"/>
                    <a:pt x="78" y="111"/>
                  </a:cubicBezTo>
                  <a:cubicBezTo>
                    <a:pt x="80" y="111"/>
                    <a:pt x="81" y="111"/>
                    <a:pt x="83" y="111"/>
                  </a:cubicBezTo>
                  <a:cubicBezTo>
                    <a:pt x="83" y="112"/>
                    <a:pt x="83" y="112"/>
                    <a:pt x="83" y="112"/>
                  </a:cubicBezTo>
                  <a:cubicBezTo>
                    <a:pt x="84" y="112"/>
                    <a:pt x="84" y="112"/>
                    <a:pt x="85" y="112"/>
                  </a:cubicBezTo>
                  <a:cubicBezTo>
                    <a:pt x="85" y="112"/>
                    <a:pt x="85" y="112"/>
                    <a:pt x="85" y="112"/>
                  </a:cubicBezTo>
                  <a:cubicBezTo>
                    <a:pt x="85" y="112"/>
                    <a:pt x="86" y="112"/>
                    <a:pt x="86" y="112"/>
                  </a:cubicBezTo>
                  <a:cubicBezTo>
                    <a:pt x="86" y="113"/>
                    <a:pt x="86" y="113"/>
                    <a:pt x="86" y="113"/>
                  </a:cubicBezTo>
                  <a:cubicBezTo>
                    <a:pt x="87" y="113"/>
                    <a:pt x="88" y="113"/>
                    <a:pt x="89" y="113"/>
                  </a:cubicBezTo>
                  <a:cubicBezTo>
                    <a:pt x="89" y="114"/>
                    <a:pt x="90" y="114"/>
                    <a:pt x="90" y="114"/>
                  </a:cubicBezTo>
                  <a:cubicBezTo>
                    <a:pt x="90" y="114"/>
                    <a:pt x="91" y="114"/>
                    <a:pt x="91" y="114"/>
                  </a:cubicBezTo>
                  <a:cubicBezTo>
                    <a:pt x="91" y="114"/>
                    <a:pt x="91" y="115"/>
                    <a:pt x="91" y="115"/>
                  </a:cubicBezTo>
                  <a:cubicBezTo>
                    <a:pt x="93" y="115"/>
                    <a:pt x="93" y="115"/>
                    <a:pt x="94" y="115"/>
                  </a:cubicBezTo>
                  <a:cubicBezTo>
                    <a:pt x="94" y="114"/>
                    <a:pt x="95" y="114"/>
                    <a:pt x="95" y="114"/>
                  </a:cubicBezTo>
                  <a:cubicBezTo>
                    <a:pt x="95" y="114"/>
                    <a:pt x="95" y="114"/>
                    <a:pt x="96" y="114"/>
                  </a:cubicBezTo>
                  <a:cubicBezTo>
                    <a:pt x="96" y="113"/>
                    <a:pt x="96" y="112"/>
                    <a:pt x="96" y="111"/>
                  </a:cubicBezTo>
                  <a:cubicBezTo>
                    <a:pt x="96" y="111"/>
                    <a:pt x="96" y="111"/>
                    <a:pt x="97" y="111"/>
                  </a:cubicBezTo>
                  <a:cubicBezTo>
                    <a:pt x="97" y="110"/>
                    <a:pt x="97" y="109"/>
                    <a:pt x="97" y="107"/>
                  </a:cubicBezTo>
                  <a:cubicBezTo>
                    <a:pt x="98" y="107"/>
                    <a:pt x="98" y="107"/>
                    <a:pt x="98" y="107"/>
                  </a:cubicBezTo>
                  <a:cubicBezTo>
                    <a:pt x="98" y="107"/>
                    <a:pt x="99" y="107"/>
                    <a:pt x="99" y="107"/>
                  </a:cubicBezTo>
                  <a:cubicBezTo>
                    <a:pt x="99" y="107"/>
                    <a:pt x="99" y="107"/>
                    <a:pt x="99" y="107"/>
                  </a:cubicBezTo>
                  <a:cubicBezTo>
                    <a:pt x="99" y="107"/>
                    <a:pt x="99" y="106"/>
                    <a:pt x="99" y="105"/>
                  </a:cubicBezTo>
                  <a:cubicBezTo>
                    <a:pt x="100" y="105"/>
                    <a:pt x="100" y="105"/>
                    <a:pt x="100" y="105"/>
                  </a:cubicBezTo>
                  <a:cubicBezTo>
                    <a:pt x="100" y="104"/>
                    <a:pt x="100" y="103"/>
                    <a:pt x="100" y="101"/>
                  </a:cubicBezTo>
                  <a:cubicBezTo>
                    <a:pt x="100" y="101"/>
                    <a:pt x="100" y="101"/>
                    <a:pt x="99" y="101"/>
                  </a:cubicBezTo>
                  <a:cubicBezTo>
                    <a:pt x="99" y="100"/>
                    <a:pt x="99" y="100"/>
                    <a:pt x="99" y="99"/>
                  </a:cubicBezTo>
                  <a:cubicBezTo>
                    <a:pt x="99" y="99"/>
                    <a:pt x="98" y="99"/>
                    <a:pt x="98" y="99"/>
                  </a:cubicBezTo>
                  <a:cubicBezTo>
                    <a:pt x="98" y="99"/>
                    <a:pt x="98" y="98"/>
                    <a:pt x="98" y="98"/>
                  </a:cubicBezTo>
                  <a:cubicBezTo>
                    <a:pt x="98" y="98"/>
                    <a:pt x="97" y="98"/>
                    <a:pt x="97" y="98"/>
                  </a:cubicBezTo>
                  <a:cubicBezTo>
                    <a:pt x="96" y="98"/>
                    <a:pt x="96" y="98"/>
                    <a:pt x="96" y="97"/>
                  </a:cubicBezTo>
                  <a:cubicBezTo>
                    <a:pt x="96" y="97"/>
                    <a:pt x="95" y="97"/>
                    <a:pt x="95" y="97"/>
                  </a:cubicBezTo>
                  <a:cubicBezTo>
                    <a:pt x="95" y="97"/>
                    <a:pt x="95" y="97"/>
                    <a:pt x="95" y="97"/>
                  </a:cubicBezTo>
                  <a:cubicBezTo>
                    <a:pt x="94" y="97"/>
                    <a:pt x="94" y="97"/>
                    <a:pt x="94" y="97"/>
                  </a:cubicBezTo>
                  <a:cubicBezTo>
                    <a:pt x="93" y="97"/>
                    <a:pt x="93" y="97"/>
                    <a:pt x="93" y="96"/>
                  </a:cubicBezTo>
                  <a:cubicBezTo>
                    <a:pt x="93" y="96"/>
                    <a:pt x="93" y="96"/>
                    <a:pt x="92" y="96"/>
                  </a:cubicBezTo>
                  <a:cubicBezTo>
                    <a:pt x="92" y="96"/>
                    <a:pt x="92" y="95"/>
                    <a:pt x="92" y="95"/>
                  </a:cubicBezTo>
                  <a:cubicBezTo>
                    <a:pt x="92" y="95"/>
                    <a:pt x="91" y="95"/>
                    <a:pt x="91" y="95"/>
                  </a:cubicBezTo>
                  <a:cubicBezTo>
                    <a:pt x="91" y="94"/>
                    <a:pt x="91" y="94"/>
                    <a:pt x="91" y="94"/>
                  </a:cubicBezTo>
                  <a:cubicBezTo>
                    <a:pt x="91" y="94"/>
                    <a:pt x="90" y="94"/>
                    <a:pt x="90" y="94"/>
                  </a:cubicBezTo>
                  <a:cubicBezTo>
                    <a:pt x="90" y="93"/>
                    <a:pt x="90" y="93"/>
                    <a:pt x="90" y="93"/>
                  </a:cubicBezTo>
                  <a:cubicBezTo>
                    <a:pt x="89" y="93"/>
                    <a:pt x="89" y="93"/>
                    <a:pt x="88" y="93"/>
                  </a:cubicBezTo>
                  <a:cubicBezTo>
                    <a:pt x="88" y="92"/>
                    <a:pt x="88" y="92"/>
                    <a:pt x="88" y="92"/>
                  </a:cubicBezTo>
                  <a:cubicBezTo>
                    <a:pt x="87" y="92"/>
                    <a:pt x="86" y="92"/>
                    <a:pt x="86" y="92"/>
                  </a:cubicBezTo>
                  <a:cubicBezTo>
                    <a:pt x="86" y="92"/>
                    <a:pt x="86" y="92"/>
                    <a:pt x="86" y="91"/>
                  </a:cubicBezTo>
                  <a:cubicBezTo>
                    <a:pt x="85" y="91"/>
                    <a:pt x="84" y="91"/>
                    <a:pt x="83" y="91"/>
                  </a:cubicBezTo>
                  <a:cubicBezTo>
                    <a:pt x="83" y="92"/>
                    <a:pt x="83" y="93"/>
                    <a:pt x="83" y="93"/>
                  </a:cubicBezTo>
                  <a:cubicBezTo>
                    <a:pt x="83" y="94"/>
                    <a:pt x="83" y="94"/>
                    <a:pt x="83" y="94"/>
                  </a:cubicBezTo>
                  <a:cubicBezTo>
                    <a:pt x="83" y="94"/>
                    <a:pt x="83" y="94"/>
                    <a:pt x="83" y="94"/>
                  </a:cubicBezTo>
                  <a:cubicBezTo>
                    <a:pt x="83" y="94"/>
                    <a:pt x="82" y="94"/>
                    <a:pt x="81" y="94"/>
                  </a:cubicBezTo>
                  <a:cubicBezTo>
                    <a:pt x="81" y="95"/>
                    <a:pt x="81" y="95"/>
                    <a:pt x="81" y="95"/>
                  </a:cubicBezTo>
                  <a:cubicBezTo>
                    <a:pt x="80" y="95"/>
                    <a:pt x="79" y="95"/>
                    <a:pt x="78" y="95"/>
                  </a:cubicBezTo>
                  <a:cubicBezTo>
                    <a:pt x="78" y="95"/>
                    <a:pt x="77" y="95"/>
                    <a:pt x="77" y="95"/>
                  </a:cubicBezTo>
                  <a:cubicBezTo>
                    <a:pt x="76" y="95"/>
                    <a:pt x="75" y="95"/>
                    <a:pt x="74" y="95"/>
                  </a:cubicBezTo>
                  <a:cubicBezTo>
                    <a:pt x="74" y="95"/>
                    <a:pt x="74" y="95"/>
                    <a:pt x="74" y="95"/>
                  </a:cubicBezTo>
                  <a:cubicBezTo>
                    <a:pt x="73" y="95"/>
                    <a:pt x="73" y="94"/>
                    <a:pt x="73" y="94"/>
                  </a:cubicBezTo>
                  <a:cubicBezTo>
                    <a:pt x="73" y="94"/>
                    <a:pt x="73" y="94"/>
                    <a:pt x="73" y="93"/>
                  </a:cubicBezTo>
                  <a:cubicBezTo>
                    <a:pt x="73" y="93"/>
                    <a:pt x="73" y="93"/>
                    <a:pt x="73" y="93"/>
                  </a:cubicBezTo>
                  <a:cubicBezTo>
                    <a:pt x="73" y="92"/>
                    <a:pt x="73" y="92"/>
                    <a:pt x="73" y="92"/>
                  </a:cubicBezTo>
                  <a:cubicBezTo>
                    <a:pt x="72" y="92"/>
                    <a:pt x="72" y="91"/>
                    <a:pt x="72" y="91"/>
                  </a:cubicBezTo>
                  <a:cubicBezTo>
                    <a:pt x="72" y="90"/>
                    <a:pt x="72" y="89"/>
                    <a:pt x="72" y="89"/>
                  </a:cubicBezTo>
                  <a:cubicBezTo>
                    <a:pt x="72" y="89"/>
                    <a:pt x="72" y="89"/>
                    <a:pt x="73" y="89"/>
                  </a:cubicBezTo>
                  <a:cubicBezTo>
                    <a:pt x="73" y="88"/>
                    <a:pt x="73" y="88"/>
                    <a:pt x="74" y="88"/>
                  </a:cubicBezTo>
                  <a:cubicBezTo>
                    <a:pt x="74" y="88"/>
                    <a:pt x="75" y="88"/>
                    <a:pt x="76" y="88"/>
                  </a:cubicBezTo>
                  <a:cubicBezTo>
                    <a:pt x="76" y="87"/>
                    <a:pt x="76" y="87"/>
                    <a:pt x="76" y="86"/>
                  </a:cubicBezTo>
                  <a:cubicBezTo>
                    <a:pt x="77" y="86"/>
                    <a:pt x="78" y="86"/>
                    <a:pt x="78" y="86"/>
                  </a:cubicBezTo>
                  <a:cubicBezTo>
                    <a:pt x="79" y="86"/>
                    <a:pt x="79" y="85"/>
                    <a:pt x="79" y="85"/>
                  </a:cubicBezTo>
                  <a:cubicBezTo>
                    <a:pt x="81" y="85"/>
                    <a:pt x="82" y="85"/>
                    <a:pt x="83" y="85"/>
                  </a:cubicBezTo>
                  <a:cubicBezTo>
                    <a:pt x="83" y="85"/>
                    <a:pt x="83" y="84"/>
                    <a:pt x="83" y="84"/>
                  </a:cubicBezTo>
                  <a:cubicBezTo>
                    <a:pt x="84" y="84"/>
                    <a:pt x="85" y="84"/>
                    <a:pt x="85" y="84"/>
                  </a:cubicBezTo>
                  <a:cubicBezTo>
                    <a:pt x="85" y="83"/>
                    <a:pt x="86" y="83"/>
                    <a:pt x="86" y="83"/>
                  </a:cubicBezTo>
                  <a:cubicBezTo>
                    <a:pt x="87" y="83"/>
                    <a:pt x="87" y="83"/>
                    <a:pt x="88" y="83"/>
                  </a:cubicBezTo>
                  <a:cubicBezTo>
                    <a:pt x="88" y="81"/>
                    <a:pt x="88" y="79"/>
                    <a:pt x="88" y="78"/>
                  </a:cubicBezTo>
                  <a:cubicBezTo>
                    <a:pt x="87" y="78"/>
                    <a:pt x="86" y="78"/>
                    <a:pt x="86" y="78"/>
                  </a:cubicBezTo>
                  <a:cubicBezTo>
                    <a:pt x="86" y="78"/>
                    <a:pt x="86" y="77"/>
                    <a:pt x="86" y="76"/>
                  </a:cubicBezTo>
                  <a:cubicBezTo>
                    <a:pt x="86" y="76"/>
                    <a:pt x="86" y="76"/>
                    <a:pt x="86" y="75"/>
                  </a:cubicBezTo>
                  <a:cubicBezTo>
                    <a:pt x="86" y="74"/>
                    <a:pt x="86" y="72"/>
                    <a:pt x="86" y="70"/>
                  </a:cubicBezTo>
                  <a:cubicBezTo>
                    <a:pt x="86" y="69"/>
                    <a:pt x="86" y="69"/>
                    <a:pt x="87" y="69"/>
                  </a:cubicBezTo>
                  <a:cubicBezTo>
                    <a:pt x="87" y="68"/>
                    <a:pt x="87" y="67"/>
                    <a:pt x="87" y="65"/>
                  </a:cubicBezTo>
                  <a:cubicBezTo>
                    <a:pt x="86" y="65"/>
                    <a:pt x="86" y="65"/>
                    <a:pt x="86" y="64"/>
                  </a:cubicBezTo>
                  <a:cubicBezTo>
                    <a:pt x="86" y="64"/>
                    <a:pt x="86" y="64"/>
                    <a:pt x="86" y="64"/>
                  </a:cubicBezTo>
                  <a:cubicBezTo>
                    <a:pt x="85" y="64"/>
                    <a:pt x="85" y="64"/>
                    <a:pt x="84" y="64"/>
                  </a:cubicBezTo>
                  <a:cubicBezTo>
                    <a:pt x="84" y="64"/>
                    <a:pt x="84" y="64"/>
                    <a:pt x="83" y="63"/>
                  </a:cubicBezTo>
                  <a:cubicBezTo>
                    <a:pt x="83" y="63"/>
                    <a:pt x="83" y="62"/>
                    <a:pt x="83" y="62"/>
                  </a:cubicBezTo>
                  <a:cubicBezTo>
                    <a:pt x="84" y="62"/>
                    <a:pt x="84" y="61"/>
                    <a:pt x="84" y="61"/>
                  </a:cubicBezTo>
                  <a:cubicBezTo>
                    <a:pt x="84" y="60"/>
                    <a:pt x="84" y="60"/>
                    <a:pt x="84" y="60"/>
                  </a:cubicBezTo>
                  <a:cubicBezTo>
                    <a:pt x="85" y="60"/>
                    <a:pt x="85" y="60"/>
                    <a:pt x="86" y="60"/>
                  </a:cubicBezTo>
                  <a:cubicBezTo>
                    <a:pt x="86" y="60"/>
                    <a:pt x="86" y="59"/>
                    <a:pt x="86" y="59"/>
                  </a:cubicBezTo>
                  <a:cubicBezTo>
                    <a:pt x="88" y="59"/>
                    <a:pt x="90" y="59"/>
                    <a:pt x="91" y="59"/>
                  </a:cubicBezTo>
                  <a:cubicBezTo>
                    <a:pt x="91" y="59"/>
                    <a:pt x="91" y="58"/>
                    <a:pt x="91" y="58"/>
                  </a:cubicBezTo>
                  <a:cubicBezTo>
                    <a:pt x="91" y="58"/>
                    <a:pt x="92" y="58"/>
                    <a:pt x="92" y="58"/>
                  </a:cubicBezTo>
                  <a:cubicBezTo>
                    <a:pt x="93" y="58"/>
                    <a:pt x="93" y="58"/>
                    <a:pt x="93" y="58"/>
                  </a:cubicBezTo>
                  <a:cubicBezTo>
                    <a:pt x="93" y="58"/>
                    <a:pt x="94" y="58"/>
                    <a:pt x="94" y="58"/>
                  </a:cubicBezTo>
                  <a:cubicBezTo>
                    <a:pt x="94" y="57"/>
                    <a:pt x="94" y="57"/>
                    <a:pt x="95" y="57"/>
                  </a:cubicBezTo>
                  <a:cubicBezTo>
                    <a:pt x="96" y="57"/>
                    <a:pt x="98" y="57"/>
                    <a:pt x="100" y="57"/>
                  </a:cubicBezTo>
                  <a:cubicBezTo>
                    <a:pt x="100" y="56"/>
                    <a:pt x="100" y="56"/>
                    <a:pt x="100" y="56"/>
                  </a:cubicBezTo>
                  <a:cubicBezTo>
                    <a:pt x="101" y="56"/>
                    <a:pt x="103" y="56"/>
                    <a:pt x="104" y="56"/>
                  </a:cubicBezTo>
                  <a:cubicBezTo>
                    <a:pt x="104" y="56"/>
                    <a:pt x="104" y="56"/>
                    <a:pt x="104" y="57"/>
                  </a:cubicBezTo>
                  <a:cubicBezTo>
                    <a:pt x="105" y="57"/>
                    <a:pt x="106" y="57"/>
                    <a:pt x="108" y="57"/>
                  </a:cubicBezTo>
                  <a:cubicBezTo>
                    <a:pt x="108" y="57"/>
                    <a:pt x="108" y="58"/>
                    <a:pt x="109" y="58"/>
                  </a:cubicBezTo>
                  <a:cubicBezTo>
                    <a:pt x="109" y="58"/>
                    <a:pt x="109" y="58"/>
                    <a:pt x="110" y="58"/>
                  </a:cubicBezTo>
                  <a:cubicBezTo>
                    <a:pt x="110" y="60"/>
                    <a:pt x="110" y="63"/>
                    <a:pt x="110" y="64"/>
                  </a:cubicBezTo>
                  <a:cubicBezTo>
                    <a:pt x="110" y="65"/>
                    <a:pt x="110" y="65"/>
                    <a:pt x="110" y="65"/>
                  </a:cubicBezTo>
                  <a:cubicBezTo>
                    <a:pt x="110" y="67"/>
                    <a:pt x="110" y="68"/>
                    <a:pt x="110" y="70"/>
                  </a:cubicBezTo>
                  <a:cubicBezTo>
                    <a:pt x="110" y="70"/>
                    <a:pt x="110" y="70"/>
                    <a:pt x="110" y="70"/>
                  </a:cubicBezTo>
                  <a:cubicBezTo>
                    <a:pt x="110" y="72"/>
                    <a:pt x="110" y="73"/>
                    <a:pt x="110" y="74"/>
                  </a:cubicBezTo>
                  <a:cubicBezTo>
                    <a:pt x="110" y="74"/>
                    <a:pt x="109" y="74"/>
                    <a:pt x="109" y="74"/>
                  </a:cubicBezTo>
                  <a:cubicBezTo>
                    <a:pt x="109" y="75"/>
                    <a:pt x="109" y="75"/>
                    <a:pt x="109" y="75"/>
                  </a:cubicBezTo>
                  <a:cubicBezTo>
                    <a:pt x="109" y="76"/>
                    <a:pt x="108" y="77"/>
                    <a:pt x="108" y="77"/>
                  </a:cubicBezTo>
                  <a:cubicBezTo>
                    <a:pt x="108" y="81"/>
                    <a:pt x="108" y="85"/>
                    <a:pt x="108" y="89"/>
                  </a:cubicBezTo>
                  <a:cubicBezTo>
                    <a:pt x="109" y="89"/>
                    <a:pt x="109" y="89"/>
                    <a:pt x="109" y="89"/>
                  </a:cubicBezTo>
                  <a:cubicBezTo>
                    <a:pt x="109" y="89"/>
                    <a:pt x="109" y="89"/>
                    <a:pt x="109" y="90"/>
                  </a:cubicBezTo>
                  <a:cubicBezTo>
                    <a:pt x="110" y="90"/>
                    <a:pt x="110" y="90"/>
                    <a:pt x="110" y="90"/>
                  </a:cubicBezTo>
                  <a:cubicBezTo>
                    <a:pt x="110" y="91"/>
                    <a:pt x="110" y="92"/>
                    <a:pt x="110" y="93"/>
                  </a:cubicBezTo>
                  <a:cubicBezTo>
                    <a:pt x="110" y="93"/>
                    <a:pt x="110" y="93"/>
                    <a:pt x="110" y="93"/>
                  </a:cubicBezTo>
                  <a:cubicBezTo>
                    <a:pt x="110" y="94"/>
                    <a:pt x="110" y="95"/>
                    <a:pt x="110" y="95"/>
                  </a:cubicBezTo>
                  <a:cubicBezTo>
                    <a:pt x="110" y="96"/>
                    <a:pt x="110" y="96"/>
                    <a:pt x="110" y="96"/>
                  </a:cubicBezTo>
                  <a:cubicBezTo>
                    <a:pt x="110" y="99"/>
                    <a:pt x="110" y="101"/>
                    <a:pt x="110" y="103"/>
                  </a:cubicBezTo>
                  <a:cubicBezTo>
                    <a:pt x="109" y="104"/>
                    <a:pt x="109" y="104"/>
                    <a:pt x="109" y="104"/>
                  </a:cubicBezTo>
                  <a:cubicBezTo>
                    <a:pt x="109" y="105"/>
                    <a:pt x="109" y="107"/>
                    <a:pt x="109" y="109"/>
                  </a:cubicBezTo>
                  <a:cubicBezTo>
                    <a:pt x="109" y="109"/>
                    <a:pt x="110" y="109"/>
                    <a:pt x="110" y="109"/>
                  </a:cubicBezTo>
                  <a:cubicBezTo>
                    <a:pt x="110" y="109"/>
                    <a:pt x="110" y="110"/>
                    <a:pt x="110" y="110"/>
                  </a:cubicBezTo>
                  <a:cubicBezTo>
                    <a:pt x="110" y="110"/>
                    <a:pt x="110" y="110"/>
                    <a:pt x="110" y="111"/>
                  </a:cubicBezTo>
                  <a:cubicBezTo>
                    <a:pt x="110" y="117"/>
                    <a:pt x="110" y="123"/>
                    <a:pt x="110" y="129"/>
                  </a:cubicBezTo>
                  <a:cubicBezTo>
                    <a:pt x="110" y="129"/>
                    <a:pt x="109" y="129"/>
                    <a:pt x="109" y="129"/>
                  </a:cubicBezTo>
                  <a:cubicBezTo>
                    <a:pt x="108" y="130"/>
                    <a:pt x="108" y="130"/>
                    <a:pt x="108" y="131"/>
                  </a:cubicBezTo>
                  <a:cubicBezTo>
                    <a:pt x="106" y="131"/>
                    <a:pt x="105" y="131"/>
                    <a:pt x="104" y="131"/>
                  </a:cubicBezTo>
                  <a:cubicBezTo>
                    <a:pt x="104" y="131"/>
                    <a:pt x="104" y="132"/>
                    <a:pt x="104" y="132"/>
                  </a:cubicBezTo>
                  <a:cubicBezTo>
                    <a:pt x="104" y="132"/>
                    <a:pt x="103" y="132"/>
                    <a:pt x="103" y="132"/>
                  </a:cubicBezTo>
                  <a:cubicBezTo>
                    <a:pt x="103" y="132"/>
                    <a:pt x="103" y="132"/>
                    <a:pt x="102" y="133"/>
                  </a:cubicBezTo>
                  <a:cubicBezTo>
                    <a:pt x="100" y="133"/>
                    <a:pt x="99" y="133"/>
                    <a:pt x="98" y="133"/>
                  </a:cubicBezTo>
                  <a:cubicBezTo>
                    <a:pt x="97" y="132"/>
                    <a:pt x="97" y="132"/>
                    <a:pt x="97" y="132"/>
                  </a:cubicBezTo>
                  <a:cubicBezTo>
                    <a:pt x="96" y="132"/>
                    <a:pt x="96" y="132"/>
                    <a:pt x="96" y="132"/>
                  </a:cubicBezTo>
                  <a:cubicBezTo>
                    <a:pt x="96" y="132"/>
                    <a:pt x="96" y="131"/>
                    <a:pt x="96" y="131"/>
                  </a:cubicBezTo>
                  <a:cubicBezTo>
                    <a:pt x="95" y="131"/>
                    <a:pt x="95" y="131"/>
                    <a:pt x="95" y="131"/>
                  </a:cubicBezTo>
                  <a:cubicBezTo>
                    <a:pt x="94" y="130"/>
                    <a:pt x="94" y="130"/>
                    <a:pt x="94" y="130"/>
                  </a:cubicBezTo>
                  <a:cubicBezTo>
                    <a:pt x="94" y="130"/>
                    <a:pt x="93" y="130"/>
                    <a:pt x="93" y="130"/>
                  </a:cubicBezTo>
                  <a:cubicBezTo>
                    <a:pt x="93" y="130"/>
                    <a:pt x="93" y="130"/>
                    <a:pt x="92" y="129"/>
                  </a:cubicBezTo>
                  <a:cubicBezTo>
                    <a:pt x="92" y="129"/>
                    <a:pt x="91" y="129"/>
                    <a:pt x="91" y="129"/>
                  </a:cubicBezTo>
                  <a:cubicBezTo>
                    <a:pt x="91" y="130"/>
                    <a:pt x="91" y="130"/>
                    <a:pt x="90" y="130"/>
                  </a:cubicBezTo>
                  <a:cubicBezTo>
                    <a:pt x="90" y="130"/>
                    <a:pt x="90" y="130"/>
                    <a:pt x="90" y="130"/>
                  </a:cubicBezTo>
                  <a:cubicBezTo>
                    <a:pt x="90" y="130"/>
                    <a:pt x="90" y="131"/>
                    <a:pt x="90" y="132"/>
                  </a:cubicBezTo>
                  <a:cubicBezTo>
                    <a:pt x="90" y="132"/>
                    <a:pt x="89" y="132"/>
                    <a:pt x="89" y="132"/>
                  </a:cubicBezTo>
                  <a:cubicBezTo>
                    <a:pt x="89" y="133"/>
                    <a:pt x="89" y="133"/>
                    <a:pt x="89" y="134"/>
                  </a:cubicBezTo>
                  <a:cubicBezTo>
                    <a:pt x="90" y="134"/>
                    <a:pt x="90" y="135"/>
                    <a:pt x="90" y="135"/>
                  </a:cubicBezTo>
                  <a:cubicBezTo>
                    <a:pt x="90" y="135"/>
                    <a:pt x="90" y="135"/>
                    <a:pt x="90" y="136"/>
                  </a:cubicBezTo>
                  <a:cubicBezTo>
                    <a:pt x="90" y="136"/>
                    <a:pt x="90" y="137"/>
                    <a:pt x="90" y="137"/>
                  </a:cubicBezTo>
                  <a:cubicBezTo>
                    <a:pt x="90" y="137"/>
                    <a:pt x="90" y="138"/>
                    <a:pt x="90" y="138"/>
                  </a:cubicBezTo>
                  <a:cubicBezTo>
                    <a:pt x="90" y="138"/>
                    <a:pt x="90" y="138"/>
                    <a:pt x="90" y="138"/>
                  </a:cubicBezTo>
                  <a:cubicBezTo>
                    <a:pt x="90" y="139"/>
                    <a:pt x="90" y="139"/>
                    <a:pt x="90" y="139"/>
                  </a:cubicBezTo>
                  <a:cubicBezTo>
                    <a:pt x="90" y="140"/>
                    <a:pt x="89" y="140"/>
                    <a:pt x="89" y="140"/>
                  </a:cubicBezTo>
                  <a:cubicBezTo>
                    <a:pt x="89" y="140"/>
                    <a:pt x="89" y="141"/>
                    <a:pt x="89" y="142"/>
                  </a:cubicBezTo>
                  <a:cubicBezTo>
                    <a:pt x="90" y="142"/>
                    <a:pt x="90" y="142"/>
                    <a:pt x="90" y="142"/>
                  </a:cubicBezTo>
                  <a:cubicBezTo>
                    <a:pt x="90" y="142"/>
                    <a:pt x="90" y="142"/>
                    <a:pt x="90" y="143"/>
                  </a:cubicBezTo>
                  <a:cubicBezTo>
                    <a:pt x="90" y="143"/>
                    <a:pt x="91" y="143"/>
                    <a:pt x="91" y="143"/>
                  </a:cubicBezTo>
                  <a:cubicBezTo>
                    <a:pt x="91" y="143"/>
                    <a:pt x="91" y="144"/>
                    <a:pt x="91" y="144"/>
                  </a:cubicBezTo>
                  <a:cubicBezTo>
                    <a:pt x="91" y="144"/>
                    <a:pt x="91" y="144"/>
                    <a:pt x="91" y="144"/>
                  </a:cubicBezTo>
                  <a:cubicBezTo>
                    <a:pt x="92" y="144"/>
                    <a:pt x="92" y="145"/>
                    <a:pt x="92" y="145"/>
                  </a:cubicBezTo>
                  <a:cubicBezTo>
                    <a:pt x="93" y="145"/>
                    <a:pt x="93" y="145"/>
                    <a:pt x="94" y="145"/>
                  </a:cubicBezTo>
                  <a:cubicBezTo>
                    <a:pt x="94" y="145"/>
                    <a:pt x="94" y="145"/>
                    <a:pt x="94" y="145"/>
                  </a:cubicBezTo>
                  <a:cubicBezTo>
                    <a:pt x="96" y="145"/>
                    <a:pt x="99" y="145"/>
                    <a:pt x="102" y="145"/>
                  </a:cubicBezTo>
                  <a:cubicBezTo>
                    <a:pt x="103" y="145"/>
                    <a:pt x="103" y="146"/>
                    <a:pt x="103" y="146"/>
                  </a:cubicBezTo>
                  <a:cubicBezTo>
                    <a:pt x="104" y="146"/>
                    <a:pt x="104" y="146"/>
                    <a:pt x="105" y="146"/>
                  </a:cubicBezTo>
                  <a:cubicBezTo>
                    <a:pt x="105" y="146"/>
                    <a:pt x="105" y="147"/>
                    <a:pt x="106" y="147"/>
                  </a:cubicBezTo>
                  <a:cubicBezTo>
                    <a:pt x="106" y="147"/>
                    <a:pt x="106" y="147"/>
                    <a:pt x="107" y="147"/>
                  </a:cubicBezTo>
                  <a:cubicBezTo>
                    <a:pt x="107" y="147"/>
                    <a:pt x="107" y="147"/>
                    <a:pt x="108" y="147"/>
                  </a:cubicBezTo>
                  <a:cubicBezTo>
                    <a:pt x="109" y="147"/>
                    <a:pt x="109" y="147"/>
                    <a:pt x="110" y="147"/>
                  </a:cubicBezTo>
                  <a:cubicBezTo>
                    <a:pt x="110" y="148"/>
                    <a:pt x="110" y="148"/>
                    <a:pt x="110" y="148"/>
                  </a:cubicBezTo>
                  <a:cubicBezTo>
                    <a:pt x="111" y="148"/>
                    <a:pt x="111" y="148"/>
                    <a:pt x="112" y="148"/>
                  </a:cubicBezTo>
                  <a:cubicBezTo>
                    <a:pt x="113" y="149"/>
                    <a:pt x="113" y="149"/>
                    <a:pt x="113" y="149"/>
                  </a:cubicBezTo>
                  <a:cubicBezTo>
                    <a:pt x="113" y="149"/>
                    <a:pt x="114" y="149"/>
                    <a:pt x="114" y="149"/>
                  </a:cubicBezTo>
                  <a:cubicBezTo>
                    <a:pt x="114" y="149"/>
                    <a:pt x="114" y="149"/>
                    <a:pt x="115" y="149"/>
                  </a:cubicBezTo>
                  <a:cubicBezTo>
                    <a:pt x="116" y="149"/>
                    <a:pt x="117" y="149"/>
                    <a:pt x="118" y="149"/>
                  </a:cubicBezTo>
                  <a:cubicBezTo>
                    <a:pt x="118" y="149"/>
                    <a:pt x="119" y="149"/>
                    <a:pt x="119" y="148"/>
                  </a:cubicBezTo>
                  <a:cubicBezTo>
                    <a:pt x="120" y="148"/>
                    <a:pt x="120" y="148"/>
                    <a:pt x="120" y="148"/>
                  </a:cubicBezTo>
                  <a:cubicBezTo>
                    <a:pt x="121" y="148"/>
                    <a:pt x="121" y="148"/>
                    <a:pt x="121" y="148"/>
                  </a:cubicBezTo>
                  <a:cubicBezTo>
                    <a:pt x="121" y="148"/>
                    <a:pt x="121" y="148"/>
                    <a:pt x="121" y="148"/>
                  </a:cubicBezTo>
                  <a:cubicBezTo>
                    <a:pt x="121" y="147"/>
                    <a:pt x="121" y="147"/>
                    <a:pt x="121" y="147"/>
                  </a:cubicBezTo>
                  <a:cubicBezTo>
                    <a:pt x="122" y="147"/>
                    <a:pt x="123" y="147"/>
                    <a:pt x="123" y="147"/>
                  </a:cubicBezTo>
                  <a:cubicBezTo>
                    <a:pt x="124" y="147"/>
                    <a:pt x="124" y="146"/>
                    <a:pt x="124" y="146"/>
                  </a:cubicBezTo>
                  <a:cubicBezTo>
                    <a:pt x="126" y="146"/>
                    <a:pt x="128" y="146"/>
                    <a:pt x="130" y="146"/>
                  </a:cubicBezTo>
                  <a:cubicBezTo>
                    <a:pt x="130" y="145"/>
                    <a:pt x="130" y="145"/>
                    <a:pt x="130" y="145"/>
                  </a:cubicBezTo>
                  <a:cubicBezTo>
                    <a:pt x="130" y="145"/>
                    <a:pt x="130" y="145"/>
                    <a:pt x="131" y="145"/>
                  </a:cubicBezTo>
                  <a:cubicBezTo>
                    <a:pt x="131" y="144"/>
                    <a:pt x="131" y="143"/>
                    <a:pt x="131" y="142"/>
                  </a:cubicBezTo>
                  <a:cubicBezTo>
                    <a:pt x="131" y="142"/>
                    <a:pt x="131" y="142"/>
                    <a:pt x="132" y="142"/>
                  </a:cubicBezTo>
                  <a:cubicBezTo>
                    <a:pt x="132" y="142"/>
                    <a:pt x="132" y="141"/>
                    <a:pt x="132" y="140"/>
                  </a:cubicBezTo>
                  <a:cubicBezTo>
                    <a:pt x="133" y="140"/>
                    <a:pt x="133" y="140"/>
                    <a:pt x="133" y="140"/>
                  </a:cubicBezTo>
                  <a:cubicBezTo>
                    <a:pt x="133" y="140"/>
                    <a:pt x="133" y="140"/>
                    <a:pt x="133" y="139"/>
                  </a:cubicBezTo>
                  <a:cubicBezTo>
                    <a:pt x="134" y="139"/>
                    <a:pt x="134" y="139"/>
                    <a:pt x="134" y="139"/>
                  </a:cubicBezTo>
                  <a:cubicBezTo>
                    <a:pt x="134" y="139"/>
                    <a:pt x="134" y="138"/>
                    <a:pt x="134" y="138"/>
                  </a:cubicBezTo>
                  <a:cubicBezTo>
                    <a:pt x="134" y="138"/>
                    <a:pt x="134" y="137"/>
                    <a:pt x="134" y="137"/>
                  </a:cubicBezTo>
                  <a:cubicBezTo>
                    <a:pt x="134" y="137"/>
                    <a:pt x="134" y="137"/>
                    <a:pt x="134" y="136"/>
                  </a:cubicBezTo>
                  <a:cubicBezTo>
                    <a:pt x="134" y="136"/>
                    <a:pt x="134" y="135"/>
                    <a:pt x="134" y="135"/>
                  </a:cubicBezTo>
                  <a:cubicBezTo>
                    <a:pt x="134" y="131"/>
                    <a:pt x="134" y="127"/>
                    <a:pt x="134" y="123"/>
                  </a:cubicBezTo>
                  <a:cubicBezTo>
                    <a:pt x="134" y="122"/>
                    <a:pt x="134" y="122"/>
                    <a:pt x="133" y="122"/>
                  </a:cubicBezTo>
                  <a:cubicBezTo>
                    <a:pt x="133" y="122"/>
                    <a:pt x="133" y="121"/>
                    <a:pt x="133" y="121"/>
                  </a:cubicBezTo>
                  <a:cubicBezTo>
                    <a:pt x="133" y="120"/>
                    <a:pt x="133" y="120"/>
                    <a:pt x="133" y="120"/>
                  </a:cubicBezTo>
                  <a:cubicBezTo>
                    <a:pt x="133" y="120"/>
                    <a:pt x="133" y="119"/>
                    <a:pt x="133" y="119"/>
                  </a:cubicBezTo>
                  <a:cubicBezTo>
                    <a:pt x="133" y="119"/>
                    <a:pt x="133" y="119"/>
                    <a:pt x="133" y="118"/>
                  </a:cubicBezTo>
                  <a:cubicBezTo>
                    <a:pt x="133" y="118"/>
                    <a:pt x="133" y="117"/>
                    <a:pt x="133" y="116"/>
                  </a:cubicBezTo>
                  <a:cubicBezTo>
                    <a:pt x="134" y="116"/>
                    <a:pt x="134" y="115"/>
                    <a:pt x="134" y="115"/>
                  </a:cubicBezTo>
                  <a:cubicBezTo>
                    <a:pt x="134" y="115"/>
                    <a:pt x="134" y="114"/>
                    <a:pt x="134" y="113"/>
                  </a:cubicBezTo>
                  <a:cubicBezTo>
                    <a:pt x="134" y="113"/>
                    <a:pt x="135" y="112"/>
                    <a:pt x="135" y="112"/>
                  </a:cubicBezTo>
                  <a:cubicBezTo>
                    <a:pt x="135" y="109"/>
                    <a:pt x="135" y="106"/>
                    <a:pt x="135" y="103"/>
                  </a:cubicBezTo>
                  <a:cubicBezTo>
                    <a:pt x="135" y="102"/>
                    <a:pt x="135" y="102"/>
                    <a:pt x="134" y="102"/>
                  </a:cubicBezTo>
                  <a:cubicBezTo>
                    <a:pt x="134" y="102"/>
                    <a:pt x="134" y="101"/>
                    <a:pt x="134" y="100"/>
                  </a:cubicBezTo>
                  <a:cubicBezTo>
                    <a:pt x="134" y="100"/>
                    <a:pt x="134" y="100"/>
                    <a:pt x="133" y="100"/>
                  </a:cubicBezTo>
                  <a:cubicBezTo>
                    <a:pt x="133" y="99"/>
                    <a:pt x="133" y="98"/>
                    <a:pt x="133" y="97"/>
                  </a:cubicBezTo>
                  <a:cubicBezTo>
                    <a:pt x="133" y="97"/>
                    <a:pt x="133" y="97"/>
                    <a:pt x="133" y="97"/>
                  </a:cubicBezTo>
                  <a:cubicBezTo>
                    <a:pt x="133" y="94"/>
                    <a:pt x="133" y="92"/>
                    <a:pt x="133" y="90"/>
                  </a:cubicBezTo>
                  <a:cubicBezTo>
                    <a:pt x="133" y="89"/>
                    <a:pt x="133" y="89"/>
                    <a:pt x="133" y="89"/>
                  </a:cubicBezTo>
                  <a:cubicBezTo>
                    <a:pt x="133" y="88"/>
                    <a:pt x="133" y="88"/>
                    <a:pt x="133" y="87"/>
                  </a:cubicBezTo>
                  <a:cubicBezTo>
                    <a:pt x="134" y="87"/>
                    <a:pt x="134" y="87"/>
                    <a:pt x="134" y="87"/>
                  </a:cubicBezTo>
                  <a:cubicBezTo>
                    <a:pt x="134" y="86"/>
                    <a:pt x="134" y="85"/>
                    <a:pt x="134" y="85"/>
                  </a:cubicBezTo>
                  <a:cubicBezTo>
                    <a:pt x="135" y="85"/>
                    <a:pt x="135" y="85"/>
                    <a:pt x="135" y="85"/>
                  </a:cubicBezTo>
                  <a:cubicBezTo>
                    <a:pt x="135" y="84"/>
                    <a:pt x="135" y="83"/>
                    <a:pt x="135" y="83"/>
                  </a:cubicBezTo>
                  <a:cubicBezTo>
                    <a:pt x="136" y="83"/>
                    <a:pt x="136" y="83"/>
                    <a:pt x="136" y="83"/>
                  </a:cubicBezTo>
                  <a:cubicBezTo>
                    <a:pt x="136" y="82"/>
                    <a:pt x="136" y="81"/>
                    <a:pt x="136" y="80"/>
                  </a:cubicBezTo>
                  <a:cubicBezTo>
                    <a:pt x="137" y="80"/>
                    <a:pt x="138" y="80"/>
                    <a:pt x="138" y="80"/>
                  </a:cubicBezTo>
                  <a:cubicBezTo>
                    <a:pt x="138" y="79"/>
                    <a:pt x="138" y="78"/>
                    <a:pt x="138" y="78"/>
                  </a:cubicBezTo>
                  <a:cubicBezTo>
                    <a:pt x="138" y="77"/>
                    <a:pt x="138" y="77"/>
                    <a:pt x="139" y="77"/>
                  </a:cubicBezTo>
                  <a:cubicBezTo>
                    <a:pt x="139" y="75"/>
                    <a:pt x="139" y="73"/>
                    <a:pt x="139" y="71"/>
                  </a:cubicBezTo>
                  <a:cubicBezTo>
                    <a:pt x="138" y="70"/>
                    <a:pt x="138" y="70"/>
                    <a:pt x="138" y="70"/>
                  </a:cubicBezTo>
                  <a:cubicBezTo>
                    <a:pt x="138" y="70"/>
                    <a:pt x="138" y="69"/>
                    <a:pt x="138" y="69"/>
                  </a:cubicBezTo>
                  <a:cubicBezTo>
                    <a:pt x="138" y="69"/>
                    <a:pt x="137" y="69"/>
                    <a:pt x="136" y="69"/>
                  </a:cubicBezTo>
                  <a:cubicBezTo>
                    <a:pt x="136" y="68"/>
                    <a:pt x="136" y="68"/>
                    <a:pt x="136" y="68"/>
                  </a:cubicBezTo>
                  <a:cubicBezTo>
                    <a:pt x="136" y="68"/>
                    <a:pt x="136" y="68"/>
                    <a:pt x="135" y="68"/>
                  </a:cubicBezTo>
                  <a:cubicBezTo>
                    <a:pt x="135" y="68"/>
                    <a:pt x="135" y="67"/>
                    <a:pt x="135" y="67"/>
                  </a:cubicBezTo>
                  <a:cubicBezTo>
                    <a:pt x="135" y="67"/>
                    <a:pt x="135" y="67"/>
                    <a:pt x="134" y="67"/>
                  </a:cubicBezTo>
                  <a:cubicBezTo>
                    <a:pt x="134" y="67"/>
                    <a:pt x="134" y="66"/>
                    <a:pt x="134" y="65"/>
                  </a:cubicBezTo>
                  <a:cubicBezTo>
                    <a:pt x="134" y="65"/>
                    <a:pt x="134" y="65"/>
                    <a:pt x="133" y="65"/>
                  </a:cubicBezTo>
                  <a:cubicBezTo>
                    <a:pt x="133" y="65"/>
                    <a:pt x="133" y="64"/>
                    <a:pt x="133" y="64"/>
                  </a:cubicBezTo>
                  <a:cubicBezTo>
                    <a:pt x="133" y="64"/>
                    <a:pt x="133" y="64"/>
                    <a:pt x="132" y="64"/>
                  </a:cubicBezTo>
                  <a:cubicBezTo>
                    <a:pt x="132" y="63"/>
                    <a:pt x="132" y="63"/>
                    <a:pt x="132" y="62"/>
                  </a:cubicBezTo>
                  <a:cubicBezTo>
                    <a:pt x="131" y="62"/>
                    <a:pt x="131" y="62"/>
                    <a:pt x="131" y="62"/>
                  </a:cubicBezTo>
                  <a:cubicBezTo>
                    <a:pt x="131" y="62"/>
                    <a:pt x="131" y="62"/>
                    <a:pt x="131" y="62"/>
                  </a:cubicBezTo>
                  <a:cubicBezTo>
                    <a:pt x="130" y="62"/>
                    <a:pt x="130" y="62"/>
                    <a:pt x="130" y="62"/>
                  </a:cubicBezTo>
                  <a:cubicBezTo>
                    <a:pt x="129" y="62"/>
                    <a:pt x="129" y="61"/>
                    <a:pt x="129" y="61"/>
                  </a:cubicBezTo>
                  <a:cubicBezTo>
                    <a:pt x="129" y="61"/>
                    <a:pt x="129" y="61"/>
                    <a:pt x="129" y="61"/>
                  </a:cubicBezTo>
                  <a:cubicBezTo>
                    <a:pt x="129" y="60"/>
                    <a:pt x="129" y="60"/>
                    <a:pt x="129" y="60"/>
                  </a:cubicBezTo>
                  <a:cubicBezTo>
                    <a:pt x="128" y="60"/>
                    <a:pt x="128" y="59"/>
                    <a:pt x="128" y="59"/>
                  </a:cubicBezTo>
                  <a:cubicBezTo>
                    <a:pt x="128" y="59"/>
                    <a:pt x="128" y="58"/>
                    <a:pt x="128" y="58"/>
                  </a:cubicBezTo>
                  <a:cubicBezTo>
                    <a:pt x="128" y="58"/>
                    <a:pt x="128" y="58"/>
                    <a:pt x="129" y="58"/>
                  </a:cubicBezTo>
                  <a:cubicBezTo>
                    <a:pt x="129" y="56"/>
                    <a:pt x="129" y="56"/>
                    <a:pt x="129" y="55"/>
                  </a:cubicBezTo>
                  <a:cubicBezTo>
                    <a:pt x="129" y="55"/>
                    <a:pt x="129" y="55"/>
                    <a:pt x="129" y="54"/>
                  </a:cubicBezTo>
                  <a:cubicBezTo>
                    <a:pt x="129" y="54"/>
                    <a:pt x="129" y="54"/>
                    <a:pt x="129" y="53"/>
                  </a:cubicBezTo>
                  <a:cubicBezTo>
                    <a:pt x="129" y="53"/>
                    <a:pt x="129" y="53"/>
                    <a:pt x="129" y="53"/>
                  </a:cubicBezTo>
                  <a:cubicBezTo>
                    <a:pt x="129" y="53"/>
                    <a:pt x="129" y="52"/>
                    <a:pt x="129" y="51"/>
                  </a:cubicBezTo>
                  <a:cubicBezTo>
                    <a:pt x="128" y="51"/>
                    <a:pt x="128" y="51"/>
                    <a:pt x="128" y="51"/>
                  </a:cubicBezTo>
                  <a:cubicBezTo>
                    <a:pt x="128" y="51"/>
                    <a:pt x="128" y="51"/>
                    <a:pt x="128" y="50"/>
                  </a:cubicBezTo>
                  <a:cubicBezTo>
                    <a:pt x="127" y="50"/>
                    <a:pt x="126" y="50"/>
                    <a:pt x="126" y="50"/>
                  </a:cubicBezTo>
                  <a:cubicBezTo>
                    <a:pt x="126" y="50"/>
                    <a:pt x="126" y="49"/>
                    <a:pt x="126" y="49"/>
                  </a:cubicBezTo>
                  <a:cubicBezTo>
                    <a:pt x="126" y="49"/>
                    <a:pt x="125" y="49"/>
                    <a:pt x="125" y="49"/>
                  </a:cubicBezTo>
                  <a:cubicBezTo>
                    <a:pt x="125" y="49"/>
                    <a:pt x="125" y="49"/>
                    <a:pt x="125" y="48"/>
                  </a:cubicBezTo>
                  <a:cubicBezTo>
                    <a:pt x="125" y="48"/>
                    <a:pt x="124" y="48"/>
                    <a:pt x="124" y="48"/>
                  </a:cubicBezTo>
                  <a:cubicBezTo>
                    <a:pt x="124" y="48"/>
                    <a:pt x="124" y="47"/>
                    <a:pt x="124" y="46"/>
                  </a:cubicBezTo>
                  <a:cubicBezTo>
                    <a:pt x="124" y="46"/>
                    <a:pt x="123" y="46"/>
                    <a:pt x="123" y="46"/>
                  </a:cubicBezTo>
                  <a:cubicBezTo>
                    <a:pt x="123" y="46"/>
                    <a:pt x="122" y="46"/>
                    <a:pt x="122" y="46"/>
                  </a:cubicBezTo>
                  <a:cubicBezTo>
                    <a:pt x="121" y="46"/>
                    <a:pt x="121" y="46"/>
                    <a:pt x="121" y="46"/>
                  </a:cubicBezTo>
                  <a:cubicBezTo>
                    <a:pt x="121" y="46"/>
                    <a:pt x="120" y="46"/>
                    <a:pt x="120" y="46"/>
                  </a:cubicBezTo>
                  <a:cubicBezTo>
                    <a:pt x="120" y="46"/>
                    <a:pt x="119" y="46"/>
                    <a:pt x="119" y="46"/>
                  </a:cubicBezTo>
                  <a:cubicBezTo>
                    <a:pt x="119" y="46"/>
                    <a:pt x="119" y="46"/>
                    <a:pt x="119" y="47"/>
                  </a:cubicBezTo>
                  <a:cubicBezTo>
                    <a:pt x="118" y="47"/>
                    <a:pt x="118" y="47"/>
                    <a:pt x="118" y="47"/>
                  </a:cubicBezTo>
                  <a:cubicBezTo>
                    <a:pt x="118" y="48"/>
                    <a:pt x="118" y="48"/>
                    <a:pt x="118" y="48"/>
                  </a:cubicBezTo>
                  <a:cubicBezTo>
                    <a:pt x="118" y="48"/>
                    <a:pt x="118" y="48"/>
                    <a:pt x="118" y="48"/>
                  </a:cubicBezTo>
                  <a:cubicBezTo>
                    <a:pt x="117" y="48"/>
                    <a:pt x="117" y="49"/>
                    <a:pt x="117" y="49"/>
                  </a:cubicBezTo>
                  <a:cubicBezTo>
                    <a:pt x="116" y="49"/>
                    <a:pt x="116" y="49"/>
                    <a:pt x="115" y="49"/>
                  </a:cubicBezTo>
                  <a:cubicBezTo>
                    <a:pt x="115" y="49"/>
                    <a:pt x="115" y="49"/>
                    <a:pt x="115" y="50"/>
                  </a:cubicBezTo>
                  <a:cubicBezTo>
                    <a:pt x="113" y="50"/>
                    <a:pt x="112" y="50"/>
                    <a:pt x="111" y="50"/>
                  </a:cubicBezTo>
                  <a:cubicBezTo>
                    <a:pt x="111" y="49"/>
                    <a:pt x="110" y="49"/>
                    <a:pt x="110" y="49"/>
                  </a:cubicBezTo>
                  <a:cubicBezTo>
                    <a:pt x="110" y="49"/>
                    <a:pt x="110" y="49"/>
                    <a:pt x="110" y="49"/>
                  </a:cubicBezTo>
                  <a:cubicBezTo>
                    <a:pt x="110" y="49"/>
                    <a:pt x="110" y="49"/>
                    <a:pt x="110" y="48"/>
                  </a:cubicBezTo>
                  <a:cubicBezTo>
                    <a:pt x="109" y="48"/>
                    <a:pt x="109" y="48"/>
                    <a:pt x="109" y="48"/>
                  </a:cubicBezTo>
                  <a:cubicBezTo>
                    <a:pt x="109" y="48"/>
                    <a:pt x="109" y="48"/>
                    <a:pt x="109" y="48"/>
                  </a:cubicBezTo>
                  <a:cubicBezTo>
                    <a:pt x="107" y="48"/>
                    <a:pt x="105" y="48"/>
                    <a:pt x="104" y="48"/>
                  </a:cubicBezTo>
                  <a:cubicBezTo>
                    <a:pt x="104" y="48"/>
                    <a:pt x="103" y="48"/>
                    <a:pt x="103" y="49"/>
                  </a:cubicBezTo>
                  <a:cubicBezTo>
                    <a:pt x="103" y="49"/>
                    <a:pt x="102" y="49"/>
                    <a:pt x="101" y="49"/>
                  </a:cubicBezTo>
                  <a:cubicBezTo>
                    <a:pt x="101" y="49"/>
                    <a:pt x="101" y="49"/>
                    <a:pt x="101" y="50"/>
                  </a:cubicBezTo>
                  <a:cubicBezTo>
                    <a:pt x="100" y="50"/>
                    <a:pt x="98" y="50"/>
                    <a:pt x="96" y="50"/>
                  </a:cubicBezTo>
                  <a:cubicBezTo>
                    <a:pt x="95" y="49"/>
                    <a:pt x="95" y="49"/>
                    <a:pt x="95" y="49"/>
                  </a:cubicBezTo>
                  <a:cubicBezTo>
                    <a:pt x="94" y="49"/>
                    <a:pt x="94" y="49"/>
                    <a:pt x="94" y="49"/>
                  </a:cubicBezTo>
                  <a:cubicBezTo>
                    <a:pt x="94" y="48"/>
                    <a:pt x="94" y="48"/>
                    <a:pt x="94" y="48"/>
                  </a:cubicBezTo>
                  <a:cubicBezTo>
                    <a:pt x="93" y="48"/>
                    <a:pt x="93" y="48"/>
                    <a:pt x="92" y="48"/>
                  </a:cubicBezTo>
                  <a:cubicBezTo>
                    <a:pt x="92" y="47"/>
                    <a:pt x="92" y="46"/>
                    <a:pt x="92" y="46"/>
                  </a:cubicBezTo>
                  <a:cubicBezTo>
                    <a:pt x="92" y="46"/>
                    <a:pt x="91" y="46"/>
                    <a:pt x="91" y="46"/>
                  </a:cubicBezTo>
                  <a:cubicBezTo>
                    <a:pt x="91" y="46"/>
                    <a:pt x="91" y="46"/>
                    <a:pt x="90" y="46"/>
                  </a:cubicBezTo>
                  <a:cubicBezTo>
                    <a:pt x="89" y="46"/>
                    <a:pt x="88" y="46"/>
                    <a:pt x="87" y="46"/>
                  </a:cubicBezTo>
                  <a:cubicBezTo>
                    <a:pt x="86" y="46"/>
                    <a:pt x="86" y="46"/>
                    <a:pt x="86" y="46"/>
                  </a:cubicBezTo>
                  <a:cubicBezTo>
                    <a:pt x="85" y="46"/>
                    <a:pt x="83" y="46"/>
                    <a:pt x="81" y="46"/>
                  </a:cubicBezTo>
                  <a:cubicBezTo>
                    <a:pt x="81" y="47"/>
                    <a:pt x="81" y="48"/>
                    <a:pt x="81" y="48"/>
                  </a:cubicBezTo>
                  <a:cubicBezTo>
                    <a:pt x="81" y="48"/>
                    <a:pt x="81" y="48"/>
                    <a:pt x="80" y="48"/>
                  </a:cubicBezTo>
                  <a:cubicBezTo>
                    <a:pt x="80" y="49"/>
                    <a:pt x="80" y="49"/>
                    <a:pt x="80" y="49"/>
                  </a:cubicBezTo>
                  <a:cubicBezTo>
                    <a:pt x="80" y="49"/>
                    <a:pt x="80" y="49"/>
                    <a:pt x="79" y="49"/>
                  </a:cubicBezTo>
                  <a:cubicBezTo>
                    <a:pt x="79" y="50"/>
                    <a:pt x="79" y="51"/>
                    <a:pt x="79" y="51"/>
                  </a:cubicBezTo>
                  <a:cubicBezTo>
                    <a:pt x="79" y="51"/>
                    <a:pt x="79" y="51"/>
                    <a:pt x="78" y="51"/>
                  </a:cubicBezTo>
                  <a:cubicBezTo>
                    <a:pt x="78" y="52"/>
                    <a:pt x="78" y="53"/>
                    <a:pt x="78" y="53"/>
                  </a:cubicBezTo>
                  <a:cubicBezTo>
                    <a:pt x="78" y="53"/>
                    <a:pt x="78" y="53"/>
                    <a:pt x="78" y="53"/>
                  </a:cubicBezTo>
                  <a:cubicBezTo>
                    <a:pt x="78" y="53"/>
                    <a:pt x="77" y="53"/>
                    <a:pt x="77" y="53"/>
                  </a:cubicBezTo>
                  <a:cubicBezTo>
                    <a:pt x="76" y="53"/>
                    <a:pt x="76" y="53"/>
                    <a:pt x="76" y="53"/>
                  </a:cubicBezTo>
                  <a:cubicBezTo>
                    <a:pt x="76" y="54"/>
                    <a:pt x="76" y="54"/>
                    <a:pt x="76" y="54"/>
                  </a:cubicBezTo>
                  <a:cubicBezTo>
                    <a:pt x="75" y="54"/>
                    <a:pt x="74" y="54"/>
                    <a:pt x="74" y="54"/>
                  </a:cubicBezTo>
                  <a:cubicBezTo>
                    <a:pt x="73" y="55"/>
                    <a:pt x="73" y="55"/>
                    <a:pt x="73" y="55"/>
                  </a:cubicBezTo>
                  <a:cubicBezTo>
                    <a:pt x="72" y="55"/>
                    <a:pt x="72" y="55"/>
                    <a:pt x="72" y="55"/>
                  </a:cubicBezTo>
                  <a:cubicBezTo>
                    <a:pt x="71" y="55"/>
                    <a:pt x="71" y="55"/>
                    <a:pt x="71" y="54"/>
                  </a:cubicBezTo>
                  <a:cubicBezTo>
                    <a:pt x="71" y="54"/>
                    <a:pt x="70" y="54"/>
                    <a:pt x="70" y="54"/>
                  </a:cubicBezTo>
                  <a:cubicBezTo>
                    <a:pt x="70" y="53"/>
                    <a:pt x="70" y="52"/>
                    <a:pt x="70" y="51"/>
                  </a:cubicBezTo>
                  <a:cubicBezTo>
                    <a:pt x="70" y="51"/>
                    <a:pt x="71" y="51"/>
                    <a:pt x="71" y="51"/>
                  </a:cubicBezTo>
                  <a:cubicBezTo>
                    <a:pt x="71" y="51"/>
                    <a:pt x="71" y="50"/>
                    <a:pt x="72" y="50"/>
                  </a:cubicBezTo>
                  <a:cubicBezTo>
                    <a:pt x="72" y="50"/>
                    <a:pt x="72" y="50"/>
                    <a:pt x="73" y="50"/>
                  </a:cubicBezTo>
                  <a:cubicBezTo>
                    <a:pt x="73" y="49"/>
                    <a:pt x="73" y="49"/>
                    <a:pt x="73" y="48"/>
                  </a:cubicBezTo>
                  <a:cubicBezTo>
                    <a:pt x="73" y="48"/>
                    <a:pt x="73" y="48"/>
                    <a:pt x="74" y="48"/>
                  </a:cubicBezTo>
                  <a:cubicBezTo>
                    <a:pt x="74" y="47"/>
                    <a:pt x="74" y="46"/>
                    <a:pt x="74" y="46"/>
                  </a:cubicBezTo>
                  <a:cubicBezTo>
                    <a:pt x="74" y="46"/>
                    <a:pt x="74" y="46"/>
                    <a:pt x="75" y="46"/>
                  </a:cubicBezTo>
                  <a:cubicBezTo>
                    <a:pt x="75" y="45"/>
                    <a:pt x="75" y="45"/>
                    <a:pt x="75" y="44"/>
                  </a:cubicBezTo>
                  <a:cubicBezTo>
                    <a:pt x="75" y="44"/>
                    <a:pt x="75" y="44"/>
                    <a:pt x="76" y="44"/>
                  </a:cubicBezTo>
                  <a:cubicBezTo>
                    <a:pt x="76" y="44"/>
                    <a:pt x="76" y="43"/>
                    <a:pt x="76" y="43"/>
                  </a:cubicBezTo>
                  <a:cubicBezTo>
                    <a:pt x="76" y="43"/>
                    <a:pt x="76" y="43"/>
                    <a:pt x="77" y="43"/>
                  </a:cubicBezTo>
                  <a:cubicBezTo>
                    <a:pt x="77" y="43"/>
                    <a:pt x="77" y="42"/>
                    <a:pt x="77" y="41"/>
                  </a:cubicBezTo>
                  <a:cubicBezTo>
                    <a:pt x="79" y="41"/>
                    <a:pt x="80" y="41"/>
                    <a:pt x="81" y="41"/>
                  </a:cubicBezTo>
                  <a:cubicBezTo>
                    <a:pt x="82" y="41"/>
                    <a:pt x="82" y="41"/>
                    <a:pt x="82" y="41"/>
                  </a:cubicBezTo>
                  <a:cubicBezTo>
                    <a:pt x="83" y="41"/>
                    <a:pt x="83" y="41"/>
                    <a:pt x="83" y="41"/>
                  </a:cubicBezTo>
                  <a:cubicBezTo>
                    <a:pt x="84" y="41"/>
                    <a:pt x="84" y="40"/>
                    <a:pt x="84" y="40"/>
                  </a:cubicBezTo>
                  <a:cubicBezTo>
                    <a:pt x="85" y="40"/>
                    <a:pt x="86" y="40"/>
                    <a:pt x="88" y="40"/>
                  </a:cubicBezTo>
                  <a:cubicBezTo>
                    <a:pt x="88" y="41"/>
                    <a:pt x="88" y="41"/>
                    <a:pt x="88" y="41"/>
                  </a:cubicBezTo>
                  <a:cubicBezTo>
                    <a:pt x="89" y="41"/>
                    <a:pt x="89" y="41"/>
                    <a:pt x="89" y="41"/>
                  </a:cubicBezTo>
                  <a:cubicBezTo>
                    <a:pt x="90" y="41"/>
                    <a:pt x="90" y="41"/>
                    <a:pt x="90" y="41"/>
                  </a:cubicBezTo>
                  <a:cubicBezTo>
                    <a:pt x="91" y="41"/>
                    <a:pt x="92" y="41"/>
                    <a:pt x="94" y="41"/>
                  </a:cubicBezTo>
                  <a:cubicBezTo>
                    <a:pt x="94" y="42"/>
                    <a:pt x="94" y="43"/>
                    <a:pt x="94" y="43"/>
                  </a:cubicBezTo>
                  <a:cubicBezTo>
                    <a:pt x="95" y="43"/>
                    <a:pt x="96" y="43"/>
                    <a:pt x="97" y="43"/>
                  </a:cubicBezTo>
                  <a:cubicBezTo>
                    <a:pt x="97" y="43"/>
                    <a:pt x="97" y="42"/>
                    <a:pt x="97" y="41"/>
                  </a:cubicBezTo>
                  <a:cubicBezTo>
                    <a:pt x="99" y="41"/>
                    <a:pt x="101" y="41"/>
                    <a:pt x="104" y="41"/>
                  </a:cubicBezTo>
                  <a:cubicBezTo>
                    <a:pt x="104" y="41"/>
                    <a:pt x="105" y="41"/>
                    <a:pt x="105" y="40"/>
                  </a:cubicBezTo>
                  <a:cubicBezTo>
                    <a:pt x="105" y="40"/>
                    <a:pt x="106" y="40"/>
                    <a:pt x="106" y="40"/>
                  </a:cubicBezTo>
                  <a:cubicBezTo>
                    <a:pt x="106" y="40"/>
                    <a:pt x="106" y="39"/>
                    <a:pt x="106" y="39"/>
                  </a:cubicBezTo>
                  <a:cubicBezTo>
                    <a:pt x="106" y="39"/>
                    <a:pt x="106" y="38"/>
                    <a:pt x="107" y="38"/>
                  </a:cubicBezTo>
                  <a:cubicBezTo>
                    <a:pt x="107" y="38"/>
                    <a:pt x="107" y="37"/>
                    <a:pt x="107" y="37"/>
                  </a:cubicBezTo>
                  <a:cubicBezTo>
                    <a:pt x="106" y="37"/>
                    <a:pt x="106" y="37"/>
                    <a:pt x="105" y="37"/>
                  </a:cubicBezTo>
                  <a:cubicBezTo>
                    <a:pt x="105" y="35"/>
                    <a:pt x="105" y="34"/>
                    <a:pt x="105" y="33"/>
                  </a:cubicBezTo>
                  <a:cubicBezTo>
                    <a:pt x="105" y="33"/>
                    <a:pt x="105" y="33"/>
                    <a:pt x="106" y="32"/>
                  </a:cubicBezTo>
                  <a:cubicBezTo>
                    <a:pt x="106" y="32"/>
                    <a:pt x="106" y="31"/>
                    <a:pt x="106" y="31"/>
                  </a:cubicBezTo>
                  <a:cubicBezTo>
                    <a:pt x="105" y="31"/>
                    <a:pt x="105" y="30"/>
                    <a:pt x="105" y="30"/>
                  </a:cubicBezTo>
                  <a:cubicBezTo>
                    <a:pt x="105" y="29"/>
                    <a:pt x="105" y="28"/>
                    <a:pt x="105" y="26"/>
                  </a:cubicBezTo>
                  <a:cubicBezTo>
                    <a:pt x="105" y="26"/>
                    <a:pt x="106" y="26"/>
                    <a:pt x="106" y="26"/>
                  </a:cubicBezTo>
                  <a:cubicBezTo>
                    <a:pt x="106" y="26"/>
                    <a:pt x="106" y="26"/>
                    <a:pt x="106" y="26"/>
                  </a:cubicBezTo>
                  <a:cubicBezTo>
                    <a:pt x="106" y="25"/>
                    <a:pt x="106" y="25"/>
                    <a:pt x="107" y="25"/>
                  </a:cubicBezTo>
                  <a:cubicBezTo>
                    <a:pt x="107" y="24"/>
                    <a:pt x="107" y="24"/>
                    <a:pt x="107" y="23"/>
                  </a:cubicBezTo>
                  <a:cubicBezTo>
                    <a:pt x="106" y="23"/>
                    <a:pt x="106" y="23"/>
                    <a:pt x="106" y="22"/>
                  </a:cubicBezTo>
                  <a:cubicBezTo>
                    <a:pt x="106" y="22"/>
                    <a:pt x="106" y="22"/>
                    <a:pt x="106" y="21"/>
                  </a:cubicBezTo>
                  <a:cubicBezTo>
                    <a:pt x="106" y="21"/>
                    <a:pt x="105" y="21"/>
                    <a:pt x="105" y="21"/>
                  </a:cubicBezTo>
                  <a:cubicBezTo>
                    <a:pt x="105" y="21"/>
                    <a:pt x="105" y="21"/>
                    <a:pt x="105" y="20"/>
                  </a:cubicBezTo>
                  <a:cubicBezTo>
                    <a:pt x="104" y="20"/>
                    <a:pt x="102" y="20"/>
                    <a:pt x="100" y="20"/>
                  </a:cubicBezTo>
                  <a:cubicBezTo>
                    <a:pt x="100" y="20"/>
                    <a:pt x="100" y="20"/>
                    <a:pt x="100" y="20"/>
                  </a:cubicBezTo>
                  <a:cubicBezTo>
                    <a:pt x="99" y="20"/>
                    <a:pt x="98" y="20"/>
                    <a:pt x="96" y="20"/>
                  </a:cubicBezTo>
                  <a:cubicBezTo>
                    <a:pt x="96" y="20"/>
                    <a:pt x="96" y="19"/>
                    <a:pt x="96" y="19"/>
                  </a:cubicBezTo>
                  <a:cubicBezTo>
                    <a:pt x="95" y="19"/>
                    <a:pt x="95" y="19"/>
                    <a:pt x="95" y="19"/>
                  </a:cubicBezTo>
                  <a:cubicBezTo>
                    <a:pt x="94" y="19"/>
                    <a:pt x="94" y="19"/>
                    <a:pt x="94" y="19"/>
                  </a:cubicBezTo>
                  <a:cubicBezTo>
                    <a:pt x="94" y="19"/>
                    <a:pt x="93" y="19"/>
                    <a:pt x="93" y="19"/>
                  </a:cubicBezTo>
                  <a:cubicBezTo>
                    <a:pt x="93" y="19"/>
                    <a:pt x="93" y="18"/>
                    <a:pt x="92" y="18"/>
                  </a:cubicBezTo>
                  <a:cubicBezTo>
                    <a:pt x="91" y="18"/>
                    <a:pt x="91" y="18"/>
                    <a:pt x="90" y="18"/>
                  </a:cubicBezTo>
                  <a:cubicBezTo>
                    <a:pt x="89" y="18"/>
                    <a:pt x="89" y="18"/>
                    <a:pt x="89" y="17"/>
                  </a:cubicBezTo>
                  <a:cubicBezTo>
                    <a:pt x="88" y="17"/>
                    <a:pt x="88" y="17"/>
                    <a:pt x="87" y="17"/>
                  </a:cubicBezTo>
                  <a:cubicBezTo>
                    <a:pt x="87" y="16"/>
                    <a:pt x="87" y="16"/>
                    <a:pt x="87" y="16"/>
                  </a:cubicBezTo>
                  <a:cubicBezTo>
                    <a:pt x="86" y="16"/>
                    <a:pt x="86" y="16"/>
                    <a:pt x="86" y="16"/>
                  </a:cubicBezTo>
                  <a:cubicBezTo>
                    <a:pt x="86" y="15"/>
                    <a:pt x="86" y="14"/>
                    <a:pt x="86" y="13"/>
                  </a:cubicBezTo>
                  <a:cubicBezTo>
                    <a:pt x="86" y="12"/>
                    <a:pt x="86" y="12"/>
                    <a:pt x="86" y="11"/>
                  </a:cubicBezTo>
                  <a:cubicBezTo>
                    <a:pt x="86" y="10"/>
                    <a:pt x="86" y="9"/>
                    <a:pt x="86" y="7"/>
                  </a:cubicBezTo>
                  <a:cubicBezTo>
                    <a:pt x="86" y="7"/>
                    <a:pt x="86" y="7"/>
                    <a:pt x="86" y="7"/>
                  </a:cubicBezTo>
                  <a:cubicBezTo>
                    <a:pt x="85" y="7"/>
                    <a:pt x="85" y="6"/>
                    <a:pt x="85" y="6"/>
                  </a:cubicBezTo>
                  <a:cubicBezTo>
                    <a:pt x="85" y="6"/>
                    <a:pt x="84" y="6"/>
                    <a:pt x="84" y="6"/>
                  </a:cubicBezTo>
                  <a:cubicBezTo>
                    <a:pt x="84" y="6"/>
                    <a:pt x="83" y="6"/>
                    <a:pt x="83" y="5"/>
                  </a:cubicBezTo>
                  <a:cubicBezTo>
                    <a:pt x="81" y="5"/>
                    <a:pt x="80" y="5"/>
                    <a:pt x="79" y="5"/>
                  </a:cubicBezTo>
                  <a:cubicBezTo>
                    <a:pt x="79" y="5"/>
                    <a:pt x="79" y="5"/>
                    <a:pt x="79" y="5"/>
                  </a:cubicBezTo>
                  <a:cubicBezTo>
                    <a:pt x="78" y="5"/>
                    <a:pt x="78" y="5"/>
                    <a:pt x="77" y="5"/>
                  </a:cubicBezTo>
                  <a:cubicBezTo>
                    <a:pt x="77" y="4"/>
                    <a:pt x="77" y="4"/>
                    <a:pt x="77" y="4"/>
                  </a:cubicBezTo>
                  <a:cubicBezTo>
                    <a:pt x="76" y="4"/>
                    <a:pt x="76" y="4"/>
                    <a:pt x="76" y="4"/>
                  </a:cubicBezTo>
                  <a:cubicBezTo>
                    <a:pt x="76" y="3"/>
                    <a:pt x="76" y="3"/>
                    <a:pt x="76" y="3"/>
                  </a:cubicBezTo>
                  <a:cubicBezTo>
                    <a:pt x="75" y="3"/>
                    <a:pt x="74" y="3"/>
                    <a:pt x="74" y="3"/>
                  </a:cubicBezTo>
                  <a:cubicBezTo>
                    <a:pt x="73" y="3"/>
                    <a:pt x="73" y="3"/>
                    <a:pt x="73" y="3"/>
                  </a:cubicBezTo>
                  <a:cubicBezTo>
                    <a:pt x="73" y="3"/>
                    <a:pt x="73" y="3"/>
                    <a:pt x="73" y="3"/>
                  </a:cubicBezTo>
                  <a:cubicBezTo>
                    <a:pt x="73" y="2"/>
                    <a:pt x="73" y="1"/>
                    <a:pt x="73" y="0"/>
                  </a:cubicBezTo>
                  <a:cubicBezTo>
                    <a:pt x="71" y="0"/>
                    <a:pt x="71" y="0"/>
                    <a:pt x="70" y="0"/>
                  </a:cubicBezTo>
                  <a:cubicBezTo>
                    <a:pt x="70" y="1"/>
                    <a:pt x="70" y="1"/>
                    <a:pt x="70" y="2"/>
                  </a:cubicBezTo>
                  <a:cubicBezTo>
                    <a:pt x="70" y="2"/>
                    <a:pt x="69" y="2"/>
                    <a:pt x="69" y="2"/>
                  </a:cubicBezTo>
                  <a:cubicBezTo>
                    <a:pt x="69" y="3"/>
                    <a:pt x="69" y="3"/>
                    <a:pt x="69" y="4"/>
                  </a:cubicBezTo>
                  <a:cubicBezTo>
                    <a:pt x="68" y="4"/>
                    <a:pt x="68" y="4"/>
                    <a:pt x="68" y="4"/>
                  </a:cubicBezTo>
                  <a:cubicBezTo>
                    <a:pt x="68" y="4"/>
                    <a:pt x="68" y="5"/>
                    <a:pt x="68" y="5"/>
                  </a:cubicBezTo>
                  <a:cubicBezTo>
                    <a:pt x="67" y="5"/>
                    <a:pt x="67" y="5"/>
                    <a:pt x="66" y="5"/>
                  </a:cubicBezTo>
                  <a:cubicBezTo>
                    <a:pt x="66" y="6"/>
                    <a:pt x="66" y="6"/>
                    <a:pt x="66" y="6"/>
                  </a:cubicBezTo>
                  <a:cubicBezTo>
                    <a:pt x="66" y="6"/>
                    <a:pt x="65" y="6"/>
                    <a:pt x="65" y="6"/>
                  </a:cubicBezTo>
                  <a:cubicBezTo>
                    <a:pt x="65" y="7"/>
                    <a:pt x="65" y="8"/>
                    <a:pt x="65" y="9"/>
                  </a:cubicBezTo>
                  <a:cubicBezTo>
                    <a:pt x="65" y="9"/>
                    <a:pt x="64" y="9"/>
                    <a:pt x="64" y="9"/>
                  </a:cubicBezTo>
                  <a:cubicBezTo>
                    <a:pt x="64" y="10"/>
                    <a:pt x="64" y="11"/>
                    <a:pt x="64" y="11"/>
                  </a:cubicBezTo>
                  <a:cubicBezTo>
                    <a:pt x="64" y="12"/>
                    <a:pt x="64" y="12"/>
                    <a:pt x="64" y="13"/>
                  </a:cubicBezTo>
                  <a:cubicBezTo>
                    <a:pt x="64" y="13"/>
                    <a:pt x="64" y="13"/>
                    <a:pt x="64" y="14"/>
                  </a:cubicBezTo>
                  <a:cubicBezTo>
                    <a:pt x="63" y="14"/>
                    <a:pt x="63" y="14"/>
                    <a:pt x="63" y="14"/>
                  </a:cubicBezTo>
                  <a:cubicBezTo>
                    <a:pt x="63" y="15"/>
                    <a:pt x="63" y="16"/>
                    <a:pt x="63" y="17"/>
                  </a:cubicBezTo>
                  <a:cubicBezTo>
                    <a:pt x="63" y="17"/>
                    <a:pt x="62" y="17"/>
                    <a:pt x="62" y="17"/>
                  </a:cubicBezTo>
                  <a:cubicBezTo>
                    <a:pt x="62" y="18"/>
                    <a:pt x="62" y="18"/>
                    <a:pt x="62" y="19"/>
                  </a:cubicBezTo>
                  <a:cubicBezTo>
                    <a:pt x="61" y="19"/>
                    <a:pt x="61" y="19"/>
                    <a:pt x="61" y="19"/>
                  </a:cubicBezTo>
                  <a:cubicBezTo>
                    <a:pt x="61" y="20"/>
                    <a:pt x="61" y="20"/>
                    <a:pt x="61" y="21"/>
                  </a:cubicBezTo>
                  <a:cubicBezTo>
                    <a:pt x="61" y="21"/>
                    <a:pt x="60" y="22"/>
                    <a:pt x="60" y="22"/>
                  </a:cubicBezTo>
                  <a:cubicBezTo>
                    <a:pt x="60" y="22"/>
                    <a:pt x="59" y="22"/>
                    <a:pt x="59" y="22"/>
                  </a:cubicBezTo>
                  <a:cubicBezTo>
                    <a:pt x="59" y="23"/>
                    <a:pt x="59" y="23"/>
                    <a:pt x="58" y="23"/>
                  </a:cubicBezTo>
                  <a:cubicBezTo>
                    <a:pt x="56" y="23"/>
                    <a:pt x="56" y="23"/>
                    <a:pt x="56" y="23"/>
                  </a:cubicBezTo>
                  <a:lnTo>
                    <a:pt x="56" y="69"/>
                  </a:lnTo>
                  <a:close/>
                  <a:moveTo>
                    <a:pt x="42" y="81"/>
                  </a:moveTo>
                  <a:cubicBezTo>
                    <a:pt x="42" y="80"/>
                    <a:pt x="42" y="80"/>
                    <a:pt x="42" y="80"/>
                  </a:cubicBezTo>
                  <a:cubicBezTo>
                    <a:pt x="42" y="80"/>
                    <a:pt x="42" y="80"/>
                    <a:pt x="42" y="80"/>
                  </a:cubicBezTo>
                  <a:cubicBezTo>
                    <a:pt x="42" y="78"/>
                    <a:pt x="42" y="76"/>
                    <a:pt x="42" y="74"/>
                  </a:cubicBezTo>
                  <a:cubicBezTo>
                    <a:pt x="42" y="74"/>
                    <a:pt x="42" y="74"/>
                    <a:pt x="42" y="74"/>
                  </a:cubicBezTo>
                  <a:cubicBezTo>
                    <a:pt x="42" y="74"/>
                    <a:pt x="42" y="74"/>
                    <a:pt x="43" y="73"/>
                  </a:cubicBezTo>
                  <a:cubicBezTo>
                    <a:pt x="44" y="73"/>
                    <a:pt x="44" y="73"/>
                    <a:pt x="45" y="73"/>
                  </a:cubicBezTo>
                  <a:cubicBezTo>
                    <a:pt x="46" y="73"/>
                    <a:pt x="46" y="73"/>
                    <a:pt x="46" y="72"/>
                  </a:cubicBezTo>
                  <a:cubicBezTo>
                    <a:pt x="48" y="72"/>
                    <a:pt x="50" y="72"/>
                    <a:pt x="51" y="72"/>
                  </a:cubicBezTo>
                  <a:cubicBezTo>
                    <a:pt x="51" y="72"/>
                    <a:pt x="51" y="72"/>
                    <a:pt x="52" y="72"/>
                  </a:cubicBezTo>
                  <a:cubicBezTo>
                    <a:pt x="52" y="72"/>
                    <a:pt x="52" y="72"/>
                    <a:pt x="53" y="72"/>
                  </a:cubicBezTo>
                  <a:cubicBezTo>
                    <a:pt x="53" y="72"/>
                    <a:pt x="53" y="71"/>
                    <a:pt x="54" y="71"/>
                  </a:cubicBezTo>
                  <a:cubicBezTo>
                    <a:pt x="54" y="71"/>
                    <a:pt x="54" y="71"/>
                    <a:pt x="55" y="71"/>
                  </a:cubicBezTo>
                  <a:cubicBezTo>
                    <a:pt x="55" y="71"/>
                    <a:pt x="55" y="70"/>
                    <a:pt x="55" y="70"/>
                  </a:cubicBezTo>
                  <a:cubicBezTo>
                    <a:pt x="55" y="70"/>
                    <a:pt x="55" y="70"/>
                    <a:pt x="56" y="70"/>
                  </a:cubicBezTo>
                  <a:cubicBezTo>
                    <a:pt x="56" y="70"/>
                    <a:pt x="56" y="70"/>
                    <a:pt x="56" y="69"/>
                  </a:cubicBezTo>
                  <a:cubicBezTo>
                    <a:pt x="56" y="23"/>
                    <a:pt x="56" y="23"/>
                    <a:pt x="56" y="23"/>
                  </a:cubicBezTo>
                  <a:cubicBezTo>
                    <a:pt x="53" y="23"/>
                    <a:pt x="53" y="23"/>
                    <a:pt x="53" y="23"/>
                  </a:cubicBezTo>
                  <a:cubicBezTo>
                    <a:pt x="53" y="23"/>
                    <a:pt x="53" y="24"/>
                    <a:pt x="53" y="24"/>
                  </a:cubicBezTo>
                  <a:cubicBezTo>
                    <a:pt x="52" y="24"/>
                    <a:pt x="52" y="24"/>
                    <a:pt x="51" y="24"/>
                  </a:cubicBezTo>
                  <a:cubicBezTo>
                    <a:pt x="51" y="24"/>
                    <a:pt x="51" y="24"/>
                    <a:pt x="51" y="25"/>
                  </a:cubicBezTo>
                  <a:cubicBezTo>
                    <a:pt x="50" y="25"/>
                    <a:pt x="49" y="25"/>
                    <a:pt x="48" y="25"/>
                  </a:cubicBezTo>
                  <a:cubicBezTo>
                    <a:pt x="48" y="25"/>
                    <a:pt x="48" y="25"/>
                    <a:pt x="47" y="25"/>
                  </a:cubicBezTo>
                  <a:cubicBezTo>
                    <a:pt x="47" y="25"/>
                    <a:pt x="46" y="25"/>
                    <a:pt x="45" y="25"/>
                  </a:cubicBezTo>
                  <a:cubicBezTo>
                    <a:pt x="45" y="26"/>
                    <a:pt x="45" y="26"/>
                    <a:pt x="45" y="27"/>
                  </a:cubicBezTo>
                  <a:cubicBezTo>
                    <a:pt x="45" y="27"/>
                    <a:pt x="45" y="27"/>
                    <a:pt x="45" y="27"/>
                  </a:cubicBezTo>
                  <a:cubicBezTo>
                    <a:pt x="44" y="27"/>
                    <a:pt x="44" y="28"/>
                    <a:pt x="44" y="28"/>
                  </a:cubicBezTo>
                  <a:cubicBezTo>
                    <a:pt x="44" y="28"/>
                    <a:pt x="43" y="28"/>
                    <a:pt x="42" y="28"/>
                  </a:cubicBezTo>
                  <a:cubicBezTo>
                    <a:pt x="42" y="28"/>
                    <a:pt x="42" y="28"/>
                    <a:pt x="42" y="29"/>
                  </a:cubicBezTo>
                  <a:cubicBezTo>
                    <a:pt x="42" y="29"/>
                    <a:pt x="41" y="29"/>
                    <a:pt x="41" y="29"/>
                  </a:cubicBezTo>
                  <a:cubicBezTo>
                    <a:pt x="40" y="29"/>
                    <a:pt x="40" y="29"/>
                    <a:pt x="40" y="29"/>
                  </a:cubicBezTo>
                  <a:cubicBezTo>
                    <a:pt x="40" y="29"/>
                    <a:pt x="39" y="29"/>
                    <a:pt x="39" y="29"/>
                  </a:cubicBezTo>
                  <a:cubicBezTo>
                    <a:pt x="39" y="29"/>
                    <a:pt x="39" y="29"/>
                    <a:pt x="38" y="29"/>
                  </a:cubicBezTo>
                  <a:cubicBezTo>
                    <a:pt x="37" y="29"/>
                    <a:pt x="36" y="29"/>
                    <a:pt x="35" y="29"/>
                  </a:cubicBezTo>
                  <a:cubicBezTo>
                    <a:pt x="35" y="29"/>
                    <a:pt x="35" y="29"/>
                    <a:pt x="35" y="30"/>
                  </a:cubicBezTo>
                  <a:cubicBezTo>
                    <a:pt x="34" y="30"/>
                    <a:pt x="34" y="30"/>
                    <a:pt x="34" y="30"/>
                  </a:cubicBezTo>
                  <a:cubicBezTo>
                    <a:pt x="34" y="31"/>
                    <a:pt x="34" y="31"/>
                    <a:pt x="34" y="32"/>
                  </a:cubicBezTo>
                  <a:cubicBezTo>
                    <a:pt x="33" y="32"/>
                    <a:pt x="32" y="32"/>
                    <a:pt x="32" y="32"/>
                  </a:cubicBezTo>
                  <a:cubicBezTo>
                    <a:pt x="32" y="33"/>
                    <a:pt x="32" y="33"/>
                    <a:pt x="32" y="34"/>
                  </a:cubicBezTo>
                  <a:cubicBezTo>
                    <a:pt x="32" y="34"/>
                    <a:pt x="31" y="34"/>
                    <a:pt x="31" y="34"/>
                  </a:cubicBezTo>
                  <a:cubicBezTo>
                    <a:pt x="31" y="34"/>
                    <a:pt x="31" y="35"/>
                    <a:pt x="31" y="35"/>
                  </a:cubicBezTo>
                  <a:cubicBezTo>
                    <a:pt x="31" y="35"/>
                    <a:pt x="30" y="35"/>
                    <a:pt x="30" y="35"/>
                  </a:cubicBezTo>
                  <a:cubicBezTo>
                    <a:pt x="30" y="36"/>
                    <a:pt x="30" y="37"/>
                    <a:pt x="30" y="38"/>
                  </a:cubicBezTo>
                  <a:cubicBezTo>
                    <a:pt x="30" y="38"/>
                    <a:pt x="30" y="38"/>
                    <a:pt x="30" y="38"/>
                  </a:cubicBezTo>
                  <a:cubicBezTo>
                    <a:pt x="30" y="43"/>
                    <a:pt x="30" y="48"/>
                    <a:pt x="30" y="52"/>
                  </a:cubicBezTo>
                  <a:cubicBezTo>
                    <a:pt x="29" y="53"/>
                    <a:pt x="29" y="53"/>
                    <a:pt x="29" y="53"/>
                  </a:cubicBezTo>
                  <a:cubicBezTo>
                    <a:pt x="29" y="53"/>
                    <a:pt x="29" y="54"/>
                    <a:pt x="29" y="54"/>
                  </a:cubicBezTo>
                  <a:cubicBezTo>
                    <a:pt x="29" y="54"/>
                    <a:pt x="30" y="55"/>
                    <a:pt x="30" y="55"/>
                  </a:cubicBezTo>
                  <a:cubicBezTo>
                    <a:pt x="30" y="56"/>
                    <a:pt x="30" y="56"/>
                    <a:pt x="30" y="57"/>
                  </a:cubicBezTo>
                  <a:cubicBezTo>
                    <a:pt x="30" y="57"/>
                    <a:pt x="31" y="57"/>
                    <a:pt x="31" y="57"/>
                  </a:cubicBezTo>
                  <a:cubicBezTo>
                    <a:pt x="31" y="57"/>
                    <a:pt x="31" y="58"/>
                    <a:pt x="31" y="58"/>
                  </a:cubicBezTo>
                  <a:cubicBezTo>
                    <a:pt x="31" y="58"/>
                    <a:pt x="32" y="58"/>
                    <a:pt x="32" y="58"/>
                  </a:cubicBezTo>
                  <a:cubicBezTo>
                    <a:pt x="32" y="59"/>
                    <a:pt x="32" y="59"/>
                    <a:pt x="32" y="59"/>
                  </a:cubicBezTo>
                  <a:cubicBezTo>
                    <a:pt x="32" y="59"/>
                    <a:pt x="33" y="59"/>
                    <a:pt x="34" y="59"/>
                  </a:cubicBezTo>
                  <a:cubicBezTo>
                    <a:pt x="34" y="60"/>
                    <a:pt x="34" y="60"/>
                    <a:pt x="34" y="60"/>
                  </a:cubicBezTo>
                  <a:cubicBezTo>
                    <a:pt x="35" y="60"/>
                    <a:pt x="35" y="60"/>
                    <a:pt x="35" y="60"/>
                  </a:cubicBezTo>
                  <a:cubicBezTo>
                    <a:pt x="36" y="60"/>
                    <a:pt x="36" y="60"/>
                    <a:pt x="36" y="60"/>
                  </a:cubicBezTo>
                  <a:cubicBezTo>
                    <a:pt x="36" y="60"/>
                    <a:pt x="36" y="60"/>
                    <a:pt x="36" y="60"/>
                  </a:cubicBezTo>
                  <a:cubicBezTo>
                    <a:pt x="36" y="61"/>
                    <a:pt x="36" y="62"/>
                    <a:pt x="36" y="63"/>
                  </a:cubicBezTo>
                  <a:cubicBezTo>
                    <a:pt x="36" y="63"/>
                    <a:pt x="36" y="63"/>
                    <a:pt x="36" y="63"/>
                  </a:cubicBezTo>
                  <a:cubicBezTo>
                    <a:pt x="36" y="64"/>
                    <a:pt x="36" y="64"/>
                    <a:pt x="36" y="64"/>
                  </a:cubicBezTo>
                  <a:cubicBezTo>
                    <a:pt x="35" y="64"/>
                    <a:pt x="35" y="64"/>
                    <a:pt x="35" y="64"/>
                  </a:cubicBezTo>
                  <a:cubicBezTo>
                    <a:pt x="35" y="65"/>
                    <a:pt x="35" y="65"/>
                    <a:pt x="35" y="65"/>
                  </a:cubicBezTo>
                  <a:cubicBezTo>
                    <a:pt x="34" y="65"/>
                    <a:pt x="34" y="65"/>
                    <a:pt x="34" y="65"/>
                  </a:cubicBezTo>
                  <a:cubicBezTo>
                    <a:pt x="33" y="65"/>
                    <a:pt x="33" y="65"/>
                    <a:pt x="33" y="66"/>
                  </a:cubicBezTo>
                  <a:cubicBezTo>
                    <a:pt x="32" y="66"/>
                    <a:pt x="32" y="66"/>
                    <a:pt x="32" y="66"/>
                  </a:cubicBezTo>
                  <a:cubicBezTo>
                    <a:pt x="32" y="66"/>
                    <a:pt x="32" y="67"/>
                    <a:pt x="32" y="67"/>
                  </a:cubicBezTo>
                  <a:cubicBezTo>
                    <a:pt x="32" y="67"/>
                    <a:pt x="31" y="67"/>
                    <a:pt x="31" y="67"/>
                  </a:cubicBezTo>
                  <a:cubicBezTo>
                    <a:pt x="30" y="67"/>
                    <a:pt x="30" y="67"/>
                    <a:pt x="30" y="68"/>
                  </a:cubicBezTo>
                  <a:cubicBezTo>
                    <a:pt x="30" y="68"/>
                    <a:pt x="29" y="68"/>
                    <a:pt x="29" y="68"/>
                  </a:cubicBezTo>
                  <a:cubicBezTo>
                    <a:pt x="29" y="68"/>
                    <a:pt x="29" y="68"/>
                    <a:pt x="28" y="68"/>
                  </a:cubicBezTo>
                  <a:cubicBezTo>
                    <a:pt x="28" y="68"/>
                    <a:pt x="28" y="68"/>
                    <a:pt x="27" y="68"/>
                  </a:cubicBezTo>
                  <a:cubicBezTo>
                    <a:pt x="27" y="69"/>
                    <a:pt x="27" y="69"/>
                    <a:pt x="27" y="69"/>
                  </a:cubicBezTo>
                  <a:cubicBezTo>
                    <a:pt x="27" y="69"/>
                    <a:pt x="26" y="69"/>
                    <a:pt x="26" y="69"/>
                  </a:cubicBezTo>
                  <a:cubicBezTo>
                    <a:pt x="25" y="70"/>
                    <a:pt x="25" y="70"/>
                    <a:pt x="25" y="70"/>
                  </a:cubicBezTo>
                  <a:cubicBezTo>
                    <a:pt x="24" y="70"/>
                    <a:pt x="23" y="70"/>
                    <a:pt x="22" y="70"/>
                  </a:cubicBezTo>
                  <a:cubicBezTo>
                    <a:pt x="22" y="70"/>
                    <a:pt x="22" y="70"/>
                    <a:pt x="22" y="71"/>
                  </a:cubicBezTo>
                  <a:cubicBezTo>
                    <a:pt x="21" y="71"/>
                    <a:pt x="21" y="71"/>
                    <a:pt x="21" y="71"/>
                  </a:cubicBezTo>
                  <a:cubicBezTo>
                    <a:pt x="21" y="78"/>
                    <a:pt x="21" y="78"/>
                    <a:pt x="21" y="78"/>
                  </a:cubicBezTo>
                  <a:cubicBezTo>
                    <a:pt x="22" y="78"/>
                    <a:pt x="22" y="78"/>
                    <a:pt x="22" y="78"/>
                  </a:cubicBezTo>
                  <a:cubicBezTo>
                    <a:pt x="22" y="79"/>
                    <a:pt x="22" y="79"/>
                    <a:pt x="22" y="80"/>
                  </a:cubicBezTo>
                  <a:cubicBezTo>
                    <a:pt x="22" y="80"/>
                    <a:pt x="22" y="80"/>
                    <a:pt x="22" y="80"/>
                  </a:cubicBezTo>
                  <a:cubicBezTo>
                    <a:pt x="23" y="80"/>
                    <a:pt x="23" y="80"/>
                    <a:pt x="23" y="80"/>
                  </a:cubicBezTo>
                  <a:cubicBezTo>
                    <a:pt x="24" y="80"/>
                    <a:pt x="25" y="80"/>
                    <a:pt x="25" y="80"/>
                  </a:cubicBezTo>
                  <a:cubicBezTo>
                    <a:pt x="25" y="80"/>
                    <a:pt x="25" y="79"/>
                    <a:pt x="25" y="79"/>
                  </a:cubicBezTo>
                  <a:cubicBezTo>
                    <a:pt x="26" y="79"/>
                    <a:pt x="26" y="79"/>
                    <a:pt x="27" y="79"/>
                  </a:cubicBezTo>
                  <a:cubicBezTo>
                    <a:pt x="27" y="78"/>
                    <a:pt x="27" y="78"/>
                    <a:pt x="27" y="78"/>
                  </a:cubicBezTo>
                  <a:cubicBezTo>
                    <a:pt x="29" y="78"/>
                    <a:pt x="29" y="78"/>
                    <a:pt x="30" y="78"/>
                  </a:cubicBezTo>
                  <a:cubicBezTo>
                    <a:pt x="30" y="78"/>
                    <a:pt x="30" y="77"/>
                    <a:pt x="30" y="77"/>
                  </a:cubicBezTo>
                  <a:cubicBezTo>
                    <a:pt x="31" y="77"/>
                    <a:pt x="32" y="77"/>
                    <a:pt x="33" y="77"/>
                  </a:cubicBezTo>
                  <a:cubicBezTo>
                    <a:pt x="33" y="78"/>
                    <a:pt x="33" y="78"/>
                    <a:pt x="33" y="79"/>
                  </a:cubicBezTo>
                  <a:cubicBezTo>
                    <a:pt x="32" y="79"/>
                    <a:pt x="32" y="80"/>
                    <a:pt x="32" y="80"/>
                  </a:cubicBezTo>
                  <a:cubicBezTo>
                    <a:pt x="32" y="81"/>
                    <a:pt x="32" y="82"/>
                    <a:pt x="32" y="83"/>
                  </a:cubicBezTo>
                  <a:cubicBezTo>
                    <a:pt x="32" y="84"/>
                    <a:pt x="32" y="84"/>
                    <a:pt x="33" y="84"/>
                  </a:cubicBezTo>
                  <a:cubicBezTo>
                    <a:pt x="33" y="84"/>
                    <a:pt x="33" y="85"/>
                    <a:pt x="33" y="85"/>
                  </a:cubicBezTo>
                  <a:cubicBezTo>
                    <a:pt x="33" y="86"/>
                    <a:pt x="33" y="87"/>
                    <a:pt x="33" y="88"/>
                  </a:cubicBezTo>
                  <a:cubicBezTo>
                    <a:pt x="32" y="88"/>
                    <a:pt x="32" y="88"/>
                    <a:pt x="32" y="88"/>
                  </a:cubicBezTo>
                  <a:cubicBezTo>
                    <a:pt x="32" y="88"/>
                    <a:pt x="31" y="88"/>
                    <a:pt x="31" y="89"/>
                  </a:cubicBezTo>
                  <a:cubicBezTo>
                    <a:pt x="31" y="89"/>
                    <a:pt x="30" y="89"/>
                    <a:pt x="30" y="89"/>
                  </a:cubicBezTo>
                  <a:cubicBezTo>
                    <a:pt x="30" y="89"/>
                    <a:pt x="30" y="90"/>
                    <a:pt x="30" y="90"/>
                  </a:cubicBezTo>
                  <a:cubicBezTo>
                    <a:pt x="30" y="90"/>
                    <a:pt x="29" y="90"/>
                    <a:pt x="29" y="90"/>
                  </a:cubicBezTo>
                  <a:cubicBezTo>
                    <a:pt x="29" y="91"/>
                    <a:pt x="29" y="91"/>
                    <a:pt x="29" y="92"/>
                  </a:cubicBezTo>
                  <a:cubicBezTo>
                    <a:pt x="29" y="92"/>
                    <a:pt x="29" y="92"/>
                    <a:pt x="28" y="92"/>
                  </a:cubicBezTo>
                  <a:cubicBezTo>
                    <a:pt x="28" y="95"/>
                    <a:pt x="28" y="98"/>
                    <a:pt x="28" y="100"/>
                  </a:cubicBezTo>
                  <a:cubicBezTo>
                    <a:pt x="29" y="100"/>
                    <a:pt x="29" y="101"/>
                    <a:pt x="29" y="101"/>
                  </a:cubicBezTo>
                  <a:cubicBezTo>
                    <a:pt x="29" y="102"/>
                    <a:pt x="29" y="102"/>
                    <a:pt x="29" y="103"/>
                  </a:cubicBezTo>
                  <a:cubicBezTo>
                    <a:pt x="29" y="103"/>
                    <a:pt x="30" y="103"/>
                    <a:pt x="30" y="103"/>
                  </a:cubicBezTo>
                  <a:cubicBezTo>
                    <a:pt x="30" y="103"/>
                    <a:pt x="30" y="103"/>
                    <a:pt x="30" y="104"/>
                  </a:cubicBezTo>
                  <a:cubicBezTo>
                    <a:pt x="31" y="104"/>
                    <a:pt x="32" y="104"/>
                    <a:pt x="34" y="104"/>
                  </a:cubicBezTo>
                  <a:cubicBezTo>
                    <a:pt x="34" y="103"/>
                    <a:pt x="34" y="103"/>
                    <a:pt x="35" y="103"/>
                  </a:cubicBezTo>
                  <a:cubicBezTo>
                    <a:pt x="35" y="103"/>
                    <a:pt x="35" y="103"/>
                    <a:pt x="36" y="103"/>
                  </a:cubicBezTo>
                  <a:cubicBezTo>
                    <a:pt x="36" y="102"/>
                    <a:pt x="36" y="102"/>
                    <a:pt x="36" y="102"/>
                  </a:cubicBezTo>
                  <a:cubicBezTo>
                    <a:pt x="37" y="102"/>
                    <a:pt x="37" y="102"/>
                    <a:pt x="38" y="102"/>
                  </a:cubicBezTo>
                  <a:cubicBezTo>
                    <a:pt x="38" y="102"/>
                    <a:pt x="38" y="101"/>
                    <a:pt x="38" y="101"/>
                  </a:cubicBezTo>
                  <a:cubicBezTo>
                    <a:pt x="39" y="101"/>
                    <a:pt x="39" y="101"/>
                    <a:pt x="40" y="101"/>
                  </a:cubicBezTo>
                  <a:cubicBezTo>
                    <a:pt x="40" y="100"/>
                    <a:pt x="40" y="100"/>
                    <a:pt x="41" y="100"/>
                  </a:cubicBezTo>
                  <a:cubicBezTo>
                    <a:pt x="41" y="100"/>
                    <a:pt x="41" y="100"/>
                    <a:pt x="42" y="100"/>
                  </a:cubicBezTo>
                  <a:cubicBezTo>
                    <a:pt x="42" y="102"/>
                    <a:pt x="42" y="103"/>
                    <a:pt x="42" y="104"/>
                  </a:cubicBezTo>
                  <a:cubicBezTo>
                    <a:pt x="41" y="104"/>
                    <a:pt x="40" y="104"/>
                    <a:pt x="39" y="104"/>
                  </a:cubicBezTo>
                  <a:cubicBezTo>
                    <a:pt x="39" y="105"/>
                    <a:pt x="39" y="105"/>
                    <a:pt x="39" y="105"/>
                  </a:cubicBezTo>
                  <a:cubicBezTo>
                    <a:pt x="39" y="105"/>
                    <a:pt x="38" y="105"/>
                    <a:pt x="37" y="105"/>
                  </a:cubicBezTo>
                  <a:cubicBezTo>
                    <a:pt x="37" y="106"/>
                    <a:pt x="37" y="107"/>
                    <a:pt x="37" y="107"/>
                  </a:cubicBezTo>
                  <a:cubicBezTo>
                    <a:pt x="36" y="107"/>
                    <a:pt x="36" y="107"/>
                    <a:pt x="35" y="107"/>
                  </a:cubicBezTo>
                  <a:cubicBezTo>
                    <a:pt x="35" y="107"/>
                    <a:pt x="35" y="108"/>
                    <a:pt x="35" y="108"/>
                  </a:cubicBezTo>
                  <a:cubicBezTo>
                    <a:pt x="35" y="108"/>
                    <a:pt x="34" y="108"/>
                    <a:pt x="34" y="108"/>
                  </a:cubicBezTo>
                  <a:cubicBezTo>
                    <a:pt x="34" y="109"/>
                    <a:pt x="34" y="109"/>
                    <a:pt x="34" y="110"/>
                  </a:cubicBezTo>
                  <a:cubicBezTo>
                    <a:pt x="33" y="110"/>
                    <a:pt x="32" y="110"/>
                    <a:pt x="32" y="110"/>
                  </a:cubicBezTo>
                  <a:cubicBezTo>
                    <a:pt x="32" y="110"/>
                    <a:pt x="32" y="111"/>
                    <a:pt x="32" y="112"/>
                  </a:cubicBezTo>
                  <a:cubicBezTo>
                    <a:pt x="32" y="112"/>
                    <a:pt x="31" y="112"/>
                    <a:pt x="31" y="112"/>
                  </a:cubicBezTo>
                  <a:cubicBezTo>
                    <a:pt x="31" y="112"/>
                    <a:pt x="31" y="112"/>
                    <a:pt x="31" y="113"/>
                  </a:cubicBezTo>
                  <a:cubicBezTo>
                    <a:pt x="31" y="113"/>
                    <a:pt x="30" y="113"/>
                    <a:pt x="30" y="113"/>
                  </a:cubicBezTo>
                  <a:cubicBezTo>
                    <a:pt x="30" y="113"/>
                    <a:pt x="30" y="113"/>
                    <a:pt x="30" y="114"/>
                  </a:cubicBezTo>
                  <a:cubicBezTo>
                    <a:pt x="30" y="114"/>
                    <a:pt x="30" y="114"/>
                    <a:pt x="30" y="114"/>
                  </a:cubicBezTo>
                  <a:cubicBezTo>
                    <a:pt x="30" y="115"/>
                    <a:pt x="30" y="115"/>
                    <a:pt x="30" y="115"/>
                  </a:cubicBezTo>
                  <a:cubicBezTo>
                    <a:pt x="29" y="116"/>
                    <a:pt x="29" y="116"/>
                    <a:pt x="29" y="116"/>
                  </a:cubicBezTo>
                  <a:cubicBezTo>
                    <a:pt x="29" y="117"/>
                    <a:pt x="29" y="118"/>
                    <a:pt x="29" y="120"/>
                  </a:cubicBezTo>
                  <a:cubicBezTo>
                    <a:pt x="29" y="120"/>
                    <a:pt x="29" y="120"/>
                    <a:pt x="28" y="120"/>
                  </a:cubicBezTo>
                  <a:cubicBezTo>
                    <a:pt x="28" y="120"/>
                    <a:pt x="28" y="121"/>
                    <a:pt x="28" y="122"/>
                  </a:cubicBezTo>
                  <a:cubicBezTo>
                    <a:pt x="28" y="122"/>
                    <a:pt x="28" y="122"/>
                    <a:pt x="27" y="122"/>
                  </a:cubicBezTo>
                  <a:cubicBezTo>
                    <a:pt x="27" y="123"/>
                    <a:pt x="27" y="123"/>
                    <a:pt x="27" y="123"/>
                  </a:cubicBezTo>
                  <a:cubicBezTo>
                    <a:pt x="27" y="123"/>
                    <a:pt x="27" y="123"/>
                    <a:pt x="26" y="123"/>
                  </a:cubicBezTo>
                  <a:cubicBezTo>
                    <a:pt x="26" y="124"/>
                    <a:pt x="26" y="125"/>
                    <a:pt x="26" y="125"/>
                  </a:cubicBezTo>
                  <a:cubicBezTo>
                    <a:pt x="27" y="125"/>
                    <a:pt x="27" y="125"/>
                    <a:pt x="27" y="125"/>
                  </a:cubicBezTo>
                  <a:cubicBezTo>
                    <a:pt x="27" y="126"/>
                    <a:pt x="27" y="127"/>
                    <a:pt x="27" y="127"/>
                  </a:cubicBezTo>
                  <a:cubicBezTo>
                    <a:pt x="28" y="127"/>
                    <a:pt x="29" y="127"/>
                    <a:pt x="29" y="127"/>
                  </a:cubicBezTo>
                  <a:cubicBezTo>
                    <a:pt x="29" y="128"/>
                    <a:pt x="29" y="128"/>
                    <a:pt x="29" y="128"/>
                  </a:cubicBezTo>
                  <a:cubicBezTo>
                    <a:pt x="30" y="128"/>
                    <a:pt x="30" y="128"/>
                    <a:pt x="31" y="128"/>
                  </a:cubicBezTo>
                  <a:cubicBezTo>
                    <a:pt x="31" y="128"/>
                    <a:pt x="31" y="128"/>
                    <a:pt x="32" y="128"/>
                  </a:cubicBezTo>
                  <a:cubicBezTo>
                    <a:pt x="32" y="128"/>
                    <a:pt x="33" y="128"/>
                    <a:pt x="34" y="128"/>
                  </a:cubicBezTo>
                  <a:cubicBezTo>
                    <a:pt x="34" y="128"/>
                    <a:pt x="34" y="127"/>
                    <a:pt x="34" y="127"/>
                  </a:cubicBezTo>
                  <a:cubicBezTo>
                    <a:pt x="34" y="127"/>
                    <a:pt x="34" y="127"/>
                    <a:pt x="34" y="127"/>
                  </a:cubicBezTo>
                  <a:cubicBezTo>
                    <a:pt x="35" y="126"/>
                    <a:pt x="35" y="126"/>
                    <a:pt x="35" y="126"/>
                  </a:cubicBezTo>
                  <a:cubicBezTo>
                    <a:pt x="35" y="126"/>
                    <a:pt x="36" y="126"/>
                    <a:pt x="37" y="126"/>
                  </a:cubicBezTo>
                  <a:cubicBezTo>
                    <a:pt x="37" y="127"/>
                    <a:pt x="37" y="127"/>
                    <a:pt x="37" y="127"/>
                  </a:cubicBezTo>
                  <a:cubicBezTo>
                    <a:pt x="37" y="127"/>
                    <a:pt x="38" y="127"/>
                    <a:pt x="38" y="127"/>
                  </a:cubicBezTo>
                  <a:cubicBezTo>
                    <a:pt x="39" y="128"/>
                    <a:pt x="39" y="128"/>
                    <a:pt x="39" y="128"/>
                  </a:cubicBezTo>
                  <a:cubicBezTo>
                    <a:pt x="39" y="128"/>
                    <a:pt x="40" y="128"/>
                    <a:pt x="40" y="128"/>
                  </a:cubicBezTo>
                  <a:cubicBezTo>
                    <a:pt x="40" y="128"/>
                    <a:pt x="40" y="128"/>
                    <a:pt x="41" y="127"/>
                  </a:cubicBezTo>
                  <a:cubicBezTo>
                    <a:pt x="41" y="127"/>
                    <a:pt x="42" y="127"/>
                    <a:pt x="43" y="127"/>
                  </a:cubicBezTo>
                  <a:cubicBezTo>
                    <a:pt x="43" y="127"/>
                    <a:pt x="43" y="126"/>
                    <a:pt x="43" y="125"/>
                  </a:cubicBezTo>
                  <a:cubicBezTo>
                    <a:pt x="44" y="125"/>
                    <a:pt x="45" y="125"/>
                    <a:pt x="45" y="125"/>
                  </a:cubicBezTo>
                  <a:cubicBezTo>
                    <a:pt x="45" y="125"/>
                    <a:pt x="45" y="125"/>
                    <a:pt x="45" y="124"/>
                  </a:cubicBezTo>
                  <a:cubicBezTo>
                    <a:pt x="46" y="124"/>
                    <a:pt x="46" y="124"/>
                    <a:pt x="46" y="124"/>
                  </a:cubicBezTo>
                  <a:cubicBezTo>
                    <a:pt x="46" y="124"/>
                    <a:pt x="46" y="124"/>
                    <a:pt x="46" y="124"/>
                  </a:cubicBezTo>
                  <a:cubicBezTo>
                    <a:pt x="47" y="124"/>
                    <a:pt x="49" y="124"/>
                    <a:pt x="49" y="124"/>
                  </a:cubicBezTo>
                  <a:cubicBezTo>
                    <a:pt x="49" y="125"/>
                    <a:pt x="49" y="127"/>
                    <a:pt x="49" y="128"/>
                  </a:cubicBezTo>
                  <a:cubicBezTo>
                    <a:pt x="50" y="129"/>
                    <a:pt x="50" y="129"/>
                    <a:pt x="51" y="129"/>
                  </a:cubicBezTo>
                  <a:cubicBezTo>
                    <a:pt x="51" y="132"/>
                    <a:pt x="51" y="134"/>
                    <a:pt x="51" y="137"/>
                  </a:cubicBezTo>
                  <a:cubicBezTo>
                    <a:pt x="51" y="137"/>
                    <a:pt x="51" y="137"/>
                    <a:pt x="51" y="137"/>
                  </a:cubicBezTo>
                  <a:cubicBezTo>
                    <a:pt x="51" y="138"/>
                    <a:pt x="51" y="139"/>
                    <a:pt x="51" y="141"/>
                  </a:cubicBezTo>
                  <a:cubicBezTo>
                    <a:pt x="51" y="141"/>
                    <a:pt x="51" y="141"/>
                    <a:pt x="51" y="142"/>
                  </a:cubicBezTo>
                  <a:cubicBezTo>
                    <a:pt x="51" y="142"/>
                    <a:pt x="51" y="142"/>
                    <a:pt x="51" y="143"/>
                  </a:cubicBezTo>
                  <a:cubicBezTo>
                    <a:pt x="50" y="143"/>
                    <a:pt x="50" y="143"/>
                    <a:pt x="50" y="143"/>
                  </a:cubicBezTo>
                  <a:cubicBezTo>
                    <a:pt x="50" y="144"/>
                    <a:pt x="50" y="145"/>
                    <a:pt x="50" y="145"/>
                  </a:cubicBezTo>
                  <a:cubicBezTo>
                    <a:pt x="50" y="145"/>
                    <a:pt x="50" y="146"/>
                    <a:pt x="49" y="146"/>
                  </a:cubicBezTo>
                  <a:cubicBezTo>
                    <a:pt x="49" y="147"/>
                    <a:pt x="49" y="148"/>
                    <a:pt x="49" y="148"/>
                  </a:cubicBezTo>
                  <a:cubicBezTo>
                    <a:pt x="49" y="149"/>
                    <a:pt x="49" y="149"/>
                    <a:pt x="49" y="149"/>
                  </a:cubicBezTo>
                  <a:cubicBezTo>
                    <a:pt x="49" y="149"/>
                    <a:pt x="49" y="150"/>
                    <a:pt x="49" y="150"/>
                  </a:cubicBezTo>
                  <a:cubicBezTo>
                    <a:pt x="49" y="150"/>
                    <a:pt x="48" y="151"/>
                    <a:pt x="47" y="152"/>
                  </a:cubicBezTo>
                  <a:cubicBezTo>
                    <a:pt x="47" y="152"/>
                    <a:pt x="47" y="152"/>
                    <a:pt x="47" y="153"/>
                  </a:cubicBezTo>
                  <a:cubicBezTo>
                    <a:pt x="48" y="153"/>
                    <a:pt x="48" y="153"/>
                    <a:pt x="48" y="153"/>
                  </a:cubicBezTo>
                  <a:cubicBezTo>
                    <a:pt x="48" y="153"/>
                    <a:pt x="48" y="154"/>
                    <a:pt x="48" y="154"/>
                  </a:cubicBezTo>
                  <a:cubicBezTo>
                    <a:pt x="49" y="154"/>
                    <a:pt x="49" y="154"/>
                    <a:pt x="49" y="155"/>
                  </a:cubicBezTo>
                  <a:cubicBezTo>
                    <a:pt x="49" y="155"/>
                    <a:pt x="49" y="157"/>
                    <a:pt x="49" y="157"/>
                  </a:cubicBezTo>
                  <a:cubicBezTo>
                    <a:pt x="49" y="157"/>
                    <a:pt x="50" y="157"/>
                    <a:pt x="50" y="157"/>
                  </a:cubicBezTo>
                  <a:cubicBezTo>
                    <a:pt x="50" y="158"/>
                    <a:pt x="50" y="158"/>
                    <a:pt x="50" y="158"/>
                  </a:cubicBezTo>
                  <a:cubicBezTo>
                    <a:pt x="50" y="158"/>
                    <a:pt x="50" y="158"/>
                    <a:pt x="51" y="158"/>
                  </a:cubicBezTo>
                  <a:cubicBezTo>
                    <a:pt x="51" y="159"/>
                    <a:pt x="51" y="159"/>
                    <a:pt x="51" y="159"/>
                  </a:cubicBezTo>
                  <a:cubicBezTo>
                    <a:pt x="51" y="159"/>
                    <a:pt x="52" y="159"/>
                    <a:pt x="52" y="159"/>
                  </a:cubicBezTo>
                  <a:cubicBezTo>
                    <a:pt x="52" y="159"/>
                    <a:pt x="52" y="159"/>
                    <a:pt x="53" y="159"/>
                  </a:cubicBezTo>
                  <a:cubicBezTo>
                    <a:pt x="56" y="159"/>
                    <a:pt x="56" y="159"/>
                    <a:pt x="56" y="159"/>
                  </a:cubicBezTo>
                  <a:cubicBezTo>
                    <a:pt x="56" y="74"/>
                    <a:pt x="56" y="74"/>
                    <a:pt x="56" y="74"/>
                  </a:cubicBezTo>
                  <a:cubicBezTo>
                    <a:pt x="55" y="74"/>
                    <a:pt x="55" y="74"/>
                    <a:pt x="55" y="74"/>
                  </a:cubicBezTo>
                  <a:cubicBezTo>
                    <a:pt x="55" y="74"/>
                    <a:pt x="55" y="75"/>
                    <a:pt x="55" y="75"/>
                  </a:cubicBezTo>
                  <a:cubicBezTo>
                    <a:pt x="54" y="75"/>
                    <a:pt x="54" y="75"/>
                    <a:pt x="54" y="75"/>
                  </a:cubicBezTo>
                  <a:cubicBezTo>
                    <a:pt x="54" y="75"/>
                    <a:pt x="54" y="76"/>
                    <a:pt x="54" y="76"/>
                  </a:cubicBezTo>
                  <a:cubicBezTo>
                    <a:pt x="53" y="76"/>
                    <a:pt x="52" y="76"/>
                    <a:pt x="52" y="76"/>
                  </a:cubicBezTo>
                  <a:cubicBezTo>
                    <a:pt x="51" y="77"/>
                    <a:pt x="51" y="77"/>
                    <a:pt x="51" y="77"/>
                  </a:cubicBezTo>
                  <a:cubicBezTo>
                    <a:pt x="50" y="77"/>
                    <a:pt x="50" y="77"/>
                    <a:pt x="49" y="77"/>
                  </a:cubicBezTo>
                  <a:cubicBezTo>
                    <a:pt x="49" y="77"/>
                    <a:pt x="49" y="78"/>
                    <a:pt x="49" y="78"/>
                  </a:cubicBezTo>
                  <a:cubicBezTo>
                    <a:pt x="49" y="78"/>
                    <a:pt x="48" y="78"/>
                    <a:pt x="47" y="78"/>
                  </a:cubicBezTo>
                  <a:cubicBezTo>
                    <a:pt x="47" y="78"/>
                    <a:pt x="47" y="78"/>
                    <a:pt x="47" y="79"/>
                  </a:cubicBezTo>
                  <a:cubicBezTo>
                    <a:pt x="47" y="79"/>
                    <a:pt x="47" y="79"/>
                    <a:pt x="46" y="79"/>
                  </a:cubicBezTo>
                  <a:cubicBezTo>
                    <a:pt x="46" y="79"/>
                    <a:pt x="46" y="79"/>
                    <a:pt x="46" y="80"/>
                  </a:cubicBezTo>
                  <a:cubicBezTo>
                    <a:pt x="46" y="80"/>
                    <a:pt x="46" y="80"/>
                    <a:pt x="45" y="80"/>
                  </a:cubicBezTo>
                  <a:cubicBezTo>
                    <a:pt x="45" y="80"/>
                    <a:pt x="45" y="80"/>
                    <a:pt x="45" y="81"/>
                  </a:cubicBezTo>
                  <a:cubicBezTo>
                    <a:pt x="44" y="81"/>
                    <a:pt x="43" y="81"/>
                    <a:pt x="42" y="81"/>
                  </a:cubicBezTo>
                  <a:close/>
                  <a:moveTo>
                    <a:pt x="21" y="133"/>
                  </a:moveTo>
                  <a:cubicBezTo>
                    <a:pt x="21" y="84"/>
                    <a:pt x="21" y="84"/>
                    <a:pt x="21" y="84"/>
                  </a:cubicBezTo>
                  <a:cubicBezTo>
                    <a:pt x="22" y="84"/>
                    <a:pt x="22" y="84"/>
                    <a:pt x="22" y="84"/>
                  </a:cubicBezTo>
                  <a:cubicBezTo>
                    <a:pt x="22" y="85"/>
                    <a:pt x="22" y="85"/>
                    <a:pt x="22" y="85"/>
                  </a:cubicBezTo>
                  <a:cubicBezTo>
                    <a:pt x="22" y="86"/>
                    <a:pt x="22" y="86"/>
                    <a:pt x="22" y="86"/>
                  </a:cubicBezTo>
                  <a:cubicBezTo>
                    <a:pt x="22" y="88"/>
                    <a:pt x="22" y="90"/>
                    <a:pt x="22" y="92"/>
                  </a:cubicBezTo>
                  <a:cubicBezTo>
                    <a:pt x="22" y="92"/>
                    <a:pt x="22" y="93"/>
                    <a:pt x="23" y="93"/>
                  </a:cubicBezTo>
                  <a:cubicBezTo>
                    <a:pt x="23" y="93"/>
                    <a:pt x="23" y="94"/>
                    <a:pt x="23" y="95"/>
                  </a:cubicBezTo>
                  <a:cubicBezTo>
                    <a:pt x="23" y="95"/>
                    <a:pt x="24" y="95"/>
                    <a:pt x="24" y="95"/>
                  </a:cubicBezTo>
                  <a:cubicBezTo>
                    <a:pt x="24" y="96"/>
                    <a:pt x="24" y="97"/>
                    <a:pt x="24" y="98"/>
                  </a:cubicBezTo>
                  <a:cubicBezTo>
                    <a:pt x="24" y="98"/>
                    <a:pt x="24" y="98"/>
                    <a:pt x="23" y="98"/>
                  </a:cubicBezTo>
                  <a:cubicBezTo>
                    <a:pt x="23" y="100"/>
                    <a:pt x="23" y="102"/>
                    <a:pt x="23" y="103"/>
                  </a:cubicBezTo>
                  <a:cubicBezTo>
                    <a:pt x="23" y="103"/>
                    <a:pt x="23" y="104"/>
                    <a:pt x="24" y="104"/>
                  </a:cubicBezTo>
                  <a:cubicBezTo>
                    <a:pt x="24" y="105"/>
                    <a:pt x="24" y="107"/>
                    <a:pt x="24" y="109"/>
                  </a:cubicBezTo>
                  <a:cubicBezTo>
                    <a:pt x="24" y="109"/>
                    <a:pt x="23" y="109"/>
                    <a:pt x="23" y="109"/>
                  </a:cubicBezTo>
                  <a:cubicBezTo>
                    <a:pt x="23" y="110"/>
                    <a:pt x="23" y="112"/>
                    <a:pt x="23" y="114"/>
                  </a:cubicBezTo>
                  <a:cubicBezTo>
                    <a:pt x="23" y="114"/>
                    <a:pt x="23" y="114"/>
                    <a:pt x="24" y="114"/>
                  </a:cubicBezTo>
                  <a:cubicBezTo>
                    <a:pt x="24" y="115"/>
                    <a:pt x="24" y="116"/>
                    <a:pt x="24" y="117"/>
                  </a:cubicBezTo>
                  <a:cubicBezTo>
                    <a:pt x="24" y="117"/>
                    <a:pt x="23" y="117"/>
                    <a:pt x="23" y="117"/>
                  </a:cubicBezTo>
                  <a:cubicBezTo>
                    <a:pt x="23" y="122"/>
                    <a:pt x="23" y="125"/>
                    <a:pt x="23" y="129"/>
                  </a:cubicBezTo>
                  <a:cubicBezTo>
                    <a:pt x="22" y="129"/>
                    <a:pt x="22" y="129"/>
                    <a:pt x="22" y="129"/>
                  </a:cubicBezTo>
                  <a:cubicBezTo>
                    <a:pt x="22" y="131"/>
                    <a:pt x="22" y="132"/>
                    <a:pt x="22" y="133"/>
                  </a:cubicBezTo>
                  <a:lnTo>
                    <a:pt x="21" y="133"/>
                  </a:lnTo>
                  <a:close/>
                  <a:moveTo>
                    <a:pt x="21" y="71"/>
                  </a:moveTo>
                  <a:cubicBezTo>
                    <a:pt x="21" y="78"/>
                    <a:pt x="21" y="78"/>
                    <a:pt x="21" y="78"/>
                  </a:cubicBezTo>
                  <a:cubicBezTo>
                    <a:pt x="21" y="78"/>
                    <a:pt x="21" y="78"/>
                    <a:pt x="21" y="78"/>
                  </a:cubicBezTo>
                  <a:cubicBezTo>
                    <a:pt x="21" y="78"/>
                    <a:pt x="21" y="77"/>
                    <a:pt x="21" y="77"/>
                  </a:cubicBezTo>
                  <a:cubicBezTo>
                    <a:pt x="20" y="77"/>
                    <a:pt x="20" y="77"/>
                    <a:pt x="20" y="77"/>
                  </a:cubicBezTo>
                  <a:cubicBezTo>
                    <a:pt x="19" y="77"/>
                    <a:pt x="19" y="76"/>
                    <a:pt x="19" y="75"/>
                  </a:cubicBezTo>
                  <a:cubicBezTo>
                    <a:pt x="18" y="75"/>
                    <a:pt x="17" y="75"/>
                    <a:pt x="17" y="75"/>
                  </a:cubicBezTo>
                  <a:cubicBezTo>
                    <a:pt x="17" y="74"/>
                    <a:pt x="17" y="73"/>
                    <a:pt x="17" y="72"/>
                  </a:cubicBezTo>
                  <a:cubicBezTo>
                    <a:pt x="17" y="72"/>
                    <a:pt x="18" y="72"/>
                    <a:pt x="19" y="72"/>
                  </a:cubicBezTo>
                  <a:cubicBezTo>
                    <a:pt x="19" y="72"/>
                    <a:pt x="19" y="72"/>
                    <a:pt x="19" y="72"/>
                  </a:cubicBezTo>
                  <a:cubicBezTo>
                    <a:pt x="19" y="72"/>
                    <a:pt x="20" y="72"/>
                    <a:pt x="20" y="72"/>
                  </a:cubicBezTo>
                  <a:cubicBezTo>
                    <a:pt x="20" y="72"/>
                    <a:pt x="20" y="71"/>
                    <a:pt x="21" y="71"/>
                  </a:cubicBezTo>
                  <a:cubicBezTo>
                    <a:pt x="21" y="71"/>
                    <a:pt x="21" y="71"/>
                    <a:pt x="21" y="71"/>
                  </a:cubicBezTo>
                  <a:close/>
                  <a:moveTo>
                    <a:pt x="21" y="84"/>
                  </a:moveTo>
                  <a:cubicBezTo>
                    <a:pt x="21" y="133"/>
                    <a:pt x="21" y="133"/>
                    <a:pt x="21" y="133"/>
                  </a:cubicBezTo>
                  <a:cubicBezTo>
                    <a:pt x="21" y="133"/>
                    <a:pt x="21" y="133"/>
                    <a:pt x="21" y="133"/>
                  </a:cubicBezTo>
                  <a:cubicBezTo>
                    <a:pt x="21" y="134"/>
                    <a:pt x="21" y="135"/>
                    <a:pt x="21" y="137"/>
                  </a:cubicBezTo>
                  <a:cubicBezTo>
                    <a:pt x="20" y="137"/>
                    <a:pt x="20" y="137"/>
                    <a:pt x="20" y="137"/>
                  </a:cubicBezTo>
                  <a:cubicBezTo>
                    <a:pt x="20" y="137"/>
                    <a:pt x="20" y="138"/>
                    <a:pt x="20" y="138"/>
                  </a:cubicBezTo>
                  <a:cubicBezTo>
                    <a:pt x="19" y="138"/>
                    <a:pt x="19" y="138"/>
                    <a:pt x="19" y="138"/>
                  </a:cubicBezTo>
                  <a:cubicBezTo>
                    <a:pt x="19" y="139"/>
                    <a:pt x="19" y="139"/>
                    <a:pt x="19" y="139"/>
                  </a:cubicBezTo>
                  <a:cubicBezTo>
                    <a:pt x="17" y="139"/>
                    <a:pt x="16" y="139"/>
                    <a:pt x="15" y="139"/>
                  </a:cubicBezTo>
                  <a:cubicBezTo>
                    <a:pt x="15" y="139"/>
                    <a:pt x="15" y="139"/>
                    <a:pt x="15" y="138"/>
                  </a:cubicBezTo>
                  <a:cubicBezTo>
                    <a:pt x="15" y="138"/>
                    <a:pt x="15" y="138"/>
                    <a:pt x="14" y="138"/>
                  </a:cubicBezTo>
                  <a:cubicBezTo>
                    <a:pt x="14" y="138"/>
                    <a:pt x="14" y="138"/>
                    <a:pt x="14" y="138"/>
                  </a:cubicBezTo>
                  <a:cubicBezTo>
                    <a:pt x="12" y="138"/>
                    <a:pt x="11" y="138"/>
                    <a:pt x="10" y="138"/>
                  </a:cubicBezTo>
                  <a:cubicBezTo>
                    <a:pt x="10" y="138"/>
                    <a:pt x="10" y="139"/>
                    <a:pt x="10" y="139"/>
                  </a:cubicBezTo>
                  <a:cubicBezTo>
                    <a:pt x="10" y="139"/>
                    <a:pt x="9" y="139"/>
                    <a:pt x="9" y="139"/>
                  </a:cubicBezTo>
                  <a:cubicBezTo>
                    <a:pt x="9" y="140"/>
                    <a:pt x="9" y="140"/>
                    <a:pt x="9" y="141"/>
                  </a:cubicBezTo>
                  <a:cubicBezTo>
                    <a:pt x="9" y="141"/>
                    <a:pt x="9" y="141"/>
                    <a:pt x="9" y="141"/>
                  </a:cubicBezTo>
                  <a:cubicBezTo>
                    <a:pt x="8" y="141"/>
                    <a:pt x="8" y="141"/>
                    <a:pt x="8" y="142"/>
                  </a:cubicBezTo>
                  <a:cubicBezTo>
                    <a:pt x="7" y="142"/>
                    <a:pt x="7" y="142"/>
                    <a:pt x="6" y="142"/>
                  </a:cubicBezTo>
                  <a:cubicBezTo>
                    <a:pt x="6" y="142"/>
                    <a:pt x="6" y="142"/>
                    <a:pt x="6" y="142"/>
                  </a:cubicBezTo>
                  <a:cubicBezTo>
                    <a:pt x="5" y="142"/>
                    <a:pt x="3" y="142"/>
                    <a:pt x="1" y="142"/>
                  </a:cubicBezTo>
                  <a:cubicBezTo>
                    <a:pt x="1" y="142"/>
                    <a:pt x="1" y="142"/>
                    <a:pt x="1" y="142"/>
                  </a:cubicBezTo>
                  <a:cubicBezTo>
                    <a:pt x="0" y="142"/>
                    <a:pt x="0" y="142"/>
                    <a:pt x="0" y="142"/>
                  </a:cubicBezTo>
                  <a:cubicBezTo>
                    <a:pt x="0" y="141"/>
                    <a:pt x="0" y="140"/>
                    <a:pt x="0" y="140"/>
                  </a:cubicBezTo>
                  <a:cubicBezTo>
                    <a:pt x="0" y="140"/>
                    <a:pt x="0" y="140"/>
                    <a:pt x="1" y="139"/>
                  </a:cubicBezTo>
                  <a:cubicBezTo>
                    <a:pt x="1" y="139"/>
                    <a:pt x="1" y="138"/>
                    <a:pt x="1" y="138"/>
                  </a:cubicBezTo>
                  <a:cubicBezTo>
                    <a:pt x="1" y="138"/>
                    <a:pt x="1" y="138"/>
                    <a:pt x="2" y="138"/>
                  </a:cubicBezTo>
                  <a:cubicBezTo>
                    <a:pt x="2" y="137"/>
                    <a:pt x="2" y="136"/>
                    <a:pt x="2" y="135"/>
                  </a:cubicBezTo>
                  <a:cubicBezTo>
                    <a:pt x="2" y="135"/>
                    <a:pt x="2" y="135"/>
                    <a:pt x="3" y="135"/>
                  </a:cubicBezTo>
                  <a:cubicBezTo>
                    <a:pt x="3" y="135"/>
                    <a:pt x="3" y="134"/>
                    <a:pt x="3" y="134"/>
                  </a:cubicBezTo>
                  <a:cubicBezTo>
                    <a:pt x="4" y="134"/>
                    <a:pt x="4" y="134"/>
                    <a:pt x="4" y="134"/>
                  </a:cubicBezTo>
                  <a:cubicBezTo>
                    <a:pt x="4" y="133"/>
                    <a:pt x="4" y="132"/>
                    <a:pt x="4" y="131"/>
                  </a:cubicBezTo>
                  <a:cubicBezTo>
                    <a:pt x="5" y="131"/>
                    <a:pt x="5" y="131"/>
                    <a:pt x="5" y="131"/>
                  </a:cubicBezTo>
                  <a:cubicBezTo>
                    <a:pt x="5" y="129"/>
                    <a:pt x="5" y="128"/>
                    <a:pt x="5" y="127"/>
                  </a:cubicBezTo>
                  <a:cubicBezTo>
                    <a:pt x="6" y="127"/>
                    <a:pt x="6" y="127"/>
                    <a:pt x="6" y="126"/>
                  </a:cubicBezTo>
                  <a:cubicBezTo>
                    <a:pt x="6" y="124"/>
                    <a:pt x="6" y="123"/>
                    <a:pt x="6" y="122"/>
                  </a:cubicBezTo>
                  <a:cubicBezTo>
                    <a:pt x="6" y="121"/>
                    <a:pt x="6" y="121"/>
                    <a:pt x="6" y="121"/>
                  </a:cubicBezTo>
                  <a:cubicBezTo>
                    <a:pt x="6" y="120"/>
                    <a:pt x="6" y="119"/>
                    <a:pt x="6" y="118"/>
                  </a:cubicBezTo>
                  <a:cubicBezTo>
                    <a:pt x="7" y="118"/>
                    <a:pt x="7" y="118"/>
                    <a:pt x="7" y="118"/>
                  </a:cubicBezTo>
                  <a:cubicBezTo>
                    <a:pt x="7" y="117"/>
                    <a:pt x="7" y="117"/>
                    <a:pt x="7" y="115"/>
                  </a:cubicBezTo>
                  <a:cubicBezTo>
                    <a:pt x="7" y="115"/>
                    <a:pt x="7" y="115"/>
                    <a:pt x="8" y="115"/>
                  </a:cubicBezTo>
                  <a:cubicBezTo>
                    <a:pt x="8" y="113"/>
                    <a:pt x="8" y="112"/>
                    <a:pt x="8" y="110"/>
                  </a:cubicBezTo>
                  <a:cubicBezTo>
                    <a:pt x="8" y="110"/>
                    <a:pt x="8" y="110"/>
                    <a:pt x="9" y="110"/>
                  </a:cubicBezTo>
                  <a:cubicBezTo>
                    <a:pt x="9" y="107"/>
                    <a:pt x="9" y="105"/>
                    <a:pt x="9" y="103"/>
                  </a:cubicBezTo>
                  <a:cubicBezTo>
                    <a:pt x="9" y="102"/>
                    <a:pt x="9" y="102"/>
                    <a:pt x="10" y="102"/>
                  </a:cubicBezTo>
                  <a:cubicBezTo>
                    <a:pt x="10" y="99"/>
                    <a:pt x="10" y="98"/>
                    <a:pt x="10" y="95"/>
                  </a:cubicBezTo>
                  <a:cubicBezTo>
                    <a:pt x="10" y="95"/>
                    <a:pt x="10" y="95"/>
                    <a:pt x="10" y="95"/>
                  </a:cubicBezTo>
                  <a:cubicBezTo>
                    <a:pt x="10" y="95"/>
                    <a:pt x="10" y="94"/>
                    <a:pt x="10" y="94"/>
                  </a:cubicBezTo>
                  <a:cubicBezTo>
                    <a:pt x="10" y="94"/>
                    <a:pt x="11" y="94"/>
                    <a:pt x="11" y="94"/>
                  </a:cubicBezTo>
                  <a:cubicBezTo>
                    <a:pt x="11" y="93"/>
                    <a:pt x="11" y="92"/>
                    <a:pt x="11" y="92"/>
                  </a:cubicBezTo>
                  <a:cubicBezTo>
                    <a:pt x="11" y="92"/>
                    <a:pt x="11" y="91"/>
                    <a:pt x="12" y="91"/>
                  </a:cubicBezTo>
                  <a:cubicBezTo>
                    <a:pt x="12" y="90"/>
                    <a:pt x="12" y="90"/>
                    <a:pt x="12" y="90"/>
                  </a:cubicBezTo>
                  <a:cubicBezTo>
                    <a:pt x="12" y="89"/>
                    <a:pt x="11" y="89"/>
                    <a:pt x="11" y="89"/>
                  </a:cubicBezTo>
                  <a:cubicBezTo>
                    <a:pt x="11" y="89"/>
                    <a:pt x="11" y="88"/>
                    <a:pt x="11" y="88"/>
                  </a:cubicBezTo>
                  <a:cubicBezTo>
                    <a:pt x="11" y="88"/>
                    <a:pt x="11" y="88"/>
                    <a:pt x="11" y="88"/>
                  </a:cubicBezTo>
                  <a:cubicBezTo>
                    <a:pt x="11" y="87"/>
                    <a:pt x="11" y="86"/>
                    <a:pt x="11" y="85"/>
                  </a:cubicBezTo>
                  <a:cubicBezTo>
                    <a:pt x="11" y="85"/>
                    <a:pt x="11" y="85"/>
                    <a:pt x="11" y="84"/>
                  </a:cubicBezTo>
                  <a:cubicBezTo>
                    <a:pt x="11" y="84"/>
                    <a:pt x="11" y="84"/>
                    <a:pt x="11" y="83"/>
                  </a:cubicBezTo>
                  <a:cubicBezTo>
                    <a:pt x="11" y="83"/>
                    <a:pt x="11" y="83"/>
                    <a:pt x="12" y="83"/>
                  </a:cubicBezTo>
                  <a:cubicBezTo>
                    <a:pt x="12" y="83"/>
                    <a:pt x="12" y="83"/>
                    <a:pt x="12" y="83"/>
                  </a:cubicBezTo>
                  <a:cubicBezTo>
                    <a:pt x="12" y="83"/>
                    <a:pt x="13" y="83"/>
                    <a:pt x="14" y="83"/>
                  </a:cubicBezTo>
                  <a:cubicBezTo>
                    <a:pt x="14" y="83"/>
                    <a:pt x="14" y="83"/>
                    <a:pt x="14" y="83"/>
                  </a:cubicBezTo>
                  <a:cubicBezTo>
                    <a:pt x="15" y="83"/>
                    <a:pt x="15" y="83"/>
                    <a:pt x="16" y="83"/>
                  </a:cubicBezTo>
                  <a:cubicBezTo>
                    <a:pt x="16" y="83"/>
                    <a:pt x="16" y="83"/>
                    <a:pt x="16" y="82"/>
                  </a:cubicBezTo>
                  <a:cubicBezTo>
                    <a:pt x="16" y="82"/>
                    <a:pt x="17" y="82"/>
                    <a:pt x="17" y="82"/>
                  </a:cubicBezTo>
                  <a:cubicBezTo>
                    <a:pt x="17" y="82"/>
                    <a:pt x="17" y="82"/>
                    <a:pt x="17" y="81"/>
                  </a:cubicBezTo>
                  <a:cubicBezTo>
                    <a:pt x="18" y="81"/>
                    <a:pt x="19" y="81"/>
                    <a:pt x="20" y="81"/>
                  </a:cubicBezTo>
                  <a:cubicBezTo>
                    <a:pt x="20" y="81"/>
                    <a:pt x="20" y="82"/>
                    <a:pt x="20" y="82"/>
                  </a:cubicBezTo>
                  <a:cubicBezTo>
                    <a:pt x="20" y="82"/>
                    <a:pt x="20" y="82"/>
                    <a:pt x="21" y="82"/>
                  </a:cubicBezTo>
                  <a:cubicBezTo>
                    <a:pt x="21" y="83"/>
                    <a:pt x="21" y="84"/>
                    <a:pt x="21" y="8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45" name="íṡḷiďé">
              <a:extLst>
                <a:ext uri="{FF2B5EF4-FFF2-40B4-BE49-F238E27FC236}">
                  <a16:creationId xmlns:a16="http://schemas.microsoft.com/office/drawing/2014/main" id="{3E38383D-85B7-E9ED-602C-DFF6BF8455A4}"/>
                </a:ext>
              </a:extLst>
            </p:cNvPr>
            <p:cNvSpPr/>
            <p:nvPr/>
          </p:nvSpPr>
          <p:spPr bwMode="auto">
            <a:xfrm>
              <a:off x="10385710" y="2882410"/>
              <a:ext cx="631827" cy="675945"/>
            </a:xfrm>
            <a:custGeom>
              <a:avLst/>
              <a:gdLst>
                <a:gd name="T0" fmla="*/ 115 w 146"/>
                <a:gd name="T1" fmla="*/ 78 h 155"/>
                <a:gd name="T2" fmla="*/ 131 w 146"/>
                <a:gd name="T3" fmla="*/ 85 h 155"/>
                <a:gd name="T4" fmla="*/ 122 w 146"/>
                <a:gd name="T5" fmla="*/ 98 h 155"/>
                <a:gd name="T6" fmla="*/ 102 w 146"/>
                <a:gd name="T7" fmla="*/ 51 h 155"/>
                <a:gd name="T8" fmla="*/ 105 w 146"/>
                <a:gd name="T9" fmla="*/ 67 h 155"/>
                <a:gd name="T10" fmla="*/ 113 w 146"/>
                <a:gd name="T11" fmla="*/ 41 h 155"/>
                <a:gd name="T12" fmla="*/ 106 w 146"/>
                <a:gd name="T13" fmla="*/ 51 h 155"/>
                <a:gd name="T14" fmla="*/ 117 w 146"/>
                <a:gd name="T15" fmla="*/ 57 h 155"/>
                <a:gd name="T16" fmla="*/ 142 w 146"/>
                <a:gd name="T17" fmla="*/ 54 h 155"/>
                <a:gd name="T18" fmla="*/ 142 w 146"/>
                <a:gd name="T19" fmla="*/ 35 h 155"/>
                <a:gd name="T20" fmla="*/ 129 w 146"/>
                <a:gd name="T21" fmla="*/ 28 h 155"/>
                <a:gd name="T22" fmla="*/ 106 w 146"/>
                <a:gd name="T23" fmla="*/ 29 h 155"/>
                <a:gd name="T24" fmla="*/ 118 w 146"/>
                <a:gd name="T25" fmla="*/ 5 h 155"/>
                <a:gd name="T26" fmla="*/ 116 w 146"/>
                <a:gd name="T27" fmla="*/ 23 h 155"/>
                <a:gd name="T28" fmla="*/ 98 w 146"/>
                <a:gd name="T29" fmla="*/ 24 h 155"/>
                <a:gd name="T30" fmla="*/ 99 w 146"/>
                <a:gd name="T31" fmla="*/ 30 h 155"/>
                <a:gd name="T32" fmla="*/ 75 w 146"/>
                <a:gd name="T33" fmla="*/ 44 h 155"/>
                <a:gd name="T34" fmla="*/ 81 w 146"/>
                <a:gd name="T35" fmla="*/ 19 h 155"/>
                <a:gd name="T36" fmla="*/ 94 w 146"/>
                <a:gd name="T37" fmla="*/ 10 h 155"/>
                <a:gd name="T38" fmla="*/ 101 w 146"/>
                <a:gd name="T39" fmla="*/ 49 h 155"/>
                <a:gd name="T40" fmla="*/ 81 w 146"/>
                <a:gd name="T41" fmla="*/ 54 h 155"/>
                <a:gd name="T42" fmla="*/ 73 w 146"/>
                <a:gd name="T43" fmla="*/ 53 h 155"/>
                <a:gd name="T44" fmla="*/ 79 w 146"/>
                <a:gd name="T45" fmla="*/ 51 h 155"/>
                <a:gd name="T46" fmla="*/ 75 w 146"/>
                <a:gd name="T47" fmla="*/ 67 h 155"/>
                <a:gd name="T48" fmla="*/ 91 w 146"/>
                <a:gd name="T49" fmla="*/ 147 h 155"/>
                <a:gd name="T50" fmla="*/ 98 w 146"/>
                <a:gd name="T51" fmla="*/ 115 h 155"/>
                <a:gd name="T52" fmla="*/ 87 w 146"/>
                <a:gd name="T53" fmla="*/ 76 h 155"/>
                <a:gd name="T54" fmla="*/ 102 w 146"/>
                <a:gd name="T55" fmla="*/ 67 h 155"/>
                <a:gd name="T56" fmla="*/ 62 w 146"/>
                <a:gd name="T57" fmla="*/ 25 h 155"/>
                <a:gd name="T58" fmla="*/ 59 w 146"/>
                <a:gd name="T59" fmla="*/ 36 h 155"/>
                <a:gd name="T60" fmla="*/ 72 w 146"/>
                <a:gd name="T61" fmla="*/ 3 h 155"/>
                <a:gd name="T62" fmla="*/ 72 w 146"/>
                <a:gd name="T63" fmla="*/ 54 h 155"/>
                <a:gd name="T64" fmla="*/ 70 w 146"/>
                <a:gd name="T65" fmla="*/ 69 h 155"/>
                <a:gd name="T66" fmla="*/ 67 w 146"/>
                <a:gd name="T67" fmla="*/ 133 h 155"/>
                <a:gd name="T68" fmla="*/ 62 w 146"/>
                <a:gd name="T69" fmla="*/ 106 h 155"/>
                <a:gd name="T70" fmla="*/ 58 w 146"/>
                <a:gd name="T71" fmla="*/ 82 h 155"/>
                <a:gd name="T72" fmla="*/ 73 w 146"/>
                <a:gd name="T73" fmla="*/ 53 h 155"/>
                <a:gd name="T74" fmla="*/ 67 w 146"/>
                <a:gd name="T75" fmla="*/ 69 h 155"/>
                <a:gd name="T76" fmla="*/ 52 w 146"/>
                <a:gd name="T77" fmla="*/ 27 h 155"/>
                <a:gd name="T78" fmla="*/ 54 w 146"/>
                <a:gd name="T79" fmla="*/ 9 h 155"/>
                <a:gd name="T80" fmla="*/ 41 w 146"/>
                <a:gd name="T81" fmla="*/ 9 h 155"/>
                <a:gd name="T82" fmla="*/ 29 w 146"/>
                <a:gd name="T83" fmla="*/ 22 h 155"/>
                <a:gd name="T84" fmla="*/ 28 w 146"/>
                <a:gd name="T85" fmla="*/ 48 h 155"/>
                <a:gd name="T86" fmla="*/ 18 w 146"/>
                <a:gd name="T87" fmla="*/ 46 h 155"/>
                <a:gd name="T88" fmla="*/ 7 w 146"/>
                <a:gd name="T89" fmla="*/ 61 h 155"/>
                <a:gd name="T90" fmla="*/ 1 w 146"/>
                <a:gd name="T91" fmla="*/ 80 h 155"/>
                <a:gd name="T92" fmla="*/ 21 w 146"/>
                <a:gd name="T93" fmla="*/ 80 h 155"/>
                <a:gd name="T94" fmla="*/ 32 w 146"/>
                <a:gd name="T95" fmla="*/ 59 h 155"/>
                <a:gd name="T96" fmla="*/ 46 w 146"/>
                <a:gd name="T97" fmla="*/ 52 h 155"/>
                <a:gd name="T98" fmla="*/ 55 w 146"/>
                <a:gd name="T99" fmla="*/ 39 h 155"/>
                <a:gd name="T100" fmla="*/ 52 w 146"/>
                <a:gd name="T101" fmla="*/ 77 h 155"/>
                <a:gd name="T102" fmla="*/ 43 w 146"/>
                <a:gd name="T103" fmla="*/ 60 h 155"/>
                <a:gd name="T104" fmla="*/ 58 w 146"/>
                <a:gd name="T105" fmla="*/ 53 h 155"/>
                <a:gd name="T106" fmla="*/ 47 w 146"/>
                <a:gd name="T107" fmla="*/ 113 h 155"/>
                <a:gd name="T108" fmla="*/ 30 w 146"/>
                <a:gd name="T109" fmla="*/ 96 h 155"/>
                <a:gd name="T110" fmla="*/ 39 w 146"/>
                <a:gd name="T111" fmla="*/ 87 h 155"/>
                <a:gd name="T112" fmla="*/ 57 w 146"/>
                <a:gd name="T113" fmla="*/ 89 h 155"/>
                <a:gd name="T114" fmla="*/ 42 w 146"/>
                <a:gd name="T115" fmla="*/ 153 h 155"/>
                <a:gd name="T116" fmla="*/ 8 w 146"/>
                <a:gd name="T117" fmla="*/ 152 h 155"/>
                <a:gd name="T118" fmla="*/ 17 w 146"/>
                <a:gd name="T119" fmla="*/ 141 h 155"/>
                <a:gd name="T120" fmla="*/ 48 w 146"/>
                <a:gd name="T121" fmla="*/ 13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55">
                  <a:moveTo>
                    <a:pt x="102" y="95"/>
                  </a:moveTo>
                  <a:cubicBezTo>
                    <a:pt x="102" y="78"/>
                    <a:pt x="102" y="78"/>
                    <a:pt x="102" y="78"/>
                  </a:cubicBezTo>
                  <a:cubicBezTo>
                    <a:pt x="103" y="78"/>
                    <a:pt x="103" y="78"/>
                    <a:pt x="103" y="78"/>
                  </a:cubicBezTo>
                  <a:cubicBezTo>
                    <a:pt x="103" y="78"/>
                    <a:pt x="103" y="77"/>
                    <a:pt x="104" y="77"/>
                  </a:cubicBezTo>
                  <a:cubicBezTo>
                    <a:pt x="105" y="77"/>
                    <a:pt x="107" y="77"/>
                    <a:pt x="108" y="77"/>
                  </a:cubicBezTo>
                  <a:cubicBezTo>
                    <a:pt x="109" y="78"/>
                    <a:pt x="109" y="78"/>
                    <a:pt x="109" y="78"/>
                  </a:cubicBezTo>
                  <a:cubicBezTo>
                    <a:pt x="111" y="78"/>
                    <a:pt x="113" y="78"/>
                    <a:pt x="115" y="78"/>
                  </a:cubicBezTo>
                  <a:cubicBezTo>
                    <a:pt x="115" y="77"/>
                    <a:pt x="115" y="77"/>
                    <a:pt x="115" y="76"/>
                  </a:cubicBezTo>
                  <a:cubicBezTo>
                    <a:pt x="114" y="76"/>
                    <a:pt x="114" y="76"/>
                    <a:pt x="114" y="76"/>
                  </a:cubicBezTo>
                  <a:cubicBezTo>
                    <a:pt x="114" y="76"/>
                    <a:pt x="114" y="75"/>
                    <a:pt x="114" y="75"/>
                  </a:cubicBezTo>
                  <a:cubicBezTo>
                    <a:pt x="102" y="75"/>
                    <a:pt x="102" y="75"/>
                    <a:pt x="102" y="75"/>
                  </a:cubicBezTo>
                  <a:cubicBezTo>
                    <a:pt x="102" y="78"/>
                    <a:pt x="102" y="78"/>
                    <a:pt x="102" y="78"/>
                  </a:cubicBezTo>
                  <a:cubicBezTo>
                    <a:pt x="103" y="78"/>
                    <a:pt x="103" y="78"/>
                    <a:pt x="103" y="78"/>
                  </a:cubicBezTo>
                  <a:cubicBezTo>
                    <a:pt x="103" y="78"/>
                    <a:pt x="103" y="77"/>
                    <a:pt x="104" y="77"/>
                  </a:cubicBezTo>
                  <a:cubicBezTo>
                    <a:pt x="105" y="77"/>
                    <a:pt x="107" y="77"/>
                    <a:pt x="108" y="77"/>
                  </a:cubicBezTo>
                  <a:cubicBezTo>
                    <a:pt x="109" y="78"/>
                    <a:pt x="109" y="78"/>
                    <a:pt x="109" y="78"/>
                  </a:cubicBezTo>
                  <a:cubicBezTo>
                    <a:pt x="111" y="78"/>
                    <a:pt x="113" y="78"/>
                    <a:pt x="115" y="78"/>
                  </a:cubicBezTo>
                  <a:cubicBezTo>
                    <a:pt x="115" y="78"/>
                    <a:pt x="116" y="78"/>
                    <a:pt x="116" y="78"/>
                  </a:cubicBezTo>
                  <a:cubicBezTo>
                    <a:pt x="116" y="78"/>
                    <a:pt x="116" y="78"/>
                    <a:pt x="117" y="78"/>
                  </a:cubicBezTo>
                  <a:cubicBezTo>
                    <a:pt x="117" y="78"/>
                    <a:pt x="118" y="78"/>
                    <a:pt x="119" y="78"/>
                  </a:cubicBezTo>
                  <a:cubicBezTo>
                    <a:pt x="119" y="79"/>
                    <a:pt x="119" y="79"/>
                    <a:pt x="119" y="79"/>
                  </a:cubicBezTo>
                  <a:cubicBezTo>
                    <a:pt x="121" y="79"/>
                    <a:pt x="121" y="79"/>
                    <a:pt x="122" y="79"/>
                  </a:cubicBezTo>
                  <a:cubicBezTo>
                    <a:pt x="122" y="79"/>
                    <a:pt x="122" y="80"/>
                    <a:pt x="122" y="80"/>
                  </a:cubicBezTo>
                  <a:cubicBezTo>
                    <a:pt x="122" y="80"/>
                    <a:pt x="123" y="80"/>
                    <a:pt x="123" y="80"/>
                  </a:cubicBezTo>
                  <a:cubicBezTo>
                    <a:pt x="123" y="80"/>
                    <a:pt x="124" y="81"/>
                    <a:pt x="124" y="81"/>
                  </a:cubicBezTo>
                  <a:cubicBezTo>
                    <a:pt x="124" y="81"/>
                    <a:pt x="125" y="81"/>
                    <a:pt x="126" y="81"/>
                  </a:cubicBezTo>
                  <a:cubicBezTo>
                    <a:pt x="126" y="82"/>
                    <a:pt x="126" y="82"/>
                    <a:pt x="126" y="82"/>
                  </a:cubicBezTo>
                  <a:cubicBezTo>
                    <a:pt x="126" y="82"/>
                    <a:pt x="126" y="82"/>
                    <a:pt x="127" y="82"/>
                  </a:cubicBezTo>
                  <a:cubicBezTo>
                    <a:pt x="127" y="82"/>
                    <a:pt x="127" y="83"/>
                    <a:pt x="127" y="83"/>
                  </a:cubicBezTo>
                  <a:cubicBezTo>
                    <a:pt x="127" y="83"/>
                    <a:pt x="128" y="83"/>
                    <a:pt x="128" y="83"/>
                  </a:cubicBezTo>
                  <a:cubicBezTo>
                    <a:pt x="128" y="83"/>
                    <a:pt x="129" y="83"/>
                    <a:pt x="129" y="84"/>
                  </a:cubicBezTo>
                  <a:cubicBezTo>
                    <a:pt x="130" y="84"/>
                    <a:pt x="130" y="84"/>
                    <a:pt x="130" y="84"/>
                  </a:cubicBezTo>
                  <a:cubicBezTo>
                    <a:pt x="130" y="84"/>
                    <a:pt x="130" y="84"/>
                    <a:pt x="130" y="84"/>
                  </a:cubicBezTo>
                  <a:cubicBezTo>
                    <a:pt x="130" y="84"/>
                    <a:pt x="131" y="84"/>
                    <a:pt x="131" y="85"/>
                  </a:cubicBezTo>
                  <a:cubicBezTo>
                    <a:pt x="131" y="85"/>
                    <a:pt x="131" y="85"/>
                    <a:pt x="131" y="86"/>
                  </a:cubicBezTo>
                  <a:cubicBezTo>
                    <a:pt x="131" y="86"/>
                    <a:pt x="131" y="87"/>
                    <a:pt x="130" y="87"/>
                  </a:cubicBezTo>
                  <a:cubicBezTo>
                    <a:pt x="130" y="87"/>
                    <a:pt x="130" y="87"/>
                    <a:pt x="130" y="88"/>
                  </a:cubicBezTo>
                  <a:cubicBezTo>
                    <a:pt x="130" y="88"/>
                    <a:pt x="128" y="88"/>
                    <a:pt x="128" y="88"/>
                  </a:cubicBezTo>
                  <a:cubicBezTo>
                    <a:pt x="128" y="89"/>
                    <a:pt x="128" y="90"/>
                    <a:pt x="128" y="92"/>
                  </a:cubicBezTo>
                  <a:cubicBezTo>
                    <a:pt x="128" y="92"/>
                    <a:pt x="128" y="92"/>
                    <a:pt x="129" y="92"/>
                  </a:cubicBezTo>
                  <a:cubicBezTo>
                    <a:pt x="129" y="93"/>
                    <a:pt x="129" y="94"/>
                    <a:pt x="129" y="95"/>
                  </a:cubicBezTo>
                  <a:cubicBezTo>
                    <a:pt x="128" y="95"/>
                    <a:pt x="128" y="95"/>
                    <a:pt x="128" y="95"/>
                  </a:cubicBezTo>
                  <a:cubicBezTo>
                    <a:pt x="128" y="95"/>
                    <a:pt x="128" y="95"/>
                    <a:pt x="128" y="96"/>
                  </a:cubicBezTo>
                  <a:cubicBezTo>
                    <a:pt x="128" y="96"/>
                    <a:pt x="127" y="96"/>
                    <a:pt x="127" y="97"/>
                  </a:cubicBezTo>
                  <a:cubicBezTo>
                    <a:pt x="127" y="97"/>
                    <a:pt x="127" y="98"/>
                    <a:pt x="127" y="99"/>
                  </a:cubicBezTo>
                  <a:cubicBezTo>
                    <a:pt x="127" y="99"/>
                    <a:pt x="127" y="99"/>
                    <a:pt x="127" y="99"/>
                  </a:cubicBezTo>
                  <a:cubicBezTo>
                    <a:pt x="127" y="100"/>
                    <a:pt x="127" y="100"/>
                    <a:pt x="127" y="100"/>
                  </a:cubicBezTo>
                  <a:cubicBezTo>
                    <a:pt x="126" y="100"/>
                    <a:pt x="126" y="100"/>
                    <a:pt x="126" y="100"/>
                  </a:cubicBezTo>
                  <a:cubicBezTo>
                    <a:pt x="125" y="100"/>
                    <a:pt x="124" y="99"/>
                    <a:pt x="124" y="99"/>
                  </a:cubicBezTo>
                  <a:cubicBezTo>
                    <a:pt x="123" y="99"/>
                    <a:pt x="123" y="99"/>
                    <a:pt x="122" y="99"/>
                  </a:cubicBezTo>
                  <a:cubicBezTo>
                    <a:pt x="122" y="98"/>
                    <a:pt x="122" y="98"/>
                    <a:pt x="122" y="98"/>
                  </a:cubicBezTo>
                  <a:cubicBezTo>
                    <a:pt x="122" y="98"/>
                    <a:pt x="121" y="98"/>
                    <a:pt x="121" y="98"/>
                  </a:cubicBezTo>
                  <a:cubicBezTo>
                    <a:pt x="121" y="98"/>
                    <a:pt x="121" y="97"/>
                    <a:pt x="120" y="97"/>
                  </a:cubicBezTo>
                  <a:cubicBezTo>
                    <a:pt x="120" y="97"/>
                    <a:pt x="119" y="97"/>
                    <a:pt x="119" y="97"/>
                  </a:cubicBezTo>
                  <a:cubicBezTo>
                    <a:pt x="118" y="97"/>
                    <a:pt x="118" y="97"/>
                    <a:pt x="118" y="97"/>
                  </a:cubicBezTo>
                  <a:cubicBezTo>
                    <a:pt x="118" y="97"/>
                    <a:pt x="118" y="97"/>
                    <a:pt x="117" y="97"/>
                  </a:cubicBezTo>
                  <a:cubicBezTo>
                    <a:pt x="117" y="96"/>
                    <a:pt x="117" y="96"/>
                    <a:pt x="117" y="96"/>
                  </a:cubicBezTo>
                  <a:cubicBezTo>
                    <a:pt x="116" y="96"/>
                    <a:pt x="116" y="96"/>
                    <a:pt x="116" y="96"/>
                  </a:cubicBezTo>
                  <a:cubicBezTo>
                    <a:pt x="115" y="96"/>
                    <a:pt x="115" y="95"/>
                    <a:pt x="115" y="95"/>
                  </a:cubicBezTo>
                  <a:cubicBezTo>
                    <a:pt x="112" y="95"/>
                    <a:pt x="109" y="95"/>
                    <a:pt x="107" y="95"/>
                  </a:cubicBezTo>
                  <a:cubicBezTo>
                    <a:pt x="107" y="95"/>
                    <a:pt x="106" y="95"/>
                    <a:pt x="106" y="96"/>
                  </a:cubicBezTo>
                  <a:cubicBezTo>
                    <a:pt x="106" y="96"/>
                    <a:pt x="105" y="96"/>
                    <a:pt x="105" y="96"/>
                  </a:cubicBezTo>
                  <a:cubicBezTo>
                    <a:pt x="104" y="96"/>
                    <a:pt x="104" y="95"/>
                    <a:pt x="104" y="95"/>
                  </a:cubicBezTo>
                  <a:cubicBezTo>
                    <a:pt x="104" y="95"/>
                    <a:pt x="103" y="95"/>
                    <a:pt x="103" y="95"/>
                  </a:cubicBezTo>
                  <a:cubicBezTo>
                    <a:pt x="103" y="95"/>
                    <a:pt x="103" y="95"/>
                    <a:pt x="102" y="95"/>
                  </a:cubicBezTo>
                  <a:cubicBezTo>
                    <a:pt x="102" y="95"/>
                    <a:pt x="102" y="95"/>
                    <a:pt x="102" y="95"/>
                  </a:cubicBezTo>
                  <a:close/>
                  <a:moveTo>
                    <a:pt x="102" y="67"/>
                  </a:moveTo>
                  <a:cubicBezTo>
                    <a:pt x="102" y="51"/>
                    <a:pt x="102" y="51"/>
                    <a:pt x="102" y="51"/>
                  </a:cubicBezTo>
                  <a:cubicBezTo>
                    <a:pt x="102" y="51"/>
                    <a:pt x="102" y="51"/>
                    <a:pt x="102" y="51"/>
                  </a:cubicBezTo>
                  <a:cubicBezTo>
                    <a:pt x="102" y="52"/>
                    <a:pt x="102" y="53"/>
                    <a:pt x="102" y="54"/>
                  </a:cubicBezTo>
                  <a:cubicBezTo>
                    <a:pt x="102" y="54"/>
                    <a:pt x="103" y="54"/>
                    <a:pt x="103" y="54"/>
                  </a:cubicBezTo>
                  <a:cubicBezTo>
                    <a:pt x="103" y="54"/>
                    <a:pt x="103" y="54"/>
                    <a:pt x="103" y="55"/>
                  </a:cubicBezTo>
                  <a:cubicBezTo>
                    <a:pt x="103" y="55"/>
                    <a:pt x="104" y="55"/>
                    <a:pt x="104" y="55"/>
                  </a:cubicBezTo>
                  <a:cubicBezTo>
                    <a:pt x="104" y="55"/>
                    <a:pt x="104" y="56"/>
                    <a:pt x="104" y="57"/>
                  </a:cubicBezTo>
                  <a:cubicBezTo>
                    <a:pt x="104" y="57"/>
                    <a:pt x="105" y="57"/>
                    <a:pt x="106" y="57"/>
                  </a:cubicBezTo>
                  <a:cubicBezTo>
                    <a:pt x="106" y="57"/>
                    <a:pt x="106" y="58"/>
                    <a:pt x="106" y="58"/>
                  </a:cubicBezTo>
                  <a:cubicBezTo>
                    <a:pt x="106" y="58"/>
                    <a:pt x="106" y="58"/>
                    <a:pt x="106" y="58"/>
                  </a:cubicBezTo>
                  <a:cubicBezTo>
                    <a:pt x="106" y="59"/>
                    <a:pt x="106" y="59"/>
                    <a:pt x="107" y="59"/>
                  </a:cubicBezTo>
                  <a:cubicBezTo>
                    <a:pt x="107" y="59"/>
                    <a:pt x="107" y="59"/>
                    <a:pt x="107" y="59"/>
                  </a:cubicBezTo>
                  <a:cubicBezTo>
                    <a:pt x="107" y="60"/>
                    <a:pt x="107" y="62"/>
                    <a:pt x="107" y="63"/>
                  </a:cubicBezTo>
                  <a:cubicBezTo>
                    <a:pt x="107" y="63"/>
                    <a:pt x="107" y="63"/>
                    <a:pt x="107" y="63"/>
                  </a:cubicBezTo>
                  <a:cubicBezTo>
                    <a:pt x="107" y="64"/>
                    <a:pt x="107" y="64"/>
                    <a:pt x="107" y="65"/>
                  </a:cubicBezTo>
                  <a:cubicBezTo>
                    <a:pt x="106" y="65"/>
                    <a:pt x="106" y="65"/>
                    <a:pt x="106" y="65"/>
                  </a:cubicBezTo>
                  <a:cubicBezTo>
                    <a:pt x="106" y="65"/>
                    <a:pt x="106" y="66"/>
                    <a:pt x="106" y="67"/>
                  </a:cubicBezTo>
                  <a:cubicBezTo>
                    <a:pt x="105" y="67"/>
                    <a:pt x="105" y="67"/>
                    <a:pt x="105" y="67"/>
                  </a:cubicBezTo>
                  <a:cubicBezTo>
                    <a:pt x="104" y="67"/>
                    <a:pt x="104" y="67"/>
                    <a:pt x="104" y="67"/>
                  </a:cubicBezTo>
                  <a:cubicBezTo>
                    <a:pt x="102" y="67"/>
                    <a:pt x="102" y="67"/>
                    <a:pt x="102" y="67"/>
                  </a:cubicBezTo>
                  <a:close/>
                  <a:moveTo>
                    <a:pt x="102" y="39"/>
                  </a:moveTo>
                  <a:cubicBezTo>
                    <a:pt x="102" y="39"/>
                    <a:pt x="102" y="39"/>
                    <a:pt x="102" y="39"/>
                  </a:cubicBezTo>
                  <a:cubicBezTo>
                    <a:pt x="102" y="39"/>
                    <a:pt x="102" y="39"/>
                    <a:pt x="102" y="38"/>
                  </a:cubicBezTo>
                  <a:cubicBezTo>
                    <a:pt x="103" y="38"/>
                    <a:pt x="103" y="38"/>
                    <a:pt x="104" y="38"/>
                  </a:cubicBezTo>
                  <a:cubicBezTo>
                    <a:pt x="104" y="38"/>
                    <a:pt x="104" y="38"/>
                    <a:pt x="104" y="38"/>
                  </a:cubicBezTo>
                  <a:cubicBezTo>
                    <a:pt x="104" y="38"/>
                    <a:pt x="105" y="38"/>
                    <a:pt x="106" y="38"/>
                  </a:cubicBezTo>
                  <a:cubicBezTo>
                    <a:pt x="106" y="38"/>
                    <a:pt x="106" y="37"/>
                    <a:pt x="106" y="36"/>
                  </a:cubicBezTo>
                  <a:cubicBezTo>
                    <a:pt x="106" y="36"/>
                    <a:pt x="106" y="36"/>
                    <a:pt x="107" y="36"/>
                  </a:cubicBezTo>
                  <a:cubicBezTo>
                    <a:pt x="107" y="36"/>
                    <a:pt x="107" y="36"/>
                    <a:pt x="107" y="36"/>
                  </a:cubicBezTo>
                  <a:cubicBezTo>
                    <a:pt x="108" y="36"/>
                    <a:pt x="109" y="36"/>
                    <a:pt x="111" y="36"/>
                  </a:cubicBezTo>
                  <a:cubicBezTo>
                    <a:pt x="111" y="36"/>
                    <a:pt x="111" y="36"/>
                    <a:pt x="111" y="36"/>
                  </a:cubicBezTo>
                  <a:cubicBezTo>
                    <a:pt x="112" y="36"/>
                    <a:pt x="114" y="36"/>
                    <a:pt x="115" y="36"/>
                  </a:cubicBezTo>
                  <a:cubicBezTo>
                    <a:pt x="115" y="38"/>
                    <a:pt x="115" y="39"/>
                    <a:pt x="115" y="40"/>
                  </a:cubicBezTo>
                  <a:cubicBezTo>
                    <a:pt x="114" y="40"/>
                    <a:pt x="114" y="40"/>
                    <a:pt x="114" y="40"/>
                  </a:cubicBezTo>
                  <a:cubicBezTo>
                    <a:pt x="113" y="40"/>
                    <a:pt x="113" y="40"/>
                    <a:pt x="113" y="41"/>
                  </a:cubicBezTo>
                  <a:cubicBezTo>
                    <a:pt x="113" y="41"/>
                    <a:pt x="113" y="41"/>
                    <a:pt x="112" y="41"/>
                  </a:cubicBezTo>
                  <a:cubicBezTo>
                    <a:pt x="112" y="41"/>
                    <a:pt x="112" y="41"/>
                    <a:pt x="112" y="42"/>
                  </a:cubicBezTo>
                  <a:cubicBezTo>
                    <a:pt x="112" y="42"/>
                    <a:pt x="111" y="42"/>
                    <a:pt x="110" y="42"/>
                  </a:cubicBezTo>
                  <a:cubicBezTo>
                    <a:pt x="110" y="43"/>
                    <a:pt x="110" y="43"/>
                    <a:pt x="110" y="43"/>
                  </a:cubicBezTo>
                  <a:cubicBezTo>
                    <a:pt x="109" y="43"/>
                    <a:pt x="108" y="43"/>
                    <a:pt x="108" y="43"/>
                  </a:cubicBezTo>
                  <a:cubicBezTo>
                    <a:pt x="108" y="44"/>
                    <a:pt x="108" y="44"/>
                    <a:pt x="108" y="44"/>
                  </a:cubicBezTo>
                  <a:cubicBezTo>
                    <a:pt x="107" y="44"/>
                    <a:pt x="107" y="44"/>
                    <a:pt x="107" y="44"/>
                  </a:cubicBezTo>
                  <a:cubicBezTo>
                    <a:pt x="107" y="45"/>
                    <a:pt x="107" y="45"/>
                    <a:pt x="107" y="45"/>
                  </a:cubicBezTo>
                  <a:cubicBezTo>
                    <a:pt x="106" y="45"/>
                    <a:pt x="106" y="45"/>
                    <a:pt x="106" y="45"/>
                  </a:cubicBezTo>
                  <a:cubicBezTo>
                    <a:pt x="106" y="46"/>
                    <a:pt x="106" y="46"/>
                    <a:pt x="106" y="46"/>
                  </a:cubicBezTo>
                  <a:cubicBezTo>
                    <a:pt x="105" y="46"/>
                    <a:pt x="104" y="46"/>
                    <a:pt x="104" y="46"/>
                  </a:cubicBezTo>
                  <a:cubicBezTo>
                    <a:pt x="104" y="47"/>
                    <a:pt x="104" y="48"/>
                    <a:pt x="104" y="48"/>
                  </a:cubicBezTo>
                  <a:cubicBezTo>
                    <a:pt x="104" y="48"/>
                    <a:pt x="103" y="48"/>
                    <a:pt x="103" y="48"/>
                  </a:cubicBezTo>
                  <a:cubicBezTo>
                    <a:pt x="103" y="48"/>
                    <a:pt x="103" y="49"/>
                    <a:pt x="103" y="49"/>
                  </a:cubicBezTo>
                  <a:cubicBezTo>
                    <a:pt x="103" y="49"/>
                    <a:pt x="104" y="50"/>
                    <a:pt x="104" y="50"/>
                  </a:cubicBezTo>
                  <a:cubicBezTo>
                    <a:pt x="104" y="50"/>
                    <a:pt x="104" y="51"/>
                    <a:pt x="104" y="51"/>
                  </a:cubicBezTo>
                  <a:cubicBezTo>
                    <a:pt x="104" y="51"/>
                    <a:pt x="105" y="51"/>
                    <a:pt x="106" y="51"/>
                  </a:cubicBezTo>
                  <a:cubicBezTo>
                    <a:pt x="106" y="51"/>
                    <a:pt x="106" y="52"/>
                    <a:pt x="106" y="53"/>
                  </a:cubicBezTo>
                  <a:cubicBezTo>
                    <a:pt x="106" y="53"/>
                    <a:pt x="106" y="53"/>
                    <a:pt x="107" y="53"/>
                  </a:cubicBezTo>
                  <a:cubicBezTo>
                    <a:pt x="107" y="53"/>
                    <a:pt x="107" y="53"/>
                    <a:pt x="107" y="54"/>
                  </a:cubicBezTo>
                  <a:cubicBezTo>
                    <a:pt x="107" y="54"/>
                    <a:pt x="107" y="54"/>
                    <a:pt x="107" y="54"/>
                  </a:cubicBezTo>
                  <a:cubicBezTo>
                    <a:pt x="107" y="55"/>
                    <a:pt x="107" y="55"/>
                    <a:pt x="107" y="55"/>
                  </a:cubicBezTo>
                  <a:cubicBezTo>
                    <a:pt x="108" y="55"/>
                    <a:pt x="108" y="55"/>
                    <a:pt x="109" y="55"/>
                  </a:cubicBezTo>
                  <a:cubicBezTo>
                    <a:pt x="109" y="55"/>
                    <a:pt x="109" y="55"/>
                    <a:pt x="109" y="56"/>
                  </a:cubicBezTo>
                  <a:cubicBezTo>
                    <a:pt x="109" y="56"/>
                    <a:pt x="110" y="56"/>
                    <a:pt x="110" y="56"/>
                  </a:cubicBezTo>
                  <a:cubicBezTo>
                    <a:pt x="110" y="57"/>
                    <a:pt x="110" y="57"/>
                    <a:pt x="110" y="57"/>
                  </a:cubicBezTo>
                  <a:cubicBezTo>
                    <a:pt x="111" y="57"/>
                    <a:pt x="111" y="57"/>
                    <a:pt x="112" y="57"/>
                  </a:cubicBezTo>
                  <a:cubicBezTo>
                    <a:pt x="112" y="58"/>
                    <a:pt x="112" y="58"/>
                    <a:pt x="112" y="58"/>
                  </a:cubicBezTo>
                  <a:cubicBezTo>
                    <a:pt x="113" y="58"/>
                    <a:pt x="113" y="58"/>
                    <a:pt x="114" y="58"/>
                  </a:cubicBezTo>
                  <a:cubicBezTo>
                    <a:pt x="114" y="58"/>
                    <a:pt x="114" y="59"/>
                    <a:pt x="114" y="59"/>
                  </a:cubicBezTo>
                  <a:cubicBezTo>
                    <a:pt x="114" y="59"/>
                    <a:pt x="115" y="59"/>
                    <a:pt x="116" y="59"/>
                  </a:cubicBezTo>
                  <a:cubicBezTo>
                    <a:pt x="116" y="59"/>
                    <a:pt x="117" y="59"/>
                    <a:pt x="117" y="58"/>
                  </a:cubicBezTo>
                  <a:cubicBezTo>
                    <a:pt x="117" y="58"/>
                    <a:pt x="117" y="58"/>
                    <a:pt x="117" y="58"/>
                  </a:cubicBezTo>
                  <a:cubicBezTo>
                    <a:pt x="117" y="58"/>
                    <a:pt x="117" y="58"/>
                    <a:pt x="117" y="57"/>
                  </a:cubicBezTo>
                  <a:cubicBezTo>
                    <a:pt x="118" y="57"/>
                    <a:pt x="119" y="57"/>
                    <a:pt x="119" y="57"/>
                  </a:cubicBezTo>
                  <a:cubicBezTo>
                    <a:pt x="119" y="57"/>
                    <a:pt x="119" y="57"/>
                    <a:pt x="119" y="56"/>
                  </a:cubicBezTo>
                  <a:cubicBezTo>
                    <a:pt x="120" y="56"/>
                    <a:pt x="121" y="56"/>
                    <a:pt x="121" y="56"/>
                  </a:cubicBezTo>
                  <a:cubicBezTo>
                    <a:pt x="121" y="55"/>
                    <a:pt x="121" y="55"/>
                    <a:pt x="121" y="55"/>
                  </a:cubicBezTo>
                  <a:cubicBezTo>
                    <a:pt x="121" y="55"/>
                    <a:pt x="122" y="55"/>
                    <a:pt x="122" y="55"/>
                  </a:cubicBezTo>
                  <a:cubicBezTo>
                    <a:pt x="123" y="55"/>
                    <a:pt x="123" y="54"/>
                    <a:pt x="123" y="54"/>
                  </a:cubicBezTo>
                  <a:cubicBezTo>
                    <a:pt x="127" y="54"/>
                    <a:pt x="131" y="54"/>
                    <a:pt x="135" y="54"/>
                  </a:cubicBezTo>
                  <a:cubicBezTo>
                    <a:pt x="135" y="54"/>
                    <a:pt x="135" y="53"/>
                    <a:pt x="135" y="53"/>
                  </a:cubicBezTo>
                  <a:cubicBezTo>
                    <a:pt x="135" y="53"/>
                    <a:pt x="136" y="53"/>
                    <a:pt x="136" y="53"/>
                  </a:cubicBezTo>
                  <a:cubicBezTo>
                    <a:pt x="136" y="53"/>
                    <a:pt x="136" y="53"/>
                    <a:pt x="137" y="53"/>
                  </a:cubicBezTo>
                  <a:cubicBezTo>
                    <a:pt x="137" y="53"/>
                    <a:pt x="138" y="53"/>
                    <a:pt x="138" y="53"/>
                  </a:cubicBezTo>
                  <a:cubicBezTo>
                    <a:pt x="138" y="53"/>
                    <a:pt x="138" y="53"/>
                    <a:pt x="138" y="54"/>
                  </a:cubicBezTo>
                  <a:cubicBezTo>
                    <a:pt x="139" y="54"/>
                    <a:pt x="139" y="54"/>
                    <a:pt x="139" y="54"/>
                  </a:cubicBezTo>
                  <a:cubicBezTo>
                    <a:pt x="140" y="54"/>
                    <a:pt x="140" y="54"/>
                    <a:pt x="140" y="54"/>
                  </a:cubicBezTo>
                  <a:cubicBezTo>
                    <a:pt x="140" y="54"/>
                    <a:pt x="141" y="54"/>
                    <a:pt x="141" y="54"/>
                  </a:cubicBezTo>
                  <a:cubicBezTo>
                    <a:pt x="141" y="54"/>
                    <a:pt x="141" y="54"/>
                    <a:pt x="141" y="54"/>
                  </a:cubicBezTo>
                  <a:cubicBezTo>
                    <a:pt x="142" y="54"/>
                    <a:pt x="142" y="54"/>
                    <a:pt x="142" y="54"/>
                  </a:cubicBezTo>
                  <a:cubicBezTo>
                    <a:pt x="142" y="53"/>
                    <a:pt x="142" y="53"/>
                    <a:pt x="142" y="53"/>
                  </a:cubicBezTo>
                  <a:cubicBezTo>
                    <a:pt x="142" y="53"/>
                    <a:pt x="143" y="53"/>
                    <a:pt x="143" y="53"/>
                  </a:cubicBezTo>
                  <a:cubicBezTo>
                    <a:pt x="143" y="52"/>
                    <a:pt x="143" y="51"/>
                    <a:pt x="143" y="51"/>
                  </a:cubicBezTo>
                  <a:cubicBezTo>
                    <a:pt x="143" y="51"/>
                    <a:pt x="144" y="51"/>
                    <a:pt x="144" y="51"/>
                  </a:cubicBezTo>
                  <a:cubicBezTo>
                    <a:pt x="144" y="51"/>
                    <a:pt x="144" y="50"/>
                    <a:pt x="144" y="50"/>
                  </a:cubicBezTo>
                  <a:cubicBezTo>
                    <a:pt x="145" y="50"/>
                    <a:pt x="145" y="50"/>
                    <a:pt x="145" y="50"/>
                  </a:cubicBezTo>
                  <a:cubicBezTo>
                    <a:pt x="145" y="50"/>
                    <a:pt x="145" y="49"/>
                    <a:pt x="145" y="49"/>
                  </a:cubicBezTo>
                  <a:cubicBezTo>
                    <a:pt x="146" y="49"/>
                    <a:pt x="146" y="49"/>
                    <a:pt x="146" y="48"/>
                  </a:cubicBezTo>
                  <a:cubicBezTo>
                    <a:pt x="146" y="48"/>
                    <a:pt x="146" y="48"/>
                    <a:pt x="146" y="47"/>
                  </a:cubicBezTo>
                  <a:cubicBezTo>
                    <a:pt x="146" y="47"/>
                    <a:pt x="146" y="46"/>
                    <a:pt x="145" y="46"/>
                  </a:cubicBezTo>
                  <a:cubicBezTo>
                    <a:pt x="145" y="44"/>
                    <a:pt x="145" y="41"/>
                    <a:pt x="145" y="38"/>
                  </a:cubicBezTo>
                  <a:cubicBezTo>
                    <a:pt x="145" y="38"/>
                    <a:pt x="145" y="38"/>
                    <a:pt x="144" y="38"/>
                  </a:cubicBezTo>
                  <a:cubicBezTo>
                    <a:pt x="144" y="38"/>
                    <a:pt x="144" y="38"/>
                    <a:pt x="144" y="37"/>
                  </a:cubicBezTo>
                  <a:cubicBezTo>
                    <a:pt x="144" y="37"/>
                    <a:pt x="143" y="37"/>
                    <a:pt x="143" y="37"/>
                  </a:cubicBezTo>
                  <a:cubicBezTo>
                    <a:pt x="143" y="37"/>
                    <a:pt x="143" y="36"/>
                    <a:pt x="143" y="36"/>
                  </a:cubicBezTo>
                  <a:cubicBezTo>
                    <a:pt x="142" y="36"/>
                    <a:pt x="142" y="36"/>
                    <a:pt x="142" y="36"/>
                  </a:cubicBezTo>
                  <a:cubicBezTo>
                    <a:pt x="142" y="35"/>
                    <a:pt x="142" y="35"/>
                    <a:pt x="142" y="35"/>
                  </a:cubicBezTo>
                  <a:cubicBezTo>
                    <a:pt x="141" y="35"/>
                    <a:pt x="141" y="35"/>
                    <a:pt x="141" y="35"/>
                  </a:cubicBezTo>
                  <a:cubicBezTo>
                    <a:pt x="141" y="34"/>
                    <a:pt x="141" y="34"/>
                    <a:pt x="141" y="34"/>
                  </a:cubicBezTo>
                  <a:cubicBezTo>
                    <a:pt x="140" y="34"/>
                    <a:pt x="140" y="34"/>
                    <a:pt x="140" y="34"/>
                  </a:cubicBezTo>
                  <a:cubicBezTo>
                    <a:pt x="140" y="33"/>
                    <a:pt x="140" y="33"/>
                    <a:pt x="140" y="33"/>
                  </a:cubicBezTo>
                  <a:cubicBezTo>
                    <a:pt x="139" y="33"/>
                    <a:pt x="138" y="33"/>
                    <a:pt x="138" y="33"/>
                  </a:cubicBezTo>
                  <a:cubicBezTo>
                    <a:pt x="138" y="32"/>
                    <a:pt x="138" y="31"/>
                    <a:pt x="138" y="31"/>
                  </a:cubicBezTo>
                  <a:cubicBezTo>
                    <a:pt x="138" y="31"/>
                    <a:pt x="138" y="31"/>
                    <a:pt x="138" y="31"/>
                  </a:cubicBezTo>
                  <a:cubicBezTo>
                    <a:pt x="138" y="30"/>
                    <a:pt x="138" y="30"/>
                    <a:pt x="138" y="30"/>
                  </a:cubicBezTo>
                  <a:cubicBezTo>
                    <a:pt x="137" y="30"/>
                    <a:pt x="137" y="30"/>
                    <a:pt x="137" y="30"/>
                  </a:cubicBezTo>
                  <a:cubicBezTo>
                    <a:pt x="137" y="30"/>
                    <a:pt x="137" y="29"/>
                    <a:pt x="137" y="29"/>
                  </a:cubicBezTo>
                  <a:cubicBezTo>
                    <a:pt x="136" y="29"/>
                    <a:pt x="136" y="29"/>
                    <a:pt x="136" y="29"/>
                  </a:cubicBezTo>
                  <a:cubicBezTo>
                    <a:pt x="135" y="29"/>
                    <a:pt x="135" y="29"/>
                    <a:pt x="135" y="28"/>
                  </a:cubicBezTo>
                  <a:cubicBezTo>
                    <a:pt x="135" y="28"/>
                    <a:pt x="134" y="28"/>
                    <a:pt x="133" y="28"/>
                  </a:cubicBezTo>
                  <a:cubicBezTo>
                    <a:pt x="133" y="28"/>
                    <a:pt x="133" y="28"/>
                    <a:pt x="133" y="28"/>
                  </a:cubicBezTo>
                  <a:cubicBezTo>
                    <a:pt x="133" y="28"/>
                    <a:pt x="132" y="28"/>
                    <a:pt x="132" y="28"/>
                  </a:cubicBezTo>
                  <a:cubicBezTo>
                    <a:pt x="132" y="28"/>
                    <a:pt x="132" y="28"/>
                    <a:pt x="131" y="28"/>
                  </a:cubicBezTo>
                  <a:cubicBezTo>
                    <a:pt x="131" y="28"/>
                    <a:pt x="130" y="28"/>
                    <a:pt x="129" y="28"/>
                  </a:cubicBezTo>
                  <a:cubicBezTo>
                    <a:pt x="129" y="29"/>
                    <a:pt x="128" y="29"/>
                    <a:pt x="128" y="29"/>
                  </a:cubicBezTo>
                  <a:cubicBezTo>
                    <a:pt x="128" y="29"/>
                    <a:pt x="127" y="29"/>
                    <a:pt x="127" y="29"/>
                  </a:cubicBezTo>
                  <a:cubicBezTo>
                    <a:pt x="127" y="29"/>
                    <a:pt x="127" y="29"/>
                    <a:pt x="127" y="30"/>
                  </a:cubicBezTo>
                  <a:cubicBezTo>
                    <a:pt x="126" y="30"/>
                    <a:pt x="125" y="30"/>
                    <a:pt x="124" y="30"/>
                  </a:cubicBezTo>
                  <a:cubicBezTo>
                    <a:pt x="124" y="30"/>
                    <a:pt x="124" y="30"/>
                    <a:pt x="123" y="30"/>
                  </a:cubicBezTo>
                  <a:cubicBezTo>
                    <a:pt x="123" y="30"/>
                    <a:pt x="122" y="30"/>
                    <a:pt x="121" y="30"/>
                  </a:cubicBezTo>
                  <a:cubicBezTo>
                    <a:pt x="121" y="30"/>
                    <a:pt x="121" y="30"/>
                    <a:pt x="121" y="30"/>
                  </a:cubicBezTo>
                  <a:cubicBezTo>
                    <a:pt x="120" y="30"/>
                    <a:pt x="119" y="30"/>
                    <a:pt x="118" y="30"/>
                  </a:cubicBezTo>
                  <a:cubicBezTo>
                    <a:pt x="118" y="29"/>
                    <a:pt x="118" y="29"/>
                    <a:pt x="118" y="29"/>
                  </a:cubicBezTo>
                  <a:cubicBezTo>
                    <a:pt x="117" y="29"/>
                    <a:pt x="116" y="29"/>
                    <a:pt x="115" y="29"/>
                  </a:cubicBezTo>
                  <a:cubicBezTo>
                    <a:pt x="115" y="29"/>
                    <a:pt x="115" y="28"/>
                    <a:pt x="115" y="28"/>
                  </a:cubicBezTo>
                  <a:cubicBezTo>
                    <a:pt x="113" y="28"/>
                    <a:pt x="112" y="28"/>
                    <a:pt x="111" y="28"/>
                  </a:cubicBezTo>
                  <a:cubicBezTo>
                    <a:pt x="111" y="28"/>
                    <a:pt x="111" y="28"/>
                    <a:pt x="110" y="27"/>
                  </a:cubicBezTo>
                  <a:cubicBezTo>
                    <a:pt x="109" y="27"/>
                    <a:pt x="109" y="27"/>
                    <a:pt x="108" y="27"/>
                  </a:cubicBezTo>
                  <a:cubicBezTo>
                    <a:pt x="108" y="28"/>
                    <a:pt x="108" y="28"/>
                    <a:pt x="108" y="28"/>
                  </a:cubicBezTo>
                  <a:cubicBezTo>
                    <a:pt x="108" y="28"/>
                    <a:pt x="107" y="28"/>
                    <a:pt x="107" y="28"/>
                  </a:cubicBezTo>
                  <a:cubicBezTo>
                    <a:pt x="106" y="29"/>
                    <a:pt x="106" y="29"/>
                    <a:pt x="106" y="29"/>
                  </a:cubicBezTo>
                  <a:cubicBezTo>
                    <a:pt x="105" y="29"/>
                    <a:pt x="104" y="29"/>
                    <a:pt x="104" y="29"/>
                  </a:cubicBezTo>
                  <a:cubicBezTo>
                    <a:pt x="103" y="29"/>
                    <a:pt x="103" y="29"/>
                    <a:pt x="103" y="28"/>
                  </a:cubicBezTo>
                  <a:cubicBezTo>
                    <a:pt x="103" y="28"/>
                    <a:pt x="102" y="28"/>
                    <a:pt x="102" y="28"/>
                  </a:cubicBezTo>
                  <a:cubicBezTo>
                    <a:pt x="102" y="29"/>
                    <a:pt x="102" y="29"/>
                    <a:pt x="102" y="29"/>
                  </a:cubicBezTo>
                  <a:cubicBezTo>
                    <a:pt x="102" y="39"/>
                    <a:pt x="102" y="39"/>
                    <a:pt x="102" y="39"/>
                  </a:cubicBezTo>
                  <a:close/>
                  <a:moveTo>
                    <a:pt x="102" y="22"/>
                  </a:moveTo>
                  <a:cubicBezTo>
                    <a:pt x="102" y="1"/>
                    <a:pt x="102" y="1"/>
                    <a:pt x="102" y="1"/>
                  </a:cubicBezTo>
                  <a:cubicBezTo>
                    <a:pt x="102" y="1"/>
                    <a:pt x="102" y="1"/>
                    <a:pt x="102" y="1"/>
                  </a:cubicBezTo>
                  <a:cubicBezTo>
                    <a:pt x="103" y="1"/>
                    <a:pt x="105" y="1"/>
                    <a:pt x="107" y="1"/>
                  </a:cubicBezTo>
                  <a:cubicBezTo>
                    <a:pt x="107" y="1"/>
                    <a:pt x="107" y="1"/>
                    <a:pt x="107" y="1"/>
                  </a:cubicBezTo>
                  <a:cubicBezTo>
                    <a:pt x="109" y="1"/>
                    <a:pt x="111" y="1"/>
                    <a:pt x="112" y="1"/>
                  </a:cubicBezTo>
                  <a:cubicBezTo>
                    <a:pt x="112" y="1"/>
                    <a:pt x="112" y="1"/>
                    <a:pt x="112" y="2"/>
                  </a:cubicBezTo>
                  <a:cubicBezTo>
                    <a:pt x="113" y="2"/>
                    <a:pt x="114" y="2"/>
                    <a:pt x="115" y="2"/>
                  </a:cubicBezTo>
                  <a:cubicBezTo>
                    <a:pt x="115" y="3"/>
                    <a:pt x="115" y="4"/>
                    <a:pt x="115" y="4"/>
                  </a:cubicBezTo>
                  <a:cubicBezTo>
                    <a:pt x="115" y="4"/>
                    <a:pt x="116" y="4"/>
                    <a:pt x="116" y="4"/>
                  </a:cubicBezTo>
                  <a:cubicBezTo>
                    <a:pt x="116" y="5"/>
                    <a:pt x="116" y="5"/>
                    <a:pt x="116" y="5"/>
                  </a:cubicBezTo>
                  <a:cubicBezTo>
                    <a:pt x="117" y="5"/>
                    <a:pt x="118" y="5"/>
                    <a:pt x="118" y="5"/>
                  </a:cubicBezTo>
                  <a:cubicBezTo>
                    <a:pt x="118" y="6"/>
                    <a:pt x="118" y="6"/>
                    <a:pt x="118" y="6"/>
                  </a:cubicBezTo>
                  <a:cubicBezTo>
                    <a:pt x="119" y="6"/>
                    <a:pt x="119" y="6"/>
                    <a:pt x="119" y="6"/>
                  </a:cubicBezTo>
                  <a:cubicBezTo>
                    <a:pt x="119" y="8"/>
                    <a:pt x="119" y="8"/>
                    <a:pt x="119" y="9"/>
                  </a:cubicBezTo>
                  <a:cubicBezTo>
                    <a:pt x="120" y="9"/>
                    <a:pt x="121" y="9"/>
                    <a:pt x="121" y="9"/>
                  </a:cubicBezTo>
                  <a:cubicBezTo>
                    <a:pt x="121" y="9"/>
                    <a:pt x="121" y="10"/>
                    <a:pt x="121" y="10"/>
                  </a:cubicBezTo>
                  <a:cubicBezTo>
                    <a:pt x="121" y="10"/>
                    <a:pt x="121" y="10"/>
                    <a:pt x="122" y="10"/>
                  </a:cubicBezTo>
                  <a:cubicBezTo>
                    <a:pt x="122" y="11"/>
                    <a:pt x="122" y="13"/>
                    <a:pt x="122" y="14"/>
                  </a:cubicBezTo>
                  <a:cubicBezTo>
                    <a:pt x="122" y="14"/>
                    <a:pt x="121" y="14"/>
                    <a:pt x="121" y="14"/>
                  </a:cubicBezTo>
                  <a:cubicBezTo>
                    <a:pt x="121" y="14"/>
                    <a:pt x="121" y="14"/>
                    <a:pt x="121" y="15"/>
                  </a:cubicBezTo>
                  <a:cubicBezTo>
                    <a:pt x="121" y="15"/>
                    <a:pt x="120" y="15"/>
                    <a:pt x="119" y="15"/>
                  </a:cubicBezTo>
                  <a:cubicBezTo>
                    <a:pt x="119" y="15"/>
                    <a:pt x="119" y="16"/>
                    <a:pt x="119" y="16"/>
                  </a:cubicBezTo>
                  <a:cubicBezTo>
                    <a:pt x="119" y="16"/>
                    <a:pt x="119" y="16"/>
                    <a:pt x="118" y="16"/>
                  </a:cubicBezTo>
                  <a:cubicBezTo>
                    <a:pt x="118" y="16"/>
                    <a:pt x="118" y="17"/>
                    <a:pt x="118" y="17"/>
                  </a:cubicBezTo>
                  <a:cubicBezTo>
                    <a:pt x="118" y="17"/>
                    <a:pt x="118" y="17"/>
                    <a:pt x="117" y="17"/>
                  </a:cubicBezTo>
                  <a:cubicBezTo>
                    <a:pt x="117" y="18"/>
                    <a:pt x="117" y="19"/>
                    <a:pt x="117" y="20"/>
                  </a:cubicBezTo>
                  <a:cubicBezTo>
                    <a:pt x="117" y="20"/>
                    <a:pt x="117" y="20"/>
                    <a:pt x="116" y="20"/>
                  </a:cubicBezTo>
                  <a:cubicBezTo>
                    <a:pt x="116" y="21"/>
                    <a:pt x="116" y="22"/>
                    <a:pt x="116" y="23"/>
                  </a:cubicBezTo>
                  <a:cubicBezTo>
                    <a:pt x="116" y="23"/>
                    <a:pt x="115" y="23"/>
                    <a:pt x="115" y="23"/>
                  </a:cubicBezTo>
                  <a:cubicBezTo>
                    <a:pt x="115" y="24"/>
                    <a:pt x="115" y="24"/>
                    <a:pt x="115" y="24"/>
                  </a:cubicBezTo>
                  <a:cubicBezTo>
                    <a:pt x="113" y="24"/>
                    <a:pt x="112" y="24"/>
                    <a:pt x="110" y="24"/>
                  </a:cubicBezTo>
                  <a:cubicBezTo>
                    <a:pt x="110" y="24"/>
                    <a:pt x="110" y="24"/>
                    <a:pt x="110" y="23"/>
                  </a:cubicBezTo>
                  <a:cubicBezTo>
                    <a:pt x="110" y="23"/>
                    <a:pt x="109" y="23"/>
                    <a:pt x="109" y="23"/>
                  </a:cubicBezTo>
                  <a:cubicBezTo>
                    <a:pt x="109" y="23"/>
                    <a:pt x="109" y="23"/>
                    <a:pt x="109" y="22"/>
                  </a:cubicBezTo>
                  <a:cubicBezTo>
                    <a:pt x="109" y="22"/>
                    <a:pt x="109" y="22"/>
                    <a:pt x="108" y="22"/>
                  </a:cubicBezTo>
                  <a:cubicBezTo>
                    <a:pt x="108" y="21"/>
                    <a:pt x="108" y="21"/>
                    <a:pt x="108" y="21"/>
                  </a:cubicBezTo>
                  <a:cubicBezTo>
                    <a:pt x="106" y="21"/>
                    <a:pt x="104" y="21"/>
                    <a:pt x="103" y="21"/>
                  </a:cubicBezTo>
                  <a:cubicBezTo>
                    <a:pt x="103" y="21"/>
                    <a:pt x="103" y="21"/>
                    <a:pt x="102" y="22"/>
                  </a:cubicBezTo>
                  <a:close/>
                  <a:moveTo>
                    <a:pt x="102" y="1"/>
                  </a:moveTo>
                  <a:cubicBezTo>
                    <a:pt x="102" y="22"/>
                    <a:pt x="102" y="22"/>
                    <a:pt x="102" y="22"/>
                  </a:cubicBezTo>
                  <a:cubicBezTo>
                    <a:pt x="101" y="22"/>
                    <a:pt x="101" y="22"/>
                    <a:pt x="101" y="22"/>
                  </a:cubicBezTo>
                  <a:cubicBezTo>
                    <a:pt x="101" y="23"/>
                    <a:pt x="101" y="23"/>
                    <a:pt x="101" y="23"/>
                  </a:cubicBezTo>
                  <a:cubicBezTo>
                    <a:pt x="101" y="23"/>
                    <a:pt x="101" y="23"/>
                    <a:pt x="100" y="23"/>
                  </a:cubicBezTo>
                  <a:cubicBezTo>
                    <a:pt x="100" y="23"/>
                    <a:pt x="100" y="24"/>
                    <a:pt x="99" y="24"/>
                  </a:cubicBezTo>
                  <a:cubicBezTo>
                    <a:pt x="99" y="24"/>
                    <a:pt x="99" y="24"/>
                    <a:pt x="98" y="24"/>
                  </a:cubicBezTo>
                  <a:cubicBezTo>
                    <a:pt x="98" y="24"/>
                    <a:pt x="98" y="24"/>
                    <a:pt x="98" y="24"/>
                  </a:cubicBezTo>
                  <a:cubicBezTo>
                    <a:pt x="97" y="24"/>
                    <a:pt x="97" y="24"/>
                    <a:pt x="96" y="24"/>
                  </a:cubicBezTo>
                  <a:cubicBezTo>
                    <a:pt x="96" y="25"/>
                    <a:pt x="96" y="25"/>
                    <a:pt x="96" y="25"/>
                  </a:cubicBezTo>
                  <a:cubicBezTo>
                    <a:pt x="96" y="25"/>
                    <a:pt x="96" y="25"/>
                    <a:pt x="95" y="25"/>
                  </a:cubicBezTo>
                  <a:cubicBezTo>
                    <a:pt x="95" y="26"/>
                    <a:pt x="95" y="26"/>
                    <a:pt x="95" y="26"/>
                  </a:cubicBezTo>
                  <a:cubicBezTo>
                    <a:pt x="94" y="26"/>
                    <a:pt x="94" y="26"/>
                    <a:pt x="94" y="26"/>
                  </a:cubicBezTo>
                  <a:cubicBezTo>
                    <a:pt x="94" y="27"/>
                    <a:pt x="94" y="28"/>
                    <a:pt x="94" y="28"/>
                  </a:cubicBezTo>
                  <a:cubicBezTo>
                    <a:pt x="93" y="28"/>
                    <a:pt x="93" y="28"/>
                    <a:pt x="92" y="28"/>
                  </a:cubicBezTo>
                  <a:cubicBezTo>
                    <a:pt x="92" y="28"/>
                    <a:pt x="92" y="28"/>
                    <a:pt x="92" y="28"/>
                  </a:cubicBezTo>
                  <a:cubicBezTo>
                    <a:pt x="92" y="29"/>
                    <a:pt x="92" y="29"/>
                    <a:pt x="91" y="29"/>
                  </a:cubicBezTo>
                  <a:cubicBezTo>
                    <a:pt x="91" y="30"/>
                    <a:pt x="91" y="30"/>
                    <a:pt x="91" y="31"/>
                  </a:cubicBezTo>
                  <a:cubicBezTo>
                    <a:pt x="92" y="31"/>
                    <a:pt x="92" y="31"/>
                    <a:pt x="92" y="31"/>
                  </a:cubicBezTo>
                  <a:cubicBezTo>
                    <a:pt x="93" y="31"/>
                    <a:pt x="93" y="31"/>
                    <a:pt x="94" y="31"/>
                  </a:cubicBezTo>
                  <a:cubicBezTo>
                    <a:pt x="94" y="31"/>
                    <a:pt x="94" y="31"/>
                    <a:pt x="95" y="31"/>
                  </a:cubicBezTo>
                  <a:cubicBezTo>
                    <a:pt x="95" y="31"/>
                    <a:pt x="96" y="31"/>
                    <a:pt x="96" y="31"/>
                  </a:cubicBezTo>
                  <a:cubicBezTo>
                    <a:pt x="97" y="30"/>
                    <a:pt x="97" y="30"/>
                    <a:pt x="97" y="30"/>
                  </a:cubicBezTo>
                  <a:cubicBezTo>
                    <a:pt x="98" y="30"/>
                    <a:pt x="99" y="30"/>
                    <a:pt x="99" y="30"/>
                  </a:cubicBezTo>
                  <a:cubicBezTo>
                    <a:pt x="100" y="29"/>
                    <a:pt x="100" y="29"/>
                    <a:pt x="100" y="29"/>
                  </a:cubicBezTo>
                  <a:cubicBezTo>
                    <a:pt x="101" y="29"/>
                    <a:pt x="101" y="29"/>
                    <a:pt x="101" y="29"/>
                  </a:cubicBezTo>
                  <a:cubicBezTo>
                    <a:pt x="102" y="29"/>
                    <a:pt x="102" y="29"/>
                    <a:pt x="102" y="29"/>
                  </a:cubicBezTo>
                  <a:cubicBezTo>
                    <a:pt x="102" y="39"/>
                    <a:pt x="102" y="39"/>
                    <a:pt x="102" y="39"/>
                  </a:cubicBezTo>
                  <a:cubicBezTo>
                    <a:pt x="97" y="39"/>
                    <a:pt x="97" y="39"/>
                    <a:pt x="97" y="39"/>
                  </a:cubicBezTo>
                  <a:cubicBezTo>
                    <a:pt x="97" y="39"/>
                    <a:pt x="97" y="40"/>
                    <a:pt x="97" y="40"/>
                  </a:cubicBezTo>
                  <a:cubicBezTo>
                    <a:pt x="96" y="40"/>
                    <a:pt x="94" y="40"/>
                    <a:pt x="93" y="40"/>
                  </a:cubicBezTo>
                  <a:cubicBezTo>
                    <a:pt x="92" y="40"/>
                    <a:pt x="92" y="40"/>
                    <a:pt x="92" y="41"/>
                  </a:cubicBezTo>
                  <a:cubicBezTo>
                    <a:pt x="91" y="41"/>
                    <a:pt x="89" y="41"/>
                    <a:pt x="88" y="41"/>
                  </a:cubicBezTo>
                  <a:cubicBezTo>
                    <a:pt x="88" y="41"/>
                    <a:pt x="88" y="41"/>
                    <a:pt x="88" y="41"/>
                  </a:cubicBezTo>
                  <a:cubicBezTo>
                    <a:pt x="88" y="41"/>
                    <a:pt x="87" y="41"/>
                    <a:pt x="87" y="41"/>
                  </a:cubicBezTo>
                  <a:cubicBezTo>
                    <a:pt x="87" y="41"/>
                    <a:pt x="86" y="41"/>
                    <a:pt x="86" y="42"/>
                  </a:cubicBezTo>
                  <a:cubicBezTo>
                    <a:pt x="86" y="42"/>
                    <a:pt x="85" y="42"/>
                    <a:pt x="84" y="42"/>
                  </a:cubicBezTo>
                  <a:cubicBezTo>
                    <a:pt x="84" y="42"/>
                    <a:pt x="84" y="43"/>
                    <a:pt x="84" y="43"/>
                  </a:cubicBezTo>
                  <a:cubicBezTo>
                    <a:pt x="83" y="43"/>
                    <a:pt x="82" y="43"/>
                    <a:pt x="81" y="43"/>
                  </a:cubicBezTo>
                  <a:cubicBezTo>
                    <a:pt x="81" y="43"/>
                    <a:pt x="81" y="44"/>
                    <a:pt x="81" y="44"/>
                  </a:cubicBezTo>
                  <a:cubicBezTo>
                    <a:pt x="79" y="44"/>
                    <a:pt x="77" y="44"/>
                    <a:pt x="75" y="44"/>
                  </a:cubicBezTo>
                  <a:cubicBezTo>
                    <a:pt x="75" y="44"/>
                    <a:pt x="75" y="44"/>
                    <a:pt x="75" y="45"/>
                  </a:cubicBezTo>
                  <a:cubicBezTo>
                    <a:pt x="74" y="45"/>
                    <a:pt x="74" y="45"/>
                    <a:pt x="74" y="45"/>
                  </a:cubicBezTo>
                  <a:cubicBezTo>
                    <a:pt x="73" y="45"/>
                    <a:pt x="73" y="45"/>
                    <a:pt x="73" y="45"/>
                  </a:cubicBezTo>
                  <a:cubicBezTo>
                    <a:pt x="73" y="4"/>
                    <a:pt x="73" y="4"/>
                    <a:pt x="73" y="4"/>
                  </a:cubicBezTo>
                  <a:cubicBezTo>
                    <a:pt x="74" y="4"/>
                    <a:pt x="74" y="4"/>
                    <a:pt x="74" y="4"/>
                  </a:cubicBezTo>
                  <a:cubicBezTo>
                    <a:pt x="74" y="4"/>
                    <a:pt x="74" y="5"/>
                    <a:pt x="74" y="5"/>
                  </a:cubicBezTo>
                  <a:cubicBezTo>
                    <a:pt x="74" y="5"/>
                    <a:pt x="74" y="5"/>
                    <a:pt x="75" y="5"/>
                  </a:cubicBezTo>
                  <a:cubicBezTo>
                    <a:pt x="75" y="6"/>
                    <a:pt x="75" y="8"/>
                    <a:pt x="75" y="9"/>
                  </a:cubicBezTo>
                  <a:cubicBezTo>
                    <a:pt x="76" y="9"/>
                    <a:pt x="76" y="9"/>
                    <a:pt x="76" y="9"/>
                  </a:cubicBezTo>
                  <a:cubicBezTo>
                    <a:pt x="76" y="9"/>
                    <a:pt x="76" y="10"/>
                    <a:pt x="76" y="10"/>
                  </a:cubicBezTo>
                  <a:cubicBezTo>
                    <a:pt x="77" y="10"/>
                    <a:pt x="78" y="10"/>
                    <a:pt x="78" y="10"/>
                  </a:cubicBezTo>
                  <a:cubicBezTo>
                    <a:pt x="78" y="11"/>
                    <a:pt x="78" y="12"/>
                    <a:pt x="78" y="13"/>
                  </a:cubicBezTo>
                  <a:cubicBezTo>
                    <a:pt x="79" y="13"/>
                    <a:pt x="79" y="13"/>
                    <a:pt x="79" y="13"/>
                  </a:cubicBezTo>
                  <a:cubicBezTo>
                    <a:pt x="79" y="14"/>
                    <a:pt x="79" y="14"/>
                    <a:pt x="79" y="14"/>
                  </a:cubicBezTo>
                  <a:cubicBezTo>
                    <a:pt x="79" y="14"/>
                    <a:pt x="79" y="15"/>
                    <a:pt x="79" y="15"/>
                  </a:cubicBezTo>
                  <a:cubicBezTo>
                    <a:pt x="79" y="16"/>
                    <a:pt x="79" y="17"/>
                    <a:pt x="79" y="19"/>
                  </a:cubicBezTo>
                  <a:cubicBezTo>
                    <a:pt x="80" y="19"/>
                    <a:pt x="81" y="19"/>
                    <a:pt x="81" y="19"/>
                  </a:cubicBezTo>
                  <a:cubicBezTo>
                    <a:pt x="81" y="19"/>
                    <a:pt x="81" y="20"/>
                    <a:pt x="81" y="20"/>
                  </a:cubicBezTo>
                  <a:cubicBezTo>
                    <a:pt x="81" y="20"/>
                    <a:pt x="82" y="20"/>
                    <a:pt x="82" y="20"/>
                  </a:cubicBezTo>
                  <a:cubicBezTo>
                    <a:pt x="82" y="20"/>
                    <a:pt x="82" y="20"/>
                    <a:pt x="83" y="20"/>
                  </a:cubicBezTo>
                  <a:cubicBezTo>
                    <a:pt x="83" y="20"/>
                    <a:pt x="84" y="20"/>
                    <a:pt x="84" y="20"/>
                  </a:cubicBezTo>
                  <a:cubicBezTo>
                    <a:pt x="84" y="19"/>
                    <a:pt x="84" y="19"/>
                    <a:pt x="84" y="19"/>
                  </a:cubicBezTo>
                  <a:cubicBezTo>
                    <a:pt x="84" y="19"/>
                    <a:pt x="85" y="19"/>
                    <a:pt x="86" y="19"/>
                  </a:cubicBezTo>
                  <a:cubicBezTo>
                    <a:pt x="86" y="18"/>
                    <a:pt x="86" y="18"/>
                    <a:pt x="86" y="17"/>
                  </a:cubicBezTo>
                  <a:cubicBezTo>
                    <a:pt x="86" y="17"/>
                    <a:pt x="87" y="17"/>
                    <a:pt x="88" y="17"/>
                  </a:cubicBezTo>
                  <a:cubicBezTo>
                    <a:pt x="88" y="17"/>
                    <a:pt x="88" y="16"/>
                    <a:pt x="88" y="16"/>
                  </a:cubicBezTo>
                  <a:cubicBezTo>
                    <a:pt x="88" y="16"/>
                    <a:pt x="89" y="16"/>
                    <a:pt x="89" y="16"/>
                  </a:cubicBezTo>
                  <a:cubicBezTo>
                    <a:pt x="89" y="16"/>
                    <a:pt x="89" y="15"/>
                    <a:pt x="89" y="15"/>
                  </a:cubicBezTo>
                  <a:cubicBezTo>
                    <a:pt x="90" y="15"/>
                    <a:pt x="91" y="15"/>
                    <a:pt x="91" y="15"/>
                  </a:cubicBezTo>
                  <a:cubicBezTo>
                    <a:pt x="91" y="14"/>
                    <a:pt x="91" y="14"/>
                    <a:pt x="91" y="13"/>
                  </a:cubicBezTo>
                  <a:cubicBezTo>
                    <a:pt x="92" y="13"/>
                    <a:pt x="93" y="13"/>
                    <a:pt x="94" y="13"/>
                  </a:cubicBezTo>
                  <a:cubicBezTo>
                    <a:pt x="94" y="13"/>
                    <a:pt x="94" y="13"/>
                    <a:pt x="94" y="12"/>
                  </a:cubicBezTo>
                  <a:cubicBezTo>
                    <a:pt x="94" y="12"/>
                    <a:pt x="94" y="11"/>
                    <a:pt x="94" y="11"/>
                  </a:cubicBezTo>
                  <a:cubicBezTo>
                    <a:pt x="94" y="11"/>
                    <a:pt x="94" y="11"/>
                    <a:pt x="94" y="10"/>
                  </a:cubicBezTo>
                  <a:cubicBezTo>
                    <a:pt x="93" y="10"/>
                    <a:pt x="93" y="10"/>
                    <a:pt x="93" y="10"/>
                  </a:cubicBezTo>
                  <a:cubicBezTo>
                    <a:pt x="93" y="9"/>
                    <a:pt x="93" y="9"/>
                    <a:pt x="93" y="9"/>
                  </a:cubicBezTo>
                  <a:cubicBezTo>
                    <a:pt x="93" y="8"/>
                    <a:pt x="93" y="8"/>
                    <a:pt x="94" y="8"/>
                  </a:cubicBezTo>
                  <a:cubicBezTo>
                    <a:pt x="94" y="8"/>
                    <a:pt x="94" y="8"/>
                    <a:pt x="94" y="8"/>
                  </a:cubicBezTo>
                  <a:cubicBezTo>
                    <a:pt x="94" y="8"/>
                    <a:pt x="94" y="8"/>
                    <a:pt x="95" y="8"/>
                  </a:cubicBezTo>
                  <a:cubicBezTo>
                    <a:pt x="95" y="7"/>
                    <a:pt x="96" y="6"/>
                    <a:pt x="96" y="6"/>
                  </a:cubicBezTo>
                  <a:cubicBezTo>
                    <a:pt x="97" y="6"/>
                    <a:pt x="97" y="6"/>
                    <a:pt x="97" y="6"/>
                  </a:cubicBezTo>
                  <a:cubicBezTo>
                    <a:pt x="97" y="5"/>
                    <a:pt x="97" y="3"/>
                    <a:pt x="97" y="1"/>
                  </a:cubicBezTo>
                  <a:cubicBezTo>
                    <a:pt x="97" y="1"/>
                    <a:pt x="97" y="1"/>
                    <a:pt x="97" y="1"/>
                  </a:cubicBezTo>
                  <a:cubicBezTo>
                    <a:pt x="97" y="0"/>
                    <a:pt x="97" y="0"/>
                    <a:pt x="97" y="0"/>
                  </a:cubicBezTo>
                  <a:cubicBezTo>
                    <a:pt x="98" y="0"/>
                    <a:pt x="99" y="0"/>
                    <a:pt x="99" y="0"/>
                  </a:cubicBezTo>
                  <a:cubicBezTo>
                    <a:pt x="100" y="0"/>
                    <a:pt x="100" y="1"/>
                    <a:pt x="100" y="1"/>
                  </a:cubicBezTo>
                  <a:cubicBezTo>
                    <a:pt x="101" y="1"/>
                    <a:pt x="101" y="1"/>
                    <a:pt x="101" y="1"/>
                  </a:cubicBezTo>
                  <a:cubicBezTo>
                    <a:pt x="102" y="1"/>
                    <a:pt x="102" y="1"/>
                    <a:pt x="102" y="1"/>
                  </a:cubicBezTo>
                  <a:close/>
                  <a:moveTo>
                    <a:pt x="102" y="51"/>
                  </a:moveTo>
                  <a:cubicBezTo>
                    <a:pt x="101" y="51"/>
                    <a:pt x="101" y="51"/>
                    <a:pt x="101" y="51"/>
                  </a:cubicBezTo>
                  <a:cubicBezTo>
                    <a:pt x="101" y="51"/>
                    <a:pt x="101" y="50"/>
                    <a:pt x="101" y="49"/>
                  </a:cubicBezTo>
                  <a:cubicBezTo>
                    <a:pt x="101" y="49"/>
                    <a:pt x="100" y="49"/>
                    <a:pt x="99" y="49"/>
                  </a:cubicBezTo>
                  <a:cubicBezTo>
                    <a:pt x="99" y="49"/>
                    <a:pt x="99" y="49"/>
                    <a:pt x="99" y="48"/>
                  </a:cubicBezTo>
                  <a:cubicBezTo>
                    <a:pt x="98" y="48"/>
                    <a:pt x="97" y="48"/>
                    <a:pt x="96" y="48"/>
                  </a:cubicBezTo>
                  <a:cubicBezTo>
                    <a:pt x="96" y="48"/>
                    <a:pt x="96" y="48"/>
                    <a:pt x="96" y="47"/>
                  </a:cubicBezTo>
                  <a:cubicBezTo>
                    <a:pt x="94" y="47"/>
                    <a:pt x="93" y="47"/>
                    <a:pt x="91" y="47"/>
                  </a:cubicBezTo>
                  <a:cubicBezTo>
                    <a:pt x="91" y="46"/>
                    <a:pt x="91" y="46"/>
                    <a:pt x="91" y="46"/>
                  </a:cubicBezTo>
                  <a:cubicBezTo>
                    <a:pt x="91" y="46"/>
                    <a:pt x="90" y="46"/>
                    <a:pt x="89" y="46"/>
                  </a:cubicBezTo>
                  <a:cubicBezTo>
                    <a:pt x="89" y="45"/>
                    <a:pt x="88" y="45"/>
                    <a:pt x="88" y="45"/>
                  </a:cubicBezTo>
                  <a:cubicBezTo>
                    <a:pt x="87" y="45"/>
                    <a:pt x="87" y="45"/>
                    <a:pt x="87" y="45"/>
                  </a:cubicBezTo>
                  <a:cubicBezTo>
                    <a:pt x="86" y="45"/>
                    <a:pt x="86" y="45"/>
                    <a:pt x="86" y="45"/>
                  </a:cubicBezTo>
                  <a:cubicBezTo>
                    <a:pt x="85" y="45"/>
                    <a:pt x="84" y="45"/>
                    <a:pt x="83" y="45"/>
                  </a:cubicBezTo>
                  <a:cubicBezTo>
                    <a:pt x="83" y="47"/>
                    <a:pt x="83" y="49"/>
                    <a:pt x="83" y="51"/>
                  </a:cubicBezTo>
                  <a:cubicBezTo>
                    <a:pt x="82" y="51"/>
                    <a:pt x="81" y="51"/>
                    <a:pt x="79" y="51"/>
                  </a:cubicBezTo>
                  <a:cubicBezTo>
                    <a:pt x="79" y="51"/>
                    <a:pt x="79" y="51"/>
                    <a:pt x="79" y="52"/>
                  </a:cubicBezTo>
                  <a:cubicBezTo>
                    <a:pt x="79" y="52"/>
                    <a:pt x="79" y="52"/>
                    <a:pt x="79" y="53"/>
                  </a:cubicBezTo>
                  <a:cubicBezTo>
                    <a:pt x="79" y="53"/>
                    <a:pt x="79" y="54"/>
                    <a:pt x="79" y="54"/>
                  </a:cubicBezTo>
                  <a:cubicBezTo>
                    <a:pt x="80" y="54"/>
                    <a:pt x="81" y="54"/>
                    <a:pt x="81" y="54"/>
                  </a:cubicBezTo>
                  <a:cubicBezTo>
                    <a:pt x="81" y="55"/>
                    <a:pt x="81" y="55"/>
                    <a:pt x="81" y="56"/>
                  </a:cubicBezTo>
                  <a:cubicBezTo>
                    <a:pt x="81" y="56"/>
                    <a:pt x="81" y="57"/>
                    <a:pt x="81" y="57"/>
                  </a:cubicBezTo>
                  <a:cubicBezTo>
                    <a:pt x="81" y="58"/>
                    <a:pt x="81" y="58"/>
                    <a:pt x="81" y="59"/>
                  </a:cubicBezTo>
                  <a:cubicBezTo>
                    <a:pt x="81" y="59"/>
                    <a:pt x="81" y="59"/>
                    <a:pt x="81" y="59"/>
                  </a:cubicBezTo>
                  <a:cubicBezTo>
                    <a:pt x="81" y="60"/>
                    <a:pt x="81" y="61"/>
                    <a:pt x="81" y="62"/>
                  </a:cubicBezTo>
                  <a:cubicBezTo>
                    <a:pt x="81" y="62"/>
                    <a:pt x="80" y="62"/>
                    <a:pt x="79" y="62"/>
                  </a:cubicBezTo>
                  <a:cubicBezTo>
                    <a:pt x="79" y="62"/>
                    <a:pt x="79" y="63"/>
                    <a:pt x="79" y="63"/>
                  </a:cubicBezTo>
                  <a:cubicBezTo>
                    <a:pt x="79" y="63"/>
                    <a:pt x="79" y="63"/>
                    <a:pt x="78" y="63"/>
                  </a:cubicBezTo>
                  <a:cubicBezTo>
                    <a:pt x="78" y="64"/>
                    <a:pt x="78" y="64"/>
                    <a:pt x="78" y="64"/>
                  </a:cubicBezTo>
                  <a:cubicBezTo>
                    <a:pt x="78" y="64"/>
                    <a:pt x="77" y="64"/>
                    <a:pt x="76" y="64"/>
                  </a:cubicBezTo>
                  <a:cubicBezTo>
                    <a:pt x="76" y="65"/>
                    <a:pt x="76" y="65"/>
                    <a:pt x="76" y="65"/>
                  </a:cubicBezTo>
                  <a:cubicBezTo>
                    <a:pt x="76" y="65"/>
                    <a:pt x="76" y="65"/>
                    <a:pt x="75" y="65"/>
                  </a:cubicBezTo>
                  <a:cubicBezTo>
                    <a:pt x="75" y="66"/>
                    <a:pt x="75" y="66"/>
                    <a:pt x="75" y="67"/>
                  </a:cubicBezTo>
                  <a:cubicBezTo>
                    <a:pt x="74" y="67"/>
                    <a:pt x="74" y="67"/>
                    <a:pt x="74" y="67"/>
                  </a:cubicBezTo>
                  <a:cubicBezTo>
                    <a:pt x="74" y="67"/>
                    <a:pt x="74" y="67"/>
                    <a:pt x="74" y="67"/>
                  </a:cubicBezTo>
                  <a:cubicBezTo>
                    <a:pt x="73" y="67"/>
                    <a:pt x="73" y="67"/>
                    <a:pt x="73" y="67"/>
                  </a:cubicBezTo>
                  <a:cubicBezTo>
                    <a:pt x="73" y="53"/>
                    <a:pt x="73" y="53"/>
                    <a:pt x="73" y="53"/>
                  </a:cubicBezTo>
                  <a:cubicBezTo>
                    <a:pt x="74" y="53"/>
                    <a:pt x="74" y="53"/>
                    <a:pt x="74" y="53"/>
                  </a:cubicBezTo>
                  <a:cubicBezTo>
                    <a:pt x="74" y="52"/>
                    <a:pt x="75" y="52"/>
                    <a:pt x="75" y="52"/>
                  </a:cubicBezTo>
                  <a:cubicBezTo>
                    <a:pt x="76" y="52"/>
                    <a:pt x="76" y="52"/>
                    <a:pt x="76" y="52"/>
                  </a:cubicBezTo>
                  <a:cubicBezTo>
                    <a:pt x="76" y="51"/>
                    <a:pt x="76" y="51"/>
                    <a:pt x="76" y="51"/>
                  </a:cubicBezTo>
                  <a:cubicBezTo>
                    <a:pt x="77" y="51"/>
                    <a:pt x="77" y="51"/>
                    <a:pt x="78" y="51"/>
                  </a:cubicBezTo>
                  <a:cubicBezTo>
                    <a:pt x="78" y="50"/>
                    <a:pt x="78" y="49"/>
                    <a:pt x="78" y="48"/>
                  </a:cubicBezTo>
                  <a:cubicBezTo>
                    <a:pt x="78" y="48"/>
                    <a:pt x="78" y="48"/>
                    <a:pt x="77" y="48"/>
                  </a:cubicBezTo>
                  <a:cubicBezTo>
                    <a:pt x="77" y="48"/>
                    <a:pt x="77" y="48"/>
                    <a:pt x="77" y="48"/>
                  </a:cubicBezTo>
                  <a:cubicBezTo>
                    <a:pt x="76" y="48"/>
                    <a:pt x="75" y="48"/>
                    <a:pt x="74" y="48"/>
                  </a:cubicBezTo>
                  <a:cubicBezTo>
                    <a:pt x="73" y="47"/>
                    <a:pt x="73" y="47"/>
                    <a:pt x="73" y="47"/>
                  </a:cubicBezTo>
                  <a:cubicBezTo>
                    <a:pt x="73" y="53"/>
                    <a:pt x="73" y="53"/>
                    <a:pt x="73" y="53"/>
                  </a:cubicBezTo>
                  <a:cubicBezTo>
                    <a:pt x="74" y="53"/>
                    <a:pt x="74" y="53"/>
                    <a:pt x="74" y="53"/>
                  </a:cubicBezTo>
                  <a:cubicBezTo>
                    <a:pt x="74" y="52"/>
                    <a:pt x="75" y="52"/>
                    <a:pt x="75" y="52"/>
                  </a:cubicBezTo>
                  <a:cubicBezTo>
                    <a:pt x="76" y="52"/>
                    <a:pt x="76" y="52"/>
                    <a:pt x="76" y="52"/>
                  </a:cubicBezTo>
                  <a:cubicBezTo>
                    <a:pt x="76" y="51"/>
                    <a:pt x="76" y="51"/>
                    <a:pt x="76" y="51"/>
                  </a:cubicBezTo>
                  <a:cubicBezTo>
                    <a:pt x="77" y="51"/>
                    <a:pt x="77" y="51"/>
                    <a:pt x="78" y="51"/>
                  </a:cubicBezTo>
                  <a:cubicBezTo>
                    <a:pt x="78" y="51"/>
                    <a:pt x="78" y="51"/>
                    <a:pt x="79" y="51"/>
                  </a:cubicBezTo>
                  <a:cubicBezTo>
                    <a:pt x="79" y="51"/>
                    <a:pt x="79" y="51"/>
                    <a:pt x="79" y="52"/>
                  </a:cubicBezTo>
                  <a:cubicBezTo>
                    <a:pt x="79" y="52"/>
                    <a:pt x="79" y="52"/>
                    <a:pt x="79" y="53"/>
                  </a:cubicBezTo>
                  <a:cubicBezTo>
                    <a:pt x="79" y="53"/>
                    <a:pt x="79" y="54"/>
                    <a:pt x="79" y="54"/>
                  </a:cubicBezTo>
                  <a:cubicBezTo>
                    <a:pt x="80" y="54"/>
                    <a:pt x="81" y="54"/>
                    <a:pt x="81" y="54"/>
                  </a:cubicBezTo>
                  <a:cubicBezTo>
                    <a:pt x="81" y="55"/>
                    <a:pt x="81" y="55"/>
                    <a:pt x="81" y="56"/>
                  </a:cubicBezTo>
                  <a:cubicBezTo>
                    <a:pt x="81" y="56"/>
                    <a:pt x="81" y="57"/>
                    <a:pt x="81" y="57"/>
                  </a:cubicBezTo>
                  <a:cubicBezTo>
                    <a:pt x="81" y="58"/>
                    <a:pt x="81" y="58"/>
                    <a:pt x="81" y="59"/>
                  </a:cubicBezTo>
                  <a:cubicBezTo>
                    <a:pt x="81" y="59"/>
                    <a:pt x="81" y="59"/>
                    <a:pt x="81" y="59"/>
                  </a:cubicBezTo>
                  <a:cubicBezTo>
                    <a:pt x="81" y="60"/>
                    <a:pt x="81" y="61"/>
                    <a:pt x="81" y="62"/>
                  </a:cubicBezTo>
                  <a:cubicBezTo>
                    <a:pt x="81" y="62"/>
                    <a:pt x="80" y="62"/>
                    <a:pt x="79" y="62"/>
                  </a:cubicBezTo>
                  <a:cubicBezTo>
                    <a:pt x="79" y="62"/>
                    <a:pt x="79" y="63"/>
                    <a:pt x="79" y="63"/>
                  </a:cubicBezTo>
                  <a:cubicBezTo>
                    <a:pt x="79" y="63"/>
                    <a:pt x="79" y="63"/>
                    <a:pt x="78" y="63"/>
                  </a:cubicBezTo>
                  <a:cubicBezTo>
                    <a:pt x="78" y="64"/>
                    <a:pt x="78" y="64"/>
                    <a:pt x="78" y="64"/>
                  </a:cubicBezTo>
                  <a:cubicBezTo>
                    <a:pt x="78" y="64"/>
                    <a:pt x="77" y="64"/>
                    <a:pt x="76" y="64"/>
                  </a:cubicBezTo>
                  <a:cubicBezTo>
                    <a:pt x="76" y="65"/>
                    <a:pt x="76" y="65"/>
                    <a:pt x="76" y="65"/>
                  </a:cubicBezTo>
                  <a:cubicBezTo>
                    <a:pt x="76" y="65"/>
                    <a:pt x="76" y="65"/>
                    <a:pt x="75" y="65"/>
                  </a:cubicBezTo>
                  <a:cubicBezTo>
                    <a:pt x="75" y="66"/>
                    <a:pt x="75" y="66"/>
                    <a:pt x="75" y="67"/>
                  </a:cubicBezTo>
                  <a:cubicBezTo>
                    <a:pt x="74" y="67"/>
                    <a:pt x="74" y="67"/>
                    <a:pt x="74" y="67"/>
                  </a:cubicBezTo>
                  <a:cubicBezTo>
                    <a:pt x="74" y="67"/>
                    <a:pt x="74" y="67"/>
                    <a:pt x="74" y="67"/>
                  </a:cubicBezTo>
                  <a:cubicBezTo>
                    <a:pt x="73" y="67"/>
                    <a:pt x="73" y="67"/>
                    <a:pt x="73" y="67"/>
                  </a:cubicBezTo>
                  <a:cubicBezTo>
                    <a:pt x="73" y="149"/>
                    <a:pt x="73" y="149"/>
                    <a:pt x="73" y="149"/>
                  </a:cubicBezTo>
                  <a:cubicBezTo>
                    <a:pt x="74" y="149"/>
                    <a:pt x="74" y="149"/>
                    <a:pt x="74" y="149"/>
                  </a:cubicBezTo>
                  <a:cubicBezTo>
                    <a:pt x="75" y="149"/>
                    <a:pt x="75" y="149"/>
                    <a:pt x="76" y="149"/>
                  </a:cubicBezTo>
                  <a:cubicBezTo>
                    <a:pt x="76" y="148"/>
                    <a:pt x="76" y="148"/>
                    <a:pt x="76" y="148"/>
                  </a:cubicBezTo>
                  <a:cubicBezTo>
                    <a:pt x="78" y="148"/>
                    <a:pt x="80" y="148"/>
                    <a:pt x="82" y="148"/>
                  </a:cubicBezTo>
                  <a:cubicBezTo>
                    <a:pt x="82" y="148"/>
                    <a:pt x="83" y="149"/>
                    <a:pt x="83" y="149"/>
                  </a:cubicBezTo>
                  <a:cubicBezTo>
                    <a:pt x="84" y="149"/>
                    <a:pt x="85" y="149"/>
                    <a:pt x="86" y="149"/>
                  </a:cubicBezTo>
                  <a:cubicBezTo>
                    <a:pt x="86" y="149"/>
                    <a:pt x="86" y="149"/>
                    <a:pt x="86" y="149"/>
                  </a:cubicBezTo>
                  <a:cubicBezTo>
                    <a:pt x="87" y="149"/>
                    <a:pt x="87" y="149"/>
                    <a:pt x="88" y="149"/>
                  </a:cubicBezTo>
                  <a:cubicBezTo>
                    <a:pt x="88" y="148"/>
                    <a:pt x="88" y="148"/>
                    <a:pt x="88" y="148"/>
                  </a:cubicBezTo>
                  <a:cubicBezTo>
                    <a:pt x="88" y="148"/>
                    <a:pt x="88" y="148"/>
                    <a:pt x="88" y="148"/>
                  </a:cubicBezTo>
                  <a:cubicBezTo>
                    <a:pt x="89" y="147"/>
                    <a:pt x="89" y="147"/>
                    <a:pt x="89" y="147"/>
                  </a:cubicBezTo>
                  <a:cubicBezTo>
                    <a:pt x="89" y="147"/>
                    <a:pt x="90" y="147"/>
                    <a:pt x="90" y="147"/>
                  </a:cubicBezTo>
                  <a:cubicBezTo>
                    <a:pt x="91" y="147"/>
                    <a:pt x="91" y="147"/>
                    <a:pt x="91" y="147"/>
                  </a:cubicBezTo>
                  <a:cubicBezTo>
                    <a:pt x="91" y="147"/>
                    <a:pt x="92" y="147"/>
                    <a:pt x="93" y="147"/>
                  </a:cubicBezTo>
                  <a:cubicBezTo>
                    <a:pt x="93" y="145"/>
                    <a:pt x="93" y="145"/>
                    <a:pt x="93" y="144"/>
                  </a:cubicBezTo>
                  <a:cubicBezTo>
                    <a:pt x="93" y="144"/>
                    <a:pt x="93" y="144"/>
                    <a:pt x="94" y="144"/>
                  </a:cubicBezTo>
                  <a:cubicBezTo>
                    <a:pt x="94" y="143"/>
                    <a:pt x="94" y="142"/>
                    <a:pt x="94" y="140"/>
                  </a:cubicBezTo>
                  <a:cubicBezTo>
                    <a:pt x="94" y="140"/>
                    <a:pt x="94" y="140"/>
                    <a:pt x="94" y="140"/>
                  </a:cubicBezTo>
                  <a:cubicBezTo>
                    <a:pt x="94" y="139"/>
                    <a:pt x="94" y="139"/>
                    <a:pt x="94" y="139"/>
                  </a:cubicBezTo>
                  <a:cubicBezTo>
                    <a:pt x="94" y="138"/>
                    <a:pt x="95" y="138"/>
                    <a:pt x="96" y="138"/>
                  </a:cubicBezTo>
                  <a:cubicBezTo>
                    <a:pt x="96" y="135"/>
                    <a:pt x="96" y="134"/>
                    <a:pt x="96" y="132"/>
                  </a:cubicBezTo>
                  <a:cubicBezTo>
                    <a:pt x="95" y="131"/>
                    <a:pt x="94" y="131"/>
                    <a:pt x="94" y="130"/>
                  </a:cubicBezTo>
                  <a:cubicBezTo>
                    <a:pt x="94" y="129"/>
                    <a:pt x="94" y="127"/>
                    <a:pt x="94" y="126"/>
                  </a:cubicBezTo>
                  <a:cubicBezTo>
                    <a:pt x="94" y="125"/>
                    <a:pt x="95" y="125"/>
                    <a:pt x="96" y="124"/>
                  </a:cubicBezTo>
                  <a:cubicBezTo>
                    <a:pt x="96" y="123"/>
                    <a:pt x="96" y="122"/>
                    <a:pt x="96" y="121"/>
                  </a:cubicBezTo>
                  <a:cubicBezTo>
                    <a:pt x="96" y="120"/>
                    <a:pt x="96" y="120"/>
                    <a:pt x="96" y="120"/>
                  </a:cubicBezTo>
                  <a:cubicBezTo>
                    <a:pt x="96" y="119"/>
                    <a:pt x="96" y="119"/>
                    <a:pt x="96" y="118"/>
                  </a:cubicBezTo>
                  <a:cubicBezTo>
                    <a:pt x="97" y="118"/>
                    <a:pt x="97" y="118"/>
                    <a:pt x="97" y="118"/>
                  </a:cubicBezTo>
                  <a:cubicBezTo>
                    <a:pt x="97" y="117"/>
                    <a:pt x="97" y="117"/>
                    <a:pt x="97" y="116"/>
                  </a:cubicBezTo>
                  <a:cubicBezTo>
                    <a:pt x="98" y="115"/>
                    <a:pt x="98" y="115"/>
                    <a:pt x="98" y="115"/>
                  </a:cubicBezTo>
                  <a:cubicBezTo>
                    <a:pt x="98" y="114"/>
                    <a:pt x="98" y="112"/>
                    <a:pt x="98" y="110"/>
                  </a:cubicBezTo>
                  <a:cubicBezTo>
                    <a:pt x="97" y="110"/>
                    <a:pt x="97" y="110"/>
                    <a:pt x="97" y="110"/>
                  </a:cubicBezTo>
                  <a:cubicBezTo>
                    <a:pt x="97" y="109"/>
                    <a:pt x="97" y="109"/>
                    <a:pt x="97" y="109"/>
                  </a:cubicBezTo>
                  <a:cubicBezTo>
                    <a:pt x="97" y="108"/>
                    <a:pt x="97" y="108"/>
                    <a:pt x="97" y="108"/>
                  </a:cubicBezTo>
                  <a:cubicBezTo>
                    <a:pt x="97" y="106"/>
                    <a:pt x="97" y="104"/>
                    <a:pt x="97" y="102"/>
                  </a:cubicBezTo>
                  <a:cubicBezTo>
                    <a:pt x="96" y="102"/>
                    <a:pt x="96" y="102"/>
                    <a:pt x="96" y="101"/>
                  </a:cubicBezTo>
                  <a:cubicBezTo>
                    <a:pt x="96" y="99"/>
                    <a:pt x="96" y="97"/>
                    <a:pt x="96" y="95"/>
                  </a:cubicBezTo>
                  <a:cubicBezTo>
                    <a:pt x="96" y="95"/>
                    <a:pt x="97" y="95"/>
                    <a:pt x="97" y="95"/>
                  </a:cubicBezTo>
                  <a:cubicBezTo>
                    <a:pt x="97" y="95"/>
                    <a:pt x="97" y="94"/>
                    <a:pt x="97" y="94"/>
                  </a:cubicBezTo>
                  <a:cubicBezTo>
                    <a:pt x="98" y="94"/>
                    <a:pt x="99" y="94"/>
                    <a:pt x="99" y="94"/>
                  </a:cubicBezTo>
                  <a:cubicBezTo>
                    <a:pt x="100" y="94"/>
                    <a:pt x="100" y="94"/>
                    <a:pt x="100" y="95"/>
                  </a:cubicBezTo>
                  <a:cubicBezTo>
                    <a:pt x="102" y="95"/>
                    <a:pt x="102" y="95"/>
                    <a:pt x="102" y="95"/>
                  </a:cubicBezTo>
                  <a:cubicBezTo>
                    <a:pt x="102" y="78"/>
                    <a:pt x="102" y="78"/>
                    <a:pt x="102" y="78"/>
                  </a:cubicBezTo>
                  <a:cubicBezTo>
                    <a:pt x="89" y="78"/>
                    <a:pt x="89" y="78"/>
                    <a:pt x="89" y="78"/>
                  </a:cubicBezTo>
                  <a:cubicBezTo>
                    <a:pt x="89" y="78"/>
                    <a:pt x="89" y="77"/>
                    <a:pt x="88" y="77"/>
                  </a:cubicBezTo>
                  <a:cubicBezTo>
                    <a:pt x="88" y="77"/>
                    <a:pt x="87" y="77"/>
                    <a:pt x="87" y="77"/>
                  </a:cubicBezTo>
                  <a:cubicBezTo>
                    <a:pt x="87" y="77"/>
                    <a:pt x="87" y="76"/>
                    <a:pt x="87" y="76"/>
                  </a:cubicBezTo>
                  <a:cubicBezTo>
                    <a:pt x="87" y="76"/>
                    <a:pt x="87" y="75"/>
                    <a:pt x="87" y="75"/>
                  </a:cubicBezTo>
                  <a:cubicBezTo>
                    <a:pt x="87" y="75"/>
                    <a:pt x="87" y="74"/>
                    <a:pt x="87" y="74"/>
                  </a:cubicBezTo>
                  <a:cubicBezTo>
                    <a:pt x="88" y="74"/>
                    <a:pt x="88" y="74"/>
                    <a:pt x="88" y="74"/>
                  </a:cubicBezTo>
                  <a:cubicBezTo>
                    <a:pt x="88" y="74"/>
                    <a:pt x="89" y="73"/>
                    <a:pt x="89" y="73"/>
                  </a:cubicBezTo>
                  <a:cubicBezTo>
                    <a:pt x="89" y="73"/>
                    <a:pt x="90" y="73"/>
                    <a:pt x="90" y="73"/>
                  </a:cubicBezTo>
                  <a:cubicBezTo>
                    <a:pt x="90" y="73"/>
                    <a:pt x="90" y="72"/>
                    <a:pt x="90" y="71"/>
                  </a:cubicBezTo>
                  <a:cubicBezTo>
                    <a:pt x="91" y="71"/>
                    <a:pt x="91" y="71"/>
                    <a:pt x="92" y="71"/>
                  </a:cubicBezTo>
                  <a:cubicBezTo>
                    <a:pt x="92" y="71"/>
                    <a:pt x="92" y="71"/>
                    <a:pt x="93" y="70"/>
                  </a:cubicBezTo>
                  <a:cubicBezTo>
                    <a:pt x="93" y="70"/>
                    <a:pt x="93" y="70"/>
                    <a:pt x="94" y="70"/>
                  </a:cubicBezTo>
                  <a:cubicBezTo>
                    <a:pt x="94" y="70"/>
                    <a:pt x="94" y="70"/>
                    <a:pt x="94" y="70"/>
                  </a:cubicBezTo>
                  <a:cubicBezTo>
                    <a:pt x="94" y="70"/>
                    <a:pt x="94" y="70"/>
                    <a:pt x="95" y="70"/>
                  </a:cubicBezTo>
                  <a:cubicBezTo>
                    <a:pt x="95" y="70"/>
                    <a:pt x="95" y="69"/>
                    <a:pt x="95" y="69"/>
                  </a:cubicBezTo>
                  <a:cubicBezTo>
                    <a:pt x="96" y="69"/>
                    <a:pt x="96" y="69"/>
                    <a:pt x="97" y="69"/>
                  </a:cubicBezTo>
                  <a:cubicBezTo>
                    <a:pt x="97" y="68"/>
                    <a:pt x="97" y="68"/>
                    <a:pt x="97" y="68"/>
                  </a:cubicBezTo>
                  <a:cubicBezTo>
                    <a:pt x="98" y="68"/>
                    <a:pt x="98" y="68"/>
                    <a:pt x="98" y="68"/>
                  </a:cubicBezTo>
                  <a:cubicBezTo>
                    <a:pt x="98" y="68"/>
                    <a:pt x="98" y="68"/>
                    <a:pt x="98" y="67"/>
                  </a:cubicBezTo>
                  <a:cubicBezTo>
                    <a:pt x="102" y="67"/>
                    <a:pt x="102" y="67"/>
                    <a:pt x="102" y="67"/>
                  </a:cubicBezTo>
                  <a:cubicBezTo>
                    <a:pt x="102" y="51"/>
                    <a:pt x="102" y="51"/>
                    <a:pt x="102" y="51"/>
                  </a:cubicBezTo>
                  <a:close/>
                  <a:moveTo>
                    <a:pt x="102" y="75"/>
                  </a:moveTo>
                  <a:cubicBezTo>
                    <a:pt x="102" y="78"/>
                    <a:pt x="102" y="78"/>
                    <a:pt x="102" y="78"/>
                  </a:cubicBezTo>
                  <a:cubicBezTo>
                    <a:pt x="89" y="78"/>
                    <a:pt x="89" y="78"/>
                    <a:pt x="89" y="78"/>
                  </a:cubicBezTo>
                  <a:cubicBezTo>
                    <a:pt x="89" y="78"/>
                    <a:pt x="89" y="77"/>
                    <a:pt x="88" y="77"/>
                  </a:cubicBezTo>
                  <a:cubicBezTo>
                    <a:pt x="89" y="77"/>
                    <a:pt x="89" y="76"/>
                    <a:pt x="90" y="75"/>
                  </a:cubicBezTo>
                  <a:lnTo>
                    <a:pt x="102" y="75"/>
                  </a:lnTo>
                  <a:close/>
                  <a:moveTo>
                    <a:pt x="58" y="12"/>
                  </a:moveTo>
                  <a:cubicBezTo>
                    <a:pt x="61" y="12"/>
                    <a:pt x="61" y="12"/>
                    <a:pt x="61" y="12"/>
                  </a:cubicBezTo>
                  <a:cubicBezTo>
                    <a:pt x="61" y="13"/>
                    <a:pt x="61" y="13"/>
                    <a:pt x="61" y="13"/>
                  </a:cubicBezTo>
                  <a:cubicBezTo>
                    <a:pt x="61" y="13"/>
                    <a:pt x="62" y="13"/>
                    <a:pt x="62" y="13"/>
                  </a:cubicBezTo>
                  <a:cubicBezTo>
                    <a:pt x="62" y="14"/>
                    <a:pt x="62" y="15"/>
                    <a:pt x="62" y="16"/>
                  </a:cubicBezTo>
                  <a:cubicBezTo>
                    <a:pt x="62" y="16"/>
                    <a:pt x="62" y="16"/>
                    <a:pt x="62" y="16"/>
                  </a:cubicBezTo>
                  <a:cubicBezTo>
                    <a:pt x="62" y="18"/>
                    <a:pt x="62" y="18"/>
                    <a:pt x="62" y="19"/>
                  </a:cubicBezTo>
                  <a:cubicBezTo>
                    <a:pt x="61" y="19"/>
                    <a:pt x="61" y="19"/>
                    <a:pt x="61" y="20"/>
                  </a:cubicBezTo>
                  <a:cubicBezTo>
                    <a:pt x="61" y="21"/>
                    <a:pt x="61" y="23"/>
                    <a:pt x="61" y="24"/>
                  </a:cubicBezTo>
                  <a:cubicBezTo>
                    <a:pt x="61" y="24"/>
                    <a:pt x="61" y="25"/>
                    <a:pt x="62" y="25"/>
                  </a:cubicBezTo>
                  <a:cubicBezTo>
                    <a:pt x="62" y="25"/>
                    <a:pt x="62" y="25"/>
                    <a:pt x="62" y="26"/>
                  </a:cubicBezTo>
                  <a:cubicBezTo>
                    <a:pt x="62" y="26"/>
                    <a:pt x="62" y="26"/>
                    <a:pt x="62" y="26"/>
                  </a:cubicBezTo>
                  <a:cubicBezTo>
                    <a:pt x="62" y="28"/>
                    <a:pt x="62" y="28"/>
                    <a:pt x="62" y="29"/>
                  </a:cubicBezTo>
                  <a:cubicBezTo>
                    <a:pt x="63" y="29"/>
                    <a:pt x="63" y="29"/>
                    <a:pt x="64" y="29"/>
                  </a:cubicBezTo>
                  <a:cubicBezTo>
                    <a:pt x="64" y="29"/>
                    <a:pt x="64" y="30"/>
                    <a:pt x="64" y="30"/>
                  </a:cubicBezTo>
                  <a:cubicBezTo>
                    <a:pt x="65" y="30"/>
                    <a:pt x="65" y="30"/>
                    <a:pt x="66" y="30"/>
                  </a:cubicBezTo>
                  <a:cubicBezTo>
                    <a:pt x="66" y="30"/>
                    <a:pt x="66" y="31"/>
                    <a:pt x="66" y="31"/>
                  </a:cubicBezTo>
                  <a:cubicBezTo>
                    <a:pt x="66" y="31"/>
                    <a:pt x="66" y="31"/>
                    <a:pt x="66" y="32"/>
                  </a:cubicBezTo>
                  <a:cubicBezTo>
                    <a:pt x="66" y="32"/>
                    <a:pt x="66" y="32"/>
                    <a:pt x="66" y="33"/>
                  </a:cubicBezTo>
                  <a:cubicBezTo>
                    <a:pt x="66" y="33"/>
                    <a:pt x="66" y="33"/>
                    <a:pt x="65" y="34"/>
                  </a:cubicBezTo>
                  <a:cubicBezTo>
                    <a:pt x="64" y="34"/>
                    <a:pt x="64" y="34"/>
                    <a:pt x="64" y="34"/>
                  </a:cubicBezTo>
                  <a:cubicBezTo>
                    <a:pt x="63" y="34"/>
                    <a:pt x="63" y="34"/>
                    <a:pt x="63" y="34"/>
                  </a:cubicBezTo>
                  <a:cubicBezTo>
                    <a:pt x="63" y="34"/>
                    <a:pt x="62" y="34"/>
                    <a:pt x="62" y="34"/>
                  </a:cubicBezTo>
                  <a:cubicBezTo>
                    <a:pt x="62" y="35"/>
                    <a:pt x="62" y="35"/>
                    <a:pt x="62" y="35"/>
                  </a:cubicBezTo>
                  <a:cubicBezTo>
                    <a:pt x="62" y="35"/>
                    <a:pt x="61" y="35"/>
                    <a:pt x="61" y="35"/>
                  </a:cubicBezTo>
                  <a:cubicBezTo>
                    <a:pt x="61" y="35"/>
                    <a:pt x="61" y="36"/>
                    <a:pt x="61" y="36"/>
                  </a:cubicBezTo>
                  <a:cubicBezTo>
                    <a:pt x="60" y="36"/>
                    <a:pt x="59" y="36"/>
                    <a:pt x="59" y="36"/>
                  </a:cubicBezTo>
                  <a:cubicBezTo>
                    <a:pt x="59" y="36"/>
                    <a:pt x="59" y="36"/>
                    <a:pt x="58" y="36"/>
                  </a:cubicBezTo>
                  <a:cubicBezTo>
                    <a:pt x="58" y="36"/>
                    <a:pt x="58" y="36"/>
                    <a:pt x="58" y="36"/>
                  </a:cubicBezTo>
                  <a:cubicBezTo>
                    <a:pt x="58" y="48"/>
                    <a:pt x="58" y="48"/>
                    <a:pt x="58" y="48"/>
                  </a:cubicBezTo>
                  <a:cubicBezTo>
                    <a:pt x="58" y="47"/>
                    <a:pt x="58" y="47"/>
                    <a:pt x="58" y="47"/>
                  </a:cubicBezTo>
                  <a:cubicBezTo>
                    <a:pt x="59" y="47"/>
                    <a:pt x="61" y="47"/>
                    <a:pt x="62" y="47"/>
                  </a:cubicBezTo>
                  <a:cubicBezTo>
                    <a:pt x="62" y="46"/>
                    <a:pt x="63" y="46"/>
                    <a:pt x="63" y="46"/>
                  </a:cubicBezTo>
                  <a:cubicBezTo>
                    <a:pt x="64" y="46"/>
                    <a:pt x="64" y="46"/>
                    <a:pt x="64" y="46"/>
                  </a:cubicBezTo>
                  <a:cubicBezTo>
                    <a:pt x="65" y="46"/>
                    <a:pt x="65" y="47"/>
                    <a:pt x="66" y="47"/>
                  </a:cubicBezTo>
                  <a:cubicBezTo>
                    <a:pt x="67" y="47"/>
                    <a:pt x="68" y="47"/>
                    <a:pt x="69" y="47"/>
                  </a:cubicBezTo>
                  <a:cubicBezTo>
                    <a:pt x="69" y="47"/>
                    <a:pt x="69" y="47"/>
                    <a:pt x="69" y="46"/>
                  </a:cubicBezTo>
                  <a:cubicBezTo>
                    <a:pt x="70" y="46"/>
                    <a:pt x="71" y="46"/>
                    <a:pt x="71" y="46"/>
                  </a:cubicBezTo>
                  <a:cubicBezTo>
                    <a:pt x="71" y="46"/>
                    <a:pt x="71" y="46"/>
                    <a:pt x="72" y="46"/>
                  </a:cubicBezTo>
                  <a:cubicBezTo>
                    <a:pt x="72" y="46"/>
                    <a:pt x="72" y="46"/>
                    <a:pt x="73" y="46"/>
                  </a:cubicBezTo>
                  <a:cubicBezTo>
                    <a:pt x="73" y="45"/>
                    <a:pt x="73" y="45"/>
                    <a:pt x="73" y="45"/>
                  </a:cubicBezTo>
                  <a:cubicBezTo>
                    <a:pt x="73" y="4"/>
                    <a:pt x="73" y="4"/>
                    <a:pt x="73" y="4"/>
                  </a:cubicBezTo>
                  <a:cubicBezTo>
                    <a:pt x="73" y="4"/>
                    <a:pt x="73" y="4"/>
                    <a:pt x="73" y="4"/>
                  </a:cubicBezTo>
                  <a:cubicBezTo>
                    <a:pt x="72" y="4"/>
                    <a:pt x="72" y="3"/>
                    <a:pt x="72" y="3"/>
                  </a:cubicBezTo>
                  <a:cubicBezTo>
                    <a:pt x="71" y="3"/>
                    <a:pt x="69" y="3"/>
                    <a:pt x="68" y="3"/>
                  </a:cubicBezTo>
                  <a:cubicBezTo>
                    <a:pt x="68" y="4"/>
                    <a:pt x="68" y="4"/>
                    <a:pt x="68" y="4"/>
                  </a:cubicBezTo>
                  <a:cubicBezTo>
                    <a:pt x="67" y="4"/>
                    <a:pt x="66" y="4"/>
                    <a:pt x="66" y="4"/>
                  </a:cubicBezTo>
                  <a:cubicBezTo>
                    <a:pt x="66" y="4"/>
                    <a:pt x="65" y="4"/>
                    <a:pt x="65" y="4"/>
                  </a:cubicBezTo>
                  <a:cubicBezTo>
                    <a:pt x="64" y="4"/>
                    <a:pt x="64" y="4"/>
                    <a:pt x="64" y="4"/>
                  </a:cubicBezTo>
                  <a:cubicBezTo>
                    <a:pt x="64" y="5"/>
                    <a:pt x="64" y="5"/>
                    <a:pt x="64" y="5"/>
                  </a:cubicBezTo>
                  <a:cubicBezTo>
                    <a:pt x="63" y="5"/>
                    <a:pt x="62" y="5"/>
                    <a:pt x="62" y="5"/>
                  </a:cubicBezTo>
                  <a:cubicBezTo>
                    <a:pt x="61" y="6"/>
                    <a:pt x="61" y="6"/>
                    <a:pt x="61" y="6"/>
                  </a:cubicBezTo>
                  <a:cubicBezTo>
                    <a:pt x="60" y="6"/>
                    <a:pt x="59" y="6"/>
                    <a:pt x="58" y="6"/>
                  </a:cubicBezTo>
                  <a:cubicBezTo>
                    <a:pt x="58" y="6"/>
                    <a:pt x="58" y="8"/>
                    <a:pt x="58" y="8"/>
                  </a:cubicBezTo>
                  <a:cubicBezTo>
                    <a:pt x="58" y="8"/>
                    <a:pt x="58" y="8"/>
                    <a:pt x="58" y="8"/>
                  </a:cubicBezTo>
                  <a:cubicBezTo>
                    <a:pt x="58" y="12"/>
                    <a:pt x="58" y="12"/>
                    <a:pt x="58" y="12"/>
                  </a:cubicBezTo>
                  <a:close/>
                  <a:moveTo>
                    <a:pt x="73" y="47"/>
                  </a:moveTo>
                  <a:cubicBezTo>
                    <a:pt x="73" y="53"/>
                    <a:pt x="73" y="53"/>
                    <a:pt x="73" y="53"/>
                  </a:cubicBezTo>
                  <a:cubicBezTo>
                    <a:pt x="73" y="53"/>
                    <a:pt x="73" y="53"/>
                    <a:pt x="73" y="53"/>
                  </a:cubicBezTo>
                  <a:cubicBezTo>
                    <a:pt x="73" y="53"/>
                    <a:pt x="73" y="53"/>
                    <a:pt x="73" y="54"/>
                  </a:cubicBezTo>
                  <a:cubicBezTo>
                    <a:pt x="72" y="54"/>
                    <a:pt x="72" y="54"/>
                    <a:pt x="72" y="54"/>
                  </a:cubicBezTo>
                  <a:cubicBezTo>
                    <a:pt x="72" y="54"/>
                    <a:pt x="72" y="54"/>
                    <a:pt x="72" y="55"/>
                  </a:cubicBezTo>
                  <a:cubicBezTo>
                    <a:pt x="71" y="55"/>
                    <a:pt x="71" y="55"/>
                    <a:pt x="70" y="55"/>
                  </a:cubicBezTo>
                  <a:cubicBezTo>
                    <a:pt x="70" y="55"/>
                    <a:pt x="70" y="55"/>
                    <a:pt x="70" y="56"/>
                  </a:cubicBezTo>
                  <a:cubicBezTo>
                    <a:pt x="70" y="56"/>
                    <a:pt x="70" y="57"/>
                    <a:pt x="69" y="57"/>
                  </a:cubicBezTo>
                  <a:cubicBezTo>
                    <a:pt x="69" y="58"/>
                    <a:pt x="69" y="60"/>
                    <a:pt x="69" y="62"/>
                  </a:cubicBezTo>
                  <a:cubicBezTo>
                    <a:pt x="69" y="62"/>
                    <a:pt x="69" y="62"/>
                    <a:pt x="69" y="62"/>
                  </a:cubicBezTo>
                  <a:cubicBezTo>
                    <a:pt x="69" y="62"/>
                    <a:pt x="69" y="62"/>
                    <a:pt x="69" y="63"/>
                  </a:cubicBezTo>
                  <a:cubicBezTo>
                    <a:pt x="69" y="63"/>
                    <a:pt x="68" y="63"/>
                    <a:pt x="68" y="63"/>
                  </a:cubicBezTo>
                  <a:cubicBezTo>
                    <a:pt x="68" y="63"/>
                    <a:pt x="68" y="63"/>
                    <a:pt x="68" y="64"/>
                  </a:cubicBezTo>
                  <a:cubicBezTo>
                    <a:pt x="68" y="64"/>
                    <a:pt x="67" y="64"/>
                    <a:pt x="67" y="64"/>
                  </a:cubicBezTo>
                  <a:cubicBezTo>
                    <a:pt x="67" y="64"/>
                    <a:pt x="67" y="64"/>
                    <a:pt x="67" y="65"/>
                  </a:cubicBezTo>
                  <a:cubicBezTo>
                    <a:pt x="67" y="65"/>
                    <a:pt x="66" y="65"/>
                    <a:pt x="66" y="65"/>
                  </a:cubicBezTo>
                  <a:cubicBezTo>
                    <a:pt x="66" y="67"/>
                    <a:pt x="66" y="68"/>
                    <a:pt x="66" y="69"/>
                  </a:cubicBezTo>
                  <a:cubicBezTo>
                    <a:pt x="66" y="69"/>
                    <a:pt x="66" y="69"/>
                    <a:pt x="67" y="69"/>
                  </a:cubicBezTo>
                  <a:cubicBezTo>
                    <a:pt x="67" y="70"/>
                    <a:pt x="67" y="70"/>
                    <a:pt x="67" y="70"/>
                  </a:cubicBezTo>
                  <a:cubicBezTo>
                    <a:pt x="68" y="70"/>
                    <a:pt x="69" y="70"/>
                    <a:pt x="70" y="70"/>
                  </a:cubicBezTo>
                  <a:cubicBezTo>
                    <a:pt x="70" y="70"/>
                    <a:pt x="70" y="70"/>
                    <a:pt x="70" y="69"/>
                  </a:cubicBezTo>
                  <a:cubicBezTo>
                    <a:pt x="71" y="69"/>
                    <a:pt x="71" y="69"/>
                    <a:pt x="72" y="69"/>
                  </a:cubicBezTo>
                  <a:cubicBezTo>
                    <a:pt x="72" y="69"/>
                    <a:pt x="72" y="69"/>
                    <a:pt x="72" y="68"/>
                  </a:cubicBezTo>
                  <a:cubicBezTo>
                    <a:pt x="72" y="68"/>
                    <a:pt x="72" y="68"/>
                    <a:pt x="73" y="68"/>
                  </a:cubicBezTo>
                  <a:cubicBezTo>
                    <a:pt x="73" y="68"/>
                    <a:pt x="73" y="68"/>
                    <a:pt x="73" y="67"/>
                  </a:cubicBezTo>
                  <a:cubicBezTo>
                    <a:pt x="73" y="67"/>
                    <a:pt x="73" y="67"/>
                    <a:pt x="73" y="67"/>
                  </a:cubicBezTo>
                  <a:cubicBezTo>
                    <a:pt x="73" y="149"/>
                    <a:pt x="73" y="149"/>
                    <a:pt x="73" y="149"/>
                  </a:cubicBezTo>
                  <a:cubicBezTo>
                    <a:pt x="73" y="150"/>
                    <a:pt x="73" y="150"/>
                    <a:pt x="73" y="150"/>
                  </a:cubicBezTo>
                  <a:cubicBezTo>
                    <a:pt x="72" y="150"/>
                    <a:pt x="72" y="150"/>
                    <a:pt x="71" y="150"/>
                  </a:cubicBezTo>
                  <a:cubicBezTo>
                    <a:pt x="71" y="149"/>
                    <a:pt x="71" y="149"/>
                    <a:pt x="70" y="149"/>
                  </a:cubicBezTo>
                  <a:cubicBezTo>
                    <a:pt x="66" y="149"/>
                    <a:pt x="62" y="149"/>
                    <a:pt x="58" y="149"/>
                  </a:cubicBezTo>
                  <a:cubicBezTo>
                    <a:pt x="58" y="149"/>
                    <a:pt x="58" y="149"/>
                    <a:pt x="58" y="150"/>
                  </a:cubicBezTo>
                  <a:cubicBezTo>
                    <a:pt x="58" y="135"/>
                    <a:pt x="58" y="135"/>
                    <a:pt x="58" y="135"/>
                  </a:cubicBezTo>
                  <a:cubicBezTo>
                    <a:pt x="64" y="135"/>
                    <a:pt x="64" y="135"/>
                    <a:pt x="64" y="135"/>
                  </a:cubicBezTo>
                  <a:cubicBezTo>
                    <a:pt x="65" y="135"/>
                    <a:pt x="65" y="134"/>
                    <a:pt x="66" y="134"/>
                  </a:cubicBezTo>
                  <a:cubicBezTo>
                    <a:pt x="66" y="134"/>
                    <a:pt x="66" y="134"/>
                    <a:pt x="67" y="134"/>
                  </a:cubicBezTo>
                  <a:cubicBezTo>
                    <a:pt x="67" y="134"/>
                    <a:pt x="67" y="134"/>
                    <a:pt x="67" y="133"/>
                  </a:cubicBezTo>
                  <a:cubicBezTo>
                    <a:pt x="67" y="133"/>
                    <a:pt x="67" y="133"/>
                    <a:pt x="67" y="133"/>
                  </a:cubicBezTo>
                  <a:cubicBezTo>
                    <a:pt x="67" y="133"/>
                    <a:pt x="67" y="132"/>
                    <a:pt x="67" y="132"/>
                  </a:cubicBezTo>
                  <a:cubicBezTo>
                    <a:pt x="68" y="131"/>
                    <a:pt x="68" y="131"/>
                    <a:pt x="68" y="130"/>
                  </a:cubicBezTo>
                  <a:cubicBezTo>
                    <a:pt x="68" y="128"/>
                    <a:pt x="68" y="126"/>
                    <a:pt x="68" y="123"/>
                  </a:cubicBezTo>
                  <a:cubicBezTo>
                    <a:pt x="68" y="123"/>
                    <a:pt x="68" y="123"/>
                    <a:pt x="67" y="122"/>
                  </a:cubicBezTo>
                  <a:cubicBezTo>
                    <a:pt x="67" y="119"/>
                    <a:pt x="67" y="117"/>
                    <a:pt x="67" y="114"/>
                  </a:cubicBezTo>
                  <a:cubicBezTo>
                    <a:pt x="68" y="114"/>
                    <a:pt x="68" y="113"/>
                    <a:pt x="68" y="113"/>
                  </a:cubicBezTo>
                  <a:cubicBezTo>
                    <a:pt x="68" y="111"/>
                    <a:pt x="68" y="109"/>
                    <a:pt x="68" y="107"/>
                  </a:cubicBezTo>
                  <a:cubicBezTo>
                    <a:pt x="68" y="107"/>
                    <a:pt x="68" y="107"/>
                    <a:pt x="68" y="107"/>
                  </a:cubicBezTo>
                  <a:cubicBezTo>
                    <a:pt x="68" y="106"/>
                    <a:pt x="68" y="105"/>
                    <a:pt x="68" y="105"/>
                  </a:cubicBezTo>
                  <a:cubicBezTo>
                    <a:pt x="68" y="105"/>
                    <a:pt x="67" y="105"/>
                    <a:pt x="67" y="105"/>
                  </a:cubicBezTo>
                  <a:cubicBezTo>
                    <a:pt x="67" y="104"/>
                    <a:pt x="67" y="104"/>
                    <a:pt x="67" y="104"/>
                  </a:cubicBezTo>
                  <a:cubicBezTo>
                    <a:pt x="66" y="104"/>
                    <a:pt x="65" y="104"/>
                    <a:pt x="64" y="104"/>
                  </a:cubicBezTo>
                  <a:cubicBezTo>
                    <a:pt x="64" y="104"/>
                    <a:pt x="64" y="104"/>
                    <a:pt x="64" y="104"/>
                  </a:cubicBezTo>
                  <a:cubicBezTo>
                    <a:pt x="63" y="104"/>
                    <a:pt x="63" y="104"/>
                    <a:pt x="63" y="104"/>
                  </a:cubicBezTo>
                  <a:cubicBezTo>
                    <a:pt x="63" y="104"/>
                    <a:pt x="63" y="105"/>
                    <a:pt x="63" y="105"/>
                  </a:cubicBezTo>
                  <a:cubicBezTo>
                    <a:pt x="63" y="105"/>
                    <a:pt x="63" y="105"/>
                    <a:pt x="63" y="105"/>
                  </a:cubicBezTo>
                  <a:cubicBezTo>
                    <a:pt x="62" y="105"/>
                    <a:pt x="62" y="105"/>
                    <a:pt x="62" y="106"/>
                  </a:cubicBezTo>
                  <a:cubicBezTo>
                    <a:pt x="62" y="106"/>
                    <a:pt x="61" y="106"/>
                    <a:pt x="61" y="106"/>
                  </a:cubicBezTo>
                  <a:cubicBezTo>
                    <a:pt x="61" y="106"/>
                    <a:pt x="61" y="106"/>
                    <a:pt x="61" y="107"/>
                  </a:cubicBezTo>
                  <a:cubicBezTo>
                    <a:pt x="58" y="107"/>
                    <a:pt x="58" y="107"/>
                    <a:pt x="58" y="107"/>
                  </a:cubicBezTo>
                  <a:cubicBezTo>
                    <a:pt x="58" y="89"/>
                    <a:pt x="58" y="89"/>
                    <a:pt x="58" y="89"/>
                  </a:cubicBezTo>
                  <a:cubicBezTo>
                    <a:pt x="58" y="89"/>
                    <a:pt x="58" y="89"/>
                    <a:pt x="58" y="89"/>
                  </a:cubicBezTo>
                  <a:cubicBezTo>
                    <a:pt x="58" y="89"/>
                    <a:pt x="58" y="89"/>
                    <a:pt x="58" y="88"/>
                  </a:cubicBezTo>
                  <a:cubicBezTo>
                    <a:pt x="59" y="88"/>
                    <a:pt x="59" y="88"/>
                    <a:pt x="59" y="88"/>
                  </a:cubicBezTo>
                  <a:cubicBezTo>
                    <a:pt x="60" y="88"/>
                    <a:pt x="61" y="88"/>
                    <a:pt x="61" y="87"/>
                  </a:cubicBezTo>
                  <a:cubicBezTo>
                    <a:pt x="61" y="87"/>
                    <a:pt x="61" y="87"/>
                    <a:pt x="62" y="87"/>
                  </a:cubicBezTo>
                  <a:cubicBezTo>
                    <a:pt x="62" y="87"/>
                    <a:pt x="62" y="87"/>
                    <a:pt x="62" y="86"/>
                  </a:cubicBezTo>
                  <a:cubicBezTo>
                    <a:pt x="61" y="86"/>
                    <a:pt x="61" y="85"/>
                    <a:pt x="61" y="85"/>
                  </a:cubicBezTo>
                  <a:cubicBezTo>
                    <a:pt x="61" y="85"/>
                    <a:pt x="61" y="84"/>
                    <a:pt x="61" y="84"/>
                  </a:cubicBezTo>
                  <a:cubicBezTo>
                    <a:pt x="61" y="84"/>
                    <a:pt x="60" y="84"/>
                    <a:pt x="59" y="84"/>
                  </a:cubicBezTo>
                  <a:cubicBezTo>
                    <a:pt x="59" y="84"/>
                    <a:pt x="59" y="83"/>
                    <a:pt x="59" y="83"/>
                  </a:cubicBezTo>
                  <a:cubicBezTo>
                    <a:pt x="59" y="83"/>
                    <a:pt x="59" y="83"/>
                    <a:pt x="58" y="83"/>
                  </a:cubicBezTo>
                  <a:cubicBezTo>
                    <a:pt x="58" y="83"/>
                    <a:pt x="58" y="82"/>
                    <a:pt x="58" y="82"/>
                  </a:cubicBezTo>
                  <a:cubicBezTo>
                    <a:pt x="58" y="82"/>
                    <a:pt x="58" y="82"/>
                    <a:pt x="58" y="82"/>
                  </a:cubicBezTo>
                  <a:cubicBezTo>
                    <a:pt x="58" y="53"/>
                    <a:pt x="58" y="53"/>
                    <a:pt x="58" y="53"/>
                  </a:cubicBezTo>
                  <a:cubicBezTo>
                    <a:pt x="58" y="52"/>
                    <a:pt x="58" y="52"/>
                    <a:pt x="58" y="52"/>
                  </a:cubicBezTo>
                  <a:cubicBezTo>
                    <a:pt x="59" y="52"/>
                    <a:pt x="60" y="52"/>
                    <a:pt x="61" y="52"/>
                  </a:cubicBezTo>
                  <a:cubicBezTo>
                    <a:pt x="61" y="51"/>
                    <a:pt x="61" y="51"/>
                    <a:pt x="61" y="51"/>
                  </a:cubicBezTo>
                  <a:cubicBezTo>
                    <a:pt x="61" y="51"/>
                    <a:pt x="62" y="51"/>
                    <a:pt x="62" y="51"/>
                  </a:cubicBezTo>
                  <a:cubicBezTo>
                    <a:pt x="62" y="50"/>
                    <a:pt x="62" y="50"/>
                    <a:pt x="63" y="50"/>
                  </a:cubicBezTo>
                  <a:cubicBezTo>
                    <a:pt x="63" y="50"/>
                    <a:pt x="63" y="50"/>
                    <a:pt x="64" y="50"/>
                  </a:cubicBezTo>
                  <a:cubicBezTo>
                    <a:pt x="64" y="50"/>
                    <a:pt x="64" y="49"/>
                    <a:pt x="65" y="49"/>
                  </a:cubicBezTo>
                  <a:cubicBezTo>
                    <a:pt x="66" y="49"/>
                    <a:pt x="66" y="49"/>
                    <a:pt x="66" y="49"/>
                  </a:cubicBezTo>
                  <a:cubicBezTo>
                    <a:pt x="66" y="48"/>
                    <a:pt x="66" y="48"/>
                    <a:pt x="66" y="47"/>
                  </a:cubicBezTo>
                  <a:cubicBezTo>
                    <a:pt x="67" y="47"/>
                    <a:pt x="68" y="47"/>
                    <a:pt x="69" y="47"/>
                  </a:cubicBezTo>
                  <a:cubicBezTo>
                    <a:pt x="69" y="47"/>
                    <a:pt x="69" y="47"/>
                    <a:pt x="69" y="46"/>
                  </a:cubicBezTo>
                  <a:cubicBezTo>
                    <a:pt x="70" y="46"/>
                    <a:pt x="71" y="46"/>
                    <a:pt x="71" y="46"/>
                  </a:cubicBezTo>
                  <a:cubicBezTo>
                    <a:pt x="71" y="46"/>
                    <a:pt x="71" y="46"/>
                    <a:pt x="72" y="46"/>
                  </a:cubicBezTo>
                  <a:cubicBezTo>
                    <a:pt x="72" y="46"/>
                    <a:pt x="72" y="46"/>
                    <a:pt x="73" y="46"/>
                  </a:cubicBezTo>
                  <a:cubicBezTo>
                    <a:pt x="73" y="47"/>
                    <a:pt x="73" y="47"/>
                    <a:pt x="73" y="47"/>
                  </a:cubicBezTo>
                  <a:close/>
                  <a:moveTo>
                    <a:pt x="73" y="53"/>
                  </a:moveTo>
                  <a:cubicBezTo>
                    <a:pt x="73" y="53"/>
                    <a:pt x="73" y="53"/>
                    <a:pt x="73" y="53"/>
                  </a:cubicBezTo>
                  <a:cubicBezTo>
                    <a:pt x="73" y="53"/>
                    <a:pt x="73" y="53"/>
                    <a:pt x="73" y="54"/>
                  </a:cubicBezTo>
                  <a:cubicBezTo>
                    <a:pt x="72" y="54"/>
                    <a:pt x="72" y="54"/>
                    <a:pt x="72" y="54"/>
                  </a:cubicBezTo>
                  <a:cubicBezTo>
                    <a:pt x="72" y="54"/>
                    <a:pt x="72" y="54"/>
                    <a:pt x="72" y="55"/>
                  </a:cubicBezTo>
                  <a:cubicBezTo>
                    <a:pt x="71" y="55"/>
                    <a:pt x="71" y="55"/>
                    <a:pt x="70" y="55"/>
                  </a:cubicBezTo>
                  <a:cubicBezTo>
                    <a:pt x="70" y="55"/>
                    <a:pt x="70" y="55"/>
                    <a:pt x="70" y="56"/>
                  </a:cubicBezTo>
                  <a:cubicBezTo>
                    <a:pt x="70" y="56"/>
                    <a:pt x="70" y="57"/>
                    <a:pt x="69" y="57"/>
                  </a:cubicBezTo>
                  <a:cubicBezTo>
                    <a:pt x="69" y="58"/>
                    <a:pt x="69" y="60"/>
                    <a:pt x="69" y="62"/>
                  </a:cubicBezTo>
                  <a:cubicBezTo>
                    <a:pt x="69" y="62"/>
                    <a:pt x="69" y="62"/>
                    <a:pt x="69" y="62"/>
                  </a:cubicBezTo>
                  <a:cubicBezTo>
                    <a:pt x="69" y="62"/>
                    <a:pt x="69" y="62"/>
                    <a:pt x="69" y="63"/>
                  </a:cubicBezTo>
                  <a:cubicBezTo>
                    <a:pt x="69" y="63"/>
                    <a:pt x="68" y="63"/>
                    <a:pt x="68" y="63"/>
                  </a:cubicBezTo>
                  <a:cubicBezTo>
                    <a:pt x="68" y="63"/>
                    <a:pt x="68" y="63"/>
                    <a:pt x="68" y="64"/>
                  </a:cubicBezTo>
                  <a:cubicBezTo>
                    <a:pt x="68" y="64"/>
                    <a:pt x="67" y="64"/>
                    <a:pt x="67" y="64"/>
                  </a:cubicBezTo>
                  <a:cubicBezTo>
                    <a:pt x="67" y="64"/>
                    <a:pt x="67" y="64"/>
                    <a:pt x="67" y="65"/>
                  </a:cubicBezTo>
                  <a:cubicBezTo>
                    <a:pt x="67" y="65"/>
                    <a:pt x="66" y="65"/>
                    <a:pt x="66" y="65"/>
                  </a:cubicBezTo>
                  <a:cubicBezTo>
                    <a:pt x="66" y="67"/>
                    <a:pt x="66" y="68"/>
                    <a:pt x="66" y="69"/>
                  </a:cubicBezTo>
                  <a:cubicBezTo>
                    <a:pt x="66" y="69"/>
                    <a:pt x="66" y="69"/>
                    <a:pt x="67" y="69"/>
                  </a:cubicBezTo>
                  <a:cubicBezTo>
                    <a:pt x="67" y="70"/>
                    <a:pt x="67" y="70"/>
                    <a:pt x="67" y="70"/>
                  </a:cubicBezTo>
                  <a:cubicBezTo>
                    <a:pt x="68" y="70"/>
                    <a:pt x="69" y="70"/>
                    <a:pt x="70" y="70"/>
                  </a:cubicBezTo>
                  <a:cubicBezTo>
                    <a:pt x="70" y="70"/>
                    <a:pt x="70" y="70"/>
                    <a:pt x="70" y="69"/>
                  </a:cubicBezTo>
                  <a:cubicBezTo>
                    <a:pt x="71" y="69"/>
                    <a:pt x="71" y="69"/>
                    <a:pt x="72" y="69"/>
                  </a:cubicBezTo>
                  <a:cubicBezTo>
                    <a:pt x="72" y="69"/>
                    <a:pt x="72" y="69"/>
                    <a:pt x="72" y="68"/>
                  </a:cubicBezTo>
                  <a:cubicBezTo>
                    <a:pt x="72" y="68"/>
                    <a:pt x="72" y="68"/>
                    <a:pt x="73" y="68"/>
                  </a:cubicBezTo>
                  <a:cubicBezTo>
                    <a:pt x="73" y="68"/>
                    <a:pt x="73" y="68"/>
                    <a:pt x="73" y="67"/>
                  </a:cubicBezTo>
                  <a:cubicBezTo>
                    <a:pt x="73" y="67"/>
                    <a:pt x="73" y="67"/>
                    <a:pt x="73" y="67"/>
                  </a:cubicBezTo>
                  <a:lnTo>
                    <a:pt x="73" y="53"/>
                  </a:lnTo>
                  <a:close/>
                  <a:moveTo>
                    <a:pt x="50" y="41"/>
                  </a:moveTo>
                  <a:cubicBezTo>
                    <a:pt x="50" y="40"/>
                    <a:pt x="50" y="39"/>
                    <a:pt x="50" y="38"/>
                  </a:cubicBezTo>
                  <a:cubicBezTo>
                    <a:pt x="50" y="38"/>
                    <a:pt x="50" y="38"/>
                    <a:pt x="51" y="37"/>
                  </a:cubicBezTo>
                  <a:cubicBezTo>
                    <a:pt x="51" y="36"/>
                    <a:pt x="51" y="36"/>
                    <a:pt x="51" y="35"/>
                  </a:cubicBezTo>
                  <a:cubicBezTo>
                    <a:pt x="51" y="35"/>
                    <a:pt x="51" y="34"/>
                    <a:pt x="51" y="34"/>
                  </a:cubicBezTo>
                  <a:cubicBezTo>
                    <a:pt x="51" y="32"/>
                    <a:pt x="51" y="30"/>
                    <a:pt x="51" y="28"/>
                  </a:cubicBezTo>
                  <a:cubicBezTo>
                    <a:pt x="51" y="28"/>
                    <a:pt x="52" y="28"/>
                    <a:pt x="52" y="28"/>
                  </a:cubicBezTo>
                  <a:cubicBezTo>
                    <a:pt x="52" y="28"/>
                    <a:pt x="52" y="28"/>
                    <a:pt x="52" y="27"/>
                  </a:cubicBezTo>
                  <a:cubicBezTo>
                    <a:pt x="52" y="27"/>
                    <a:pt x="52" y="27"/>
                    <a:pt x="52" y="26"/>
                  </a:cubicBezTo>
                  <a:cubicBezTo>
                    <a:pt x="52" y="24"/>
                    <a:pt x="52" y="20"/>
                    <a:pt x="52" y="17"/>
                  </a:cubicBezTo>
                  <a:cubicBezTo>
                    <a:pt x="52" y="17"/>
                    <a:pt x="52" y="17"/>
                    <a:pt x="53" y="17"/>
                  </a:cubicBezTo>
                  <a:cubicBezTo>
                    <a:pt x="53" y="17"/>
                    <a:pt x="53" y="16"/>
                    <a:pt x="53" y="16"/>
                  </a:cubicBezTo>
                  <a:cubicBezTo>
                    <a:pt x="53" y="16"/>
                    <a:pt x="53" y="16"/>
                    <a:pt x="53" y="15"/>
                  </a:cubicBezTo>
                  <a:cubicBezTo>
                    <a:pt x="53" y="15"/>
                    <a:pt x="53" y="15"/>
                    <a:pt x="53" y="15"/>
                  </a:cubicBezTo>
                  <a:cubicBezTo>
                    <a:pt x="54" y="15"/>
                    <a:pt x="54" y="15"/>
                    <a:pt x="55" y="15"/>
                  </a:cubicBezTo>
                  <a:cubicBezTo>
                    <a:pt x="55" y="15"/>
                    <a:pt x="55" y="14"/>
                    <a:pt x="55" y="14"/>
                  </a:cubicBezTo>
                  <a:cubicBezTo>
                    <a:pt x="56" y="14"/>
                    <a:pt x="56" y="14"/>
                    <a:pt x="56" y="14"/>
                  </a:cubicBezTo>
                  <a:cubicBezTo>
                    <a:pt x="56" y="13"/>
                    <a:pt x="56" y="13"/>
                    <a:pt x="56" y="13"/>
                  </a:cubicBezTo>
                  <a:cubicBezTo>
                    <a:pt x="57" y="13"/>
                    <a:pt x="57" y="13"/>
                    <a:pt x="57" y="13"/>
                  </a:cubicBezTo>
                  <a:cubicBezTo>
                    <a:pt x="57" y="13"/>
                    <a:pt x="57" y="12"/>
                    <a:pt x="57" y="12"/>
                  </a:cubicBezTo>
                  <a:cubicBezTo>
                    <a:pt x="58" y="12"/>
                    <a:pt x="58" y="12"/>
                    <a:pt x="58" y="12"/>
                  </a:cubicBezTo>
                  <a:cubicBezTo>
                    <a:pt x="58" y="8"/>
                    <a:pt x="58" y="8"/>
                    <a:pt x="58" y="8"/>
                  </a:cubicBezTo>
                  <a:cubicBezTo>
                    <a:pt x="56" y="8"/>
                    <a:pt x="56" y="8"/>
                    <a:pt x="56" y="8"/>
                  </a:cubicBezTo>
                  <a:cubicBezTo>
                    <a:pt x="56" y="8"/>
                    <a:pt x="56" y="9"/>
                    <a:pt x="56" y="9"/>
                  </a:cubicBezTo>
                  <a:cubicBezTo>
                    <a:pt x="56" y="9"/>
                    <a:pt x="54" y="9"/>
                    <a:pt x="54" y="9"/>
                  </a:cubicBezTo>
                  <a:cubicBezTo>
                    <a:pt x="54" y="9"/>
                    <a:pt x="54" y="10"/>
                    <a:pt x="54" y="10"/>
                  </a:cubicBezTo>
                  <a:cubicBezTo>
                    <a:pt x="53" y="10"/>
                    <a:pt x="53" y="10"/>
                    <a:pt x="52" y="10"/>
                  </a:cubicBezTo>
                  <a:cubicBezTo>
                    <a:pt x="52" y="11"/>
                    <a:pt x="52" y="11"/>
                    <a:pt x="52" y="11"/>
                  </a:cubicBezTo>
                  <a:cubicBezTo>
                    <a:pt x="52" y="11"/>
                    <a:pt x="51" y="11"/>
                    <a:pt x="51" y="11"/>
                  </a:cubicBezTo>
                  <a:cubicBezTo>
                    <a:pt x="51" y="12"/>
                    <a:pt x="51" y="12"/>
                    <a:pt x="51" y="13"/>
                  </a:cubicBezTo>
                  <a:cubicBezTo>
                    <a:pt x="50" y="13"/>
                    <a:pt x="50" y="13"/>
                    <a:pt x="50" y="13"/>
                  </a:cubicBezTo>
                  <a:cubicBezTo>
                    <a:pt x="49" y="13"/>
                    <a:pt x="49" y="13"/>
                    <a:pt x="49" y="13"/>
                  </a:cubicBezTo>
                  <a:cubicBezTo>
                    <a:pt x="48" y="13"/>
                    <a:pt x="48" y="13"/>
                    <a:pt x="47" y="13"/>
                  </a:cubicBezTo>
                  <a:cubicBezTo>
                    <a:pt x="47" y="13"/>
                    <a:pt x="46" y="13"/>
                    <a:pt x="46" y="12"/>
                  </a:cubicBezTo>
                  <a:cubicBezTo>
                    <a:pt x="45" y="12"/>
                    <a:pt x="45" y="12"/>
                    <a:pt x="44" y="12"/>
                  </a:cubicBezTo>
                  <a:cubicBezTo>
                    <a:pt x="44" y="11"/>
                    <a:pt x="44" y="11"/>
                    <a:pt x="44" y="11"/>
                  </a:cubicBezTo>
                  <a:cubicBezTo>
                    <a:pt x="43" y="11"/>
                    <a:pt x="43" y="11"/>
                    <a:pt x="43" y="11"/>
                  </a:cubicBezTo>
                  <a:cubicBezTo>
                    <a:pt x="43" y="11"/>
                    <a:pt x="43" y="10"/>
                    <a:pt x="43" y="10"/>
                  </a:cubicBezTo>
                  <a:cubicBezTo>
                    <a:pt x="43" y="10"/>
                    <a:pt x="42" y="10"/>
                    <a:pt x="42" y="10"/>
                  </a:cubicBezTo>
                  <a:cubicBezTo>
                    <a:pt x="42" y="9"/>
                    <a:pt x="42" y="9"/>
                    <a:pt x="42" y="9"/>
                  </a:cubicBezTo>
                  <a:cubicBezTo>
                    <a:pt x="42" y="9"/>
                    <a:pt x="41" y="9"/>
                    <a:pt x="41" y="9"/>
                  </a:cubicBezTo>
                  <a:cubicBezTo>
                    <a:pt x="41" y="9"/>
                    <a:pt x="41" y="9"/>
                    <a:pt x="41" y="9"/>
                  </a:cubicBezTo>
                  <a:cubicBezTo>
                    <a:pt x="40" y="9"/>
                    <a:pt x="40" y="9"/>
                    <a:pt x="40" y="9"/>
                  </a:cubicBezTo>
                  <a:cubicBezTo>
                    <a:pt x="40" y="9"/>
                    <a:pt x="40" y="10"/>
                    <a:pt x="40" y="10"/>
                  </a:cubicBezTo>
                  <a:cubicBezTo>
                    <a:pt x="39" y="10"/>
                    <a:pt x="38" y="10"/>
                    <a:pt x="37" y="10"/>
                  </a:cubicBezTo>
                  <a:cubicBezTo>
                    <a:pt x="37" y="11"/>
                    <a:pt x="37" y="11"/>
                    <a:pt x="37" y="12"/>
                  </a:cubicBezTo>
                  <a:cubicBezTo>
                    <a:pt x="37" y="12"/>
                    <a:pt x="37" y="12"/>
                    <a:pt x="36" y="12"/>
                  </a:cubicBezTo>
                  <a:cubicBezTo>
                    <a:pt x="36" y="13"/>
                    <a:pt x="36" y="13"/>
                    <a:pt x="36" y="14"/>
                  </a:cubicBezTo>
                  <a:cubicBezTo>
                    <a:pt x="36" y="14"/>
                    <a:pt x="36" y="14"/>
                    <a:pt x="35" y="14"/>
                  </a:cubicBezTo>
                  <a:cubicBezTo>
                    <a:pt x="35" y="14"/>
                    <a:pt x="35" y="15"/>
                    <a:pt x="35" y="15"/>
                  </a:cubicBezTo>
                  <a:cubicBezTo>
                    <a:pt x="34" y="15"/>
                    <a:pt x="34" y="15"/>
                    <a:pt x="34" y="15"/>
                  </a:cubicBezTo>
                  <a:cubicBezTo>
                    <a:pt x="34" y="16"/>
                    <a:pt x="34" y="16"/>
                    <a:pt x="34" y="17"/>
                  </a:cubicBezTo>
                  <a:cubicBezTo>
                    <a:pt x="33" y="17"/>
                    <a:pt x="33" y="17"/>
                    <a:pt x="33" y="17"/>
                  </a:cubicBezTo>
                  <a:cubicBezTo>
                    <a:pt x="33" y="18"/>
                    <a:pt x="33" y="18"/>
                    <a:pt x="33" y="19"/>
                  </a:cubicBezTo>
                  <a:cubicBezTo>
                    <a:pt x="32" y="19"/>
                    <a:pt x="32" y="19"/>
                    <a:pt x="32" y="19"/>
                  </a:cubicBezTo>
                  <a:cubicBezTo>
                    <a:pt x="32" y="19"/>
                    <a:pt x="32" y="19"/>
                    <a:pt x="32" y="20"/>
                  </a:cubicBezTo>
                  <a:cubicBezTo>
                    <a:pt x="31" y="20"/>
                    <a:pt x="31" y="20"/>
                    <a:pt x="31" y="20"/>
                  </a:cubicBezTo>
                  <a:cubicBezTo>
                    <a:pt x="31" y="20"/>
                    <a:pt x="31" y="21"/>
                    <a:pt x="31" y="22"/>
                  </a:cubicBezTo>
                  <a:cubicBezTo>
                    <a:pt x="30" y="22"/>
                    <a:pt x="29" y="22"/>
                    <a:pt x="29" y="22"/>
                  </a:cubicBezTo>
                  <a:cubicBezTo>
                    <a:pt x="29" y="24"/>
                    <a:pt x="29" y="25"/>
                    <a:pt x="29" y="27"/>
                  </a:cubicBezTo>
                  <a:cubicBezTo>
                    <a:pt x="29" y="27"/>
                    <a:pt x="28" y="27"/>
                    <a:pt x="28" y="27"/>
                  </a:cubicBezTo>
                  <a:cubicBezTo>
                    <a:pt x="28" y="28"/>
                    <a:pt x="28" y="29"/>
                    <a:pt x="28" y="30"/>
                  </a:cubicBezTo>
                  <a:cubicBezTo>
                    <a:pt x="28" y="30"/>
                    <a:pt x="27" y="30"/>
                    <a:pt x="27" y="30"/>
                  </a:cubicBezTo>
                  <a:cubicBezTo>
                    <a:pt x="27" y="31"/>
                    <a:pt x="27" y="32"/>
                    <a:pt x="27" y="33"/>
                  </a:cubicBezTo>
                  <a:cubicBezTo>
                    <a:pt x="27" y="33"/>
                    <a:pt x="26" y="33"/>
                    <a:pt x="26" y="33"/>
                  </a:cubicBezTo>
                  <a:cubicBezTo>
                    <a:pt x="26" y="34"/>
                    <a:pt x="26" y="35"/>
                    <a:pt x="26" y="36"/>
                  </a:cubicBezTo>
                  <a:cubicBezTo>
                    <a:pt x="26" y="36"/>
                    <a:pt x="26" y="36"/>
                    <a:pt x="25" y="36"/>
                  </a:cubicBezTo>
                  <a:cubicBezTo>
                    <a:pt x="25" y="37"/>
                    <a:pt x="25" y="38"/>
                    <a:pt x="25" y="38"/>
                  </a:cubicBezTo>
                  <a:cubicBezTo>
                    <a:pt x="26" y="38"/>
                    <a:pt x="26" y="38"/>
                    <a:pt x="26" y="38"/>
                  </a:cubicBezTo>
                  <a:cubicBezTo>
                    <a:pt x="26" y="40"/>
                    <a:pt x="26" y="41"/>
                    <a:pt x="26" y="42"/>
                  </a:cubicBezTo>
                  <a:cubicBezTo>
                    <a:pt x="26" y="42"/>
                    <a:pt x="26" y="43"/>
                    <a:pt x="26" y="43"/>
                  </a:cubicBezTo>
                  <a:cubicBezTo>
                    <a:pt x="26" y="43"/>
                    <a:pt x="26" y="43"/>
                    <a:pt x="26" y="44"/>
                  </a:cubicBezTo>
                  <a:cubicBezTo>
                    <a:pt x="27" y="44"/>
                    <a:pt x="27" y="44"/>
                    <a:pt x="27" y="44"/>
                  </a:cubicBezTo>
                  <a:cubicBezTo>
                    <a:pt x="27" y="45"/>
                    <a:pt x="27" y="46"/>
                    <a:pt x="27" y="46"/>
                  </a:cubicBezTo>
                  <a:cubicBezTo>
                    <a:pt x="27" y="46"/>
                    <a:pt x="28" y="46"/>
                    <a:pt x="28" y="46"/>
                  </a:cubicBezTo>
                  <a:cubicBezTo>
                    <a:pt x="28" y="47"/>
                    <a:pt x="28" y="48"/>
                    <a:pt x="28" y="48"/>
                  </a:cubicBezTo>
                  <a:cubicBezTo>
                    <a:pt x="28" y="48"/>
                    <a:pt x="28" y="48"/>
                    <a:pt x="29" y="48"/>
                  </a:cubicBezTo>
                  <a:cubicBezTo>
                    <a:pt x="29" y="49"/>
                    <a:pt x="29" y="49"/>
                    <a:pt x="29" y="49"/>
                  </a:cubicBezTo>
                  <a:cubicBezTo>
                    <a:pt x="28" y="50"/>
                    <a:pt x="28" y="50"/>
                    <a:pt x="28" y="50"/>
                  </a:cubicBezTo>
                  <a:cubicBezTo>
                    <a:pt x="28" y="50"/>
                    <a:pt x="28" y="51"/>
                    <a:pt x="28" y="51"/>
                  </a:cubicBezTo>
                  <a:cubicBezTo>
                    <a:pt x="28" y="51"/>
                    <a:pt x="27" y="51"/>
                    <a:pt x="27" y="51"/>
                  </a:cubicBezTo>
                  <a:cubicBezTo>
                    <a:pt x="27" y="51"/>
                    <a:pt x="27" y="52"/>
                    <a:pt x="27" y="53"/>
                  </a:cubicBezTo>
                  <a:cubicBezTo>
                    <a:pt x="26" y="53"/>
                    <a:pt x="26" y="53"/>
                    <a:pt x="24" y="53"/>
                  </a:cubicBezTo>
                  <a:cubicBezTo>
                    <a:pt x="24" y="53"/>
                    <a:pt x="24" y="53"/>
                    <a:pt x="24" y="54"/>
                  </a:cubicBezTo>
                  <a:cubicBezTo>
                    <a:pt x="24" y="54"/>
                    <a:pt x="23" y="54"/>
                    <a:pt x="23" y="54"/>
                  </a:cubicBezTo>
                  <a:cubicBezTo>
                    <a:pt x="23" y="53"/>
                    <a:pt x="22" y="53"/>
                    <a:pt x="22" y="53"/>
                  </a:cubicBezTo>
                  <a:cubicBezTo>
                    <a:pt x="22" y="53"/>
                    <a:pt x="21" y="53"/>
                    <a:pt x="21" y="53"/>
                  </a:cubicBezTo>
                  <a:cubicBezTo>
                    <a:pt x="21" y="53"/>
                    <a:pt x="21" y="52"/>
                    <a:pt x="21" y="51"/>
                  </a:cubicBezTo>
                  <a:cubicBezTo>
                    <a:pt x="21" y="51"/>
                    <a:pt x="21" y="51"/>
                    <a:pt x="21" y="51"/>
                  </a:cubicBezTo>
                  <a:cubicBezTo>
                    <a:pt x="21" y="49"/>
                    <a:pt x="21" y="48"/>
                    <a:pt x="21" y="47"/>
                  </a:cubicBezTo>
                  <a:cubicBezTo>
                    <a:pt x="20" y="47"/>
                    <a:pt x="20" y="47"/>
                    <a:pt x="20" y="47"/>
                  </a:cubicBezTo>
                  <a:cubicBezTo>
                    <a:pt x="19" y="47"/>
                    <a:pt x="19" y="46"/>
                    <a:pt x="19" y="46"/>
                  </a:cubicBezTo>
                  <a:cubicBezTo>
                    <a:pt x="19" y="46"/>
                    <a:pt x="18" y="46"/>
                    <a:pt x="18" y="46"/>
                  </a:cubicBezTo>
                  <a:cubicBezTo>
                    <a:pt x="18" y="47"/>
                    <a:pt x="18" y="48"/>
                    <a:pt x="18" y="48"/>
                  </a:cubicBezTo>
                  <a:cubicBezTo>
                    <a:pt x="17" y="48"/>
                    <a:pt x="16" y="48"/>
                    <a:pt x="15" y="48"/>
                  </a:cubicBezTo>
                  <a:cubicBezTo>
                    <a:pt x="15" y="49"/>
                    <a:pt x="15" y="49"/>
                    <a:pt x="15" y="50"/>
                  </a:cubicBezTo>
                  <a:cubicBezTo>
                    <a:pt x="15" y="50"/>
                    <a:pt x="14" y="50"/>
                    <a:pt x="14" y="50"/>
                  </a:cubicBezTo>
                  <a:cubicBezTo>
                    <a:pt x="14" y="50"/>
                    <a:pt x="14" y="51"/>
                    <a:pt x="14" y="51"/>
                  </a:cubicBezTo>
                  <a:cubicBezTo>
                    <a:pt x="14" y="51"/>
                    <a:pt x="13" y="51"/>
                    <a:pt x="13" y="51"/>
                  </a:cubicBezTo>
                  <a:cubicBezTo>
                    <a:pt x="13" y="51"/>
                    <a:pt x="13" y="52"/>
                    <a:pt x="13" y="53"/>
                  </a:cubicBezTo>
                  <a:cubicBezTo>
                    <a:pt x="12" y="53"/>
                    <a:pt x="12" y="53"/>
                    <a:pt x="12" y="53"/>
                  </a:cubicBezTo>
                  <a:cubicBezTo>
                    <a:pt x="12" y="53"/>
                    <a:pt x="12" y="54"/>
                    <a:pt x="12" y="55"/>
                  </a:cubicBezTo>
                  <a:cubicBezTo>
                    <a:pt x="11" y="55"/>
                    <a:pt x="11" y="55"/>
                    <a:pt x="11" y="55"/>
                  </a:cubicBezTo>
                  <a:cubicBezTo>
                    <a:pt x="11" y="55"/>
                    <a:pt x="11" y="57"/>
                    <a:pt x="11" y="57"/>
                  </a:cubicBezTo>
                  <a:cubicBezTo>
                    <a:pt x="10" y="57"/>
                    <a:pt x="9" y="57"/>
                    <a:pt x="9" y="57"/>
                  </a:cubicBezTo>
                  <a:cubicBezTo>
                    <a:pt x="9" y="58"/>
                    <a:pt x="9" y="58"/>
                    <a:pt x="9" y="58"/>
                  </a:cubicBezTo>
                  <a:cubicBezTo>
                    <a:pt x="9" y="58"/>
                    <a:pt x="8" y="58"/>
                    <a:pt x="8" y="58"/>
                  </a:cubicBezTo>
                  <a:cubicBezTo>
                    <a:pt x="8" y="59"/>
                    <a:pt x="8" y="59"/>
                    <a:pt x="8" y="59"/>
                  </a:cubicBezTo>
                  <a:cubicBezTo>
                    <a:pt x="8" y="59"/>
                    <a:pt x="7" y="59"/>
                    <a:pt x="7" y="59"/>
                  </a:cubicBezTo>
                  <a:cubicBezTo>
                    <a:pt x="7" y="60"/>
                    <a:pt x="7" y="60"/>
                    <a:pt x="7" y="61"/>
                  </a:cubicBezTo>
                  <a:cubicBezTo>
                    <a:pt x="7" y="61"/>
                    <a:pt x="6" y="61"/>
                    <a:pt x="6" y="61"/>
                  </a:cubicBezTo>
                  <a:cubicBezTo>
                    <a:pt x="6" y="61"/>
                    <a:pt x="6" y="62"/>
                    <a:pt x="6" y="62"/>
                  </a:cubicBezTo>
                  <a:cubicBezTo>
                    <a:pt x="6" y="62"/>
                    <a:pt x="5" y="62"/>
                    <a:pt x="4" y="62"/>
                  </a:cubicBezTo>
                  <a:cubicBezTo>
                    <a:pt x="4" y="62"/>
                    <a:pt x="4" y="63"/>
                    <a:pt x="4" y="63"/>
                  </a:cubicBezTo>
                  <a:cubicBezTo>
                    <a:pt x="4" y="63"/>
                    <a:pt x="4" y="63"/>
                    <a:pt x="3" y="63"/>
                  </a:cubicBezTo>
                  <a:cubicBezTo>
                    <a:pt x="3" y="64"/>
                    <a:pt x="3" y="64"/>
                    <a:pt x="3" y="65"/>
                  </a:cubicBezTo>
                  <a:cubicBezTo>
                    <a:pt x="3" y="65"/>
                    <a:pt x="3" y="66"/>
                    <a:pt x="3" y="66"/>
                  </a:cubicBezTo>
                  <a:cubicBezTo>
                    <a:pt x="3" y="67"/>
                    <a:pt x="3" y="67"/>
                    <a:pt x="3" y="67"/>
                  </a:cubicBezTo>
                  <a:cubicBezTo>
                    <a:pt x="3" y="68"/>
                    <a:pt x="2" y="68"/>
                    <a:pt x="2" y="68"/>
                  </a:cubicBezTo>
                  <a:cubicBezTo>
                    <a:pt x="2" y="69"/>
                    <a:pt x="2" y="69"/>
                    <a:pt x="2" y="70"/>
                  </a:cubicBezTo>
                  <a:cubicBezTo>
                    <a:pt x="2" y="70"/>
                    <a:pt x="2" y="70"/>
                    <a:pt x="2" y="70"/>
                  </a:cubicBezTo>
                  <a:cubicBezTo>
                    <a:pt x="2" y="72"/>
                    <a:pt x="2" y="73"/>
                    <a:pt x="2" y="74"/>
                  </a:cubicBezTo>
                  <a:cubicBezTo>
                    <a:pt x="1" y="75"/>
                    <a:pt x="1" y="75"/>
                    <a:pt x="1" y="75"/>
                  </a:cubicBezTo>
                  <a:cubicBezTo>
                    <a:pt x="1" y="75"/>
                    <a:pt x="1" y="77"/>
                    <a:pt x="1" y="77"/>
                  </a:cubicBezTo>
                  <a:cubicBezTo>
                    <a:pt x="1" y="78"/>
                    <a:pt x="1" y="78"/>
                    <a:pt x="0" y="78"/>
                  </a:cubicBezTo>
                  <a:cubicBezTo>
                    <a:pt x="0" y="79"/>
                    <a:pt x="0" y="79"/>
                    <a:pt x="0" y="79"/>
                  </a:cubicBezTo>
                  <a:cubicBezTo>
                    <a:pt x="0" y="80"/>
                    <a:pt x="1" y="80"/>
                    <a:pt x="1" y="80"/>
                  </a:cubicBezTo>
                  <a:cubicBezTo>
                    <a:pt x="1" y="82"/>
                    <a:pt x="1" y="83"/>
                    <a:pt x="1" y="85"/>
                  </a:cubicBezTo>
                  <a:cubicBezTo>
                    <a:pt x="1" y="85"/>
                    <a:pt x="1" y="85"/>
                    <a:pt x="1" y="85"/>
                  </a:cubicBezTo>
                  <a:cubicBezTo>
                    <a:pt x="1" y="88"/>
                    <a:pt x="1" y="92"/>
                    <a:pt x="1" y="95"/>
                  </a:cubicBezTo>
                  <a:cubicBezTo>
                    <a:pt x="2" y="95"/>
                    <a:pt x="2" y="95"/>
                    <a:pt x="2" y="95"/>
                  </a:cubicBezTo>
                  <a:cubicBezTo>
                    <a:pt x="2" y="95"/>
                    <a:pt x="2" y="95"/>
                    <a:pt x="2" y="95"/>
                  </a:cubicBezTo>
                  <a:cubicBezTo>
                    <a:pt x="3" y="95"/>
                    <a:pt x="3" y="95"/>
                    <a:pt x="4" y="95"/>
                  </a:cubicBezTo>
                  <a:cubicBezTo>
                    <a:pt x="4" y="96"/>
                    <a:pt x="4" y="96"/>
                    <a:pt x="4" y="97"/>
                  </a:cubicBezTo>
                  <a:cubicBezTo>
                    <a:pt x="8" y="97"/>
                    <a:pt x="12" y="97"/>
                    <a:pt x="16" y="97"/>
                  </a:cubicBezTo>
                  <a:cubicBezTo>
                    <a:pt x="17" y="96"/>
                    <a:pt x="17" y="96"/>
                    <a:pt x="17" y="96"/>
                  </a:cubicBezTo>
                  <a:cubicBezTo>
                    <a:pt x="17" y="96"/>
                    <a:pt x="17" y="96"/>
                    <a:pt x="18" y="96"/>
                  </a:cubicBezTo>
                  <a:cubicBezTo>
                    <a:pt x="18" y="95"/>
                    <a:pt x="18" y="95"/>
                    <a:pt x="18" y="95"/>
                  </a:cubicBezTo>
                  <a:cubicBezTo>
                    <a:pt x="18" y="95"/>
                    <a:pt x="18" y="95"/>
                    <a:pt x="19" y="95"/>
                  </a:cubicBezTo>
                  <a:cubicBezTo>
                    <a:pt x="19" y="93"/>
                    <a:pt x="19" y="92"/>
                    <a:pt x="19" y="90"/>
                  </a:cubicBezTo>
                  <a:cubicBezTo>
                    <a:pt x="19" y="90"/>
                    <a:pt x="19" y="90"/>
                    <a:pt x="20" y="90"/>
                  </a:cubicBezTo>
                  <a:cubicBezTo>
                    <a:pt x="20" y="88"/>
                    <a:pt x="20" y="86"/>
                    <a:pt x="20" y="84"/>
                  </a:cubicBezTo>
                  <a:cubicBezTo>
                    <a:pt x="21" y="84"/>
                    <a:pt x="21" y="84"/>
                    <a:pt x="21" y="84"/>
                  </a:cubicBezTo>
                  <a:cubicBezTo>
                    <a:pt x="21" y="83"/>
                    <a:pt x="21" y="82"/>
                    <a:pt x="21" y="80"/>
                  </a:cubicBezTo>
                  <a:cubicBezTo>
                    <a:pt x="22" y="80"/>
                    <a:pt x="22" y="80"/>
                    <a:pt x="22" y="80"/>
                  </a:cubicBezTo>
                  <a:cubicBezTo>
                    <a:pt x="22" y="80"/>
                    <a:pt x="22" y="79"/>
                    <a:pt x="22" y="78"/>
                  </a:cubicBezTo>
                  <a:cubicBezTo>
                    <a:pt x="23" y="78"/>
                    <a:pt x="23" y="78"/>
                    <a:pt x="23" y="78"/>
                  </a:cubicBezTo>
                  <a:cubicBezTo>
                    <a:pt x="23" y="77"/>
                    <a:pt x="23" y="77"/>
                    <a:pt x="23" y="76"/>
                  </a:cubicBezTo>
                  <a:cubicBezTo>
                    <a:pt x="24" y="76"/>
                    <a:pt x="24" y="75"/>
                    <a:pt x="24" y="75"/>
                  </a:cubicBezTo>
                  <a:cubicBezTo>
                    <a:pt x="24" y="72"/>
                    <a:pt x="24" y="69"/>
                    <a:pt x="24" y="66"/>
                  </a:cubicBezTo>
                  <a:cubicBezTo>
                    <a:pt x="24" y="65"/>
                    <a:pt x="24" y="65"/>
                    <a:pt x="24" y="65"/>
                  </a:cubicBezTo>
                  <a:cubicBezTo>
                    <a:pt x="24" y="65"/>
                    <a:pt x="24" y="64"/>
                    <a:pt x="24" y="64"/>
                  </a:cubicBezTo>
                  <a:cubicBezTo>
                    <a:pt x="25" y="64"/>
                    <a:pt x="26" y="64"/>
                    <a:pt x="26" y="64"/>
                  </a:cubicBezTo>
                  <a:cubicBezTo>
                    <a:pt x="26" y="64"/>
                    <a:pt x="26" y="63"/>
                    <a:pt x="26" y="63"/>
                  </a:cubicBezTo>
                  <a:cubicBezTo>
                    <a:pt x="27" y="63"/>
                    <a:pt x="27" y="63"/>
                    <a:pt x="28" y="63"/>
                  </a:cubicBezTo>
                  <a:cubicBezTo>
                    <a:pt x="28" y="63"/>
                    <a:pt x="28" y="62"/>
                    <a:pt x="28" y="62"/>
                  </a:cubicBezTo>
                  <a:cubicBezTo>
                    <a:pt x="28" y="62"/>
                    <a:pt x="29" y="62"/>
                    <a:pt x="29" y="62"/>
                  </a:cubicBezTo>
                  <a:cubicBezTo>
                    <a:pt x="29" y="62"/>
                    <a:pt x="29" y="61"/>
                    <a:pt x="29" y="61"/>
                  </a:cubicBezTo>
                  <a:cubicBezTo>
                    <a:pt x="30" y="61"/>
                    <a:pt x="31" y="61"/>
                    <a:pt x="31" y="61"/>
                  </a:cubicBezTo>
                  <a:cubicBezTo>
                    <a:pt x="31" y="60"/>
                    <a:pt x="31" y="60"/>
                    <a:pt x="31" y="59"/>
                  </a:cubicBezTo>
                  <a:cubicBezTo>
                    <a:pt x="32" y="59"/>
                    <a:pt x="32" y="59"/>
                    <a:pt x="32" y="59"/>
                  </a:cubicBezTo>
                  <a:cubicBezTo>
                    <a:pt x="32" y="59"/>
                    <a:pt x="33" y="59"/>
                    <a:pt x="33" y="59"/>
                  </a:cubicBezTo>
                  <a:cubicBezTo>
                    <a:pt x="33" y="59"/>
                    <a:pt x="34" y="59"/>
                    <a:pt x="34" y="59"/>
                  </a:cubicBezTo>
                  <a:cubicBezTo>
                    <a:pt x="34" y="59"/>
                    <a:pt x="34" y="59"/>
                    <a:pt x="34" y="58"/>
                  </a:cubicBezTo>
                  <a:cubicBezTo>
                    <a:pt x="35" y="58"/>
                    <a:pt x="35" y="58"/>
                    <a:pt x="35" y="58"/>
                  </a:cubicBezTo>
                  <a:cubicBezTo>
                    <a:pt x="35" y="58"/>
                    <a:pt x="35" y="58"/>
                    <a:pt x="35" y="57"/>
                  </a:cubicBezTo>
                  <a:cubicBezTo>
                    <a:pt x="36" y="57"/>
                    <a:pt x="37" y="57"/>
                    <a:pt x="37" y="57"/>
                  </a:cubicBezTo>
                  <a:cubicBezTo>
                    <a:pt x="37" y="57"/>
                    <a:pt x="37" y="57"/>
                    <a:pt x="37" y="56"/>
                  </a:cubicBezTo>
                  <a:cubicBezTo>
                    <a:pt x="38" y="56"/>
                    <a:pt x="38" y="56"/>
                    <a:pt x="38" y="56"/>
                  </a:cubicBezTo>
                  <a:cubicBezTo>
                    <a:pt x="38" y="55"/>
                    <a:pt x="38" y="55"/>
                    <a:pt x="38" y="55"/>
                  </a:cubicBezTo>
                  <a:cubicBezTo>
                    <a:pt x="39" y="55"/>
                    <a:pt x="40" y="55"/>
                    <a:pt x="41" y="55"/>
                  </a:cubicBezTo>
                  <a:cubicBezTo>
                    <a:pt x="41" y="55"/>
                    <a:pt x="41" y="54"/>
                    <a:pt x="41" y="54"/>
                  </a:cubicBezTo>
                  <a:cubicBezTo>
                    <a:pt x="41" y="54"/>
                    <a:pt x="42" y="54"/>
                    <a:pt x="42" y="54"/>
                  </a:cubicBezTo>
                  <a:cubicBezTo>
                    <a:pt x="43" y="54"/>
                    <a:pt x="43" y="54"/>
                    <a:pt x="43" y="54"/>
                  </a:cubicBezTo>
                  <a:cubicBezTo>
                    <a:pt x="43" y="54"/>
                    <a:pt x="43" y="54"/>
                    <a:pt x="43" y="54"/>
                  </a:cubicBezTo>
                  <a:cubicBezTo>
                    <a:pt x="43" y="53"/>
                    <a:pt x="43" y="53"/>
                    <a:pt x="43" y="53"/>
                  </a:cubicBezTo>
                  <a:cubicBezTo>
                    <a:pt x="44" y="53"/>
                    <a:pt x="44" y="53"/>
                    <a:pt x="45" y="53"/>
                  </a:cubicBezTo>
                  <a:cubicBezTo>
                    <a:pt x="46" y="52"/>
                    <a:pt x="46" y="52"/>
                    <a:pt x="46" y="52"/>
                  </a:cubicBezTo>
                  <a:cubicBezTo>
                    <a:pt x="46" y="52"/>
                    <a:pt x="47" y="52"/>
                    <a:pt x="47" y="52"/>
                  </a:cubicBezTo>
                  <a:cubicBezTo>
                    <a:pt x="47" y="51"/>
                    <a:pt x="48" y="51"/>
                    <a:pt x="48" y="51"/>
                  </a:cubicBezTo>
                  <a:cubicBezTo>
                    <a:pt x="48" y="51"/>
                    <a:pt x="49" y="51"/>
                    <a:pt x="49" y="51"/>
                  </a:cubicBezTo>
                  <a:cubicBezTo>
                    <a:pt x="49" y="50"/>
                    <a:pt x="49" y="50"/>
                    <a:pt x="50" y="50"/>
                  </a:cubicBezTo>
                  <a:cubicBezTo>
                    <a:pt x="50" y="50"/>
                    <a:pt x="51" y="50"/>
                    <a:pt x="51" y="50"/>
                  </a:cubicBezTo>
                  <a:cubicBezTo>
                    <a:pt x="51" y="50"/>
                    <a:pt x="51" y="50"/>
                    <a:pt x="52" y="49"/>
                  </a:cubicBezTo>
                  <a:cubicBezTo>
                    <a:pt x="52" y="49"/>
                    <a:pt x="52" y="49"/>
                    <a:pt x="53" y="49"/>
                  </a:cubicBezTo>
                  <a:cubicBezTo>
                    <a:pt x="53" y="49"/>
                    <a:pt x="53" y="49"/>
                    <a:pt x="53" y="49"/>
                  </a:cubicBezTo>
                  <a:cubicBezTo>
                    <a:pt x="54" y="49"/>
                    <a:pt x="54" y="49"/>
                    <a:pt x="54" y="49"/>
                  </a:cubicBezTo>
                  <a:cubicBezTo>
                    <a:pt x="54" y="49"/>
                    <a:pt x="54" y="48"/>
                    <a:pt x="54" y="48"/>
                  </a:cubicBezTo>
                  <a:cubicBezTo>
                    <a:pt x="55" y="48"/>
                    <a:pt x="57" y="48"/>
                    <a:pt x="58" y="48"/>
                  </a:cubicBezTo>
                  <a:cubicBezTo>
                    <a:pt x="58" y="48"/>
                    <a:pt x="58" y="48"/>
                    <a:pt x="58" y="48"/>
                  </a:cubicBezTo>
                  <a:cubicBezTo>
                    <a:pt x="58" y="36"/>
                    <a:pt x="58" y="36"/>
                    <a:pt x="58" y="36"/>
                  </a:cubicBezTo>
                  <a:cubicBezTo>
                    <a:pt x="57" y="36"/>
                    <a:pt x="57" y="36"/>
                    <a:pt x="57" y="36"/>
                  </a:cubicBezTo>
                  <a:cubicBezTo>
                    <a:pt x="57" y="37"/>
                    <a:pt x="57" y="38"/>
                    <a:pt x="57" y="38"/>
                  </a:cubicBezTo>
                  <a:cubicBezTo>
                    <a:pt x="57" y="38"/>
                    <a:pt x="57" y="38"/>
                    <a:pt x="56" y="38"/>
                  </a:cubicBezTo>
                  <a:cubicBezTo>
                    <a:pt x="56" y="38"/>
                    <a:pt x="56" y="39"/>
                    <a:pt x="55" y="39"/>
                  </a:cubicBezTo>
                  <a:cubicBezTo>
                    <a:pt x="54" y="39"/>
                    <a:pt x="54" y="39"/>
                    <a:pt x="54" y="39"/>
                  </a:cubicBezTo>
                  <a:cubicBezTo>
                    <a:pt x="54" y="39"/>
                    <a:pt x="53" y="39"/>
                    <a:pt x="53" y="40"/>
                  </a:cubicBezTo>
                  <a:cubicBezTo>
                    <a:pt x="53" y="40"/>
                    <a:pt x="53" y="40"/>
                    <a:pt x="53" y="40"/>
                  </a:cubicBezTo>
                  <a:cubicBezTo>
                    <a:pt x="53" y="40"/>
                    <a:pt x="53" y="40"/>
                    <a:pt x="53" y="41"/>
                  </a:cubicBezTo>
                  <a:cubicBezTo>
                    <a:pt x="52" y="41"/>
                    <a:pt x="51" y="41"/>
                    <a:pt x="50" y="41"/>
                  </a:cubicBezTo>
                  <a:close/>
                  <a:moveTo>
                    <a:pt x="58" y="53"/>
                  </a:moveTo>
                  <a:cubicBezTo>
                    <a:pt x="58" y="82"/>
                    <a:pt x="58" y="82"/>
                    <a:pt x="58" y="82"/>
                  </a:cubicBezTo>
                  <a:cubicBezTo>
                    <a:pt x="57" y="82"/>
                    <a:pt x="57" y="82"/>
                    <a:pt x="57" y="82"/>
                  </a:cubicBezTo>
                  <a:cubicBezTo>
                    <a:pt x="57" y="82"/>
                    <a:pt x="57" y="81"/>
                    <a:pt x="57" y="80"/>
                  </a:cubicBezTo>
                  <a:cubicBezTo>
                    <a:pt x="57" y="80"/>
                    <a:pt x="57" y="80"/>
                    <a:pt x="56" y="80"/>
                  </a:cubicBezTo>
                  <a:cubicBezTo>
                    <a:pt x="56" y="80"/>
                    <a:pt x="56" y="79"/>
                    <a:pt x="56" y="78"/>
                  </a:cubicBezTo>
                  <a:cubicBezTo>
                    <a:pt x="57" y="78"/>
                    <a:pt x="57" y="78"/>
                    <a:pt x="57" y="78"/>
                  </a:cubicBezTo>
                  <a:cubicBezTo>
                    <a:pt x="57" y="77"/>
                    <a:pt x="57" y="75"/>
                    <a:pt x="57" y="74"/>
                  </a:cubicBezTo>
                  <a:cubicBezTo>
                    <a:pt x="56" y="74"/>
                    <a:pt x="55" y="74"/>
                    <a:pt x="54" y="74"/>
                  </a:cubicBezTo>
                  <a:cubicBezTo>
                    <a:pt x="54" y="74"/>
                    <a:pt x="54" y="75"/>
                    <a:pt x="54" y="75"/>
                  </a:cubicBezTo>
                  <a:cubicBezTo>
                    <a:pt x="53" y="75"/>
                    <a:pt x="53" y="75"/>
                    <a:pt x="53" y="75"/>
                  </a:cubicBezTo>
                  <a:cubicBezTo>
                    <a:pt x="52" y="76"/>
                    <a:pt x="52" y="76"/>
                    <a:pt x="52" y="77"/>
                  </a:cubicBezTo>
                  <a:cubicBezTo>
                    <a:pt x="51" y="77"/>
                    <a:pt x="51" y="77"/>
                    <a:pt x="51" y="77"/>
                  </a:cubicBezTo>
                  <a:cubicBezTo>
                    <a:pt x="51" y="77"/>
                    <a:pt x="51" y="77"/>
                    <a:pt x="51" y="78"/>
                  </a:cubicBezTo>
                  <a:cubicBezTo>
                    <a:pt x="50" y="78"/>
                    <a:pt x="49" y="78"/>
                    <a:pt x="49" y="78"/>
                  </a:cubicBezTo>
                  <a:cubicBezTo>
                    <a:pt x="49" y="78"/>
                    <a:pt x="48" y="78"/>
                    <a:pt x="48" y="79"/>
                  </a:cubicBezTo>
                  <a:cubicBezTo>
                    <a:pt x="47" y="79"/>
                    <a:pt x="45" y="79"/>
                    <a:pt x="43" y="79"/>
                  </a:cubicBezTo>
                  <a:cubicBezTo>
                    <a:pt x="43" y="79"/>
                    <a:pt x="43" y="79"/>
                    <a:pt x="43" y="78"/>
                  </a:cubicBezTo>
                  <a:cubicBezTo>
                    <a:pt x="42" y="78"/>
                    <a:pt x="42" y="78"/>
                    <a:pt x="42" y="78"/>
                  </a:cubicBezTo>
                  <a:cubicBezTo>
                    <a:pt x="42" y="78"/>
                    <a:pt x="42" y="77"/>
                    <a:pt x="42" y="77"/>
                  </a:cubicBezTo>
                  <a:cubicBezTo>
                    <a:pt x="42" y="77"/>
                    <a:pt x="41" y="77"/>
                    <a:pt x="41" y="77"/>
                  </a:cubicBezTo>
                  <a:cubicBezTo>
                    <a:pt x="41" y="75"/>
                    <a:pt x="41" y="75"/>
                    <a:pt x="41" y="74"/>
                  </a:cubicBezTo>
                  <a:cubicBezTo>
                    <a:pt x="41" y="73"/>
                    <a:pt x="41" y="73"/>
                    <a:pt x="41" y="73"/>
                  </a:cubicBezTo>
                  <a:cubicBezTo>
                    <a:pt x="41" y="72"/>
                    <a:pt x="41" y="70"/>
                    <a:pt x="41" y="68"/>
                  </a:cubicBezTo>
                  <a:cubicBezTo>
                    <a:pt x="41" y="68"/>
                    <a:pt x="41" y="68"/>
                    <a:pt x="41" y="68"/>
                  </a:cubicBezTo>
                  <a:cubicBezTo>
                    <a:pt x="41" y="66"/>
                    <a:pt x="41" y="64"/>
                    <a:pt x="41" y="63"/>
                  </a:cubicBezTo>
                  <a:cubicBezTo>
                    <a:pt x="41" y="63"/>
                    <a:pt x="42" y="63"/>
                    <a:pt x="42" y="63"/>
                  </a:cubicBezTo>
                  <a:cubicBezTo>
                    <a:pt x="42" y="62"/>
                    <a:pt x="42" y="61"/>
                    <a:pt x="42" y="60"/>
                  </a:cubicBezTo>
                  <a:cubicBezTo>
                    <a:pt x="42" y="60"/>
                    <a:pt x="43" y="60"/>
                    <a:pt x="43" y="60"/>
                  </a:cubicBezTo>
                  <a:cubicBezTo>
                    <a:pt x="43" y="60"/>
                    <a:pt x="44" y="60"/>
                    <a:pt x="44" y="59"/>
                  </a:cubicBezTo>
                  <a:cubicBezTo>
                    <a:pt x="44" y="59"/>
                    <a:pt x="44" y="59"/>
                    <a:pt x="44" y="59"/>
                  </a:cubicBezTo>
                  <a:cubicBezTo>
                    <a:pt x="44" y="59"/>
                    <a:pt x="44" y="58"/>
                    <a:pt x="44" y="58"/>
                  </a:cubicBezTo>
                  <a:cubicBezTo>
                    <a:pt x="45" y="58"/>
                    <a:pt x="45" y="58"/>
                    <a:pt x="46" y="58"/>
                  </a:cubicBezTo>
                  <a:cubicBezTo>
                    <a:pt x="46" y="57"/>
                    <a:pt x="46" y="57"/>
                    <a:pt x="46" y="56"/>
                  </a:cubicBezTo>
                  <a:cubicBezTo>
                    <a:pt x="46" y="56"/>
                    <a:pt x="46" y="56"/>
                    <a:pt x="46" y="56"/>
                  </a:cubicBezTo>
                  <a:cubicBezTo>
                    <a:pt x="47" y="56"/>
                    <a:pt x="47" y="55"/>
                    <a:pt x="47" y="55"/>
                  </a:cubicBezTo>
                  <a:cubicBezTo>
                    <a:pt x="48" y="55"/>
                    <a:pt x="49" y="55"/>
                    <a:pt x="51" y="55"/>
                  </a:cubicBezTo>
                  <a:cubicBezTo>
                    <a:pt x="51" y="55"/>
                    <a:pt x="51" y="55"/>
                    <a:pt x="51" y="55"/>
                  </a:cubicBezTo>
                  <a:cubicBezTo>
                    <a:pt x="52" y="55"/>
                    <a:pt x="52" y="55"/>
                    <a:pt x="53" y="55"/>
                  </a:cubicBezTo>
                  <a:cubicBezTo>
                    <a:pt x="53" y="54"/>
                    <a:pt x="53" y="54"/>
                    <a:pt x="53" y="54"/>
                  </a:cubicBezTo>
                  <a:cubicBezTo>
                    <a:pt x="53" y="54"/>
                    <a:pt x="53" y="54"/>
                    <a:pt x="53" y="54"/>
                  </a:cubicBezTo>
                  <a:cubicBezTo>
                    <a:pt x="54" y="53"/>
                    <a:pt x="54" y="53"/>
                    <a:pt x="54" y="53"/>
                  </a:cubicBezTo>
                  <a:cubicBezTo>
                    <a:pt x="54" y="53"/>
                    <a:pt x="54" y="53"/>
                    <a:pt x="55" y="53"/>
                  </a:cubicBezTo>
                  <a:cubicBezTo>
                    <a:pt x="56" y="53"/>
                    <a:pt x="56" y="53"/>
                    <a:pt x="56" y="53"/>
                  </a:cubicBezTo>
                  <a:cubicBezTo>
                    <a:pt x="57" y="53"/>
                    <a:pt x="57" y="53"/>
                    <a:pt x="58" y="53"/>
                  </a:cubicBezTo>
                  <a:cubicBezTo>
                    <a:pt x="58" y="53"/>
                    <a:pt x="58" y="53"/>
                    <a:pt x="58" y="53"/>
                  </a:cubicBezTo>
                  <a:close/>
                  <a:moveTo>
                    <a:pt x="58" y="89"/>
                  </a:moveTo>
                  <a:cubicBezTo>
                    <a:pt x="58" y="107"/>
                    <a:pt x="58" y="107"/>
                    <a:pt x="58" y="107"/>
                  </a:cubicBezTo>
                  <a:cubicBezTo>
                    <a:pt x="58" y="107"/>
                    <a:pt x="58" y="107"/>
                    <a:pt x="58" y="107"/>
                  </a:cubicBezTo>
                  <a:cubicBezTo>
                    <a:pt x="58" y="107"/>
                    <a:pt x="58" y="107"/>
                    <a:pt x="57" y="107"/>
                  </a:cubicBezTo>
                  <a:cubicBezTo>
                    <a:pt x="57" y="107"/>
                    <a:pt x="57" y="107"/>
                    <a:pt x="56" y="107"/>
                  </a:cubicBezTo>
                  <a:cubicBezTo>
                    <a:pt x="56" y="107"/>
                    <a:pt x="56" y="108"/>
                    <a:pt x="56" y="108"/>
                  </a:cubicBezTo>
                  <a:cubicBezTo>
                    <a:pt x="55" y="108"/>
                    <a:pt x="54" y="108"/>
                    <a:pt x="53" y="108"/>
                  </a:cubicBezTo>
                  <a:cubicBezTo>
                    <a:pt x="53" y="108"/>
                    <a:pt x="52" y="108"/>
                    <a:pt x="52" y="109"/>
                  </a:cubicBezTo>
                  <a:cubicBezTo>
                    <a:pt x="52" y="109"/>
                    <a:pt x="52" y="109"/>
                    <a:pt x="52" y="109"/>
                  </a:cubicBezTo>
                  <a:cubicBezTo>
                    <a:pt x="52" y="109"/>
                    <a:pt x="52" y="109"/>
                    <a:pt x="52" y="110"/>
                  </a:cubicBezTo>
                  <a:cubicBezTo>
                    <a:pt x="51" y="110"/>
                    <a:pt x="51" y="110"/>
                    <a:pt x="51" y="110"/>
                  </a:cubicBezTo>
                  <a:cubicBezTo>
                    <a:pt x="51" y="110"/>
                    <a:pt x="51" y="110"/>
                    <a:pt x="51" y="111"/>
                  </a:cubicBezTo>
                  <a:cubicBezTo>
                    <a:pt x="50" y="111"/>
                    <a:pt x="50" y="111"/>
                    <a:pt x="50" y="111"/>
                  </a:cubicBezTo>
                  <a:cubicBezTo>
                    <a:pt x="49" y="111"/>
                    <a:pt x="49" y="112"/>
                    <a:pt x="49" y="112"/>
                  </a:cubicBezTo>
                  <a:cubicBezTo>
                    <a:pt x="49" y="112"/>
                    <a:pt x="48" y="112"/>
                    <a:pt x="48" y="112"/>
                  </a:cubicBezTo>
                  <a:cubicBezTo>
                    <a:pt x="48" y="112"/>
                    <a:pt x="48" y="113"/>
                    <a:pt x="48" y="113"/>
                  </a:cubicBezTo>
                  <a:cubicBezTo>
                    <a:pt x="48" y="113"/>
                    <a:pt x="47" y="113"/>
                    <a:pt x="47" y="113"/>
                  </a:cubicBezTo>
                  <a:cubicBezTo>
                    <a:pt x="47" y="113"/>
                    <a:pt x="46" y="114"/>
                    <a:pt x="46" y="114"/>
                  </a:cubicBezTo>
                  <a:cubicBezTo>
                    <a:pt x="46" y="114"/>
                    <a:pt x="45" y="114"/>
                    <a:pt x="44" y="114"/>
                  </a:cubicBezTo>
                  <a:cubicBezTo>
                    <a:pt x="44" y="114"/>
                    <a:pt x="44" y="114"/>
                    <a:pt x="44" y="115"/>
                  </a:cubicBezTo>
                  <a:cubicBezTo>
                    <a:pt x="42" y="115"/>
                    <a:pt x="40" y="115"/>
                    <a:pt x="38" y="115"/>
                  </a:cubicBezTo>
                  <a:cubicBezTo>
                    <a:pt x="38" y="114"/>
                    <a:pt x="38" y="114"/>
                    <a:pt x="37" y="114"/>
                  </a:cubicBezTo>
                  <a:cubicBezTo>
                    <a:pt x="34" y="114"/>
                    <a:pt x="32" y="114"/>
                    <a:pt x="29" y="114"/>
                  </a:cubicBezTo>
                  <a:cubicBezTo>
                    <a:pt x="29" y="114"/>
                    <a:pt x="29" y="114"/>
                    <a:pt x="29" y="113"/>
                  </a:cubicBezTo>
                  <a:cubicBezTo>
                    <a:pt x="28" y="113"/>
                    <a:pt x="28" y="113"/>
                    <a:pt x="28" y="113"/>
                  </a:cubicBezTo>
                  <a:cubicBezTo>
                    <a:pt x="28" y="113"/>
                    <a:pt x="28" y="113"/>
                    <a:pt x="28" y="112"/>
                  </a:cubicBezTo>
                  <a:cubicBezTo>
                    <a:pt x="28" y="112"/>
                    <a:pt x="28" y="112"/>
                    <a:pt x="27" y="112"/>
                  </a:cubicBezTo>
                  <a:cubicBezTo>
                    <a:pt x="27" y="108"/>
                    <a:pt x="27" y="105"/>
                    <a:pt x="27" y="101"/>
                  </a:cubicBezTo>
                  <a:cubicBezTo>
                    <a:pt x="27" y="101"/>
                    <a:pt x="27" y="101"/>
                    <a:pt x="27" y="100"/>
                  </a:cubicBezTo>
                  <a:cubicBezTo>
                    <a:pt x="27" y="99"/>
                    <a:pt x="27" y="98"/>
                    <a:pt x="27" y="97"/>
                  </a:cubicBezTo>
                  <a:cubicBezTo>
                    <a:pt x="27" y="97"/>
                    <a:pt x="27" y="97"/>
                    <a:pt x="27" y="97"/>
                  </a:cubicBezTo>
                  <a:cubicBezTo>
                    <a:pt x="28" y="97"/>
                    <a:pt x="28" y="97"/>
                    <a:pt x="28" y="97"/>
                  </a:cubicBezTo>
                  <a:cubicBezTo>
                    <a:pt x="28" y="97"/>
                    <a:pt x="29" y="97"/>
                    <a:pt x="29" y="97"/>
                  </a:cubicBezTo>
                  <a:cubicBezTo>
                    <a:pt x="29" y="97"/>
                    <a:pt x="29" y="96"/>
                    <a:pt x="30" y="96"/>
                  </a:cubicBezTo>
                  <a:cubicBezTo>
                    <a:pt x="30" y="96"/>
                    <a:pt x="30" y="96"/>
                    <a:pt x="31" y="96"/>
                  </a:cubicBezTo>
                  <a:cubicBezTo>
                    <a:pt x="31" y="95"/>
                    <a:pt x="31" y="95"/>
                    <a:pt x="31" y="95"/>
                  </a:cubicBezTo>
                  <a:cubicBezTo>
                    <a:pt x="31" y="95"/>
                    <a:pt x="31" y="95"/>
                    <a:pt x="31" y="95"/>
                  </a:cubicBezTo>
                  <a:cubicBezTo>
                    <a:pt x="31" y="94"/>
                    <a:pt x="31" y="94"/>
                    <a:pt x="32" y="94"/>
                  </a:cubicBezTo>
                  <a:cubicBezTo>
                    <a:pt x="32" y="94"/>
                    <a:pt x="32" y="94"/>
                    <a:pt x="33" y="94"/>
                  </a:cubicBezTo>
                  <a:cubicBezTo>
                    <a:pt x="33" y="94"/>
                    <a:pt x="33" y="93"/>
                    <a:pt x="33" y="92"/>
                  </a:cubicBezTo>
                  <a:cubicBezTo>
                    <a:pt x="33" y="92"/>
                    <a:pt x="33" y="92"/>
                    <a:pt x="34" y="92"/>
                  </a:cubicBezTo>
                  <a:cubicBezTo>
                    <a:pt x="34" y="92"/>
                    <a:pt x="34" y="91"/>
                    <a:pt x="34" y="90"/>
                  </a:cubicBezTo>
                  <a:cubicBezTo>
                    <a:pt x="34" y="90"/>
                    <a:pt x="34" y="90"/>
                    <a:pt x="34" y="90"/>
                  </a:cubicBezTo>
                  <a:cubicBezTo>
                    <a:pt x="34" y="90"/>
                    <a:pt x="35" y="90"/>
                    <a:pt x="35" y="89"/>
                  </a:cubicBezTo>
                  <a:cubicBezTo>
                    <a:pt x="36" y="89"/>
                    <a:pt x="36" y="89"/>
                    <a:pt x="36" y="89"/>
                  </a:cubicBezTo>
                  <a:cubicBezTo>
                    <a:pt x="36" y="89"/>
                    <a:pt x="36" y="89"/>
                    <a:pt x="36" y="88"/>
                  </a:cubicBezTo>
                  <a:cubicBezTo>
                    <a:pt x="37" y="88"/>
                    <a:pt x="37" y="88"/>
                    <a:pt x="37" y="88"/>
                  </a:cubicBezTo>
                  <a:cubicBezTo>
                    <a:pt x="38" y="88"/>
                    <a:pt x="38" y="88"/>
                    <a:pt x="38" y="88"/>
                  </a:cubicBezTo>
                  <a:cubicBezTo>
                    <a:pt x="38" y="88"/>
                    <a:pt x="38" y="88"/>
                    <a:pt x="38" y="88"/>
                  </a:cubicBezTo>
                  <a:cubicBezTo>
                    <a:pt x="38" y="87"/>
                    <a:pt x="38" y="87"/>
                    <a:pt x="38" y="87"/>
                  </a:cubicBezTo>
                  <a:cubicBezTo>
                    <a:pt x="39" y="87"/>
                    <a:pt x="39" y="87"/>
                    <a:pt x="39" y="87"/>
                  </a:cubicBezTo>
                  <a:cubicBezTo>
                    <a:pt x="39" y="87"/>
                    <a:pt x="39" y="86"/>
                    <a:pt x="40" y="86"/>
                  </a:cubicBezTo>
                  <a:cubicBezTo>
                    <a:pt x="42" y="86"/>
                    <a:pt x="44" y="86"/>
                    <a:pt x="46" y="86"/>
                  </a:cubicBezTo>
                  <a:cubicBezTo>
                    <a:pt x="46" y="86"/>
                    <a:pt x="46" y="87"/>
                    <a:pt x="46" y="87"/>
                  </a:cubicBezTo>
                  <a:cubicBezTo>
                    <a:pt x="47" y="87"/>
                    <a:pt x="47" y="87"/>
                    <a:pt x="47" y="87"/>
                  </a:cubicBezTo>
                  <a:cubicBezTo>
                    <a:pt x="47" y="87"/>
                    <a:pt x="47" y="87"/>
                    <a:pt x="47" y="88"/>
                  </a:cubicBezTo>
                  <a:cubicBezTo>
                    <a:pt x="47" y="88"/>
                    <a:pt x="48" y="88"/>
                    <a:pt x="48" y="88"/>
                  </a:cubicBezTo>
                  <a:cubicBezTo>
                    <a:pt x="48" y="89"/>
                    <a:pt x="48" y="91"/>
                    <a:pt x="48" y="92"/>
                  </a:cubicBezTo>
                  <a:cubicBezTo>
                    <a:pt x="48" y="92"/>
                    <a:pt x="49" y="92"/>
                    <a:pt x="50" y="92"/>
                  </a:cubicBezTo>
                  <a:cubicBezTo>
                    <a:pt x="50" y="93"/>
                    <a:pt x="50" y="93"/>
                    <a:pt x="51" y="93"/>
                  </a:cubicBezTo>
                  <a:cubicBezTo>
                    <a:pt x="51" y="93"/>
                    <a:pt x="51" y="93"/>
                    <a:pt x="52" y="93"/>
                  </a:cubicBezTo>
                  <a:cubicBezTo>
                    <a:pt x="52" y="93"/>
                    <a:pt x="52" y="93"/>
                    <a:pt x="52" y="92"/>
                  </a:cubicBezTo>
                  <a:cubicBezTo>
                    <a:pt x="52" y="92"/>
                    <a:pt x="53" y="92"/>
                    <a:pt x="53" y="92"/>
                  </a:cubicBezTo>
                  <a:cubicBezTo>
                    <a:pt x="53" y="92"/>
                    <a:pt x="54" y="92"/>
                    <a:pt x="54" y="92"/>
                  </a:cubicBezTo>
                  <a:cubicBezTo>
                    <a:pt x="54" y="92"/>
                    <a:pt x="54" y="92"/>
                    <a:pt x="55" y="92"/>
                  </a:cubicBezTo>
                  <a:cubicBezTo>
                    <a:pt x="55" y="92"/>
                    <a:pt x="55" y="91"/>
                    <a:pt x="55" y="90"/>
                  </a:cubicBezTo>
                  <a:cubicBezTo>
                    <a:pt x="56" y="90"/>
                    <a:pt x="56" y="90"/>
                    <a:pt x="56" y="90"/>
                  </a:cubicBezTo>
                  <a:cubicBezTo>
                    <a:pt x="57" y="90"/>
                    <a:pt x="57" y="90"/>
                    <a:pt x="57" y="89"/>
                  </a:cubicBezTo>
                  <a:cubicBezTo>
                    <a:pt x="58" y="89"/>
                    <a:pt x="58" y="89"/>
                    <a:pt x="58" y="89"/>
                  </a:cubicBezTo>
                  <a:close/>
                  <a:moveTo>
                    <a:pt x="58" y="135"/>
                  </a:moveTo>
                  <a:cubicBezTo>
                    <a:pt x="58" y="150"/>
                    <a:pt x="58" y="150"/>
                    <a:pt x="58" y="150"/>
                  </a:cubicBezTo>
                  <a:cubicBezTo>
                    <a:pt x="58" y="150"/>
                    <a:pt x="58" y="150"/>
                    <a:pt x="57" y="150"/>
                  </a:cubicBezTo>
                  <a:cubicBezTo>
                    <a:pt x="57" y="150"/>
                    <a:pt x="57" y="150"/>
                    <a:pt x="57" y="151"/>
                  </a:cubicBezTo>
                  <a:cubicBezTo>
                    <a:pt x="57" y="151"/>
                    <a:pt x="56" y="151"/>
                    <a:pt x="55" y="151"/>
                  </a:cubicBezTo>
                  <a:cubicBezTo>
                    <a:pt x="55" y="151"/>
                    <a:pt x="55" y="152"/>
                    <a:pt x="55" y="152"/>
                  </a:cubicBezTo>
                  <a:cubicBezTo>
                    <a:pt x="54" y="152"/>
                    <a:pt x="54" y="152"/>
                    <a:pt x="54" y="152"/>
                  </a:cubicBezTo>
                  <a:cubicBezTo>
                    <a:pt x="54" y="153"/>
                    <a:pt x="54" y="153"/>
                    <a:pt x="54" y="153"/>
                  </a:cubicBezTo>
                  <a:cubicBezTo>
                    <a:pt x="53" y="153"/>
                    <a:pt x="53" y="153"/>
                    <a:pt x="53" y="153"/>
                  </a:cubicBezTo>
                  <a:cubicBezTo>
                    <a:pt x="52" y="153"/>
                    <a:pt x="52" y="153"/>
                    <a:pt x="52" y="154"/>
                  </a:cubicBezTo>
                  <a:cubicBezTo>
                    <a:pt x="51" y="154"/>
                    <a:pt x="51" y="154"/>
                    <a:pt x="51" y="154"/>
                  </a:cubicBezTo>
                  <a:cubicBezTo>
                    <a:pt x="50" y="154"/>
                    <a:pt x="50" y="154"/>
                    <a:pt x="50" y="154"/>
                  </a:cubicBezTo>
                  <a:cubicBezTo>
                    <a:pt x="48" y="154"/>
                    <a:pt x="46" y="154"/>
                    <a:pt x="44" y="154"/>
                  </a:cubicBezTo>
                  <a:cubicBezTo>
                    <a:pt x="44" y="154"/>
                    <a:pt x="43" y="154"/>
                    <a:pt x="43" y="154"/>
                  </a:cubicBezTo>
                  <a:cubicBezTo>
                    <a:pt x="43" y="154"/>
                    <a:pt x="43" y="154"/>
                    <a:pt x="42" y="154"/>
                  </a:cubicBezTo>
                  <a:cubicBezTo>
                    <a:pt x="42" y="154"/>
                    <a:pt x="42" y="154"/>
                    <a:pt x="42" y="153"/>
                  </a:cubicBezTo>
                  <a:cubicBezTo>
                    <a:pt x="41" y="153"/>
                    <a:pt x="40" y="153"/>
                    <a:pt x="39" y="153"/>
                  </a:cubicBezTo>
                  <a:cubicBezTo>
                    <a:pt x="39" y="153"/>
                    <a:pt x="39" y="153"/>
                    <a:pt x="38" y="153"/>
                  </a:cubicBezTo>
                  <a:cubicBezTo>
                    <a:pt x="38" y="153"/>
                    <a:pt x="36" y="153"/>
                    <a:pt x="35" y="153"/>
                  </a:cubicBezTo>
                  <a:cubicBezTo>
                    <a:pt x="35" y="153"/>
                    <a:pt x="34" y="153"/>
                    <a:pt x="34" y="154"/>
                  </a:cubicBezTo>
                  <a:cubicBezTo>
                    <a:pt x="33" y="154"/>
                    <a:pt x="32" y="154"/>
                    <a:pt x="32" y="154"/>
                  </a:cubicBezTo>
                  <a:cubicBezTo>
                    <a:pt x="31" y="154"/>
                    <a:pt x="31" y="154"/>
                    <a:pt x="31" y="154"/>
                  </a:cubicBezTo>
                  <a:cubicBezTo>
                    <a:pt x="30" y="154"/>
                    <a:pt x="29" y="154"/>
                    <a:pt x="29" y="154"/>
                  </a:cubicBezTo>
                  <a:cubicBezTo>
                    <a:pt x="28" y="155"/>
                    <a:pt x="28" y="155"/>
                    <a:pt x="28" y="155"/>
                  </a:cubicBezTo>
                  <a:cubicBezTo>
                    <a:pt x="26" y="155"/>
                    <a:pt x="23" y="155"/>
                    <a:pt x="20" y="155"/>
                  </a:cubicBezTo>
                  <a:cubicBezTo>
                    <a:pt x="19" y="155"/>
                    <a:pt x="19" y="155"/>
                    <a:pt x="19" y="154"/>
                  </a:cubicBezTo>
                  <a:cubicBezTo>
                    <a:pt x="18" y="154"/>
                    <a:pt x="17" y="154"/>
                    <a:pt x="16" y="154"/>
                  </a:cubicBezTo>
                  <a:cubicBezTo>
                    <a:pt x="16" y="154"/>
                    <a:pt x="16" y="154"/>
                    <a:pt x="15" y="154"/>
                  </a:cubicBezTo>
                  <a:cubicBezTo>
                    <a:pt x="14" y="154"/>
                    <a:pt x="13" y="154"/>
                    <a:pt x="12" y="154"/>
                  </a:cubicBezTo>
                  <a:cubicBezTo>
                    <a:pt x="12" y="154"/>
                    <a:pt x="11" y="154"/>
                    <a:pt x="11" y="153"/>
                  </a:cubicBezTo>
                  <a:cubicBezTo>
                    <a:pt x="11" y="153"/>
                    <a:pt x="10" y="153"/>
                    <a:pt x="9" y="153"/>
                  </a:cubicBezTo>
                  <a:cubicBezTo>
                    <a:pt x="9" y="153"/>
                    <a:pt x="9" y="153"/>
                    <a:pt x="9" y="152"/>
                  </a:cubicBezTo>
                  <a:cubicBezTo>
                    <a:pt x="9" y="152"/>
                    <a:pt x="8" y="152"/>
                    <a:pt x="8" y="152"/>
                  </a:cubicBezTo>
                  <a:cubicBezTo>
                    <a:pt x="8" y="152"/>
                    <a:pt x="8" y="152"/>
                    <a:pt x="8" y="151"/>
                  </a:cubicBezTo>
                  <a:cubicBezTo>
                    <a:pt x="8" y="151"/>
                    <a:pt x="7" y="151"/>
                    <a:pt x="7" y="151"/>
                  </a:cubicBezTo>
                  <a:cubicBezTo>
                    <a:pt x="7" y="150"/>
                    <a:pt x="7" y="150"/>
                    <a:pt x="7" y="150"/>
                  </a:cubicBezTo>
                  <a:cubicBezTo>
                    <a:pt x="7" y="150"/>
                    <a:pt x="6" y="150"/>
                    <a:pt x="6" y="150"/>
                  </a:cubicBezTo>
                  <a:cubicBezTo>
                    <a:pt x="6" y="149"/>
                    <a:pt x="6" y="149"/>
                    <a:pt x="6" y="149"/>
                  </a:cubicBezTo>
                  <a:cubicBezTo>
                    <a:pt x="5" y="149"/>
                    <a:pt x="4" y="149"/>
                    <a:pt x="3" y="149"/>
                  </a:cubicBezTo>
                  <a:cubicBezTo>
                    <a:pt x="3" y="148"/>
                    <a:pt x="3" y="148"/>
                    <a:pt x="3" y="147"/>
                  </a:cubicBezTo>
                  <a:cubicBezTo>
                    <a:pt x="3" y="147"/>
                    <a:pt x="3" y="147"/>
                    <a:pt x="2" y="147"/>
                  </a:cubicBezTo>
                  <a:cubicBezTo>
                    <a:pt x="2" y="145"/>
                    <a:pt x="2" y="144"/>
                    <a:pt x="2" y="143"/>
                  </a:cubicBezTo>
                  <a:cubicBezTo>
                    <a:pt x="4" y="143"/>
                    <a:pt x="7" y="143"/>
                    <a:pt x="9" y="143"/>
                  </a:cubicBezTo>
                  <a:cubicBezTo>
                    <a:pt x="9" y="143"/>
                    <a:pt x="9" y="142"/>
                    <a:pt x="9" y="142"/>
                  </a:cubicBezTo>
                  <a:cubicBezTo>
                    <a:pt x="9" y="142"/>
                    <a:pt x="9" y="142"/>
                    <a:pt x="10" y="142"/>
                  </a:cubicBezTo>
                  <a:cubicBezTo>
                    <a:pt x="10" y="141"/>
                    <a:pt x="10" y="141"/>
                    <a:pt x="10" y="141"/>
                  </a:cubicBezTo>
                  <a:cubicBezTo>
                    <a:pt x="10" y="141"/>
                    <a:pt x="10" y="140"/>
                    <a:pt x="11" y="140"/>
                  </a:cubicBezTo>
                  <a:cubicBezTo>
                    <a:pt x="11" y="140"/>
                    <a:pt x="11" y="140"/>
                    <a:pt x="11" y="140"/>
                  </a:cubicBezTo>
                  <a:cubicBezTo>
                    <a:pt x="13" y="140"/>
                    <a:pt x="14" y="140"/>
                    <a:pt x="17" y="140"/>
                  </a:cubicBezTo>
                  <a:cubicBezTo>
                    <a:pt x="17" y="140"/>
                    <a:pt x="17" y="140"/>
                    <a:pt x="17" y="141"/>
                  </a:cubicBezTo>
                  <a:cubicBezTo>
                    <a:pt x="18" y="141"/>
                    <a:pt x="18" y="141"/>
                    <a:pt x="19" y="141"/>
                  </a:cubicBezTo>
                  <a:cubicBezTo>
                    <a:pt x="19" y="141"/>
                    <a:pt x="19" y="142"/>
                    <a:pt x="19" y="142"/>
                  </a:cubicBezTo>
                  <a:cubicBezTo>
                    <a:pt x="19" y="142"/>
                    <a:pt x="20" y="142"/>
                    <a:pt x="21" y="142"/>
                  </a:cubicBezTo>
                  <a:cubicBezTo>
                    <a:pt x="21" y="142"/>
                    <a:pt x="21" y="142"/>
                    <a:pt x="21" y="142"/>
                  </a:cubicBezTo>
                  <a:cubicBezTo>
                    <a:pt x="21" y="142"/>
                    <a:pt x="22" y="142"/>
                    <a:pt x="22" y="142"/>
                  </a:cubicBezTo>
                  <a:cubicBezTo>
                    <a:pt x="23" y="143"/>
                    <a:pt x="23" y="143"/>
                    <a:pt x="23" y="143"/>
                  </a:cubicBezTo>
                  <a:cubicBezTo>
                    <a:pt x="23" y="143"/>
                    <a:pt x="23" y="143"/>
                    <a:pt x="24" y="143"/>
                  </a:cubicBezTo>
                  <a:cubicBezTo>
                    <a:pt x="24" y="143"/>
                    <a:pt x="24" y="143"/>
                    <a:pt x="24" y="142"/>
                  </a:cubicBezTo>
                  <a:cubicBezTo>
                    <a:pt x="26" y="142"/>
                    <a:pt x="26" y="142"/>
                    <a:pt x="27" y="142"/>
                  </a:cubicBezTo>
                  <a:cubicBezTo>
                    <a:pt x="27" y="142"/>
                    <a:pt x="27" y="142"/>
                    <a:pt x="27" y="141"/>
                  </a:cubicBezTo>
                  <a:cubicBezTo>
                    <a:pt x="31" y="141"/>
                    <a:pt x="34" y="141"/>
                    <a:pt x="37" y="141"/>
                  </a:cubicBezTo>
                  <a:cubicBezTo>
                    <a:pt x="38" y="141"/>
                    <a:pt x="38" y="140"/>
                    <a:pt x="38" y="140"/>
                  </a:cubicBezTo>
                  <a:cubicBezTo>
                    <a:pt x="39" y="140"/>
                    <a:pt x="41" y="140"/>
                    <a:pt x="42" y="140"/>
                  </a:cubicBezTo>
                  <a:cubicBezTo>
                    <a:pt x="42" y="140"/>
                    <a:pt x="42" y="140"/>
                    <a:pt x="42" y="140"/>
                  </a:cubicBezTo>
                  <a:cubicBezTo>
                    <a:pt x="43" y="140"/>
                    <a:pt x="44" y="140"/>
                    <a:pt x="44" y="140"/>
                  </a:cubicBezTo>
                  <a:cubicBezTo>
                    <a:pt x="45" y="139"/>
                    <a:pt x="45" y="139"/>
                    <a:pt x="46" y="139"/>
                  </a:cubicBezTo>
                  <a:cubicBezTo>
                    <a:pt x="47" y="139"/>
                    <a:pt x="47" y="139"/>
                    <a:pt x="48" y="139"/>
                  </a:cubicBezTo>
                  <a:cubicBezTo>
                    <a:pt x="48" y="138"/>
                    <a:pt x="49" y="138"/>
                    <a:pt x="49" y="138"/>
                  </a:cubicBezTo>
                  <a:cubicBezTo>
                    <a:pt x="49" y="138"/>
                    <a:pt x="50" y="138"/>
                    <a:pt x="51" y="138"/>
                  </a:cubicBezTo>
                  <a:cubicBezTo>
                    <a:pt x="51" y="137"/>
                    <a:pt x="51" y="137"/>
                    <a:pt x="52" y="137"/>
                  </a:cubicBezTo>
                  <a:cubicBezTo>
                    <a:pt x="52" y="137"/>
                    <a:pt x="52" y="137"/>
                    <a:pt x="53" y="137"/>
                  </a:cubicBezTo>
                  <a:cubicBezTo>
                    <a:pt x="53" y="136"/>
                    <a:pt x="53" y="135"/>
                    <a:pt x="53" y="135"/>
                  </a:cubicBezTo>
                  <a:lnTo>
                    <a:pt x="58" y="13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46" name="ïṩḷïḓè">
              <a:extLst>
                <a:ext uri="{FF2B5EF4-FFF2-40B4-BE49-F238E27FC236}">
                  <a16:creationId xmlns:a16="http://schemas.microsoft.com/office/drawing/2014/main" id="{619A3CD0-6621-91DB-26AB-875EDEF65852}"/>
                </a:ext>
              </a:extLst>
            </p:cNvPr>
            <p:cNvSpPr/>
            <p:nvPr/>
          </p:nvSpPr>
          <p:spPr bwMode="auto">
            <a:xfrm>
              <a:off x="9626334" y="2979613"/>
              <a:ext cx="619222" cy="493172"/>
            </a:xfrm>
            <a:custGeom>
              <a:avLst/>
              <a:gdLst>
                <a:gd name="T0" fmla="*/ 128 w 143"/>
                <a:gd name="T1" fmla="*/ 109 h 113"/>
                <a:gd name="T2" fmla="*/ 124 w 143"/>
                <a:gd name="T3" fmla="*/ 105 h 113"/>
                <a:gd name="T4" fmla="*/ 117 w 143"/>
                <a:gd name="T5" fmla="*/ 100 h 113"/>
                <a:gd name="T6" fmla="*/ 110 w 143"/>
                <a:gd name="T7" fmla="*/ 98 h 113"/>
                <a:gd name="T8" fmla="*/ 99 w 143"/>
                <a:gd name="T9" fmla="*/ 97 h 113"/>
                <a:gd name="T10" fmla="*/ 93 w 143"/>
                <a:gd name="T11" fmla="*/ 92 h 113"/>
                <a:gd name="T12" fmla="*/ 89 w 143"/>
                <a:gd name="T13" fmla="*/ 89 h 113"/>
                <a:gd name="T14" fmla="*/ 84 w 143"/>
                <a:gd name="T15" fmla="*/ 84 h 113"/>
                <a:gd name="T16" fmla="*/ 79 w 143"/>
                <a:gd name="T17" fmla="*/ 74 h 113"/>
                <a:gd name="T18" fmla="*/ 75 w 143"/>
                <a:gd name="T19" fmla="*/ 69 h 113"/>
                <a:gd name="T20" fmla="*/ 63 w 143"/>
                <a:gd name="T21" fmla="*/ 67 h 113"/>
                <a:gd name="T22" fmla="*/ 55 w 143"/>
                <a:gd name="T23" fmla="*/ 67 h 113"/>
                <a:gd name="T24" fmla="*/ 51 w 143"/>
                <a:gd name="T25" fmla="*/ 80 h 113"/>
                <a:gd name="T26" fmla="*/ 47 w 143"/>
                <a:gd name="T27" fmla="*/ 88 h 113"/>
                <a:gd name="T28" fmla="*/ 42 w 143"/>
                <a:gd name="T29" fmla="*/ 93 h 113"/>
                <a:gd name="T30" fmla="*/ 36 w 143"/>
                <a:gd name="T31" fmla="*/ 98 h 113"/>
                <a:gd name="T32" fmla="*/ 29 w 143"/>
                <a:gd name="T33" fmla="*/ 101 h 113"/>
                <a:gd name="T34" fmla="*/ 17 w 143"/>
                <a:gd name="T35" fmla="*/ 100 h 113"/>
                <a:gd name="T36" fmla="*/ 4 w 143"/>
                <a:gd name="T37" fmla="*/ 98 h 113"/>
                <a:gd name="T38" fmla="*/ 1 w 143"/>
                <a:gd name="T39" fmla="*/ 90 h 113"/>
                <a:gd name="T40" fmla="*/ 14 w 143"/>
                <a:gd name="T41" fmla="*/ 91 h 113"/>
                <a:gd name="T42" fmla="*/ 21 w 143"/>
                <a:gd name="T43" fmla="*/ 85 h 113"/>
                <a:gd name="T44" fmla="*/ 26 w 143"/>
                <a:gd name="T45" fmla="*/ 79 h 113"/>
                <a:gd name="T46" fmla="*/ 31 w 143"/>
                <a:gd name="T47" fmla="*/ 72 h 113"/>
                <a:gd name="T48" fmla="*/ 25 w 143"/>
                <a:gd name="T49" fmla="*/ 67 h 113"/>
                <a:gd name="T50" fmla="*/ 19 w 143"/>
                <a:gd name="T51" fmla="*/ 61 h 113"/>
                <a:gd name="T52" fmla="*/ 21 w 143"/>
                <a:gd name="T53" fmla="*/ 42 h 113"/>
                <a:gd name="T54" fmla="*/ 27 w 143"/>
                <a:gd name="T55" fmla="*/ 37 h 113"/>
                <a:gd name="T56" fmla="*/ 32 w 143"/>
                <a:gd name="T57" fmla="*/ 35 h 113"/>
                <a:gd name="T58" fmla="*/ 38 w 143"/>
                <a:gd name="T59" fmla="*/ 34 h 113"/>
                <a:gd name="T60" fmla="*/ 47 w 143"/>
                <a:gd name="T61" fmla="*/ 30 h 113"/>
                <a:gd name="T62" fmla="*/ 52 w 143"/>
                <a:gd name="T63" fmla="*/ 21 h 113"/>
                <a:gd name="T64" fmla="*/ 57 w 143"/>
                <a:gd name="T65" fmla="*/ 11 h 113"/>
                <a:gd name="T66" fmla="*/ 59 w 143"/>
                <a:gd name="T67" fmla="*/ 4 h 113"/>
                <a:gd name="T68" fmla="*/ 64 w 143"/>
                <a:gd name="T69" fmla="*/ 0 h 113"/>
                <a:gd name="T70" fmla="*/ 72 w 143"/>
                <a:gd name="T71" fmla="*/ 6 h 113"/>
                <a:gd name="T72" fmla="*/ 75 w 143"/>
                <a:gd name="T73" fmla="*/ 16 h 113"/>
                <a:gd name="T74" fmla="*/ 75 w 143"/>
                <a:gd name="T75" fmla="*/ 23 h 113"/>
                <a:gd name="T76" fmla="*/ 86 w 143"/>
                <a:gd name="T77" fmla="*/ 25 h 113"/>
                <a:gd name="T78" fmla="*/ 93 w 143"/>
                <a:gd name="T79" fmla="*/ 21 h 113"/>
                <a:gd name="T80" fmla="*/ 105 w 143"/>
                <a:gd name="T81" fmla="*/ 21 h 113"/>
                <a:gd name="T82" fmla="*/ 109 w 143"/>
                <a:gd name="T83" fmla="*/ 28 h 113"/>
                <a:gd name="T84" fmla="*/ 104 w 143"/>
                <a:gd name="T85" fmla="*/ 34 h 113"/>
                <a:gd name="T86" fmla="*/ 103 w 143"/>
                <a:gd name="T87" fmla="*/ 43 h 113"/>
                <a:gd name="T88" fmla="*/ 96 w 143"/>
                <a:gd name="T89" fmla="*/ 47 h 113"/>
                <a:gd name="T90" fmla="*/ 83 w 143"/>
                <a:gd name="T91" fmla="*/ 49 h 113"/>
                <a:gd name="T92" fmla="*/ 86 w 143"/>
                <a:gd name="T93" fmla="*/ 54 h 113"/>
                <a:gd name="T94" fmla="*/ 90 w 143"/>
                <a:gd name="T95" fmla="*/ 58 h 113"/>
                <a:gd name="T96" fmla="*/ 96 w 143"/>
                <a:gd name="T97" fmla="*/ 62 h 113"/>
                <a:gd name="T98" fmla="*/ 101 w 143"/>
                <a:gd name="T99" fmla="*/ 68 h 113"/>
                <a:gd name="T100" fmla="*/ 104 w 143"/>
                <a:gd name="T101" fmla="*/ 75 h 113"/>
                <a:gd name="T102" fmla="*/ 111 w 143"/>
                <a:gd name="T103" fmla="*/ 78 h 113"/>
                <a:gd name="T104" fmla="*/ 118 w 143"/>
                <a:gd name="T105" fmla="*/ 83 h 113"/>
                <a:gd name="T106" fmla="*/ 126 w 143"/>
                <a:gd name="T107" fmla="*/ 88 h 113"/>
                <a:gd name="T108" fmla="*/ 131 w 143"/>
                <a:gd name="T109" fmla="*/ 92 h 113"/>
                <a:gd name="T110" fmla="*/ 137 w 143"/>
                <a:gd name="T111" fmla="*/ 97 h 113"/>
                <a:gd name="T112" fmla="*/ 142 w 143"/>
                <a:gd name="T113" fmla="*/ 102 h 113"/>
                <a:gd name="T114" fmla="*/ 138 w 143"/>
                <a:gd name="T115" fmla="*/ 10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13">
                  <a:moveTo>
                    <a:pt x="133" y="113"/>
                  </a:moveTo>
                  <a:cubicBezTo>
                    <a:pt x="133" y="113"/>
                    <a:pt x="133" y="112"/>
                    <a:pt x="132" y="112"/>
                  </a:cubicBezTo>
                  <a:cubicBezTo>
                    <a:pt x="132" y="112"/>
                    <a:pt x="131" y="112"/>
                    <a:pt x="131" y="112"/>
                  </a:cubicBezTo>
                  <a:cubicBezTo>
                    <a:pt x="131" y="112"/>
                    <a:pt x="131" y="111"/>
                    <a:pt x="131" y="111"/>
                  </a:cubicBezTo>
                  <a:cubicBezTo>
                    <a:pt x="130" y="111"/>
                    <a:pt x="130" y="111"/>
                    <a:pt x="130" y="111"/>
                  </a:cubicBezTo>
                  <a:cubicBezTo>
                    <a:pt x="130" y="110"/>
                    <a:pt x="130" y="110"/>
                    <a:pt x="130" y="110"/>
                  </a:cubicBezTo>
                  <a:cubicBezTo>
                    <a:pt x="129" y="110"/>
                    <a:pt x="129" y="110"/>
                    <a:pt x="129" y="110"/>
                  </a:cubicBezTo>
                  <a:cubicBezTo>
                    <a:pt x="129" y="110"/>
                    <a:pt x="129" y="109"/>
                    <a:pt x="128" y="109"/>
                  </a:cubicBezTo>
                  <a:cubicBezTo>
                    <a:pt x="128" y="109"/>
                    <a:pt x="128" y="109"/>
                    <a:pt x="127" y="109"/>
                  </a:cubicBezTo>
                  <a:cubicBezTo>
                    <a:pt x="127" y="109"/>
                    <a:pt x="127" y="109"/>
                    <a:pt x="127" y="109"/>
                  </a:cubicBezTo>
                  <a:cubicBezTo>
                    <a:pt x="127" y="109"/>
                    <a:pt x="127" y="109"/>
                    <a:pt x="126" y="109"/>
                  </a:cubicBezTo>
                  <a:cubicBezTo>
                    <a:pt x="126" y="108"/>
                    <a:pt x="126" y="108"/>
                    <a:pt x="126" y="108"/>
                  </a:cubicBezTo>
                  <a:cubicBezTo>
                    <a:pt x="126" y="108"/>
                    <a:pt x="126" y="108"/>
                    <a:pt x="125" y="108"/>
                  </a:cubicBezTo>
                  <a:cubicBezTo>
                    <a:pt x="125" y="107"/>
                    <a:pt x="125" y="107"/>
                    <a:pt x="125" y="107"/>
                  </a:cubicBezTo>
                  <a:cubicBezTo>
                    <a:pt x="125" y="107"/>
                    <a:pt x="124" y="107"/>
                    <a:pt x="124" y="107"/>
                  </a:cubicBezTo>
                  <a:cubicBezTo>
                    <a:pt x="124" y="106"/>
                    <a:pt x="124" y="105"/>
                    <a:pt x="124" y="105"/>
                  </a:cubicBezTo>
                  <a:cubicBezTo>
                    <a:pt x="123" y="105"/>
                    <a:pt x="123" y="105"/>
                    <a:pt x="123" y="105"/>
                  </a:cubicBezTo>
                  <a:cubicBezTo>
                    <a:pt x="123" y="105"/>
                    <a:pt x="123" y="104"/>
                    <a:pt x="123" y="104"/>
                  </a:cubicBezTo>
                  <a:cubicBezTo>
                    <a:pt x="122" y="104"/>
                    <a:pt x="121" y="104"/>
                    <a:pt x="121" y="104"/>
                  </a:cubicBezTo>
                  <a:cubicBezTo>
                    <a:pt x="121" y="104"/>
                    <a:pt x="121" y="103"/>
                    <a:pt x="121" y="103"/>
                  </a:cubicBezTo>
                  <a:cubicBezTo>
                    <a:pt x="119" y="103"/>
                    <a:pt x="119" y="103"/>
                    <a:pt x="118" y="103"/>
                  </a:cubicBezTo>
                  <a:cubicBezTo>
                    <a:pt x="118" y="103"/>
                    <a:pt x="118" y="102"/>
                    <a:pt x="118" y="102"/>
                  </a:cubicBezTo>
                  <a:cubicBezTo>
                    <a:pt x="118" y="102"/>
                    <a:pt x="117" y="102"/>
                    <a:pt x="117" y="102"/>
                  </a:cubicBezTo>
                  <a:cubicBezTo>
                    <a:pt x="117" y="102"/>
                    <a:pt x="117" y="101"/>
                    <a:pt x="117" y="100"/>
                  </a:cubicBezTo>
                  <a:cubicBezTo>
                    <a:pt x="116" y="100"/>
                    <a:pt x="116" y="100"/>
                    <a:pt x="115" y="100"/>
                  </a:cubicBezTo>
                  <a:cubicBezTo>
                    <a:pt x="115" y="100"/>
                    <a:pt x="115" y="100"/>
                    <a:pt x="114" y="100"/>
                  </a:cubicBezTo>
                  <a:cubicBezTo>
                    <a:pt x="114" y="100"/>
                    <a:pt x="114" y="100"/>
                    <a:pt x="113" y="100"/>
                  </a:cubicBezTo>
                  <a:cubicBezTo>
                    <a:pt x="113" y="99"/>
                    <a:pt x="113" y="99"/>
                    <a:pt x="113" y="99"/>
                  </a:cubicBezTo>
                  <a:cubicBezTo>
                    <a:pt x="112" y="99"/>
                    <a:pt x="112" y="99"/>
                    <a:pt x="112" y="99"/>
                  </a:cubicBezTo>
                  <a:cubicBezTo>
                    <a:pt x="112" y="99"/>
                    <a:pt x="112" y="99"/>
                    <a:pt x="112" y="98"/>
                  </a:cubicBezTo>
                  <a:cubicBezTo>
                    <a:pt x="112" y="98"/>
                    <a:pt x="111" y="98"/>
                    <a:pt x="111" y="98"/>
                  </a:cubicBezTo>
                  <a:cubicBezTo>
                    <a:pt x="110" y="98"/>
                    <a:pt x="110" y="98"/>
                    <a:pt x="110" y="98"/>
                  </a:cubicBezTo>
                  <a:cubicBezTo>
                    <a:pt x="109" y="98"/>
                    <a:pt x="108" y="98"/>
                    <a:pt x="107" y="98"/>
                  </a:cubicBezTo>
                  <a:cubicBezTo>
                    <a:pt x="107" y="98"/>
                    <a:pt x="107" y="98"/>
                    <a:pt x="106" y="99"/>
                  </a:cubicBezTo>
                  <a:cubicBezTo>
                    <a:pt x="105" y="99"/>
                    <a:pt x="104" y="99"/>
                    <a:pt x="103" y="99"/>
                  </a:cubicBezTo>
                  <a:cubicBezTo>
                    <a:pt x="103" y="99"/>
                    <a:pt x="103" y="98"/>
                    <a:pt x="102" y="98"/>
                  </a:cubicBezTo>
                  <a:cubicBezTo>
                    <a:pt x="102" y="98"/>
                    <a:pt x="102" y="98"/>
                    <a:pt x="101" y="98"/>
                  </a:cubicBezTo>
                  <a:cubicBezTo>
                    <a:pt x="101" y="98"/>
                    <a:pt x="101" y="98"/>
                    <a:pt x="101" y="98"/>
                  </a:cubicBezTo>
                  <a:cubicBezTo>
                    <a:pt x="100" y="98"/>
                    <a:pt x="100" y="98"/>
                    <a:pt x="99" y="98"/>
                  </a:cubicBezTo>
                  <a:cubicBezTo>
                    <a:pt x="99" y="97"/>
                    <a:pt x="99" y="97"/>
                    <a:pt x="99" y="97"/>
                  </a:cubicBezTo>
                  <a:cubicBezTo>
                    <a:pt x="99" y="97"/>
                    <a:pt x="98" y="97"/>
                    <a:pt x="98" y="97"/>
                  </a:cubicBezTo>
                  <a:cubicBezTo>
                    <a:pt x="98" y="96"/>
                    <a:pt x="98" y="96"/>
                    <a:pt x="98" y="96"/>
                  </a:cubicBezTo>
                  <a:cubicBezTo>
                    <a:pt x="97" y="96"/>
                    <a:pt x="97" y="96"/>
                    <a:pt x="97" y="96"/>
                  </a:cubicBezTo>
                  <a:cubicBezTo>
                    <a:pt x="97" y="95"/>
                    <a:pt x="97" y="95"/>
                    <a:pt x="97" y="95"/>
                  </a:cubicBezTo>
                  <a:cubicBezTo>
                    <a:pt x="96" y="95"/>
                    <a:pt x="96" y="95"/>
                    <a:pt x="94" y="95"/>
                  </a:cubicBezTo>
                  <a:cubicBezTo>
                    <a:pt x="94" y="94"/>
                    <a:pt x="94" y="94"/>
                    <a:pt x="94" y="93"/>
                  </a:cubicBezTo>
                  <a:cubicBezTo>
                    <a:pt x="94" y="93"/>
                    <a:pt x="94" y="93"/>
                    <a:pt x="93" y="93"/>
                  </a:cubicBezTo>
                  <a:cubicBezTo>
                    <a:pt x="93" y="93"/>
                    <a:pt x="93" y="93"/>
                    <a:pt x="93" y="92"/>
                  </a:cubicBezTo>
                  <a:cubicBezTo>
                    <a:pt x="93" y="92"/>
                    <a:pt x="93" y="92"/>
                    <a:pt x="93" y="92"/>
                  </a:cubicBezTo>
                  <a:cubicBezTo>
                    <a:pt x="93" y="92"/>
                    <a:pt x="93" y="92"/>
                    <a:pt x="92" y="92"/>
                  </a:cubicBezTo>
                  <a:cubicBezTo>
                    <a:pt x="92" y="92"/>
                    <a:pt x="92" y="92"/>
                    <a:pt x="91" y="92"/>
                  </a:cubicBezTo>
                  <a:cubicBezTo>
                    <a:pt x="91" y="92"/>
                    <a:pt x="91" y="92"/>
                    <a:pt x="91" y="91"/>
                  </a:cubicBezTo>
                  <a:cubicBezTo>
                    <a:pt x="90" y="91"/>
                    <a:pt x="90" y="91"/>
                    <a:pt x="90" y="91"/>
                  </a:cubicBezTo>
                  <a:cubicBezTo>
                    <a:pt x="90" y="91"/>
                    <a:pt x="90" y="90"/>
                    <a:pt x="90" y="90"/>
                  </a:cubicBezTo>
                  <a:cubicBezTo>
                    <a:pt x="89" y="90"/>
                    <a:pt x="89" y="90"/>
                    <a:pt x="89" y="90"/>
                  </a:cubicBezTo>
                  <a:cubicBezTo>
                    <a:pt x="89" y="89"/>
                    <a:pt x="89" y="89"/>
                    <a:pt x="89" y="89"/>
                  </a:cubicBezTo>
                  <a:cubicBezTo>
                    <a:pt x="88" y="89"/>
                    <a:pt x="88" y="89"/>
                    <a:pt x="88" y="89"/>
                  </a:cubicBezTo>
                  <a:cubicBezTo>
                    <a:pt x="88" y="88"/>
                    <a:pt x="88" y="88"/>
                    <a:pt x="88" y="88"/>
                  </a:cubicBezTo>
                  <a:cubicBezTo>
                    <a:pt x="87" y="88"/>
                    <a:pt x="87" y="88"/>
                    <a:pt x="87" y="88"/>
                  </a:cubicBezTo>
                  <a:cubicBezTo>
                    <a:pt x="87" y="87"/>
                    <a:pt x="87" y="87"/>
                    <a:pt x="87" y="87"/>
                  </a:cubicBezTo>
                  <a:cubicBezTo>
                    <a:pt x="86" y="87"/>
                    <a:pt x="86" y="87"/>
                    <a:pt x="86" y="87"/>
                  </a:cubicBezTo>
                  <a:cubicBezTo>
                    <a:pt x="86" y="86"/>
                    <a:pt x="86" y="85"/>
                    <a:pt x="86" y="85"/>
                  </a:cubicBezTo>
                  <a:cubicBezTo>
                    <a:pt x="85" y="85"/>
                    <a:pt x="84" y="85"/>
                    <a:pt x="84" y="85"/>
                  </a:cubicBezTo>
                  <a:cubicBezTo>
                    <a:pt x="84" y="85"/>
                    <a:pt x="84" y="84"/>
                    <a:pt x="84" y="84"/>
                  </a:cubicBezTo>
                  <a:cubicBezTo>
                    <a:pt x="84" y="84"/>
                    <a:pt x="83" y="84"/>
                    <a:pt x="83" y="84"/>
                  </a:cubicBezTo>
                  <a:cubicBezTo>
                    <a:pt x="83" y="83"/>
                    <a:pt x="83" y="82"/>
                    <a:pt x="83" y="82"/>
                  </a:cubicBezTo>
                  <a:cubicBezTo>
                    <a:pt x="83" y="82"/>
                    <a:pt x="82" y="82"/>
                    <a:pt x="82" y="82"/>
                  </a:cubicBezTo>
                  <a:cubicBezTo>
                    <a:pt x="82" y="80"/>
                    <a:pt x="82" y="79"/>
                    <a:pt x="82" y="78"/>
                  </a:cubicBezTo>
                  <a:cubicBezTo>
                    <a:pt x="82" y="78"/>
                    <a:pt x="81" y="78"/>
                    <a:pt x="81" y="78"/>
                  </a:cubicBezTo>
                  <a:cubicBezTo>
                    <a:pt x="81" y="77"/>
                    <a:pt x="81" y="76"/>
                    <a:pt x="81" y="75"/>
                  </a:cubicBezTo>
                  <a:cubicBezTo>
                    <a:pt x="80" y="75"/>
                    <a:pt x="80" y="75"/>
                    <a:pt x="79" y="75"/>
                  </a:cubicBezTo>
                  <a:cubicBezTo>
                    <a:pt x="79" y="75"/>
                    <a:pt x="79" y="74"/>
                    <a:pt x="79" y="74"/>
                  </a:cubicBezTo>
                  <a:cubicBezTo>
                    <a:pt x="79" y="74"/>
                    <a:pt x="79" y="74"/>
                    <a:pt x="78" y="74"/>
                  </a:cubicBezTo>
                  <a:cubicBezTo>
                    <a:pt x="78" y="73"/>
                    <a:pt x="78" y="73"/>
                    <a:pt x="78" y="72"/>
                  </a:cubicBezTo>
                  <a:cubicBezTo>
                    <a:pt x="78" y="72"/>
                    <a:pt x="77" y="72"/>
                    <a:pt x="77" y="72"/>
                  </a:cubicBezTo>
                  <a:cubicBezTo>
                    <a:pt x="77" y="72"/>
                    <a:pt x="77" y="72"/>
                    <a:pt x="77" y="71"/>
                  </a:cubicBezTo>
                  <a:cubicBezTo>
                    <a:pt x="77" y="71"/>
                    <a:pt x="76" y="71"/>
                    <a:pt x="76" y="71"/>
                  </a:cubicBezTo>
                  <a:cubicBezTo>
                    <a:pt x="76" y="71"/>
                    <a:pt x="76" y="70"/>
                    <a:pt x="76" y="70"/>
                  </a:cubicBezTo>
                  <a:cubicBezTo>
                    <a:pt x="76" y="70"/>
                    <a:pt x="76" y="70"/>
                    <a:pt x="75" y="70"/>
                  </a:cubicBezTo>
                  <a:cubicBezTo>
                    <a:pt x="75" y="70"/>
                    <a:pt x="75" y="70"/>
                    <a:pt x="75" y="69"/>
                  </a:cubicBezTo>
                  <a:cubicBezTo>
                    <a:pt x="73" y="69"/>
                    <a:pt x="72" y="69"/>
                    <a:pt x="71" y="69"/>
                  </a:cubicBezTo>
                  <a:cubicBezTo>
                    <a:pt x="71" y="69"/>
                    <a:pt x="71" y="69"/>
                    <a:pt x="71" y="69"/>
                  </a:cubicBezTo>
                  <a:cubicBezTo>
                    <a:pt x="70" y="69"/>
                    <a:pt x="70" y="69"/>
                    <a:pt x="70" y="69"/>
                  </a:cubicBezTo>
                  <a:cubicBezTo>
                    <a:pt x="70" y="68"/>
                    <a:pt x="70" y="68"/>
                    <a:pt x="70" y="68"/>
                  </a:cubicBezTo>
                  <a:cubicBezTo>
                    <a:pt x="69" y="68"/>
                    <a:pt x="67" y="68"/>
                    <a:pt x="66" y="68"/>
                  </a:cubicBezTo>
                  <a:cubicBezTo>
                    <a:pt x="66" y="68"/>
                    <a:pt x="66" y="67"/>
                    <a:pt x="66" y="67"/>
                  </a:cubicBezTo>
                  <a:cubicBezTo>
                    <a:pt x="65" y="67"/>
                    <a:pt x="64" y="67"/>
                    <a:pt x="64" y="67"/>
                  </a:cubicBezTo>
                  <a:cubicBezTo>
                    <a:pt x="64" y="67"/>
                    <a:pt x="64" y="67"/>
                    <a:pt x="63" y="67"/>
                  </a:cubicBezTo>
                  <a:cubicBezTo>
                    <a:pt x="63" y="67"/>
                    <a:pt x="63" y="67"/>
                    <a:pt x="63" y="67"/>
                  </a:cubicBezTo>
                  <a:cubicBezTo>
                    <a:pt x="63" y="66"/>
                    <a:pt x="63" y="66"/>
                    <a:pt x="63" y="65"/>
                  </a:cubicBezTo>
                  <a:cubicBezTo>
                    <a:pt x="62" y="65"/>
                    <a:pt x="62" y="65"/>
                    <a:pt x="61" y="65"/>
                  </a:cubicBezTo>
                  <a:cubicBezTo>
                    <a:pt x="61" y="65"/>
                    <a:pt x="61" y="65"/>
                    <a:pt x="61" y="65"/>
                  </a:cubicBezTo>
                  <a:cubicBezTo>
                    <a:pt x="59" y="65"/>
                    <a:pt x="58" y="65"/>
                    <a:pt x="56" y="65"/>
                  </a:cubicBezTo>
                  <a:cubicBezTo>
                    <a:pt x="56" y="65"/>
                    <a:pt x="56" y="65"/>
                    <a:pt x="56" y="66"/>
                  </a:cubicBezTo>
                  <a:cubicBezTo>
                    <a:pt x="56" y="66"/>
                    <a:pt x="55" y="66"/>
                    <a:pt x="55" y="66"/>
                  </a:cubicBezTo>
                  <a:cubicBezTo>
                    <a:pt x="55" y="67"/>
                    <a:pt x="55" y="67"/>
                    <a:pt x="55" y="67"/>
                  </a:cubicBezTo>
                  <a:cubicBezTo>
                    <a:pt x="54" y="67"/>
                    <a:pt x="54" y="67"/>
                    <a:pt x="54" y="67"/>
                  </a:cubicBezTo>
                  <a:cubicBezTo>
                    <a:pt x="54" y="68"/>
                    <a:pt x="54" y="70"/>
                    <a:pt x="54" y="71"/>
                  </a:cubicBezTo>
                  <a:cubicBezTo>
                    <a:pt x="53" y="72"/>
                    <a:pt x="53" y="72"/>
                    <a:pt x="53" y="72"/>
                  </a:cubicBezTo>
                  <a:cubicBezTo>
                    <a:pt x="53" y="73"/>
                    <a:pt x="53" y="75"/>
                    <a:pt x="53" y="77"/>
                  </a:cubicBezTo>
                  <a:cubicBezTo>
                    <a:pt x="53" y="77"/>
                    <a:pt x="53" y="77"/>
                    <a:pt x="52" y="77"/>
                  </a:cubicBezTo>
                  <a:cubicBezTo>
                    <a:pt x="52" y="77"/>
                    <a:pt x="52" y="78"/>
                    <a:pt x="52" y="78"/>
                  </a:cubicBezTo>
                  <a:cubicBezTo>
                    <a:pt x="52" y="78"/>
                    <a:pt x="52" y="78"/>
                    <a:pt x="51" y="78"/>
                  </a:cubicBezTo>
                  <a:cubicBezTo>
                    <a:pt x="51" y="79"/>
                    <a:pt x="51" y="80"/>
                    <a:pt x="51" y="80"/>
                  </a:cubicBezTo>
                  <a:cubicBezTo>
                    <a:pt x="51" y="80"/>
                    <a:pt x="51" y="80"/>
                    <a:pt x="50" y="80"/>
                  </a:cubicBezTo>
                  <a:cubicBezTo>
                    <a:pt x="50" y="81"/>
                    <a:pt x="50" y="82"/>
                    <a:pt x="50" y="82"/>
                  </a:cubicBezTo>
                  <a:cubicBezTo>
                    <a:pt x="50" y="82"/>
                    <a:pt x="49" y="82"/>
                    <a:pt x="49" y="82"/>
                  </a:cubicBezTo>
                  <a:cubicBezTo>
                    <a:pt x="49" y="83"/>
                    <a:pt x="49" y="83"/>
                    <a:pt x="49" y="84"/>
                  </a:cubicBezTo>
                  <a:cubicBezTo>
                    <a:pt x="48" y="84"/>
                    <a:pt x="48" y="84"/>
                    <a:pt x="48" y="84"/>
                  </a:cubicBezTo>
                  <a:cubicBezTo>
                    <a:pt x="48" y="84"/>
                    <a:pt x="48" y="85"/>
                    <a:pt x="48" y="85"/>
                  </a:cubicBezTo>
                  <a:cubicBezTo>
                    <a:pt x="47" y="85"/>
                    <a:pt x="47" y="85"/>
                    <a:pt x="47" y="85"/>
                  </a:cubicBezTo>
                  <a:cubicBezTo>
                    <a:pt x="47" y="86"/>
                    <a:pt x="47" y="87"/>
                    <a:pt x="47" y="88"/>
                  </a:cubicBezTo>
                  <a:cubicBezTo>
                    <a:pt x="46" y="88"/>
                    <a:pt x="46" y="88"/>
                    <a:pt x="46" y="88"/>
                  </a:cubicBezTo>
                  <a:cubicBezTo>
                    <a:pt x="46" y="88"/>
                    <a:pt x="46" y="88"/>
                    <a:pt x="46" y="89"/>
                  </a:cubicBezTo>
                  <a:cubicBezTo>
                    <a:pt x="45" y="89"/>
                    <a:pt x="44" y="89"/>
                    <a:pt x="44" y="89"/>
                  </a:cubicBezTo>
                  <a:cubicBezTo>
                    <a:pt x="44" y="89"/>
                    <a:pt x="44" y="89"/>
                    <a:pt x="44" y="90"/>
                  </a:cubicBezTo>
                  <a:cubicBezTo>
                    <a:pt x="44" y="90"/>
                    <a:pt x="43" y="90"/>
                    <a:pt x="43" y="90"/>
                  </a:cubicBezTo>
                  <a:cubicBezTo>
                    <a:pt x="43" y="90"/>
                    <a:pt x="43" y="92"/>
                    <a:pt x="43" y="92"/>
                  </a:cubicBezTo>
                  <a:cubicBezTo>
                    <a:pt x="43" y="92"/>
                    <a:pt x="42" y="92"/>
                    <a:pt x="42" y="92"/>
                  </a:cubicBezTo>
                  <a:cubicBezTo>
                    <a:pt x="42" y="93"/>
                    <a:pt x="42" y="93"/>
                    <a:pt x="42" y="93"/>
                  </a:cubicBezTo>
                  <a:cubicBezTo>
                    <a:pt x="42" y="93"/>
                    <a:pt x="41" y="93"/>
                    <a:pt x="41" y="93"/>
                  </a:cubicBezTo>
                  <a:cubicBezTo>
                    <a:pt x="41" y="94"/>
                    <a:pt x="41" y="94"/>
                    <a:pt x="41" y="95"/>
                  </a:cubicBezTo>
                  <a:cubicBezTo>
                    <a:pt x="41" y="95"/>
                    <a:pt x="40" y="95"/>
                    <a:pt x="39" y="95"/>
                  </a:cubicBezTo>
                  <a:cubicBezTo>
                    <a:pt x="39" y="95"/>
                    <a:pt x="39" y="95"/>
                    <a:pt x="39" y="96"/>
                  </a:cubicBezTo>
                  <a:cubicBezTo>
                    <a:pt x="39" y="96"/>
                    <a:pt x="39" y="96"/>
                    <a:pt x="39" y="96"/>
                  </a:cubicBezTo>
                  <a:cubicBezTo>
                    <a:pt x="39" y="96"/>
                    <a:pt x="39" y="96"/>
                    <a:pt x="38" y="97"/>
                  </a:cubicBezTo>
                  <a:cubicBezTo>
                    <a:pt x="38" y="97"/>
                    <a:pt x="38" y="97"/>
                    <a:pt x="37" y="97"/>
                  </a:cubicBezTo>
                  <a:cubicBezTo>
                    <a:pt x="37" y="97"/>
                    <a:pt x="37" y="97"/>
                    <a:pt x="36" y="98"/>
                  </a:cubicBezTo>
                  <a:cubicBezTo>
                    <a:pt x="36" y="98"/>
                    <a:pt x="35" y="98"/>
                    <a:pt x="35" y="98"/>
                  </a:cubicBezTo>
                  <a:cubicBezTo>
                    <a:pt x="34" y="98"/>
                    <a:pt x="34" y="98"/>
                    <a:pt x="34" y="98"/>
                  </a:cubicBezTo>
                  <a:cubicBezTo>
                    <a:pt x="34" y="98"/>
                    <a:pt x="33" y="98"/>
                    <a:pt x="33" y="98"/>
                  </a:cubicBezTo>
                  <a:cubicBezTo>
                    <a:pt x="33" y="98"/>
                    <a:pt x="33" y="99"/>
                    <a:pt x="33" y="99"/>
                  </a:cubicBezTo>
                  <a:cubicBezTo>
                    <a:pt x="32" y="99"/>
                    <a:pt x="32" y="99"/>
                    <a:pt x="31" y="99"/>
                  </a:cubicBezTo>
                  <a:cubicBezTo>
                    <a:pt x="31" y="100"/>
                    <a:pt x="31" y="100"/>
                    <a:pt x="31" y="100"/>
                  </a:cubicBezTo>
                  <a:cubicBezTo>
                    <a:pt x="31" y="100"/>
                    <a:pt x="30" y="100"/>
                    <a:pt x="29" y="100"/>
                  </a:cubicBezTo>
                  <a:cubicBezTo>
                    <a:pt x="29" y="100"/>
                    <a:pt x="29" y="101"/>
                    <a:pt x="29" y="101"/>
                  </a:cubicBezTo>
                  <a:cubicBezTo>
                    <a:pt x="28" y="101"/>
                    <a:pt x="27" y="101"/>
                    <a:pt x="26" y="101"/>
                  </a:cubicBezTo>
                  <a:cubicBezTo>
                    <a:pt x="26" y="100"/>
                    <a:pt x="26" y="100"/>
                    <a:pt x="26" y="100"/>
                  </a:cubicBezTo>
                  <a:cubicBezTo>
                    <a:pt x="25" y="100"/>
                    <a:pt x="24" y="100"/>
                    <a:pt x="24" y="100"/>
                  </a:cubicBezTo>
                  <a:cubicBezTo>
                    <a:pt x="24" y="99"/>
                    <a:pt x="24" y="99"/>
                    <a:pt x="24" y="99"/>
                  </a:cubicBezTo>
                  <a:cubicBezTo>
                    <a:pt x="23" y="99"/>
                    <a:pt x="21" y="99"/>
                    <a:pt x="19" y="99"/>
                  </a:cubicBezTo>
                  <a:cubicBezTo>
                    <a:pt x="19" y="99"/>
                    <a:pt x="19" y="99"/>
                    <a:pt x="19" y="99"/>
                  </a:cubicBezTo>
                  <a:cubicBezTo>
                    <a:pt x="19" y="99"/>
                    <a:pt x="18" y="99"/>
                    <a:pt x="18" y="99"/>
                  </a:cubicBezTo>
                  <a:cubicBezTo>
                    <a:pt x="18" y="99"/>
                    <a:pt x="18" y="100"/>
                    <a:pt x="17" y="100"/>
                  </a:cubicBezTo>
                  <a:cubicBezTo>
                    <a:pt x="17" y="100"/>
                    <a:pt x="17" y="100"/>
                    <a:pt x="16" y="100"/>
                  </a:cubicBezTo>
                  <a:cubicBezTo>
                    <a:pt x="16" y="100"/>
                    <a:pt x="16" y="100"/>
                    <a:pt x="16" y="100"/>
                  </a:cubicBezTo>
                  <a:cubicBezTo>
                    <a:pt x="15" y="100"/>
                    <a:pt x="14" y="100"/>
                    <a:pt x="13" y="100"/>
                  </a:cubicBezTo>
                  <a:cubicBezTo>
                    <a:pt x="13" y="100"/>
                    <a:pt x="13" y="100"/>
                    <a:pt x="13" y="100"/>
                  </a:cubicBezTo>
                  <a:cubicBezTo>
                    <a:pt x="10" y="100"/>
                    <a:pt x="8" y="100"/>
                    <a:pt x="6" y="100"/>
                  </a:cubicBezTo>
                  <a:cubicBezTo>
                    <a:pt x="6" y="99"/>
                    <a:pt x="6" y="99"/>
                    <a:pt x="6" y="99"/>
                  </a:cubicBezTo>
                  <a:cubicBezTo>
                    <a:pt x="5" y="99"/>
                    <a:pt x="5" y="99"/>
                    <a:pt x="4" y="99"/>
                  </a:cubicBezTo>
                  <a:cubicBezTo>
                    <a:pt x="4" y="98"/>
                    <a:pt x="4" y="98"/>
                    <a:pt x="4" y="98"/>
                  </a:cubicBezTo>
                  <a:cubicBezTo>
                    <a:pt x="3" y="98"/>
                    <a:pt x="3" y="98"/>
                    <a:pt x="2" y="98"/>
                  </a:cubicBezTo>
                  <a:cubicBezTo>
                    <a:pt x="2" y="97"/>
                    <a:pt x="2" y="96"/>
                    <a:pt x="2" y="95"/>
                  </a:cubicBezTo>
                  <a:cubicBezTo>
                    <a:pt x="2" y="95"/>
                    <a:pt x="1" y="95"/>
                    <a:pt x="1" y="95"/>
                  </a:cubicBezTo>
                  <a:cubicBezTo>
                    <a:pt x="1" y="95"/>
                    <a:pt x="1" y="95"/>
                    <a:pt x="1" y="95"/>
                  </a:cubicBezTo>
                  <a:cubicBezTo>
                    <a:pt x="0" y="95"/>
                    <a:pt x="0" y="95"/>
                    <a:pt x="0" y="95"/>
                  </a:cubicBezTo>
                  <a:cubicBezTo>
                    <a:pt x="0" y="93"/>
                    <a:pt x="0" y="92"/>
                    <a:pt x="0" y="91"/>
                  </a:cubicBezTo>
                  <a:cubicBezTo>
                    <a:pt x="0" y="91"/>
                    <a:pt x="1" y="91"/>
                    <a:pt x="1" y="91"/>
                  </a:cubicBezTo>
                  <a:cubicBezTo>
                    <a:pt x="1" y="91"/>
                    <a:pt x="1" y="90"/>
                    <a:pt x="1" y="90"/>
                  </a:cubicBezTo>
                  <a:cubicBezTo>
                    <a:pt x="1" y="90"/>
                    <a:pt x="1" y="90"/>
                    <a:pt x="2" y="90"/>
                  </a:cubicBezTo>
                  <a:cubicBezTo>
                    <a:pt x="2" y="90"/>
                    <a:pt x="2" y="89"/>
                    <a:pt x="2" y="89"/>
                  </a:cubicBezTo>
                  <a:cubicBezTo>
                    <a:pt x="3" y="89"/>
                    <a:pt x="4" y="89"/>
                    <a:pt x="6" y="89"/>
                  </a:cubicBezTo>
                  <a:cubicBezTo>
                    <a:pt x="6" y="90"/>
                    <a:pt x="6" y="90"/>
                    <a:pt x="7" y="90"/>
                  </a:cubicBezTo>
                  <a:cubicBezTo>
                    <a:pt x="7" y="90"/>
                    <a:pt x="7" y="90"/>
                    <a:pt x="8" y="90"/>
                  </a:cubicBezTo>
                  <a:cubicBezTo>
                    <a:pt x="8" y="91"/>
                    <a:pt x="9" y="91"/>
                    <a:pt x="9" y="92"/>
                  </a:cubicBezTo>
                  <a:cubicBezTo>
                    <a:pt x="11" y="92"/>
                    <a:pt x="12" y="92"/>
                    <a:pt x="14" y="92"/>
                  </a:cubicBezTo>
                  <a:cubicBezTo>
                    <a:pt x="14" y="92"/>
                    <a:pt x="14" y="92"/>
                    <a:pt x="14" y="91"/>
                  </a:cubicBezTo>
                  <a:cubicBezTo>
                    <a:pt x="15" y="91"/>
                    <a:pt x="16" y="91"/>
                    <a:pt x="16" y="91"/>
                  </a:cubicBezTo>
                  <a:cubicBezTo>
                    <a:pt x="16" y="91"/>
                    <a:pt x="16" y="90"/>
                    <a:pt x="16" y="90"/>
                  </a:cubicBezTo>
                  <a:cubicBezTo>
                    <a:pt x="17" y="90"/>
                    <a:pt x="17" y="90"/>
                    <a:pt x="17" y="90"/>
                  </a:cubicBezTo>
                  <a:cubicBezTo>
                    <a:pt x="17" y="89"/>
                    <a:pt x="17" y="89"/>
                    <a:pt x="17" y="89"/>
                  </a:cubicBezTo>
                  <a:cubicBezTo>
                    <a:pt x="18" y="89"/>
                    <a:pt x="19" y="89"/>
                    <a:pt x="19" y="89"/>
                  </a:cubicBezTo>
                  <a:cubicBezTo>
                    <a:pt x="19" y="88"/>
                    <a:pt x="19" y="88"/>
                    <a:pt x="19" y="88"/>
                  </a:cubicBezTo>
                  <a:cubicBezTo>
                    <a:pt x="20" y="88"/>
                    <a:pt x="21" y="88"/>
                    <a:pt x="21" y="88"/>
                  </a:cubicBezTo>
                  <a:cubicBezTo>
                    <a:pt x="21" y="87"/>
                    <a:pt x="21" y="86"/>
                    <a:pt x="21" y="85"/>
                  </a:cubicBezTo>
                  <a:cubicBezTo>
                    <a:pt x="21" y="85"/>
                    <a:pt x="22" y="85"/>
                    <a:pt x="22" y="85"/>
                  </a:cubicBezTo>
                  <a:cubicBezTo>
                    <a:pt x="22" y="85"/>
                    <a:pt x="22" y="84"/>
                    <a:pt x="22" y="84"/>
                  </a:cubicBezTo>
                  <a:cubicBezTo>
                    <a:pt x="22" y="84"/>
                    <a:pt x="23" y="84"/>
                    <a:pt x="23" y="84"/>
                  </a:cubicBezTo>
                  <a:cubicBezTo>
                    <a:pt x="23" y="84"/>
                    <a:pt x="23" y="83"/>
                    <a:pt x="23" y="83"/>
                  </a:cubicBezTo>
                  <a:cubicBezTo>
                    <a:pt x="23" y="83"/>
                    <a:pt x="23" y="83"/>
                    <a:pt x="24" y="82"/>
                  </a:cubicBezTo>
                  <a:cubicBezTo>
                    <a:pt x="24" y="82"/>
                    <a:pt x="24" y="82"/>
                    <a:pt x="24" y="82"/>
                  </a:cubicBezTo>
                  <a:cubicBezTo>
                    <a:pt x="24" y="82"/>
                    <a:pt x="25" y="82"/>
                    <a:pt x="26" y="82"/>
                  </a:cubicBezTo>
                  <a:cubicBezTo>
                    <a:pt x="26" y="81"/>
                    <a:pt x="26" y="80"/>
                    <a:pt x="26" y="79"/>
                  </a:cubicBezTo>
                  <a:cubicBezTo>
                    <a:pt x="26" y="79"/>
                    <a:pt x="27" y="79"/>
                    <a:pt x="28" y="79"/>
                  </a:cubicBezTo>
                  <a:cubicBezTo>
                    <a:pt x="28" y="79"/>
                    <a:pt x="28" y="78"/>
                    <a:pt x="28" y="77"/>
                  </a:cubicBezTo>
                  <a:cubicBezTo>
                    <a:pt x="28" y="77"/>
                    <a:pt x="29" y="77"/>
                    <a:pt x="29" y="77"/>
                  </a:cubicBezTo>
                  <a:cubicBezTo>
                    <a:pt x="29" y="77"/>
                    <a:pt x="29" y="77"/>
                    <a:pt x="29" y="77"/>
                  </a:cubicBezTo>
                  <a:cubicBezTo>
                    <a:pt x="30" y="77"/>
                    <a:pt x="30" y="76"/>
                    <a:pt x="30" y="76"/>
                  </a:cubicBezTo>
                  <a:cubicBezTo>
                    <a:pt x="30" y="75"/>
                    <a:pt x="30" y="75"/>
                    <a:pt x="30" y="74"/>
                  </a:cubicBezTo>
                  <a:cubicBezTo>
                    <a:pt x="31" y="74"/>
                    <a:pt x="31" y="74"/>
                    <a:pt x="31" y="74"/>
                  </a:cubicBezTo>
                  <a:cubicBezTo>
                    <a:pt x="31" y="74"/>
                    <a:pt x="31" y="73"/>
                    <a:pt x="31" y="72"/>
                  </a:cubicBezTo>
                  <a:cubicBezTo>
                    <a:pt x="32" y="72"/>
                    <a:pt x="32" y="72"/>
                    <a:pt x="33" y="72"/>
                  </a:cubicBezTo>
                  <a:cubicBezTo>
                    <a:pt x="33" y="70"/>
                    <a:pt x="33" y="68"/>
                    <a:pt x="33" y="67"/>
                  </a:cubicBezTo>
                  <a:cubicBezTo>
                    <a:pt x="32" y="67"/>
                    <a:pt x="32" y="67"/>
                    <a:pt x="32" y="67"/>
                  </a:cubicBezTo>
                  <a:cubicBezTo>
                    <a:pt x="32" y="67"/>
                    <a:pt x="32" y="66"/>
                    <a:pt x="31" y="66"/>
                  </a:cubicBezTo>
                  <a:cubicBezTo>
                    <a:pt x="31" y="66"/>
                    <a:pt x="31" y="66"/>
                    <a:pt x="30" y="66"/>
                  </a:cubicBezTo>
                  <a:cubicBezTo>
                    <a:pt x="30" y="67"/>
                    <a:pt x="29" y="67"/>
                    <a:pt x="29" y="67"/>
                  </a:cubicBezTo>
                  <a:cubicBezTo>
                    <a:pt x="28" y="67"/>
                    <a:pt x="27" y="67"/>
                    <a:pt x="26" y="67"/>
                  </a:cubicBezTo>
                  <a:cubicBezTo>
                    <a:pt x="25" y="67"/>
                    <a:pt x="25" y="67"/>
                    <a:pt x="25" y="67"/>
                  </a:cubicBezTo>
                  <a:cubicBezTo>
                    <a:pt x="24" y="67"/>
                    <a:pt x="24" y="67"/>
                    <a:pt x="24" y="67"/>
                  </a:cubicBezTo>
                  <a:cubicBezTo>
                    <a:pt x="24" y="65"/>
                    <a:pt x="24" y="65"/>
                    <a:pt x="24" y="64"/>
                  </a:cubicBezTo>
                  <a:cubicBezTo>
                    <a:pt x="24" y="64"/>
                    <a:pt x="23" y="64"/>
                    <a:pt x="23" y="64"/>
                  </a:cubicBezTo>
                  <a:cubicBezTo>
                    <a:pt x="23" y="64"/>
                    <a:pt x="23" y="63"/>
                    <a:pt x="23" y="63"/>
                  </a:cubicBezTo>
                  <a:cubicBezTo>
                    <a:pt x="23" y="63"/>
                    <a:pt x="23" y="63"/>
                    <a:pt x="23" y="63"/>
                  </a:cubicBezTo>
                  <a:cubicBezTo>
                    <a:pt x="22" y="63"/>
                    <a:pt x="22" y="63"/>
                    <a:pt x="22" y="63"/>
                  </a:cubicBezTo>
                  <a:cubicBezTo>
                    <a:pt x="21" y="63"/>
                    <a:pt x="21" y="63"/>
                    <a:pt x="19" y="63"/>
                  </a:cubicBezTo>
                  <a:cubicBezTo>
                    <a:pt x="19" y="62"/>
                    <a:pt x="19" y="62"/>
                    <a:pt x="19" y="61"/>
                  </a:cubicBezTo>
                  <a:cubicBezTo>
                    <a:pt x="19" y="61"/>
                    <a:pt x="19" y="61"/>
                    <a:pt x="18" y="61"/>
                  </a:cubicBezTo>
                  <a:cubicBezTo>
                    <a:pt x="18" y="59"/>
                    <a:pt x="18" y="57"/>
                    <a:pt x="18" y="54"/>
                  </a:cubicBezTo>
                  <a:cubicBezTo>
                    <a:pt x="19" y="54"/>
                    <a:pt x="19" y="54"/>
                    <a:pt x="19" y="54"/>
                  </a:cubicBezTo>
                  <a:cubicBezTo>
                    <a:pt x="19" y="54"/>
                    <a:pt x="19" y="53"/>
                    <a:pt x="19" y="53"/>
                  </a:cubicBezTo>
                  <a:cubicBezTo>
                    <a:pt x="20" y="52"/>
                    <a:pt x="20" y="52"/>
                    <a:pt x="20" y="52"/>
                  </a:cubicBezTo>
                  <a:cubicBezTo>
                    <a:pt x="20" y="49"/>
                    <a:pt x="20" y="47"/>
                    <a:pt x="20" y="45"/>
                  </a:cubicBezTo>
                  <a:cubicBezTo>
                    <a:pt x="21" y="45"/>
                    <a:pt x="21" y="44"/>
                    <a:pt x="21" y="44"/>
                  </a:cubicBezTo>
                  <a:cubicBezTo>
                    <a:pt x="21" y="44"/>
                    <a:pt x="21" y="43"/>
                    <a:pt x="21" y="42"/>
                  </a:cubicBezTo>
                  <a:cubicBezTo>
                    <a:pt x="22" y="42"/>
                    <a:pt x="22" y="42"/>
                    <a:pt x="23" y="42"/>
                  </a:cubicBezTo>
                  <a:cubicBezTo>
                    <a:pt x="23" y="42"/>
                    <a:pt x="23" y="41"/>
                    <a:pt x="23" y="41"/>
                  </a:cubicBezTo>
                  <a:cubicBezTo>
                    <a:pt x="23" y="41"/>
                    <a:pt x="24" y="41"/>
                    <a:pt x="24" y="41"/>
                  </a:cubicBezTo>
                  <a:cubicBezTo>
                    <a:pt x="24" y="40"/>
                    <a:pt x="24" y="40"/>
                    <a:pt x="24" y="39"/>
                  </a:cubicBezTo>
                  <a:cubicBezTo>
                    <a:pt x="24" y="39"/>
                    <a:pt x="25" y="39"/>
                    <a:pt x="26" y="39"/>
                  </a:cubicBezTo>
                  <a:cubicBezTo>
                    <a:pt x="26" y="39"/>
                    <a:pt x="26" y="39"/>
                    <a:pt x="26" y="38"/>
                  </a:cubicBezTo>
                  <a:cubicBezTo>
                    <a:pt x="26" y="38"/>
                    <a:pt x="26" y="38"/>
                    <a:pt x="27" y="38"/>
                  </a:cubicBezTo>
                  <a:cubicBezTo>
                    <a:pt x="27" y="38"/>
                    <a:pt x="27" y="38"/>
                    <a:pt x="27" y="37"/>
                  </a:cubicBezTo>
                  <a:cubicBezTo>
                    <a:pt x="27" y="37"/>
                    <a:pt x="27" y="37"/>
                    <a:pt x="28" y="37"/>
                  </a:cubicBezTo>
                  <a:cubicBezTo>
                    <a:pt x="28" y="36"/>
                    <a:pt x="28" y="35"/>
                    <a:pt x="28" y="34"/>
                  </a:cubicBezTo>
                  <a:cubicBezTo>
                    <a:pt x="28" y="34"/>
                    <a:pt x="28" y="34"/>
                    <a:pt x="28" y="34"/>
                  </a:cubicBezTo>
                  <a:cubicBezTo>
                    <a:pt x="29" y="33"/>
                    <a:pt x="29" y="33"/>
                    <a:pt x="29" y="33"/>
                  </a:cubicBezTo>
                  <a:cubicBezTo>
                    <a:pt x="30" y="33"/>
                    <a:pt x="31" y="33"/>
                    <a:pt x="31" y="33"/>
                  </a:cubicBezTo>
                  <a:cubicBezTo>
                    <a:pt x="31" y="33"/>
                    <a:pt x="31" y="33"/>
                    <a:pt x="31" y="34"/>
                  </a:cubicBezTo>
                  <a:cubicBezTo>
                    <a:pt x="32" y="34"/>
                    <a:pt x="32" y="34"/>
                    <a:pt x="32" y="34"/>
                  </a:cubicBezTo>
                  <a:cubicBezTo>
                    <a:pt x="32" y="35"/>
                    <a:pt x="32" y="35"/>
                    <a:pt x="32" y="35"/>
                  </a:cubicBezTo>
                  <a:cubicBezTo>
                    <a:pt x="32" y="35"/>
                    <a:pt x="32" y="36"/>
                    <a:pt x="33" y="36"/>
                  </a:cubicBezTo>
                  <a:cubicBezTo>
                    <a:pt x="33" y="37"/>
                    <a:pt x="33" y="37"/>
                    <a:pt x="33" y="37"/>
                  </a:cubicBezTo>
                  <a:cubicBezTo>
                    <a:pt x="33" y="37"/>
                    <a:pt x="34" y="37"/>
                    <a:pt x="35" y="37"/>
                  </a:cubicBezTo>
                  <a:cubicBezTo>
                    <a:pt x="35" y="37"/>
                    <a:pt x="35" y="37"/>
                    <a:pt x="35" y="36"/>
                  </a:cubicBezTo>
                  <a:cubicBezTo>
                    <a:pt x="35" y="36"/>
                    <a:pt x="36" y="36"/>
                    <a:pt x="36" y="36"/>
                  </a:cubicBezTo>
                  <a:cubicBezTo>
                    <a:pt x="36" y="35"/>
                    <a:pt x="36" y="35"/>
                    <a:pt x="36" y="35"/>
                  </a:cubicBezTo>
                  <a:cubicBezTo>
                    <a:pt x="37" y="35"/>
                    <a:pt x="37" y="35"/>
                    <a:pt x="38" y="35"/>
                  </a:cubicBezTo>
                  <a:cubicBezTo>
                    <a:pt x="38" y="34"/>
                    <a:pt x="38" y="34"/>
                    <a:pt x="38" y="34"/>
                  </a:cubicBezTo>
                  <a:cubicBezTo>
                    <a:pt x="39" y="34"/>
                    <a:pt x="39" y="34"/>
                    <a:pt x="40" y="34"/>
                  </a:cubicBezTo>
                  <a:cubicBezTo>
                    <a:pt x="40" y="34"/>
                    <a:pt x="40" y="34"/>
                    <a:pt x="40" y="33"/>
                  </a:cubicBezTo>
                  <a:cubicBezTo>
                    <a:pt x="41" y="33"/>
                    <a:pt x="42" y="33"/>
                    <a:pt x="43" y="33"/>
                  </a:cubicBezTo>
                  <a:cubicBezTo>
                    <a:pt x="43" y="33"/>
                    <a:pt x="43" y="33"/>
                    <a:pt x="43" y="33"/>
                  </a:cubicBezTo>
                  <a:cubicBezTo>
                    <a:pt x="44" y="33"/>
                    <a:pt x="45" y="33"/>
                    <a:pt x="46" y="33"/>
                  </a:cubicBezTo>
                  <a:cubicBezTo>
                    <a:pt x="46" y="32"/>
                    <a:pt x="46" y="31"/>
                    <a:pt x="46" y="31"/>
                  </a:cubicBezTo>
                  <a:cubicBezTo>
                    <a:pt x="46" y="31"/>
                    <a:pt x="46" y="31"/>
                    <a:pt x="47" y="31"/>
                  </a:cubicBezTo>
                  <a:cubicBezTo>
                    <a:pt x="47" y="30"/>
                    <a:pt x="47" y="30"/>
                    <a:pt x="47" y="30"/>
                  </a:cubicBezTo>
                  <a:cubicBezTo>
                    <a:pt x="48" y="30"/>
                    <a:pt x="48" y="30"/>
                    <a:pt x="49" y="30"/>
                  </a:cubicBezTo>
                  <a:cubicBezTo>
                    <a:pt x="49" y="30"/>
                    <a:pt x="49" y="29"/>
                    <a:pt x="49" y="29"/>
                  </a:cubicBezTo>
                  <a:cubicBezTo>
                    <a:pt x="49" y="29"/>
                    <a:pt x="49" y="29"/>
                    <a:pt x="50" y="29"/>
                  </a:cubicBezTo>
                  <a:cubicBezTo>
                    <a:pt x="50" y="29"/>
                    <a:pt x="50" y="28"/>
                    <a:pt x="50" y="28"/>
                  </a:cubicBezTo>
                  <a:cubicBezTo>
                    <a:pt x="51" y="28"/>
                    <a:pt x="51" y="28"/>
                    <a:pt x="51" y="28"/>
                  </a:cubicBezTo>
                  <a:cubicBezTo>
                    <a:pt x="51" y="26"/>
                    <a:pt x="51" y="25"/>
                    <a:pt x="51" y="23"/>
                  </a:cubicBezTo>
                  <a:cubicBezTo>
                    <a:pt x="52" y="23"/>
                    <a:pt x="52" y="23"/>
                    <a:pt x="52" y="23"/>
                  </a:cubicBezTo>
                  <a:cubicBezTo>
                    <a:pt x="52" y="23"/>
                    <a:pt x="52" y="22"/>
                    <a:pt x="52" y="21"/>
                  </a:cubicBezTo>
                  <a:cubicBezTo>
                    <a:pt x="53" y="21"/>
                    <a:pt x="53" y="21"/>
                    <a:pt x="54" y="21"/>
                  </a:cubicBezTo>
                  <a:cubicBezTo>
                    <a:pt x="54" y="20"/>
                    <a:pt x="54" y="19"/>
                    <a:pt x="54" y="18"/>
                  </a:cubicBezTo>
                  <a:cubicBezTo>
                    <a:pt x="54" y="18"/>
                    <a:pt x="54" y="18"/>
                    <a:pt x="55" y="18"/>
                  </a:cubicBezTo>
                  <a:cubicBezTo>
                    <a:pt x="55" y="17"/>
                    <a:pt x="55" y="16"/>
                    <a:pt x="55" y="15"/>
                  </a:cubicBezTo>
                  <a:cubicBezTo>
                    <a:pt x="55" y="15"/>
                    <a:pt x="56" y="15"/>
                    <a:pt x="56" y="15"/>
                  </a:cubicBezTo>
                  <a:cubicBezTo>
                    <a:pt x="56" y="14"/>
                    <a:pt x="56" y="13"/>
                    <a:pt x="56" y="13"/>
                  </a:cubicBezTo>
                  <a:cubicBezTo>
                    <a:pt x="56" y="13"/>
                    <a:pt x="57" y="13"/>
                    <a:pt x="57" y="13"/>
                  </a:cubicBezTo>
                  <a:cubicBezTo>
                    <a:pt x="57" y="12"/>
                    <a:pt x="57" y="12"/>
                    <a:pt x="57" y="11"/>
                  </a:cubicBezTo>
                  <a:cubicBezTo>
                    <a:pt x="57" y="11"/>
                    <a:pt x="58" y="11"/>
                    <a:pt x="58" y="11"/>
                  </a:cubicBezTo>
                  <a:cubicBezTo>
                    <a:pt x="58" y="11"/>
                    <a:pt x="58" y="10"/>
                    <a:pt x="58" y="10"/>
                  </a:cubicBezTo>
                  <a:cubicBezTo>
                    <a:pt x="59" y="10"/>
                    <a:pt x="59" y="10"/>
                    <a:pt x="59" y="10"/>
                  </a:cubicBezTo>
                  <a:cubicBezTo>
                    <a:pt x="59" y="10"/>
                    <a:pt x="59" y="9"/>
                    <a:pt x="59" y="9"/>
                  </a:cubicBezTo>
                  <a:cubicBezTo>
                    <a:pt x="60" y="9"/>
                    <a:pt x="60" y="9"/>
                    <a:pt x="61" y="9"/>
                  </a:cubicBezTo>
                  <a:cubicBezTo>
                    <a:pt x="61" y="8"/>
                    <a:pt x="61" y="6"/>
                    <a:pt x="61" y="5"/>
                  </a:cubicBezTo>
                  <a:cubicBezTo>
                    <a:pt x="61" y="5"/>
                    <a:pt x="60" y="5"/>
                    <a:pt x="59" y="5"/>
                  </a:cubicBezTo>
                  <a:cubicBezTo>
                    <a:pt x="59" y="5"/>
                    <a:pt x="59" y="5"/>
                    <a:pt x="59" y="4"/>
                  </a:cubicBezTo>
                  <a:cubicBezTo>
                    <a:pt x="59" y="4"/>
                    <a:pt x="59" y="4"/>
                    <a:pt x="59" y="4"/>
                  </a:cubicBezTo>
                  <a:cubicBezTo>
                    <a:pt x="59" y="3"/>
                    <a:pt x="59" y="3"/>
                    <a:pt x="59" y="3"/>
                  </a:cubicBezTo>
                  <a:cubicBezTo>
                    <a:pt x="59" y="2"/>
                    <a:pt x="59" y="2"/>
                    <a:pt x="59" y="2"/>
                  </a:cubicBezTo>
                  <a:cubicBezTo>
                    <a:pt x="59" y="1"/>
                    <a:pt x="59" y="1"/>
                    <a:pt x="59" y="1"/>
                  </a:cubicBezTo>
                  <a:cubicBezTo>
                    <a:pt x="60" y="1"/>
                    <a:pt x="60" y="1"/>
                    <a:pt x="61" y="1"/>
                  </a:cubicBezTo>
                  <a:cubicBezTo>
                    <a:pt x="61" y="0"/>
                    <a:pt x="61" y="0"/>
                    <a:pt x="61" y="0"/>
                  </a:cubicBezTo>
                  <a:cubicBezTo>
                    <a:pt x="62" y="0"/>
                    <a:pt x="63" y="0"/>
                    <a:pt x="63" y="0"/>
                  </a:cubicBezTo>
                  <a:cubicBezTo>
                    <a:pt x="64" y="0"/>
                    <a:pt x="64" y="0"/>
                    <a:pt x="64" y="0"/>
                  </a:cubicBezTo>
                  <a:cubicBezTo>
                    <a:pt x="66" y="0"/>
                    <a:pt x="67" y="0"/>
                    <a:pt x="68" y="0"/>
                  </a:cubicBezTo>
                  <a:cubicBezTo>
                    <a:pt x="68" y="1"/>
                    <a:pt x="68" y="1"/>
                    <a:pt x="68" y="2"/>
                  </a:cubicBezTo>
                  <a:cubicBezTo>
                    <a:pt x="68" y="2"/>
                    <a:pt x="69" y="2"/>
                    <a:pt x="70" y="2"/>
                  </a:cubicBezTo>
                  <a:cubicBezTo>
                    <a:pt x="70" y="3"/>
                    <a:pt x="70" y="4"/>
                    <a:pt x="70" y="4"/>
                  </a:cubicBezTo>
                  <a:cubicBezTo>
                    <a:pt x="71" y="4"/>
                    <a:pt x="71" y="4"/>
                    <a:pt x="71" y="4"/>
                  </a:cubicBezTo>
                  <a:cubicBezTo>
                    <a:pt x="71" y="5"/>
                    <a:pt x="71" y="5"/>
                    <a:pt x="71" y="5"/>
                  </a:cubicBezTo>
                  <a:cubicBezTo>
                    <a:pt x="72" y="5"/>
                    <a:pt x="72" y="5"/>
                    <a:pt x="72" y="5"/>
                  </a:cubicBezTo>
                  <a:cubicBezTo>
                    <a:pt x="72" y="5"/>
                    <a:pt x="72" y="6"/>
                    <a:pt x="72" y="6"/>
                  </a:cubicBezTo>
                  <a:cubicBezTo>
                    <a:pt x="73" y="6"/>
                    <a:pt x="73" y="6"/>
                    <a:pt x="73" y="6"/>
                  </a:cubicBezTo>
                  <a:cubicBezTo>
                    <a:pt x="73" y="7"/>
                    <a:pt x="73" y="7"/>
                    <a:pt x="73" y="7"/>
                  </a:cubicBezTo>
                  <a:cubicBezTo>
                    <a:pt x="74" y="7"/>
                    <a:pt x="74" y="7"/>
                    <a:pt x="75" y="7"/>
                  </a:cubicBezTo>
                  <a:cubicBezTo>
                    <a:pt x="75" y="8"/>
                    <a:pt x="75" y="8"/>
                    <a:pt x="75" y="9"/>
                  </a:cubicBezTo>
                  <a:cubicBezTo>
                    <a:pt x="75" y="9"/>
                    <a:pt x="76" y="9"/>
                    <a:pt x="76" y="9"/>
                  </a:cubicBezTo>
                  <a:cubicBezTo>
                    <a:pt x="76" y="10"/>
                    <a:pt x="76" y="11"/>
                    <a:pt x="76" y="12"/>
                  </a:cubicBezTo>
                  <a:cubicBezTo>
                    <a:pt x="76" y="12"/>
                    <a:pt x="75" y="12"/>
                    <a:pt x="75" y="12"/>
                  </a:cubicBezTo>
                  <a:cubicBezTo>
                    <a:pt x="75" y="13"/>
                    <a:pt x="75" y="15"/>
                    <a:pt x="75" y="16"/>
                  </a:cubicBezTo>
                  <a:cubicBezTo>
                    <a:pt x="75" y="16"/>
                    <a:pt x="76" y="16"/>
                    <a:pt x="76" y="16"/>
                  </a:cubicBezTo>
                  <a:cubicBezTo>
                    <a:pt x="76" y="16"/>
                    <a:pt x="76" y="17"/>
                    <a:pt x="76" y="17"/>
                  </a:cubicBezTo>
                  <a:cubicBezTo>
                    <a:pt x="76" y="18"/>
                    <a:pt x="76" y="18"/>
                    <a:pt x="77" y="18"/>
                  </a:cubicBezTo>
                  <a:cubicBezTo>
                    <a:pt x="77" y="19"/>
                    <a:pt x="77" y="19"/>
                    <a:pt x="77" y="20"/>
                  </a:cubicBezTo>
                  <a:cubicBezTo>
                    <a:pt x="76" y="20"/>
                    <a:pt x="76" y="20"/>
                    <a:pt x="76" y="21"/>
                  </a:cubicBezTo>
                  <a:cubicBezTo>
                    <a:pt x="76" y="21"/>
                    <a:pt x="76" y="21"/>
                    <a:pt x="76" y="22"/>
                  </a:cubicBezTo>
                  <a:cubicBezTo>
                    <a:pt x="76" y="22"/>
                    <a:pt x="75" y="22"/>
                    <a:pt x="75" y="22"/>
                  </a:cubicBezTo>
                  <a:cubicBezTo>
                    <a:pt x="75" y="22"/>
                    <a:pt x="75" y="23"/>
                    <a:pt x="75" y="23"/>
                  </a:cubicBezTo>
                  <a:cubicBezTo>
                    <a:pt x="74" y="23"/>
                    <a:pt x="74" y="23"/>
                    <a:pt x="73" y="23"/>
                  </a:cubicBezTo>
                  <a:cubicBezTo>
                    <a:pt x="73" y="24"/>
                    <a:pt x="73" y="26"/>
                    <a:pt x="73" y="27"/>
                  </a:cubicBezTo>
                  <a:cubicBezTo>
                    <a:pt x="74" y="27"/>
                    <a:pt x="76" y="27"/>
                    <a:pt x="77" y="27"/>
                  </a:cubicBezTo>
                  <a:cubicBezTo>
                    <a:pt x="77" y="27"/>
                    <a:pt x="78" y="26"/>
                    <a:pt x="78" y="26"/>
                  </a:cubicBezTo>
                  <a:cubicBezTo>
                    <a:pt x="78" y="26"/>
                    <a:pt x="79" y="26"/>
                    <a:pt x="79" y="26"/>
                  </a:cubicBezTo>
                  <a:cubicBezTo>
                    <a:pt x="80" y="25"/>
                    <a:pt x="80" y="25"/>
                    <a:pt x="81" y="25"/>
                  </a:cubicBezTo>
                  <a:cubicBezTo>
                    <a:pt x="82" y="25"/>
                    <a:pt x="84" y="25"/>
                    <a:pt x="86" y="25"/>
                  </a:cubicBezTo>
                  <a:cubicBezTo>
                    <a:pt x="86" y="25"/>
                    <a:pt x="86" y="25"/>
                    <a:pt x="86" y="25"/>
                  </a:cubicBezTo>
                  <a:cubicBezTo>
                    <a:pt x="87" y="25"/>
                    <a:pt x="87" y="25"/>
                    <a:pt x="88" y="25"/>
                  </a:cubicBezTo>
                  <a:cubicBezTo>
                    <a:pt x="88" y="25"/>
                    <a:pt x="88" y="25"/>
                    <a:pt x="89" y="25"/>
                  </a:cubicBezTo>
                  <a:cubicBezTo>
                    <a:pt x="89" y="25"/>
                    <a:pt x="89" y="25"/>
                    <a:pt x="89" y="25"/>
                  </a:cubicBezTo>
                  <a:cubicBezTo>
                    <a:pt x="89" y="24"/>
                    <a:pt x="89" y="24"/>
                    <a:pt x="89" y="24"/>
                  </a:cubicBezTo>
                  <a:cubicBezTo>
                    <a:pt x="90" y="24"/>
                    <a:pt x="91" y="24"/>
                    <a:pt x="92" y="24"/>
                  </a:cubicBezTo>
                  <a:cubicBezTo>
                    <a:pt x="93" y="23"/>
                    <a:pt x="93" y="23"/>
                    <a:pt x="93" y="23"/>
                  </a:cubicBezTo>
                  <a:cubicBezTo>
                    <a:pt x="93" y="23"/>
                    <a:pt x="93" y="23"/>
                    <a:pt x="93" y="23"/>
                  </a:cubicBezTo>
                  <a:cubicBezTo>
                    <a:pt x="93" y="23"/>
                    <a:pt x="93" y="22"/>
                    <a:pt x="93" y="21"/>
                  </a:cubicBezTo>
                  <a:cubicBezTo>
                    <a:pt x="94" y="21"/>
                    <a:pt x="94" y="21"/>
                    <a:pt x="94" y="21"/>
                  </a:cubicBezTo>
                  <a:cubicBezTo>
                    <a:pt x="94" y="21"/>
                    <a:pt x="94" y="20"/>
                    <a:pt x="94" y="20"/>
                  </a:cubicBezTo>
                  <a:cubicBezTo>
                    <a:pt x="96" y="20"/>
                    <a:pt x="96" y="20"/>
                    <a:pt x="97" y="20"/>
                  </a:cubicBezTo>
                  <a:cubicBezTo>
                    <a:pt x="97" y="20"/>
                    <a:pt x="97" y="19"/>
                    <a:pt x="97" y="19"/>
                  </a:cubicBezTo>
                  <a:cubicBezTo>
                    <a:pt x="98" y="19"/>
                    <a:pt x="99" y="19"/>
                    <a:pt x="101" y="19"/>
                  </a:cubicBezTo>
                  <a:cubicBezTo>
                    <a:pt x="101" y="19"/>
                    <a:pt x="101" y="19"/>
                    <a:pt x="101" y="18"/>
                  </a:cubicBezTo>
                  <a:cubicBezTo>
                    <a:pt x="102" y="18"/>
                    <a:pt x="104" y="18"/>
                    <a:pt x="105" y="18"/>
                  </a:cubicBezTo>
                  <a:cubicBezTo>
                    <a:pt x="105" y="19"/>
                    <a:pt x="105" y="20"/>
                    <a:pt x="105" y="21"/>
                  </a:cubicBezTo>
                  <a:cubicBezTo>
                    <a:pt x="106" y="21"/>
                    <a:pt x="106" y="21"/>
                    <a:pt x="106" y="21"/>
                  </a:cubicBezTo>
                  <a:cubicBezTo>
                    <a:pt x="106" y="21"/>
                    <a:pt x="106" y="21"/>
                    <a:pt x="106" y="22"/>
                  </a:cubicBezTo>
                  <a:cubicBezTo>
                    <a:pt x="107" y="22"/>
                    <a:pt x="107" y="22"/>
                    <a:pt x="107" y="22"/>
                  </a:cubicBezTo>
                  <a:cubicBezTo>
                    <a:pt x="107" y="23"/>
                    <a:pt x="107" y="24"/>
                    <a:pt x="107" y="24"/>
                  </a:cubicBezTo>
                  <a:cubicBezTo>
                    <a:pt x="108" y="24"/>
                    <a:pt x="108" y="24"/>
                    <a:pt x="109" y="24"/>
                  </a:cubicBezTo>
                  <a:cubicBezTo>
                    <a:pt x="109" y="25"/>
                    <a:pt x="109" y="26"/>
                    <a:pt x="109" y="26"/>
                  </a:cubicBezTo>
                  <a:cubicBezTo>
                    <a:pt x="109" y="26"/>
                    <a:pt x="109" y="27"/>
                    <a:pt x="109" y="27"/>
                  </a:cubicBezTo>
                  <a:cubicBezTo>
                    <a:pt x="109" y="28"/>
                    <a:pt x="109" y="28"/>
                    <a:pt x="109" y="28"/>
                  </a:cubicBezTo>
                  <a:cubicBezTo>
                    <a:pt x="109" y="29"/>
                    <a:pt x="109" y="29"/>
                    <a:pt x="109" y="29"/>
                  </a:cubicBezTo>
                  <a:cubicBezTo>
                    <a:pt x="109" y="29"/>
                    <a:pt x="109" y="30"/>
                    <a:pt x="109" y="30"/>
                  </a:cubicBezTo>
                  <a:cubicBezTo>
                    <a:pt x="108" y="30"/>
                    <a:pt x="108" y="30"/>
                    <a:pt x="107" y="30"/>
                  </a:cubicBezTo>
                  <a:cubicBezTo>
                    <a:pt x="107" y="30"/>
                    <a:pt x="107" y="31"/>
                    <a:pt x="107" y="31"/>
                  </a:cubicBezTo>
                  <a:cubicBezTo>
                    <a:pt x="107" y="31"/>
                    <a:pt x="107" y="31"/>
                    <a:pt x="106" y="31"/>
                  </a:cubicBezTo>
                  <a:cubicBezTo>
                    <a:pt x="106" y="31"/>
                    <a:pt x="106" y="32"/>
                    <a:pt x="106" y="33"/>
                  </a:cubicBezTo>
                  <a:cubicBezTo>
                    <a:pt x="106" y="33"/>
                    <a:pt x="105" y="33"/>
                    <a:pt x="104" y="33"/>
                  </a:cubicBezTo>
                  <a:cubicBezTo>
                    <a:pt x="104" y="33"/>
                    <a:pt x="104" y="33"/>
                    <a:pt x="104" y="34"/>
                  </a:cubicBezTo>
                  <a:cubicBezTo>
                    <a:pt x="104" y="34"/>
                    <a:pt x="104" y="34"/>
                    <a:pt x="103" y="34"/>
                  </a:cubicBezTo>
                  <a:cubicBezTo>
                    <a:pt x="103" y="34"/>
                    <a:pt x="103" y="34"/>
                    <a:pt x="103" y="34"/>
                  </a:cubicBezTo>
                  <a:cubicBezTo>
                    <a:pt x="103" y="34"/>
                    <a:pt x="102" y="34"/>
                    <a:pt x="102" y="34"/>
                  </a:cubicBezTo>
                  <a:cubicBezTo>
                    <a:pt x="102" y="35"/>
                    <a:pt x="102" y="37"/>
                    <a:pt x="102" y="38"/>
                  </a:cubicBezTo>
                  <a:cubicBezTo>
                    <a:pt x="102" y="38"/>
                    <a:pt x="102" y="38"/>
                    <a:pt x="103" y="38"/>
                  </a:cubicBezTo>
                  <a:cubicBezTo>
                    <a:pt x="103" y="39"/>
                    <a:pt x="103" y="39"/>
                    <a:pt x="103" y="39"/>
                  </a:cubicBezTo>
                  <a:cubicBezTo>
                    <a:pt x="103" y="40"/>
                    <a:pt x="103" y="40"/>
                    <a:pt x="103" y="40"/>
                  </a:cubicBezTo>
                  <a:cubicBezTo>
                    <a:pt x="103" y="41"/>
                    <a:pt x="103" y="42"/>
                    <a:pt x="103" y="43"/>
                  </a:cubicBezTo>
                  <a:cubicBezTo>
                    <a:pt x="103" y="43"/>
                    <a:pt x="103" y="43"/>
                    <a:pt x="103" y="43"/>
                  </a:cubicBezTo>
                  <a:cubicBezTo>
                    <a:pt x="103" y="43"/>
                    <a:pt x="103" y="44"/>
                    <a:pt x="103" y="44"/>
                  </a:cubicBezTo>
                  <a:cubicBezTo>
                    <a:pt x="102" y="44"/>
                    <a:pt x="102" y="44"/>
                    <a:pt x="101" y="44"/>
                  </a:cubicBezTo>
                  <a:cubicBezTo>
                    <a:pt x="101" y="44"/>
                    <a:pt x="101" y="44"/>
                    <a:pt x="101" y="45"/>
                  </a:cubicBezTo>
                  <a:cubicBezTo>
                    <a:pt x="100" y="45"/>
                    <a:pt x="100" y="45"/>
                    <a:pt x="99" y="45"/>
                  </a:cubicBezTo>
                  <a:cubicBezTo>
                    <a:pt x="99" y="45"/>
                    <a:pt x="99" y="45"/>
                    <a:pt x="99" y="46"/>
                  </a:cubicBezTo>
                  <a:cubicBezTo>
                    <a:pt x="98" y="46"/>
                    <a:pt x="98" y="46"/>
                    <a:pt x="97" y="46"/>
                  </a:cubicBezTo>
                  <a:cubicBezTo>
                    <a:pt x="97" y="46"/>
                    <a:pt x="97" y="47"/>
                    <a:pt x="96" y="47"/>
                  </a:cubicBezTo>
                  <a:cubicBezTo>
                    <a:pt x="96" y="47"/>
                    <a:pt x="95" y="47"/>
                    <a:pt x="94" y="47"/>
                  </a:cubicBezTo>
                  <a:cubicBezTo>
                    <a:pt x="94" y="47"/>
                    <a:pt x="94" y="47"/>
                    <a:pt x="93" y="47"/>
                  </a:cubicBezTo>
                  <a:cubicBezTo>
                    <a:pt x="92" y="47"/>
                    <a:pt x="91" y="47"/>
                    <a:pt x="90" y="47"/>
                  </a:cubicBezTo>
                  <a:cubicBezTo>
                    <a:pt x="89" y="48"/>
                    <a:pt x="89" y="48"/>
                    <a:pt x="89" y="48"/>
                  </a:cubicBezTo>
                  <a:cubicBezTo>
                    <a:pt x="88" y="48"/>
                    <a:pt x="88" y="48"/>
                    <a:pt x="88" y="48"/>
                  </a:cubicBezTo>
                  <a:cubicBezTo>
                    <a:pt x="87" y="48"/>
                    <a:pt x="87" y="49"/>
                    <a:pt x="87" y="49"/>
                  </a:cubicBezTo>
                  <a:cubicBezTo>
                    <a:pt x="86" y="49"/>
                    <a:pt x="84" y="49"/>
                    <a:pt x="83" y="49"/>
                  </a:cubicBezTo>
                  <a:cubicBezTo>
                    <a:pt x="83" y="49"/>
                    <a:pt x="83" y="49"/>
                    <a:pt x="83" y="49"/>
                  </a:cubicBezTo>
                  <a:cubicBezTo>
                    <a:pt x="83" y="49"/>
                    <a:pt x="83" y="49"/>
                    <a:pt x="82" y="49"/>
                  </a:cubicBezTo>
                  <a:cubicBezTo>
                    <a:pt x="82" y="50"/>
                    <a:pt x="82" y="50"/>
                    <a:pt x="82" y="50"/>
                  </a:cubicBezTo>
                  <a:cubicBezTo>
                    <a:pt x="83" y="50"/>
                    <a:pt x="83" y="50"/>
                    <a:pt x="83" y="50"/>
                  </a:cubicBezTo>
                  <a:cubicBezTo>
                    <a:pt x="83" y="51"/>
                    <a:pt x="83" y="51"/>
                    <a:pt x="83" y="51"/>
                  </a:cubicBezTo>
                  <a:cubicBezTo>
                    <a:pt x="84" y="51"/>
                    <a:pt x="84" y="51"/>
                    <a:pt x="84" y="51"/>
                  </a:cubicBezTo>
                  <a:cubicBezTo>
                    <a:pt x="84" y="52"/>
                    <a:pt x="84" y="52"/>
                    <a:pt x="84" y="53"/>
                  </a:cubicBezTo>
                  <a:cubicBezTo>
                    <a:pt x="84" y="53"/>
                    <a:pt x="85" y="53"/>
                    <a:pt x="86" y="53"/>
                  </a:cubicBezTo>
                  <a:cubicBezTo>
                    <a:pt x="86" y="53"/>
                    <a:pt x="86" y="53"/>
                    <a:pt x="86" y="54"/>
                  </a:cubicBezTo>
                  <a:cubicBezTo>
                    <a:pt x="86" y="54"/>
                    <a:pt x="87" y="54"/>
                    <a:pt x="87" y="54"/>
                  </a:cubicBezTo>
                  <a:cubicBezTo>
                    <a:pt x="87" y="54"/>
                    <a:pt x="87" y="54"/>
                    <a:pt x="87" y="55"/>
                  </a:cubicBezTo>
                  <a:cubicBezTo>
                    <a:pt x="87" y="55"/>
                    <a:pt x="88" y="55"/>
                    <a:pt x="88" y="55"/>
                  </a:cubicBezTo>
                  <a:cubicBezTo>
                    <a:pt x="88" y="55"/>
                    <a:pt x="88" y="55"/>
                    <a:pt x="88" y="55"/>
                  </a:cubicBezTo>
                  <a:cubicBezTo>
                    <a:pt x="88" y="55"/>
                    <a:pt x="88" y="56"/>
                    <a:pt x="89" y="56"/>
                  </a:cubicBezTo>
                  <a:cubicBezTo>
                    <a:pt x="89" y="56"/>
                    <a:pt x="89" y="57"/>
                    <a:pt x="89" y="57"/>
                  </a:cubicBezTo>
                  <a:cubicBezTo>
                    <a:pt x="89" y="57"/>
                    <a:pt x="89" y="57"/>
                    <a:pt x="90" y="57"/>
                  </a:cubicBezTo>
                  <a:cubicBezTo>
                    <a:pt x="90" y="58"/>
                    <a:pt x="90" y="58"/>
                    <a:pt x="90" y="58"/>
                  </a:cubicBezTo>
                  <a:cubicBezTo>
                    <a:pt x="91" y="58"/>
                    <a:pt x="92" y="58"/>
                    <a:pt x="92" y="58"/>
                  </a:cubicBezTo>
                  <a:cubicBezTo>
                    <a:pt x="92" y="59"/>
                    <a:pt x="92" y="59"/>
                    <a:pt x="92" y="59"/>
                  </a:cubicBezTo>
                  <a:cubicBezTo>
                    <a:pt x="93" y="59"/>
                    <a:pt x="93" y="59"/>
                    <a:pt x="93" y="59"/>
                  </a:cubicBezTo>
                  <a:cubicBezTo>
                    <a:pt x="93" y="60"/>
                    <a:pt x="93" y="60"/>
                    <a:pt x="93" y="60"/>
                  </a:cubicBezTo>
                  <a:cubicBezTo>
                    <a:pt x="94" y="60"/>
                    <a:pt x="94" y="60"/>
                    <a:pt x="94" y="60"/>
                  </a:cubicBezTo>
                  <a:cubicBezTo>
                    <a:pt x="95" y="60"/>
                    <a:pt x="95" y="60"/>
                    <a:pt x="95" y="60"/>
                  </a:cubicBezTo>
                  <a:cubicBezTo>
                    <a:pt x="96" y="60"/>
                    <a:pt x="96" y="60"/>
                    <a:pt x="96" y="60"/>
                  </a:cubicBezTo>
                  <a:cubicBezTo>
                    <a:pt x="96" y="61"/>
                    <a:pt x="96" y="62"/>
                    <a:pt x="96" y="62"/>
                  </a:cubicBezTo>
                  <a:cubicBezTo>
                    <a:pt x="97" y="62"/>
                    <a:pt x="97" y="62"/>
                    <a:pt x="97" y="62"/>
                  </a:cubicBezTo>
                  <a:cubicBezTo>
                    <a:pt x="97" y="62"/>
                    <a:pt x="97" y="63"/>
                    <a:pt x="97" y="63"/>
                  </a:cubicBezTo>
                  <a:cubicBezTo>
                    <a:pt x="97" y="63"/>
                    <a:pt x="98" y="63"/>
                    <a:pt x="98" y="63"/>
                  </a:cubicBezTo>
                  <a:cubicBezTo>
                    <a:pt x="98" y="63"/>
                    <a:pt x="98" y="64"/>
                    <a:pt x="98" y="64"/>
                  </a:cubicBezTo>
                  <a:cubicBezTo>
                    <a:pt x="98" y="64"/>
                    <a:pt x="99" y="64"/>
                    <a:pt x="99" y="64"/>
                  </a:cubicBezTo>
                  <a:cubicBezTo>
                    <a:pt x="99" y="65"/>
                    <a:pt x="99" y="65"/>
                    <a:pt x="99" y="67"/>
                  </a:cubicBezTo>
                  <a:cubicBezTo>
                    <a:pt x="99" y="67"/>
                    <a:pt x="100" y="67"/>
                    <a:pt x="101" y="67"/>
                  </a:cubicBezTo>
                  <a:cubicBezTo>
                    <a:pt x="101" y="67"/>
                    <a:pt x="101" y="67"/>
                    <a:pt x="101" y="68"/>
                  </a:cubicBezTo>
                  <a:cubicBezTo>
                    <a:pt x="101" y="68"/>
                    <a:pt x="101" y="68"/>
                    <a:pt x="101" y="68"/>
                  </a:cubicBezTo>
                  <a:cubicBezTo>
                    <a:pt x="101" y="69"/>
                    <a:pt x="101" y="70"/>
                    <a:pt x="101" y="70"/>
                  </a:cubicBezTo>
                  <a:cubicBezTo>
                    <a:pt x="101" y="71"/>
                    <a:pt x="102" y="71"/>
                    <a:pt x="102" y="71"/>
                  </a:cubicBezTo>
                  <a:cubicBezTo>
                    <a:pt x="102" y="72"/>
                    <a:pt x="102" y="73"/>
                    <a:pt x="102" y="74"/>
                  </a:cubicBezTo>
                  <a:cubicBezTo>
                    <a:pt x="102" y="74"/>
                    <a:pt x="102" y="74"/>
                    <a:pt x="103" y="74"/>
                  </a:cubicBezTo>
                  <a:cubicBezTo>
                    <a:pt x="103" y="74"/>
                    <a:pt x="103" y="74"/>
                    <a:pt x="103" y="75"/>
                  </a:cubicBezTo>
                  <a:cubicBezTo>
                    <a:pt x="103" y="75"/>
                    <a:pt x="103" y="75"/>
                    <a:pt x="103" y="75"/>
                  </a:cubicBezTo>
                  <a:cubicBezTo>
                    <a:pt x="103" y="75"/>
                    <a:pt x="104" y="75"/>
                    <a:pt x="104" y="75"/>
                  </a:cubicBezTo>
                  <a:cubicBezTo>
                    <a:pt x="104" y="75"/>
                    <a:pt x="105" y="75"/>
                    <a:pt x="105" y="75"/>
                  </a:cubicBezTo>
                  <a:cubicBezTo>
                    <a:pt x="106" y="75"/>
                    <a:pt x="106" y="75"/>
                    <a:pt x="106" y="76"/>
                  </a:cubicBezTo>
                  <a:cubicBezTo>
                    <a:pt x="106" y="76"/>
                    <a:pt x="106" y="76"/>
                    <a:pt x="106" y="76"/>
                  </a:cubicBezTo>
                  <a:cubicBezTo>
                    <a:pt x="106" y="76"/>
                    <a:pt x="106" y="77"/>
                    <a:pt x="106" y="77"/>
                  </a:cubicBezTo>
                  <a:cubicBezTo>
                    <a:pt x="107" y="77"/>
                    <a:pt x="107" y="77"/>
                    <a:pt x="108" y="77"/>
                  </a:cubicBezTo>
                  <a:cubicBezTo>
                    <a:pt x="108" y="77"/>
                    <a:pt x="108" y="77"/>
                    <a:pt x="109" y="78"/>
                  </a:cubicBezTo>
                  <a:cubicBezTo>
                    <a:pt x="109" y="78"/>
                    <a:pt x="109" y="78"/>
                    <a:pt x="110" y="78"/>
                  </a:cubicBezTo>
                  <a:cubicBezTo>
                    <a:pt x="110" y="78"/>
                    <a:pt x="110" y="78"/>
                    <a:pt x="111" y="78"/>
                  </a:cubicBezTo>
                  <a:cubicBezTo>
                    <a:pt x="111" y="78"/>
                    <a:pt x="111" y="78"/>
                    <a:pt x="111" y="78"/>
                  </a:cubicBezTo>
                  <a:cubicBezTo>
                    <a:pt x="111" y="79"/>
                    <a:pt x="111" y="79"/>
                    <a:pt x="111" y="79"/>
                  </a:cubicBezTo>
                  <a:cubicBezTo>
                    <a:pt x="112" y="79"/>
                    <a:pt x="113" y="79"/>
                    <a:pt x="113" y="79"/>
                  </a:cubicBezTo>
                  <a:cubicBezTo>
                    <a:pt x="113" y="80"/>
                    <a:pt x="113" y="80"/>
                    <a:pt x="113" y="80"/>
                  </a:cubicBezTo>
                  <a:cubicBezTo>
                    <a:pt x="114" y="80"/>
                    <a:pt x="115" y="80"/>
                    <a:pt x="116" y="80"/>
                  </a:cubicBezTo>
                  <a:cubicBezTo>
                    <a:pt x="116" y="81"/>
                    <a:pt x="116" y="82"/>
                    <a:pt x="116" y="82"/>
                  </a:cubicBezTo>
                  <a:cubicBezTo>
                    <a:pt x="117" y="82"/>
                    <a:pt x="117" y="82"/>
                    <a:pt x="118" y="82"/>
                  </a:cubicBezTo>
                  <a:cubicBezTo>
                    <a:pt x="118" y="82"/>
                    <a:pt x="118" y="83"/>
                    <a:pt x="118" y="83"/>
                  </a:cubicBezTo>
                  <a:cubicBezTo>
                    <a:pt x="118" y="83"/>
                    <a:pt x="119" y="83"/>
                    <a:pt x="119" y="83"/>
                  </a:cubicBezTo>
                  <a:cubicBezTo>
                    <a:pt x="119" y="83"/>
                    <a:pt x="119" y="84"/>
                    <a:pt x="119" y="84"/>
                  </a:cubicBezTo>
                  <a:cubicBezTo>
                    <a:pt x="120" y="84"/>
                    <a:pt x="121" y="84"/>
                    <a:pt x="122" y="84"/>
                  </a:cubicBezTo>
                  <a:cubicBezTo>
                    <a:pt x="122" y="84"/>
                    <a:pt x="122" y="85"/>
                    <a:pt x="122" y="85"/>
                  </a:cubicBezTo>
                  <a:cubicBezTo>
                    <a:pt x="122" y="85"/>
                    <a:pt x="123" y="85"/>
                    <a:pt x="124" y="85"/>
                  </a:cubicBezTo>
                  <a:cubicBezTo>
                    <a:pt x="124" y="85"/>
                    <a:pt x="124" y="86"/>
                    <a:pt x="124" y="87"/>
                  </a:cubicBezTo>
                  <a:cubicBezTo>
                    <a:pt x="124" y="87"/>
                    <a:pt x="126" y="87"/>
                    <a:pt x="126" y="87"/>
                  </a:cubicBezTo>
                  <a:cubicBezTo>
                    <a:pt x="126" y="87"/>
                    <a:pt x="126" y="87"/>
                    <a:pt x="126" y="88"/>
                  </a:cubicBezTo>
                  <a:cubicBezTo>
                    <a:pt x="127" y="88"/>
                    <a:pt x="127" y="88"/>
                    <a:pt x="127" y="88"/>
                  </a:cubicBezTo>
                  <a:cubicBezTo>
                    <a:pt x="127" y="88"/>
                    <a:pt x="127" y="88"/>
                    <a:pt x="127" y="89"/>
                  </a:cubicBezTo>
                  <a:cubicBezTo>
                    <a:pt x="128" y="89"/>
                    <a:pt x="128" y="89"/>
                    <a:pt x="128" y="89"/>
                  </a:cubicBezTo>
                  <a:cubicBezTo>
                    <a:pt x="128" y="89"/>
                    <a:pt x="128" y="89"/>
                    <a:pt x="128" y="90"/>
                  </a:cubicBezTo>
                  <a:cubicBezTo>
                    <a:pt x="129" y="90"/>
                    <a:pt x="129" y="90"/>
                    <a:pt x="130" y="90"/>
                  </a:cubicBezTo>
                  <a:cubicBezTo>
                    <a:pt x="130" y="90"/>
                    <a:pt x="130" y="90"/>
                    <a:pt x="130" y="91"/>
                  </a:cubicBezTo>
                  <a:cubicBezTo>
                    <a:pt x="130" y="91"/>
                    <a:pt x="131" y="91"/>
                    <a:pt x="131" y="91"/>
                  </a:cubicBezTo>
                  <a:cubicBezTo>
                    <a:pt x="131" y="92"/>
                    <a:pt x="131" y="92"/>
                    <a:pt x="131" y="92"/>
                  </a:cubicBezTo>
                  <a:cubicBezTo>
                    <a:pt x="132" y="92"/>
                    <a:pt x="132" y="92"/>
                    <a:pt x="133" y="92"/>
                  </a:cubicBezTo>
                  <a:cubicBezTo>
                    <a:pt x="133" y="93"/>
                    <a:pt x="133" y="93"/>
                    <a:pt x="133" y="93"/>
                  </a:cubicBezTo>
                  <a:cubicBezTo>
                    <a:pt x="133" y="93"/>
                    <a:pt x="134" y="93"/>
                    <a:pt x="134" y="93"/>
                  </a:cubicBezTo>
                  <a:cubicBezTo>
                    <a:pt x="134" y="94"/>
                    <a:pt x="134" y="94"/>
                    <a:pt x="134" y="95"/>
                  </a:cubicBezTo>
                  <a:cubicBezTo>
                    <a:pt x="135" y="95"/>
                    <a:pt x="135" y="95"/>
                    <a:pt x="136" y="95"/>
                  </a:cubicBezTo>
                  <a:cubicBezTo>
                    <a:pt x="136" y="95"/>
                    <a:pt x="136" y="95"/>
                    <a:pt x="136" y="96"/>
                  </a:cubicBezTo>
                  <a:cubicBezTo>
                    <a:pt x="136" y="96"/>
                    <a:pt x="137" y="96"/>
                    <a:pt x="137" y="96"/>
                  </a:cubicBezTo>
                  <a:cubicBezTo>
                    <a:pt x="137" y="96"/>
                    <a:pt x="137" y="97"/>
                    <a:pt x="137" y="97"/>
                  </a:cubicBezTo>
                  <a:cubicBezTo>
                    <a:pt x="137" y="97"/>
                    <a:pt x="138" y="97"/>
                    <a:pt x="138" y="97"/>
                  </a:cubicBezTo>
                  <a:cubicBezTo>
                    <a:pt x="138" y="97"/>
                    <a:pt x="138" y="98"/>
                    <a:pt x="138" y="98"/>
                  </a:cubicBezTo>
                  <a:cubicBezTo>
                    <a:pt x="138" y="98"/>
                    <a:pt x="138" y="98"/>
                    <a:pt x="138" y="98"/>
                  </a:cubicBezTo>
                  <a:cubicBezTo>
                    <a:pt x="139" y="98"/>
                    <a:pt x="139" y="98"/>
                    <a:pt x="139" y="99"/>
                  </a:cubicBezTo>
                  <a:cubicBezTo>
                    <a:pt x="139" y="99"/>
                    <a:pt x="140" y="99"/>
                    <a:pt x="141" y="99"/>
                  </a:cubicBezTo>
                  <a:cubicBezTo>
                    <a:pt x="141" y="99"/>
                    <a:pt x="141" y="100"/>
                    <a:pt x="141" y="100"/>
                  </a:cubicBezTo>
                  <a:cubicBezTo>
                    <a:pt x="141" y="100"/>
                    <a:pt x="141" y="100"/>
                    <a:pt x="142" y="100"/>
                  </a:cubicBezTo>
                  <a:cubicBezTo>
                    <a:pt x="142" y="101"/>
                    <a:pt x="142" y="101"/>
                    <a:pt x="142" y="102"/>
                  </a:cubicBezTo>
                  <a:cubicBezTo>
                    <a:pt x="142" y="102"/>
                    <a:pt x="142" y="102"/>
                    <a:pt x="143" y="102"/>
                  </a:cubicBezTo>
                  <a:cubicBezTo>
                    <a:pt x="143" y="103"/>
                    <a:pt x="143" y="104"/>
                    <a:pt x="143" y="105"/>
                  </a:cubicBezTo>
                  <a:cubicBezTo>
                    <a:pt x="142" y="105"/>
                    <a:pt x="142" y="105"/>
                    <a:pt x="142" y="105"/>
                  </a:cubicBezTo>
                  <a:cubicBezTo>
                    <a:pt x="142" y="105"/>
                    <a:pt x="142" y="106"/>
                    <a:pt x="142" y="107"/>
                  </a:cubicBezTo>
                  <a:cubicBezTo>
                    <a:pt x="141" y="107"/>
                    <a:pt x="141" y="107"/>
                    <a:pt x="141" y="107"/>
                  </a:cubicBezTo>
                  <a:cubicBezTo>
                    <a:pt x="141" y="107"/>
                    <a:pt x="141" y="107"/>
                    <a:pt x="141" y="107"/>
                  </a:cubicBezTo>
                  <a:cubicBezTo>
                    <a:pt x="140" y="107"/>
                    <a:pt x="139" y="107"/>
                    <a:pt x="139" y="107"/>
                  </a:cubicBezTo>
                  <a:cubicBezTo>
                    <a:pt x="139" y="107"/>
                    <a:pt x="139" y="107"/>
                    <a:pt x="138" y="108"/>
                  </a:cubicBezTo>
                  <a:cubicBezTo>
                    <a:pt x="138" y="108"/>
                    <a:pt x="138" y="108"/>
                    <a:pt x="138" y="108"/>
                  </a:cubicBezTo>
                  <a:cubicBezTo>
                    <a:pt x="138" y="108"/>
                    <a:pt x="138" y="108"/>
                    <a:pt x="138" y="109"/>
                  </a:cubicBezTo>
                  <a:cubicBezTo>
                    <a:pt x="138" y="109"/>
                    <a:pt x="138" y="109"/>
                    <a:pt x="137" y="109"/>
                  </a:cubicBezTo>
                  <a:cubicBezTo>
                    <a:pt x="137" y="109"/>
                    <a:pt x="137" y="110"/>
                    <a:pt x="137" y="110"/>
                  </a:cubicBezTo>
                  <a:cubicBezTo>
                    <a:pt x="137" y="110"/>
                    <a:pt x="137" y="111"/>
                    <a:pt x="137" y="111"/>
                  </a:cubicBezTo>
                  <a:cubicBezTo>
                    <a:pt x="137" y="112"/>
                    <a:pt x="137" y="112"/>
                    <a:pt x="137" y="113"/>
                  </a:cubicBezTo>
                  <a:cubicBezTo>
                    <a:pt x="136" y="113"/>
                    <a:pt x="134" y="113"/>
                    <a:pt x="133" y="1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47" name="îŝḻídè">
              <a:extLst>
                <a:ext uri="{FF2B5EF4-FFF2-40B4-BE49-F238E27FC236}">
                  <a16:creationId xmlns:a16="http://schemas.microsoft.com/office/drawing/2014/main" id="{D1C1893C-B4E2-C13B-CCFD-36D91426C67D}"/>
                </a:ext>
              </a:extLst>
            </p:cNvPr>
            <p:cNvSpPr/>
            <p:nvPr/>
          </p:nvSpPr>
          <p:spPr bwMode="auto">
            <a:xfrm>
              <a:off x="1174463" y="2504684"/>
              <a:ext cx="1754580" cy="1859354"/>
            </a:xfrm>
            <a:custGeom>
              <a:avLst/>
              <a:gdLst>
                <a:gd name="T0" fmla="*/ 407 w 408"/>
                <a:gd name="T1" fmla="*/ 262 h 430"/>
                <a:gd name="T2" fmla="*/ 407 w 408"/>
                <a:gd name="T3" fmla="*/ 127 h 430"/>
                <a:gd name="T4" fmla="*/ 398 w 408"/>
                <a:gd name="T5" fmla="*/ 81 h 430"/>
                <a:gd name="T6" fmla="*/ 346 w 408"/>
                <a:gd name="T7" fmla="*/ 21 h 430"/>
                <a:gd name="T8" fmla="*/ 254 w 408"/>
                <a:gd name="T9" fmla="*/ 1 h 430"/>
                <a:gd name="T10" fmla="*/ 175 w 408"/>
                <a:gd name="T11" fmla="*/ 1 h 430"/>
                <a:gd name="T12" fmla="*/ 95 w 408"/>
                <a:gd name="T13" fmla="*/ 7 h 430"/>
                <a:gd name="T14" fmla="*/ 56 w 408"/>
                <a:gd name="T15" fmla="*/ 25 h 430"/>
                <a:gd name="T16" fmla="*/ 11 w 408"/>
                <a:gd name="T17" fmla="*/ 85 h 430"/>
                <a:gd name="T18" fmla="*/ 3 w 408"/>
                <a:gd name="T19" fmla="*/ 170 h 430"/>
                <a:gd name="T20" fmla="*/ 3 w 408"/>
                <a:gd name="T21" fmla="*/ 256 h 430"/>
                <a:gd name="T22" fmla="*/ 12 w 408"/>
                <a:gd name="T23" fmla="*/ 350 h 430"/>
                <a:gd name="T24" fmla="*/ 69 w 408"/>
                <a:gd name="T25" fmla="*/ 412 h 430"/>
                <a:gd name="T26" fmla="*/ 162 w 408"/>
                <a:gd name="T27" fmla="*/ 428 h 430"/>
                <a:gd name="T28" fmla="*/ 239 w 408"/>
                <a:gd name="T29" fmla="*/ 428 h 430"/>
                <a:gd name="T30" fmla="*/ 324 w 408"/>
                <a:gd name="T31" fmla="*/ 419 h 430"/>
                <a:gd name="T32" fmla="*/ 359 w 408"/>
                <a:gd name="T33" fmla="*/ 401 h 430"/>
                <a:gd name="T34" fmla="*/ 400 w 408"/>
                <a:gd name="T35" fmla="*/ 343 h 430"/>
                <a:gd name="T36" fmla="*/ 407 w 408"/>
                <a:gd name="T37" fmla="*/ 302 h 430"/>
                <a:gd name="T38" fmla="*/ 407 w 408"/>
                <a:gd name="T39" fmla="*/ 262 h 430"/>
                <a:gd name="T40" fmla="*/ 347 w 408"/>
                <a:gd name="T41" fmla="*/ 277 h 430"/>
                <a:gd name="T42" fmla="*/ 328 w 408"/>
                <a:gd name="T43" fmla="*/ 325 h 430"/>
                <a:gd name="T44" fmla="*/ 289 w 408"/>
                <a:gd name="T45" fmla="*/ 359 h 430"/>
                <a:gd name="T46" fmla="*/ 252 w 408"/>
                <a:gd name="T47" fmla="*/ 370 h 430"/>
                <a:gd name="T48" fmla="*/ 228 w 408"/>
                <a:gd name="T49" fmla="*/ 369 h 430"/>
                <a:gd name="T50" fmla="*/ 168 w 408"/>
                <a:gd name="T51" fmla="*/ 369 h 430"/>
                <a:gd name="T52" fmla="*/ 76 w 408"/>
                <a:gd name="T53" fmla="*/ 312 h 430"/>
                <a:gd name="T54" fmla="*/ 65 w 408"/>
                <a:gd name="T55" fmla="*/ 277 h 430"/>
                <a:gd name="T56" fmla="*/ 65 w 408"/>
                <a:gd name="T57" fmla="*/ 155 h 430"/>
                <a:gd name="T58" fmla="*/ 130 w 408"/>
                <a:gd name="T59" fmla="*/ 70 h 430"/>
                <a:gd name="T60" fmla="*/ 191 w 408"/>
                <a:gd name="T61" fmla="*/ 63 h 430"/>
                <a:gd name="T62" fmla="*/ 248 w 408"/>
                <a:gd name="T63" fmla="*/ 63 h 430"/>
                <a:gd name="T64" fmla="*/ 340 w 408"/>
                <a:gd name="T65" fmla="*/ 128 h 430"/>
                <a:gd name="T66" fmla="*/ 347 w 408"/>
                <a:gd name="T67" fmla="*/ 155 h 430"/>
                <a:gd name="T68" fmla="*/ 347 w 408"/>
                <a:gd name="T69" fmla="*/ 27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8" h="430">
                  <a:moveTo>
                    <a:pt x="407" y="262"/>
                  </a:moveTo>
                  <a:cubicBezTo>
                    <a:pt x="407" y="127"/>
                    <a:pt x="407" y="127"/>
                    <a:pt x="407" y="127"/>
                  </a:cubicBezTo>
                  <a:cubicBezTo>
                    <a:pt x="407" y="112"/>
                    <a:pt x="403" y="95"/>
                    <a:pt x="398" y="81"/>
                  </a:cubicBezTo>
                  <a:cubicBezTo>
                    <a:pt x="388" y="57"/>
                    <a:pt x="368" y="35"/>
                    <a:pt x="346" y="21"/>
                  </a:cubicBezTo>
                  <a:cubicBezTo>
                    <a:pt x="319" y="4"/>
                    <a:pt x="285" y="1"/>
                    <a:pt x="254" y="1"/>
                  </a:cubicBezTo>
                  <a:cubicBezTo>
                    <a:pt x="227" y="1"/>
                    <a:pt x="201" y="1"/>
                    <a:pt x="175" y="1"/>
                  </a:cubicBezTo>
                  <a:cubicBezTo>
                    <a:pt x="148" y="1"/>
                    <a:pt x="121" y="0"/>
                    <a:pt x="95" y="7"/>
                  </a:cubicBezTo>
                  <a:cubicBezTo>
                    <a:pt x="82" y="10"/>
                    <a:pt x="68" y="17"/>
                    <a:pt x="56" y="25"/>
                  </a:cubicBezTo>
                  <a:cubicBezTo>
                    <a:pt x="36" y="39"/>
                    <a:pt x="20" y="62"/>
                    <a:pt x="11" y="85"/>
                  </a:cubicBezTo>
                  <a:cubicBezTo>
                    <a:pt x="0" y="112"/>
                    <a:pt x="3" y="141"/>
                    <a:pt x="3" y="170"/>
                  </a:cubicBezTo>
                  <a:cubicBezTo>
                    <a:pt x="3" y="256"/>
                    <a:pt x="3" y="256"/>
                    <a:pt x="3" y="256"/>
                  </a:cubicBezTo>
                  <a:cubicBezTo>
                    <a:pt x="3" y="287"/>
                    <a:pt x="0" y="320"/>
                    <a:pt x="12" y="350"/>
                  </a:cubicBezTo>
                  <a:cubicBezTo>
                    <a:pt x="23" y="376"/>
                    <a:pt x="45" y="398"/>
                    <a:pt x="69" y="412"/>
                  </a:cubicBezTo>
                  <a:cubicBezTo>
                    <a:pt x="97" y="430"/>
                    <a:pt x="130" y="428"/>
                    <a:pt x="162" y="428"/>
                  </a:cubicBezTo>
                  <a:cubicBezTo>
                    <a:pt x="187" y="428"/>
                    <a:pt x="213" y="428"/>
                    <a:pt x="239" y="428"/>
                  </a:cubicBezTo>
                  <a:cubicBezTo>
                    <a:pt x="268" y="428"/>
                    <a:pt x="296" y="429"/>
                    <a:pt x="324" y="419"/>
                  </a:cubicBezTo>
                  <a:cubicBezTo>
                    <a:pt x="337" y="415"/>
                    <a:pt x="349" y="408"/>
                    <a:pt x="359" y="401"/>
                  </a:cubicBezTo>
                  <a:cubicBezTo>
                    <a:pt x="377" y="386"/>
                    <a:pt x="392" y="365"/>
                    <a:pt x="400" y="343"/>
                  </a:cubicBezTo>
                  <a:cubicBezTo>
                    <a:pt x="405" y="330"/>
                    <a:pt x="407" y="316"/>
                    <a:pt x="407" y="302"/>
                  </a:cubicBezTo>
                  <a:cubicBezTo>
                    <a:pt x="408" y="289"/>
                    <a:pt x="407" y="275"/>
                    <a:pt x="407" y="262"/>
                  </a:cubicBezTo>
                  <a:close/>
                  <a:moveTo>
                    <a:pt x="347" y="277"/>
                  </a:moveTo>
                  <a:cubicBezTo>
                    <a:pt x="347" y="293"/>
                    <a:pt x="337" y="313"/>
                    <a:pt x="328" y="325"/>
                  </a:cubicBezTo>
                  <a:cubicBezTo>
                    <a:pt x="318" y="339"/>
                    <a:pt x="305" y="351"/>
                    <a:pt x="289" y="359"/>
                  </a:cubicBezTo>
                  <a:cubicBezTo>
                    <a:pt x="278" y="364"/>
                    <a:pt x="265" y="370"/>
                    <a:pt x="252" y="370"/>
                  </a:cubicBezTo>
                  <a:cubicBezTo>
                    <a:pt x="244" y="369"/>
                    <a:pt x="236" y="369"/>
                    <a:pt x="228" y="369"/>
                  </a:cubicBezTo>
                  <a:cubicBezTo>
                    <a:pt x="208" y="369"/>
                    <a:pt x="188" y="369"/>
                    <a:pt x="168" y="369"/>
                  </a:cubicBezTo>
                  <a:cubicBezTo>
                    <a:pt x="130" y="369"/>
                    <a:pt x="94" y="345"/>
                    <a:pt x="76" y="312"/>
                  </a:cubicBezTo>
                  <a:cubicBezTo>
                    <a:pt x="70" y="301"/>
                    <a:pt x="67" y="289"/>
                    <a:pt x="65" y="277"/>
                  </a:cubicBezTo>
                  <a:cubicBezTo>
                    <a:pt x="65" y="155"/>
                    <a:pt x="65" y="155"/>
                    <a:pt x="65" y="155"/>
                  </a:cubicBezTo>
                  <a:cubicBezTo>
                    <a:pt x="67" y="118"/>
                    <a:pt x="96" y="83"/>
                    <a:pt x="130" y="70"/>
                  </a:cubicBezTo>
                  <a:cubicBezTo>
                    <a:pt x="150" y="62"/>
                    <a:pt x="170" y="63"/>
                    <a:pt x="191" y="63"/>
                  </a:cubicBezTo>
                  <a:cubicBezTo>
                    <a:pt x="210" y="63"/>
                    <a:pt x="229" y="63"/>
                    <a:pt x="248" y="63"/>
                  </a:cubicBezTo>
                  <a:cubicBezTo>
                    <a:pt x="287" y="63"/>
                    <a:pt x="326" y="91"/>
                    <a:pt x="340" y="128"/>
                  </a:cubicBezTo>
                  <a:cubicBezTo>
                    <a:pt x="343" y="136"/>
                    <a:pt x="346" y="146"/>
                    <a:pt x="347" y="155"/>
                  </a:cubicBezTo>
                  <a:cubicBezTo>
                    <a:pt x="347" y="155"/>
                    <a:pt x="347" y="277"/>
                    <a:pt x="347" y="277"/>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48" name="íšlíḍê">
              <a:extLst>
                <a:ext uri="{FF2B5EF4-FFF2-40B4-BE49-F238E27FC236}">
                  <a16:creationId xmlns:a16="http://schemas.microsoft.com/office/drawing/2014/main" id="{8E751D63-AF74-9FD5-30C1-082C9460E19A}"/>
                </a:ext>
              </a:extLst>
            </p:cNvPr>
            <p:cNvSpPr/>
            <p:nvPr/>
          </p:nvSpPr>
          <p:spPr bwMode="auto">
            <a:xfrm>
              <a:off x="1312078" y="2801805"/>
              <a:ext cx="193910" cy="200166"/>
            </a:xfrm>
            <a:custGeom>
              <a:avLst/>
              <a:gdLst>
                <a:gd name="T0" fmla="*/ 8 w 45"/>
                <a:gd name="T1" fmla="*/ 17 h 46"/>
                <a:gd name="T2" fmla="*/ 7 w 45"/>
                <a:gd name="T3" fmla="*/ 13 h 46"/>
                <a:gd name="T4" fmla="*/ 10 w 45"/>
                <a:gd name="T5" fmla="*/ 13 h 46"/>
                <a:gd name="T6" fmla="*/ 21 w 45"/>
                <a:gd name="T7" fmla="*/ 1 h 46"/>
                <a:gd name="T8" fmla="*/ 14 w 45"/>
                <a:gd name="T9" fmla="*/ 15 h 46"/>
                <a:gd name="T10" fmla="*/ 22 w 45"/>
                <a:gd name="T11" fmla="*/ 7 h 46"/>
                <a:gd name="T12" fmla="*/ 42 w 45"/>
                <a:gd name="T13" fmla="*/ 17 h 46"/>
                <a:gd name="T14" fmla="*/ 39 w 45"/>
                <a:gd name="T15" fmla="*/ 27 h 46"/>
                <a:gd name="T16" fmla="*/ 38 w 45"/>
                <a:gd name="T17" fmla="*/ 23 h 46"/>
                <a:gd name="T18" fmla="*/ 39 w 45"/>
                <a:gd name="T19" fmla="*/ 20 h 46"/>
                <a:gd name="T20" fmla="*/ 24 w 45"/>
                <a:gd name="T21" fmla="*/ 11 h 46"/>
                <a:gd name="T22" fmla="*/ 25 w 45"/>
                <a:gd name="T23" fmla="*/ 17 h 46"/>
                <a:gd name="T24" fmla="*/ 29 w 45"/>
                <a:gd name="T25" fmla="*/ 14 h 46"/>
                <a:gd name="T26" fmla="*/ 26 w 45"/>
                <a:gd name="T27" fmla="*/ 23 h 46"/>
                <a:gd name="T28" fmla="*/ 32 w 45"/>
                <a:gd name="T29" fmla="*/ 18 h 46"/>
                <a:gd name="T30" fmla="*/ 36 w 45"/>
                <a:gd name="T31" fmla="*/ 21 h 46"/>
                <a:gd name="T32" fmla="*/ 37 w 45"/>
                <a:gd name="T33" fmla="*/ 30 h 46"/>
                <a:gd name="T34" fmla="*/ 34 w 45"/>
                <a:gd name="T35" fmla="*/ 34 h 46"/>
                <a:gd name="T36" fmla="*/ 25 w 45"/>
                <a:gd name="T37" fmla="*/ 37 h 46"/>
                <a:gd name="T38" fmla="*/ 22 w 45"/>
                <a:gd name="T39" fmla="*/ 35 h 46"/>
                <a:gd name="T40" fmla="*/ 24 w 45"/>
                <a:gd name="T41" fmla="*/ 27 h 46"/>
                <a:gd name="T42" fmla="*/ 17 w 45"/>
                <a:gd name="T43" fmla="*/ 33 h 46"/>
                <a:gd name="T44" fmla="*/ 18 w 45"/>
                <a:gd name="T45" fmla="*/ 28 h 46"/>
                <a:gd name="T46" fmla="*/ 14 w 45"/>
                <a:gd name="T47" fmla="*/ 27 h 46"/>
                <a:gd name="T48" fmla="*/ 12 w 45"/>
                <a:gd name="T49" fmla="*/ 31 h 46"/>
                <a:gd name="T50" fmla="*/ 29 w 45"/>
                <a:gd name="T51" fmla="*/ 45 h 46"/>
                <a:gd name="T52" fmla="*/ 9 w 45"/>
                <a:gd name="T53" fmla="*/ 34 h 46"/>
                <a:gd name="T54" fmla="*/ 13 w 45"/>
                <a:gd name="T55" fmla="*/ 20 h 46"/>
                <a:gd name="T56" fmla="*/ 4 w 45"/>
                <a:gd name="T57" fmla="*/ 30 h 46"/>
                <a:gd name="T58" fmla="*/ 1 w 45"/>
                <a:gd name="T59" fmla="*/ 28 h 46"/>
                <a:gd name="T60" fmla="*/ 22 w 45"/>
                <a:gd name="T61" fmla="*/ 21 h 46"/>
                <a:gd name="T62" fmla="*/ 16 w 45"/>
                <a:gd name="T63" fmla="*/ 24 h 46"/>
                <a:gd name="T64" fmla="*/ 20 w 45"/>
                <a:gd name="T65"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46">
                  <a:moveTo>
                    <a:pt x="1" y="28"/>
                  </a:moveTo>
                  <a:cubicBezTo>
                    <a:pt x="8" y="17"/>
                    <a:pt x="8" y="17"/>
                    <a:pt x="8" y="17"/>
                  </a:cubicBezTo>
                  <a:cubicBezTo>
                    <a:pt x="7" y="16"/>
                    <a:pt x="7" y="16"/>
                    <a:pt x="7" y="16"/>
                  </a:cubicBezTo>
                  <a:cubicBezTo>
                    <a:pt x="6" y="15"/>
                    <a:pt x="6" y="14"/>
                    <a:pt x="7" y="13"/>
                  </a:cubicBezTo>
                  <a:cubicBezTo>
                    <a:pt x="7" y="12"/>
                    <a:pt x="8" y="12"/>
                    <a:pt x="9" y="12"/>
                  </a:cubicBezTo>
                  <a:cubicBezTo>
                    <a:pt x="10" y="13"/>
                    <a:pt x="10" y="13"/>
                    <a:pt x="10" y="13"/>
                  </a:cubicBezTo>
                  <a:cubicBezTo>
                    <a:pt x="18" y="2"/>
                    <a:pt x="18" y="2"/>
                    <a:pt x="18" y="2"/>
                  </a:cubicBezTo>
                  <a:cubicBezTo>
                    <a:pt x="18" y="1"/>
                    <a:pt x="19" y="0"/>
                    <a:pt x="21" y="1"/>
                  </a:cubicBezTo>
                  <a:cubicBezTo>
                    <a:pt x="22" y="2"/>
                    <a:pt x="22" y="3"/>
                    <a:pt x="21" y="4"/>
                  </a:cubicBezTo>
                  <a:cubicBezTo>
                    <a:pt x="14" y="15"/>
                    <a:pt x="14" y="15"/>
                    <a:pt x="14" y="15"/>
                  </a:cubicBezTo>
                  <a:cubicBezTo>
                    <a:pt x="16" y="16"/>
                    <a:pt x="16" y="16"/>
                    <a:pt x="16" y="16"/>
                  </a:cubicBezTo>
                  <a:cubicBezTo>
                    <a:pt x="22" y="7"/>
                    <a:pt x="22" y="7"/>
                    <a:pt x="22" y="7"/>
                  </a:cubicBezTo>
                  <a:cubicBezTo>
                    <a:pt x="23" y="5"/>
                    <a:pt x="24" y="5"/>
                    <a:pt x="26" y="6"/>
                  </a:cubicBezTo>
                  <a:cubicBezTo>
                    <a:pt x="42" y="17"/>
                    <a:pt x="42" y="17"/>
                    <a:pt x="42" y="17"/>
                  </a:cubicBezTo>
                  <a:cubicBezTo>
                    <a:pt x="45" y="18"/>
                    <a:pt x="45" y="20"/>
                    <a:pt x="43" y="23"/>
                  </a:cubicBezTo>
                  <a:cubicBezTo>
                    <a:pt x="42" y="26"/>
                    <a:pt x="40" y="27"/>
                    <a:pt x="39" y="27"/>
                  </a:cubicBezTo>
                  <a:cubicBezTo>
                    <a:pt x="37" y="26"/>
                    <a:pt x="37" y="25"/>
                    <a:pt x="37" y="24"/>
                  </a:cubicBezTo>
                  <a:cubicBezTo>
                    <a:pt x="38" y="24"/>
                    <a:pt x="38" y="23"/>
                    <a:pt x="38" y="23"/>
                  </a:cubicBezTo>
                  <a:cubicBezTo>
                    <a:pt x="39" y="22"/>
                    <a:pt x="39" y="22"/>
                    <a:pt x="39" y="22"/>
                  </a:cubicBezTo>
                  <a:cubicBezTo>
                    <a:pt x="40" y="21"/>
                    <a:pt x="40" y="20"/>
                    <a:pt x="39" y="20"/>
                  </a:cubicBezTo>
                  <a:cubicBezTo>
                    <a:pt x="26" y="11"/>
                    <a:pt x="26" y="11"/>
                    <a:pt x="26" y="11"/>
                  </a:cubicBezTo>
                  <a:cubicBezTo>
                    <a:pt x="25" y="11"/>
                    <a:pt x="25" y="11"/>
                    <a:pt x="24" y="11"/>
                  </a:cubicBezTo>
                  <a:cubicBezTo>
                    <a:pt x="23" y="14"/>
                    <a:pt x="23" y="14"/>
                    <a:pt x="23" y="14"/>
                  </a:cubicBezTo>
                  <a:cubicBezTo>
                    <a:pt x="24" y="15"/>
                    <a:pt x="24" y="16"/>
                    <a:pt x="25" y="17"/>
                  </a:cubicBezTo>
                  <a:cubicBezTo>
                    <a:pt x="27" y="15"/>
                    <a:pt x="27" y="15"/>
                    <a:pt x="27" y="15"/>
                  </a:cubicBezTo>
                  <a:cubicBezTo>
                    <a:pt x="27" y="14"/>
                    <a:pt x="28" y="14"/>
                    <a:pt x="29" y="14"/>
                  </a:cubicBezTo>
                  <a:cubicBezTo>
                    <a:pt x="30" y="15"/>
                    <a:pt x="31" y="16"/>
                    <a:pt x="30" y="17"/>
                  </a:cubicBezTo>
                  <a:cubicBezTo>
                    <a:pt x="26" y="23"/>
                    <a:pt x="26" y="23"/>
                    <a:pt x="26" y="23"/>
                  </a:cubicBezTo>
                  <a:cubicBezTo>
                    <a:pt x="28" y="25"/>
                    <a:pt x="28" y="25"/>
                    <a:pt x="28" y="25"/>
                  </a:cubicBezTo>
                  <a:cubicBezTo>
                    <a:pt x="32" y="18"/>
                    <a:pt x="32" y="18"/>
                    <a:pt x="32" y="18"/>
                  </a:cubicBezTo>
                  <a:cubicBezTo>
                    <a:pt x="33" y="17"/>
                    <a:pt x="34" y="17"/>
                    <a:pt x="35" y="18"/>
                  </a:cubicBezTo>
                  <a:cubicBezTo>
                    <a:pt x="36" y="19"/>
                    <a:pt x="36" y="20"/>
                    <a:pt x="36" y="21"/>
                  </a:cubicBezTo>
                  <a:cubicBezTo>
                    <a:pt x="32" y="27"/>
                    <a:pt x="32" y="27"/>
                    <a:pt x="32" y="27"/>
                  </a:cubicBezTo>
                  <a:cubicBezTo>
                    <a:pt x="37" y="30"/>
                    <a:pt x="37" y="30"/>
                    <a:pt x="37" y="30"/>
                  </a:cubicBezTo>
                  <a:cubicBezTo>
                    <a:pt x="38" y="31"/>
                    <a:pt x="38" y="32"/>
                    <a:pt x="37" y="33"/>
                  </a:cubicBezTo>
                  <a:cubicBezTo>
                    <a:pt x="36" y="34"/>
                    <a:pt x="35" y="34"/>
                    <a:pt x="34" y="34"/>
                  </a:cubicBezTo>
                  <a:cubicBezTo>
                    <a:pt x="29" y="30"/>
                    <a:pt x="29" y="30"/>
                    <a:pt x="29" y="30"/>
                  </a:cubicBezTo>
                  <a:cubicBezTo>
                    <a:pt x="25" y="37"/>
                    <a:pt x="25" y="37"/>
                    <a:pt x="25" y="37"/>
                  </a:cubicBezTo>
                  <a:cubicBezTo>
                    <a:pt x="24" y="38"/>
                    <a:pt x="23" y="38"/>
                    <a:pt x="22" y="37"/>
                  </a:cubicBezTo>
                  <a:cubicBezTo>
                    <a:pt x="21" y="37"/>
                    <a:pt x="21" y="36"/>
                    <a:pt x="22" y="35"/>
                  </a:cubicBezTo>
                  <a:cubicBezTo>
                    <a:pt x="26" y="28"/>
                    <a:pt x="26" y="28"/>
                    <a:pt x="26" y="28"/>
                  </a:cubicBezTo>
                  <a:cubicBezTo>
                    <a:pt x="24" y="27"/>
                    <a:pt x="24" y="27"/>
                    <a:pt x="24" y="27"/>
                  </a:cubicBezTo>
                  <a:cubicBezTo>
                    <a:pt x="20" y="33"/>
                    <a:pt x="20" y="33"/>
                    <a:pt x="20" y="33"/>
                  </a:cubicBezTo>
                  <a:cubicBezTo>
                    <a:pt x="19" y="34"/>
                    <a:pt x="18" y="34"/>
                    <a:pt x="17" y="33"/>
                  </a:cubicBezTo>
                  <a:cubicBezTo>
                    <a:pt x="16" y="33"/>
                    <a:pt x="16" y="32"/>
                    <a:pt x="16" y="31"/>
                  </a:cubicBezTo>
                  <a:cubicBezTo>
                    <a:pt x="18" y="28"/>
                    <a:pt x="18" y="28"/>
                    <a:pt x="18" y="28"/>
                  </a:cubicBezTo>
                  <a:cubicBezTo>
                    <a:pt x="17" y="28"/>
                    <a:pt x="16" y="28"/>
                    <a:pt x="15" y="28"/>
                  </a:cubicBezTo>
                  <a:cubicBezTo>
                    <a:pt x="15" y="28"/>
                    <a:pt x="14" y="28"/>
                    <a:pt x="14" y="27"/>
                  </a:cubicBezTo>
                  <a:cubicBezTo>
                    <a:pt x="12" y="30"/>
                    <a:pt x="12" y="30"/>
                    <a:pt x="12" y="30"/>
                  </a:cubicBezTo>
                  <a:cubicBezTo>
                    <a:pt x="12" y="31"/>
                    <a:pt x="12" y="31"/>
                    <a:pt x="12" y="31"/>
                  </a:cubicBezTo>
                  <a:cubicBezTo>
                    <a:pt x="29" y="42"/>
                    <a:pt x="29" y="42"/>
                    <a:pt x="29" y="42"/>
                  </a:cubicBezTo>
                  <a:cubicBezTo>
                    <a:pt x="30" y="43"/>
                    <a:pt x="30" y="44"/>
                    <a:pt x="29" y="45"/>
                  </a:cubicBezTo>
                  <a:cubicBezTo>
                    <a:pt x="28" y="46"/>
                    <a:pt x="27" y="46"/>
                    <a:pt x="26" y="46"/>
                  </a:cubicBezTo>
                  <a:cubicBezTo>
                    <a:pt x="9" y="34"/>
                    <a:pt x="9" y="34"/>
                    <a:pt x="9" y="34"/>
                  </a:cubicBezTo>
                  <a:cubicBezTo>
                    <a:pt x="7" y="33"/>
                    <a:pt x="6" y="31"/>
                    <a:pt x="7" y="30"/>
                  </a:cubicBezTo>
                  <a:cubicBezTo>
                    <a:pt x="13" y="20"/>
                    <a:pt x="13" y="20"/>
                    <a:pt x="13" y="20"/>
                  </a:cubicBezTo>
                  <a:cubicBezTo>
                    <a:pt x="11" y="19"/>
                    <a:pt x="11" y="19"/>
                    <a:pt x="11" y="19"/>
                  </a:cubicBezTo>
                  <a:cubicBezTo>
                    <a:pt x="4" y="30"/>
                    <a:pt x="4" y="30"/>
                    <a:pt x="4" y="30"/>
                  </a:cubicBezTo>
                  <a:cubicBezTo>
                    <a:pt x="3" y="31"/>
                    <a:pt x="2" y="31"/>
                    <a:pt x="1" y="31"/>
                  </a:cubicBezTo>
                  <a:cubicBezTo>
                    <a:pt x="0" y="30"/>
                    <a:pt x="0" y="29"/>
                    <a:pt x="1" y="28"/>
                  </a:cubicBezTo>
                  <a:close/>
                  <a:moveTo>
                    <a:pt x="20" y="24"/>
                  </a:moveTo>
                  <a:cubicBezTo>
                    <a:pt x="22" y="21"/>
                    <a:pt x="22" y="21"/>
                    <a:pt x="22" y="21"/>
                  </a:cubicBezTo>
                  <a:cubicBezTo>
                    <a:pt x="22" y="20"/>
                    <a:pt x="21" y="19"/>
                    <a:pt x="20" y="18"/>
                  </a:cubicBezTo>
                  <a:cubicBezTo>
                    <a:pt x="16" y="24"/>
                    <a:pt x="16" y="24"/>
                    <a:pt x="16" y="24"/>
                  </a:cubicBezTo>
                  <a:cubicBezTo>
                    <a:pt x="17" y="24"/>
                    <a:pt x="18" y="24"/>
                    <a:pt x="20" y="24"/>
                  </a:cubicBezTo>
                  <a:cubicBezTo>
                    <a:pt x="20" y="24"/>
                    <a:pt x="20" y="24"/>
                    <a:pt x="20"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49" name="ïṥlîďê">
              <a:extLst>
                <a:ext uri="{FF2B5EF4-FFF2-40B4-BE49-F238E27FC236}">
                  <a16:creationId xmlns:a16="http://schemas.microsoft.com/office/drawing/2014/main" id="{371EFA85-ACC3-2157-2DBC-1770450F0436}"/>
                </a:ext>
              </a:extLst>
            </p:cNvPr>
            <p:cNvSpPr/>
            <p:nvPr/>
          </p:nvSpPr>
          <p:spPr bwMode="auto">
            <a:xfrm>
              <a:off x="1535700" y="2612586"/>
              <a:ext cx="193910" cy="189219"/>
            </a:xfrm>
            <a:custGeom>
              <a:avLst/>
              <a:gdLst>
                <a:gd name="T0" fmla="*/ 18 w 45"/>
                <a:gd name="T1" fmla="*/ 7 h 44"/>
                <a:gd name="T2" fmla="*/ 30 w 45"/>
                <a:gd name="T3" fmla="*/ 1 h 44"/>
                <a:gd name="T4" fmla="*/ 33 w 45"/>
                <a:gd name="T5" fmla="*/ 2 h 44"/>
                <a:gd name="T6" fmla="*/ 32 w 45"/>
                <a:gd name="T7" fmla="*/ 5 h 44"/>
                <a:gd name="T8" fmla="*/ 3 w 45"/>
                <a:gd name="T9" fmla="*/ 19 h 44"/>
                <a:gd name="T10" fmla="*/ 0 w 45"/>
                <a:gd name="T11" fmla="*/ 18 h 44"/>
                <a:gd name="T12" fmla="*/ 1 w 45"/>
                <a:gd name="T13" fmla="*/ 15 h 44"/>
                <a:gd name="T14" fmla="*/ 14 w 45"/>
                <a:gd name="T15" fmla="*/ 8 h 44"/>
                <a:gd name="T16" fmla="*/ 12 w 45"/>
                <a:gd name="T17" fmla="*/ 5 h 44"/>
                <a:gd name="T18" fmla="*/ 17 w 45"/>
                <a:gd name="T19" fmla="*/ 5 h 44"/>
                <a:gd name="T20" fmla="*/ 18 w 45"/>
                <a:gd name="T21" fmla="*/ 7 h 44"/>
                <a:gd name="T22" fmla="*/ 8 w 45"/>
                <a:gd name="T23" fmla="*/ 29 h 44"/>
                <a:gd name="T24" fmla="*/ 6 w 45"/>
                <a:gd name="T25" fmla="*/ 23 h 44"/>
                <a:gd name="T26" fmla="*/ 7 w 45"/>
                <a:gd name="T27" fmla="*/ 19 h 44"/>
                <a:gd name="T28" fmla="*/ 29 w 45"/>
                <a:gd name="T29" fmla="*/ 9 h 44"/>
                <a:gd name="T30" fmla="*/ 33 w 45"/>
                <a:gd name="T31" fmla="*/ 10 h 44"/>
                <a:gd name="T32" fmla="*/ 36 w 45"/>
                <a:gd name="T33" fmla="*/ 16 h 44"/>
                <a:gd name="T34" fmla="*/ 35 w 45"/>
                <a:gd name="T35" fmla="*/ 20 h 44"/>
                <a:gd name="T36" fmla="*/ 26 w 45"/>
                <a:gd name="T37" fmla="*/ 24 h 44"/>
                <a:gd name="T38" fmla="*/ 31 w 45"/>
                <a:gd name="T39" fmla="*/ 32 h 44"/>
                <a:gd name="T40" fmla="*/ 29 w 45"/>
                <a:gd name="T41" fmla="*/ 38 h 44"/>
                <a:gd name="T42" fmla="*/ 21 w 45"/>
                <a:gd name="T43" fmla="*/ 37 h 44"/>
                <a:gd name="T44" fmla="*/ 23 w 45"/>
                <a:gd name="T45" fmla="*/ 35 h 44"/>
                <a:gd name="T46" fmla="*/ 25 w 45"/>
                <a:gd name="T47" fmla="*/ 34 h 44"/>
                <a:gd name="T48" fmla="*/ 26 w 45"/>
                <a:gd name="T49" fmla="*/ 33 h 44"/>
                <a:gd name="T50" fmla="*/ 22 w 45"/>
                <a:gd name="T51" fmla="*/ 26 h 44"/>
                <a:gd name="T52" fmla="*/ 13 w 45"/>
                <a:gd name="T53" fmla="*/ 30 h 44"/>
                <a:gd name="T54" fmla="*/ 8 w 45"/>
                <a:gd name="T55" fmla="*/ 29 h 44"/>
                <a:gd name="T56" fmla="*/ 31 w 45"/>
                <a:gd name="T57" fmla="*/ 16 h 44"/>
                <a:gd name="T58" fmla="*/ 30 w 45"/>
                <a:gd name="T59" fmla="*/ 14 h 44"/>
                <a:gd name="T60" fmla="*/ 29 w 45"/>
                <a:gd name="T61" fmla="*/ 13 h 44"/>
                <a:gd name="T62" fmla="*/ 11 w 45"/>
                <a:gd name="T63" fmla="*/ 22 h 44"/>
                <a:gd name="T64" fmla="*/ 11 w 45"/>
                <a:gd name="T65" fmla="*/ 23 h 44"/>
                <a:gd name="T66" fmla="*/ 12 w 45"/>
                <a:gd name="T67" fmla="*/ 25 h 44"/>
                <a:gd name="T68" fmla="*/ 13 w 45"/>
                <a:gd name="T69" fmla="*/ 25 h 44"/>
                <a:gd name="T70" fmla="*/ 31 w 45"/>
                <a:gd name="T71" fmla="*/ 17 h 44"/>
                <a:gd name="T72" fmla="*/ 31 w 45"/>
                <a:gd name="T73" fmla="*/ 16 h 44"/>
                <a:gd name="T74" fmla="*/ 12 w 45"/>
                <a:gd name="T75" fmla="*/ 41 h 44"/>
                <a:gd name="T76" fmla="*/ 15 w 45"/>
                <a:gd name="T77" fmla="*/ 32 h 44"/>
                <a:gd name="T78" fmla="*/ 17 w 45"/>
                <a:gd name="T79" fmla="*/ 30 h 44"/>
                <a:gd name="T80" fmla="*/ 19 w 45"/>
                <a:gd name="T81" fmla="*/ 33 h 44"/>
                <a:gd name="T82" fmla="*/ 16 w 45"/>
                <a:gd name="T83" fmla="*/ 42 h 44"/>
                <a:gd name="T84" fmla="*/ 14 w 45"/>
                <a:gd name="T85" fmla="*/ 44 h 44"/>
                <a:gd name="T86" fmla="*/ 12 w 45"/>
                <a:gd name="T87" fmla="*/ 41 h 44"/>
                <a:gd name="T88" fmla="*/ 41 w 45"/>
                <a:gd name="T89" fmla="*/ 30 h 44"/>
                <a:gd name="T90" fmla="*/ 36 w 45"/>
                <a:gd name="T91" fmla="*/ 28 h 44"/>
                <a:gd name="T92" fmla="*/ 33 w 45"/>
                <a:gd name="T93" fmla="*/ 27 h 44"/>
                <a:gd name="T94" fmla="*/ 31 w 45"/>
                <a:gd name="T95" fmla="*/ 24 h 44"/>
                <a:gd name="T96" fmla="*/ 34 w 45"/>
                <a:gd name="T97" fmla="*/ 22 h 44"/>
                <a:gd name="T98" fmla="*/ 43 w 45"/>
                <a:gd name="T99" fmla="*/ 26 h 44"/>
                <a:gd name="T100" fmla="*/ 44 w 45"/>
                <a:gd name="T101" fmla="*/ 29 h 44"/>
                <a:gd name="T102" fmla="*/ 41 w 45"/>
                <a:gd name="T103"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 h="44">
                  <a:moveTo>
                    <a:pt x="18" y="7"/>
                  </a:moveTo>
                  <a:cubicBezTo>
                    <a:pt x="30" y="1"/>
                    <a:pt x="30" y="1"/>
                    <a:pt x="30" y="1"/>
                  </a:cubicBezTo>
                  <a:cubicBezTo>
                    <a:pt x="31" y="0"/>
                    <a:pt x="32" y="1"/>
                    <a:pt x="33" y="2"/>
                  </a:cubicBezTo>
                  <a:cubicBezTo>
                    <a:pt x="33" y="3"/>
                    <a:pt x="33" y="4"/>
                    <a:pt x="32" y="5"/>
                  </a:cubicBezTo>
                  <a:cubicBezTo>
                    <a:pt x="3" y="19"/>
                    <a:pt x="3" y="19"/>
                    <a:pt x="3" y="19"/>
                  </a:cubicBezTo>
                  <a:cubicBezTo>
                    <a:pt x="2" y="19"/>
                    <a:pt x="1" y="19"/>
                    <a:pt x="0" y="18"/>
                  </a:cubicBezTo>
                  <a:cubicBezTo>
                    <a:pt x="0" y="16"/>
                    <a:pt x="0" y="15"/>
                    <a:pt x="1" y="15"/>
                  </a:cubicBezTo>
                  <a:cubicBezTo>
                    <a:pt x="14" y="8"/>
                    <a:pt x="14" y="8"/>
                    <a:pt x="14" y="8"/>
                  </a:cubicBezTo>
                  <a:cubicBezTo>
                    <a:pt x="12" y="8"/>
                    <a:pt x="12" y="7"/>
                    <a:pt x="12" y="5"/>
                  </a:cubicBezTo>
                  <a:cubicBezTo>
                    <a:pt x="13" y="4"/>
                    <a:pt x="15" y="4"/>
                    <a:pt x="17" y="5"/>
                  </a:cubicBezTo>
                  <a:cubicBezTo>
                    <a:pt x="18" y="5"/>
                    <a:pt x="18" y="6"/>
                    <a:pt x="18" y="7"/>
                  </a:cubicBezTo>
                  <a:close/>
                  <a:moveTo>
                    <a:pt x="8" y="29"/>
                  </a:moveTo>
                  <a:cubicBezTo>
                    <a:pt x="6" y="23"/>
                    <a:pt x="6" y="23"/>
                    <a:pt x="6" y="23"/>
                  </a:cubicBezTo>
                  <a:cubicBezTo>
                    <a:pt x="5" y="21"/>
                    <a:pt x="5" y="20"/>
                    <a:pt x="7" y="19"/>
                  </a:cubicBezTo>
                  <a:cubicBezTo>
                    <a:pt x="29" y="9"/>
                    <a:pt x="29" y="9"/>
                    <a:pt x="29" y="9"/>
                  </a:cubicBezTo>
                  <a:cubicBezTo>
                    <a:pt x="31" y="8"/>
                    <a:pt x="32" y="8"/>
                    <a:pt x="33" y="10"/>
                  </a:cubicBezTo>
                  <a:cubicBezTo>
                    <a:pt x="36" y="16"/>
                    <a:pt x="36" y="16"/>
                    <a:pt x="36" y="16"/>
                  </a:cubicBezTo>
                  <a:cubicBezTo>
                    <a:pt x="37" y="18"/>
                    <a:pt x="37" y="19"/>
                    <a:pt x="35" y="20"/>
                  </a:cubicBezTo>
                  <a:cubicBezTo>
                    <a:pt x="26" y="24"/>
                    <a:pt x="26" y="24"/>
                    <a:pt x="26" y="24"/>
                  </a:cubicBezTo>
                  <a:cubicBezTo>
                    <a:pt x="31" y="32"/>
                    <a:pt x="31" y="32"/>
                    <a:pt x="31" y="32"/>
                  </a:cubicBezTo>
                  <a:cubicBezTo>
                    <a:pt x="32" y="35"/>
                    <a:pt x="31" y="37"/>
                    <a:pt x="29" y="38"/>
                  </a:cubicBezTo>
                  <a:cubicBezTo>
                    <a:pt x="23" y="40"/>
                    <a:pt x="21" y="40"/>
                    <a:pt x="21" y="37"/>
                  </a:cubicBezTo>
                  <a:cubicBezTo>
                    <a:pt x="21" y="36"/>
                    <a:pt x="21" y="35"/>
                    <a:pt x="23" y="35"/>
                  </a:cubicBezTo>
                  <a:cubicBezTo>
                    <a:pt x="24" y="35"/>
                    <a:pt x="24" y="35"/>
                    <a:pt x="25" y="34"/>
                  </a:cubicBezTo>
                  <a:cubicBezTo>
                    <a:pt x="26" y="34"/>
                    <a:pt x="26" y="34"/>
                    <a:pt x="26" y="33"/>
                  </a:cubicBezTo>
                  <a:cubicBezTo>
                    <a:pt x="22" y="26"/>
                    <a:pt x="22" y="26"/>
                    <a:pt x="22" y="26"/>
                  </a:cubicBezTo>
                  <a:cubicBezTo>
                    <a:pt x="13" y="30"/>
                    <a:pt x="13" y="30"/>
                    <a:pt x="13" y="30"/>
                  </a:cubicBezTo>
                  <a:cubicBezTo>
                    <a:pt x="11" y="31"/>
                    <a:pt x="9" y="31"/>
                    <a:pt x="8" y="29"/>
                  </a:cubicBezTo>
                  <a:close/>
                  <a:moveTo>
                    <a:pt x="31" y="16"/>
                  </a:moveTo>
                  <a:cubicBezTo>
                    <a:pt x="30" y="14"/>
                    <a:pt x="30" y="14"/>
                    <a:pt x="30" y="14"/>
                  </a:cubicBezTo>
                  <a:cubicBezTo>
                    <a:pt x="30" y="13"/>
                    <a:pt x="30" y="13"/>
                    <a:pt x="29" y="13"/>
                  </a:cubicBezTo>
                  <a:cubicBezTo>
                    <a:pt x="11" y="22"/>
                    <a:pt x="11" y="22"/>
                    <a:pt x="11" y="22"/>
                  </a:cubicBezTo>
                  <a:cubicBezTo>
                    <a:pt x="11" y="22"/>
                    <a:pt x="10" y="23"/>
                    <a:pt x="11" y="23"/>
                  </a:cubicBezTo>
                  <a:cubicBezTo>
                    <a:pt x="12" y="25"/>
                    <a:pt x="12" y="25"/>
                    <a:pt x="12" y="25"/>
                  </a:cubicBezTo>
                  <a:cubicBezTo>
                    <a:pt x="12" y="26"/>
                    <a:pt x="12" y="26"/>
                    <a:pt x="13" y="25"/>
                  </a:cubicBezTo>
                  <a:cubicBezTo>
                    <a:pt x="31" y="17"/>
                    <a:pt x="31" y="17"/>
                    <a:pt x="31" y="17"/>
                  </a:cubicBezTo>
                  <a:cubicBezTo>
                    <a:pt x="31" y="17"/>
                    <a:pt x="31" y="16"/>
                    <a:pt x="31" y="16"/>
                  </a:cubicBezTo>
                  <a:close/>
                  <a:moveTo>
                    <a:pt x="12" y="41"/>
                  </a:moveTo>
                  <a:cubicBezTo>
                    <a:pt x="13" y="39"/>
                    <a:pt x="14" y="36"/>
                    <a:pt x="15" y="32"/>
                  </a:cubicBezTo>
                  <a:cubicBezTo>
                    <a:pt x="15" y="30"/>
                    <a:pt x="16" y="30"/>
                    <a:pt x="17" y="30"/>
                  </a:cubicBezTo>
                  <a:cubicBezTo>
                    <a:pt x="19" y="30"/>
                    <a:pt x="19" y="31"/>
                    <a:pt x="19" y="33"/>
                  </a:cubicBezTo>
                  <a:cubicBezTo>
                    <a:pt x="19" y="36"/>
                    <a:pt x="18" y="39"/>
                    <a:pt x="16" y="42"/>
                  </a:cubicBezTo>
                  <a:cubicBezTo>
                    <a:pt x="16" y="44"/>
                    <a:pt x="15" y="44"/>
                    <a:pt x="14" y="44"/>
                  </a:cubicBezTo>
                  <a:cubicBezTo>
                    <a:pt x="12" y="44"/>
                    <a:pt x="12" y="43"/>
                    <a:pt x="12" y="41"/>
                  </a:cubicBezTo>
                  <a:close/>
                  <a:moveTo>
                    <a:pt x="41" y="30"/>
                  </a:moveTo>
                  <a:cubicBezTo>
                    <a:pt x="39" y="29"/>
                    <a:pt x="38" y="28"/>
                    <a:pt x="36" y="28"/>
                  </a:cubicBezTo>
                  <a:cubicBezTo>
                    <a:pt x="35" y="28"/>
                    <a:pt x="34" y="27"/>
                    <a:pt x="33" y="27"/>
                  </a:cubicBezTo>
                  <a:cubicBezTo>
                    <a:pt x="31" y="26"/>
                    <a:pt x="30" y="25"/>
                    <a:pt x="31" y="24"/>
                  </a:cubicBezTo>
                  <a:cubicBezTo>
                    <a:pt x="31" y="22"/>
                    <a:pt x="32" y="22"/>
                    <a:pt x="34" y="22"/>
                  </a:cubicBezTo>
                  <a:cubicBezTo>
                    <a:pt x="38" y="24"/>
                    <a:pt x="41" y="25"/>
                    <a:pt x="43" y="26"/>
                  </a:cubicBezTo>
                  <a:cubicBezTo>
                    <a:pt x="44" y="27"/>
                    <a:pt x="45" y="28"/>
                    <a:pt x="44" y="29"/>
                  </a:cubicBezTo>
                  <a:cubicBezTo>
                    <a:pt x="44" y="30"/>
                    <a:pt x="43" y="31"/>
                    <a:pt x="41"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50" name="ïşļidé">
              <a:extLst>
                <a:ext uri="{FF2B5EF4-FFF2-40B4-BE49-F238E27FC236}">
                  <a16:creationId xmlns:a16="http://schemas.microsoft.com/office/drawing/2014/main" id="{20A30090-61CA-D023-C548-A81621905A71}"/>
                </a:ext>
              </a:extLst>
            </p:cNvPr>
            <p:cNvSpPr/>
            <p:nvPr/>
          </p:nvSpPr>
          <p:spPr bwMode="auto">
            <a:xfrm>
              <a:off x="2400480" y="2642299"/>
              <a:ext cx="181401" cy="173582"/>
            </a:xfrm>
            <a:custGeom>
              <a:avLst/>
              <a:gdLst>
                <a:gd name="T0" fmla="*/ 29 w 42"/>
                <a:gd name="T1" fmla="*/ 9 h 40"/>
                <a:gd name="T2" fmla="*/ 41 w 42"/>
                <a:gd name="T3" fmla="*/ 16 h 40"/>
                <a:gd name="T4" fmla="*/ 41 w 42"/>
                <a:gd name="T5" fmla="*/ 19 h 40"/>
                <a:gd name="T6" fmla="*/ 38 w 42"/>
                <a:gd name="T7" fmla="*/ 20 h 40"/>
                <a:gd name="T8" fmla="*/ 28 w 42"/>
                <a:gd name="T9" fmla="*/ 14 h 40"/>
                <a:gd name="T10" fmla="*/ 31 w 42"/>
                <a:gd name="T11" fmla="*/ 36 h 40"/>
                <a:gd name="T12" fmla="*/ 30 w 42"/>
                <a:gd name="T13" fmla="*/ 40 h 40"/>
                <a:gd name="T14" fmla="*/ 26 w 42"/>
                <a:gd name="T15" fmla="*/ 37 h 40"/>
                <a:gd name="T16" fmla="*/ 24 w 42"/>
                <a:gd name="T17" fmla="*/ 16 h 40"/>
                <a:gd name="T18" fmla="*/ 3 w 42"/>
                <a:gd name="T19" fmla="*/ 25 h 40"/>
                <a:gd name="T20" fmla="*/ 0 w 42"/>
                <a:gd name="T21" fmla="*/ 23 h 40"/>
                <a:gd name="T22" fmla="*/ 2 w 42"/>
                <a:gd name="T23" fmla="*/ 21 h 40"/>
                <a:gd name="T24" fmla="*/ 22 w 42"/>
                <a:gd name="T25" fmla="*/ 11 h 40"/>
                <a:gd name="T26" fmla="*/ 11 w 42"/>
                <a:gd name="T27" fmla="*/ 5 h 40"/>
                <a:gd name="T28" fmla="*/ 11 w 42"/>
                <a:gd name="T29" fmla="*/ 2 h 40"/>
                <a:gd name="T30" fmla="*/ 14 w 42"/>
                <a:gd name="T31" fmla="*/ 1 h 40"/>
                <a:gd name="T32" fmla="*/ 25 w 42"/>
                <a:gd name="T33" fmla="*/ 7 h 40"/>
                <a:gd name="T34" fmla="*/ 27 w 42"/>
                <a:gd name="T35" fmla="*/ 4 h 40"/>
                <a:gd name="T36" fmla="*/ 29 w 42"/>
                <a:gd name="T37" fmla="*/ 1 h 40"/>
                <a:gd name="T38" fmla="*/ 31 w 42"/>
                <a:gd name="T39" fmla="*/ 1 h 40"/>
                <a:gd name="T40" fmla="*/ 33 w 42"/>
                <a:gd name="T41" fmla="*/ 3 h 40"/>
                <a:gd name="T42" fmla="*/ 31 w 42"/>
                <a:gd name="T43" fmla="*/ 5 h 40"/>
                <a:gd name="T44" fmla="*/ 30 w 42"/>
                <a:gd name="T45" fmla="*/ 7 h 40"/>
                <a:gd name="T46" fmla="*/ 29 w 42"/>
                <a:gd name="T4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40">
                  <a:moveTo>
                    <a:pt x="29" y="9"/>
                  </a:moveTo>
                  <a:cubicBezTo>
                    <a:pt x="41" y="16"/>
                    <a:pt x="41" y="16"/>
                    <a:pt x="41" y="16"/>
                  </a:cubicBezTo>
                  <a:cubicBezTo>
                    <a:pt x="42" y="16"/>
                    <a:pt x="42" y="17"/>
                    <a:pt x="41" y="19"/>
                  </a:cubicBezTo>
                  <a:cubicBezTo>
                    <a:pt x="40" y="20"/>
                    <a:pt x="39" y="20"/>
                    <a:pt x="38" y="20"/>
                  </a:cubicBezTo>
                  <a:cubicBezTo>
                    <a:pt x="28" y="14"/>
                    <a:pt x="28" y="14"/>
                    <a:pt x="28" y="14"/>
                  </a:cubicBezTo>
                  <a:cubicBezTo>
                    <a:pt x="27" y="21"/>
                    <a:pt x="28" y="28"/>
                    <a:pt x="31" y="36"/>
                  </a:cubicBezTo>
                  <a:cubicBezTo>
                    <a:pt x="32" y="38"/>
                    <a:pt x="31" y="39"/>
                    <a:pt x="30" y="40"/>
                  </a:cubicBezTo>
                  <a:cubicBezTo>
                    <a:pt x="28" y="40"/>
                    <a:pt x="27" y="39"/>
                    <a:pt x="26" y="37"/>
                  </a:cubicBezTo>
                  <a:cubicBezTo>
                    <a:pt x="23" y="31"/>
                    <a:pt x="22" y="24"/>
                    <a:pt x="24" y="16"/>
                  </a:cubicBezTo>
                  <a:cubicBezTo>
                    <a:pt x="17" y="21"/>
                    <a:pt x="10" y="24"/>
                    <a:pt x="3" y="25"/>
                  </a:cubicBezTo>
                  <a:cubicBezTo>
                    <a:pt x="1" y="25"/>
                    <a:pt x="0" y="24"/>
                    <a:pt x="0" y="23"/>
                  </a:cubicBezTo>
                  <a:cubicBezTo>
                    <a:pt x="0" y="21"/>
                    <a:pt x="0" y="21"/>
                    <a:pt x="2" y="21"/>
                  </a:cubicBezTo>
                  <a:cubicBezTo>
                    <a:pt x="10" y="20"/>
                    <a:pt x="17" y="16"/>
                    <a:pt x="22" y="11"/>
                  </a:cubicBezTo>
                  <a:cubicBezTo>
                    <a:pt x="11" y="5"/>
                    <a:pt x="11" y="5"/>
                    <a:pt x="11" y="5"/>
                  </a:cubicBezTo>
                  <a:cubicBezTo>
                    <a:pt x="10" y="4"/>
                    <a:pt x="10" y="3"/>
                    <a:pt x="11" y="2"/>
                  </a:cubicBezTo>
                  <a:cubicBezTo>
                    <a:pt x="12" y="1"/>
                    <a:pt x="13" y="1"/>
                    <a:pt x="14" y="1"/>
                  </a:cubicBezTo>
                  <a:cubicBezTo>
                    <a:pt x="25" y="7"/>
                    <a:pt x="25" y="7"/>
                    <a:pt x="25" y="7"/>
                  </a:cubicBezTo>
                  <a:cubicBezTo>
                    <a:pt x="25" y="7"/>
                    <a:pt x="26" y="6"/>
                    <a:pt x="27" y="4"/>
                  </a:cubicBezTo>
                  <a:cubicBezTo>
                    <a:pt x="28" y="3"/>
                    <a:pt x="28" y="2"/>
                    <a:pt x="29" y="1"/>
                  </a:cubicBezTo>
                  <a:cubicBezTo>
                    <a:pt x="29" y="0"/>
                    <a:pt x="30" y="0"/>
                    <a:pt x="31" y="1"/>
                  </a:cubicBezTo>
                  <a:cubicBezTo>
                    <a:pt x="33" y="2"/>
                    <a:pt x="33" y="2"/>
                    <a:pt x="33" y="3"/>
                  </a:cubicBezTo>
                  <a:cubicBezTo>
                    <a:pt x="32" y="4"/>
                    <a:pt x="32" y="5"/>
                    <a:pt x="31" y="5"/>
                  </a:cubicBezTo>
                  <a:cubicBezTo>
                    <a:pt x="31" y="6"/>
                    <a:pt x="31" y="7"/>
                    <a:pt x="30" y="7"/>
                  </a:cubicBezTo>
                  <a:cubicBezTo>
                    <a:pt x="30" y="8"/>
                    <a:pt x="29" y="9"/>
                    <a:pt x="29"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51" name="íṥļîdè">
              <a:extLst>
                <a:ext uri="{FF2B5EF4-FFF2-40B4-BE49-F238E27FC236}">
                  <a16:creationId xmlns:a16="http://schemas.microsoft.com/office/drawing/2014/main" id="{32457FA2-CA61-F501-7A56-92A8A95D2B18}"/>
                </a:ext>
              </a:extLst>
            </p:cNvPr>
            <p:cNvSpPr/>
            <p:nvPr/>
          </p:nvSpPr>
          <p:spPr bwMode="auto">
            <a:xfrm>
              <a:off x="2633484" y="2823698"/>
              <a:ext cx="172017" cy="168890"/>
            </a:xfrm>
            <a:custGeom>
              <a:avLst/>
              <a:gdLst>
                <a:gd name="T0" fmla="*/ 28 w 40"/>
                <a:gd name="T1" fmla="*/ 26 h 39"/>
                <a:gd name="T2" fmla="*/ 19 w 40"/>
                <a:gd name="T3" fmla="*/ 26 h 39"/>
                <a:gd name="T4" fmla="*/ 25 w 40"/>
                <a:gd name="T5" fmla="*/ 36 h 39"/>
                <a:gd name="T6" fmla="*/ 21 w 40"/>
                <a:gd name="T7" fmla="*/ 38 h 39"/>
                <a:gd name="T8" fmla="*/ 15 w 40"/>
                <a:gd name="T9" fmla="*/ 30 h 39"/>
                <a:gd name="T10" fmla="*/ 2 w 40"/>
                <a:gd name="T11" fmla="*/ 28 h 39"/>
                <a:gd name="T12" fmla="*/ 0 w 40"/>
                <a:gd name="T13" fmla="*/ 24 h 39"/>
                <a:gd name="T14" fmla="*/ 4 w 40"/>
                <a:gd name="T15" fmla="*/ 22 h 39"/>
                <a:gd name="T16" fmla="*/ 11 w 40"/>
                <a:gd name="T17" fmla="*/ 28 h 39"/>
                <a:gd name="T18" fmla="*/ 13 w 40"/>
                <a:gd name="T19" fmla="*/ 26 h 39"/>
                <a:gd name="T20" fmla="*/ 4 w 40"/>
                <a:gd name="T21" fmla="*/ 9 h 39"/>
                <a:gd name="T22" fmla="*/ 15 w 40"/>
                <a:gd name="T23" fmla="*/ 21 h 39"/>
                <a:gd name="T24" fmla="*/ 18 w 40"/>
                <a:gd name="T25" fmla="*/ 21 h 39"/>
                <a:gd name="T26" fmla="*/ 14 w 40"/>
                <a:gd name="T27" fmla="*/ 12 h 39"/>
                <a:gd name="T28" fmla="*/ 17 w 40"/>
                <a:gd name="T29" fmla="*/ 10 h 39"/>
                <a:gd name="T30" fmla="*/ 31 w 40"/>
                <a:gd name="T31" fmla="*/ 20 h 39"/>
                <a:gd name="T32" fmla="*/ 40 w 40"/>
                <a:gd name="T33" fmla="*/ 22 h 39"/>
                <a:gd name="T34" fmla="*/ 37 w 40"/>
                <a:gd name="T35" fmla="*/ 25 h 39"/>
                <a:gd name="T36" fmla="*/ 36 w 40"/>
                <a:gd name="T37" fmla="*/ 27 h 39"/>
                <a:gd name="T38" fmla="*/ 30 w 40"/>
                <a:gd name="T39" fmla="*/ 33 h 39"/>
                <a:gd name="T40" fmla="*/ 28 w 40"/>
                <a:gd name="T41" fmla="*/ 29 h 39"/>
                <a:gd name="T42" fmla="*/ 31 w 40"/>
                <a:gd name="T43" fmla="*/ 28 h 39"/>
                <a:gd name="T44" fmla="*/ 16 w 40"/>
                <a:gd name="T45" fmla="*/ 7 h 39"/>
                <a:gd name="T46" fmla="*/ 11 w 40"/>
                <a:gd name="T47" fmla="*/ 8 h 39"/>
                <a:gd name="T48" fmla="*/ 16 w 40"/>
                <a:gd name="T49" fmla="*/ 2 h 39"/>
                <a:gd name="T50" fmla="*/ 22 w 40"/>
                <a:gd name="T51" fmla="*/ 5 h 39"/>
                <a:gd name="T52" fmla="*/ 23 w 40"/>
                <a:gd name="T53" fmla="*/ 2 h 39"/>
                <a:gd name="T54" fmla="*/ 25 w 40"/>
                <a:gd name="T55" fmla="*/ 7 h 39"/>
                <a:gd name="T56" fmla="*/ 27 w 40"/>
                <a:gd name="T57" fmla="*/ 14 h 39"/>
                <a:gd name="T58" fmla="*/ 30 w 40"/>
                <a:gd name="T59" fmla="*/ 9 h 39"/>
                <a:gd name="T60" fmla="*/ 34 w 40"/>
                <a:gd name="T61" fmla="*/ 11 h 39"/>
                <a:gd name="T62" fmla="*/ 29 w 40"/>
                <a:gd name="T63"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17" y="10"/>
                  </a:moveTo>
                  <a:cubicBezTo>
                    <a:pt x="28" y="26"/>
                    <a:pt x="28" y="26"/>
                    <a:pt x="28" y="26"/>
                  </a:cubicBezTo>
                  <a:cubicBezTo>
                    <a:pt x="28" y="28"/>
                    <a:pt x="27" y="28"/>
                    <a:pt x="26" y="28"/>
                  </a:cubicBezTo>
                  <a:cubicBezTo>
                    <a:pt x="24" y="28"/>
                    <a:pt x="22" y="27"/>
                    <a:pt x="19" y="26"/>
                  </a:cubicBezTo>
                  <a:cubicBezTo>
                    <a:pt x="19" y="25"/>
                    <a:pt x="18" y="26"/>
                    <a:pt x="18" y="26"/>
                  </a:cubicBezTo>
                  <a:cubicBezTo>
                    <a:pt x="25" y="36"/>
                    <a:pt x="25" y="36"/>
                    <a:pt x="25" y="36"/>
                  </a:cubicBezTo>
                  <a:cubicBezTo>
                    <a:pt x="25" y="37"/>
                    <a:pt x="25" y="38"/>
                    <a:pt x="24" y="39"/>
                  </a:cubicBezTo>
                  <a:cubicBezTo>
                    <a:pt x="23" y="39"/>
                    <a:pt x="22" y="39"/>
                    <a:pt x="21" y="38"/>
                  </a:cubicBezTo>
                  <a:cubicBezTo>
                    <a:pt x="15" y="30"/>
                    <a:pt x="15" y="30"/>
                    <a:pt x="15" y="30"/>
                  </a:cubicBezTo>
                  <a:cubicBezTo>
                    <a:pt x="15" y="30"/>
                    <a:pt x="15" y="30"/>
                    <a:pt x="15" y="30"/>
                  </a:cubicBezTo>
                  <a:cubicBezTo>
                    <a:pt x="15" y="31"/>
                    <a:pt x="14" y="31"/>
                    <a:pt x="13" y="32"/>
                  </a:cubicBezTo>
                  <a:cubicBezTo>
                    <a:pt x="9" y="35"/>
                    <a:pt x="5" y="33"/>
                    <a:pt x="2" y="28"/>
                  </a:cubicBezTo>
                  <a:cubicBezTo>
                    <a:pt x="2" y="27"/>
                    <a:pt x="2" y="27"/>
                    <a:pt x="2" y="27"/>
                  </a:cubicBezTo>
                  <a:cubicBezTo>
                    <a:pt x="1" y="26"/>
                    <a:pt x="1" y="25"/>
                    <a:pt x="0" y="24"/>
                  </a:cubicBezTo>
                  <a:cubicBezTo>
                    <a:pt x="0" y="22"/>
                    <a:pt x="0" y="21"/>
                    <a:pt x="2" y="21"/>
                  </a:cubicBezTo>
                  <a:cubicBezTo>
                    <a:pt x="3" y="20"/>
                    <a:pt x="4" y="21"/>
                    <a:pt x="4" y="22"/>
                  </a:cubicBezTo>
                  <a:cubicBezTo>
                    <a:pt x="5" y="24"/>
                    <a:pt x="6" y="25"/>
                    <a:pt x="7" y="27"/>
                  </a:cubicBezTo>
                  <a:cubicBezTo>
                    <a:pt x="8" y="29"/>
                    <a:pt x="9" y="29"/>
                    <a:pt x="11" y="28"/>
                  </a:cubicBezTo>
                  <a:cubicBezTo>
                    <a:pt x="11" y="27"/>
                    <a:pt x="12" y="27"/>
                    <a:pt x="12" y="26"/>
                  </a:cubicBezTo>
                  <a:cubicBezTo>
                    <a:pt x="12" y="26"/>
                    <a:pt x="13" y="26"/>
                    <a:pt x="13" y="26"/>
                  </a:cubicBezTo>
                  <a:cubicBezTo>
                    <a:pt x="4" y="11"/>
                    <a:pt x="4" y="11"/>
                    <a:pt x="4" y="11"/>
                  </a:cubicBezTo>
                  <a:cubicBezTo>
                    <a:pt x="3" y="10"/>
                    <a:pt x="3" y="10"/>
                    <a:pt x="4" y="9"/>
                  </a:cubicBezTo>
                  <a:cubicBezTo>
                    <a:pt x="6" y="8"/>
                    <a:pt x="7" y="8"/>
                    <a:pt x="7" y="9"/>
                  </a:cubicBezTo>
                  <a:cubicBezTo>
                    <a:pt x="15" y="21"/>
                    <a:pt x="15" y="21"/>
                    <a:pt x="15" y="21"/>
                  </a:cubicBezTo>
                  <a:cubicBezTo>
                    <a:pt x="15" y="21"/>
                    <a:pt x="15" y="21"/>
                    <a:pt x="16" y="20"/>
                  </a:cubicBezTo>
                  <a:cubicBezTo>
                    <a:pt x="16" y="20"/>
                    <a:pt x="17" y="20"/>
                    <a:pt x="18" y="21"/>
                  </a:cubicBezTo>
                  <a:cubicBezTo>
                    <a:pt x="19" y="21"/>
                    <a:pt x="19" y="21"/>
                    <a:pt x="19" y="21"/>
                  </a:cubicBezTo>
                  <a:cubicBezTo>
                    <a:pt x="14" y="12"/>
                    <a:pt x="14" y="12"/>
                    <a:pt x="14" y="12"/>
                  </a:cubicBezTo>
                  <a:cubicBezTo>
                    <a:pt x="13" y="11"/>
                    <a:pt x="13" y="10"/>
                    <a:pt x="14" y="9"/>
                  </a:cubicBezTo>
                  <a:cubicBezTo>
                    <a:pt x="15" y="9"/>
                    <a:pt x="16" y="9"/>
                    <a:pt x="17" y="10"/>
                  </a:cubicBezTo>
                  <a:close/>
                  <a:moveTo>
                    <a:pt x="29" y="16"/>
                  </a:moveTo>
                  <a:cubicBezTo>
                    <a:pt x="31" y="20"/>
                    <a:pt x="31" y="20"/>
                    <a:pt x="31" y="20"/>
                  </a:cubicBezTo>
                  <a:cubicBezTo>
                    <a:pt x="35" y="20"/>
                    <a:pt x="37" y="20"/>
                    <a:pt x="38" y="20"/>
                  </a:cubicBezTo>
                  <a:cubicBezTo>
                    <a:pt x="39" y="20"/>
                    <a:pt x="40" y="21"/>
                    <a:pt x="40" y="22"/>
                  </a:cubicBezTo>
                  <a:cubicBezTo>
                    <a:pt x="40" y="24"/>
                    <a:pt x="40" y="24"/>
                    <a:pt x="38" y="25"/>
                  </a:cubicBezTo>
                  <a:cubicBezTo>
                    <a:pt x="38" y="25"/>
                    <a:pt x="38" y="25"/>
                    <a:pt x="37" y="25"/>
                  </a:cubicBezTo>
                  <a:cubicBezTo>
                    <a:pt x="36" y="25"/>
                    <a:pt x="35" y="25"/>
                    <a:pt x="34" y="25"/>
                  </a:cubicBezTo>
                  <a:cubicBezTo>
                    <a:pt x="36" y="27"/>
                    <a:pt x="36" y="27"/>
                    <a:pt x="36" y="27"/>
                  </a:cubicBezTo>
                  <a:cubicBezTo>
                    <a:pt x="37" y="29"/>
                    <a:pt x="36" y="30"/>
                    <a:pt x="35" y="31"/>
                  </a:cubicBezTo>
                  <a:cubicBezTo>
                    <a:pt x="33" y="32"/>
                    <a:pt x="31" y="33"/>
                    <a:pt x="30" y="33"/>
                  </a:cubicBezTo>
                  <a:cubicBezTo>
                    <a:pt x="28" y="33"/>
                    <a:pt x="28" y="33"/>
                    <a:pt x="27" y="32"/>
                  </a:cubicBezTo>
                  <a:cubicBezTo>
                    <a:pt x="27" y="30"/>
                    <a:pt x="27" y="30"/>
                    <a:pt x="28" y="29"/>
                  </a:cubicBezTo>
                  <a:cubicBezTo>
                    <a:pt x="29" y="29"/>
                    <a:pt x="30" y="29"/>
                    <a:pt x="31" y="28"/>
                  </a:cubicBezTo>
                  <a:cubicBezTo>
                    <a:pt x="31" y="28"/>
                    <a:pt x="31" y="28"/>
                    <a:pt x="31" y="28"/>
                  </a:cubicBezTo>
                  <a:cubicBezTo>
                    <a:pt x="18" y="7"/>
                    <a:pt x="18" y="7"/>
                    <a:pt x="18" y="7"/>
                  </a:cubicBezTo>
                  <a:cubicBezTo>
                    <a:pt x="17" y="6"/>
                    <a:pt x="17" y="6"/>
                    <a:pt x="16" y="7"/>
                  </a:cubicBezTo>
                  <a:cubicBezTo>
                    <a:pt x="14" y="8"/>
                    <a:pt x="14" y="8"/>
                    <a:pt x="14" y="8"/>
                  </a:cubicBezTo>
                  <a:cubicBezTo>
                    <a:pt x="13" y="9"/>
                    <a:pt x="12" y="9"/>
                    <a:pt x="11" y="8"/>
                  </a:cubicBezTo>
                  <a:cubicBezTo>
                    <a:pt x="10" y="6"/>
                    <a:pt x="10" y="6"/>
                    <a:pt x="11" y="5"/>
                  </a:cubicBezTo>
                  <a:cubicBezTo>
                    <a:pt x="16" y="2"/>
                    <a:pt x="16" y="2"/>
                    <a:pt x="16" y="2"/>
                  </a:cubicBezTo>
                  <a:cubicBezTo>
                    <a:pt x="17" y="1"/>
                    <a:pt x="19" y="1"/>
                    <a:pt x="20" y="3"/>
                  </a:cubicBezTo>
                  <a:cubicBezTo>
                    <a:pt x="22" y="5"/>
                    <a:pt x="22" y="5"/>
                    <a:pt x="22" y="5"/>
                  </a:cubicBezTo>
                  <a:cubicBezTo>
                    <a:pt x="22" y="5"/>
                    <a:pt x="22" y="5"/>
                    <a:pt x="22" y="4"/>
                  </a:cubicBezTo>
                  <a:cubicBezTo>
                    <a:pt x="22" y="3"/>
                    <a:pt x="22" y="3"/>
                    <a:pt x="23" y="2"/>
                  </a:cubicBezTo>
                  <a:cubicBezTo>
                    <a:pt x="25" y="0"/>
                    <a:pt x="26" y="0"/>
                    <a:pt x="27" y="2"/>
                  </a:cubicBezTo>
                  <a:cubicBezTo>
                    <a:pt x="26" y="4"/>
                    <a:pt x="26" y="5"/>
                    <a:pt x="25" y="7"/>
                  </a:cubicBezTo>
                  <a:cubicBezTo>
                    <a:pt x="25" y="8"/>
                    <a:pt x="24" y="9"/>
                    <a:pt x="24" y="9"/>
                  </a:cubicBezTo>
                  <a:cubicBezTo>
                    <a:pt x="27" y="14"/>
                    <a:pt x="27" y="14"/>
                    <a:pt x="27" y="14"/>
                  </a:cubicBezTo>
                  <a:cubicBezTo>
                    <a:pt x="27" y="14"/>
                    <a:pt x="27" y="13"/>
                    <a:pt x="28" y="13"/>
                  </a:cubicBezTo>
                  <a:cubicBezTo>
                    <a:pt x="28" y="12"/>
                    <a:pt x="29" y="11"/>
                    <a:pt x="30" y="9"/>
                  </a:cubicBezTo>
                  <a:cubicBezTo>
                    <a:pt x="30" y="8"/>
                    <a:pt x="31" y="8"/>
                    <a:pt x="32" y="9"/>
                  </a:cubicBezTo>
                  <a:cubicBezTo>
                    <a:pt x="33" y="9"/>
                    <a:pt x="34" y="10"/>
                    <a:pt x="34" y="11"/>
                  </a:cubicBezTo>
                  <a:cubicBezTo>
                    <a:pt x="33" y="13"/>
                    <a:pt x="32" y="14"/>
                    <a:pt x="31" y="15"/>
                  </a:cubicBezTo>
                  <a:cubicBezTo>
                    <a:pt x="31" y="17"/>
                    <a:pt x="30" y="17"/>
                    <a:pt x="29"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52" name="íŝľíďê">
              <a:extLst>
                <a:ext uri="{FF2B5EF4-FFF2-40B4-BE49-F238E27FC236}">
                  <a16:creationId xmlns:a16="http://schemas.microsoft.com/office/drawing/2014/main" id="{4772F133-B215-D162-F4BF-D89FE3CDB00D}"/>
                </a:ext>
              </a:extLst>
            </p:cNvPr>
            <p:cNvSpPr/>
            <p:nvPr/>
          </p:nvSpPr>
          <p:spPr bwMode="auto">
            <a:xfrm>
              <a:off x="1840641" y="2573491"/>
              <a:ext cx="151689" cy="159508"/>
            </a:xfrm>
            <a:custGeom>
              <a:avLst/>
              <a:gdLst>
                <a:gd name="T0" fmla="*/ 0 w 35"/>
                <a:gd name="T1" fmla="*/ 27 h 37"/>
                <a:gd name="T2" fmla="*/ 0 w 35"/>
                <a:gd name="T3" fmla="*/ 6 h 37"/>
                <a:gd name="T4" fmla="*/ 2 w 35"/>
                <a:gd name="T5" fmla="*/ 4 h 37"/>
                <a:gd name="T6" fmla="*/ 4 w 35"/>
                <a:gd name="T7" fmla="*/ 6 h 37"/>
                <a:gd name="T8" fmla="*/ 4 w 35"/>
                <a:gd name="T9" fmla="*/ 27 h 37"/>
                <a:gd name="T10" fmla="*/ 2 w 35"/>
                <a:gd name="T11" fmla="*/ 29 h 37"/>
                <a:gd name="T12" fmla="*/ 0 w 35"/>
                <a:gd name="T13" fmla="*/ 27 h 37"/>
                <a:gd name="T14" fmla="*/ 7 w 35"/>
                <a:gd name="T15" fmla="*/ 15 h 37"/>
                <a:gd name="T16" fmla="*/ 7 w 35"/>
                <a:gd name="T17" fmla="*/ 2 h 37"/>
                <a:gd name="T18" fmla="*/ 9 w 35"/>
                <a:gd name="T19" fmla="*/ 0 h 37"/>
                <a:gd name="T20" fmla="*/ 11 w 35"/>
                <a:gd name="T21" fmla="*/ 2 h 37"/>
                <a:gd name="T22" fmla="*/ 11 w 35"/>
                <a:gd name="T23" fmla="*/ 14 h 37"/>
                <a:gd name="T24" fmla="*/ 10 w 35"/>
                <a:gd name="T25" fmla="*/ 29 h 37"/>
                <a:gd name="T26" fmla="*/ 5 w 35"/>
                <a:gd name="T27" fmla="*/ 37 h 37"/>
                <a:gd name="T28" fmla="*/ 1 w 35"/>
                <a:gd name="T29" fmla="*/ 36 h 37"/>
                <a:gd name="T30" fmla="*/ 1 w 35"/>
                <a:gd name="T31" fmla="*/ 33 h 37"/>
                <a:gd name="T32" fmla="*/ 6 w 35"/>
                <a:gd name="T33" fmla="*/ 27 h 37"/>
                <a:gd name="T34" fmla="*/ 7 w 35"/>
                <a:gd name="T35" fmla="*/ 15 h 37"/>
                <a:gd name="T36" fmla="*/ 14 w 35"/>
                <a:gd name="T37" fmla="*/ 1 h 37"/>
                <a:gd name="T38" fmla="*/ 33 w 35"/>
                <a:gd name="T39" fmla="*/ 1 h 37"/>
                <a:gd name="T40" fmla="*/ 35 w 35"/>
                <a:gd name="T41" fmla="*/ 4 h 37"/>
                <a:gd name="T42" fmla="*/ 33 w 35"/>
                <a:gd name="T43" fmla="*/ 6 h 37"/>
                <a:gd name="T44" fmla="*/ 25 w 35"/>
                <a:gd name="T45" fmla="*/ 6 h 37"/>
                <a:gd name="T46" fmla="*/ 25 w 35"/>
                <a:gd name="T47" fmla="*/ 9 h 37"/>
                <a:gd name="T48" fmla="*/ 29 w 35"/>
                <a:gd name="T49" fmla="*/ 9 h 37"/>
                <a:gd name="T50" fmla="*/ 33 w 35"/>
                <a:gd name="T51" fmla="*/ 12 h 37"/>
                <a:gd name="T52" fmla="*/ 33 w 35"/>
                <a:gd name="T53" fmla="*/ 29 h 37"/>
                <a:gd name="T54" fmla="*/ 27 w 35"/>
                <a:gd name="T55" fmla="*/ 32 h 37"/>
                <a:gd name="T56" fmla="*/ 28 w 35"/>
                <a:gd name="T57" fmla="*/ 28 h 37"/>
                <a:gd name="T58" fmla="*/ 29 w 35"/>
                <a:gd name="T59" fmla="*/ 27 h 37"/>
                <a:gd name="T60" fmla="*/ 29 w 35"/>
                <a:gd name="T61" fmla="*/ 14 h 37"/>
                <a:gd name="T62" fmla="*/ 28 w 35"/>
                <a:gd name="T63" fmla="*/ 13 h 37"/>
                <a:gd name="T64" fmla="*/ 25 w 35"/>
                <a:gd name="T65" fmla="*/ 13 h 37"/>
                <a:gd name="T66" fmla="*/ 25 w 35"/>
                <a:gd name="T67" fmla="*/ 35 h 37"/>
                <a:gd name="T68" fmla="*/ 23 w 35"/>
                <a:gd name="T69" fmla="*/ 37 h 37"/>
                <a:gd name="T70" fmla="*/ 21 w 35"/>
                <a:gd name="T71" fmla="*/ 35 h 37"/>
                <a:gd name="T72" fmla="*/ 21 w 35"/>
                <a:gd name="T73" fmla="*/ 13 h 37"/>
                <a:gd name="T74" fmla="*/ 18 w 35"/>
                <a:gd name="T75" fmla="*/ 13 h 37"/>
                <a:gd name="T76" fmla="*/ 18 w 35"/>
                <a:gd name="T77" fmla="*/ 14 h 37"/>
                <a:gd name="T78" fmla="*/ 18 w 35"/>
                <a:gd name="T79" fmla="*/ 30 h 37"/>
                <a:gd name="T80" fmla="*/ 16 w 35"/>
                <a:gd name="T81" fmla="*/ 32 h 37"/>
                <a:gd name="T82" fmla="*/ 13 w 35"/>
                <a:gd name="T83" fmla="*/ 30 h 37"/>
                <a:gd name="T84" fmla="*/ 13 w 35"/>
                <a:gd name="T85" fmla="*/ 13 h 37"/>
                <a:gd name="T86" fmla="*/ 17 w 35"/>
                <a:gd name="T87" fmla="*/ 9 h 37"/>
                <a:gd name="T88" fmla="*/ 21 w 35"/>
                <a:gd name="T89" fmla="*/ 9 h 37"/>
                <a:gd name="T90" fmla="*/ 21 w 35"/>
                <a:gd name="T91" fmla="*/ 6 h 37"/>
                <a:gd name="T92" fmla="*/ 14 w 35"/>
                <a:gd name="T93" fmla="*/ 6 h 37"/>
                <a:gd name="T94" fmla="*/ 12 w 35"/>
                <a:gd name="T95" fmla="*/ 4 h 37"/>
                <a:gd name="T96" fmla="*/ 14 w 35"/>
                <a:gd name="T9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 h="37">
                  <a:moveTo>
                    <a:pt x="0" y="27"/>
                  </a:moveTo>
                  <a:cubicBezTo>
                    <a:pt x="0" y="6"/>
                    <a:pt x="0" y="6"/>
                    <a:pt x="0" y="6"/>
                  </a:cubicBezTo>
                  <a:cubicBezTo>
                    <a:pt x="0" y="5"/>
                    <a:pt x="0" y="4"/>
                    <a:pt x="2" y="4"/>
                  </a:cubicBezTo>
                  <a:cubicBezTo>
                    <a:pt x="3" y="4"/>
                    <a:pt x="4" y="5"/>
                    <a:pt x="4" y="6"/>
                  </a:cubicBezTo>
                  <a:cubicBezTo>
                    <a:pt x="4" y="27"/>
                    <a:pt x="4" y="27"/>
                    <a:pt x="4" y="27"/>
                  </a:cubicBezTo>
                  <a:cubicBezTo>
                    <a:pt x="4" y="28"/>
                    <a:pt x="3" y="29"/>
                    <a:pt x="2" y="29"/>
                  </a:cubicBezTo>
                  <a:cubicBezTo>
                    <a:pt x="0" y="29"/>
                    <a:pt x="0" y="28"/>
                    <a:pt x="0" y="27"/>
                  </a:cubicBezTo>
                  <a:close/>
                  <a:moveTo>
                    <a:pt x="7" y="15"/>
                  </a:moveTo>
                  <a:cubicBezTo>
                    <a:pt x="7" y="2"/>
                    <a:pt x="7" y="2"/>
                    <a:pt x="7" y="2"/>
                  </a:cubicBezTo>
                  <a:cubicBezTo>
                    <a:pt x="7" y="1"/>
                    <a:pt x="7" y="0"/>
                    <a:pt x="9" y="0"/>
                  </a:cubicBezTo>
                  <a:cubicBezTo>
                    <a:pt x="10" y="0"/>
                    <a:pt x="11" y="1"/>
                    <a:pt x="11" y="2"/>
                  </a:cubicBezTo>
                  <a:cubicBezTo>
                    <a:pt x="11" y="14"/>
                    <a:pt x="11" y="14"/>
                    <a:pt x="11" y="14"/>
                  </a:cubicBezTo>
                  <a:cubicBezTo>
                    <a:pt x="11" y="21"/>
                    <a:pt x="11" y="26"/>
                    <a:pt x="10" y="29"/>
                  </a:cubicBezTo>
                  <a:cubicBezTo>
                    <a:pt x="9" y="32"/>
                    <a:pt x="7" y="34"/>
                    <a:pt x="5" y="37"/>
                  </a:cubicBezTo>
                  <a:cubicBezTo>
                    <a:pt x="3" y="37"/>
                    <a:pt x="2" y="37"/>
                    <a:pt x="1" y="36"/>
                  </a:cubicBezTo>
                  <a:cubicBezTo>
                    <a:pt x="0" y="35"/>
                    <a:pt x="0" y="34"/>
                    <a:pt x="1" y="33"/>
                  </a:cubicBezTo>
                  <a:cubicBezTo>
                    <a:pt x="4" y="32"/>
                    <a:pt x="5" y="30"/>
                    <a:pt x="6" y="27"/>
                  </a:cubicBezTo>
                  <a:cubicBezTo>
                    <a:pt x="6" y="26"/>
                    <a:pt x="7" y="22"/>
                    <a:pt x="7" y="15"/>
                  </a:cubicBezTo>
                  <a:close/>
                  <a:moveTo>
                    <a:pt x="14" y="1"/>
                  </a:moveTo>
                  <a:cubicBezTo>
                    <a:pt x="33" y="1"/>
                    <a:pt x="33" y="1"/>
                    <a:pt x="33" y="1"/>
                  </a:cubicBezTo>
                  <a:cubicBezTo>
                    <a:pt x="34" y="1"/>
                    <a:pt x="35" y="2"/>
                    <a:pt x="35" y="4"/>
                  </a:cubicBezTo>
                  <a:cubicBezTo>
                    <a:pt x="35" y="5"/>
                    <a:pt x="34" y="6"/>
                    <a:pt x="33" y="6"/>
                  </a:cubicBezTo>
                  <a:cubicBezTo>
                    <a:pt x="25" y="6"/>
                    <a:pt x="25" y="6"/>
                    <a:pt x="25" y="6"/>
                  </a:cubicBezTo>
                  <a:cubicBezTo>
                    <a:pt x="25" y="9"/>
                    <a:pt x="25" y="9"/>
                    <a:pt x="25" y="9"/>
                  </a:cubicBezTo>
                  <a:cubicBezTo>
                    <a:pt x="29" y="9"/>
                    <a:pt x="29" y="9"/>
                    <a:pt x="29" y="9"/>
                  </a:cubicBezTo>
                  <a:cubicBezTo>
                    <a:pt x="33" y="9"/>
                    <a:pt x="34" y="10"/>
                    <a:pt x="33" y="12"/>
                  </a:cubicBezTo>
                  <a:cubicBezTo>
                    <a:pt x="33" y="29"/>
                    <a:pt x="33" y="29"/>
                    <a:pt x="33" y="29"/>
                  </a:cubicBezTo>
                  <a:cubicBezTo>
                    <a:pt x="34" y="32"/>
                    <a:pt x="32" y="33"/>
                    <a:pt x="27" y="32"/>
                  </a:cubicBezTo>
                  <a:cubicBezTo>
                    <a:pt x="25" y="30"/>
                    <a:pt x="26" y="29"/>
                    <a:pt x="28" y="28"/>
                  </a:cubicBezTo>
                  <a:cubicBezTo>
                    <a:pt x="29" y="28"/>
                    <a:pt x="29" y="28"/>
                    <a:pt x="29" y="27"/>
                  </a:cubicBezTo>
                  <a:cubicBezTo>
                    <a:pt x="29" y="14"/>
                    <a:pt x="29" y="14"/>
                    <a:pt x="29" y="14"/>
                  </a:cubicBezTo>
                  <a:cubicBezTo>
                    <a:pt x="29" y="14"/>
                    <a:pt x="29" y="13"/>
                    <a:pt x="28" y="13"/>
                  </a:cubicBezTo>
                  <a:cubicBezTo>
                    <a:pt x="25" y="13"/>
                    <a:pt x="25" y="13"/>
                    <a:pt x="25" y="13"/>
                  </a:cubicBezTo>
                  <a:cubicBezTo>
                    <a:pt x="25" y="35"/>
                    <a:pt x="25" y="35"/>
                    <a:pt x="25" y="35"/>
                  </a:cubicBezTo>
                  <a:cubicBezTo>
                    <a:pt x="25" y="36"/>
                    <a:pt x="25" y="37"/>
                    <a:pt x="23" y="37"/>
                  </a:cubicBezTo>
                  <a:cubicBezTo>
                    <a:pt x="22" y="37"/>
                    <a:pt x="21" y="36"/>
                    <a:pt x="21" y="35"/>
                  </a:cubicBezTo>
                  <a:cubicBezTo>
                    <a:pt x="21" y="13"/>
                    <a:pt x="21" y="13"/>
                    <a:pt x="21" y="13"/>
                  </a:cubicBezTo>
                  <a:cubicBezTo>
                    <a:pt x="18" y="13"/>
                    <a:pt x="18" y="13"/>
                    <a:pt x="18" y="13"/>
                  </a:cubicBezTo>
                  <a:cubicBezTo>
                    <a:pt x="18" y="13"/>
                    <a:pt x="18" y="14"/>
                    <a:pt x="18" y="14"/>
                  </a:cubicBezTo>
                  <a:cubicBezTo>
                    <a:pt x="18" y="30"/>
                    <a:pt x="18" y="30"/>
                    <a:pt x="18" y="30"/>
                  </a:cubicBezTo>
                  <a:cubicBezTo>
                    <a:pt x="18" y="31"/>
                    <a:pt x="17" y="32"/>
                    <a:pt x="16" y="32"/>
                  </a:cubicBezTo>
                  <a:cubicBezTo>
                    <a:pt x="14" y="32"/>
                    <a:pt x="13" y="32"/>
                    <a:pt x="13" y="30"/>
                  </a:cubicBezTo>
                  <a:cubicBezTo>
                    <a:pt x="13" y="13"/>
                    <a:pt x="13" y="13"/>
                    <a:pt x="13" y="13"/>
                  </a:cubicBezTo>
                  <a:cubicBezTo>
                    <a:pt x="13" y="10"/>
                    <a:pt x="14" y="9"/>
                    <a:pt x="17" y="9"/>
                  </a:cubicBezTo>
                  <a:cubicBezTo>
                    <a:pt x="21" y="9"/>
                    <a:pt x="21" y="9"/>
                    <a:pt x="21" y="9"/>
                  </a:cubicBezTo>
                  <a:cubicBezTo>
                    <a:pt x="21" y="6"/>
                    <a:pt x="21" y="6"/>
                    <a:pt x="21" y="6"/>
                  </a:cubicBezTo>
                  <a:cubicBezTo>
                    <a:pt x="14" y="6"/>
                    <a:pt x="14" y="6"/>
                    <a:pt x="14" y="6"/>
                  </a:cubicBezTo>
                  <a:cubicBezTo>
                    <a:pt x="13" y="6"/>
                    <a:pt x="12" y="5"/>
                    <a:pt x="12" y="4"/>
                  </a:cubicBezTo>
                  <a:cubicBezTo>
                    <a:pt x="12" y="2"/>
                    <a:pt x="13" y="1"/>
                    <a:pt x="14"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53" name="íSḻide">
              <a:extLst>
                <a:ext uri="{FF2B5EF4-FFF2-40B4-BE49-F238E27FC236}">
                  <a16:creationId xmlns:a16="http://schemas.microsoft.com/office/drawing/2014/main" id="{3F65CF9A-B119-5696-7647-DD6AD5ABEC1A}"/>
                </a:ext>
              </a:extLst>
            </p:cNvPr>
            <p:cNvSpPr/>
            <p:nvPr/>
          </p:nvSpPr>
          <p:spPr bwMode="auto">
            <a:xfrm>
              <a:off x="2137762" y="2573491"/>
              <a:ext cx="154817" cy="159508"/>
            </a:xfrm>
            <a:custGeom>
              <a:avLst/>
              <a:gdLst>
                <a:gd name="T0" fmla="*/ 1 w 36"/>
                <a:gd name="T1" fmla="*/ 21 h 37"/>
                <a:gd name="T2" fmla="*/ 3 w 36"/>
                <a:gd name="T3" fmla="*/ 17 h 37"/>
                <a:gd name="T4" fmla="*/ 9 w 36"/>
                <a:gd name="T5" fmla="*/ 24 h 37"/>
                <a:gd name="T6" fmla="*/ 2 w 36"/>
                <a:gd name="T7" fmla="*/ 4 h 37"/>
                <a:gd name="T8" fmla="*/ 9 w 36"/>
                <a:gd name="T9" fmla="*/ 2 h 37"/>
                <a:gd name="T10" fmla="*/ 13 w 36"/>
                <a:gd name="T11" fmla="*/ 2 h 37"/>
                <a:gd name="T12" fmla="*/ 23 w 36"/>
                <a:gd name="T13" fmla="*/ 4 h 37"/>
                <a:gd name="T14" fmla="*/ 27 w 36"/>
                <a:gd name="T15" fmla="*/ 2 h 37"/>
                <a:gd name="T16" fmla="*/ 34 w 36"/>
                <a:gd name="T17" fmla="*/ 4 h 37"/>
                <a:gd name="T18" fmla="*/ 34 w 36"/>
                <a:gd name="T19" fmla="*/ 8 h 37"/>
                <a:gd name="T20" fmla="*/ 27 w 36"/>
                <a:gd name="T21" fmla="*/ 10 h 37"/>
                <a:gd name="T22" fmla="*/ 29 w 36"/>
                <a:gd name="T23" fmla="*/ 12 h 37"/>
                <a:gd name="T24" fmla="*/ 33 w 36"/>
                <a:gd name="T25" fmla="*/ 23 h 37"/>
                <a:gd name="T26" fmla="*/ 27 w 36"/>
                <a:gd name="T27" fmla="*/ 27 h 37"/>
                <a:gd name="T28" fmla="*/ 21 w 36"/>
                <a:gd name="T29" fmla="*/ 24 h 37"/>
                <a:gd name="T30" fmla="*/ 25 w 36"/>
                <a:gd name="T31" fmla="*/ 23 h 37"/>
                <a:gd name="T32" fmla="*/ 28 w 36"/>
                <a:gd name="T33" fmla="*/ 17 h 37"/>
                <a:gd name="T34" fmla="*/ 18 w 36"/>
                <a:gd name="T35" fmla="*/ 16 h 37"/>
                <a:gd name="T36" fmla="*/ 17 w 36"/>
                <a:gd name="T37" fmla="*/ 30 h 37"/>
                <a:gd name="T38" fmla="*/ 28 w 36"/>
                <a:gd name="T39" fmla="*/ 32 h 37"/>
                <a:gd name="T40" fmla="*/ 34 w 36"/>
                <a:gd name="T41" fmla="*/ 27 h 37"/>
                <a:gd name="T42" fmla="*/ 30 w 36"/>
                <a:gd name="T43" fmla="*/ 36 h 37"/>
                <a:gd name="T44" fmla="*/ 13 w 36"/>
                <a:gd name="T45" fmla="*/ 31 h 37"/>
                <a:gd name="T46" fmla="*/ 17 w 36"/>
                <a:gd name="T47" fmla="*/ 12 h 37"/>
                <a:gd name="T48" fmla="*/ 23 w 36"/>
                <a:gd name="T49" fmla="*/ 10 h 37"/>
                <a:gd name="T50" fmla="*/ 13 w 36"/>
                <a:gd name="T51" fmla="*/ 8 h 37"/>
                <a:gd name="T52" fmla="*/ 11 w 36"/>
                <a:gd name="T53" fmla="*/ 12 h 37"/>
                <a:gd name="T54" fmla="*/ 9 w 36"/>
                <a:gd name="T55" fmla="*/ 8 h 37"/>
                <a:gd name="T56" fmla="*/ 0 w 36"/>
                <a:gd name="T57" fmla="*/ 6 h 37"/>
                <a:gd name="T58" fmla="*/ 1 w 36"/>
                <a:gd name="T59" fmla="*/ 33 h 37"/>
                <a:gd name="T60" fmla="*/ 9 w 36"/>
                <a:gd name="T61" fmla="*/ 26 h 37"/>
                <a:gd name="T62" fmla="*/ 4 w 36"/>
                <a:gd name="T63" fmla="*/ 36 h 37"/>
                <a:gd name="T64" fmla="*/ 1 w 36"/>
                <a:gd name="T65" fmla="*/ 33 h 37"/>
                <a:gd name="T66" fmla="*/ 3 w 36"/>
                <a:gd name="T67" fmla="*/ 13 h 37"/>
                <a:gd name="T68" fmla="*/ 5 w 36"/>
                <a:gd name="T69" fmla="*/ 10 h 37"/>
                <a:gd name="T70" fmla="*/ 11 w 36"/>
                <a:gd name="T71"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 h="37">
                  <a:moveTo>
                    <a:pt x="6" y="24"/>
                  </a:moveTo>
                  <a:cubicBezTo>
                    <a:pt x="4" y="23"/>
                    <a:pt x="3" y="22"/>
                    <a:pt x="1" y="21"/>
                  </a:cubicBezTo>
                  <a:cubicBezTo>
                    <a:pt x="0" y="20"/>
                    <a:pt x="0" y="19"/>
                    <a:pt x="0" y="18"/>
                  </a:cubicBezTo>
                  <a:cubicBezTo>
                    <a:pt x="1" y="17"/>
                    <a:pt x="2" y="17"/>
                    <a:pt x="3" y="17"/>
                  </a:cubicBezTo>
                  <a:cubicBezTo>
                    <a:pt x="5" y="18"/>
                    <a:pt x="7" y="20"/>
                    <a:pt x="9" y="21"/>
                  </a:cubicBezTo>
                  <a:cubicBezTo>
                    <a:pt x="10" y="22"/>
                    <a:pt x="10" y="23"/>
                    <a:pt x="9" y="24"/>
                  </a:cubicBezTo>
                  <a:cubicBezTo>
                    <a:pt x="8" y="25"/>
                    <a:pt x="7" y="25"/>
                    <a:pt x="6" y="24"/>
                  </a:cubicBezTo>
                  <a:close/>
                  <a:moveTo>
                    <a:pt x="2" y="4"/>
                  </a:moveTo>
                  <a:cubicBezTo>
                    <a:pt x="9" y="4"/>
                    <a:pt x="9" y="4"/>
                    <a:pt x="9" y="4"/>
                  </a:cubicBezTo>
                  <a:cubicBezTo>
                    <a:pt x="9" y="2"/>
                    <a:pt x="9" y="2"/>
                    <a:pt x="9" y="2"/>
                  </a:cubicBezTo>
                  <a:cubicBezTo>
                    <a:pt x="9" y="1"/>
                    <a:pt x="10" y="0"/>
                    <a:pt x="11" y="0"/>
                  </a:cubicBezTo>
                  <a:cubicBezTo>
                    <a:pt x="12" y="0"/>
                    <a:pt x="13" y="1"/>
                    <a:pt x="13" y="2"/>
                  </a:cubicBezTo>
                  <a:cubicBezTo>
                    <a:pt x="13" y="4"/>
                    <a:pt x="13" y="4"/>
                    <a:pt x="13" y="4"/>
                  </a:cubicBezTo>
                  <a:cubicBezTo>
                    <a:pt x="23" y="4"/>
                    <a:pt x="23" y="4"/>
                    <a:pt x="23" y="4"/>
                  </a:cubicBezTo>
                  <a:cubicBezTo>
                    <a:pt x="23" y="2"/>
                    <a:pt x="23" y="2"/>
                    <a:pt x="23" y="2"/>
                  </a:cubicBezTo>
                  <a:cubicBezTo>
                    <a:pt x="24" y="0"/>
                    <a:pt x="25" y="0"/>
                    <a:pt x="27" y="2"/>
                  </a:cubicBezTo>
                  <a:cubicBezTo>
                    <a:pt x="27" y="4"/>
                    <a:pt x="27" y="4"/>
                    <a:pt x="27" y="4"/>
                  </a:cubicBezTo>
                  <a:cubicBezTo>
                    <a:pt x="34" y="4"/>
                    <a:pt x="34" y="4"/>
                    <a:pt x="34" y="4"/>
                  </a:cubicBezTo>
                  <a:cubicBezTo>
                    <a:pt x="35" y="4"/>
                    <a:pt x="36" y="5"/>
                    <a:pt x="36" y="6"/>
                  </a:cubicBezTo>
                  <a:cubicBezTo>
                    <a:pt x="36" y="7"/>
                    <a:pt x="35" y="8"/>
                    <a:pt x="34" y="8"/>
                  </a:cubicBezTo>
                  <a:cubicBezTo>
                    <a:pt x="27" y="8"/>
                    <a:pt x="27" y="8"/>
                    <a:pt x="27" y="8"/>
                  </a:cubicBezTo>
                  <a:cubicBezTo>
                    <a:pt x="27" y="10"/>
                    <a:pt x="27" y="10"/>
                    <a:pt x="27" y="10"/>
                  </a:cubicBezTo>
                  <a:cubicBezTo>
                    <a:pt x="27" y="11"/>
                    <a:pt x="26" y="12"/>
                    <a:pt x="25" y="12"/>
                  </a:cubicBezTo>
                  <a:cubicBezTo>
                    <a:pt x="29" y="12"/>
                    <a:pt x="29" y="12"/>
                    <a:pt x="29" y="12"/>
                  </a:cubicBezTo>
                  <a:cubicBezTo>
                    <a:pt x="32" y="11"/>
                    <a:pt x="33" y="12"/>
                    <a:pt x="33" y="14"/>
                  </a:cubicBezTo>
                  <a:cubicBezTo>
                    <a:pt x="33" y="23"/>
                    <a:pt x="33" y="23"/>
                    <a:pt x="33" y="23"/>
                  </a:cubicBezTo>
                  <a:cubicBezTo>
                    <a:pt x="33" y="25"/>
                    <a:pt x="32" y="26"/>
                    <a:pt x="31" y="27"/>
                  </a:cubicBezTo>
                  <a:cubicBezTo>
                    <a:pt x="30" y="27"/>
                    <a:pt x="29" y="27"/>
                    <a:pt x="27" y="27"/>
                  </a:cubicBezTo>
                  <a:cubicBezTo>
                    <a:pt x="25" y="27"/>
                    <a:pt x="24" y="27"/>
                    <a:pt x="23" y="27"/>
                  </a:cubicBezTo>
                  <a:cubicBezTo>
                    <a:pt x="21" y="26"/>
                    <a:pt x="21" y="26"/>
                    <a:pt x="21" y="24"/>
                  </a:cubicBezTo>
                  <a:cubicBezTo>
                    <a:pt x="21" y="23"/>
                    <a:pt x="22" y="22"/>
                    <a:pt x="23" y="22"/>
                  </a:cubicBezTo>
                  <a:cubicBezTo>
                    <a:pt x="24" y="22"/>
                    <a:pt x="24" y="22"/>
                    <a:pt x="25" y="23"/>
                  </a:cubicBezTo>
                  <a:cubicBezTo>
                    <a:pt x="27" y="23"/>
                    <a:pt x="28" y="23"/>
                    <a:pt x="28" y="21"/>
                  </a:cubicBezTo>
                  <a:cubicBezTo>
                    <a:pt x="28" y="17"/>
                    <a:pt x="28" y="17"/>
                    <a:pt x="28" y="17"/>
                  </a:cubicBezTo>
                  <a:cubicBezTo>
                    <a:pt x="28" y="16"/>
                    <a:pt x="28" y="16"/>
                    <a:pt x="28" y="16"/>
                  </a:cubicBezTo>
                  <a:cubicBezTo>
                    <a:pt x="18" y="16"/>
                    <a:pt x="18" y="16"/>
                    <a:pt x="18" y="16"/>
                  </a:cubicBezTo>
                  <a:cubicBezTo>
                    <a:pt x="18" y="16"/>
                    <a:pt x="17" y="16"/>
                    <a:pt x="17" y="17"/>
                  </a:cubicBezTo>
                  <a:cubicBezTo>
                    <a:pt x="17" y="30"/>
                    <a:pt x="17" y="30"/>
                    <a:pt x="17" y="30"/>
                  </a:cubicBezTo>
                  <a:cubicBezTo>
                    <a:pt x="17" y="32"/>
                    <a:pt x="18" y="32"/>
                    <a:pt x="20" y="32"/>
                  </a:cubicBezTo>
                  <a:cubicBezTo>
                    <a:pt x="28" y="32"/>
                    <a:pt x="28" y="32"/>
                    <a:pt x="28" y="32"/>
                  </a:cubicBezTo>
                  <a:cubicBezTo>
                    <a:pt x="30" y="32"/>
                    <a:pt x="31" y="31"/>
                    <a:pt x="31" y="29"/>
                  </a:cubicBezTo>
                  <a:cubicBezTo>
                    <a:pt x="32" y="27"/>
                    <a:pt x="32" y="27"/>
                    <a:pt x="34" y="27"/>
                  </a:cubicBezTo>
                  <a:cubicBezTo>
                    <a:pt x="35" y="27"/>
                    <a:pt x="36" y="28"/>
                    <a:pt x="36" y="29"/>
                  </a:cubicBezTo>
                  <a:cubicBezTo>
                    <a:pt x="35" y="34"/>
                    <a:pt x="33" y="36"/>
                    <a:pt x="30" y="36"/>
                  </a:cubicBezTo>
                  <a:cubicBezTo>
                    <a:pt x="19" y="36"/>
                    <a:pt x="19" y="36"/>
                    <a:pt x="19" y="36"/>
                  </a:cubicBezTo>
                  <a:cubicBezTo>
                    <a:pt x="15" y="36"/>
                    <a:pt x="13" y="35"/>
                    <a:pt x="13" y="31"/>
                  </a:cubicBezTo>
                  <a:cubicBezTo>
                    <a:pt x="13" y="15"/>
                    <a:pt x="13" y="15"/>
                    <a:pt x="13" y="15"/>
                  </a:cubicBezTo>
                  <a:cubicBezTo>
                    <a:pt x="13" y="12"/>
                    <a:pt x="14" y="11"/>
                    <a:pt x="17" y="12"/>
                  </a:cubicBezTo>
                  <a:cubicBezTo>
                    <a:pt x="24" y="12"/>
                    <a:pt x="24" y="12"/>
                    <a:pt x="24" y="12"/>
                  </a:cubicBezTo>
                  <a:cubicBezTo>
                    <a:pt x="23" y="12"/>
                    <a:pt x="23" y="11"/>
                    <a:pt x="23" y="10"/>
                  </a:cubicBezTo>
                  <a:cubicBezTo>
                    <a:pt x="23" y="8"/>
                    <a:pt x="23" y="8"/>
                    <a:pt x="23" y="8"/>
                  </a:cubicBezTo>
                  <a:cubicBezTo>
                    <a:pt x="13" y="8"/>
                    <a:pt x="13" y="8"/>
                    <a:pt x="13" y="8"/>
                  </a:cubicBezTo>
                  <a:cubicBezTo>
                    <a:pt x="13" y="10"/>
                    <a:pt x="13" y="10"/>
                    <a:pt x="13" y="10"/>
                  </a:cubicBezTo>
                  <a:cubicBezTo>
                    <a:pt x="13" y="11"/>
                    <a:pt x="12" y="12"/>
                    <a:pt x="11" y="12"/>
                  </a:cubicBezTo>
                  <a:cubicBezTo>
                    <a:pt x="10" y="12"/>
                    <a:pt x="9" y="11"/>
                    <a:pt x="9" y="10"/>
                  </a:cubicBezTo>
                  <a:cubicBezTo>
                    <a:pt x="9" y="8"/>
                    <a:pt x="9" y="8"/>
                    <a:pt x="9" y="8"/>
                  </a:cubicBezTo>
                  <a:cubicBezTo>
                    <a:pt x="2" y="8"/>
                    <a:pt x="2" y="8"/>
                    <a:pt x="2" y="8"/>
                  </a:cubicBezTo>
                  <a:cubicBezTo>
                    <a:pt x="1" y="8"/>
                    <a:pt x="0" y="7"/>
                    <a:pt x="0" y="6"/>
                  </a:cubicBezTo>
                  <a:cubicBezTo>
                    <a:pt x="0" y="5"/>
                    <a:pt x="1" y="4"/>
                    <a:pt x="2" y="4"/>
                  </a:cubicBezTo>
                  <a:close/>
                  <a:moveTo>
                    <a:pt x="1" y="33"/>
                  </a:moveTo>
                  <a:cubicBezTo>
                    <a:pt x="3" y="31"/>
                    <a:pt x="5" y="29"/>
                    <a:pt x="6" y="27"/>
                  </a:cubicBezTo>
                  <a:cubicBezTo>
                    <a:pt x="7" y="26"/>
                    <a:pt x="8" y="26"/>
                    <a:pt x="9" y="26"/>
                  </a:cubicBezTo>
                  <a:cubicBezTo>
                    <a:pt x="11" y="27"/>
                    <a:pt x="11" y="28"/>
                    <a:pt x="10" y="29"/>
                  </a:cubicBezTo>
                  <a:cubicBezTo>
                    <a:pt x="8" y="32"/>
                    <a:pt x="6" y="34"/>
                    <a:pt x="4" y="36"/>
                  </a:cubicBezTo>
                  <a:cubicBezTo>
                    <a:pt x="3" y="37"/>
                    <a:pt x="2" y="37"/>
                    <a:pt x="1" y="37"/>
                  </a:cubicBezTo>
                  <a:cubicBezTo>
                    <a:pt x="0" y="36"/>
                    <a:pt x="0" y="34"/>
                    <a:pt x="1" y="33"/>
                  </a:cubicBezTo>
                  <a:close/>
                  <a:moveTo>
                    <a:pt x="8" y="17"/>
                  </a:moveTo>
                  <a:cubicBezTo>
                    <a:pt x="6" y="16"/>
                    <a:pt x="5" y="15"/>
                    <a:pt x="3" y="13"/>
                  </a:cubicBezTo>
                  <a:cubicBezTo>
                    <a:pt x="1" y="13"/>
                    <a:pt x="1" y="12"/>
                    <a:pt x="2" y="11"/>
                  </a:cubicBezTo>
                  <a:cubicBezTo>
                    <a:pt x="2" y="10"/>
                    <a:pt x="3" y="10"/>
                    <a:pt x="5" y="10"/>
                  </a:cubicBezTo>
                  <a:cubicBezTo>
                    <a:pt x="7" y="11"/>
                    <a:pt x="9" y="12"/>
                    <a:pt x="11" y="14"/>
                  </a:cubicBezTo>
                  <a:cubicBezTo>
                    <a:pt x="11" y="15"/>
                    <a:pt x="11" y="16"/>
                    <a:pt x="11" y="17"/>
                  </a:cubicBezTo>
                  <a:cubicBezTo>
                    <a:pt x="10" y="17"/>
                    <a:pt x="9" y="17"/>
                    <a:pt x="8"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54" name="ïş1ïḋè">
              <a:extLst>
                <a:ext uri="{FF2B5EF4-FFF2-40B4-BE49-F238E27FC236}">
                  <a16:creationId xmlns:a16="http://schemas.microsoft.com/office/drawing/2014/main" id="{61104F17-3423-4588-E10D-E7AD0550053C}"/>
                </a:ext>
              </a:extLst>
            </p:cNvPr>
            <p:cNvSpPr/>
            <p:nvPr/>
          </p:nvSpPr>
          <p:spPr bwMode="auto">
            <a:xfrm>
              <a:off x="1269854" y="3394483"/>
              <a:ext cx="98520" cy="78190"/>
            </a:xfrm>
            <a:custGeom>
              <a:avLst/>
              <a:gdLst>
                <a:gd name="T0" fmla="*/ 2 w 63"/>
                <a:gd name="T1" fmla="*/ 0 h 50"/>
                <a:gd name="T2" fmla="*/ 63 w 63"/>
                <a:gd name="T3" fmla="*/ 3 h 50"/>
                <a:gd name="T4" fmla="*/ 63 w 63"/>
                <a:gd name="T5" fmla="*/ 14 h 50"/>
                <a:gd name="T6" fmla="*/ 22 w 63"/>
                <a:gd name="T7" fmla="*/ 36 h 50"/>
                <a:gd name="T8" fmla="*/ 60 w 63"/>
                <a:gd name="T9" fmla="*/ 39 h 50"/>
                <a:gd name="T10" fmla="*/ 60 w 63"/>
                <a:gd name="T11" fmla="*/ 50 h 50"/>
                <a:gd name="T12" fmla="*/ 0 w 63"/>
                <a:gd name="T13" fmla="*/ 47 h 50"/>
                <a:gd name="T14" fmla="*/ 0 w 63"/>
                <a:gd name="T15" fmla="*/ 33 h 50"/>
                <a:gd name="T16" fmla="*/ 41 w 63"/>
                <a:gd name="T17" fmla="*/ 14 h 50"/>
                <a:gd name="T18" fmla="*/ 2 w 63"/>
                <a:gd name="T19" fmla="*/ 11 h 50"/>
                <a:gd name="T20" fmla="*/ 2 w 63"/>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0">
                  <a:moveTo>
                    <a:pt x="2" y="0"/>
                  </a:moveTo>
                  <a:lnTo>
                    <a:pt x="63" y="3"/>
                  </a:lnTo>
                  <a:lnTo>
                    <a:pt x="63" y="14"/>
                  </a:lnTo>
                  <a:lnTo>
                    <a:pt x="22" y="36"/>
                  </a:lnTo>
                  <a:lnTo>
                    <a:pt x="60" y="39"/>
                  </a:lnTo>
                  <a:lnTo>
                    <a:pt x="60" y="50"/>
                  </a:lnTo>
                  <a:lnTo>
                    <a:pt x="0" y="47"/>
                  </a:lnTo>
                  <a:lnTo>
                    <a:pt x="0" y="33"/>
                  </a:lnTo>
                  <a:lnTo>
                    <a:pt x="41" y="14"/>
                  </a:lnTo>
                  <a:lnTo>
                    <a:pt x="2" y="11"/>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55" name="iṡļïdê">
              <a:extLst>
                <a:ext uri="{FF2B5EF4-FFF2-40B4-BE49-F238E27FC236}">
                  <a16:creationId xmlns:a16="http://schemas.microsoft.com/office/drawing/2014/main" id="{830F6EFF-0E2B-E873-A03E-D1F8A5258A77}"/>
                </a:ext>
              </a:extLst>
            </p:cNvPr>
            <p:cNvSpPr/>
            <p:nvPr/>
          </p:nvSpPr>
          <p:spPr bwMode="auto">
            <a:xfrm>
              <a:off x="1269854" y="3511769"/>
              <a:ext cx="93827" cy="95392"/>
            </a:xfrm>
            <a:custGeom>
              <a:avLst/>
              <a:gdLst>
                <a:gd name="T0" fmla="*/ 0 w 60"/>
                <a:gd name="T1" fmla="*/ 61 h 61"/>
                <a:gd name="T2" fmla="*/ 0 w 60"/>
                <a:gd name="T3" fmla="*/ 47 h 61"/>
                <a:gd name="T4" fmla="*/ 13 w 60"/>
                <a:gd name="T5" fmla="*/ 41 h 61"/>
                <a:gd name="T6" fmla="*/ 13 w 60"/>
                <a:gd name="T7" fmla="*/ 16 h 61"/>
                <a:gd name="T8" fmla="*/ 0 w 60"/>
                <a:gd name="T9" fmla="*/ 11 h 61"/>
                <a:gd name="T10" fmla="*/ 0 w 60"/>
                <a:gd name="T11" fmla="*/ 0 h 61"/>
                <a:gd name="T12" fmla="*/ 60 w 60"/>
                <a:gd name="T13" fmla="*/ 22 h 61"/>
                <a:gd name="T14" fmla="*/ 60 w 60"/>
                <a:gd name="T15" fmla="*/ 36 h 61"/>
                <a:gd name="T16" fmla="*/ 0 w 60"/>
                <a:gd name="T17" fmla="*/ 61 h 61"/>
                <a:gd name="T18" fmla="*/ 24 w 60"/>
                <a:gd name="T19" fmla="*/ 36 h 61"/>
                <a:gd name="T20" fmla="*/ 46 w 60"/>
                <a:gd name="T21" fmla="*/ 28 h 61"/>
                <a:gd name="T22" fmla="*/ 22 w 60"/>
                <a:gd name="T23" fmla="*/ 22 h 61"/>
                <a:gd name="T24" fmla="*/ 24 w 60"/>
                <a:gd name="T25"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1">
                  <a:moveTo>
                    <a:pt x="0" y="61"/>
                  </a:moveTo>
                  <a:lnTo>
                    <a:pt x="0" y="47"/>
                  </a:lnTo>
                  <a:lnTo>
                    <a:pt x="13" y="41"/>
                  </a:lnTo>
                  <a:lnTo>
                    <a:pt x="13" y="16"/>
                  </a:lnTo>
                  <a:lnTo>
                    <a:pt x="0" y="11"/>
                  </a:lnTo>
                  <a:lnTo>
                    <a:pt x="0" y="0"/>
                  </a:lnTo>
                  <a:lnTo>
                    <a:pt x="60" y="22"/>
                  </a:lnTo>
                  <a:lnTo>
                    <a:pt x="60" y="36"/>
                  </a:lnTo>
                  <a:lnTo>
                    <a:pt x="0" y="61"/>
                  </a:lnTo>
                  <a:close/>
                  <a:moveTo>
                    <a:pt x="24" y="36"/>
                  </a:moveTo>
                  <a:lnTo>
                    <a:pt x="46" y="28"/>
                  </a:lnTo>
                  <a:lnTo>
                    <a:pt x="22" y="22"/>
                  </a:lnTo>
                  <a:lnTo>
                    <a:pt x="24" y="3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56" name="îṥḷiďé">
              <a:extLst>
                <a:ext uri="{FF2B5EF4-FFF2-40B4-BE49-F238E27FC236}">
                  <a16:creationId xmlns:a16="http://schemas.microsoft.com/office/drawing/2014/main" id="{F6EEFE8E-84EB-8DEC-0713-850DD379E03E}"/>
                </a:ext>
              </a:extLst>
            </p:cNvPr>
            <p:cNvSpPr/>
            <p:nvPr/>
          </p:nvSpPr>
          <p:spPr bwMode="auto">
            <a:xfrm>
              <a:off x="1272981" y="3636872"/>
              <a:ext cx="100083" cy="86009"/>
            </a:xfrm>
            <a:custGeom>
              <a:avLst/>
              <a:gdLst>
                <a:gd name="T0" fmla="*/ 0 w 64"/>
                <a:gd name="T1" fmla="*/ 8 h 55"/>
                <a:gd name="T2" fmla="*/ 58 w 64"/>
                <a:gd name="T3" fmla="*/ 0 h 55"/>
                <a:gd name="T4" fmla="*/ 61 w 64"/>
                <a:gd name="T5" fmla="*/ 11 h 55"/>
                <a:gd name="T6" fmla="*/ 25 w 64"/>
                <a:gd name="T7" fmla="*/ 42 h 55"/>
                <a:gd name="T8" fmla="*/ 64 w 64"/>
                <a:gd name="T9" fmla="*/ 36 h 55"/>
                <a:gd name="T10" fmla="*/ 64 w 64"/>
                <a:gd name="T11" fmla="*/ 47 h 55"/>
                <a:gd name="T12" fmla="*/ 6 w 64"/>
                <a:gd name="T13" fmla="*/ 55 h 55"/>
                <a:gd name="T14" fmla="*/ 3 w 64"/>
                <a:gd name="T15" fmla="*/ 42 h 55"/>
                <a:gd name="T16" fmla="*/ 39 w 64"/>
                <a:gd name="T17" fmla="*/ 14 h 55"/>
                <a:gd name="T18" fmla="*/ 0 w 64"/>
                <a:gd name="T19" fmla="*/ 19 h 55"/>
                <a:gd name="T20" fmla="*/ 0 w 64"/>
                <a:gd name="T21"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5">
                  <a:moveTo>
                    <a:pt x="0" y="8"/>
                  </a:moveTo>
                  <a:lnTo>
                    <a:pt x="58" y="0"/>
                  </a:lnTo>
                  <a:lnTo>
                    <a:pt x="61" y="11"/>
                  </a:lnTo>
                  <a:lnTo>
                    <a:pt x="25" y="42"/>
                  </a:lnTo>
                  <a:lnTo>
                    <a:pt x="64" y="36"/>
                  </a:lnTo>
                  <a:lnTo>
                    <a:pt x="64" y="47"/>
                  </a:lnTo>
                  <a:lnTo>
                    <a:pt x="6" y="55"/>
                  </a:lnTo>
                  <a:lnTo>
                    <a:pt x="3" y="42"/>
                  </a:lnTo>
                  <a:lnTo>
                    <a:pt x="39" y="14"/>
                  </a:lnTo>
                  <a:lnTo>
                    <a:pt x="0" y="19"/>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57" name="îṣḷïdé">
              <a:extLst>
                <a:ext uri="{FF2B5EF4-FFF2-40B4-BE49-F238E27FC236}">
                  <a16:creationId xmlns:a16="http://schemas.microsoft.com/office/drawing/2014/main" id="{E0EEF725-0860-5126-8E8D-9800DD90FCAE}"/>
                </a:ext>
              </a:extLst>
            </p:cNvPr>
            <p:cNvSpPr/>
            <p:nvPr/>
          </p:nvSpPr>
          <p:spPr bwMode="auto">
            <a:xfrm>
              <a:off x="1290185" y="3761976"/>
              <a:ext cx="103211" cy="56297"/>
            </a:xfrm>
            <a:custGeom>
              <a:avLst/>
              <a:gdLst>
                <a:gd name="T0" fmla="*/ 23 w 24"/>
                <a:gd name="T1" fmla="*/ 5 h 13"/>
                <a:gd name="T2" fmla="*/ 24 w 24"/>
                <a:gd name="T3" fmla="*/ 10 h 13"/>
                <a:gd name="T4" fmla="*/ 11 w 24"/>
                <a:gd name="T5" fmla="*/ 13 h 13"/>
                <a:gd name="T6" fmla="*/ 7 w 24"/>
                <a:gd name="T7" fmla="*/ 13 h 13"/>
                <a:gd name="T8" fmla="*/ 3 w 24"/>
                <a:gd name="T9" fmla="*/ 12 h 13"/>
                <a:gd name="T10" fmla="*/ 1 w 24"/>
                <a:gd name="T11" fmla="*/ 8 h 13"/>
                <a:gd name="T12" fmla="*/ 1 w 24"/>
                <a:gd name="T13" fmla="*/ 3 h 13"/>
                <a:gd name="T14" fmla="*/ 6 w 24"/>
                <a:gd name="T15" fmla="*/ 0 h 13"/>
                <a:gd name="T16" fmla="*/ 8 w 24"/>
                <a:gd name="T17" fmla="*/ 4 h 13"/>
                <a:gd name="T18" fmla="*/ 5 w 24"/>
                <a:gd name="T19" fmla="*/ 5 h 13"/>
                <a:gd name="T20" fmla="*/ 5 w 24"/>
                <a:gd name="T21" fmla="*/ 7 h 13"/>
                <a:gd name="T22" fmla="*/ 6 w 24"/>
                <a:gd name="T23" fmla="*/ 9 h 13"/>
                <a:gd name="T24" fmla="*/ 9 w 24"/>
                <a:gd name="T25" fmla="*/ 9 h 13"/>
                <a:gd name="T26" fmla="*/ 23 w 24"/>
                <a:gd name="T27"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3">
                  <a:moveTo>
                    <a:pt x="23" y="5"/>
                  </a:moveTo>
                  <a:cubicBezTo>
                    <a:pt x="24" y="10"/>
                    <a:pt x="24" y="10"/>
                    <a:pt x="24" y="10"/>
                  </a:cubicBezTo>
                  <a:cubicBezTo>
                    <a:pt x="11" y="13"/>
                    <a:pt x="11" y="13"/>
                    <a:pt x="11" y="13"/>
                  </a:cubicBezTo>
                  <a:cubicBezTo>
                    <a:pt x="9" y="13"/>
                    <a:pt x="8" y="13"/>
                    <a:pt x="7" y="13"/>
                  </a:cubicBezTo>
                  <a:cubicBezTo>
                    <a:pt x="5" y="13"/>
                    <a:pt x="4" y="13"/>
                    <a:pt x="3" y="12"/>
                  </a:cubicBezTo>
                  <a:cubicBezTo>
                    <a:pt x="2" y="11"/>
                    <a:pt x="1" y="10"/>
                    <a:pt x="1" y="8"/>
                  </a:cubicBezTo>
                  <a:cubicBezTo>
                    <a:pt x="0" y="6"/>
                    <a:pt x="1" y="4"/>
                    <a:pt x="1" y="3"/>
                  </a:cubicBezTo>
                  <a:cubicBezTo>
                    <a:pt x="2" y="1"/>
                    <a:pt x="4" y="0"/>
                    <a:pt x="6" y="0"/>
                  </a:cubicBezTo>
                  <a:cubicBezTo>
                    <a:pt x="8" y="4"/>
                    <a:pt x="8" y="4"/>
                    <a:pt x="8" y="4"/>
                  </a:cubicBezTo>
                  <a:cubicBezTo>
                    <a:pt x="6" y="4"/>
                    <a:pt x="6" y="4"/>
                    <a:pt x="5" y="5"/>
                  </a:cubicBezTo>
                  <a:cubicBezTo>
                    <a:pt x="5" y="5"/>
                    <a:pt x="4" y="6"/>
                    <a:pt x="5" y="7"/>
                  </a:cubicBezTo>
                  <a:cubicBezTo>
                    <a:pt x="5" y="8"/>
                    <a:pt x="5" y="9"/>
                    <a:pt x="6" y="9"/>
                  </a:cubicBezTo>
                  <a:cubicBezTo>
                    <a:pt x="7" y="9"/>
                    <a:pt x="8" y="9"/>
                    <a:pt x="9" y="9"/>
                  </a:cubicBezTo>
                  <a:lnTo>
                    <a:pt x="23"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58" name="íṡļídê">
              <a:extLst>
                <a:ext uri="{FF2B5EF4-FFF2-40B4-BE49-F238E27FC236}">
                  <a16:creationId xmlns:a16="http://schemas.microsoft.com/office/drawing/2014/main" id="{A618FD4D-8652-8E5A-A4F3-B49E1C072BDF}"/>
                </a:ext>
              </a:extLst>
            </p:cNvPr>
            <p:cNvSpPr/>
            <p:nvPr/>
          </p:nvSpPr>
          <p:spPr bwMode="auto">
            <a:xfrm>
              <a:off x="1321460" y="3844856"/>
              <a:ext cx="93827" cy="51606"/>
            </a:xfrm>
            <a:custGeom>
              <a:avLst/>
              <a:gdLst>
                <a:gd name="T0" fmla="*/ 0 w 60"/>
                <a:gd name="T1" fmla="*/ 19 h 33"/>
                <a:gd name="T2" fmla="*/ 55 w 60"/>
                <a:gd name="T3" fmla="*/ 0 h 33"/>
                <a:gd name="T4" fmla="*/ 60 w 60"/>
                <a:gd name="T5" fmla="*/ 11 h 33"/>
                <a:gd name="T6" fmla="*/ 2 w 60"/>
                <a:gd name="T7" fmla="*/ 33 h 33"/>
                <a:gd name="T8" fmla="*/ 0 w 60"/>
                <a:gd name="T9" fmla="*/ 19 h 33"/>
              </a:gdLst>
              <a:ahLst/>
              <a:cxnLst>
                <a:cxn ang="0">
                  <a:pos x="T0" y="T1"/>
                </a:cxn>
                <a:cxn ang="0">
                  <a:pos x="T2" y="T3"/>
                </a:cxn>
                <a:cxn ang="0">
                  <a:pos x="T4" y="T5"/>
                </a:cxn>
                <a:cxn ang="0">
                  <a:pos x="T6" y="T7"/>
                </a:cxn>
                <a:cxn ang="0">
                  <a:pos x="T8" y="T9"/>
                </a:cxn>
              </a:cxnLst>
              <a:rect l="0" t="0" r="r" b="b"/>
              <a:pathLst>
                <a:path w="60" h="33">
                  <a:moveTo>
                    <a:pt x="0" y="19"/>
                  </a:moveTo>
                  <a:lnTo>
                    <a:pt x="55" y="0"/>
                  </a:lnTo>
                  <a:lnTo>
                    <a:pt x="60" y="11"/>
                  </a:lnTo>
                  <a:lnTo>
                    <a:pt x="2" y="33"/>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59" name="ïṣḻíḋe">
              <a:extLst>
                <a:ext uri="{FF2B5EF4-FFF2-40B4-BE49-F238E27FC236}">
                  <a16:creationId xmlns:a16="http://schemas.microsoft.com/office/drawing/2014/main" id="{EE3B2FED-C3BC-1B64-569B-8B3181566D03}"/>
                </a:ext>
              </a:extLst>
            </p:cNvPr>
            <p:cNvSpPr/>
            <p:nvPr/>
          </p:nvSpPr>
          <p:spPr bwMode="auto">
            <a:xfrm>
              <a:off x="1346480" y="3896462"/>
              <a:ext cx="115722" cy="112593"/>
            </a:xfrm>
            <a:custGeom>
              <a:avLst/>
              <a:gdLst>
                <a:gd name="T0" fmla="*/ 0 w 74"/>
                <a:gd name="T1" fmla="*/ 30 h 72"/>
                <a:gd name="T2" fmla="*/ 52 w 74"/>
                <a:gd name="T3" fmla="*/ 0 h 72"/>
                <a:gd name="T4" fmla="*/ 58 w 74"/>
                <a:gd name="T5" fmla="*/ 11 h 72"/>
                <a:gd name="T6" fmla="*/ 33 w 74"/>
                <a:gd name="T7" fmla="*/ 53 h 72"/>
                <a:gd name="T8" fmla="*/ 69 w 74"/>
                <a:gd name="T9" fmla="*/ 33 h 72"/>
                <a:gd name="T10" fmla="*/ 74 w 74"/>
                <a:gd name="T11" fmla="*/ 41 h 72"/>
                <a:gd name="T12" fmla="*/ 22 w 74"/>
                <a:gd name="T13" fmla="*/ 72 h 72"/>
                <a:gd name="T14" fmla="*/ 17 w 74"/>
                <a:gd name="T15" fmla="*/ 61 h 72"/>
                <a:gd name="T16" fmla="*/ 39 w 74"/>
                <a:gd name="T17" fmla="*/ 19 h 72"/>
                <a:gd name="T18" fmla="*/ 3 w 74"/>
                <a:gd name="T19" fmla="*/ 39 h 72"/>
                <a:gd name="T20" fmla="*/ 0 w 74"/>
                <a:gd name="T21"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72">
                  <a:moveTo>
                    <a:pt x="0" y="30"/>
                  </a:moveTo>
                  <a:lnTo>
                    <a:pt x="52" y="0"/>
                  </a:lnTo>
                  <a:lnTo>
                    <a:pt x="58" y="11"/>
                  </a:lnTo>
                  <a:lnTo>
                    <a:pt x="33" y="53"/>
                  </a:lnTo>
                  <a:lnTo>
                    <a:pt x="69" y="33"/>
                  </a:lnTo>
                  <a:lnTo>
                    <a:pt x="74" y="41"/>
                  </a:lnTo>
                  <a:lnTo>
                    <a:pt x="22" y="72"/>
                  </a:lnTo>
                  <a:lnTo>
                    <a:pt x="17" y="61"/>
                  </a:lnTo>
                  <a:lnTo>
                    <a:pt x="39" y="19"/>
                  </a:lnTo>
                  <a:lnTo>
                    <a:pt x="3" y="39"/>
                  </a:ln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60" name="îṩliḍê">
              <a:extLst>
                <a:ext uri="{FF2B5EF4-FFF2-40B4-BE49-F238E27FC236}">
                  <a16:creationId xmlns:a16="http://schemas.microsoft.com/office/drawing/2014/main" id="{3D5AC129-3371-FDE1-AD01-414BBB8577C2}"/>
                </a:ext>
              </a:extLst>
            </p:cNvPr>
            <p:cNvSpPr/>
            <p:nvPr/>
          </p:nvSpPr>
          <p:spPr bwMode="auto">
            <a:xfrm>
              <a:off x="1424670" y="4004364"/>
              <a:ext cx="98520" cy="103211"/>
            </a:xfrm>
            <a:custGeom>
              <a:avLst/>
              <a:gdLst>
                <a:gd name="T0" fmla="*/ 9 w 23"/>
                <a:gd name="T1" fmla="*/ 13 h 24"/>
                <a:gd name="T2" fmla="*/ 12 w 23"/>
                <a:gd name="T3" fmla="*/ 11 h 24"/>
                <a:gd name="T4" fmla="*/ 18 w 23"/>
                <a:gd name="T5" fmla="*/ 18 h 24"/>
                <a:gd name="T6" fmla="*/ 12 w 23"/>
                <a:gd name="T7" fmla="*/ 24 h 24"/>
                <a:gd name="T8" fmla="*/ 8 w 23"/>
                <a:gd name="T9" fmla="*/ 22 h 24"/>
                <a:gd name="T10" fmla="*/ 3 w 23"/>
                <a:gd name="T11" fmla="*/ 19 h 24"/>
                <a:gd name="T12" fmla="*/ 0 w 23"/>
                <a:gd name="T13" fmla="*/ 14 h 24"/>
                <a:gd name="T14" fmla="*/ 1 w 23"/>
                <a:gd name="T15" fmla="*/ 8 h 24"/>
                <a:gd name="T16" fmla="*/ 4 w 23"/>
                <a:gd name="T17" fmla="*/ 3 h 24"/>
                <a:gd name="T18" fmla="*/ 10 w 23"/>
                <a:gd name="T19" fmla="*/ 0 h 24"/>
                <a:gd name="T20" fmla="*/ 16 w 23"/>
                <a:gd name="T21" fmla="*/ 1 h 24"/>
                <a:gd name="T22" fmla="*/ 20 w 23"/>
                <a:gd name="T23" fmla="*/ 4 h 24"/>
                <a:gd name="T24" fmla="*/ 23 w 23"/>
                <a:gd name="T25" fmla="*/ 10 h 24"/>
                <a:gd name="T26" fmla="*/ 21 w 23"/>
                <a:gd name="T27" fmla="*/ 15 h 24"/>
                <a:gd name="T28" fmla="*/ 18 w 23"/>
                <a:gd name="T29" fmla="*/ 12 h 24"/>
                <a:gd name="T30" fmla="*/ 19 w 23"/>
                <a:gd name="T31" fmla="*/ 9 h 24"/>
                <a:gd name="T32" fmla="*/ 17 w 23"/>
                <a:gd name="T33" fmla="*/ 6 h 24"/>
                <a:gd name="T34" fmla="*/ 13 w 23"/>
                <a:gd name="T35" fmla="*/ 4 h 24"/>
                <a:gd name="T36" fmla="*/ 7 w 23"/>
                <a:gd name="T37" fmla="*/ 6 h 24"/>
                <a:gd name="T38" fmla="*/ 4 w 23"/>
                <a:gd name="T39" fmla="*/ 12 h 24"/>
                <a:gd name="T40" fmla="*/ 6 w 23"/>
                <a:gd name="T41" fmla="*/ 16 h 24"/>
                <a:gd name="T42" fmla="*/ 8 w 23"/>
                <a:gd name="T43" fmla="*/ 18 h 24"/>
                <a:gd name="T44" fmla="*/ 11 w 23"/>
                <a:gd name="T45" fmla="*/ 19 h 24"/>
                <a:gd name="T46" fmla="*/ 13 w 23"/>
                <a:gd name="T47" fmla="*/ 17 h 24"/>
                <a:gd name="T48" fmla="*/ 9 w 23"/>
                <a:gd name="T49"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24">
                  <a:moveTo>
                    <a:pt x="9" y="13"/>
                  </a:moveTo>
                  <a:cubicBezTo>
                    <a:pt x="12" y="11"/>
                    <a:pt x="12" y="11"/>
                    <a:pt x="12" y="11"/>
                  </a:cubicBezTo>
                  <a:cubicBezTo>
                    <a:pt x="18" y="18"/>
                    <a:pt x="18" y="18"/>
                    <a:pt x="18" y="18"/>
                  </a:cubicBezTo>
                  <a:cubicBezTo>
                    <a:pt x="12" y="24"/>
                    <a:pt x="12" y="24"/>
                    <a:pt x="12" y="24"/>
                  </a:cubicBezTo>
                  <a:cubicBezTo>
                    <a:pt x="11" y="24"/>
                    <a:pt x="9" y="23"/>
                    <a:pt x="8" y="22"/>
                  </a:cubicBezTo>
                  <a:cubicBezTo>
                    <a:pt x="6" y="21"/>
                    <a:pt x="4" y="20"/>
                    <a:pt x="3" y="19"/>
                  </a:cubicBezTo>
                  <a:cubicBezTo>
                    <a:pt x="2" y="17"/>
                    <a:pt x="1" y="15"/>
                    <a:pt x="0" y="14"/>
                  </a:cubicBezTo>
                  <a:cubicBezTo>
                    <a:pt x="0" y="12"/>
                    <a:pt x="0" y="10"/>
                    <a:pt x="1" y="8"/>
                  </a:cubicBezTo>
                  <a:cubicBezTo>
                    <a:pt x="2" y="6"/>
                    <a:pt x="3" y="5"/>
                    <a:pt x="4" y="3"/>
                  </a:cubicBezTo>
                  <a:cubicBezTo>
                    <a:pt x="6" y="2"/>
                    <a:pt x="8" y="1"/>
                    <a:pt x="10" y="0"/>
                  </a:cubicBezTo>
                  <a:cubicBezTo>
                    <a:pt x="12" y="0"/>
                    <a:pt x="14" y="0"/>
                    <a:pt x="16" y="1"/>
                  </a:cubicBezTo>
                  <a:cubicBezTo>
                    <a:pt x="17" y="1"/>
                    <a:pt x="18" y="2"/>
                    <a:pt x="20" y="4"/>
                  </a:cubicBezTo>
                  <a:cubicBezTo>
                    <a:pt x="22" y="6"/>
                    <a:pt x="23" y="8"/>
                    <a:pt x="23" y="10"/>
                  </a:cubicBezTo>
                  <a:cubicBezTo>
                    <a:pt x="23" y="11"/>
                    <a:pt x="23" y="13"/>
                    <a:pt x="21" y="15"/>
                  </a:cubicBezTo>
                  <a:cubicBezTo>
                    <a:pt x="18" y="12"/>
                    <a:pt x="18" y="12"/>
                    <a:pt x="18" y="12"/>
                  </a:cubicBezTo>
                  <a:cubicBezTo>
                    <a:pt x="18" y="11"/>
                    <a:pt x="19" y="10"/>
                    <a:pt x="19" y="9"/>
                  </a:cubicBezTo>
                  <a:cubicBezTo>
                    <a:pt x="18" y="8"/>
                    <a:pt x="18" y="7"/>
                    <a:pt x="17" y="6"/>
                  </a:cubicBezTo>
                  <a:cubicBezTo>
                    <a:pt x="16" y="5"/>
                    <a:pt x="14" y="4"/>
                    <a:pt x="13" y="4"/>
                  </a:cubicBezTo>
                  <a:cubicBezTo>
                    <a:pt x="11" y="4"/>
                    <a:pt x="9" y="5"/>
                    <a:pt x="7" y="6"/>
                  </a:cubicBezTo>
                  <a:cubicBezTo>
                    <a:pt x="6" y="8"/>
                    <a:pt x="4" y="10"/>
                    <a:pt x="4" y="12"/>
                  </a:cubicBezTo>
                  <a:cubicBezTo>
                    <a:pt x="4" y="13"/>
                    <a:pt x="5" y="15"/>
                    <a:pt x="6" y="16"/>
                  </a:cubicBezTo>
                  <a:cubicBezTo>
                    <a:pt x="7" y="17"/>
                    <a:pt x="7" y="17"/>
                    <a:pt x="8" y="18"/>
                  </a:cubicBezTo>
                  <a:cubicBezTo>
                    <a:pt x="9" y="18"/>
                    <a:pt x="10" y="19"/>
                    <a:pt x="11" y="19"/>
                  </a:cubicBezTo>
                  <a:cubicBezTo>
                    <a:pt x="13" y="17"/>
                    <a:pt x="13" y="17"/>
                    <a:pt x="13" y="17"/>
                  </a:cubicBezTo>
                  <a:lnTo>
                    <a:pt x="9" y="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61" name="ïṡļíḓè">
              <a:extLst>
                <a:ext uri="{FF2B5EF4-FFF2-40B4-BE49-F238E27FC236}">
                  <a16:creationId xmlns:a16="http://schemas.microsoft.com/office/drawing/2014/main" id="{0932018F-1DA5-F15C-FF30-3D798452541A}"/>
                </a:ext>
              </a:extLst>
            </p:cNvPr>
            <p:cNvSpPr/>
            <p:nvPr/>
          </p:nvSpPr>
          <p:spPr bwMode="auto">
            <a:xfrm>
              <a:off x="1562285" y="4099756"/>
              <a:ext cx="106338" cy="117285"/>
            </a:xfrm>
            <a:custGeom>
              <a:avLst/>
              <a:gdLst>
                <a:gd name="T0" fmla="*/ 0 w 68"/>
                <a:gd name="T1" fmla="*/ 55 h 75"/>
                <a:gd name="T2" fmla="*/ 27 w 68"/>
                <a:gd name="T3" fmla="*/ 0 h 75"/>
                <a:gd name="T4" fmla="*/ 38 w 68"/>
                <a:gd name="T5" fmla="*/ 5 h 75"/>
                <a:gd name="T6" fmla="*/ 41 w 68"/>
                <a:gd name="T7" fmla="*/ 52 h 75"/>
                <a:gd name="T8" fmla="*/ 60 w 68"/>
                <a:gd name="T9" fmla="*/ 17 h 75"/>
                <a:gd name="T10" fmla="*/ 68 w 68"/>
                <a:gd name="T11" fmla="*/ 22 h 75"/>
                <a:gd name="T12" fmla="*/ 44 w 68"/>
                <a:gd name="T13" fmla="*/ 75 h 75"/>
                <a:gd name="T14" fmla="*/ 33 w 68"/>
                <a:gd name="T15" fmla="*/ 72 h 75"/>
                <a:gd name="T16" fmla="*/ 27 w 68"/>
                <a:gd name="T17" fmla="*/ 25 h 75"/>
                <a:gd name="T18" fmla="*/ 11 w 68"/>
                <a:gd name="T19" fmla="*/ 61 h 75"/>
                <a:gd name="T20" fmla="*/ 0 w 68"/>
                <a:gd name="T21" fmla="*/ 5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75">
                  <a:moveTo>
                    <a:pt x="0" y="55"/>
                  </a:moveTo>
                  <a:lnTo>
                    <a:pt x="27" y="0"/>
                  </a:lnTo>
                  <a:lnTo>
                    <a:pt x="38" y="5"/>
                  </a:lnTo>
                  <a:lnTo>
                    <a:pt x="41" y="52"/>
                  </a:lnTo>
                  <a:lnTo>
                    <a:pt x="60" y="17"/>
                  </a:lnTo>
                  <a:lnTo>
                    <a:pt x="68" y="22"/>
                  </a:lnTo>
                  <a:lnTo>
                    <a:pt x="44" y="75"/>
                  </a:lnTo>
                  <a:lnTo>
                    <a:pt x="33" y="72"/>
                  </a:lnTo>
                  <a:lnTo>
                    <a:pt x="27" y="25"/>
                  </a:lnTo>
                  <a:lnTo>
                    <a:pt x="11" y="61"/>
                  </a:lnTo>
                  <a:lnTo>
                    <a:pt x="0" y="5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62" name="i$1íḍè">
              <a:extLst>
                <a:ext uri="{FF2B5EF4-FFF2-40B4-BE49-F238E27FC236}">
                  <a16:creationId xmlns:a16="http://schemas.microsoft.com/office/drawing/2014/main" id="{F33AF2D0-F812-C1AD-E967-FC519923EC74}"/>
                </a:ext>
              </a:extLst>
            </p:cNvPr>
            <p:cNvSpPr/>
            <p:nvPr/>
          </p:nvSpPr>
          <p:spPr bwMode="auto">
            <a:xfrm>
              <a:off x="1682697" y="4146670"/>
              <a:ext cx="98520" cy="104774"/>
            </a:xfrm>
            <a:custGeom>
              <a:avLst/>
              <a:gdLst>
                <a:gd name="T0" fmla="*/ 1 w 23"/>
                <a:gd name="T1" fmla="*/ 10 h 24"/>
                <a:gd name="T2" fmla="*/ 3 w 23"/>
                <a:gd name="T3" fmla="*/ 4 h 24"/>
                <a:gd name="T4" fmla="*/ 6 w 23"/>
                <a:gd name="T5" fmla="*/ 2 h 24"/>
                <a:gd name="T6" fmla="*/ 9 w 23"/>
                <a:gd name="T7" fmla="*/ 1 h 24"/>
                <a:gd name="T8" fmla="*/ 14 w 23"/>
                <a:gd name="T9" fmla="*/ 1 h 24"/>
                <a:gd name="T10" fmla="*/ 21 w 23"/>
                <a:gd name="T11" fmla="*/ 6 h 24"/>
                <a:gd name="T12" fmla="*/ 22 w 23"/>
                <a:gd name="T13" fmla="*/ 14 h 24"/>
                <a:gd name="T14" fmla="*/ 17 w 23"/>
                <a:gd name="T15" fmla="*/ 22 h 24"/>
                <a:gd name="T16" fmla="*/ 9 w 23"/>
                <a:gd name="T17" fmla="*/ 23 h 24"/>
                <a:gd name="T18" fmla="*/ 2 w 23"/>
                <a:gd name="T19" fmla="*/ 18 h 24"/>
                <a:gd name="T20" fmla="*/ 1 w 23"/>
                <a:gd name="T21" fmla="*/ 10 h 24"/>
                <a:gd name="T22" fmla="*/ 6 w 23"/>
                <a:gd name="T23" fmla="*/ 11 h 24"/>
                <a:gd name="T24" fmla="*/ 6 w 23"/>
                <a:gd name="T25" fmla="*/ 16 h 24"/>
                <a:gd name="T26" fmla="*/ 10 w 23"/>
                <a:gd name="T27" fmla="*/ 19 h 24"/>
                <a:gd name="T28" fmla="*/ 15 w 23"/>
                <a:gd name="T29" fmla="*/ 18 h 24"/>
                <a:gd name="T30" fmla="*/ 17 w 23"/>
                <a:gd name="T31" fmla="*/ 13 h 24"/>
                <a:gd name="T32" fmla="*/ 17 w 23"/>
                <a:gd name="T33" fmla="*/ 7 h 24"/>
                <a:gd name="T34" fmla="*/ 13 w 23"/>
                <a:gd name="T35" fmla="*/ 5 h 24"/>
                <a:gd name="T36" fmla="*/ 8 w 23"/>
                <a:gd name="T37" fmla="*/ 5 h 24"/>
                <a:gd name="T38" fmla="*/ 6 w 23"/>
                <a:gd name="T3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4">
                  <a:moveTo>
                    <a:pt x="1" y="10"/>
                  </a:moveTo>
                  <a:cubicBezTo>
                    <a:pt x="2" y="8"/>
                    <a:pt x="2" y="6"/>
                    <a:pt x="3" y="4"/>
                  </a:cubicBezTo>
                  <a:cubicBezTo>
                    <a:pt x="4" y="3"/>
                    <a:pt x="5" y="3"/>
                    <a:pt x="6" y="2"/>
                  </a:cubicBezTo>
                  <a:cubicBezTo>
                    <a:pt x="7" y="1"/>
                    <a:pt x="8" y="1"/>
                    <a:pt x="9" y="1"/>
                  </a:cubicBezTo>
                  <a:cubicBezTo>
                    <a:pt x="11" y="0"/>
                    <a:pt x="12" y="1"/>
                    <a:pt x="14" y="1"/>
                  </a:cubicBezTo>
                  <a:cubicBezTo>
                    <a:pt x="17" y="2"/>
                    <a:pt x="19" y="3"/>
                    <a:pt x="21" y="6"/>
                  </a:cubicBezTo>
                  <a:cubicBezTo>
                    <a:pt x="22" y="8"/>
                    <a:pt x="23" y="11"/>
                    <a:pt x="22" y="14"/>
                  </a:cubicBezTo>
                  <a:cubicBezTo>
                    <a:pt x="21" y="18"/>
                    <a:pt x="20" y="20"/>
                    <a:pt x="17" y="22"/>
                  </a:cubicBezTo>
                  <a:cubicBezTo>
                    <a:pt x="15" y="23"/>
                    <a:pt x="12" y="24"/>
                    <a:pt x="9" y="23"/>
                  </a:cubicBezTo>
                  <a:cubicBezTo>
                    <a:pt x="6" y="22"/>
                    <a:pt x="4" y="21"/>
                    <a:pt x="2" y="18"/>
                  </a:cubicBezTo>
                  <a:cubicBezTo>
                    <a:pt x="1" y="16"/>
                    <a:pt x="0" y="13"/>
                    <a:pt x="1" y="10"/>
                  </a:cubicBezTo>
                  <a:close/>
                  <a:moveTo>
                    <a:pt x="6" y="11"/>
                  </a:moveTo>
                  <a:cubicBezTo>
                    <a:pt x="5" y="13"/>
                    <a:pt x="5" y="15"/>
                    <a:pt x="6" y="16"/>
                  </a:cubicBezTo>
                  <a:cubicBezTo>
                    <a:pt x="7" y="18"/>
                    <a:pt x="8" y="19"/>
                    <a:pt x="10" y="19"/>
                  </a:cubicBezTo>
                  <a:cubicBezTo>
                    <a:pt x="12" y="20"/>
                    <a:pt x="13" y="19"/>
                    <a:pt x="15" y="18"/>
                  </a:cubicBezTo>
                  <a:cubicBezTo>
                    <a:pt x="16" y="17"/>
                    <a:pt x="17" y="16"/>
                    <a:pt x="17" y="13"/>
                  </a:cubicBezTo>
                  <a:cubicBezTo>
                    <a:pt x="18" y="11"/>
                    <a:pt x="18" y="9"/>
                    <a:pt x="17" y="7"/>
                  </a:cubicBezTo>
                  <a:cubicBezTo>
                    <a:pt x="16" y="6"/>
                    <a:pt x="15" y="5"/>
                    <a:pt x="13" y="5"/>
                  </a:cubicBezTo>
                  <a:cubicBezTo>
                    <a:pt x="11" y="4"/>
                    <a:pt x="10" y="4"/>
                    <a:pt x="8" y="5"/>
                  </a:cubicBezTo>
                  <a:cubicBezTo>
                    <a:pt x="7" y="6"/>
                    <a:pt x="6" y="8"/>
                    <a:pt x="6"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63" name="íşḻíḍê">
              <a:extLst>
                <a:ext uri="{FF2B5EF4-FFF2-40B4-BE49-F238E27FC236}">
                  <a16:creationId xmlns:a16="http://schemas.microsoft.com/office/drawing/2014/main" id="{CE21F81B-FEC3-568A-79DE-0BF57E8C0C26}"/>
                </a:ext>
              </a:extLst>
            </p:cNvPr>
            <p:cNvSpPr/>
            <p:nvPr/>
          </p:nvSpPr>
          <p:spPr bwMode="auto">
            <a:xfrm>
              <a:off x="1810928" y="4163872"/>
              <a:ext cx="86010" cy="104774"/>
            </a:xfrm>
            <a:custGeom>
              <a:avLst/>
              <a:gdLst>
                <a:gd name="T0" fmla="*/ 0 w 20"/>
                <a:gd name="T1" fmla="*/ 22 h 24"/>
                <a:gd name="T2" fmla="*/ 2 w 20"/>
                <a:gd name="T3" fmla="*/ 0 h 24"/>
                <a:gd name="T4" fmla="*/ 12 w 20"/>
                <a:gd name="T5" fmla="*/ 1 h 24"/>
                <a:gd name="T6" fmla="*/ 17 w 20"/>
                <a:gd name="T7" fmla="*/ 2 h 24"/>
                <a:gd name="T8" fmla="*/ 19 w 20"/>
                <a:gd name="T9" fmla="*/ 4 h 24"/>
                <a:gd name="T10" fmla="*/ 20 w 20"/>
                <a:gd name="T11" fmla="*/ 8 h 24"/>
                <a:gd name="T12" fmla="*/ 18 w 20"/>
                <a:gd name="T13" fmla="*/ 12 h 24"/>
                <a:gd name="T14" fmla="*/ 13 w 20"/>
                <a:gd name="T15" fmla="*/ 13 h 24"/>
                <a:gd name="T16" fmla="*/ 16 w 20"/>
                <a:gd name="T17" fmla="*/ 16 h 24"/>
                <a:gd name="T18" fmla="*/ 18 w 20"/>
                <a:gd name="T19" fmla="*/ 19 h 24"/>
                <a:gd name="T20" fmla="*/ 20 w 20"/>
                <a:gd name="T21" fmla="*/ 24 h 24"/>
                <a:gd name="T22" fmla="*/ 15 w 20"/>
                <a:gd name="T23" fmla="*/ 23 h 24"/>
                <a:gd name="T24" fmla="*/ 12 w 20"/>
                <a:gd name="T25" fmla="*/ 18 h 24"/>
                <a:gd name="T26" fmla="*/ 10 w 20"/>
                <a:gd name="T27" fmla="*/ 15 h 24"/>
                <a:gd name="T28" fmla="*/ 9 w 20"/>
                <a:gd name="T29" fmla="*/ 14 h 24"/>
                <a:gd name="T30" fmla="*/ 7 w 20"/>
                <a:gd name="T31" fmla="*/ 13 h 24"/>
                <a:gd name="T32" fmla="*/ 6 w 20"/>
                <a:gd name="T33" fmla="*/ 13 h 24"/>
                <a:gd name="T34" fmla="*/ 5 w 20"/>
                <a:gd name="T35" fmla="*/ 22 h 24"/>
                <a:gd name="T36" fmla="*/ 0 w 20"/>
                <a:gd name="T37" fmla="*/ 22 h 24"/>
                <a:gd name="T38" fmla="*/ 6 w 20"/>
                <a:gd name="T39" fmla="*/ 10 h 24"/>
                <a:gd name="T40" fmla="*/ 9 w 20"/>
                <a:gd name="T41" fmla="*/ 10 h 24"/>
                <a:gd name="T42" fmla="*/ 13 w 20"/>
                <a:gd name="T43" fmla="*/ 10 h 24"/>
                <a:gd name="T44" fmla="*/ 15 w 20"/>
                <a:gd name="T45" fmla="*/ 9 h 24"/>
                <a:gd name="T46" fmla="*/ 15 w 20"/>
                <a:gd name="T47" fmla="*/ 8 h 24"/>
                <a:gd name="T48" fmla="*/ 15 w 20"/>
                <a:gd name="T49" fmla="*/ 6 h 24"/>
                <a:gd name="T50" fmla="*/ 13 w 20"/>
                <a:gd name="T51" fmla="*/ 5 h 24"/>
                <a:gd name="T52" fmla="*/ 10 w 20"/>
                <a:gd name="T53" fmla="*/ 5 h 24"/>
                <a:gd name="T54" fmla="*/ 6 w 20"/>
                <a:gd name="T55" fmla="*/ 4 h 24"/>
                <a:gd name="T56" fmla="*/ 6 w 20"/>
                <a:gd name="T5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4">
                  <a:moveTo>
                    <a:pt x="0" y="22"/>
                  </a:moveTo>
                  <a:cubicBezTo>
                    <a:pt x="2" y="0"/>
                    <a:pt x="2" y="0"/>
                    <a:pt x="2" y="0"/>
                  </a:cubicBezTo>
                  <a:cubicBezTo>
                    <a:pt x="12" y="1"/>
                    <a:pt x="12" y="1"/>
                    <a:pt x="12" y="1"/>
                  </a:cubicBezTo>
                  <a:cubicBezTo>
                    <a:pt x="14" y="1"/>
                    <a:pt x="16" y="2"/>
                    <a:pt x="17" y="2"/>
                  </a:cubicBezTo>
                  <a:cubicBezTo>
                    <a:pt x="18" y="3"/>
                    <a:pt x="18" y="3"/>
                    <a:pt x="19" y="4"/>
                  </a:cubicBezTo>
                  <a:cubicBezTo>
                    <a:pt x="20" y="6"/>
                    <a:pt x="20" y="7"/>
                    <a:pt x="20" y="8"/>
                  </a:cubicBezTo>
                  <a:cubicBezTo>
                    <a:pt x="20" y="10"/>
                    <a:pt x="19" y="11"/>
                    <a:pt x="18" y="12"/>
                  </a:cubicBezTo>
                  <a:cubicBezTo>
                    <a:pt x="17" y="13"/>
                    <a:pt x="15" y="13"/>
                    <a:pt x="13" y="13"/>
                  </a:cubicBezTo>
                  <a:cubicBezTo>
                    <a:pt x="14" y="14"/>
                    <a:pt x="15" y="15"/>
                    <a:pt x="16" y="16"/>
                  </a:cubicBezTo>
                  <a:cubicBezTo>
                    <a:pt x="16" y="16"/>
                    <a:pt x="17" y="18"/>
                    <a:pt x="18" y="19"/>
                  </a:cubicBezTo>
                  <a:cubicBezTo>
                    <a:pt x="20" y="24"/>
                    <a:pt x="20" y="24"/>
                    <a:pt x="20" y="24"/>
                  </a:cubicBezTo>
                  <a:cubicBezTo>
                    <a:pt x="15" y="23"/>
                    <a:pt x="15" y="23"/>
                    <a:pt x="15" y="23"/>
                  </a:cubicBezTo>
                  <a:cubicBezTo>
                    <a:pt x="12" y="18"/>
                    <a:pt x="12" y="18"/>
                    <a:pt x="12" y="18"/>
                  </a:cubicBezTo>
                  <a:cubicBezTo>
                    <a:pt x="11" y="16"/>
                    <a:pt x="10" y="15"/>
                    <a:pt x="10" y="15"/>
                  </a:cubicBezTo>
                  <a:cubicBezTo>
                    <a:pt x="10" y="14"/>
                    <a:pt x="9" y="14"/>
                    <a:pt x="9" y="14"/>
                  </a:cubicBezTo>
                  <a:cubicBezTo>
                    <a:pt x="8" y="14"/>
                    <a:pt x="8" y="13"/>
                    <a:pt x="7" y="13"/>
                  </a:cubicBezTo>
                  <a:cubicBezTo>
                    <a:pt x="6" y="13"/>
                    <a:pt x="6" y="13"/>
                    <a:pt x="6" y="13"/>
                  </a:cubicBezTo>
                  <a:cubicBezTo>
                    <a:pt x="5" y="22"/>
                    <a:pt x="5" y="22"/>
                    <a:pt x="5" y="22"/>
                  </a:cubicBezTo>
                  <a:lnTo>
                    <a:pt x="0" y="22"/>
                  </a:lnTo>
                  <a:close/>
                  <a:moveTo>
                    <a:pt x="6" y="10"/>
                  </a:moveTo>
                  <a:cubicBezTo>
                    <a:pt x="9" y="10"/>
                    <a:pt x="9" y="10"/>
                    <a:pt x="9" y="10"/>
                  </a:cubicBezTo>
                  <a:cubicBezTo>
                    <a:pt x="11" y="10"/>
                    <a:pt x="13" y="10"/>
                    <a:pt x="13" y="10"/>
                  </a:cubicBezTo>
                  <a:cubicBezTo>
                    <a:pt x="14" y="10"/>
                    <a:pt x="14" y="10"/>
                    <a:pt x="15" y="9"/>
                  </a:cubicBezTo>
                  <a:cubicBezTo>
                    <a:pt x="15" y="9"/>
                    <a:pt x="15" y="8"/>
                    <a:pt x="15" y="8"/>
                  </a:cubicBezTo>
                  <a:cubicBezTo>
                    <a:pt x="15" y="7"/>
                    <a:pt x="15" y="7"/>
                    <a:pt x="15" y="6"/>
                  </a:cubicBezTo>
                  <a:cubicBezTo>
                    <a:pt x="14" y="6"/>
                    <a:pt x="14" y="5"/>
                    <a:pt x="13" y="5"/>
                  </a:cubicBezTo>
                  <a:cubicBezTo>
                    <a:pt x="13" y="5"/>
                    <a:pt x="12" y="5"/>
                    <a:pt x="10" y="5"/>
                  </a:cubicBezTo>
                  <a:cubicBezTo>
                    <a:pt x="6" y="4"/>
                    <a:pt x="6" y="4"/>
                    <a:pt x="6" y="4"/>
                  </a:cubicBezTo>
                  <a:lnTo>
                    <a:pt x="6"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64" name="îṧlîdé">
              <a:extLst>
                <a:ext uri="{FF2B5EF4-FFF2-40B4-BE49-F238E27FC236}">
                  <a16:creationId xmlns:a16="http://schemas.microsoft.com/office/drawing/2014/main" id="{C61762AC-19CB-72A0-E39E-5C0F406468A2}"/>
                </a:ext>
              </a:extLst>
            </p:cNvPr>
            <p:cNvSpPr/>
            <p:nvPr/>
          </p:nvSpPr>
          <p:spPr bwMode="auto">
            <a:xfrm>
              <a:off x="1940724" y="4177946"/>
              <a:ext cx="93827" cy="95392"/>
            </a:xfrm>
            <a:custGeom>
              <a:avLst/>
              <a:gdLst>
                <a:gd name="T0" fmla="*/ 0 w 60"/>
                <a:gd name="T1" fmla="*/ 58 h 61"/>
                <a:gd name="T2" fmla="*/ 2 w 60"/>
                <a:gd name="T3" fmla="*/ 0 h 61"/>
                <a:gd name="T4" fmla="*/ 19 w 60"/>
                <a:gd name="T5" fmla="*/ 0 h 61"/>
                <a:gd name="T6" fmla="*/ 30 w 60"/>
                <a:gd name="T7" fmla="*/ 41 h 61"/>
                <a:gd name="T8" fmla="*/ 41 w 60"/>
                <a:gd name="T9" fmla="*/ 0 h 61"/>
                <a:gd name="T10" fmla="*/ 60 w 60"/>
                <a:gd name="T11" fmla="*/ 0 h 61"/>
                <a:gd name="T12" fmla="*/ 57 w 60"/>
                <a:gd name="T13" fmla="*/ 61 h 61"/>
                <a:gd name="T14" fmla="*/ 46 w 60"/>
                <a:gd name="T15" fmla="*/ 61 h 61"/>
                <a:gd name="T16" fmla="*/ 49 w 60"/>
                <a:gd name="T17" fmla="*/ 14 h 61"/>
                <a:gd name="T18" fmla="*/ 35 w 60"/>
                <a:gd name="T19" fmla="*/ 61 h 61"/>
                <a:gd name="T20" fmla="*/ 22 w 60"/>
                <a:gd name="T21" fmla="*/ 61 h 61"/>
                <a:gd name="T22" fmla="*/ 13 w 60"/>
                <a:gd name="T23" fmla="*/ 11 h 61"/>
                <a:gd name="T24" fmla="*/ 11 w 60"/>
                <a:gd name="T25" fmla="*/ 61 h 61"/>
                <a:gd name="T26" fmla="*/ 0 w 60"/>
                <a:gd name="T27"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1">
                  <a:moveTo>
                    <a:pt x="0" y="58"/>
                  </a:moveTo>
                  <a:lnTo>
                    <a:pt x="2" y="0"/>
                  </a:lnTo>
                  <a:lnTo>
                    <a:pt x="19" y="0"/>
                  </a:lnTo>
                  <a:lnTo>
                    <a:pt x="30" y="41"/>
                  </a:lnTo>
                  <a:lnTo>
                    <a:pt x="41" y="0"/>
                  </a:lnTo>
                  <a:lnTo>
                    <a:pt x="60" y="0"/>
                  </a:lnTo>
                  <a:lnTo>
                    <a:pt x="57" y="61"/>
                  </a:lnTo>
                  <a:lnTo>
                    <a:pt x="46" y="61"/>
                  </a:lnTo>
                  <a:lnTo>
                    <a:pt x="49" y="14"/>
                  </a:lnTo>
                  <a:lnTo>
                    <a:pt x="35" y="61"/>
                  </a:lnTo>
                  <a:lnTo>
                    <a:pt x="22" y="61"/>
                  </a:lnTo>
                  <a:lnTo>
                    <a:pt x="13" y="11"/>
                  </a:lnTo>
                  <a:lnTo>
                    <a:pt x="11" y="61"/>
                  </a:lnTo>
                  <a:lnTo>
                    <a:pt x="0" y="5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65" name="ïṡlîḑè">
              <a:extLst>
                <a:ext uri="{FF2B5EF4-FFF2-40B4-BE49-F238E27FC236}">
                  <a16:creationId xmlns:a16="http://schemas.microsoft.com/office/drawing/2014/main" id="{59EF645F-6DCD-67F4-4A94-B442C5AA2F65}"/>
                </a:ext>
              </a:extLst>
            </p:cNvPr>
            <p:cNvSpPr/>
            <p:nvPr/>
          </p:nvSpPr>
          <p:spPr bwMode="auto">
            <a:xfrm>
              <a:off x="2073646" y="4177946"/>
              <a:ext cx="95392" cy="95392"/>
            </a:xfrm>
            <a:custGeom>
              <a:avLst/>
              <a:gdLst>
                <a:gd name="T0" fmla="*/ 61 w 61"/>
                <a:gd name="T1" fmla="*/ 61 h 61"/>
                <a:gd name="T2" fmla="*/ 47 w 61"/>
                <a:gd name="T3" fmla="*/ 61 h 61"/>
                <a:gd name="T4" fmla="*/ 41 w 61"/>
                <a:gd name="T5" fmla="*/ 47 h 61"/>
                <a:gd name="T6" fmla="*/ 17 w 61"/>
                <a:gd name="T7" fmla="*/ 47 h 61"/>
                <a:gd name="T8" fmla="*/ 11 w 61"/>
                <a:gd name="T9" fmla="*/ 61 h 61"/>
                <a:gd name="T10" fmla="*/ 0 w 61"/>
                <a:gd name="T11" fmla="*/ 61 h 61"/>
                <a:gd name="T12" fmla="*/ 22 w 61"/>
                <a:gd name="T13" fmla="*/ 0 h 61"/>
                <a:gd name="T14" fmla="*/ 36 w 61"/>
                <a:gd name="T15" fmla="*/ 0 h 61"/>
                <a:gd name="T16" fmla="*/ 61 w 61"/>
                <a:gd name="T17" fmla="*/ 61 h 61"/>
                <a:gd name="T18" fmla="*/ 36 w 61"/>
                <a:gd name="T19" fmla="*/ 38 h 61"/>
                <a:gd name="T20" fmla="*/ 28 w 61"/>
                <a:gd name="T21" fmla="*/ 16 h 61"/>
                <a:gd name="T22" fmla="*/ 19 w 61"/>
                <a:gd name="T23" fmla="*/ 38 h 61"/>
                <a:gd name="T24" fmla="*/ 36 w 61"/>
                <a:gd name="T2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1">
                  <a:moveTo>
                    <a:pt x="61" y="61"/>
                  </a:moveTo>
                  <a:lnTo>
                    <a:pt x="47" y="61"/>
                  </a:lnTo>
                  <a:lnTo>
                    <a:pt x="41" y="47"/>
                  </a:lnTo>
                  <a:lnTo>
                    <a:pt x="17" y="47"/>
                  </a:lnTo>
                  <a:lnTo>
                    <a:pt x="11" y="61"/>
                  </a:lnTo>
                  <a:lnTo>
                    <a:pt x="0" y="61"/>
                  </a:lnTo>
                  <a:lnTo>
                    <a:pt x="22" y="0"/>
                  </a:lnTo>
                  <a:lnTo>
                    <a:pt x="36" y="0"/>
                  </a:lnTo>
                  <a:lnTo>
                    <a:pt x="61" y="61"/>
                  </a:lnTo>
                  <a:close/>
                  <a:moveTo>
                    <a:pt x="36" y="38"/>
                  </a:moveTo>
                  <a:lnTo>
                    <a:pt x="28" y="16"/>
                  </a:lnTo>
                  <a:lnTo>
                    <a:pt x="19" y="38"/>
                  </a:lnTo>
                  <a:lnTo>
                    <a:pt x="36"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66" name="íṥ1ïďé">
              <a:extLst>
                <a:ext uri="{FF2B5EF4-FFF2-40B4-BE49-F238E27FC236}">
                  <a16:creationId xmlns:a16="http://schemas.microsoft.com/office/drawing/2014/main" id="{4EDB45F7-0753-69AC-C058-968B18E91F28}"/>
                </a:ext>
              </a:extLst>
            </p:cNvPr>
            <p:cNvSpPr/>
            <p:nvPr/>
          </p:nvSpPr>
          <p:spPr bwMode="auto">
            <a:xfrm>
              <a:off x="2203441" y="4177946"/>
              <a:ext cx="71934" cy="90700"/>
            </a:xfrm>
            <a:custGeom>
              <a:avLst/>
              <a:gdLst>
                <a:gd name="T0" fmla="*/ 5 w 46"/>
                <a:gd name="T1" fmla="*/ 58 h 58"/>
                <a:gd name="T2" fmla="*/ 0 w 46"/>
                <a:gd name="T3" fmla="*/ 0 h 58"/>
                <a:gd name="T4" fmla="*/ 13 w 46"/>
                <a:gd name="T5" fmla="*/ 0 h 58"/>
                <a:gd name="T6" fmla="*/ 16 w 46"/>
                <a:gd name="T7" fmla="*/ 47 h 58"/>
                <a:gd name="T8" fmla="*/ 46 w 46"/>
                <a:gd name="T9" fmla="*/ 47 h 58"/>
                <a:gd name="T10" fmla="*/ 46 w 46"/>
                <a:gd name="T11" fmla="*/ 55 h 58"/>
                <a:gd name="T12" fmla="*/ 5 w 46"/>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46" h="58">
                  <a:moveTo>
                    <a:pt x="5" y="58"/>
                  </a:moveTo>
                  <a:lnTo>
                    <a:pt x="0" y="0"/>
                  </a:lnTo>
                  <a:lnTo>
                    <a:pt x="13" y="0"/>
                  </a:lnTo>
                  <a:lnTo>
                    <a:pt x="16" y="47"/>
                  </a:lnTo>
                  <a:lnTo>
                    <a:pt x="46" y="47"/>
                  </a:lnTo>
                  <a:lnTo>
                    <a:pt x="46" y="55"/>
                  </a:lnTo>
                  <a:lnTo>
                    <a:pt x="5" y="5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67" name="işļiḋê">
              <a:extLst>
                <a:ext uri="{FF2B5EF4-FFF2-40B4-BE49-F238E27FC236}">
                  <a16:creationId xmlns:a16="http://schemas.microsoft.com/office/drawing/2014/main" id="{95C91134-9534-D881-45AE-C0CC023BFEA3}"/>
                </a:ext>
              </a:extLst>
            </p:cNvPr>
            <p:cNvSpPr/>
            <p:nvPr/>
          </p:nvSpPr>
          <p:spPr bwMode="auto">
            <a:xfrm>
              <a:off x="2375458" y="4146670"/>
              <a:ext cx="86010" cy="100083"/>
            </a:xfrm>
            <a:custGeom>
              <a:avLst/>
              <a:gdLst>
                <a:gd name="T0" fmla="*/ 0 w 20"/>
                <a:gd name="T1" fmla="*/ 3 h 23"/>
                <a:gd name="T2" fmla="*/ 4 w 20"/>
                <a:gd name="T3" fmla="*/ 2 h 23"/>
                <a:gd name="T4" fmla="*/ 6 w 20"/>
                <a:gd name="T5" fmla="*/ 14 h 23"/>
                <a:gd name="T6" fmla="*/ 7 w 20"/>
                <a:gd name="T7" fmla="*/ 17 h 23"/>
                <a:gd name="T8" fmla="*/ 9 w 20"/>
                <a:gd name="T9" fmla="*/ 19 h 23"/>
                <a:gd name="T10" fmla="*/ 12 w 20"/>
                <a:gd name="T11" fmla="*/ 19 h 23"/>
                <a:gd name="T12" fmla="*/ 14 w 20"/>
                <a:gd name="T13" fmla="*/ 18 h 23"/>
                <a:gd name="T14" fmla="*/ 15 w 20"/>
                <a:gd name="T15" fmla="*/ 16 h 23"/>
                <a:gd name="T16" fmla="*/ 15 w 20"/>
                <a:gd name="T17" fmla="*/ 12 h 23"/>
                <a:gd name="T18" fmla="*/ 13 w 20"/>
                <a:gd name="T19" fmla="*/ 0 h 23"/>
                <a:gd name="T20" fmla="*/ 17 w 20"/>
                <a:gd name="T21" fmla="*/ 0 h 23"/>
                <a:gd name="T22" fmla="*/ 19 w 20"/>
                <a:gd name="T23" fmla="*/ 11 h 23"/>
                <a:gd name="T24" fmla="*/ 20 w 20"/>
                <a:gd name="T25" fmla="*/ 16 h 23"/>
                <a:gd name="T26" fmla="*/ 19 w 20"/>
                <a:gd name="T27" fmla="*/ 19 h 23"/>
                <a:gd name="T28" fmla="*/ 17 w 20"/>
                <a:gd name="T29" fmla="*/ 22 h 23"/>
                <a:gd name="T30" fmla="*/ 13 w 20"/>
                <a:gd name="T31" fmla="*/ 23 h 23"/>
                <a:gd name="T32" fmla="*/ 8 w 20"/>
                <a:gd name="T33" fmla="*/ 23 h 23"/>
                <a:gd name="T34" fmla="*/ 5 w 20"/>
                <a:gd name="T35" fmla="*/ 22 h 23"/>
                <a:gd name="T36" fmla="*/ 3 w 20"/>
                <a:gd name="T37" fmla="*/ 20 h 23"/>
                <a:gd name="T38" fmla="*/ 2 w 20"/>
                <a:gd name="T39" fmla="*/ 14 h 23"/>
                <a:gd name="T40" fmla="*/ 0 w 20"/>
                <a:gd name="T41"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3">
                  <a:moveTo>
                    <a:pt x="0" y="3"/>
                  </a:moveTo>
                  <a:cubicBezTo>
                    <a:pt x="4" y="2"/>
                    <a:pt x="4" y="2"/>
                    <a:pt x="4" y="2"/>
                  </a:cubicBezTo>
                  <a:cubicBezTo>
                    <a:pt x="6" y="14"/>
                    <a:pt x="6" y="14"/>
                    <a:pt x="6" y="14"/>
                  </a:cubicBezTo>
                  <a:cubicBezTo>
                    <a:pt x="7" y="15"/>
                    <a:pt x="7" y="17"/>
                    <a:pt x="7" y="17"/>
                  </a:cubicBezTo>
                  <a:cubicBezTo>
                    <a:pt x="7" y="18"/>
                    <a:pt x="8" y="19"/>
                    <a:pt x="9" y="19"/>
                  </a:cubicBezTo>
                  <a:cubicBezTo>
                    <a:pt x="10" y="19"/>
                    <a:pt x="11" y="20"/>
                    <a:pt x="12" y="19"/>
                  </a:cubicBezTo>
                  <a:cubicBezTo>
                    <a:pt x="13" y="19"/>
                    <a:pt x="14" y="19"/>
                    <a:pt x="14" y="18"/>
                  </a:cubicBezTo>
                  <a:cubicBezTo>
                    <a:pt x="15" y="17"/>
                    <a:pt x="15" y="17"/>
                    <a:pt x="15" y="16"/>
                  </a:cubicBezTo>
                  <a:cubicBezTo>
                    <a:pt x="15" y="15"/>
                    <a:pt x="15" y="14"/>
                    <a:pt x="15" y="12"/>
                  </a:cubicBezTo>
                  <a:cubicBezTo>
                    <a:pt x="13" y="0"/>
                    <a:pt x="13" y="0"/>
                    <a:pt x="13" y="0"/>
                  </a:cubicBezTo>
                  <a:cubicBezTo>
                    <a:pt x="17" y="0"/>
                    <a:pt x="17" y="0"/>
                    <a:pt x="17" y="0"/>
                  </a:cubicBezTo>
                  <a:cubicBezTo>
                    <a:pt x="19" y="11"/>
                    <a:pt x="19" y="11"/>
                    <a:pt x="19" y="11"/>
                  </a:cubicBezTo>
                  <a:cubicBezTo>
                    <a:pt x="19" y="14"/>
                    <a:pt x="20" y="15"/>
                    <a:pt x="20" y="16"/>
                  </a:cubicBezTo>
                  <a:cubicBezTo>
                    <a:pt x="20" y="18"/>
                    <a:pt x="19" y="19"/>
                    <a:pt x="19" y="19"/>
                  </a:cubicBezTo>
                  <a:cubicBezTo>
                    <a:pt x="18" y="20"/>
                    <a:pt x="18" y="21"/>
                    <a:pt x="17" y="22"/>
                  </a:cubicBezTo>
                  <a:cubicBezTo>
                    <a:pt x="16" y="22"/>
                    <a:pt x="14" y="23"/>
                    <a:pt x="13" y="23"/>
                  </a:cubicBezTo>
                  <a:cubicBezTo>
                    <a:pt x="11" y="23"/>
                    <a:pt x="9" y="23"/>
                    <a:pt x="8" y="23"/>
                  </a:cubicBezTo>
                  <a:cubicBezTo>
                    <a:pt x="7" y="23"/>
                    <a:pt x="6" y="22"/>
                    <a:pt x="5" y="22"/>
                  </a:cubicBezTo>
                  <a:cubicBezTo>
                    <a:pt x="4" y="21"/>
                    <a:pt x="4" y="20"/>
                    <a:pt x="3" y="20"/>
                  </a:cubicBezTo>
                  <a:cubicBezTo>
                    <a:pt x="3" y="18"/>
                    <a:pt x="2" y="17"/>
                    <a:pt x="2" y="14"/>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68" name="îṩ1íďè">
              <a:extLst>
                <a:ext uri="{FF2B5EF4-FFF2-40B4-BE49-F238E27FC236}">
                  <a16:creationId xmlns:a16="http://schemas.microsoft.com/office/drawing/2014/main" id="{E5EA73EF-4EB2-DBF8-CE40-DB3CE5B00E30}"/>
                </a:ext>
              </a:extLst>
            </p:cNvPr>
            <p:cNvSpPr/>
            <p:nvPr/>
          </p:nvSpPr>
          <p:spPr bwMode="auto">
            <a:xfrm>
              <a:off x="2481798" y="4112267"/>
              <a:ext cx="103211" cy="112593"/>
            </a:xfrm>
            <a:custGeom>
              <a:avLst/>
              <a:gdLst>
                <a:gd name="T0" fmla="*/ 22 w 66"/>
                <a:gd name="T1" fmla="*/ 72 h 72"/>
                <a:gd name="T2" fmla="*/ 0 w 66"/>
                <a:gd name="T3" fmla="*/ 17 h 72"/>
                <a:gd name="T4" fmla="*/ 11 w 66"/>
                <a:gd name="T5" fmla="*/ 11 h 72"/>
                <a:gd name="T6" fmla="*/ 50 w 66"/>
                <a:gd name="T7" fmla="*/ 42 h 72"/>
                <a:gd name="T8" fmla="*/ 36 w 66"/>
                <a:gd name="T9" fmla="*/ 3 h 72"/>
                <a:gd name="T10" fmla="*/ 47 w 66"/>
                <a:gd name="T11" fmla="*/ 0 h 72"/>
                <a:gd name="T12" fmla="*/ 66 w 66"/>
                <a:gd name="T13" fmla="*/ 58 h 72"/>
                <a:gd name="T14" fmla="*/ 55 w 66"/>
                <a:gd name="T15" fmla="*/ 61 h 72"/>
                <a:gd name="T16" fmla="*/ 20 w 66"/>
                <a:gd name="T17" fmla="*/ 33 h 72"/>
                <a:gd name="T18" fmla="*/ 33 w 66"/>
                <a:gd name="T19" fmla="*/ 69 h 72"/>
                <a:gd name="T20" fmla="*/ 22 w 66"/>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72">
                  <a:moveTo>
                    <a:pt x="22" y="72"/>
                  </a:moveTo>
                  <a:lnTo>
                    <a:pt x="0" y="17"/>
                  </a:lnTo>
                  <a:lnTo>
                    <a:pt x="11" y="11"/>
                  </a:lnTo>
                  <a:lnTo>
                    <a:pt x="50" y="42"/>
                  </a:lnTo>
                  <a:lnTo>
                    <a:pt x="36" y="3"/>
                  </a:lnTo>
                  <a:lnTo>
                    <a:pt x="47" y="0"/>
                  </a:lnTo>
                  <a:lnTo>
                    <a:pt x="66" y="58"/>
                  </a:lnTo>
                  <a:lnTo>
                    <a:pt x="55" y="61"/>
                  </a:lnTo>
                  <a:lnTo>
                    <a:pt x="20" y="33"/>
                  </a:lnTo>
                  <a:lnTo>
                    <a:pt x="33" y="69"/>
                  </a:lnTo>
                  <a:lnTo>
                    <a:pt x="22"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69" name="iś1íḍé">
              <a:extLst>
                <a:ext uri="{FF2B5EF4-FFF2-40B4-BE49-F238E27FC236}">
                  <a16:creationId xmlns:a16="http://schemas.microsoft.com/office/drawing/2014/main" id="{F25F4D2E-6282-6C99-9C94-158B88A77D3E}"/>
                </a:ext>
              </a:extLst>
            </p:cNvPr>
            <p:cNvSpPr/>
            <p:nvPr/>
          </p:nvSpPr>
          <p:spPr bwMode="auto">
            <a:xfrm>
              <a:off x="2577188" y="4087245"/>
              <a:ext cx="68807" cy="86009"/>
            </a:xfrm>
            <a:custGeom>
              <a:avLst/>
              <a:gdLst>
                <a:gd name="T0" fmla="*/ 36 w 44"/>
                <a:gd name="T1" fmla="*/ 55 h 55"/>
                <a:gd name="T2" fmla="*/ 0 w 44"/>
                <a:gd name="T3" fmla="*/ 5 h 55"/>
                <a:gd name="T4" fmla="*/ 11 w 44"/>
                <a:gd name="T5" fmla="*/ 0 h 55"/>
                <a:gd name="T6" fmla="*/ 44 w 44"/>
                <a:gd name="T7" fmla="*/ 49 h 55"/>
                <a:gd name="T8" fmla="*/ 36 w 44"/>
                <a:gd name="T9" fmla="*/ 55 h 55"/>
              </a:gdLst>
              <a:ahLst/>
              <a:cxnLst>
                <a:cxn ang="0">
                  <a:pos x="T0" y="T1"/>
                </a:cxn>
                <a:cxn ang="0">
                  <a:pos x="T2" y="T3"/>
                </a:cxn>
                <a:cxn ang="0">
                  <a:pos x="T4" y="T5"/>
                </a:cxn>
                <a:cxn ang="0">
                  <a:pos x="T6" y="T7"/>
                </a:cxn>
                <a:cxn ang="0">
                  <a:pos x="T8" y="T9"/>
                </a:cxn>
              </a:cxnLst>
              <a:rect l="0" t="0" r="r" b="b"/>
              <a:pathLst>
                <a:path w="44" h="55">
                  <a:moveTo>
                    <a:pt x="36" y="55"/>
                  </a:moveTo>
                  <a:lnTo>
                    <a:pt x="0" y="5"/>
                  </a:lnTo>
                  <a:lnTo>
                    <a:pt x="11" y="0"/>
                  </a:lnTo>
                  <a:lnTo>
                    <a:pt x="44" y="49"/>
                  </a:lnTo>
                  <a:lnTo>
                    <a:pt x="36" y="5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70" name="îśliḍè">
              <a:extLst>
                <a:ext uri="{FF2B5EF4-FFF2-40B4-BE49-F238E27FC236}">
                  <a16:creationId xmlns:a16="http://schemas.microsoft.com/office/drawing/2014/main" id="{F14D44D9-369F-F271-DADC-D1B2EF768320}"/>
                </a:ext>
              </a:extLst>
            </p:cNvPr>
            <p:cNvSpPr/>
            <p:nvPr/>
          </p:nvSpPr>
          <p:spPr bwMode="auto">
            <a:xfrm>
              <a:off x="2611591" y="4013747"/>
              <a:ext cx="107903" cy="103211"/>
            </a:xfrm>
            <a:custGeom>
              <a:avLst/>
              <a:gdLst>
                <a:gd name="T0" fmla="*/ 60 w 69"/>
                <a:gd name="T1" fmla="*/ 66 h 66"/>
                <a:gd name="T2" fmla="*/ 0 w 69"/>
                <a:gd name="T3" fmla="*/ 38 h 66"/>
                <a:gd name="T4" fmla="*/ 11 w 69"/>
                <a:gd name="T5" fmla="*/ 30 h 66"/>
                <a:gd name="T6" fmla="*/ 52 w 69"/>
                <a:gd name="T7" fmla="*/ 49 h 66"/>
                <a:gd name="T8" fmla="*/ 30 w 69"/>
                <a:gd name="T9" fmla="*/ 8 h 66"/>
                <a:gd name="T10" fmla="*/ 38 w 69"/>
                <a:gd name="T11" fmla="*/ 0 h 66"/>
                <a:gd name="T12" fmla="*/ 69 w 69"/>
                <a:gd name="T13" fmla="*/ 55 h 66"/>
                <a:gd name="T14" fmla="*/ 60 w 69"/>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6">
                  <a:moveTo>
                    <a:pt x="60" y="66"/>
                  </a:moveTo>
                  <a:lnTo>
                    <a:pt x="0" y="38"/>
                  </a:lnTo>
                  <a:lnTo>
                    <a:pt x="11" y="30"/>
                  </a:lnTo>
                  <a:lnTo>
                    <a:pt x="52" y="49"/>
                  </a:lnTo>
                  <a:lnTo>
                    <a:pt x="30" y="8"/>
                  </a:lnTo>
                  <a:lnTo>
                    <a:pt x="38" y="0"/>
                  </a:lnTo>
                  <a:lnTo>
                    <a:pt x="69" y="55"/>
                  </a:lnTo>
                  <a:lnTo>
                    <a:pt x="60" y="6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71" name="iṥļîdê">
              <a:extLst>
                <a:ext uri="{FF2B5EF4-FFF2-40B4-BE49-F238E27FC236}">
                  <a16:creationId xmlns:a16="http://schemas.microsoft.com/office/drawing/2014/main" id="{951517AD-2C3A-BA72-8423-82FA67442153}"/>
                </a:ext>
              </a:extLst>
            </p:cNvPr>
            <p:cNvSpPr/>
            <p:nvPr/>
          </p:nvSpPr>
          <p:spPr bwMode="auto">
            <a:xfrm>
              <a:off x="2680399" y="3935557"/>
              <a:ext cx="111030" cy="103211"/>
            </a:xfrm>
            <a:custGeom>
              <a:avLst/>
              <a:gdLst>
                <a:gd name="T0" fmla="*/ 52 w 71"/>
                <a:gd name="T1" fmla="*/ 66 h 66"/>
                <a:gd name="T2" fmla="*/ 0 w 71"/>
                <a:gd name="T3" fmla="*/ 41 h 66"/>
                <a:gd name="T4" fmla="*/ 16 w 71"/>
                <a:gd name="T5" fmla="*/ 0 h 66"/>
                <a:gd name="T6" fmla="*/ 27 w 71"/>
                <a:gd name="T7" fmla="*/ 5 h 66"/>
                <a:gd name="T8" fmla="*/ 14 w 71"/>
                <a:gd name="T9" fmla="*/ 33 h 66"/>
                <a:gd name="T10" fmla="*/ 25 w 71"/>
                <a:gd name="T11" fmla="*/ 39 h 66"/>
                <a:gd name="T12" fmla="*/ 38 w 71"/>
                <a:gd name="T13" fmla="*/ 11 h 66"/>
                <a:gd name="T14" fmla="*/ 47 w 71"/>
                <a:gd name="T15" fmla="*/ 16 h 66"/>
                <a:gd name="T16" fmla="*/ 33 w 71"/>
                <a:gd name="T17" fmla="*/ 44 h 66"/>
                <a:gd name="T18" fmla="*/ 49 w 71"/>
                <a:gd name="T19" fmla="*/ 50 h 66"/>
                <a:gd name="T20" fmla="*/ 63 w 71"/>
                <a:gd name="T21" fmla="*/ 19 h 66"/>
                <a:gd name="T22" fmla="*/ 71 w 71"/>
                <a:gd name="T23" fmla="*/ 25 h 66"/>
                <a:gd name="T24" fmla="*/ 52 w 71"/>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6">
                  <a:moveTo>
                    <a:pt x="52" y="66"/>
                  </a:moveTo>
                  <a:lnTo>
                    <a:pt x="0" y="41"/>
                  </a:lnTo>
                  <a:lnTo>
                    <a:pt x="16" y="0"/>
                  </a:lnTo>
                  <a:lnTo>
                    <a:pt x="27" y="5"/>
                  </a:lnTo>
                  <a:lnTo>
                    <a:pt x="14" y="33"/>
                  </a:lnTo>
                  <a:lnTo>
                    <a:pt x="25" y="39"/>
                  </a:lnTo>
                  <a:lnTo>
                    <a:pt x="38" y="11"/>
                  </a:lnTo>
                  <a:lnTo>
                    <a:pt x="47" y="16"/>
                  </a:lnTo>
                  <a:lnTo>
                    <a:pt x="33" y="44"/>
                  </a:lnTo>
                  <a:lnTo>
                    <a:pt x="49" y="50"/>
                  </a:lnTo>
                  <a:lnTo>
                    <a:pt x="63" y="19"/>
                  </a:lnTo>
                  <a:lnTo>
                    <a:pt x="71" y="25"/>
                  </a:lnTo>
                  <a:lnTo>
                    <a:pt x="52" y="6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72" name="íṩ1íḋè">
              <a:extLst>
                <a:ext uri="{FF2B5EF4-FFF2-40B4-BE49-F238E27FC236}">
                  <a16:creationId xmlns:a16="http://schemas.microsoft.com/office/drawing/2014/main" id="{86CCFC13-BB0F-0C27-099D-AE26722B67A2}"/>
                </a:ext>
              </a:extLst>
            </p:cNvPr>
            <p:cNvSpPr/>
            <p:nvPr/>
          </p:nvSpPr>
          <p:spPr bwMode="auto">
            <a:xfrm>
              <a:off x="2714802" y="3835474"/>
              <a:ext cx="111030" cy="90700"/>
            </a:xfrm>
            <a:custGeom>
              <a:avLst/>
              <a:gdLst>
                <a:gd name="T0" fmla="*/ 22 w 26"/>
                <a:gd name="T1" fmla="*/ 21 h 21"/>
                <a:gd name="T2" fmla="*/ 0 w 26"/>
                <a:gd name="T3" fmla="*/ 16 h 21"/>
                <a:gd name="T4" fmla="*/ 3 w 26"/>
                <a:gd name="T5" fmla="*/ 7 h 21"/>
                <a:gd name="T6" fmla="*/ 4 w 26"/>
                <a:gd name="T7" fmla="*/ 2 h 21"/>
                <a:gd name="T8" fmla="*/ 7 w 26"/>
                <a:gd name="T9" fmla="*/ 0 h 21"/>
                <a:gd name="T10" fmla="*/ 10 w 26"/>
                <a:gd name="T11" fmla="*/ 0 h 21"/>
                <a:gd name="T12" fmla="*/ 14 w 26"/>
                <a:gd name="T13" fmla="*/ 3 h 21"/>
                <a:gd name="T14" fmla="*/ 15 w 26"/>
                <a:gd name="T15" fmla="*/ 7 h 21"/>
                <a:gd name="T16" fmla="*/ 17 w 26"/>
                <a:gd name="T17" fmla="*/ 5 h 21"/>
                <a:gd name="T18" fmla="*/ 21 w 26"/>
                <a:gd name="T19" fmla="*/ 4 h 21"/>
                <a:gd name="T20" fmla="*/ 26 w 26"/>
                <a:gd name="T21" fmla="*/ 2 h 21"/>
                <a:gd name="T22" fmla="*/ 25 w 26"/>
                <a:gd name="T23" fmla="*/ 7 h 21"/>
                <a:gd name="T24" fmla="*/ 20 w 26"/>
                <a:gd name="T25" fmla="*/ 9 h 21"/>
                <a:gd name="T26" fmla="*/ 16 w 26"/>
                <a:gd name="T27" fmla="*/ 11 h 21"/>
                <a:gd name="T28" fmla="*/ 15 w 26"/>
                <a:gd name="T29" fmla="*/ 12 h 21"/>
                <a:gd name="T30" fmla="*/ 14 w 26"/>
                <a:gd name="T31" fmla="*/ 14 h 21"/>
                <a:gd name="T32" fmla="*/ 14 w 26"/>
                <a:gd name="T33" fmla="*/ 15 h 21"/>
                <a:gd name="T34" fmla="*/ 23 w 26"/>
                <a:gd name="T35" fmla="*/ 17 h 21"/>
                <a:gd name="T36" fmla="*/ 22 w 26"/>
                <a:gd name="T37" fmla="*/ 21 h 21"/>
                <a:gd name="T38" fmla="*/ 10 w 26"/>
                <a:gd name="T39" fmla="*/ 14 h 21"/>
                <a:gd name="T40" fmla="*/ 11 w 26"/>
                <a:gd name="T41" fmla="*/ 11 h 21"/>
                <a:gd name="T42" fmla="*/ 12 w 26"/>
                <a:gd name="T43" fmla="*/ 7 h 21"/>
                <a:gd name="T44" fmla="*/ 11 w 26"/>
                <a:gd name="T45" fmla="*/ 6 h 21"/>
                <a:gd name="T46" fmla="*/ 10 w 26"/>
                <a:gd name="T47" fmla="*/ 5 h 21"/>
                <a:gd name="T48" fmla="*/ 8 w 26"/>
                <a:gd name="T49" fmla="*/ 5 h 21"/>
                <a:gd name="T50" fmla="*/ 7 w 26"/>
                <a:gd name="T51" fmla="*/ 6 h 21"/>
                <a:gd name="T52" fmla="*/ 6 w 26"/>
                <a:gd name="T53" fmla="*/ 9 h 21"/>
                <a:gd name="T54" fmla="*/ 5 w 26"/>
                <a:gd name="T55" fmla="*/ 13 h 21"/>
                <a:gd name="T56" fmla="*/ 10 w 26"/>
                <a:gd name="T57"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1">
                  <a:moveTo>
                    <a:pt x="22" y="21"/>
                  </a:moveTo>
                  <a:cubicBezTo>
                    <a:pt x="0" y="16"/>
                    <a:pt x="0" y="16"/>
                    <a:pt x="0" y="16"/>
                  </a:cubicBezTo>
                  <a:cubicBezTo>
                    <a:pt x="3" y="7"/>
                    <a:pt x="3" y="7"/>
                    <a:pt x="3" y="7"/>
                  </a:cubicBezTo>
                  <a:cubicBezTo>
                    <a:pt x="3" y="5"/>
                    <a:pt x="4" y="3"/>
                    <a:pt x="4" y="2"/>
                  </a:cubicBezTo>
                  <a:cubicBezTo>
                    <a:pt x="5" y="2"/>
                    <a:pt x="6" y="1"/>
                    <a:pt x="7" y="0"/>
                  </a:cubicBezTo>
                  <a:cubicBezTo>
                    <a:pt x="8" y="0"/>
                    <a:pt x="9" y="0"/>
                    <a:pt x="10" y="0"/>
                  </a:cubicBezTo>
                  <a:cubicBezTo>
                    <a:pt x="12" y="1"/>
                    <a:pt x="13" y="1"/>
                    <a:pt x="14" y="3"/>
                  </a:cubicBezTo>
                  <a:cubicBezTo>
                    <a:pt x="15" y="4"/>
                    <a:pt x="15" y="5"/>
                    <a:pt x="15" y="7"/>
                  </a:cubicBezTo>
                  <a:cubicBezTo>
                    <a:pt x="16" y="6"/>
                    <a:pt x="17" y="6"/>
                    <a:pt x="17" y="5"/>
                  </a:cubicBezTo>
                  <a:cubicBezTo>
                    <a:pt x="18" y="5"/>
                    <a:pt x="19" y="4"/>
                    <a:pt x="21" y="4"/>
                  </a:cubicBezTo>
                  <a:cubicBezTo>
                    <a:pt x="26" y="2"/>
                    <a:pt x="26" y="2"/>
                    <a:pt x="26" y="2"/>
                  </a:cubicBezTo>
                  <a:cubicBezTo>
                    <a:pt x="25" y="7"/>
                    <a:pt x="25" y="7"/>
                    <a:pt x="25" y="7"/>
                  </a:cubicBezTo>
                  <a:cubicBezTo>
                    <a:pt x="20" y="9"/>
                    <a:pt x="20" y="9"/>
                    <a:pt x="20" y="9"/>
                  </a:cubicBezTo>
                  <a:cubicBezTo>
                    <a:pt x="18" y="10"/>
                    <a:pt x="16" y="10"/>
                    <a:pt x="16" y="11"/>
                  </a:cubicBezTo>
                  <a:cubicBezTo>
                    <a:pt x="15" y="11"/>
                    <a:pt x="15" y="11"/>
                    <a:pt x="15" y="12"/>
                  </a:cubicBezTo>
                  <a:cubicBezTo>
                    <a:pt x="14" y="12"/>
                    <a:pt x="14" y="13"/>
                    <a:pt x="14" y="14"/>
                  </a:cubicBezTo>
                  <a:cubicBezTo>
                    <a:pt x="14" y="15"/>
                    <a:pt x="14" y="15"/>
                    <a:pt x="14" y="15"/>
                  </a:cubicBezTo>
                  <a:cubicBezTo>
                    <a:pt x="23" y="17"/>
                    <a:pt x="23" y="17"/>
                    <a:pt x="23" y="17"/>
                  </a:cubicBezTo>
                  <a:lnTo>
                    <a:pt x="22" y="21"/>
                  </a:lnTo>
                  <a:close/>
                  <a:moveTo>
                    <a:pt x="10" y="14"/>
                  </a:moveTo>
                  <a:cubicBezTo>
                    <a:pt x="11" y="11"/>
                    <a:pt x="11" y="11"/>
                    <a:pt x="11" y="11"/>
                  </a:cubicBezTo>
                  <a:cubicBezTo>
                    <a:pt x="12" y="9"/>
                    <a:pt x="12" y="8"/>
                    <a:pt x="12" y="7"/>
                  </a:cubicBezTo>
                  <a:cubicBezTo>
                    <a:pt x="12" y="6"/>
                    <a:pt x="11" y="6"/>
                    <a:pt x="11" y="6"/>
                  </a:cubicBezTo>
                  <a:cubicBezTo>
                    <a:pt x="11" y="5"/>
                    <a:pt x="10" y="5"/>
                    <a:pt x="10" y="5"/>
                  </a:cubicBezTo>
                  <a:cubicBezTo>
                    <a:pt x="9" y="5"/>
                    <a:pt x="8" y="5"/>
                    <a:pt x="8" y="5"/>
                  </a:cubicBezTo>
                  <a:cubicBezTo>
                    <a:pt x="7" y="5"/>
                    <a:pt x="7" y="6"/>
                    <a:pt x="7" y="6"/>
                  </a:cubicBezTo>
                  <a:cubicBezTo>
                    <a:pt x="6" y="7"/>
                    <a:pt x="6" y="8"/>
                    <a:pt x="6" y="9"/>
                  </a:cubicBezTo>
                  <a:cubicBezTo>
                    <a:pt x="5" y="13"/>
                    <a:pt x="5" y="13"/>
                    <a:pt x="5" y="13"/>
                  </a:cubicBezTo>
                  <a:lnTo>
                    <a:pt x="10"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73" name="iṥľíďé">
              <a:extLst>
                <a:ext uri="{FF2B5EF4-FFF2-40B4-BE49-F238E27FC236}">
                  <a16:creationId xmlns:a16="http://schemas.microsoft.com/office/drawing/2014/main" id="{E5425D56-58A6-403E-9AFE-87F2C870D7B9}"/>
                </a:ext>
              </a:extLst>
            </p:cNvPr>
            <p:cNvSpPr/>
            <p:nvPr/>
          </p:nvSpPr>
          <p:spPr bwMode="auto">
            <a:xfrm>
              <a:off x="2739824" y="3727572"/>
              <a:ext cx="100083" cy="78190"/>
            </a:xfrm>
            <a:custGeom>
              <a:avLst/>
              <a:gdLst>
                <a:gd name="T0" fmla="*/ 14 w 23"/>
                <a:gd name="T1" fmla="*/ 18 h 18"/>
                <a:gd name="T2" fmla="*/ 14 w 23"/>
                <a:gd name="T3" fmla="*/ 13 h 18"/>
                <a:gd name="T4" fmla="*/ 17 w 23"/>
                <a:gd name="T5" fmla="*/ 12 h 18"/>
                <a:gd name="T6" fmla="*/ 19 w 23"/>
                <a:gd name="T7" fmla="*/ 9 h 18"/>
                <a:gd name="T8" fmla="*/ 18 w 23"/>
                <a:gd name="T9" fmla="*/ 6 h 18"/>
                <a:gd name="T10" fmla="*/ 16 w 23"/>
                <a:gd name="T11" fmla="*/ 4 h 18"/>
                <a:gd name="T12" fmla="*/ 15 w 23"/>
                <a:gd name="T13" fmla="*/ 5 h 18"/>
                <a:gd name="T14" fmla="*/ 14 w 23"/>
                <a:gd name="T15" fmla="*/ 6 h 18"/>
                <a:gd name="T16" fmla="*/ 12 w 23"/>
                <a:gd name="T17" fmla="*/ 10 h 18"/>
                <a:gd name="T18" fmla="*/ 10 w 23"/>
                <a:gd name="T19" fmla="*/ 14 h 18"/>
                <a:gd name="T20" fmla="*/ 5 w 23"/>
                <a:gd name="T21" fmla="*/ 16 h 18"/>
                <a:gd name="T22" fmla="*/ 2 w 23"/>
                <a:gd name="T23" fmla="*/ 15 h 18"/>
                <a:gd name="T24" fmla="*/ 0 w 23"/>
                <a:gd name="T25" fmla="*/ 12 h 18"/>
                <a:gd name="T26" fmla="*/ 0 w 23"/>
                <a:gd name="T27" fmla="*/ 7 h 18"/>
                <a:gd name="T28" fmla="*/ 2 w 23"/>
                <a:gd name="T29" fmla="*/ 1 h 18"/>
                <a:gd name="T30" fmla="*/ 7 w 23"/>
                <a:gd name="T31" fmla="*/ 0 h 18"/>
                <a:gd name="T32" fmla="*/ 7 w 23"/>
                <a:gd name="T33" fmla="*/ 4 h 18"/>
                <a:gd name="T34" fmla="*/ 5 w 23"/>
                <a:gd name="T35" fmla="*/ 5 h 18"/>
                <a:gd name="T36" fmla="*/ 4 w 23"/>
                <a:gd name="T37" fmla="*/ 8 h 18"/>
                <a:gd name="T38" fmla="*/ 4 w 23"/>
                <a:gd name="T39" fmla="*/ 11 h 18"/>
                <a:gd name="T40" fmla="*/ 5 w 23"/>
                <a:gd name="T41" fmla="*/ 12 h 18"/>
                <a:gd name="T42" fmla="*/ 7 w 23"/>
                <a:gd name="T43" fmla="*/ 11 h 18"/>
                <a:gd name="T44" fmla="*/ 9 w 23"/>
                <a:gd name="T45" fmla="*/ 7 h 18"/>
                <a:gd name="T46" fmla="*/ 11 w 23"/>
                <a:gd name="T47" fmla="*/ 3 h 18"/>
                <a:gd name="T48" fmla="*/ 13 w 23"/>
                <a:gd name="T49" fmla="*/ 0 h 18"/>
                <a:gd name="T50" fmla="*/ 17 w 23"/>
                <a:gd name="T51" fmla="*/ 0 h 18"/>
                <a:gd name="T52" fmla="*/ 20 w 23"/>
                <a:gd name="T53" fmla="*/ 1 h 18"/>
                <a:gd name="T54" fmla="*/ 22 w 23"/>
                <a:gd name="T55" fmla="*/ 5 h 18"/>
                <a:gd name="T56" fmla="*/ 22 w 23"/>
                <a:gd name="T57" fmla="*/ 9 h 18"/>
                <a:gd name="T58" fmla="*/ 20 w 23"/>
                <a:gd name="T59" fmla="*/ 15 h 18"/>
                <a:gd name="T60" fmla="*/ 14 w 23"/>
                <a:gd name="T6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18">
                  <a:moveTo>
                    <a:pt x="14" y="18"/>
                  </a:moveTo>
                  <a:cubicBezTo>
                    <a:pt x="14" y="13"/>
                    <a:pt x="14" y="13"/>
                    <a:pt x="14" y="13"/>
                  </a:cubicBezTo>
                  <a:cubicBezTo>
                    <a:pt x="16" y="13"/>
                    <a:pt x="17" y="13"/>
                    <a:pt x="17" y="12"/>
                  </a:cubicBezTo>
                  <a:cubicBezTo>
                    <a:pt x="18" y="11"/>
                    <a:pt x="19" y="10"/>
                    <a:pt x="19" y="9"/>
                  </a:cubicBezTo>
                  <a:cubicBezTo>
                    <a:pt x="19" y="7"/>
                    <a:pt x="19" y="6"/>
                    <a:pt x="18" y="6"/>
                  </a:cubicBezTo>
                  <a:cubicBezTo>
                    <a:pt x="18" y="5"/>
                    <a:pt x="17" y="4"/>
                    <a:pt x="16" y="4"/>
                  </a:cubicBezTo>
                  <a:cubicBezTo>
                    <a:pt x="16" y="4"/>
                    <a:pt x="15" y="4"/>
                    <a:pt x="15" y="5"/>
                  </a:cubicBezTo>
                  <a:cubicBezTo>
                    <a:pt x="14" y="5"/>
                    <a:pt x="14" y="5"/>
                    <a:pt x="14" y="6"/>
                  </a:cubicBezTo>
                  <a:cubicBezTo>
                    <a:pt x="14" y="7"/>
                    <a:pt x="13" y="8"/>
                    <a:pt x="12" y="10"/>
                  </a:cubicBezTo>
                  <a:cubicBezTo>
                    <a:pt x="12" y="12"/>
                    <a:pt x="11" y="13"/>
                    <a:pt x="10" y="14"/>
                  </a:cubicBezTo>
                  <a:cubicBezTo>
                    <a:pt x="8" y="15"/>
                    <a:pt x="7" y="16"/>
                    <a:pt x="5" y="16"/>
                  </a:cubicBezTo>
                  <a:cubicBezTo>
                    <a:pt x="4" y="16"/>
                    <a:pt x="3" y="15"/>
                    <a:pt x="2" y="15"/>
                  </a:cubicBezTo>
                  <a:cubicBezTo>
                    <a:pt x="1" y="14"/>
                    <a:pt x="1" y="13"/>
                    <a:pt x="0" y="12"/>
                  </a:cubicBezTo>
                  <a:cubicBezTo>
                    <a:pt x="0" y="10"/>
                    <a:pt x="0" y="9"/>
                    <a:pt x="0" y="7"/>
                  </a:cubicBezTo>
                  <a:cubicBezTo>
                    <a:pt x="0" y="5"/>
                    <a:pt x="1" y="3"/>
                    <a:pt x="2" y="1"/>
                  </a:cubicBezTo>
                  <a:cubicBezTo>
                    <a:pt x="4" y="0"/>
                    <a:pt x="5" y="0"/>
                    <a:pt x="7" y="0"/>
                  </a:cubicBezTo>
                  <a:cubicBezTo>
                    <a:pt x="7" y="4"/>
                    <a:pt x="7" y="4"/>
                    <a:pt x="7" y="4"/>
                  </a:cubicBezTo>
                  <a:cubicBezTo>
                    <a:pt x="6" y="4"/>
                    <a:pt x="5" y="4"/>
                    <a:pt x="5" y="5"/>
                  </a:cubicBezTo>
                  <a:cubicBezTo>
                    <a:pt x="4" y="6"/>
                    <a:pt x="4" y="6"/>
                    <a:pt x="4" y="8"/>
                  </a:cubicBezTo>
                  <a:cubicBezTo>
                    <a:pt x="3" y="9"/>
                    <a:pt x="4" y="10"/>
                    <a:pt x="4" y="11"/>
                  </a:cubicBezTo>
                  <a:cubicBezTo>
                    <a:pt x="4" y="11"/>
                    <a:pt x="5" y="12"/>
                    <a:pt x="5" y="12"/>
                  </a:cubicBezTo>
                  <a:cubicBezTo>
                    <a:pt x="6" y="12"/>
                    <a:pt x="6" y="12"/>
                    <a:pt x="7" y="11"/>
                  </a:cubicBezTo>
                  <a:cubicBezTo>
                    <a:pt x="7" y="11"/>
                    <a:pt x="8" y="9"/>
                    <a:pt x="9" y="7"/>
                  </a:cubicBezTo>
                  <a:cubicBezTo>
                    <a:pt x="9" y="5"/>
                    <a:pt x="10" y="4"/>
                    <a:pt x="11" y="3"/>
                  </a:cubicBezTo>
                  <a:cubicBezTo>
                    <a:pt x="11" y="2"/>
                    <a:pt x="12" y="1"/>
                    <a:pt x="13" y="0"/>
                  </a:cubicBezTo>
                  <a:cubicBezTo>
                    <a:pt x="14" y="0"/>
                    <a:pt x="15" y="0"/>
                    <a:pt x="17" y="0"/>
                  </a:cubicBezTo>
                  <a:cubicBezTo>
                    <a:pt x="18" y="0"/>
                    <a:pt x="19" y="1"/>
                    <a:pt x="20" y="1"/>
                  </a:cubicBezTo>
                  <a:cubicBezTo>
                    <a:pt x="21" y="2"/>
                    <a:pt x="22" y="3"/>
                    <a:pt x="22" y="5"/>
                  </a:cubicBezTo>
                  <a:cubicBezTo>
                    <a:pt x="23" y="6"/>
                    <a:pt x="23" y="7"/>
                    <a:pt x="22" y="9"/>
                  </a:cubicBezTo>
                  <a:cubicBezTo>
                    <a:pt x="22" y="12"/>
                    <a:pt x="21" y="14"/>
                    <a:pt x="20" y="15"/>
                  </a:cubicBezTo>
                  <a:cubicBezTo>
                    <a:pt x="19" y="17"/>
                    <a:pt x="17" y="17"/>
                    <a:pt x="14"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74" name="íṥļïḍe">
              <a:extLst>
                <a:ext uri="{FF2B5EF4-FFF2-40B4-BE49-F238E27FC236}">
                  <a16:creationId xmlns:a16="http://schemas.microsoft.com/office/drawing/2014/main" id="{7FAEAB0D-CA94-2636-9875-9DFA683884E2}"/>
                </a:ext>
              </a:extLst>
            </p:cNvPr>
            <p:cNvSpPr/>
            <p:nvPr/>
          </p:nvSpPr>
          <p:spPr bwMode="auto">
            <a:xfrm>
              <a:off x="2749206" y="3658765"/>
              <a:ext cx="93827" cy="21893"/>
            </a:xfrm>
            <a:custGeom>
              <a:avLst/>
              <a:gdLst>
                <a:gd name="T0" fmla="*/ 60 w 60"/>
                <a:gd name="T1" fmla="*/ 14 h 14"/>
                <a:gd name="T2" fmla="*/ 0 w 60"/>
                <a:gd name="T3" fmla="*/ 11 h 14"/>
                <a:gd name="T4" fmla="*/ 0 w 60"/>
                <a:gd name="T5" fmla="*/ 0 h 14"/>
                <a:gd name="T6" fmla="*/ 60 w 60"/>
                <a:gd name="T7" fmla="*/ 3 h 14"/>
                <a:gd name="T8" fmla="*/ 60 w 60"/>
                <a:gd name="T9" fmla="*/ 14 h 14"/>
              </a:gdLst>
              <a:ahLst/>
              <a:cxnLst>
                <a:cxn ang="0">
                  <a:pos x="T0" y="T1"/>
                </a:cxn>
                <a:cxn ang="0">
                  <a:pos x="T2" y="T3"/>
                </a:cxn>
                <a:cxn ang="0">
                  <a:pos x="T4" y="T5"/>
                </a:cxn>
                <a:cxn ang="0">
                  <a:pos x="T6" y="T7"/>
                </a:cxn>
                <a:cxn ang="0">
                  <a:pos x="T8" y="T9"/>
                </a:cxn>
              </a:cxnLst>
              <a:rect l="0" t="0" r="r" b="b"/>
              <a:pathLst>
                <a:path w="60" h="14">
                  <a:moveTo>
                    <a:pt x="60" y="14"/>
                  </a:moveTo>
                  <a:lnTo>
                    <a:pt x="0" y="11"/>
                  </a:lnTo>
                  <a:lnTo>
                    <a:pt x="0" y="0"/>
                  </a:lnTo>
                  <a:lnTo>
                    <a:pt x="60" y="3"/>
                  </a:lnTo>
                  <a:lnTo>
                    <a:pt x="60"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75" name="íṧ1íḍé">
              <a:extLst>
                <a:ext uri="{FF2B5EF4-FFF2-40B4-BE49-F238E27FC236}">
                  <a16:creationId xmlns:a16="http://schemas.microsoft.com/office/drawing/2014/main" id="{649CD1CD-BBC8-CF78-A636-44C1F7565C04}"/>
                </a:ext>
              </a:extLst>
            </p:cNvPr>
            <p:cNvSpPr/>
            <p:nvPr/>
          </p:nvSpPr>
          <p:spPr bwMode="auto">
            <a:xfrm>
              <a:off x="2749206" y="3541480"/>
              <a:ext cx="93827" cy="78190"/>
            </a:xfrm>
            <a:custGeom>
              <a:avLst/>
              <a:gdLst>
                <a:gd name="T0" fmla="*/ 60 w 60"/>
                <a:gd name="T1" fmla="*/ 31 h 50"/>
                <a:gd name="T2" fmla="*/ 11 w 60"/>
                <a:gd name="T3" fmla="*/ 31 h 50"/>
                <a:gd name="T4" fmla="*/ 11 w 60"/>
                <a:gd name="T5" fmla="*/ 50 h 50"/>
                <a:gd name="T6" fmla="*/ 0 w 60"/>
                <a:gd name="T7" fmla="*/ 47 h 50"/>
                <a:gd name="T8" fmla="*/ 3 w 60"/>
                <a:gd name="T9" fmla="*/ 0 h 50"/>
                <a:gd name="T10" fmla="*/ 11 w 60"/>
                <a:gd name="T11" fmla="*/ 0 h 50"/>
                <a:gd name="T12" fmla="*/ 11 w 60"/>
                <a:gd name="T13" fmla="*/ 20 h 50"/>
                <a:gd name="T14" fmla="*/ 60 w 60"/>
                <a:gd name="T15" fmla="*/ 20 h 50"/>
                <a:gd name="T16" fmla="*/ 60 w 60"/>
                <a:gd name="T1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0">
                  <a:moveTo>
                    <a:pt x="60" y="31"/>
                  </a:moveTo>
                  <a:lnTo>
                    <a:pt x="11" y="31"/>
                  </a:lnTo>
                  <a:lnTo>
                    <a:pt x="11" y="50"/>
                  </a:lnTo>
                  <a:lnTo>
                    <a:pt x="0" y="47"/>
                  </a:lnTo>
                  <a:lnTo>
                    <a:pt x="3" y="0"/>
                  </a:lnTo>
                  <a:lnTo>
                    <a:pt x="11" y="0"/>
                  </a:lnTo>
                  <a:lnTo>
                    <a:pt x="11" y="20"/>
                  </a:lnTo>
                  <a:lnTo>
                    <a:pt x="60" y="20"/>
                  </a:lnTo>
                  <a:lnTo>
                    <a:pt x="6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76" name="íSľídê">
              <a:extLst>
                <a:ext uri="{FF2B5EF4-FFF2-40B4-BE49-F238E27FC236}">
                  <a16:creationId xmlns:a16="http://schemas.microsoft.com/office/drawing/2014/main" id="{648D39A2-9DCE-6C50-303E-06C832F258F1}"/>
                </a:ext>
              </a:extLst>
            </p:cNvPr>
            <p:cNvSpPr/>
            <p:nvPr/>
          </p:nvSpPr>
          <p:spPr bwMode="auto">
            <a:xfrm>
              <a:off x="2749206" y="3421069"/>
              <a:ext cx="93827" cy="86009"/>
            </a:xfrm>
            <a:custGeom>
              <a:avLst/>
              <a:gdLst>
                <a:gd name="T0" fmla="*/ 60 w 60"/>
                <a:gd name="T1" fmla="*/ 33 h 55"/>
                <a:gd name="T2" fmla="*/ 36 w 60"/>
                <a:gd name="T3" fmla="*/ 33 h 55"/>
                <a:gd name="T4" fmla="*/ 3 w 60"/>
                <a:gd name="T5" fmla="*/ 55 h 55"/>
                <a:gd name="T6" fmla="*/ 3 w 60"/>
                <a:gd name="T7" fmla="*/ 41 h 55"/>
                <a:gd name="T8" fmla="*/ 25 w 60"/>
                <a:gd name="T9" fmla="*/ 27 h 55"/>
                <a:gd name="T10" fmla="*/ 0 w 60"/>
                <a:gd name="T11" fmla="*/ 14 h 55"/>
                <a:gd name="T12" fmla="*/ 0 w 60"/>
                <a:gd name="T13" fmla="*/ 0 h 55"/>
                <a:gd name="T14" fmla="*/ 36 w 60"/>
                <a:gd name="T15" fmla="*/ 22 h 55"/>
                <a:gd name="T16" fmla="*/ 60 w 60"/>
                <a:gd name="T17" fmla="*/ 22 h 55"/>
                <a:gd name="T18" fmla="*/ 60 w 60"/>
                <a:gd name="T19" fmla="*/ 3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55">
                  <a:moveTo>
                    <a:pt x="60" y="33"/>
                  </a:moveTo>
                  <a:lnTo>
                    <a:pt x="36" y="33"/>
                  </a:lnTo>
                  <a:lnTo>
                    <a:pt x="3" y="55"/>
                  </a:lnTo>
                  <a:lnTo>
                    <a:pt x="3" y="41"/>
                  </a:lnTo>
                  <a:lnTo>
                    <a:pt x="25" y="27"/>
                  </a:lnTo>
                  <a:lnTo>
                    <a:pt x="0" y="14"/>
                  </a:lnTo>
                  <a:lnTo>
                    <a:pt x="0" y="0"/>
                  </a:lnTo>
                  <a:lnTo>
                    <a:pt x="36" y="22"/>
                  </a:lnTo>
                  <a:lnTo>
                    <a:pt x="60" y="22"/>
                  </a:lnTo>
                  <a:lnTo>
                    <a:pt x="60"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77" name="íSlidè">
              <a:extLst>
                <a:ext uri="{FF2B5EF4-FFF2-40B4-BE49-F238E27FC236}">
                  <a16:creationId xmlns:a16="http://schemas.microsoft.com/office/drawing/2014/main" id="{0446668A-2637-FD97-8491-0E398F222A02}"/>
                </a:ext>
              </a:extLst>
            </p:cNvPr>
            <p:cNvSpPr/>
            <p:nvPr/>
          </p:nvSpPr>
          <p:spPr bwMode="auto">
            <a:xfrm>
              <a:off x="1837513" y="3830783"/>
              <a:ext cx="128231" cy="134486"/>
            </a:xfrm>
            <a:custGeom>
              <a:avLst/>
              <a:gdLst>
                <a:gd name="T0" fmla="*/ 0 w 82"/>
                <a:gd name="T1" fmla="*/ 86 h 86"/>
                <a:gd name="T2" fmla="*/ 0 w 82"/>
                <a:gd name="T3" fmla="*/ 0 h 86"/>
                <a:gd name="T4" fmla="*/ 22 w 82"/>
                <a:gd name="T5" fmla="*/ 0 h 86"/>
                <a:gd name="T6" fmla="*/ 63 w 82"/>
                <a:gd name="T7" fmla="*/ 59 h 86"/>
                <a:gd name="T8" fmla="*/ 63 w 82"/>
                <a:gd name="T9" fmla="*/ 0 h 86"/>
                <a:gd name="T10" fmla="*/ 82 w 82"/>
                <a:gd name="T11" fmla="*/ 0 h 86"/>
                <a:gd name="T12" fmla="*/ 82 w 82"/>
                <a:gd name="T13" fmla="*/ 86 h 86"/>
                <a:gd name="T14" fmla="*/ 63 w 82"/>
                <a:gd name="T15" fmla="*/ 86 h 86"/>
                <a:gd name="T16" fmla="*/ 19 w 82"/>
                <a:gd name="T17" fmla="*/ 31 h 86"/>
                <a:gd name="T18" fmla="*/ 19 w 82"/>
                <a:gd name="T19" fmla="*/ 86 h 86"/>
                <a:gd name="T20" fmla="*/ 0 w 82"/>
                <a:gd name="T2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86">
                  <a:moveTo>
                    <a:pt x="0" y="86"/>
                  </a:moveTo>
                  <a:lnTo>
                    <a:pt x="0" y="0"/>
                  </a:lnTo>
                  <a:lnTo>
                    <a:pt x="22" y="0"/>
                  </a:lnTo>
                  <a:lnTo>
                    <a:pt x="63" y="59"/>
                  </a:lnTo>
                  <a:lnTo>
                    <a:pt x="63" y="0"/>
                  </a:lnTo>
                  <a:lnTo>
                    <a:pt x="82" y="0"/>
                  </a:lnTo>
                  <a:lnTo>
                    <a:pt x="82" y="86"/>
                  </a:lnTo>
                  <a:lnTo>
                    <a:pt x="63" y="86"/>
                  </a:lnTo>
                  <a:lnTo>
                    <a:pt x="19" y="31"/>
                  </a:lnTo>
                  <a:lnTo>
                    <a:pt x="19" y="86"/>
                  </a:lnTo>
                  <a:lnTo>
                    <a:pt x="0" y="86"/>
                  </a:ln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78" name="íṧ1îḋê">
              <a:extLst>
                <a:ext uri="{FF2B5EF4-FFF2-40B4-BE49-F238E27FC236}">
                  <a16:creationId xmlns:a16="http://schemas.microsoft.com/office/drawing/2014/main" id="{018ACC00-8BC2-0FC5-CB38-FBAF4DDF4F1C}"/>
                </a:ext>
              </a:extLst>
            </p:cNvPr>
            <p:cNvSpPr/>
            <p:nvPr/>
          </p:nvSpPr>
          <p:spPr bwMode="auto">
            <a:xfrm>
              <a:off x="2000148" y="3830783"/>
              <a:ext cx="129796" cy="134486"/>
            </a:xfrm>
            <a:custGeom>
              <a:avLst/>
              <a:gdLst>
                <a:gd name="T0" fmla="*/ 0 w 83"/>
                <a:gd name="T1" fmla="*/ 86 h 86"/>
                <a:gd name="T2" fmla="*/ 0 w 83"/>
                <a:gd name="T3" fmla="*/ 0 h 86"/>
                <a:gd name="T4" fmla="*/ 19 w 83"/>
                <a:gd name="T5" fmla="*/ 0 h 86"/>
                <a:gd name="T6" fmla="*/ 64 w 83"/>
                <a:gd name="T7" fmla="*/ 59 h 86"/>
                <a:gd name="T8" fmla="*/ 64 w 83"/>
                <a:gd name="T9" fmla="*/ 0 h 86"/>
                <a:gd name="T10" fmla="*/ 83 w 83"/>
                <a:gd name="T11" fmla="*/ 0 h 86"/>
                <a:gd name="T12" fmla="*/ 83 w 83"/>
                <a:gd name="T13" fmla="*/ 86 h 86"/>
                <a:gd name="T14" fmla="*/ 61 w 83"/>
                <a:gd name="T15" fmla="*/ 86 h 86"/>
                <a:gd name="T16" fmla="*/ 19 w 83"/>
                <a:gd name="T17" fmla="*/ 31 h 86"/>
                <a:gd name="T18" fmla="*/ 19 w 83"/>
                <a:gd name="T19" fmla="*/ 86 h 86"/>
                <a:gd name="T20" fmla="*/ 0 w 83"/>
                <a:gd name="T2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86">
                  <a:moveTo>
                    <a:pt x="0" y="86"/>
                  </a:moveTo>
                  <a:lnTo>
                    <a:pt x="0" y="0"/>
                  </a:lnTo>
                  <a:lnTo>
                    <a:pt x="19" y="0"/>
                  </a:lnTo>
                  <a:lnTo>
                    <a:pt x="64" y="59"/>
                  </a:lnTo>
                  <a:lnTo>
                    <a:pt x="64" y="0"/>
                  </a:lnTo>
                  <a:lnTo>
                    <a:pt x="83" y="0"/>
                  </a:lnTo>
                  <a:lnTo>
                    <a:pt x="83" y="86"/>
                  </a:lnTo>
                  <a:lnTo>
                    <a:pt x="61" y="86"/>
                  </a:lnTo>
                  <a:lnTo>
                    <a:pt x="19" y="31"/>
                  </a:lnTo>
                  <a:lnTo>
                    <a:pt x="19" y="86"/>
                  </a:lnTo>
                  <a:lnTo>
                    <a:pt x="0" y="86"/>
                  </a:ln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79" name="iśľîḓê">
              <a:extLst>
                <a:ext uri="{FF2B5EF4-FFF2-40B4-BE49-F238E27FC236}">
                  <a16:creationId xmlns:a16="http://schemas.microsoft.com/office/drawing/2014/main" id="{9D24C8BA-8305-1E38-F608-1CC1D18D1B65}"/>
                </a:ext>
              </a:extLst>
            </p:cNvPr>
            <p:cNvSpPr/>
            <p:nvPr/>
          </p:nvSpPr>
          <p:spPr bwMode="auto">
            <a:xfrm>
              <a:off x="2164346" y="3830783"/>
              <a:ext cx="128231" cy="139178"/>
            </a:xfrm>
            <a:custGeom>
              <a:avLst/>
              <a:gdLst>
                <a:gd name="T0" fmla="*/ 0 w 30"/>
                <a:gd name="T1" fmla="*/ 0 h 32"/>
                <a:gd name="T2" fmla="*/ 7 w 30"/>
                <a:gd name="T3" fmla="*/ 0 h 32"/>
                <a:gd name="T4" fmla="*/ 7 w 30"/>
                <a:gd name="T5" fmla="*/ 17 h 32"/>
                <a:gd name="T6" fmla="*/ 8 w 30"/>
                <a:gd name="T7" fmla="*/ 22 h 32"/>
                <a:gd name="T8" fmla="*/ 10 w 30"/>
                <a:gd name="T9" fmla="*/ 25 h 32"/>
                <a:gd name="T10" fmla="*/ 15 w 30"/>
                <a:gd name="T11" fmla="*/ 26 h 32"/>
                <a:gd name="T12" fmla="*/ 20 w 30"/>
                <a:gd name="T13" fmla="*/ 25 h 32"/>
                <a:gd name="T14" fmla="*/ 22 w 30"/>
                <a:gd name="T15" fmla="*/ 23 h 32"/>
                <a:gd name="T16" fmla="*/ 22 w 30"/>
                <a:gd name="T17" fmla="*/ 17 h 32"/>
                <a:gd name="T18" fmla="*/ 22 w 30"/>
                <a:gd name="T19" fmla="*/ 0 h 32"/>
                <a:gd name="T20" fmla="*/ 30 w 30"/>
                <a:gd name="T21" fmla="*/ 0 h 32"/>
                <a:gd name="T22" fmla="*/ 30 w 30"/>
                <a:gd name="T23" fmla="*/ 16 h 32"/>
                <a:gd name="T24" fmla="*/ 29 w 30"/>
                <a:gd name="T25" fmla="*/ 24 h 32"/>
                <a:gd name="T26" fmla="*/ 27 w 30"/>
                <a:gd name="T27" fmla="*/ 28 h 32"/>
                <a:gd name="T28" fmla="*/ 23 w 30"/>
                <a:gd name="T29" fmla="*/ 31 h 32"/>
                <a:gd name="T30" fmla="*/ 15 w 30"/>
                <a:gd name="T31" fmla="*/ 32 h 32"/>
                <a:gd name="T32" fmla="*/ 7 w 30"/>
                <a:gd name="T33" fmla="*/ 31 h 32"/>
                <a:gd name="T34" fmla="*/ 3 w 30"/>
                <a:gd name="T35" fmla="*/ 28 h 32"/>
                <a:gd name="T36" fmla="*/ 0 w 30"/>
                <a:gd name="T37" fmla="*/ 25 h 32"/>
                <a:gd name="T38" fmla="*/ 0 w 30"/>
                <a:gd name="T39" fmla="*/ 17 h 32"/>
                <a:gd name="T40" fmla="*/ 0 w 30"/>
                <a:gd name="T4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0" y="0"/>
                  </a:moveTo>
                  <a:cubicBezTo>
                    <a:pt x="7" y="0"/>
                    <a:pt x="7" y="0"/>
                    <a:pt x="7" y="0"/>
                  </a:cubicBezTo>
                  <a:cubicBezTo>
                    <a:pt x="7" y="17"/>
                    <a:pt x="7" y="17"/>
                    <a:pt x="7" y="17"/>
                  </a:cubicBezTo>
                  <a:cubicBezTo>
                    <a:pt x="7" y="20"/>
                    <a:pt x="7" y="21"/>
                    <a:pt x="8" y="22"/>
                  </a:cubicBezTo>
                  <a:cubicBezTo>
                    <a:pt x="8" y="23"/>
                    <a:pt x="9" y="24"/>
                    <a:pt x="10" y="25"/>
                  </a:cubicBezTo>
                  <a:cubicBezTo>
                    <a:pt x="11" y="26"/>
                    <a:pt x="13" y="26"/>
                    <a:pt x="15" y="26"/>
                  </a:cubicBezTo>
                  <a:cubicBezTo>
                    <a:pt x="17" y="26"/>
                    <a:pt x="19" y="26"/>
                    <a:pt x="20" y="25"/>
                  </a:cubicBezTo>
                  <a:cubicBezTo>
                    <a:pt x="21" y="25"/>
                    <a:pt x="22" y="24"/>
                    <a:pt x="22" y="23"/>
                  </a:cubicBezTo>
                  <a:cubicBezTo>
                    <a:pt x="22" y="21"/>
                    <a:pt x="22" y="20"/>
                    <a:pt x="22" y="17"/>
                  </a:cubicBezTo>
                  <a:cubicBezTo>
                    <a:pt x="22" y="0"/>
                    <a:pt x="22" y="0"/>
                    <a:pt x="22" y="0"/>
                  </a:cubicBezTo>
                  <a:cubicBezTo>
                    <a:pt x="30" y="0"/>
                    <a:pt x="30" y="0"/>
                    <a:pt x="30" y="0"/>
                  </a:cubicBezTo>
                  <a:cubicBezTo>
                    <a:pt x="30" y="16"/>
                    <a:pt x="30" y="16"/>
                    <a:pt x="30" y="16"/>
                  </a:cubicBezTo>
                  <a:cubicBezTo>
                    <a:pt x="30" y="20"/>
                    <a:pt x="30" y="23"/>
                    <a:pt x="29" y="24"/>
                  </a:cubicBezTo>
                  <a:cubicBezTo>
                    <a:pt x="29" y="26"/>
                    <a:pt x="28" y="27"/>
                    <a:pt x="27" y="28"/>
                  </a:cubicBezTo>
                  <a:cubicBezTo>
                    <a:pt x="26" y="29"/>
                    <a:pt x="24" y="30"/>
                    <a:pt x="23" y="31"/>
                  </a:cubicBezTo>
                  <a:cubicBezTo>
                    <a:pt x="21" y="32"/>
                    <a:pt x="18" y="32"/>
                    <a:pt x="15" y="32"/>
                  </a:cubicBezTo>
                  <a:cubicBezTo>
                    <a:pt x="12" y="32"/>
                    <a:pt x="9" y="32"/>
                    <a:pt x="7" y="31"/>
                  </a:cubicBezTo>
                  <a:cubicBezTo>
                    <a:pt x="5" y="30"/>
                    <a:pt x="4" y="29"/>
                    <a:pt x="3" y="28"/>
                  </a:cubicBezTo>
                  <a:cubicBezTo>
                    <a:pt x="1" y="27"/>
                    <a:pt x="1" y="26"/>
                    <a:pt x="0" y="25"/>
                  </a:cubicBezTo>
                  <a:cubicBezTo>
                    <a:pt x="0" y="23"/>
                    <a:pt x="0" y="20"/>
                    <a:pt x="0" y="17"/>
                  </a:cubicBezTo>
                  <a:lnTo>
                    <a:pt x="0" y="0"/>
                  </a:ln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80" name="ï$1íḋè">
              <a:extLst>
                <a:ext uri="{FF2B5EF4-FFF2-40B4-BE49-F238E27FC236}">
                  <a16:creationId xmlns:a16="http://schemas.microsoft.com/office/drawing/2014/main" id="{0BA15519-B384-48FC-87FD-E46FDA567347}"/>
                </a:ext>
              </a:extLst>
            </p:cNvPr>
            <p:cNvSpPr/>
            <p:nvPr/>
          </p:nvSpPr>
          <p:spPr bwMode="auto">
            <a:xfrm>
              <a:off x="1901627" y="3191190"/>
              <a:ext cx="46914" cy="82881"/>
            </a:xfrm>
            <a:custGeom>
              <a:avLst/>
              <a:gdLst>
                <a:gd name="T0" fmla="*/ 11 w 11"/>
                <a:gd name="T1" fmla="*/ 19 h 19"/>
                <a:gd name="T2" fmla="*/ 6 w 11"/>
                <a:gd name="T3" fmla="*/ 19 h 19"/>
                <a:gd name="T4" fmla="*/ 6 w 11"/>
                <a:gd name="T5" fmla="*/ 5 h 19"/>
                <a:gd name="T6" fmla="*/ 0 w 11"/>
                <a:gd name="T7" fmla="*/ 8 h 19"/>
                <a:gd name="T8" fmla="*/ 0 w 11"/>
                <a:gd name="T9" fmla="*/ 5 h 19"/>
                <a:gd name="T10" fmla="*/ 4 w 11"/>
                <a:gd name="T11" fmla="*/ 3 h 19"/>
                <a:gd name="T12" fmla="*/ 7 w 11"/>
                <a:gd name="T13" fmla="*/ 0 h 19"/>
                <a:gd name="T14" fmla="*/ 11 w 11"/>
                <a:gd name="T15" fmla="*/ 0 h 19"/>
                <a:gd name="T16" fmla="*/ 11 w 11"/>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9">
                  <a:moveTo>
                    <a:pt x="11" y="19"/>
                  </a:moveTo>
                  <a:cubicBezTo>
                    <a:pt x="6" y="19"/>
                    <a:pt x="6" y="19"/>
                    <a:pt x="6" y="19"/>
                  </a:cubicBezTo>
                  <a:cubicBezTo>
                    <a:pt x="6" y="5"/>
                    <a:pt x="6" y="5"/>
                    <a:pt x="6" y="5"/>
                  </a:cubicBezTo>
                  <a:cubicBezTo>
                    <a:pt x="4" y="7"/>
                    <a:pt x="2" y="7"/>
                    <a:pt x="0" y="8"/>
                  </a:cubicBezTo>
                  <a:cubicBezTo>
                    <a:pt x="0" y="5"/>
                    <a:pt x="0" y="5"/>
                    <a:pt x="0" y="5"/>
                  </a:cubicBezTo>
                  <a:cubicBezTo>
                    <a:pt x="1" y="4"/>
                    <a:pt x="2" y="4"/>
                    <a:pt x="4" y="3"/>
                  </a:cubicBezTo>
                  <a:cubicBezTo>
                    <a:pt x="5" y="2"/>
                    <a:pt x="7" y="1"/>
                    <a:pt x="7" y="0"/>
                  </a:cubicBezTo>
                  <a:cubicBezTo>
                    <a:pt x="11" y="0"/>
                    <a:pt x="11" y="0"/>
                    <a:pt x="11" y="0"/>
                  </a:cubicBezTo>
                  <a:lnTo>
                    <a:pt x="11" y="19"/>
                  </a:ln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81" name="ïš1íďè">
              <a:extLst>
                <a:ext uri="{FF2B5EF4-FFF2-40B4-BE49-F238E27FC236}">
                  <a16:creationId xmlns:a16="http://schemas.microsoft.com/office/drawing/2014/main" id="{839F1B15-6070-E64B-21E8-67C9779948F6}"/>
                </a:ext>
              </a:extLst>
            </p:cNvPr>
            <p:cNvSpPr/>
            <p:nvPr/>
          </p:nvSpPr>
          <p:spPr bwMode="auto">
            <a:xfrm>
              <a:off x="1978254" y="3191190"/>
              <a:ext cx="73499" cy="82881"/>
            </a:xfrm>
            <a:custGeom>
              <a:avLst/>
              <a:gdLst>
                <a:gd name="T0" fmla="*/ 1 w 17"/>
                <a:gd name="T1" fmla="*/ 14 h 19"/>
                <a:gd name="T2" fmla="*/ 5 w 17"/>
                <a:gd name="T3" fmla="*/ 14 h 19"/>
                <a:gd name="T4" fmla="*/ 6 w 17"/>
                <a:gd name="T5" fmla="*/ 15 h 19"/>
                <a:gd name="T6" fmla="*/ 8 w 17"/>
                <a:gd name="T7" fmla="*/ 16 h 19"/>
                <a:gd name="T8" fmla="*/ 11 w 17"/>
                <a:gd name="T9" fmla="*/ 15 h 19"/>
                <a:gd name="T10" fmla="*/ 12 w 17"/>
                <a:gd name="T11" fmla="*/ 11 h 19"/>
                <a:gd name="T12" fmla="*/ 8 w 17"/>
                <a:gd name="T13" fmla="*/ 12 h 19"/>
                <a:gd name="T14" fmla="*/ 2 w 17"/>
                <a:gd name="T15" fmla="*/ 11 h 19"/>
                <a:gd name="T16" fmla="*/ 0 w 17"/>
                <a:gd name="T17" fmla="*/ 6 h 19"/>
                <a:gd name="T18" fmla="*/ 2 w 17"/>
                <a:gd name="T19" fmla="*/ 2 h 19"/>
                <a:gd name="T20" fmla="*/ 8 w 17"/>
                <a:gd name="T21" fmla="*/ 0 h 19"/>
                <a:gd name="T22" fmla="*/ 15 w 17"/>
                <a:gd name="T23" fmla="*/ 2 h 19"/>
                <a:gd name="T24" fmla="*/ 17 w 17"/>
                <a:gd name="T25" fmla="*/ 9 h 19"/>
                <a:gd name="T26" fmla="*/ 15 w 17"/>
                <a:gd name="T27" fmla="*/ 17 h 19"/>
                <a:gd name="T28" fmla="*/ 8 w 17"/>
                <a:gd name="T29" fmla="*/ 19 h 19"/>
                <a:gd name="T30" fmla="*/ 3 w 17"/>
                <a:gd name="T31" fmla="*/ 18 h 19"/>
                <a:gd name="T32" fmla="*/ 1 w 17"/>
                <a:gd name="T33" fmla="*/ 14 h 19"/>
                <a:gd name="T34" fmla="*/ 12 w 17"/>
                <a:gd name="T35" fmla="*/ 7 h 19"/>
                <a:gd name="T36" fmla="*/ 11 w 17"/>
                <a:gd name="T37" fmla="*/ 4 h 19"/>
                <a:gd name="T38" fmla="*/ 8 w 17"/>
                <a:gd name="T39" fmla="*/ 3 h 19"/>
                <a:gd name="T40" fmla="*/ 6 w 17"/>
                <a:gd name="T41" fmla="*/ 4 h 19"/>
                <a:gd name="T42" fmla="*/ 5 w 17"/>
                <a:gd name="T43" fmla="*/ 6 h 19"/>
                <a:gd name="T44" fmla="*/ 6 w 17"/>
                <a:gd name="T45" fmla="*/ 9 h 19"/>
                <a:gd name="T46" fmla="*/ 8 w 17"/>
                <a:gd name="T47" fmla="*/ 10 h 19"/>
                <a:gd name="T48" fmla="*/ 11 w 17"/>
                <a:gd name="T49" fmla="*/ 9 h 19"/>
                <a:gd name="T50" fmla="*/ 12 w 17"/>
                <a:gd name="T5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 h="19">
                  <a:moveTo>
                    <a:pt x="1" y="14"/>
                  </a:moveTo>
                  <a:cubicBezTo>
                    <a:pt x="5" y="14"/>
                    <a:pt x="5" y="14"/>
                    <a:pt x="5" y="14"/>
                  </a:cubicBezTo>
                  <a:cubicBezTo>
                    <a:pt x="5" y="15"/>
                    <a:pt x="6" y="15"/>
                    <a:pt x="6" y="15"/>
                  </a:cubicBezTo>
                  <a:cubicBezTo>
                    <a:pt x="7" y="16"/>
                    <a:pt x="7" y="16"/>
                    <a:pt x="8" y="16"/>
                  </a:cubicBezTo>
                  <a:cubicBezTo>
                    <a:pt x="9" y="16"/>
                    <a:pt x="10" y="16"/>
                    <a:pt x="11" y="15"/>
                  </a:cubicBezTo>
                  <a:cubicBezTo>
                    <a:pt x="12" y="14"/>
                    <a:pt x="12" y="13"/>
                    <a:pt x="12" y="11"/>
                  </a:cubicBezTo>
                  <a:cubicBezTo>
                    <a:pt x="11" y="12"/>
                    <a:pt x="9" y="12"/>
                    <a:pt x="8" y="12"/>
                  </a:cubicBezTo>
                  <a:cubicBezTo>
                    <a:pt x="6" y="12"/>
                    <a:pt x="4" y="12"/>
                    <a:pt x="2" y="11"/>
                  </a:cubicBezTo>
                  <a:cubicBezTo>
                    <a:pt x="1" y="10"/>
                    <a:pt x="0" y="8"/>
                    <a:pt x="0" y="6"/>
                  </a:cubicBezTo>
                  <a:cubicBezTo>
                    <a:pt x="0" y="4"/>
                    <a:pt x="1" y="3"/>
                    <a:pt x="2" y="2"/>
                  </a:cubicBezTo>
                  <a:cubicBezTo>
                    <a:pt x="4" y="1"/>
                    <a:pt x="6" y="0"/>
                    <a:pt x="8" y="0"/>
                  </a:cubicBezTo>
                  <a:cubicBezTo>
                    <a:pt x="11" y="0"/>
                    <a:pt x="13" y="1"/>
                    <a:pt x="15" y="2"/>
                  </a:cubicBezTo>
                  <a:cubicBezTo>
                    <a:pt x="16" y="4"/>
                    <a:pt x="17" y="6"/>
                    <a:pt x="17" y="9"/>
                  </a:cubicBezTo>
                  <a:cubicBezTo>
                    <a:pt x="17" y="13"/>
                    <a:pt x="16" y="15"/>
                    <a:pt x="15" y="17"/>
                  </a:cubicBezTo>
                  <a:cubicBezTo>
                    <a:pt x="13" y="18"/>
                    <a:pt x="11" y="19"/>
                    <a:pt x="8" y="19"/>
                  </a:cubicBezTo>
                  <a:cubicBezTo>
                    <a:pt x="6" y="19"/>
                    <a:pt x="4" y="19"/>
                    <a:pt x="3" y="18"/>
                  </a:cubicBezTo>
                  <a:cubicBezTo>
                    <a:pt x="2" y="17"/>
                    <a:pt x="1" y="16"/>
                    <a:pt x="1" y="14"/>
                  </a:cubicBezTo>
                  <a:close/>
                  <a:moveTo>
                    <a:pt x="12" y="7"/>
                  </a:moveTo>
                  <a:cubicBezTo>
                    <a:pt x="12" y="6"/>
                    <a:pt x="11" y="5"/>
                    <a:pt x="11" y="4"/>
                  </a:cubicBezTo>
                  <a:cubicBezTo>
                    <a:pt x="10" y="3"/>
                    <a:pt x="9" y="3"/>
                    <a:pt x="8" y="3"/>
                  </a:cubicBezTo>
                  <a:cubicBezTo>
                    <a:pt x="7" y="3"/>
                    <a:pt x="6" y="3"/>
                    <a:pt x="6" y="4"/>
                  </a:cubicBezTo>
                  <a:cubicBezTo>
                    <a:pt x="5" y="4"/>
                    <a:pt x="5" y="5"/>
                    <a:pt x="5" y="6"/>
                  </a:cubicBezTo>
                  <a:cubicBezTo>
                    <a:pt x="5" y="8"/>
                    <a:pt x="5" y="8"/>
                    <a:pt x="6" y="9"/>
                  </a:cubicBezTo>
                  <a:cubicBezTo>
                    <a:pt x="7" y="10"/>
                    <a:pt x="7" y="10"/>
                    <a:pt x="8" y="10"/>
                  </a:cubicBezTo>
                  <a:cubicBezTo>
                    <a:pt x="9" y="10"/>
                    <a:pt x="10" y="10"/>
                    <a:pt x="11" y="9"/>
                  </a:cubicBezTo>
                  <a:cubicBezTo>
                    <a:pt x="11" y="8"/>
                    <a:pt x="12" y="8"/>
                    <a:pt x="12" y="7"/>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82" name="ïšľîďê">
              <a:extLst>
                <a:ext uri="{FF2B5EF4-FFF2-40B4-BE49-F238E27FC236}">
                  <a16:creationId xmlns:a16="http://schemas.microsoft.com/office/drawing/2014/main" id="{8D05DEA3-8410-AC06-D596-FC36BFDA0A19}"/>
                </a:ext>
              </a:extLst>
            </p:cNvPr>
            <p:cNvSpPr/>
            <p:nvPr/>
          </p:nvSpPr>
          <p:spPr bwMode="auto">
            <a:xfrm>
              <a:off x="2068955" y="3191190"/>
              <a:ext cx="68807" cy="82881"/>
            </a:xfrm>
            <a:custGeom>
              <a:avLst/>
              <a:gdLst>
                <a:gd name="T0" fmla="*/ 8 w 16"/>
                <a:gd name="T1" fmla="*/ 0 h 19"/>
                <a:gd name="T2" fmla="*/ 14 w 16"/>
                <a:gd name="T3" fmla="*/ 2 h 19"/>
                <a:gd name="T4" fmla="*/ 16 w 16"/>
                <a:gd name="T5" fmla="*/ 10 h 19"/>
                <a:gd name="T6" fmla="*/ 14 w 16"/>
                <a:gd name="T7" fmla="*/ 17 h 19"/>
                <a:gd name="T8" fmla="*/ 8 w 16"/>
                <a:gd name="T9" fmla="*/ 19 h 19"/>
                <a:gd name="T10" fmla="*/ 2 w 16"/>
                <a:gd name="T11" fmla="*/ 17 h 19"/>
                <a:gd name="T12" fmla="*/ 0 w 16"/>
                <a:gd name="T13" fmla="*/ 9 h 19"/>
                <a:gd name="T14" fmla="*/ 2 w 16"/>
                <a:gd name="T15" fmla="*/ 2 h 19"/>
                <a:gd name="T16" fmla="*/ 8 w 16"/>
                <a:gd name="T17" fmla="*/ 0 h 19"/>
                <a:gd name="T18" fmla="*/ 8 w 16"/>
                <a:gd name="T19" fmla="*/ 3 h 19"/>
                <a:gd name="T20" fmla="*/ 6 w 16"/>
                <a:gd name="T21" fmla="*/ 3 h 19"/>
                <a:gd name="T22" fmla="*/ 5 w 16"/>
                <a:gd name="T23" fmla="*/ 5 h 19"/>
                <a:gd name="T24" fmla="*/ 5 w 16"/>
                <a:gd name="T25" fmla="*/ 10 h 19"/>
                <a:gd name="T26" fmla="*/ 5 w 16"/>
                <a:gd name="T27" fmla="*/ 14 h 19"/>
                <a:gd name="T28" fmla="*/ 6 w 16"/>
                <a:gd name="T29" fmla="*/ 16 h 19"/>
                <a:gd name="T30" fmla="*/ 8 w 16"/>
                <a:gd name="T31" fmla="*/ 16 h 19"/>
                <a:gd name="T32" fmla="*/ 9 w 16"/>
                <a:gd name="T33" fmla="*/ 16 h 19"/>
                <a:gd name="T34" fmla="*/ 11 w 16"/>
                <a:gd name="T35" fmla="*/ 14 h 19"/>
                <a:gd name="T36" fmla="*/ 11 w 16"/>
                <a:gd name="T37" fmla="*/ 10 h 19"/>
                <a:gd name="T38" fmla="*/ 11 w 16"/>
                <a:gd name="T39" fmla="*/ 5 h 19"/>
                <a:gd name="T40" fmla="*/ 9 w 16"/>
                <a:gd name="T41" fmla="*/ 3 h 19"/>
                <a:gd name="T42" fmla="*/ 8 w 16"/>
                <a:gd name="T4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9">
                  <a:moveTo>
                    <a:pt x="8" y="0"/>
                  </a:moveTo>
                  <a:cubicBezTo>
                    <a:pt x="10" y="0"/>
                    <a:pt x="12" y="1"/>
                    <a:pt x="14" y="2"/>
                  </a:cubicBezTo>
                  <a:cubicBezTo>
                    <a:pt x="15" y="4"/>
                    <a:pt x="16" y="6"/>
                    <a:pt x="16" y="10"/>
                  </a:cubicBezTo>
                  <a:cubicBezTo>
                    <a:pt x="16" y="13"/>
                    <a:pt x="15" y="15"/>
                    <a:pt x="14" y="17"/>
                  </a:cubicBezTo>
                  <a:cubicBezTo>
                    <a:pt x="12" y="18"/>
                    <a:pt x="10" y="19"/>
                    <a:pt x="8" y="19"/>
                  </a:cubicBezTo>
                  <a:cubicBezTo>
                    <a:pt x="5" y="19"/>
                    <a:pt x="3" y="18"/>
                    <a:pt x="2" y="17"/>
                  </a:cubicBezTo>
                  <a:cubicBezTo>
                    <a:pt x="0" y="15"/>
                    <a:pt x="0" y="13"/>
                    <a:pt x="0" y="9"/>
                  </a:cubicBezTo>
                  <a:cubicBezTo>
                    <a:pt x="0" y="6"/>
                    <a:pt x="0" y="4"/>
                    <a:pt x="2" y="2"/>
                  </a:cubicBezTo>
                  <a:cubicBezTo>
                    <a:pt x="3" y="1"/>
                    <a:pt x="5" y="0"/>
                    <a:pt x="8" y="0"/>
                  </a:cubicBezTo>
                  <a:close/>
                  <a:moveTo>
                    <a:pt x="8" y="3"/>
                  </a:moveTo>
                  <a:cubicBezTo>
                    <a:pt x="7" y="3"/>
                    <a:pt x="7" y="3"/>
                    <a:pt x="6" y="3"/>
                  </a:cubicBezTo>
                  <a:cubicBezTo>
                    <a:pt x="6" y="4"/>
                    <a:pt x="5" y="4"/>
                    <a:pt x="5" y="5"/>
                  </a:cubicBezTo>
                  <a:cubicBezTo>
                    <a:pt x="5" y="6"/>
                    <a:pt x="5" y="7"/>
                    <a:pt x="5" y="10"/>
                  </a:cubicBezTo>
                  <a:cubicBezTo>
                    <a:pt x="5" y="12"/>
                    <a:pt x="5" y="13"/>
                    <a:pt x="5" y="14"/>
                  </a:cubicBezTo>
                  <a:cubicBezTo>
                    <a:pt x="5" y="15"/>
                    <a:pt x="6" y="15"/>
                    <a:pt x="6" y="16"/>
                  </a:cubicBezTo>
                  <a:cubicBezTo>
                    <a:pt x="7" y="16"/>
                    <a:pt x="7" y="16"/>
                    <a:pt x="8" y="16"/>
                  </a:cubicBezTo>
                  <a:cubicBezTo>
                    <a:pt x="8" y="16"/>
                    <a:pt x="9" y="16"/>
                    <a:pt x="9" y="16"/>
                  </a:cubicBezTo>
                  <a:cubicBezTo>
                    <a:pt x="10" y="15"/>
                    <a:pt x="10" y="15"/>
                    <a:pt x="11" y="14"/>
                  </a:cubicBezTo>
                  <a:cubicBezTo>
                    <a:pt x="11" y="13"/>
                    <a:pt x="11" y="12"/>
                    <a:pt x="11" y="10"/>
                  </a:cubicBezTo>
                  <a:cubicBezTo>
                    <a:pt x="11" y="7"/>
                    <a:pt x="11" y="6"/>
                    <a:pt x="11" y="5"/>
                  </a:cubicBezTo>
                  <a:cubicBezTo>
                    <a:pt x="10" y="4"/>
                    <a:pt x="10" y="4"/>
                    <a:pt x="9" y="3"/>
                  </a:cubicBezTo>
                  <a:cubicBezTo>
                    <a:pt x="9" y="3"/>
                    <a:pt x="8" y="3"/>
                    <a:pt x="8" y="3"/>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83" name="í$ľiḑé">
              <a:extLst>
                <a:ext uri="{FF2B5EF4-FFF2-40B4-BE49-F238E27FC236}">
                  <a16:creationId xmlns:a16="http://schemas.microsoft.com/office/drawing/2014/main" id="{7A31DE05-9CD1-CB33-ACA8-C7CC3F157DE8}"/>
                </a:ext>
              </a:extLst>
            </p:cNvPr>
            <p:cNvSpPr/>
            <p:nvPr/>
          </p:nvSpPr>
          <p:spPr bwMode="auto">
            <a:xfrm>
              <a:off x="2151835" y="3191190"/>
              <a:ext cx="71934" cy="82881"/>
            </a:xfrm>
            <a:custGeom>
              <a:avLst/>
              <a:gdLst>
                <a:gd name="T0" fmla="*/ 17 w 17"/>
                <a:gd name="T1" fmla="*/ 15 h 19"/>
                <a:gd name="T2" fmla="*/ 17 w 17"/>
                <a:gd name="T3" fmla="*/ 19 h 19"/>
                <a:gd name="T4" fmla="*/ 0 w 17"/>
                <a:gd name="T5" fmla="*/ 19 h 19"/>
                <a:gd name="T6" fmla="*/ 2 w 17"/>
                <a:gd name="T7" fmla="*/ 15 h 19"/>
                <a:gd name="T8" fmla="*/ 7 w 17"/>
                <a:gd name="T9" fmla="*/ 11 h 19"/>
                <a:gd name="T10" fmla="*/ 11 w 17"/>
                <a:gd name="T11" fmla="*/ 8 h 19"/>
                <a:gd name="T12" fmla="*/ 12 w 17"/>
                <a:gd name="T13" fmla="*/ 6 h 19"/>
                <a:gd name="T14" fmla="*/ 11 w 17"/>
                <a:gd name="T15" fmla="*/ 4 h 19"/>
                <a:gd name="T16" fmla="*/ 9 w 17"/>
                <a:gd name="T17" fmla="*/ 3 h 19"/>
                <a:gd name="T18" fmla="*/ 6 w 17"/>
                <a:gd name="T19" fmla="*/ 4 h 19"/>
                <a:gd name="T20" fmla="*/ 5 w 17"/>
                <a:gd name="T21" fmla="*/ 6 h 19"/>
                <a:gd name="T22" fmla="*/ 1 w 17"/>
                <a:gd name="T23" fmla="*/ 6 h 19"/>
                <a:gd name="T24" fmla="*/ 3 w 17"/>
                <a:gd name="T25" fmla="*/ 1 h 19"/>
                <a:gd name="T26" fmla="*/ 9 w 17"/>
                <a:gd name="T27" fmla="*/ 0 h 19"/>
                <a:gd name="T28" fmla="*/ 15 w 17"/>
                <a:gd name="T29" fmla="*/ 2 h 19"/>
                <a:gd name="T30" fmla="*/ 17 w 17"/>
                <a:gd name="T31" fmla="*/ 5 h 19"/>
                <a:gd name="T32" fmla="*/ 17 w 17"/>
                <a:gd name="T33" fmla="*/ 8 h 19"/>
                <a:gd name="T34" fmla="*/ 15 w 17"/>
                <a:gd name="T35" fmla="*/ 10 h 19"/>
                <a:gd name="T36" fmla="*/ 11 w 17"/>
                <a:gd name="T37" fmla="*/ 12 h 19"/>
                <a:gd name="T38" fmla="*/ 8 w 17"/>
                <a:gd name="T39" fmla="*/ 14 h 19"/>
                <a:gd name="T40" fmla="*/ 7 w 17"/>
                <a:gd name="T41" fmla="*/ 15 h 19"/>
                <a:gd name="T42" fmla="*/ 17 w 17"/>
                <a:gd name="T4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5"/>
                  </a:moveTo>
                  <a:cubicBezTo>
                    <a:pt x="17" y="19"/>
                    <a:pt x="17" y="19"/>
                    <a:pt x="17" y="19"/>
                  </a:cubicBezTo>
                  <a:cubicBezTo>
                    <a:pt x="0" y="19"/>
                    <a:pt x="0" y="19"/>
                    <a:pt x="0" y="19"/>
                  </a:cubicBezTo>
                  <a:cubicBezTo>
                    <a:pt x="0" y="17"/>
                    <a:pt x="1" y="16"/>
                    <a:pt x="2" y="15"/>
                  </a:cubicBezTo>
                  <a:cubicBezTo>
                    <a:pt x="3" y="14"/>
                    <a:pt x="4" y="12"/>
                    <a:pt x="7" y="11"/>
                  </a:cubicBezTo>
                  <a:cubicBezTo>
                    <a:pt x="9" y="9"/>
                    <a:pt x="11" y="8"/>
                    <a:pt x="11" y="8"/>
                  </a:cubicBezTo>
                  <a:cubicBezTo>
                    <a:pt x="12" y="7"/>
                    <a:pt x="12" y="6"/>
                    <a:pt x="12" y="6"/>
                  </a:cubicBezTo>
                  <a:cubicBezTo>
                    <a:pt x="12" y="5"/>
                    <a:pt x="12" y="4"/>
                    <a:pt x="11" y="4"/>
                  </a:cubicBezTo>
                  <a:cubicBezTo>
                    <a:pt x="11" y="3"/>
                    <a:pt x="10" y="3"/>
                    <a:pt x="9" y="3"/>
                  </a:cubicBezTo>
                  <a:cubicBezTo>
                    <a:pt x="8" y="3"/>
                    <a:pt x="7" y="3"/>
                    <a:pt x="6" y="4"/>
                  </a:cubicBezTo>
                  <a:cubicBezTo>
                    <a:pt x="6" y="4"/>
                    <a:pt x="6" y="5"/>
                    <a:pt x="5" y="6"/>
                  </a:cubicBezTo>
                  <a:cubicBezTo>
                    <a:pt x="1" y="6"/>
                    <a:pt x="1" y="6"/>
                    <a:pt x="1" y="6"/>
                  </a:cubicBezTo>
                  <a:cubicBezTo>
                    <a:pt x="1" y="4"/>
                    <a:pt x="2" y="2"/>
                    <a:pt x="3" y="1"/>
                  </a:cubicBezTo>
                  <a:cubicBezTo>
                    <a:pt x="5" y="1"/>
                    <a:pt x="7" y="0"/>
                    <a:pt x="9" y="0"/>
                  </a:cubicBezTo>
                  <a:cubicBezTo>
                    <a:pt x="12" y="0"/>
                    <a:pt x="14" y="1"/>
                    <a:pt x="15" y="2"/>
                  </a:cubicBezTo>
                  <a:cubicBezTo>
                    <a:pt x="17" y="3"/>
                    <a:pt x="17" y="4"/>
                    <a:pt x="17" y="5"/>
                  </a:cubicBezTo>
                  <a:cubicBezTo>
                    <a:pt x="17" y="6"/>
                    <a:pt x="17" y="7"/>
                    <a:pt x="17" y="8"/>
                  </a:cubicBezTo>
                  <a:cubicBezTo>
                    <a:pt x="16" y="8"/>
                    <a:pt x="16" y="9"/>
                    <a:pt x="15" y="10"/>
                  </a:cubicBezTo>
                  <a:cubicBezTo>
                    <a:pt x="14" y="11"/>
                    <a:pt x="13" y="11"/>
                    <a:pt x="11" y="12"/>
                  </a:cubicBezTo>
                  <a:cubicBezTo>
                    <a:pt x="10" y="13"/>
                    <a:pt x="9" y="14"/>
                    <a:pt x="8" y="14"/>
                  </a:cubicBezTo>
                  <a:cubicBezTo>
                    <a:pt x="8" y="15"/>
                    <a:pt x="8" y="15"/>
                    <a:pt x="7" y="15"/>
                  </a:cubicBezTo>
                  <a:lnTo>
                    <a:pt x="17" y="15"/>
                  </a:ln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84" name="iŝļiḋe">
              <a:extLst>
                <a:ext uri="{FF2B5EF4-FFF2-40B4-BE49-F238E27FC236}">
                  <a16:creationId xmlns:a16="http://schemas.microsoft.com/office/drawing/2014/main" id="{FCC11611-1E84-F343-7EC3-7213581E5555}"/>
                </a:ext>
              </a:extLst>
            </p:cNvPr>
            <p:cNvSpPr/>
            <p:nvPr/>
          </p:nvSpPr>
          <p:spPr bwMode="auto">
            <a:xfrm>
              <a:off x="1771834" y="3325677"/>
              <a:ext cx="577041" cy="134486"/>
            </a:xfrm>
            <a:custGeom>
              <a:avLst/>
              <a:gdLst>
                <a:gd name="T0" fmla="*/ 23 w 134"/>
                <a:gd name="T1" fmla="*/ 0 h 31"/>
                <a:gd name="T2" fmla="*/ 110 w 134"/>
                <a:gd name="T3" fmla="*/ 0 h 31"/>
                <a:gd name="T4" fmla="*/ 110 w 134"/>
                <a:gd name="T5" fmla="*/ 15 h 31"/>
                <a:gd name="T6" fmla="*/ 134 w 134"/>
                <a:gd name="T7" fmla="*/ 15 h 31"/>
                <a:gd name="T8" fmla="*/ 123 w 134"/>
                <a:gd name="T9" fmla="*/ 27 h 31"/>
                <a:gd name="T10" fmla="*/ 106 w 134"/>
                <a:gd name="T11" fmla="*/ 31 h 31"/>
                <a:gd name="T12" fmla="*/ 87 w 134"/>
                <a:gd name="T13" fmla="*/ 31 h 31"/>
                <a:gd name="T14" fmla="*/ 64 w 134"/>
                <a:gd name="T15" fmla="*/ 31 h 31"/>
                <a:gd name="T16" fmla="*/ 41 w 134"/>
                <a:gd name="T17" fmla="*/ 31 h 31"/>
                <a:gd name="T18" fmla="*/ 24 w 134"/>
                <a:gd name="T19" fmla="*/ 31 h 31"/>
                <a:gd name="T20" fmla="*/ 15 w 134"/>
                <a:gd name="T21" fmla="*/ 28 h 31"/>
                <a:gd name="T22" fmla="*/ 4 w 134"/>
                <a:gd name="T23" fmla="*/ 21 h 31"/>
                <a:gd name="T24" fmla="*/ 2 w 134"/>
                <a:gd name="T25" fmla="*/ 18 h 31"/>
                <a:gd name="T26" fmla="*/ 0 w 134"/>
                <a:gd name="T27" fmla="*/ 15 h 31"/>
                <a:gd name="T28" fmla="*/ 23 w 134"/>
                <a:gd name="T29" fmla="*/ 15 h 31"/>
                <a:gd name="T30" fmla="*/ 23 w 134"/>
                <a:gd name="T3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31">
                  <a:moveTo>
                    <a:pt x="23" y="0"/>
                  </a:moveTo>
                  <a:cubicBezTo>
                    <a:pt x="23" y="0"/>
                    <a:pt x="109" y="0"/>
                    <a:pt x="110" y="0"/>
                  </a:cubicBezTo>
                  <a:cubicBezTo>
                    <a:pt x="110" y="0"/>
                    <a:pt x="110" y="14"/>
                    <a:pt x="110" y="15"/>
                  </a:cubicBezTo>
                  <a:cubicBezTo>
                    <a:pt x="118" y="16"/>
                    <a:pt x="126" y="15"/>
                    <a:pt x="134" y="15"/>
                  </a:cubicBezTo>
                  <a:cubicBezTo>
                    <a:pt x="132" y="21"/>
                    <a:pt x="127" y="24"/>
                    <a:pt x="123" y="27"/>
                  </a:cubicBezTo>
                  <a:cubicBezTo>
                    <a:pt x="117" y="31"/>
                    <a:pt x="113" y="31"/>
                    <a:pt x="106" y="31"/>
                  </a:cubicBezTo>
                  <a:cubicBezTo>
                    <a:pt x="100" y="31"/>
                    <a:pt x="94" y="31"/>
                    <a:pt x="87" y="31"/>
                  </a:cubicBezTo>
                  <a:cubicBezTo>
                    <a:pt x="80" y="31"/>
                    <a:pt x="72" y="31"/>
                    <a:pt x="64" y="31"/>
                  </a:cubicBezTo>
                  <a:cubicBezTo>
                    <a:pt x="56" y="31"/>
                    <a:pt x="49" y="31"/>
                    <a:pt x="41" y="31"/>
                  </a:cubicBezTo>
                  <a:cubicBezTo>
                    <a:pt x="36" y="31"/>
                    <a:pt x="30" y="31"/>
                    <a:pt x="24" y="31"/>
                  </a:cubicBezTo>
                  <a:cubicBezTo>
                    <a:pt x="21" y="31"/>
                    <a:pt x="18" y="30"/>
                    <a:pt x="15" y="28"/>
                  </a:cubicBezTo>
                  <a:cubicBezTo>
                    <a:pt x="11" y="26"/>
                    <a:pt x="7" y="24"/>
                    <a:pt x="4" y="21"/>
                  </a:cubicBezTo>
                  <a:cubicBezTo>
                    <a:pt x="3" y="20"/>
                    <a:pt x="2" y="19"/>
                    <a:pt x="2" y="18"/>
                  </a:cubicBezTo>
                  <a:cubicBezTo>
                    <a:pt x="2" y="18"/>
                    <a:pt x="0" y="15"/>
                    <a:pt x="0" y="15"/>
                  </a:cubicBezTo>
                  <a:cubicBezTo>
                    <a:pt x="0" y="15"/>
                    <a:pt x="23" y="15"/>
                    <a:pt x="23" y="15"/>
                  </a:cubicBezTo>
                  <a:lnTo>
                    <a:pt x="23" y="0"/>
                  </a:ln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85" name="íṧlîḑê">
              <a:extLst>
                <a:ext uri="{FF2B5EF4-FFF2-40B4-BE49-F238E27FC236}">
                  <a16:creationId xmlns:a16="http://schemas.microsoft.com/office/drawing/2014/main" id="{1914C503-A3FD-F6E3-5E76-48D64CA46ACA}"/>
                </a:ext>
              </a:extLst>
            </p:cNvPr>
            <p:cNvSpPr/>
            <p:nvPr/>
          </p:nvSpPr>
          <p:spPr bwMode="auto">
            <a:xfrm>
              <a:off x="1493477" y="3389792"/>
              <a:ext cx="351854" cy="121976"/>
            </a:xfrm>
            <a:custGeom>
              <a:avLst/>
              <a:gdLst>
                <a:gd name="T0" fmla="*/ 82 w 82"/>
                <a:gd name="T1" fmla="*/ 19 h 28"/>
                <a:gd name="T2" fmla="*/ 82 w 82"/>
                <a:gd name="T3" fmla="*/ 28 h 28"/>
                <a:gd name="T4" fmla="*/ 55 w 82"/>
                <a:gd name="T5" fmla="*/ 28 h 28"/>
                <a:gd name="T6" fmla="*/ 34 w 82"/>
                <a:gd name="T7" fmla="*/ 28 h 28"/>
                <a:gd name="T8" fmla="*/ 14 w 82"/>
                <a:gd name="T9" fmla="*/ 27 h 28"/>
                <a:gd name="T10" fmla="*/ 0 w 82"/>
                <a:gd name="T11" fmla="*/ 15 h 28"/>
                <a:gd name="T12" fmla="*/ 6 w 82"/>
                <a:gd name="T13" fmla="*/ 14 h 28"/>
                <a:gd name="T14" fmla="*/ 13 w 82"/>
                <a:gd name="T15" fmla="*/ 12 h 28"/>
                <a:gd name="T16" fmla="*/ 17 w 82"/>
                <a:gd name="T17" fmla="*/ 0 h 28"/>
                <a:gd name="T18" fmla="*/ 60 w 82"/>
                <a:gd name="T19" fmla="*/ 0 h 28"/>
                <a:gd name="T20" fmla="*/ 82 w 82"/>
                <a:gd name="T21"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28">
                  <a:moveTo>
                    <a:pt x="82" y="19"/>
                  </a:moveTo>
                  <a:cubicBezTo>
                    <a:pt x="82" y="28"/>
                    <a:pt x="82" y="28"/>
                    <a:pt x="82" y="28"/>
                  </a:cubicBezTo>
                  <a:cubicBezTo>
                    <a:pt x="73" y="28"/>
                    <a:pt x="64" y="28"/>
                    <a:pt x="55" y="28"/>
                  </a:cubicBezTo>
                  <a:cubicBezTo>
                    <a:pt x="48" y="28"/>
                    <a:pt x="41" y="28"/>
                    <a:pt x="34" y="28"/>
                  </a:cubicBezTo>
                  <a:cubicBezTo>
                    <a:pt x="28" y="28"/>
                    <a:pt x="16" y="28"/>
                    <a:pt x="14" y="27"/>
                  </a:cubicBezTo>
                  <a:cubicBezTo>
                    <a:pt x="6" y="22"/>
                    <a:pt x="2" y="19"/>
                    <a:pt x="0" y="15"/>
                  </a:cubicBezTo>
                  <a:cubicBezTo>
                    <a:pt x="0" y="15"/>
                    <a:pt x="6" y="14"/>
                    <a:pt x="6" y="14"/>
                  </a:cubicBezTo>
                  <a:cubicBezTo>
                    <a:pt x="9" y="14"/>
                    <a:pt x="11" y="13"/>
                    <a:pt x="13" y="12"/>
                  </a:cubicBezTo>
                  <a:cubicBezTo>
                    <a:pt x="18" y="9"/>
                    <a:pt x="18" y="5"/>
                    <a:pt x="17" y="0"/>
                  </a:cubicBezTo>
                  <a:cubicBezTo>
                    <a:pt x="60" y="0"/>
                    <a:pt x="60" y="0"/>
                    <a:pt x="60" y="0"/>
                  </a:cubicBezTo>
                  <a:cubicBezTo>
                    <a:pt x="60" y="0"/>
                    <a:pt x="62" y="13"/>
                    <a:pt x="82" y="19"/>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86" name="îšḷïḋe">
              <a:extLst>
                <a:ext uri="{FF2B5EF4-FFF2-40B4-BE49-F238E27FC236}">
                  <a16:creationId xmlns:a16="http://schemas.microsoft.com/office/drawing/2014/main" id="{17293DB6-3DA1-4EA6-6B04-33669DEF4DE7}"/>
                </a:ext>
              </a:extLst>
            </p:cNvPr>
            <p:cNvSpPr/>
            <p:nvPr/>
          </p:nvSpPr>
          <p:spPr bwMode="auto">
            <a:xfrm>
              <a:off x="2280067" y="3389792"/>
              <a:ext cx="353418" cy="121976"/>
            </a:xfrm>
            <a:custGeom>
              <a:avLst/>
              <a:gdLst>
                <a:gd name="T0" fmla="*/ 0 w 82"/>
                <a:gd name="T1" fmla="*/ 19 h 28"/>
                <a:gd name="T2" fmla="*/ 0 w 82"/>
                <a:gd name="T3" fmla="*/ 28 h 28"/>
                <a:gd name="T4" fmla="*/ 26 w 82"/>
                <a:gd name="T5" fmla="*/ 28 h 28"/>
                <a:gd name="T6" fmla="*/ 48 w 82"/>
                <a:gd name="T7" fmla="*/ 28 h 28"/>
                <a:gd name="T8" fmla="*/ 68 w 82"/>
                <a:gd name="T9" fmla="*/ 27 h 28"/>
                <a:gd name="T10" fmla="*/ 82 w 82"/>
                <a:gd name="T11" fmla="*/ 15 h 28"/>
                <a:gd name="T12" fmla="*/ 75 w 82"/>
                <a:gd name="T13" fmla="*/ 14 h 28"/>
                <a:gd name="T14" fmla="*/ 68 w 82"/>
                <a:gd name="T15" fmla="*/ 12 h 28"/>
                <a:gd name="T16" fmla="*/ 65 w 82"/>
                <a:gd name="T17" fmla="*/ 0 h 28"/>
                <a:gd name="T18" fmla="*/ 21 w 82"/>
                <a:gd name="T19" fmla="*/ 0 h 28"/>
                <a:gd name="T20" fmla="*/ 0 w 82"/>
                <a:gd name="T21"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28">
                  <a:moveTo>
                    <a:pt x="0" y="19"/>
                  </a:moveTo>
                  <a:cubicBezTo>
                    <a:pt x="0" y="28"/>
                    <a:pt x="0" y="28"/>
                    <a:pt x="0" y="28"/>
                  </a:cubicBezTo>
                  <a:cubicBezTo>
                    <a:pt x="9" y="28"/>
                    <a:pt x="18" y="28"/>
                    <a:pt x="26" y="28"/>
                  </a:cubicBezTo>
                  <a:cubicBezTo>
                    <a:pt x="34" y="28"/>
                    <a:pt x="41" y="28"/>
                    <a:pt x="48" y="28"/>
                  </a:cubicBezTo>
                  <a:cubicBezTo>
                    <a:pt x="53" y="28"/>
                    <a:pt x="66" y="28"/>
                    <a:pt x="68" y="27"/>
                  </a:cubicBezTo>
                  <a:cubicBezTo>
                    <a:pt x="76" y="22"/>
                    <a:pt x="79" y="19"/>
                    <a:pt x="82" y="15"/>
                  </a:cubicBezTo>
                  <a:cubicBezTo>
                    <a:pt x="82" y="15"/>
                    <a:pt x="76" y="14"/>
                    <a:pt x="75" y="14"/>
                  </a:cubicBezTo>
                  <a:cubicBezTo>
                    <a:pt x="73" y="14"/>
                    <a:pt x="70" y="13"/>
                    <a:pt x="68" y="12"/>
                  </a:cubicBezTo>
                  <a:cubicBezTo>
                    <a:pt x="64" y="9"/>
                    <a:pt x="63" y="5"/>
                    <a:pt x="65" y="0"/>
                  </a:cubicBezTo>
                  <a:cubicBezTo>
                    <a:pt x="21" y="0"/>
                    <a:pt x="21" y="0"/>
                    <a:pt x="21" y="0"/>
                  </a:cubicBezTo>
                  <a:cubicBezTo>
                    <a:pt x="21" y="0"/>
                    <a:pt x="20" y="13"/>
                    <a:pt x="0" y="19"/>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87" name="íşḻïḓè">
              <a:extLst>
                <a:ext uri="{FF2B5EF4-FFF2-40B4-BE49-F238E27FC236}">
                  <a16:creationId xmlns:a16="http://schemas.microsoft.com/office/drawing/2014/main" id="{C9D8EF4B-E261-8259-047D-DC8C3E1113B3}"/>
                </a:ext>
              </a:extLst>
            </p:cNvPr>
            <p:cNvSpPr/>
            <p:nvPr/>
          </p:nvSpPr>
          <p:spPr bwMode="auto">
            <a:xfrm>
              <a:off x="1565413" y="3528969"/>
              <a:ext cx="279920" cy="17202"/>
            </a:xfrm>
            <a:prstGeom prst="rect">
              <a:avLst/>
            </a:prstGeom>
            <a:solidFill>
              <a:srgbClr val="0066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a:solidFill>
                  <a:srgbClr val="000000"/>
                </a:solidFill>
                <a:latin typeface="微软雅黑"/>
                <a:ea typeface="微软雅黑"/>
              </a:endParaRPr>
            </a:p>
          </p:txBody>
        </p:sp>
        <p:sp>
          <p:nvSpPr>
            <p:cNvPr id="88" name="íṥlîḋé">
              <a:extLst>
                <a:ext uri="{FF2B5EF4-FFF2-40B4-BE49-F238E27FC236}">
                  <a16:creationId xmlns:a16="http://schemas.microsoft.com/office/drawing/2014/main" id="{2122B16E-33B7-88E0-055F-B7B904449EBC}"/>
                </a:ext>
              </a:extLst>
            </p:cNvPr>
            <p:cNvSpPr/>
            <p:nvPr/>
          </p:nvSpPr>
          <p:spPr bwMode="auto">
            <a:xfrm>
              <a:off x="1665496" y="3568066"/>
              <a:ext cx="81318" cy="142306"/>
            </a:xfrm>
            <a:prstGeom prst="rect">
              <a:avLst/>
            </a:prstGeom>
            <a:solidFill>
              <a:srgbClr val="0066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a:solidFill>
                  <a:srgbClr val="000000"/>
                </a:solidFill>
                <a:latin typeface="微软雅黑"/>
                <a:ea typeface="微软雅黑"/>
              </a:endParaRPr>
            </a:p>
          </p:txBody>
        </p:sp>
        <p:sp>
          <p:nvSpPr>
            <p:cNvPr id="89" name="íŝļíḋé">
              <a:extLst>
                <a:ext uri="{FF2B5EF4-FFF2-40B4-BE49-F238E27FC236}">
                  <a16:creationId xmlns:a16="http://schemas.microsoft.com/office/drawing/2014/main" id="{E9961651-1547-ECEE-3D64-210C388CF8DC}"/>
                </a:ext>
              </a:extLst>
            </p:cNvPr>
            <p:cNvSpPr/>
            <p:nvPr/>
          </p:nvSpPr>
          <p:spPr bwMode="auto">
            <a:xfrm>
              <a:off x="1768705" y="3568066"/>
              <a:ext cx="76626" cy="142306"/>
            </a:xfrm>
            <a:prstGeom prst="rect">
              <a:avLst/>
            </a:prstGeom>
            <a:solidFill>
              <a:srgbClr val="0066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a:solidFill>
                  <a:srgbClr val="000000"/>
                </a:solidFill>
                <a:latin typeface="微软雅黑"/>
                <a:ea typeface="微软雅黑"/>
              </a:endParaRPr>
            </a:p>
          </p:txBody>
        </p:sp>
        <p:sp>
          <p:nvSpPr>
            <p:cNvPr id="90" name="îṧḷïde">
              <a:extLst>
                <a:ext uri="{FF2B5EF4-FFF2-40B4-BE49-F238E27FC236}">
                  <a16:creationId xmlns:a16="http://schemas.microsoft.com/office/drawing/2014/main" id="{EA972BBE-DF4F-CDE4-BBD3-2576370172F0}"/>
                </a:ext>
              </a:extLst>
            </p:cNvPr>
            <p:cNvSpPr/>
            <p:nvPr/>
          </p:nvSpPr>
          <p:spPr bwMode="auto">
            <a:xfrm>
              <a:off x="1565413" y="3568066"/>
              <a:ext cx="82881" cy="142306"/>
            </a:xfrm>
            <a:custGeom>
              <a:avLst/>
              <a:gdLst>
                <a:gd name="T0" fmla="*/ 0 w 53"/>
                <a:gd name="T1" fmla="*/ 52 h 91"/>
                <a:gd name="T2" fmla="*/ 53 w 53"/>
                <a:gd name="T3" fmla="*/ 52 h 91"/>
                <a:gd name="T4" fmla="*/ 53 w 53"/>
                <a:gd name="T5" fmla="*/ 30 h 91"/>
                <a:gd name="T6" fmla="*/ 0 w 53"/>
                <a:gd name="T7" fmla="*/ 30 h 91"/>
                <a:gd name="T8" fmla="*/ 0 w 53"/>
                <a:gd name="T9" fmla="*/ 52 h 91"/>
                <a:gd name="T10" fmla="*/ 0 w 53"/>
                <a:gd name="T11" fmla="*/ 91 h 91"/>
                <a:gd name="T12" fmla="*/ 53 w 53"/>
                <a:gd name="T13" fmla="*/ 91 h 91"/>
                <a:gd name="T14" fmla="*/ 53 w 53"/>
                <a:gd name="T15" fmla="*/ 63 h 91"/>
                <a:gd name="T16" fmla="*/ 0 w 53"/>
                <a:gd name="T17" fmla="*/ 63 h 91"/>
                <a:gd name="T18" fmla="*/ 0 w 53"/>
                <a:gd name="T19" fmla="*/ 91 h 91"/>
                <a:gd name="T20" fmla="*/ 0 w 53"/>
                <a:gd name="T21" fmla="*/ 0 h 91"/>
                <a:gd name="T22" fmla="*/ 0 w 53"/>
                <a:gd name="T23" fmla="*/ 16 h 91"/>
                <a:gd name="T24" fmla="*/ 53 w 53"/>
                <a:gd name="T25" fmla="*/ 16 h 91"/>
                <a:gd name="T26" fmla="*/ 53 w 53"/>
                <a:gd name="T27" fmla="*/ 0 h 91"/>
                <a:gd name="T28" fmla="*/ 0 w 53"/>
                <a:gd name="T2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91">
                  <a:moveTo>
                    <a:pt x="0" y="52"/>
                  </a:moveTo>
                  <a:lnTo>
                    <a:pt x="53" y="52"/>
                  </a:lnTo>
                  <a:lnTo>
                    <a:pt x="53" y="30"/>
                  </a:lnTo>
                  <a:lnTo>
                    <a:pt x="0" y="30"/>
                  </a:lnTo>
                  <a:lnTo>
                    <a:pt x="0" y="52"/>
                  </a:lnTo>
                  <a:close/>
                  <a:moveTo>
                    <a:pt x="0" y="91"/>
                  </a:moveTo>
                  <a:lnTo>
                    <a:pt x="53" y="91"/>
                  </a:lnTo>
                  <a:lnTo>
                    <a:pt x="53" y="63"/>
                  </a:lnTo>
                  <a:lnTo>
                    <a:pt x="0" y="63"/>
                  </a:lnTo>
                  <a:lnTo>
                    <a:pt x="0" y="91"/>
                  </a:lnTo>
                  <a:close/>
                  <a:moveTo>
                    <a:pt x="0" y="0"/>
                  </a:moveTo>
                  <a:lnTo>
                    <a:pt x="0" y="16"/>
                  </a:lnTo>
                  <a:lnTo>
                    <a:pt x="53" y="16"/>
                  </a:lnTo>
                  <a:lnTo>
                    <a:pt x="53" y="0"/>
                  </a:lnTo>
                  <a:lnTo>
                    <a:pt x="0" y="0"/>
                  </a:ln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91" name="ïṡľîďe">
              <a:extLst>
                <a:ext uri="{FF2B5EF4-FFF2-40B4-BE49-F238E27FC236}">
                  <a16:creationId xmlns:a16="http://schemas.microsoft.com/office/drawing/2014/main" id="{D0489FF0-F096-8362-6BEC-CDF577CB6CBA}"/>
                </a:ext>
              </a:extLst>
            </p:cNvPr>
            <p:cNvSpPr/>
            <p:nvPr/>
          </p:nvSpPr>
          <p:spPr bwMode="auto">
            <a:xfrm>
              <a:off x="2275376" y="3528969"/>
              <a:ext cx="279920" cy="17202"/>
            </a:xfrm>
            <a:prstGeom prst="rect">
              <a:avLst/>
            </a:prstGeom>
            <a:solidFill>
              <a:srgbClr val="0066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a:solidFill>
                  <a:srgbClr val="000000"/>
                </a:solidFill>
                <a:latin typeface="微软雅黑"/>
                <a:ea typeface="微软雅黑"/>
              </a:endParaRPr>
            </a:p>
          </p:txBody>
        </p:sp>
        <p:sp>
          <p:nvSpPr>
            <p:cNvPr id="92" name="iṡḻíḑé">
              <a:extLst>
                <a:ext uri="{FF2B5EF4-FFF2-40B4-BE49-F238E27FC236}">
                  <a16:creationId xmlns:a16="http://schemas.microsoft.com/office/drawing/2014/main" id="{22DEE728-727B-5091-C60E-E4DCB2FF7CD1}"/>
                </a:ext>
              </a:extLst>
            </p:cNvPr>
            <p:cNvSpPr/>
            <p:nvPr/>
          </p:nvSpPr>
          <p:spPr bwMode="auto">
            <a:xfrm>
              <a:off x="2378587" y="3568066"/>
              <a:ext cx="78190" cy="142306"/>
            </a:xfrm>
            <a:prstGeom prst="rect">
              <a:avLst/>
            </a:prstGeom>
            <a:solidFill>
              <a:srgbClr val="0066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a:solidFill>
                  <a:srgbClr val="000000"/>
                </a:solidFill>
                <a:latin typeface="微软雅黑"/>
                <a:ea typeface="微软雅黑"/>
              </a:endParaRPr>
            </a:p>
          </p:txBody>
        </p:sp>
        <p:sp>
          <p:nvSpPr>
            <p:cNvPr id="93" name="ïṡḻíḑé">
              <a:extLst>
                <a:ext uri="{FF2B5EF4-FFF2-40B4-BE49-F238E27FC236}">
                  <a16:creationId xmlns:a16="http://schemas.microsoft.com/office/drawing/2014/main" id="{E24D0995-84CF-F155-C46E-20782CC80F36}"/>
                </a:ext>
              </a:extLst>
            </p:cNvPr>
            <p:cNvSpPr/>
            <p:nvPr/>
          </p:nvSpPr>
          <p:spPr bwMode="auto">
            <a:xfrm>
              <a:off x="2275376" y="3568066"/>
              <a:ext cx="82881" cy="142306"/>
            </a:xfrm>
            <a:prstGeom prst="rect">
              <a:avLst/>
            </a:prstGeom>
            <a:solidFill>
              <a:srgbClr val="0066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a:solidFill>
                  <a:srgbClr val="000000"/>
                </a:solidFill>
                <a:latin typeface="微软雅黑"/>
                <a:ea typeface="微软雅黑"/>
              </a:endParaRPr>
            </a:p>
          </p:txBody>
        </p:sp>
        <p:sp>
          <p:nvSpPr>
            <p:cNvPr id="94" name="ïṧļïdê">
              <a:extLst>
                <a:ext uri="{FF2B5EF4-FFF2-40B4-BE49-F238E27FC236}">
                  <a16:creationId xmlns:a16="http://schemas.microsoft.com/office/drawing/2014/main" id="{A92D8D04-C6CF-FF36-E4B5-87F6536BEA94}"/>
                </a:ext>
              </a:extLst>
            </p:cNvPr>
            <p:cNvSpPr/>
            <p:nvPr/>
          </p:nvSpPr>
          <p:spPr bwMode="auto">
            <a:xfrm>
              <a:off x="2478669" y="3568066"/>
              <a:ext cx="76626" cy="142306"/>
            </a:xfrm>
            <a:custGeom>
              <a:avLst/>
              <a:gdLst>
                <a:gd name="T0" fmla="*/ 0 w 49"/>
                <a:gd name="T1" fmla="*/ 91 h 91"/>
                <a:gd name="T2" fmla="*/ 49 w 49"/>
                <a:gd name="T3" fmla="*/ 91 h 91"/>
                <a:gd name="T4" fmla="*/ 49 w 49"/>
                <a:gd name="T5" fmla="*/ 63 h 91"/>
                <a:gd name="T6" fmla="*/ 0 w 49"/>
                <a:gd name="T7" fmla="*/ 63 h 91"/>
                <a:gd name="T8" fmla="*/ 0 w 49"/>
                <a:gd name="T9" fmla="*/ 91 h 91"/>
                <a:gd name="T10" fmla="*/ 0 w 49"/>
                <a:gd name="T11" fmla="*/ 52 h 91"/>
                <a:gd name="T12" fmla="*/ 49 w 49"/>
                <a:gd name="T13" fmla="*/ 52 h 91"/>
                <a:gd name="T14" fmla="*/ 49 w 49"/>
                <a:gd name="T15" fmla="*/ 30 h 91"/>
                <a:gd name="T16" fmla="*/ 0 w 49"/>
                <a:gd name="T17" fmla="*/ 30 h 91"/>
                <a:gd name="T18" fmla="*/ 0 w 49"/>
                <a:gd name="T19" fmla="*/ 52 h 91"/>
                <a:gd name="T20" fmla="*/ 0 w 49"/>
                <a:gd name="T21" fmla="*/ 0 h 91"/>
                <a:gd name="T22" fmla="*/ 0 w 49"/>
                <a:gd name="T23" fmla="*/ 16 h 91"/>
                <a:gd name="T24" fmla="*/ 49 w 49"/>
                <a:gd name="T25" fmla="*/ 16 h 91"/>
                <a:gd name="T26" fmla="*/ 49 w 49"/>
                <a:gd name="T27" fmla="*/ 0 h 91"/>
                <a:gd name="T28" fmla="*/ 0 w 49"/>
                <a:gd name="T2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91">
                  <a:moveTo>
                    <a:pt x="0" y="91"/>
                  </a:moveTo>
                  <a:lnTo>
                    <a:pt x="49" y="91"/>
                  </a:lnTo>
                  <a:lnTo>
                    <a:pt x="49" y="63"/>
                  </a:lnTo>
                  <a:lnTo>
                    <a:pt x="0" y="63"/>
                  </a:lnTo>
                  <a:lnTo>
                    <a:pt x="0" y="91"/>
                  </a:lnTo>
                  <a:close/>
                  <a:moveTo>
                    <a:pt x="0" y="52"/>
                  </a:moveTo>
                  <a:lnTo>
                    <a:pt x="49" y="52"/>
                  </a:lnTo>
                  <a:lnTo>
                    <a:pt x="49" y="30"/>
                  </a:lnTo>
                  <a:lnTo>
                    <a:pt x="0" y="30"/>
                  </a:lnTo>
                  <a:lnTo>
                    <a:pt x="0" y="52"/>
                  </a:lnTo>
                  <a:close/>
                  <a:moveTo>
                    <a:pt x="0" y="0"/>
                  </a:moveTo>
                  <a:lnTo>
                    <a:pt x="0" y="16"/>
                  </a:lnTo>
                  <a:lnTo>
                    <a:pt x="49" y="16"/>
                  </a:lnTo>
                  <a:lnTo>
                    <a:pt x="49" y="0"/>
                  </a:lnTo>
                  <a:lnTo>
                    <a:pt x="0" y="0"/>
                  </a:ln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95" name="iṡļiḋé">
              <a:extLst>
                <a:ext uri="{FF2B5EF4-FFF2-40B4-BE49-F238E27FC236}">
                  <a16:creationId xmlns:a16="http://schemas.microsoft.com/office/drawing/2014/main" id="{D2726521-0184-F47B-2D2B-8308F7BE24CD}"/>
                </a:ext>
              </a:extLst>
            </p:cNvPr>
            <p:cNvSpPr/>
            <p:nvPr/>
          </p:nvSpPr>
          <p:spPr bwMode="auto">
            <a:xfrm>
              <a:off x="1867225" y="3477365"/>
              <a:ext cx="390950" cy="21893"/>
            </a:xfrm>
            <a:prstGeom prst="rect">
              <a:avLst/>
            </a:prstGeom>
            <a:solidFill>
              <a:srgbClr val="0066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a:solidFill>
                  <a:srgbClr val="000000"/>
                </a:solidFill>
                <a:latin typeface="微软雅黑"/>
                <a:ea typeface="微软雅黑"/>
              </a:endParaRPr>
            </a:p>
          </p:txBody>
        </p:sp>
        <p:sp>
          <p:nvSpPr>
            <p:cNvPr id="96" name="íṥḻîďè">
              <a:extLst>
                <a:ext uri="{FF2B5EF4-FFF2-40B4-BE49-F238E27FC236}">
                  <a16:creationId xmlns:a16="http://schemas.microsoft.com/office/drawing/2014/main" id="{27DB8D38-8D64-C953-E31E-5A5D724D731F}"/>
                </a:ext>
              </a:extLst>
            </p:cNvPr>
            <p:cNvSpPr/>
            <p:nvPr/>
          </p:nvSpPr>
          <p:spPr bwMode="auto">
            <a:xfrm>
              <a:off x="2026731" y="3614979"/>
              <a:ext cx="0" cy="0"/>
            </a:xfrm>
            <a:prstGeom prst="line">
              <a:avLst/>
            </a:prstGeom>
            <a:noFill/>
            <a:ln w="3175" cap="flat">
              <a:solidFill>
                <a:srgbClr val="000000"/>
              </a:solidFill>
              <a:prstDash val="solid"/>
              <a:miter lim="800000"/>
            </a:ln>
            <a:extLst>
              <a:ext uri="{909E8E84-426E-40DD-AFC4-6F175D3DCCD1}">
                <a14:hiddenFill xmlns:a14="http://schemas.microsoft.com/office/drawing/2010/main">
                  <a:noFill/>
                </a14:hiddenFill>
              </a:ext>
            </a:extLst>
          </p:spPr>
          <p:txBody>
            <a:bodyPr anchor="ctr"/>
            <a:lstStyle/>
            <a:p>
              <a:pPr algn="ctr" defTabSz="914400">
                <a:defRPr/>
              </a:pPr>
              <a:endParaRPr>
                <a:solidFill>
                  <a:srgbClr val="000000"/>
                </a:solidFill>
                <a:latin typeface="微软雅黑"/>
                <a:ea typeface="微软雅黑"/>
              </a:endParaRPr>
            </a:p>
          </p:txBody>
        </p:sp>
        <p:sp>
          <p:nvSpPr>
            <p:cNvPr id="97" name="ïṧļiḍê">
              <a:extLst>
                <a:ext uri="{FF2B5EF4-FFF2-40B4-BE49-F238E27FC236}">
                  <a16:creationId xmlns:a16="http://schemas.microsoft.com/office/drawing/2014/main" id="{53D2281A-E331-81E6-93E1-704DF33028BE}"/>
                </a:ext>
              </a:extLst>
            </p:cNvPr>
            <p:cNvSpPr/>
            <p:nvPr/>
          </p:nvSpPr>
          <p:spPr bwMode="auto">
            <a:xfrm>
              <a:off x="1948542" y="3568066"/>
              <a:ext cx="220496" cy="29713"/>
            </a:xfrm>
            <a:custGeom>
              <a:avLst/>
              <a:gdLst>
                <a:gd name="T0" fmla="*/ 19 w 141"/>
                <a:gd name="T1" fmla="*/ 0 h 19"/>
                <a:gd name="T2" fmla="*/ 121 w 141"/>
                <a:gd name="T3" fmla="*/ 0 h 19"/>
                <a:gd name="T4" fmla="*/ 141 w 141"/>
                <a:gd name="T5" fmla="*/ 19 h 19"/>
                <a:gd name="T6" fmla="*/ 0 w 141"/>
                <a:gd name="T7" fmla="*/ 19 h 19"/>
                <a:gd name="T8" fmla="*/ 19 w 141"/>
                <a:gd name="T9" fmla="*/ 0 h 19"/>
              </a:gdLst>
              <a:ahLst/>
              <a:cxnLst>
                <a:cxn ang="0">
                  <a:pos x="T0" y="T1"/>
                </a:cxn>
                <a:cxn ang="0">
                  <a:pos x="T2" y="T3"/>
                </a:cxn>
                <a:cxn ang="0">
                  <a:pos x="T4" y="T5"/>
                </a:cxn>
                <a:cxn ang="0">
                  <a:pos x="T6" y="T7"/>
                </a:cxn>
                <a:cxn ang="0">
                  <a:pos x="T8" y="T9"/>
                </a:cxn>
              </a:cxnLst>
              <a:rect l="0" t="0" r="r" b="b"/>
              <a:pathLst>
                <a:path w="141" h="19">
                  <a:moveTo>
                    <a:pt x="19" y="0"/>
                  </a:moveTo>
                  <a:lnTo>
                    <a:pt x="121" y="0"/>
                  </a:lnTo>
                  <a:lnTo>
                    <a:pt x="141" y="19"/>
                  </a:lnTo>
                  <a:lnTo>
                    <a:pt x="0" y="19"/>
                  </a:lnTo>
                  <a:lnTo>
                    <a:pt x="19" y="0"/>
                  </a:ln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98" name="î$1iḑê">
              <a:extLst>
                <a:ext uri="{FF2B5EF4-FFF2-40B4-BE49-F238E27FC236}">
                  <a16:creationId xmlns:a16="http://schemas.microsoft.com/office/drawing/2014/main" id="{480EC10A-BF44-9EBC-B668-9D94CF5EEFEC}"/>
                </a:ext>
              </a:extLst>
            </p:cNvPr>
            <p:cNvSpPr/>
            <p:nvPr/>
          </p:nvSpPr>
          <p:spPr bwMode="auto">
            <a:xfrm>
              <a:off x="1867225" y="3507076"/>
              <a:ext cx="390950" cy="203294"/>
            </a:xfrm>
            <a:custGeom>
              <a:avLst/>
              <a:gdLst>
                <a:gd name="T0" fmla="*/ 12 w 91"/>
                <a:gd name="T1" fmla="*/ 16 h 47"/>
                <a:gd name="T2" fmla="*/ 22 w 91"/>
                <a:gd name="T3" fmla="*/ 11 h 47"/>
                <a:gd name="T4" fmla="*/ 22 w 91"/>
                <a:gd name="T5" fmla="*/ 0 h 47"/>
                <a:gd name="T6" fmla="*/ 0 w 91"/>
                <a:gd name="T7" fmla="*/ 0 h 47"/>
                <a:gd name="T8" fmla="*/ 0 w 91"/>
                <a:gd name="T9" fmla="*/ 47 h 47"/>
                <a:gd name="T10" fmla="*/ 23 w 91"/>
                <a:gd name="T11" fmla="*/ 47 h 47"/>
                <a:gd name="T12" fmla="*/ 24 w 91"/>
                <a:gd name="T13" fmla="*/ 26 h 47"/>
                <a:gd name="T14" fmla="*/ 12 w 91"/>
                <a:gd name="T15" fmla="*/ 16 h 47"/>
                <a:gd name="T16" fmla="*/ 63 w 91"/>
                <a:gd name="T17" fmla="*/ 0 h 47"/>
                <a:gd name="T18" fmla="*/ 27 w 91"/>
                <a:gd name="T19" fmla="*/ 0 h 47"/>
                <a:gd name="T20" fmla="*/ 27 w 91"/>
                <a:gd name="T21" fmla="*/ 10 h 47"/>
                <a:gd name="T22" fmla="*/ 63 w 91"/>
                <a:gd name="T23" fmla="*/ 10 h 47"/>
                <a:gd name="T24" fmla="*/ 63 w 91"/>
                <a:gd name="T25" fmla="*/ 0 h 47"/>
                <a:gd name="T26" fmla="*/ 57 w 91"/>
                <a:gd name="T27" fmla="*/ 47 h 47"/>
                <a:gd name="T28" fmla="*/ 63 w 91"/>
                <a:gd name="T29" fmla="*/ 47 h 47"/>
                <a:gd name="T30" fmla="*/ 63 w 91"/>
                <a:gd name="T31" fmla="*/ 25 h 47"/>
                <a:gd name="T32" fmla="*/ 57 w 91"/>
                <a:gd name="T33" fmla="*/ 25 h 47"/>
                <a:gd name="T34" fmla="*/ 57 w 91"/>
                <a:gd name="T35" fmla="*/ 47 h 47"/>
                <a:gd name="T36" fmla="*/ 26 w 91"/>
                <a:gd name="T37" fmla="*/ 47 h 47"/>
                <a:gd name="T38" fmla="*/ 33 w 91"/>
                <a:gd name="T39" fmla="*/ 47 h 47"/>
                <a:gd name="T40" fmla="*/ 33 w 91"/>
                <a:gd name="T41" fmla="*/ 25 h 47"/>
                <a:gd name="T42" fmla="*/ 26 w 91"/>
                <a:gd name="T43" fmla="*/ 25 h 47"/>
                <a:gd name="T44" fmla="*/ 26 w 91"/>
                <a:gd name="T45" fmla="*/ 47 h 47"/>
                <a:gd name="T46" fmla="*/ 38 w 91"/>
                <a:gd name="T47" fmla="*/ 47 h 47"/>
                <a:gd name="T48" fmla="*/ 53 w 91"/>
                <a:gd name="T49" fmla="*/ 47 h 47"/>
                <a:gd name="T50" fmla="*/ 53 w 91"/>
                <a:gd name="T51" fmla="*/ 25 h 47"/>
                <a:gd name="T52" fmla="*/ 38 w 91"/>
                <a:gd name="T53" fmla="*/ 25 h 47"/>
                <a:gd name="T54" fmla="*/ 38 w 91"/>
                <a:gd name="T55" fmla="*/ 47 h 47"/>
                <a:gd name="T56" fmla="*/ 68 w 91"/>
                <a:gd name="T57" fmla="*/ 0 h 47"/>
                <a:gd name="T58" fmla="*/ 68 w 91"/>
                <a:gd name="T59" fmla="*/ 10 h 47"/>
                <a:gd name="T60" fmla="*/ 78 w 91"/>
                <a:gd name="T61" fmla="*/ 17 h 47"/>
                <a:gd name="T62" fmla="*/ 68 w 91"/>
                <a:gd name="T63" fmla="*/ 25 h 47"/>
                <a:gd name="T64" fmla="*/ 67 w 91"/>
                <a:gd name="T65" fmla="*/ 25 h 47"/>
                <a:gd name="T66" fmla="*/ 67 w 91"/>
                <a:gd name="T67" fmla="*/ 47 h 47"/>
                <a:gd name="T68" fmla="*/ 91 w 91"/>
                <a:gd name="T69" fmla="*/ 47 h 47"/>
                <a:gd name="T70" fmla="*/ 91 w 91"/>
                <a:gd name="T71" fmla="*/ 0 h 47"/>
                <a:gd name="T72" fmla="*/ 68 w 91"/>
                <a:gd name="T7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 h="47">
                  <a:moveTo>
                    <a:pt x="12" y="16"/>
                  </a:moveTo>
                  <a:cubicBezTo>
                    <a:pt x="21" y="16"/>
                    <a:pt x="22" y="11"/>
                    <a:pt x="22" y="11"/>
                  </a:cubicBezTo>
                  <a:cubicBezTo>
                    <a:pt x="22" y="0"/>
                    <a:pt x="22" y="0"/>
                    <a:pt x="22" y="0"/>
                  </a:cubicBezTo>
                  <a:cubicBezTo>
                    <a:pt x="0" y="0"/>
                    <a:pt x="0" y="0"/>
                    <a:pt x="0" y="0"/>
                  </a:cubicBezTo>
                  <a:cubicBezTo>
                    <a:pt x="0" y="47"/>
                    <a:pt x="0" y="47"/>
                    <a:pt x="0" y="47"/>
                  </a:cubicBezTo>
                  <a:cubicBezTo>
                    <a:pt x="23" y="47"/>
                    <a:pt x="23" y="47"/>
                    <a:pt x="23" y="47"/>
                  </a:cubicBezTo>
                  <a:cubicBezTo>
                    <a:pt x="24" y="26"/>
                    <a:pt x="24" y="26"/>
                    <a:pt x="24" y="26"/>
                  </a:cubicBezTo>
                  <a:cubicBezTo>
                    <a:pt x="14" y="24"/>
                    <a:pt x="12" y="16"/>
                    <a:pt x="12" y="16"/>
                  </a:cubicBezTo>
                  <a:close/>
                  <a:moveTo>
                    <a:pt x="63" y="0"/>
                  </a:moveTo>
                  <a:cubicBezTo>
                    <a:pt x="27" y="0"/>
                    <a:pt x="27" y="0"/>
                    <a:pt x="27" y="0"/>
                  </a:cubicBezTo>
                  <a:cubicBezTo>
                    <a:pt x="27" y="10"/>
                    <a:pt x="27" y="10"/>
                    <a:pt x="27" y="10"/>
                  </a:cubicBezTo>
                  <a:cubicBezTo>
                    <a:pt x="63" y="10"/>
                    <a:pt x="63" y="10"/>
                    <a:pt x="63" y="10"/>
                  </a:cubicBezTo>
                  <a:lnTo>
                    <a:pt x="63" y="0"/>
                  </a:lnTo>
                  <a:close/>
                  <a:moveTo>
                    <a:pt x="57" y="47"/>
                  </a:moveTo>
                  <a:cubicBezTo>
                    <a:pt x="63" y="47"/>
                    <a:pt x="63" y="47"/>
                    <a:pt x="63" y="47"/>
                  </a:cubicBezTo>
                  <a:cubicBezTo>
                    <a:pt x="63" y="25"/>
                    <a:pt x="63" y="25"/>
                    <a:pt x="63" y="25"/>
                  </a:cubicBezTo>
                  <a:cubicBezTo>
                    <a:pt x="57" y="25"/>
                    <a:pt x="57" y="25"/>
                    <a:pt x="57" y="25"/>
                  </a:cubicBezTo>
                  <a:lnTo>
                    <a:pt x="57" y="47"/>
                  </a:lnTo>
                  <a:close/>
                  <a:moveTo>
                    <a:pt x="26" y="47"/>
                  </a:moveTo>
                  <a:cubicBezTo>
                    <a:pt x="33" y="47"/>
                    <a:pt x="33" y="47"/>
                    <a:pt x="33" y="47"/>
                  </a:cubicBezTo>
                  <a:cubicBezTo>
                    <a:pt x="33" y="25"/>
                    <a:pt x="33" y="25"/>
                    <a:pt x="33" y="25"/>
                  </a:cubicBezTo>
                  <a:cubicBezTo>
                    <a:pt x="26" y="25"/>
                    <a:pt x="26" y="25"/>
                    <a:pt x="26" y="25"/>
                  </a:cubicBezTo>
                  <a:lnTo>
                    <a:pt x="26" y="47"/>
                  </a:lnTo>
                  <a:close/>
                  <a:moveTo>
                    <a:pt x="38" y="47"/>
                  </a:moveTo>
                  <a:cubicBezTo>
                    <a:pt x="53" y="47"/>
                    <a:pt x="53" y="47"/>
                    <a:pt x="53" y="47"/>
                  </a:cubicBezTo>
                  <a:cubicBezTo>
                    <a:pt x="53" y="25"/>
                    <a:pt x="53" y="25"/>
                    <a:pt x="53" y="25"/>
                  </a:cubicBezTo>
                  <a:cubicBezTo>
                    <a:pt x="38" y="25"/>
                    <a:pt x="38" y="25"/>
                    <a:pt x="38" y="25"/>
                  </a:cubicBezTo>
                  <a:lnTo>
                    <a:pt x="38" y="47"/>
                  </a:lnTo>
                  <a:close/>
                  <a:moveTo>
                    <a:pt x="68" y="0"/>
                  </a:moveTo>
                  <a:cubicBezTo>
                    <a:pt x="68" y="10"/>
                    <a:pt x="68" y="10"/>
                    <a:pt x="68" y="10"/>
                  </a:cubicBezTo>
                  <a:cubicBezTo>
                    <a:pt x="69" y="17"/>
                    <a:pt x="78" y="17"/>
                    <a:pt x="78" y="17"/>
                  </a:cubicBezTo>
                  <a:cubicBezTo>
                    <a:pt x="76" y="22"/>
                    <a:pt x="68" y="25"/>
                    <a:pt x="68" y="25"/>
                  </a:cubicBezTo>
                  <a:cubicBezTo>
                    <a:pt x="67" y="25"/>
                    <a:pt x="67" y="25"/>
                    <a:pt x="67" y="25"/>
                  </a:cubicBezTo>
                  <a:cubicBezTo>
                    <a:pt x="67" y="47"/>
                    <a:pt x="67" y="47"/>
                    <a:pt x="67" y="47"/>
                  </a:cubicBezTo>
                  <a:cubicBezTo>
                    <a:pt x="91" y="47"/>
                    <a:pt x="91" y="47"/>
                    <a:pt x="91" y="47"/>
                  </a:cubicBezTo>
                  <a:cubicBezTo>
                    <a:pt x="91" y="0"/>
                    <a:pt x="91" y="0"/>
                    <a:pt x="91" y="0"/>
                  </a:cubicBezTo>
                  <a:lnTo>
                    <a:pt x="68" y="0"/>
                  </a:ln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99" name="îṡ1ide">
              <a:extLst>
                <a:ext uri="{FF2B5EF4-FFF2-40B4-BE49-F238E27FC236}">
                  <a16:creationId xmlns:a16="http://schemas.microsoft.com/office/drawing/2014/main" id="{BE9E6148-2631-5A87-3D80-C775C9539DF7}"/>
                </a:ext>
              </a:extLst>
            </p:cNvPr>
            <p:cNvSpPr/>
            <p:nvPr/>
          </p:nvSpPr>
          <p:spPr bwMode="auto">
            <a:xfrm>
              <a:off x="1995456" y="2845591"/>
              <a:ext cx="129796" cy="121976"/>
            </a:xfrm>
            <a:custGeom>
              <a:avLst/>
              <a:gdLst>
                <a:gd name="T0" fmla="*/ 30 w 30"/>
                <a:gd name="T1" fmla="*/ 10 h 28"/>
                <a:gd name="T2" fmla="*/ 22 w 30"/>
                <a:gd name="T3" fmla="*/ 6 h 28"/>
                <a:gd name="T4" fmla="*/ 20 w 30"/>
                <a:gd name="T5" fmla="*/ 7 h 28"/>
                <a:gd name="T6" fmla="*/ 20 w 30"/>
                <a:gd name="T7" fmla="*/ 7 h 28"/>
                <a:gd name="T8" fmla="*/ 15 w 30"/>
                <a:gd name="T9" fmla="*/ 0 h 28"/>
                <a:gd name="T10" fmla="*/ 10 w 30"/>
                <a:gd name="T11" fmla="*/ 7 h 28"/>
                <a:gd name="T12" fmla="*/ 10 w 30"/>
                <a:gd name="T13" fmla="*/ 7 h 28"/>
                <a:gd name="T14" fmla="*/ 9 w 30"/>
                <a:gd name="T15" fmla="*/ 6 h 28"/>
                <a:gd name="T16" fmla="*/ 1 w 30"/>
                <a:gd name="T17" fmla="*/ 10 h 28"/>
                <a:gd name="T18" fmla="*/ 6 w 30"/>
                <a:gd name="T19" fmla="*/ 17 h 28"/>
                <a:gd name="T20" fmla="*/ 8 w 30"/>
                <a:gd name="T21" fmla="*/ 17 h 28"/>
                <a:gd name="T22" fmla="*/ 7 w 30"/>
                <a:gd name="T23" fmla="*/ 17 h 28"/>
                <a:gd name="T24" fmla="*/ 6 w 30"/>
                <a:gd name="T25" fmla="*/ 26 h 28"/>
                <a:gd name="T26" fmla="*/ 14 w 30"/>
                <a:gd name="T27" fmla="*/ 25 h 28"/>
                <a:gd name="T28" fmla="*/ 15 w 30"/>
                <a:gd name="T29" fmla="*/ 24 h 28"/>
                <a:gd name="T30" fmla="*/ 17 w 30"/>
                <a:gd name="T31" fmla="*/ 26 h 28"/>
                <a:gd name="T32" fmla="*/ 25 w 30"/>
                <a:gd name="T33" fmla="*/ 25 h 28"/>
                <a:gd name="T34" fmla="*/ 23 w 30"/>
                <a:gd name="T35" fmla="*/ 17 h 28"/>
                <a:gd name="T36" fmla="*/ 23 w 30"/>
                <a:gd name="T37" fmla="*/ 17 h 28"/>
                <a:gd name="T38" fmla="*/ 24 w 30"/>
                <a:gd name="T39" fmla="*/ 17 h 28"/>
                <a:gd name="T40" fmla="*/ 30 w 30"/>
                <a:gd name="T41" fmla="*/ 10 h 28"/>
                <a:gd name="T42" fmla="*/ 15 w 30"/>
                <a:gd name="T43" fmla="*/ 16 h 28"/>
                <a:gd name="T44" fmla="*/ 12 w 30"/>
                <a:gd name="T45" fmla="*/ 14 h 28"/>
                <a:gd name="T46" fmla="*/ 15 w 30"/>
                <a:gd name="T47" fmla="*/ 11 h 28"/>
                <a:gd name="T48" fmla="*/ 18 w 30"/>
                <a:gd name="T49" fmla="*/ 14 h 28"/>
                <a:gd name="T50" fmla="*/ 15 w 30"/>
                <a:gd name="T51"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8">
                  <a:moveTo>
                    <a:pt x="30" y="10"/>
                  </a:moveTo>
                  <a:cubicBezTo>
                    <a:pt x="29" y="7"/>
                    <a:pt x="25" y="5"/>
                    <a:pt x="22" y="6"/>
                  </a:cubicBezTo>
                  <a:cubicBezTo>
                    <a:pt x="21" y="6"/>
                    <a:pt x="21" y="7"/>
                    <a:pt x="20" y="7"/>
                  </a:cubicBezTo>
                  <a:cubicBezTo>
                    <a:pt x="20" y="7"/>
                    <a:pt x="20" y="7"/>
                    <a:pt x="20" y="7"/>
                  </a:cubicBezTo>
                  <a:cubicBezTo>
                    <a:pt x="20" y="3"/>
                    <a:pt x="18" y="0"/>
                    <a:pt x="15" y="0"/>
                  </a:cubicBezTo>
                  <a:cubicBezTo>
                    <a:pt x="12" y="0"/>
                    <a:pt x="10" y="3"/>
                    <a:pt x="10" y="7"/>
                  </a:cubicBezTo>
                  <a:cubicBezTo>
                    <a:pt x="10" y="7"/>
                    <a:pt x="10" y="7"/>
                    <a:pt x="10" y="7"/>
                  </a:cubicBezTo>
                  <a:cubicBezTo>
                    <a:pt x="10" y="7"/>
                    <a:pt x="9" y="6"/>
                    <a:pt x="9" y="6"/>
                  </a:cubicBezTo>
                  <a:cubicBezTo>
                    <a:pt x="5" y="5"/>
                    <a:pt x="2" y="7"/>
                    <a:pt x="1" y="10"/>
                  </a:cubicBezTo>
                  <a:cubicBezTo>
                    <a:pt x="0" y="13"/>
                    <a:pt x="3" y="16"/>
                    <a:pt x="6" y="17"/>
                  </a:cubicBezTo>
                  <a:cubicBezTo>
                    <a:pt x="7" y="17"/>
                    <a:pt x="7" y="17"/>
                    <a:pt x="8" y="17"/>
                  </a:cubicBezTo>
                  <a:cubicBezTo>
                    <a:pt x="7" y="17"/>
                    <a:pt x="7" y="17"/>
                    <a:pt x="7" y="17"/>
                  </a:cubicBezTo>
                  <a:cubicBezTo>
                    <a:pt x="4" y="20"/>
                    <a:pt x="4" y="23"/>
                    <a:pt x="6" y="26"/>
                  </a:cubicBezTo>
                  <a:cubicBezTo>
                    <a:pt x="7" y="28"/>
                    <a:pt x="11" y="28"/>
                    <a:pt x="14" y="25"/>
                  </a:cubicBezTo>
                  <a:cubicBezTo>
                    <a:pt x="14" y="25"/>
                    <a:pt x="15" y="24"/>
                    <a:pt x="15" y="24"/>
                  </a:cubicBezTo>
                  <a:cubicBezTo>
                    <a:pt x="16" y="24"/>
                    <a:pt x="16" y="25"/>
                    <a:pt x="17" y="26"/>
                  </a:cubicBezTo>
                  <a:cubicBezTo>
                    <a:pt x="20" y="28"/>
                    <a:pt x="23" y="28"/>
                    <a:pt x="25" y="25"/>
                  </a:cubicBezTo>
                  <a:cubicBezTo>
                    <a:pt x="27" y="23"/>
                    <a:pt x="26" y="19"/>
                    <a:pt x="23" y="17"/>
                  </a:cubicBezTo>
                  <a:cubicBezTo>
                    <a:pt x="23" y="17"/>
                    <a:pt x="23" y="17"/>
                    <a:pt x="23" y="17"/>
                  </a:cubicBezTo>
                  <a:cubicBezTo>
                    <a:pt x="23" y="17"/>
                    <a:pt x="24" y="17"/>
                    <a:pt x="24" y="17"/>
                  </a:cubicBezTo>
                  <a:cubicBezTo>
                    <a:pt x="28" y="16"/>
                    <a:pt x="30" y="13"/>
                    <a:pt x="30" y="10"/>
                  </a:cubicBezTo>
                  <a:close/>
                  <a:moveTo>
                    <a:pt x="15" y="16"/>
                  </a:moveTo>
                  <a:cubicBezTo>
                    <a:pt x="14" y="16"/>
                    <a:pt x="12" y="15"/>
                    <a:pt x="12" y="14"/>
                  </a:cubicBezTo>
                  <a:cubicBezTo>
                    <a:pt x="12" y="12"/>
                    <a:pt x="14" y="11"/>
                    <a:pt x="15" y="11"/>
                  </a:cubicBezTo>
                  <a:cubicBezTo>
                    <a:pt x="17" y="11"/>
                    <a:pt x="18" y="12"/>
                    <a:pt x="18" y="14"/>
                  </a:cubicBezTo>
                  <a:cubicBezTo>
                    <a:pt x="18" y="15"/>
                    <a:pt x="17" y="16"/>
                    <a:pt x="15" y="16"/>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00" name="îslîḑé">
              <a:extLst>
                <a:ext uri="{FF2B5EF4-FFF2-40B4-BE49-F238E27FC236}">
                  <a16:creationId xmlns:a16="http://schemas.microsoft.com/office/drawing/2014/main" id="{E19BAFE9-8BD6-F9CB-0CAF-2D8B04408864}"/>
                </a:ext>
              </a:extLst>
            </p:cNvPr>
            <p:cNvSpPr/>
            <p:nvPr/>
          </p:nvSpPr>
          <p:spPr bwMode="auto">
            <a:xfrm>
              <a:off x="2068955" y="3066086"/>
              <a:ext cx="68807" cy="78190"/>
            </a:xfrm>
            <a:custGeom>
              <a:avLst/>
              <a:gdLst>
                <a:gd name="T0" fmla="*/ 0 w 44"/>
                <a:gd name="T1" fmla="*/ 0 h 50"/>
                <a:gd name="T2" fmla="*/ 33 w 44"/>
                <a:gd name="T3" fmla="*/ 50 h 50"/>
                <a:gd name="T4" fmla="*/ 36 w 44"/>
                <a:gd name="T5" fmla="*/ 50 h 50"/>
                <a:gd name="T6" fmla="*/ 44 w 44"/>
                <a:gd name="T7" fmla="*/ 39 h 50"/>
                <a:gd name="T8" fmla="*/ 17 w 44"/>
                <a:gd name="T9" fmla="*/ 0 h 50"/>
                <a:gd name="T10" fmla="*/ 0 w 44"/>
                <a:gd name="T11" fmla="*/ 0 h 50"/>
                <a:gd name="T12" fmla="*/ 0 w 44"/>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4" h="50">
                  <a:moveTo>
                    <a:pt x="0" y="0"/>
                  </a:moveTo>
                  <a:lnTo>
                    <a:pt x="33" y="50"/>
                  </a:lnTo>
                  <a:lnTo>
                    <a:pt x="36" y="50"/>
                  </a:lnTo>
                  <a:lnTo>
                    <a:pt x="44" y="39"/>
                  </a:lnTo>
                  <a:lnTo>
                    <a:pt x="17" y="0"/>
                  </a:lnTo>
                  <a:lnTo>
                    <a:pt x="0" y="0"/>
                  </a:lnTo>
                  <a:lnTo>
                    <a:pt x="0" y="0"/>
                  </a:ln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01" name="îš1íḓe">
              <a:extLst>
                <a:ext uri="{FF2B5EF4-FFF2-40B4-BE49-F238E27FC236}">
                  <a16:creationId xmlns:a16="http://schemas.microsoft.com/office/drawing/2014/main" id="{9F72D565-2CBE-D225-A490-243FA92ADA54}"/>
                </a:ext>
              </a:extLst>
            </p:cNvPr>
            <p:cNvSpPr/>
            <p:nvPr/>
          </p:nvSpPr>
          <p:spPr bwMode="auto">
            <a:xfrm>
              <a:off x="1651420" y="2967568"/>
              <a:ext cx="469138" cy="181401"/>
            </a:xfrm>
            <a:custGeom>
              <a:avLst/>
              <a:gdLst>
                <a:gd name="T0" fmla="*/ 0 w 109"/>
                <a:gd name="T1" fmla="*/ 42 h 42"/>
                <a:gd name="T2" fmla="*/ 44 w 109"/>
                <a:gd name="T3" fmla="*/ 8 h 42"/>
                <a:gd name="T4" fmla="*/ 97 w 109"/>
                <a:gd name="T5" fmla="*/ 24 h 42"/>
                <a:gd name="T6" fmla="*/ 109 w 109"/>
                <a:gd name="T7" fmla="*/ 41 h 42"/>
              </a:gdLst>
              <a:ahLst/>
              <a:cxnLst>
                <a:cxn ang="0">
                  <a:pos x="T0" y="T1"/>
                </a:cxn>
                <a:cxn ang="0">
                  <a:pos x="T2" y="T3"/>
                </a:cxn>
                <a:cxn ang="0">
                  <a:pos x="T4" y="T5"/>
                </a:cxn>
                <a:cxn ang="0">
                  <a:pos x="T6" y="T7"/>
                </a:cxn>
              </a:cxnLst>
              <a:rect l="0" t="0" r="r" b="b"/>
              <a:pathLst>
                <a:path w="109" h="42">
                  <a:moveTo>
                    <a:pt x="0" y="42"/>
                  </a:moveTo>
                  <a:cubicBezTo>
                    <a:pt x="0" y="42"/>
                    <a:pt x="14" y="16"/>
                    <a:pt x="44" y="8"/>
                  </a:cubicBezTo>
                  <a:cubicBezTo>
                    <a:pt x="44" y="8"/>
                    <a:pt x="75" y="0"/>
                    <a:pt x="97" y="24"/>
                  </a:cubicBezTo>
                  <a:cubicBezTo>
                    <a:pt x="97" y="24"/>
                    <a:pt x="107" y="37"/>
                    <a:pt x="109" y="41"/>
                  </a:cubicBezTo>
                </a:path>
              </a:pathLst>
            </a:custGeom>
            <a:noFill/>
            <a:ln w="3175" cap="flat">
              <a:solidFill>
                <a:srgbClr val="006641"/>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defTabSz="914400">
                <a:defRPr/>
              </a:pPr>
              <a:endParaRPr>
                <a:solidFill>
                  <a:srgbClr val="000000"/>
                </a:solidFill>
                <a:latin typeface="微软雅黑"/>
                <a:ea typeface="微软雅黑"/>
              </a:endParaRPr>
            </a:p>
          </p:txBody>
        </p:sp>
        <p:sp>
          <p:nvSpPr>
            <p:cNvPr id="102" name="îSļíḍê">
              <a:extLst>
                <a:ext uri="{FF2B5EF4-FFF2-40B4-BE49-F238E27FC236}">
                  <a16:creationId xmlns:a16="http://schemas.microsoft.com/office/drawing/2014/main" id="{98B3134E-1DBC-238A-55AC-160D351DDCEA}"/>
                </a:ext>
              </a:extLst>
            </p:cNvPr>
            <p:cNvSpPr/>
            <p:nvPr/>
          </p:nvSpPr>
          <p:spPr bwMode="auto">
            <a:xfrm>
              <a:off x="1565413" y="3144276"/>
              <a:ext cx="90700" cy="125104"/>
            </a:xfrm>
            <a:custGeom>
              <a:avLst/>
              <a:gdLst>
                <a:gd name="T0" fmla="*/ 14 w 21"/>
                <a:gd name="T1" fmla="*/ 17 h 29"/>
                <a:gd name="T2" fmla="*/ 0 w 21"/>
                <a:gd name="T3" fmla="*/ 28 h 29"/>
                <a:gd name="T4" fmla="*/ 6 w 21"/>
                <a:gd name="T5" fmla="*/ 11 h 29"/>
                <a:gd name="T6" fmla="*/ 20 w 21"/>
                <a:gd name="T7" fmla="*/ 0 h 29"/>
                <a:gd name="T8" fmla="*/ 14 w 21"/>
                <a:gd name="T9" fmla="*/ 17 h 29"/>
              </a:gdLst>
              <a:ahLst/>
              <a:cxnLst>
                <a:cxn ang="0">
                  <a:pos x="T0" y="T1"/>
                </a:cxn>
                <a:cxn ang="0">
                  <a:pos x="T2" y="T3"/>
                </a:cxn>
                <a:cxn ang="0">
                  <a:pos x="T4" y="T5"/>
                </a:cxn>
                <a:cxn ang="0">
                  <a:pos x="T6" y="T7"/>
                </a:cxn>
                <a:cxn ang="0">
                  <a:pos x="T8" y="T9"/>
                </a:cxn>
              </a:cxnLst>
              <a:rect l="0" t="0" r="r" b="b"/>
              <a:pathLst>
                <a:path w="21" h="29">
                  <a:moveTo>
                    <a:pt x="14" y="17"/>
                  </a:moveTo>
                  <a:cubicBezTo>
                    <a:pt x="9" y="25"/>
                    <a:pt x="1" y="29"/>
                    <a:pt x="0" y="28"/>
                  </a:cubicBezTo>
                  <a:cubicBezTo>
                    <a:pt x="0" y="28"/>
                    <a:pt x="1" y="19"/>
                    <a:pt x="6" y="11"/>
                  </a:cubicBezTo>
                  <a:cubicBezTo>
                    <a:pt x="11" y="4"/>
                    <a:pt x="19" y="0"/>
                    <a:pt x="20" y="0"/>
                  </a:cubicBezTo>
                  <a:cubicBezTo>
                    <a:pt x="21" y="1"/>
                    <a:pt x="19" y="9"/>
                    <a:pt x="14" y="17"/>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03" name="iṣlîḋê">
              <a:extLst>
                <a:ext uri="{FF2B5EF4-FFF2-40B4-BE49-F238E27FC236}">
                  <a16:creationId xmlns:a16="http://schemas.microsoft.com/office/drawing/2014/main" id="{C826302B-D4C1-B95F-6E45-35BC0FE745BB}"/>
                </a:ext>
              </a:extLst>
            </p:cNvPr>
            <p:cNvSpPr/>
            <p:nvPr/>
          </p:nvSpPr>
          <p:spPr bwMode="auto">
            <a:xfrm>
              <a:off x="1562285" y="3087979"/>
              <a:ext cx="120413" cy="51606"/>
            </a:xfrm>
            <a:custGeom>
              <a:avLst/>
              <a:gdLst>
                <a:gd name="T0" fmla="*/ 14 w 28"/>
                <a:gd name="T1" fmla="*/ 11 h 12"/>
                <a:gd name="T2" fmla="*/ 0 w 28"/>
                <a:gd name="T3" fmla="*/ 10 h 12"/>
                <a:gd name="T4" fmla="*/ 13 w 28"/>
                <a:gd name="T5" fmla="*/ 1 h 12"/>
                <a:gd name="T6" fmla="*/ 28 w 28"/>
                <a:gd name="T7" fmla="*/ 4 h 12"/>
                <a:gd name="T8" fmla="*/ 14 w 28"/>
                <a:gd name="T9" fmla="*/ 11 h 12"/>
              </a:gdLst>
              <a:ahLst/>
              <a:cxnLst>
                <a:cxn ang="0">
                  <a:pos x="T0" y="T1"/>
                </a:cxn>
                <a:cxn ang="0">
                  <a:pos x="T2" y="T3"/>
                </a:cxn>
                <a:cxn ang="0">
                  <a:pos x="T4" y="T5"/>
                </a:cxn>
                <a:cxn ang="0">
                  <a:pos x="T6" y="T7"/>
                </a:cxn>
                <a:cxn ang="0">
                  <a:pos x="T8" y="T9"/>
                </a:cxn>
              </a:cxnLst>
              <a:rect l="0" t="0" r="r" b="b"/>
              <a:pathLst>
                <a:path w="28" h="12">
                  <a:moveTo>
                    <a:pt x="14" y="11"/>
                  </a:moveTo>
                  <a:cubicBezTo>
                    <a:pt x="6" y="12"/>
                    <a:pt x="0" y="11"/>
                    <a:pt x="0" y="10"/>
                  </a:cubicBezTo>
                  <a:cubicBezTo>
                    <a:pt x="0" y="9"/>
                    <a:pt x="5" y="3"/>
                    <a:pt x="13" y="1"/>
                  </a:cubicBezTo>
                  <a:cubicBezTo>
                    <a:pt x="21" y="0"/>
                    <a:pt x="28" y="3"/>
                    <a:pt x="28" y="4"/>
                  </a:cubicBezTo>
                  <a:cubicBezTo>
                    <a:pt x="28" y="5"/>
                    <a:pt x="22" y="10"/>
                    <a:pt x="14" y="11"/>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04" name="îSḷîḍê">
              <a:extLst>
                <a:ext uri="{FF2B5EF4-FFF2-40B4-BE49-F238E27FC236}">
                  <a16:creationId xmlns:a16="http://schemas.microsoft.com/office/drawing/2014/main" id="{9A424F67-7CE0-732F-77A8-82EC15D43A0E}"/>
                </a:ext>
              </a:extLst>
            </p:cNvPr>
            <p:cNvSpPr/>
            <p:nvPr/>
          </p:nvSpPr>
          <p:spPr bwMode="auto">
            <a:xfrm>
              <a:off x="1660803" y="3100490"/>
              <a:ext cx="42222" cy="117285"/>
            </a:xfrm>
            <a:custGeom>
              <a:avLst/>
              <a:gdLst>
                <a:gd name="T0" fmla="*/ 1 w 10"/>
                <a:gd name="T1" fmla="*/ 14 h 27"/>
                <a:gd name="T2" fmla="*/ 5 w 10"/>
                <a:gd name="T3" fmla="*/ 27 h 27"/>
                <a:gd name="T4" fmla="*/ 10 w 10"/>
                <a:gd name="T5" fmla="*/ 14 h 27"/>
                <a:gd name="T6" fmla="*/ 5 w 10"/>
                <a:gd name="T7" fmla="*/ 1 h 27"/>
                <a:gd name="T8" fmla="*/ 1 w 10"/>
                <a:gd name="T9" fmla="*/ 14 h 27"/>
              </a:gdLst>
              <a:ahLst/>
              <a:cxnLst>
                <a:cxn ang="0">
                  <a:pos x="T0" y="T1"/>
                </a:cxn>
                <a:cxn ang="0">
                  <a:pos x="T2" y="T3"/>
                </a:cxn>
                <a:cxn ang="0">
                  <a:pos x="T4" y="T5"/>
                </a:cxn>
                <a:cxn ang="0">
                  <a:pos x="T6" y="T7"/>
                </a:cxn>
                <a:cxn ang="0">
                  <a:pos x="T8" y="T9"/>
                </a:cxn>
              </a:cxnLst>
              <a:rect l="0" t="0" r="r" b="b"/>
              <a:pathLst>
                <a:path w="10" h="27">
                  <a:moveTo>
                    <a:pt x="1" y="14"/>
                  </a:moveTo>
                  <a:cubicBezTo>
                    <a:pt x="1" y="22"/>
                    <a:pt x="4" y="27"/>
                    <a:pt x="5" y="27"/>
                  </a:cubicBezTo>
                  <a:cubicBezTo>
                    <a:pt x="6" y="27"/>
                    <a:pt x="10" y="22"/>
                    <a:pt x="10" y="14"/>
                  </a:cubicBezTo>
                  <a:cubicBezTo>
                    <a:pt x="10" y="7"/>
                    <a:pt x="6" y="1"/>
                    <a:pt x="5" y="1"/>
                  </a:cubicBezTo>
                  <a:cubicBezTo>
                    <a:pt x="4" y="0"/>
                    <a:pt x="0" y="7"/>
                    <a:pt x="1" y="14"/>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05" name="íṡľîdé">
              <a:extLst>
                <a:ext uri="{FF2B5EF4-FFF2-40B4-BE49-F238E27FC236}">
                  <a16:creationId xmlns:a16="http://schemas.microsoft.com/office/drawing/2014/main" id="{83F85E8E-0964-EBE3-473F-D4A934254F0D}"/>
                </a:ext>
              </a:extLst>
            </p:cNvPr>
            <p:cNvSpPr/>
            <p:nvPr/>
          </p:nvSpPr>
          <p:spPr bwMode="auto">
            <a:xfrm>
              <a:off x="1626399" y="3022300"/>
              <a:ext cx="125104" cy="43786"/>
            </a:xfrm>
            <a:custGeom>
              <a:avLst/>
              <a:gdLst>
                <a:gd name="T0" fmla="*/ 14 w 29"/>
                <a:gd name="T1" fmla="*/ 10 h 10"/>
                <a:gd name="T2" fmla="*/ 0 w 29"/>
                <a:gd name="T3" fmla="*/ 6 h 10"/>
                <a:gd name="T4" fmla="*/ 14 w 29"/>
                <a:gd name="T5" fmla="*/ 0 h 10"/>
                <a:gd name="T6" fmla="*/ 29 w 29"/>
                <a:gd name="T7" fmla="*/ 5 h 10"/>
                <a:gd name="T8" fmla="*/ 14 w 29"/>
                <a:gd name="T9" fmla="*/ 10 h 10"/>
              </a:gdLst>
              <a:ahLst/>
              <a:cxnLst>
                <a:cxn ang="0">
                  <a:pos x="T0" y="T1"/>
                </a:cxn>
                <a:cxn ang="0">
                  <a:pos x="T2" y="T3"/>
                </a:cxn>
                <a:cxn ang="0">
                  <a:pos x="T4" y="T5"/>
                </a:cxn>
                <a:cxn ang="0">
                  <a:pos x="T6" y="T7"/>
                </a:cxn>
                <a:cxn ang="0">
                  <a:pos x="T8" y="T9"/>
                </a:cxn>
              </a:cxnLst>
              <a:rect l="0" t="0" r="r" b="b"/>
              <a:pathLst>
                <a:path w="29" h="10">
                  <a:moveTo>
                    <a:pt x="14" y="10"/>
                  </a:moveTo>
                  <a:cubicBezTo>
                    <a:pt x="6" y="10"/>
                    <a:pt x="0" y="7"/>
                    <a:pt x="0" y="6"/>
                  </a:cubicBezTo>
                  <a:cubicBezTo>
                    <a:pt x="0" y="6"/>
                    <a:pt x="6" y="0"/>
                    <a:pt x="14" y="0"/>
                  </a:cubicBezTo>
                  <a:cubicBezTo>
                    <a:pt x="22" y="0"/>
                    <a:pt x="29" y="4"/>
                    <a:pt x="29" y="5"/>
                  </a:cubicBezTo>
                  <a:cubicBezTo>
                    <a:pt x="29" y="6"/>
                    <a:pt x="22" y="10"/>
                    <a:pt x="14" y="10"/>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06" name="iṡliḑé">
              <a:extLst>
                <a:ext uri="{FF2B5EF4-FFF2-40B4-BE49-F238E27FC236}">
                  <a16:creationId xmlns:a16="http://schemas.microsoft.com/office/drawing/2014/main" id="{869A7FA8-A3BF-998C-90B4-B9E64A563E0C}"/>
                </a:ext>
              </a:extLst>
            </p:cNvPr>
            <p:cNvSpPr/>
            <p:nvPr/>
          </p:nvSpPr>
          <p:spPr bwMode="auto">
            <a:xfrm>
              <a:off x="1720228" y="3041065"/>
              <a:ext cx="48479" cy="115722"/>
            </a:xfrm>
            <a:custGeom>
              <a:avLst/>
              <a:gdLst>
                <a:gd name="T0" fmla="*/ 1 w 11"/>
                <a:gd name="T1" fmla="*/ 14 h 27"/>
                <a:gd name="T2" fmla="*/ 3 w 11"/>
                <a:gd name="T3" fmla="*/ 27 h 27"/>
                <a:gd name="T4" fmla="*/ 10 w 11"/>
                <a:gd name="T5" fmla="*/ 15 h 27"/>
                <a:gd name="T6" fmla="*/ 7 w 11"/>
                <a:gd name="T7" fmla="*/ 1 h 27"/>
                <a:gd name="T8" fmla="*/ 1 w 11"/>
                <a:gd name="T9" fmla="*/ 14 h 27"/>
              </a:gdLst>
              <a:ahLst/>
              <a:cxnLst>
                <a:cxn ang="0">
                  <a:pos x="T0" y="T1"/>
                </a:cxn>
                <a:cxn ang="0">
                  <a:pos x="T2" y="T3"/>
                </a:cxn>
                <a:cxn ang="0">
                  <a:pos x="T4" y="T5"/>
                </a:cxn>
                <a:cxn ang="0">
                  <a:pos x="T6" y="T7"/>
                </a:cxn>
                <a:cxn ang="0">
                  <a:pos x="T8" y="T9"/>
                </a:cxn>
              </a:cxnLst>
              <a:rect l="0" t="0" r="r" b="b"/>
              <a:pathLst>
                <a:path w="11" h="27">
                  <a:moveTo>
                    <a:pt x="1" y="14"/>
                  </a:moveTo>
                  <a:cubicBezTo>
                    <a:pt x="0" y="21"/>
                    <a:pt x="2" y="27"/>
                    <a:pt x="3" y="27"/>
                  </a:cubicBezTo>
                  <a:cubicBezTo>
                    <a:pt x="4" y="27"/>
                    <a:pt x="9" y="22"/>
                    <a:pt x="10" y="15"/>
                  </a:cubicBezTo>
                  <a:cubicBezTo>
                    <a:pt x="11" y="7"/>
                    <a:pt x="7" y="1"/>
                    <a:pt x="7" y="1"/>
                  </a:cubicBezTo>
                  <a:cubicBezTo>
                    <a:pt x="6" y="0"/>
                    <a:pt x="1" y="6"/>
                    <a:pt x="1" y="14"/>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07" name="ïśľiḍé">
              <a:extLst>
                <a:ext uri="{FF2B5EF4-FFF2-40B4-BE49-F238E27FC236}">
                  <a16:creationId xmlns:a16="http://schemas.microsoft.com/office/drawing/2014/main" id="{B0B4057C-EADC-BDEA-DE50-704A0FE4CF27}"/>
                </a:ext>
              </a:extLst>
            </p:cNvPr>
            <p:cNvSpPr/>
            <p:nvPr/>
          </p:nvSpPr>
          <p:spPr bwMode="auto">
            <a:xfrm>
              <a:off x="1707717" y="2948802"/>
              <a:ext cx="120413" cy="65679"/>
            </a:xfrm>
            <a:custGeom>
              <a:avLst/>
              <a:gdLst>
                <a:gd name="T0" fmla="*/ 13 w 28"/>
                <a:gd name="T1" fmla="*/ 12 h 15"/>
                <a:gd name="T2" fmla="*/ 1 w 28"/>
                <a:gd name="T3" fmla="*/ 4 h 15"/>
                <a:gd name="T4" fmla="*/ 16 w 28"/>
                <a:gd name="T5" fmla="*/ 3 h 15"/>
                <a:gd name="T6" fmla="*/ 28 w 28"/>
                <a:gd name="T7" fmla="*/ 13 h 15"/>
                <a:gd name="T8" fmla="*/ 13 w 28"/>
                <a:gd name="T9" fmla="*/ 12 h 15"/>
              </a:gdLst>
              <a:ahLst/>
              <a:cxnLst>
                <a:cxn ang="0">
                  <a:pos x="T0" y="T1"/>
                </a:cxn>
                <a:cxn ang="0">
                  <a:pos x="T2" y="T3"/>
                </a:cxn>
                <a:cxn ang="0">
                  <a:pos x="T4" y="T5"/>
                </a:cxn>
                <a:cxn ang="0">
                  <a:pos x="T6" y="T7"/>
                </a:cxn>
                <a:cxn ang="0">
                  <a:pos x="T8" y="T9"/>
                </a:cxn>
              </a:cxnLst>
              <a:rect l="0" t="0" r="r" b="b"/>
              <a:pathLst>
                <a:path w="28" h="15">
                  <a:moveTo>
                    <a:pt x="13" y="12"/>
                  </a:moveTo>
                  <a:cubicBezTo>
                    <a:pt x="5" y="9"/>
                    <a:pt x="0" y="5"/>
                    <a:pt x="1" y="4"/>
                  </a:cubicBezTo>
                  <a:cubicBezTo>
                    <a:pt x="1" y="3"/>
                    <a:pt x="9" y="0"/>
                    <a:pt x="16" y="3"/>
                  </a:cubicBezTo>
                  <a:cubicBezTo>
                    <a:pt x="24" y="6"/>
                    <a:pt x="28" y="12"/>
                    <a:pt x="28" y="13"/>
                  </a:cubicBezTo>
                  <a:cubicBezTo>
                    <a:pt x="28" y="14"/>
                    <a:pt x="20" y="15"/>
                    <a:pt x="13" y="12"/>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08" name="íśḻídè">
              <a:extLst>
                <a:ext uri="{FF2B5EF4-FFF2-40B4-BE49-F238E27FC236}">
                  <a16:creationId xmlns:a16="http://schemas.microsoft.com/office/drawing/2014/main" id="{79391398-E622-E0FF-1711-B70E4DAFB64B}"/>
                </a:ext>
              </a:extLst>
            </p:cNvPr>
            <p:cNvSpPr/>
            <p:nvPr/>
          </p:nvSpPr>
          <p:spPr bwMode="auto">
            <a:xfrm>
              <a:off x="1815620" y="2914399"/>
              <a:ext cx="107903" cy="82881"/>
            </a:xfrm>
            <a:custGeom>
              <a:avLst/>
              <a:gdLst>
                <a:gd name="T0" fmla="*/ 10 w 25"/>
                <a:gd name="T1" fmla="*/ 11 h 19"/>
                <a:gd name="T2" fmla="*/ 1 w 25"/>
                <a:gd name="T3" fmla="*/ 2 h 19"/>
                <a:gd name="T4" fmla="*/ 17 w 25"/>
                <a:gd name="T5" fmla="*/ 5 h 19"/>
                <a:gd name="T6" fmla="*/ 24 w 25"/>
                <a:gd name="T7" fmla="*/ 18 h 19"/>
                <a:gd name="T8" fmla="*/ 10 w 25"/>
                <a:gd name="T9" fmla="*/ 11 h 19"/>
              </a:gdLst>
              <a:ahLst/>
              <a:cxnLst>
                <a:cxn ang="0">
                  <a:pos x="T0" y="T1"/>
                </a:cxn>
                <a:cxn ang="0">
                  <a:pos x="T2" y="T3"/>
                </a:cxn>
                <a:cxn ang="0">
                  <a:pos x="T4" y="T5"/>
                </a:cxn>
                <a:cxn ang="0">
                  <a:pos x="T6" y="T7"/>
                </a:cxn>
                <a:cxn ang="0">
                  <a:pos x="T8" y="T9"/>
                </a:cxn>
              </a:cxnLst>
              <a:rect l="0" t="0" r="r" b="b"/>
              <a:pathLst>
                <a:path w="25" h="19">
                  <a:moveTo>
                    <a:pt x="10" y="11"/>
                  </a:moveTo>
                  <a:cubicBezTo>
                    <a:pt x="4" y="7"/>
                    <a:pt x="0" y="3"/>
                    <a:pt x="1" y="2"/>
                  </a:cubicBezTo>
                  <a:cubicBezTo>
                    <a:pt x="1" y="1"/>
                    <a:pt x="11" y="0"/>
                    <a:pt x="17" y="5"/>
                  </a:cubicBezTo>
                  <a:cubicBezTo>
                    <a:pt x="23" y="10"/>
                    <a:pt x="25" y="18"/>
                    <a:pt x="24" y="18"/>
                  </a:cubicBezTo>
                  <a:cubicBezTo>
                    <a:pt x="23" y="19"/>
                    <a:pt x="17" y="16"/>
                    <a:pt x="10" y="11"/>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09" name="ïşḻíḓè">
              <a:extLst>
                <a:ext uri="{FF2B5EF4-FFF2-40B4-BE49-F238E27FC236}">
                  <a16:creationId xmlns:a16="http://schemas.microsoft.com/office/drawing/2014/main" id="{196F6262-0285-3C73-43B1-9B63FD0659C5}"/>
                </a:ext>
              </a:extLst>
            </p:cNvPr>
            <p:cNvSpPr/>
            <p:nvPr/>
          </p:nvSpPr>
          <p:spPr bwMode="auto">
            <a:xfrm>
              <a:off x="1923521" y="2901888"/>
              <a:ext cx="81318" cy="117285"/>
            </a:xfrm>
            <a:custGeom>
              <a:avLst/>
              <a:gdLst>
                <a:gd name="T0" fmla="*/ 7 w 19"/>
                <a:gd name="T1" fmla="*/ 14 h 27"/>
                <a:gd name="T2" fmla="*/ 0 w 19"/>
                <a:gd name="T3" fmla="*/ 0 h 27"/>
                <a:gd name="T4" fmla="*/ 15 w 19"/>
                <a:gd name="T5" fmla="*/ 10 h 27"/>
                <a:gd name="T6" fmla="*/ 18 w 19"/>
                <a:gd name="T7" fmla="*/ 27 h 27"/>
                <a:gd name="T8" fmla="*/ 7 w 19"/>
                <a:gd name="T9" fmla="*/ 14 h 27"/>
              </a:gdLst>
              <a:ahLst/>
              <a:cxnLst>
                <a:cxn ang="0">
                  <a:pos x="T0" y="T1"/>
                </a:cxn>
                <a:cxn ang="0">
                  <a:pos x="T2" y="T3"/>
                </a:cxn>
                <a:cxn ang="0">
                  <a:pos x="T4" y="T5"/>
                </a:cxn>
                <a:cxn ang="0">
                  <a:pos x="T6" y="T7"/>
                </a:cxn>
                <a:cxn ang="0">
                  <a:pos x="T8" y="T9"/>
                </a:cxn>
              </a:cxnLst>
              <a:rect l="0" t="0" r="r" b="b"/>
              <a:pathLst>
                <a:path w="19" h="27">
                  <a:moveTo>
                    <a:pt x="7" y="14"/>
                  </a:moveTo>
                  <a:cubicBezTo>
                    <a:pt x="2" y="7"/>
                    <a:pt x="0" y="1"/>
                    <a:pt x="0" y="0"/>
                  </a:cubicBezTo>
                  <a:cubicBezTo>
                    <a:pt x="0" y="0"/>
                    <a:pt x="10" y="2"/>
                    <a:pt x="15" y="10"/>
                  </a:cubicBezTo>
                  <a:cubicBezTo>
                    <a:pt x="19" y="18"/>
                    <a:pt x="19" y="27"/>
                    <a:pt x="18" y="27"/>
                  </a:cubicBezTo>
                  <a:cubicBezTo>
                    <a:pt x="17" y="27"/>
                    <a:pt x="12" y="22"/>
                    <a:pt x="7" y="14"/>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10" name="ïšľiďè">
              <a:extLst>
                <a:ext uri="{FF2B5EF4-FFF2-40B4-BE49-F238E27FC236}">
                  <a16:creationId xmlns:a16="http://schemas.microsoft.com/office/drawing/2014/main" id="{B611EFE1-D067-B763-64CD-F710C769BA5C}"/>
                </a:ext>
              </a:extLst>
            </p:cNvPr>
            <p:cNvSpPr/>
            <p:nvPr/>
          </p:nvSpPr>
          <p:spPr bwMode="auto">
            <a:xfrm>
              <a:off x="1793727" y="3001972"/>
              <a:ext cx="46914" cy="112593"/>
            </a:xfrm>
            <a:custGeom>
              <a:avLst/>
              <a:gdLst>
                <a:gd name="T0" fmla="*/ 1 w 11"/>
                <a:gd name="T1" fmla="*/ 13 h 26"/>
                <a:gd name="T2" fmla="*/ 2 w 11"/>
                <a:gd name="T3" fmla="*/ 26 h 26"/>
                <a:gd name="T4" fmla="*/ 10 w 11"/>
                <a:gd name="T5" fmla="*/ 15 h 26"/>
                <a:gd name="T6" fmla="*/ 8 w 11"/>
                <a:gd name="T7" fmla="*/ 1 h 26"/>
                <a:gd name="T8" fmla="*/ 1 w 11"/>
                <a:gd name="T9" fmla="*/ 13 h 26"/>
              </a:gdLst>
              <a:ahLst/>
              <a:cxnLst>
                <a:cxn ang="0">
                  <a:pos x="T0" y="T1"/>
                </a:cxn>
                <a:cxn ang="0">
                  <a:pos x="T2" y="T3"/>
                </a:cxn>
                <a:cxn ang="0">
                  <a:pos x="T4" y="T5"/>
                </a:cxn>
                <a:cxn ang="0">
                  <a:pos x="T6" y="T7"/>
                </a:cxn>
                <a:cxn ang="0">
                  <a:pos x="T8" y="T9"/>
                </a:cxn>
              </a:cxnLst>
              <a:rect l="0" t="0" r="r" b="b"/>
              <a:pathLst>
                <a:path w="11" h="26">
                  <a:moveTo>
                    <a:pt x="1" y="13"/>
                  </a:moveTo>
                  <a:cubicBezTo>
                    <a:pt x="0" y="20"/>
                    <a:pt x="1" y="26"/>
                    <a:pt x="2" y="26"/>
                  </a:cubicBezTo>
                  <a:cubicBezTo>
                    <a:pt x="3" y="26"/>
                    <a:pt x="9" y="22"/>
                    <a:pt x="10" y="15"/>
                  </a:cubicBezTo>
                  <a:cubicBezTo>
                    <a:pt x="11" y="8"/>
                    <a:pt x="8" y="1"/>
                    <a:pt x="8" y="1"/>
                  </a:cubicBezTo>
                  <a:cubicBezTo>
                    <a:pt x="8" y="0"/>
                    <a:pt x="2" y="6"/>
                    <a:pt x="1" y="13"/>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11" name="îş1ïḍê">
              <a:extLst>
                <a:ext uri="{FF2B5EF4-FFF2-40B4-BE49-F238E27FC236}">
                  <a16:creationId xmlns:a16="http://schemas.microsoft.com/office/drawing/2014/main" id="{2C2A9E33-F9F1-9336-DBE9-502440CC6A07}"/>
                </a:ext>
              </a:extLst>
            </p:cNvPr>
            <p:cNvSpPr/>
            <p:nvPr/>
          </p:nvSpPr>
          <p:spPr bwMode="auto">
            <a:xfrm>
              <a:off x="1854714" y="2987897"/>
              <a:ext cx="64116" cy="87572"/>
            </a:xfrm>
            <a:custGeom>
              <a:avLst/>
              <a:gdLst>
                <a:gd name="T0" fmla="*/ 4 w 15"/>
                <a:gd name="T1" fmla="*/ 9 h 20"/>
                <a:gd name="T2" fmla="*/ 1 w 15"/>
                <a:gd name="T3" fmla="*/ 20 h 20"/>
                <a:gd name="T4" fmla="*/ 12 w 15"/>
                <a:gd name="T5" fmla="*/ 14 h 20"/>
                <a:gd name="T6" fmla="*/ 15 w 15"/>
                <a:gd name="T7" fmla="*/ 1 h 20"/>
                <a:gd name="T8" fmla="*/ 4 w 15"/>
                <a:gd name="T9" fmla="*/ 9 h 20"/>
              </a:gdLst>
              <a:ahLst/>
              <a:cxnLst>
                <a:cxn ang="0">
                  <a:pos x="T0" y="T1"/>
                </a:cxn>
                <a:cxn ang="0">
                  <a:pos x="T2" y="T3"/>
                </a:cxn>
                <a:cxn ang="0">
                  <a:pos x="T4" y="T5"/>
                </a:cxn>
                <a:cxn ang="0">
                  <a:pos x="T6" y="T7"/>
                </a:cxn>
                <a:cxn ang="0">
                  <a:pos x="T8" y="T9"/>
                </a:cxn>
              </a:cxnLst>
              <a:rect l="0" t="0" r="r" b="b"/>
              <a:pathLst>
                <a:path w="15" h="20">
                  <a:moveTo>
                    <a:pt x="4" y="9"/>
                  </a:moveTo>
                  <a:cubicBezTo>
                    <a:pt x="1" y="14"/>
                    <a:pt x="0" y="19"/>
                    <a:pt x="1" y="20"/>
                  </a:cubicBezTo>
                  <a:cubicBezTo>
                    <a:pt x="2" y="20"/>
                    <a:pt x="8" y="19"/>
                    <a:pt x="12" y="14"/>
                  </a:cubicBezTo>
                  <a:cubicBezTo>
                    <a:pt x="15" y="8"/>
                    <a:pt x="15" y="2"/>
                    <a:pt x="15" y="1"/>
                  </a:cubicBezTo>
                  <a:cubicBezTo>
                    <a:pt x="15" y="0"/>
                    <a:pt x="8" y="3"/>
                    <a:pt x="4" y="9"/>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12" name="îSḻîďê">
              <a:extLst>
                <a:ext uri="{FF2B5EF4-FFF2-40B4-BE49-F238E27FC236}">
                  <a16:creationId xmlns:a16="http://schemas.microsoft.com/office/drawing/2014/main" id="{2DBAE9E6-5701-90E7-B33B-8BF9AA2B215B}"/>
                </a:ext>
              </a:extLst>
            </p:cNvPr>
            <p:cNvSpPr/>
            <p:nvPr/>
          </p:nvSpPr>
          <p:spPr bwMode="auto">
            <a:xfrm>
              <a:off x="1909447" y="3014481"/>
              <a:ext cx="95392" cy="73499"/>
            </a:xfrm>
            <a:custGeom>
              <a:avLst/>
              <a:gdLst>
                <a:gd name="T0" fmla="*/ 8 w 22"/>
                <a:gd name="T1" fmla="*/ 5 h 17"/>
                <a:gd name="T2" fmla="*/ 0 w 22"/>
                <a:gd name="T3" fmla="*/ 16 h 17"/>
                <a:gd name="T4" fmla="*/ 13 w 22"/>
                <a:gd name="T5" fmla="*/ 13 h 17"/>
                <a:gd name="T6" fmla="*/ 22 w 22"/>
                <a:gd name="T7" fmla="*/ 1 h 17"/>
                <a:gd name="T8" fmla="*/ 8 w 22"/>
                <a:gd name="T9" fmla="*/ 5 h 17"/>
              </a:gdLst>
              <a:ahLst/>
              <a:cxnLst>
                <a:cxn ang="0">
                  <a:pos x="T0" y="T1"/>
                </a:cxn>
                <a:cxn ang="0">
                  <a:pos x="T2" y="T3"/>
                </a:cxn>
                <a:cxn ang="0">
                  <a:pos x="T4" y="T5"/>
                </a:cxn>
                <a:cxn ang="0">
                  <a:pos x="T6" y="T7"/>
                </a:cxn>
                <a:cxn ang="0">
                  <a:pos x="T8" y="T9"/>
                </a:cxn>
              </a:cxnLst>
              <a:rect l="0" t="0" r="r" b="b"/>
              <a:pathLst>
                <a:path w="22" h="17">
                  <a:moveTo>
                    <a:pt x="8" y="5"/>
                  </a:moveTo>
                  <a:cubicBezTo>
                    <a:pt x="2" y="10"/>
                    <a:pt x="0" y="15"/>
                    <a:pt x="0" y="16"/>
                  </a:cubicBezTo>
                  <a:cubicBezTo>
                    <a:pt x="1" y="16"/>
                    <a:pt x="7" y="17"/>
                    <a:pt x="13" y="13"/>
                  </a:cubicBezTo>
                  <a:cubicBezTo>
                    <a:pt x="19" y="8"/>
                    <a:pt x="22" y="2"/>
                    <a:pt x="22" y="1"/>
                  </a:cubicBezTo>
                  <a:cubicBezTo>
                    <a:pt x="22" y="0"/>
                    <a:pt x="14" y="1"/>
                    <a:pt x="8" y="5"/>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13" name="íŝḷiḍe">
              <a:extLst>
                <a:ext uri="{FF2B5EF4-FFF2-40B4-BE49-F238E27FC236}">
                  <a16:creationId xmlns:a16="http://schemas.microsoft.com/office/drawing/2014/main" id="{80C6D309-5CBA-F314-D364-FD58BB07070F}"/>
                </a:ext>
              </a:extLst>
            </p:cNvPr>
            <p:cNvSpPr/>
            <p:nvPr/>
          </p:nvSpPr>
          <p:spPr bwMode="auto">
            <a:xfrm>
              <a:off x="1987637" y="3066086"/>
              <a:ext cx="68807" cy="78190"/>
            </a:xfrm>
            <a:custGeom>
              <a:avLst/>
              <a:gdLst>
                <a:gd name="T0" fmla="*/ 44 w 44"/>
                <a:gd name="T1" fmla="*/ 0 h 50"/>
                <a:gd name="T2" fmla="*/ 11 w 44"/>
                <a:gd name="T3" fmla="*/ 50 h 50"/>
                <a:gd name="T4" fmla="*/ 8 w 44"/>
                <a:gd name="T5" fmla="*/ 50 h 50"/>
                <a:gd name="T6" fmla="*/ 0 w 44"/>
                <a:gd name="T7" fmla="*/ 39 h 50"/>
                <a:gd name="T8" fmla="*/ 25 w 44"/>
                <a:gd name="T9" fmla="*/ 0 h 50"/>
                <a:gd name="T10" fmla="*/ 44 w 44"/>
                <a:gd name="T11" fmla="*/ 0 h 50"/>
                <a:gd name="T12" fmla="*/ 44 w 44"/>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4" h="50">
                  <a:moveTo>
                    <a:pt x="44" y="0"/>
                  </a:moveTo>
                  <a:lnTo>
                    <a:pt x="11" y="50"/>
                  </a:lnTo>
                  <a:lnTo>
                    <a:pt x="8" y="50"/>
                  </a:lnTo>
                  <a:lnTo>
                    <a:pt x="0" y="39"/>
                  </a:lnTo>
                  <a:lnTo>
                    <a:pt x="25" y="0"/>
                  </a:lnTo>
                  <a:lnTo>
                    <a:pt x="44" y="0"/>
                  </a:lnTo>
                  <a:lnTo>
                    <a:pt x="44" y="0"/>
                  </a:ln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14" name="ïSliḓe">
              <a:extLst>
                <a:ext uri="{FF2B5EF4-FFF2-40B4-BE49-F238E27FC236}">
                  <a16:creationId xmlns:a16="http://schemas.microsoft.com/office/drawing/2014/main" id="{6E7E4A5A-AE89-F0D6-B326-4000D53F6852}"/>
                </a:ext>
              </a:extLst>
            </p:cNvPr>
            <p:cNvSpPr/>
            <p:nvPr/>
          </p:nvSpPr>
          <p:spPr bwMode="auto">
            <a:xfrm>
              <a:off x="2000148" y="2967568"/>
              <a:ext cx="473831" cy="181401"/>
            </a:xfrm>
            <a:custGeom>
              <a:avLst/>
              <a:gdLst>
                <a:gd name="T0" fmla="*/ 110 w 110"/>
                <a:gd name="T1" fmla="*/ 42 h 42"/>
                <a:gd name="T2" fmla="*/ 65 w 110"/>
                <a:gd name="T3" fmla="*/ 8 h 42"/>
                <a:gd name="T4" fmla="*/ 13 w 110"/>
                <a:gd name="T5" fmla="*/ 24 h 42"/>
                <a:gd name="T6" fmla="*/ 0 w 110"/>
                <a:gd name="T7" fmla="*/ 41 h 42"/>
              </a:gdLst>
              <a:ahLst/>
              <a:cxnLst>
                <a:cxn ang="0">
                  <a:pos x="T0" y="T1"/>
                </a:cxn>
                <a:cxn ang="0">
                  <a:pos x="T2" y="T3"/>
                </a:cxn>
                <a:cxn ang="0">
                  <a:pos x="T4" y="T5"/>
                </a:cxn>
                <a:cxn ang="0">
                  <a:pos x="T6" y="T7"/>
                </a:cxn>
              </a:cxnLst>
              <a:rect l="0" t="0" r="r" b="b"/>
              <a:pathLst>
                <a:path w="110" h="42">
                  <a:moveTo>
                    <a:pt x="110" y="42"/>
                  </a:moveTo>
                  <a:cubicBezTo>
                    <a:pt x="110" y="42"/>
                    <a:pt x="95" y="16"/>
                    <a:pt x="65" y="8"/>
                  </a:cubicBezTo>
                  <a:cubicBezTo>
                    <a:pt x="65" y="8"/>
                    <a:pt x="35" y="0"/>
                    <a:pt x="13" y="24"/>
                  </a:cubicBezTo>
                  <a:cubicBezTo>
                    <a:pt x="13" y="24"/>
                    <a:pt x="2" y="37"/>
                    <a:pt x="0" y="41"/>
                  </a:cubicBezTo>
                </a:path>
              </a:pathLst>
            </a:custGeom>
            <a:noFill/>
            <a:ln w="3175" cap="flat">
              <a:solidFill>
                <a:srgbClr val="006641"/>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defTabSz="914400">
                <a:defRPr/>
              </a:pPr>
              <a:endParaRPr>
                <a:solidFill>
                  <a:srgbClr val="000000"/>
                </a:solidFill>
                <a:latin typeface="微软雅黑"/>
                <a:ea typeface="微软雅黑"/>
              </a:endParaRPr>
            </a:p>
          </p:txBody>
        </p:sp>
        <p:sp>
          <p:nvSpPr>
            <p:cNvPr id="115" name="ïṣļîdê">
              <a:extLst>
                <a:ext uri="{FF2B5EF4-FFF2-40B4-BE49-F238E27FC236}">
                  <a16:creationId xmlns:a16="http://schemas.microsoft.com/office/drawing/2014/main" id="{45996096-5957-0F28-987F-72B1AA928830}"/>
                </a:ext>
              </a:extLst>
            </p:cNvPr>
            <p:cNvSpPr/>
            <p:nvPr/>
          </p:nvSpPr>
          <p:spPr bwMode="auto">
            <a:xfrm>
              <a:off x="2469287" y="3144276"/>
              <a:ext cx="90700" cy="125104"/>
            </a:xfrm>
            <a:custGeom>
              <a:avLst/>
              <a:gdLst>
                <a:gd name="T0" fmla="*/ 6 w 21"/>
                <a:gd name="T1" fmla="*/ 17 h 29"/>
                <a:gd name="T2" fmla="*/ 20 w 21"/>
                <a:gd name="T3" fmla="*/ 28 h 29"/>
                <a:gd name="T4" fmla="*/ 14 w 21"/>
                <a:gd name="T5" fmla="*/ 11 h 29"/>
                <a:gd name="T6" fmla="*/ 1 w 21"/>
                <a:gd name="T7" fmla="*/ 0 h 29"/>
                <a:gd name="T8" fmla="*/ 6 w 21"/>
                <a:gd name="T9" fmla="*/ 17 h 29"/>
              </a:gdLst>
              <a:ahLst/>
              <a:cxnLst>
                <a:cxn ang="0">
                  <a:pos x="T0" y="T1"/>
                </a:cxn>
                <a:cxn ang="0">
                  <a:pos x="T2" y="T3"/>
                </a:cxn>
                <a:cxn ang="0">
                  <a:pos x="T4" y="T5"/>
                </a:cxn>
                <a:cxn ang="0">
                  <a:pos x="T6" y="T7"/>
                </a:cxn>
                <a:cxn ang="0">
                  <a:pos x="T8" y="T9"/>
                </a:cxn>
              </a:cxnLst>
              <a:rect l="0" t="0" r="r" b="b"/>
              <a:pathLst>
                <a:path w="21" h="29">
                  <a:moveTo>
                    <a:pt x="6" y="17"/>
                  </a:moveTo>
                  <a:cubicBezTo>
                    <a:pt x="12" y="25"/>
                    <a:pt x="19" y="29"/>
                    <a:pt x="20" y="28"/>
                  </a:cubicBezTo>
                  <a:cubicBezTo>
                    <a:pt x="21" y="28"/>
                    <a:pt x="20" y="19"/>
                    <a:pt x="14" y="11"/>
                  </a:cubicBezTo>
                  <a:cubicBezTo>
                    <a:pt x="9" y="4"/>
                    <a:pt x="1" y="0"/>
                    <a:pt x="1" y="0"/>
                  </a:cubicBezTo>
                  <a:cubicBezTo>
                    <a:pt x="0" y="1"/>
                    <a:pt x="1" y="9"/>
                    <a:pt x="6" y="17"/>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16" name="iŝliḍè">
              <a:extLst>
                <a:ext uri="{FF2B5EF4-FFF2-40B4-BE49-F238E27FC236}">
                  <a16:creationId xmlns:a16="http://schemas.microsoft.com/office/drawing/2014/main" id="{6FC8AB6B-57F2-2F89-A984-991B06B8B3F4}"/>
                </a:ext>
              </a:extLst>
            </p:cNvPr>
            <p:cNvSpPr/>
            <p:nvPr/>
          </p:nvSpPr>
          <p:spPr bwMode="auto">
            <a:xfrm>
              <a:off x="2444266" y="3087979"/>
              <a:ext cx="120413" cy="51606"/>
            </a:xfrm>
            <a:custGeom>
              <a:avLst/>
              <a:gdLst>
                <a:gd name="T0" fmla="*/ 13 w 28"/>
                <a:gd name="T1" fmla="*/ 11 h 12"/>
                <a:gd name="T2" fmla="*/ 28 w 28"/>
                <a:gd name="T3" fmla="*/ 10 h 12"/>
                <a:gd name="T4" fmla="*/ 15 w 28"/>
                <a:gd name="T5" fmla="*/ 1 h 12"/>
                <a:gd name="T6" fmla="*/ 0 w 28"/>
                <a:gd name="T7" fmla="*/ 4 h 12"/>
                <a:gd name="T8" fmla="*/ 13 w 28"/>
                <a:gd name="T9" fmla="*/ 11 h 12"/>
              </a:gdLst>
              <a:ahLst/>
              <a:cxnLst>
                <a:cxn ang="0">
                  <a:pos x="T0" y="T1"/>
                </a:cxn>
                <a:cxn ang="0">
                  <a:pos x="T2" y="T3"/>
                </a:cxn>
                <a:cxn ang="0">
                  <a:pos x="T4" y="T5"/>
                </a:cxn>
                <a:cxn ang="0">
                  <a:pos x="T6" y="T7"/>
                </a:cxn>
                <a:cxn ang="0">
                  <a:pos x="T8" y="T9"/>
                </a:cxn>
              </a:cxnLst>
              <a:rect l="0" t="0" r="r" b="b"/>
              <a:pathLst>
                <a:path w="28" h="12">
                  <a:moveTo>
                    <a:pt x="13" y="11"/>
                  </a:moveTo>
                  <a:cubicBezTo>
                    <a:pt x="21" y="12"/>
                    <a:pt x="28" y="11"/>
                    <a:pt x="28" y="10"/>
                  </a:cubicBezTo>
                  <a:cubicBezTo>
                    <a:pt x="28" y="9"/>
                    <a:pt x="23" y="3"/>
                    <a:pt x="15" y="1"/>
                  </a:cubicBezTo>
                  <a:cubicBezTo>
                    <a:pt x="7" y="0"/>
                    <a:pt x="0" y="3"/>
                    <a:pt x="0" y="4"/>
                  </a:cubicBezTo>
                  <a:cubicBezTo>
                    <a:pt x="0" y="5"/>
                    <a:pt x="5" y="10"/>
                    <a:pt x="13" y="11"/>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17" name="íṩḻiḑe">
              <a:extLst>
                <a:ext uri="{FF2B5EF4-FFF2-40B4-BE49-F238E27FC236}">
                  <a16:creationId xmlns:a16="http://schemas.microsoft.com/office/drawing/2014/main" id="{71B02579-4021-2433-D5B5-BFC622718D7D}"/>
                </a:ext>
              </a:extLst>
            </p:cNvPr>
            <p:cNvSpPr/>
            <p:nvPr/>
          </p:nvSpPr>
          <p:spPr bwMode="auto">
            <a:xfrm>
              <a:off x="2417681" y="3100490"/>
              <a:ext cx="43786" cy="117285"/>
            </a:xfrm>
            <a:custGeom>
              <a:avLst/>
              <a:gdLst>
                <a:gd name="T0" fmla="*/ 10 w 10"/>
                <a:gd name="T1" fmla="*/ 14 h 27"/>
                <a:gd name="T2" fmla="*/ 6 w 10"/>
                <a:gd name="T3" fmla="*/ 27 h 27"/>
                <a:gd name="T4" fmla="*/ 0 w 10"/>
                <a:gd name="T5" fmla="*/ 14 h 27"/>
                <a:gd name="T6" fmla="*/ 5 w 10"/>
                <a:gd name="T7" fmla="*/ 1 h 27"/>
                <a:gd name="T8" fmla="*/ 10 w 10"/>
                <a:gd name="T9" fmla="*/ 14 h 27"/>
              </a:gdLst>
              <a:ahLst/>
              <a:cxnLst>
                <a:cxn ang="0">
                  <a:pos x="T0" y="T1"/>
                </a:cxn>
                <a:cxn ang="0">
                  <a:pos x="T2" y="T3"/>
                </a:cxn>
                <a:cxn ang="0">
                  <a:pos x="T4" y="T5"/>
                </a:cxn>
                <a:cxn ang="0">
                  <a:pos x="T6" y="T7"/>
                </a:cxn>
                <a:cxn ang="0">
                  <a:pos x="T8" y="T9"/>
                </a:cxn>
              </a:cxnLst>
              <a:rect l="0" t="0" r="r" b="b"/>
              <a:pathLst>
                <a:path w="10" h="27">
                  <a:moveTo>
                    <a:pt x="10" y="14"/>
                  </a:moveTo>
                  <a:cubicBezTo>
                    <a:pt x="9" y="22"/>
                    <a:pt x="7" y="27"/>
                    <a:pt x="6" y="27"/>
                  </a:cubicBezTo>
                  <a:cubicBezTo>
                    <a:pt x="5" y="27"/>
                    <a:pt x="0" y="22"/>
                    <a:pt x="0" y="14"/>
                  </a:cubicBezTo>
                  <a:cubicBezTo>
                    <a:pt x="1" y="7"/>
                    <a:pt x="5" y="1"/>
                    <a:pt x="5" y="1"/>
                  </a:cubicBezTo>
                  <a:cubicBezTo>
                    <a:pt x="6" y="0"/>
                    <a:pt x="10" y="7"/>
                    <a:pt x="10" y="14"/>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18" name="íś1ide">
              <a:extLst>
                <a:ext uri="{FF2B5EF4-FFF2-40B4-BE49-F238E27FC236}">
                  <a16:creationId xmlns:a16="http://schemas.microsoft.com/office/drawing/2014/main" id="{F500FB2A-78AC-B644-CF9D-F1E58E1120F0}"/>
                </a:ext>
              </a:extLst>
            </p:cNvPr>
            <p:cNvSpPr/>
            <p:nvPr/>
          </p:nvSpPr>
          <p:spPr bwMode="auto">
            <a:xfrm>
              <a:off x="2375458" y="3022300"/>
              <a:ext cx="120413" cy="43786"/>
            </a:xfrm>
            <a:custGeom>
              <a:avLst/>
              <a:gdLst>
                <a:gd name="T0" fmla="*/ 14 w 28"/>
                <a:gd name="T1" fmla="*/ 10 h 10"/>
                <a:gd name="T2" fmla="*/ 28 w 28"/>
                <a:gd name="T3" fmla="*/ 6 h 10"/>
                <a:gd name="T4" fmla="*/ 14 w 28"/>
                <a:gd name="T5" fmla="*/ 0 h 10"/>
                <a:gd name="T6" fmla="*/ 0 w 28"/>
                <a:gd name="T7" fmla="*/ 5 h 10"/>
                <a:gd name="T8" fmla="*/ 14 w 28"/>
                <a:gd name="T9" fmla="*/ 10 h 10"/>
              </a:gdLst>
              <a:ahLst/>
              <a:cxnLst>
                <a:cxn ang="0">
                  <a:pos x="T0" y="T1"/>
                </a:cxn>
                <a:cxn ang="0">
                  <a:pos x="T2" y="T3"/>
                </a:cxn>
                <a:cxn ang="0">
                  <a:pos x="T4" y="T5"/>
                </a:cxn>
                <a:cxn ang="0">
                  <a:pos x="T6" y="T7"/>
                </a:cxn>
                <a:cxn ang="0">
                  <a:pos x="T8" y="T9"/>
                </a:cxn>
              </a:cxnLst>
              <a:rect l="0" t="0" r="r" b="b"/>
              <a:pathLst>
                <a:path w="28" h="10">
                  <a:moveTo>
                    <a:pt x="14" y="10"/>
                  </a:moveTo>
                  <a:cubicBezTo>
                    <a:pt x="22" y="10"/>
                    <a:pt x="28" y="7"/>
                    <a:pt x="28" y="6"/>
                  </a:cubicBezTo>
                  <a:cubicBezTo>
                    <a:pt x="28" y="6"/>
                    <a:pt x="22" y="0"/>
                    <a:pt x="14" y="0"/>
                  </a:cubicBezTo>
                  <a:cubicBezTo>
                    <a:pt x="6" y="0"/>
                    <a:pt x="0" y="4"/>
                    <a:pt x="0" y="5"/>
                  </a:cubicBezTo>
                  <a:cubicBezTo>
                    <a:pt x="0" y="6"/>
                    <a:pt x="6" y="10"/>
                    <a:pt x="14" y="10"/>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19" name="ïŝľídê">
              <a:extLst>
                <a:ext uri="{FF2B5EF4-FFF2-40B4-BE49-F238E27FC236}">
                  <a16:creationId xmlns:a16="http://schemas.microsoft.com/office/drawing/2014/main" id="{C7653FA8-8ECA-D282-F69F-1214A6E07063}"/>
                </a:ext>
              </a:extLst>
            </p:cNvPr>
            <p:cNvSpPr/>
            <p:nvPr/>
          </p:nvSpPr>
          <p:spPr bwMode="auto">
            <a:xfrm>
              <a:off x="2358256" y="3041065"/>
              <a:ext cx="42222" cy="115722"/>
            </a:xfrm>
            <a:custGeom>
              <a:avLst/>
              <a:gdLst>
                <a:gd name="T0" fmla="*/ 10 w 10"/>
                <a:gd name="T1" fmla="*/ 14 h 27"/>
                <a:gd name="T2" fmla="*/ 7 w 10"/>
                <a:gd name="T3" fmla="*/ 27 h 27"/>
                <a:gd name="T4" fmla="*/ 0 w 10"/>
                <a:gd name="T5" fmla="*/ 15 h 27"/>
                <a:gd name="T6" fmla="*/ 4 w 10"/>
                <a:gd name="T7" fmla="*/ 1 h 27"/>
                <a:gd name="T8" fmla="*/ 10 w 10"/>
                <a:gd name="T9" fmla="*/ 14 h 27"/>
              </a:gdLst>
              <a:ahLst/>
              <a:cxnLst>
                <a:cxn ang="0">
                  <a:pos x="T0" y="T1"/>
                </a:cxn>
                <a:cxn ang="0">
                  <a:pos x="T2" y="T3"/>
                </a:cxn>
                <a:cxn ang="0">
                  <a:pos x="T4" y="T5"/>
                </a:cxn>
                <a:cxn ang="0">
                  <a:pos x="T6" y="T7"/>
                </a:cxn>
                <a:cxn ang="0">
                  <a:pos x="T8" y="T9"/>
                </a:cxn>
              </a:cxnLst>
              <a:rect l="0" t="0" r="r" b="b"/>
              <a:pathLst>
                <a:path w="10" h="27">
                  <a:moveTo>
                    <a:pt x="10" y="14"/>
                  </a:moveTo>
                  <a:cubicBezTo>
                    <a:pt x="10" y="21"/>
                    <a:pt x="8" y="27"/>
                    <a:pt x="7" y="27"/>
                  </a:cubicBezTo>
                  <a:cubicBezTo>
                    <a:pt x="7" y="27"/>
                    <a:pt x="1" y="22"/>
                    <a:pt x="0" y="15"/>
                  </a:cubicBezTo>
                  <a:cubicBezTo>
                    <a:pt x="0" y="7"/>
                    <a:pt x="3" y="1"/>
                    <a:pt x="4" y="1"/>
                  </a:cubicBezTo>
                  <a:cubicBezTo>
                    <a:pt x="4" y="0"/>
                    <a:pt x="9" y="6"/>
                    <a:pt x="10" y="14"/>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20" name="iṣlidé">
              <a:extLst>
                <a:ext uri="{FF2B5EF4-FFF2-40B4-BE49-F238E27FC236}">
                  <a16:creationId xmlns:a16="http://schemas.microsoft.com/office/drawing/2014/main" id="{37613BEE-5611-327B-15F0-F91D95725D87}"/>
                </a:ext>
              </a:extLst>
            </p:cNvPr>
            <p:cNvSpPr/>
            <p:nvPr/>
          </p:nvSpPr>
          <p:spPr bwMode="auto">
            <a:xfrm>
              <a:off x="2292577" y="2948802"/>
              <a:ext cx="120413" cy="65679"/>
            </a:xfrm>
            <a:custGeom>
              <a:avLst/>
              <a:gdLst>
                <a:gd name="T0" fmla="*/ 16 w 28"/>
                <a:gd name="T1" fmla="*/ 12 h 15"/>
                <a:gd name="T2" fmla="*/ 28 w 28"/>
                <a:gd name="T3" fmla="*/ 4 h 15"/>
                <a:gd name="T4" fmla="*/ 12 w 28"/>
                <a:gd name="T5" fmla="*/ 3 h 15"/>
                <a:gd name="T6" fmla="*/ 1 w 28"/>
                <a:gd name="T7" fmla="*/ 13 h 15"/>
                <a:gd name="T8" fmla="*/ 16 w 28"/>
                <a:gd name="T9" fmla="*/ 12 h 15"/>
              </a:gdLst>
              <a:ahLst/>
              <a:cxnLst>
                <a:cxn ang="0">
                  <a:pos x="T0" y="T1"/>
                </a:cxn>
                <a:cxn ang="0">
                  <a:pos x="T2" y="T3"/>
                </a:cxn>
                <a:cxn ang="0">
                  <a:pos x="T4" y="T5"/>
                </a:cxn>
                <a:cxn ang="0">
                  <a:pos x="T6" y="T7"/>
                </a:cxn>
                <a:cxn ang="0">
                  <a:pos x="T8" y="T9"/>
                </a:cxn>
              </a:cxnLst>
              <a:rect l="0" t="0" r="r" b="b"/>
              <a:pathLst>
                <a:path w="28" h="15">
                  <a:moveTo>
                    <a:pt x="16" y="12"/>
                  </a:moveTo>
                  <a:cubicBezTo>
                    <a:pt x="23" y="9"/>
                    <a:pt x="28" y="5"/>
                    <a:pt x="28" y="4"/>
                  </a:cubicBezTo>
                  <a:cubicBezTo>
                    <a:pt x="28" y="3"/>
                    <a:pt x="20" y="0"/>
                    <a:pt x="12" y="3"/>
                  </a:cubicBezTo>
                  <a:cubicBezTo>
                    <a:pt x="5" y="6"/>
                    <a:pt x="0" y="12"/>
                    <a:pt x="1" y="13"/>
                  </a:cubicBezTo>
                  <a:cubicBezTo>
                    <a:pt x="1" y="14"/>
                    <a:pt x="8" y="15"/>
                    <a:pt x="16" y="12"/>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21" name="íşḻiḑe">
              <a:extLst>
                <a:ext uri="{FF2B5EF4-FFF2-40B4-BE49-F238E27FC236}">
                  <a16:creationId xmlns:a16="http://schemas.microsoft.com/office/drawing/2014/main" id="{5E3E7144-7E18-550D-F6C4-38DCB48AFFB0}"/>
                </a:ext>
              </a:extLst>
            </p:cNvPr>
            <p:cNvSpPr/>
            <p:nvPr/>
          </p:nvSpPr>
          <p:spPr bwMode="auto">
            <a:xfrm>
              <a:off x="2203441" y="2914399"/>
              <a:ext cx="103211" cy="82881"/>
            </a:xfrm>
            <a:custGeom>
              <a:avLst/>
              <a:gdLst>
                <a:gd name="T0" fmla="*/ 14 w 24"/>
                <a:gd name="T1" fmla="*/ 11 h 19"/>
                <a:gd name="T2" fmla="*/ 24 w 24"/>
                <a:gd name="T3" fmla="*/ 2 h 19"/>
                <a:gd name="T4" fmla="*/ 8 w 24"/>
                <a:gd name="T5" fmla="*/ 5 h 19"/>
                <a:gd name="T6" fmla="*/ 1 w 24"/>
                <a:gd name="T7" fmla="*/ 18 h 19"/>
                <a:gd name="T8" fmla="*/ 14 w 24"/>
                <a:gd name="T9" fmla="*/ 11 h 19"/>
              </a:gdLst>
              <a:ahLst/>
              <a:cxnLst>
                <a:cxn ang="0">
                  <a:pos x="T0" y="T1"/>
                </a:cxn>
                <a:cxn ang="0">
                  <a:pos x="T2" y="T3"/>
                </a:cxn>
                <a:cxn ang="0">
                  <a:pos x="T4" y="T5"/>
                </a:cxn>
                <a:cxn ang="0">
                  <a:pos x="T6" y="T7"/>
                </a:cxn>
                <a:cxn ang="0">
                  <a:pos x="T8" y="T9"/>
                </a:cxn>
              </a:cxnLst>
              <a:rect l="0" t="0" r="r" b="b"/>
              <a:pathLst>
                <a:path w="24" h="19">
                  <a:moveTo>
                    <a:pt x="14" y="11"/>
                  </a:moveTo>
                  <a:cubicBezTo>
                    <a:pt x="20" y="7"/>
                    <a:pt x="24" y="3"/>
                    <a:pt x="24" y="2"/>
                  </a:cubicBezTo>
                  <a:cubicBezTo>
                    <a:pt x="24" y="1"/>
                    <a:pt x="14" y="0"/>
                    <a:pt x="8" y="5"/>
                  </a:cubicBezTo>
                  <a:cubicBezTo>
                    <a:pt x="2" y="10"/>
                    <a:pt x="0" y="18"/>
                    <a:pt x="1" y="18"/>
                  </a:cubicBezTo>
                  <a:cubicBezTo>
                    <a:pt x="1" y="19"/>
                    <a:pt x="8" y="16"/>
                    <a:pt x="14" y="11"/>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22" name="îśliḓê">
              <a:extLst>
                <a:ext uri="{FF2B5EF4-FFF2-40B4-BE49-F238E27FC236}">
                  <a16:creationId xmlns:a16="http://schemas.microsoft.com/office/drawing/2014/main" id="{EA77200E-F797-BBF2-D3BF-7C9981402641}"/>
                </a:ext>
              </a:extLst>
            </p:cNvPr>
            <p:cNvSpPr/>
            <p:nvPr/>
          </p:nvSpPr>
          <p:spPr bwMode="auto">
            <a:xfrm>
              <a:off x="2117432" y="2901888"/>
              <a:ext cx="86010" cy="117285"/>
            </a:xfrm>
            <a:custGeom>
              <a:avLst/>
              <a:gdLst>
                <a:gd name="T0" fmla="*/ 13 w 20"/>
                <a:gd name="T1" fmla="*/ 14 h 27"/>
                <a:gd name="T2" fmla="*/ 19 w 20"/>
                <a:gd name="T3" fmla="*/ 0 h 27"/>
                <a:gd name="T4" fmla="*/ 5 w 20"/>
                <a:gd name="T5" fmla="*/ 10 h 27"/>
                <a:gd name="T6" fmla="*/ 1 w 20"/>
                <a:gd name="T7" fmla="*/ 27 h 27"/>
                <a:gd name="T8" fmla="*/ 13 w 20"/>
                <a:gd name="T9" fmla="*/ 14 h 27"/>
              </a:gdLst>
              <a:ahLst/>
              <a:cxnLst>
                <a:cxn ang="0">
                  <a:pos x="T0" y="T1"/>
                </a:cxn>
                <a:cxn ang="0">
                  <a:pos x="T2" y="T3"/>
                </a:cxn>
                <a:cxn ang="0">
                  <a:pos x="T4" y="T5"/>
                </a:cxn>
                <a:cxn ang="0">
                  <a:pos x="T6" y="T7"/>
                </a:cxn>
                <a:cxn ang="0">
                  <a:pos x="T8" y="T9"/>
                </a:cxn>
              </a:cxnLst>
              <a:rect l="0" t="0" r="r" b="b"/>
              <a:pathLst>
                <a:path w="20" h="27">
                  <a:moveTo>
                    <a:pt x="13" y="14"/>
                  </a:moveTo>
                  <a:cubicBezTo>
                    <a:pt x="17" y="7"/>
                    <a:pt x="20" y="1"/>
                    <a:pt x="19" y="0"/>
                  </a:cubicBezTo>
                  <a:cubicBezTo>
                    <a:pt x="19" y="0"/>
                    <a:pt x="9" y="2"/>
                    <a:pt x="5" y="10"/>
                  </a:cubicBezTo>
                  <a:cubicBezTo>
                    <a:pt x="0" y="18"/>
                    <a:pt x="0" y="27"/>
                    <a:pt x="1" y="27"/>
                  </a:cubicBezTo>
                  <a:cubicBezTo>
                    <a:pt x="2" y="27"/>
                    <a:pt x="8" y="22"/>
                    <a:pt x="13" y="14"/>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23" name="işľíḑé">
              <a:extLst>
                <a:ext uri="{FF2B5EF4-FFF2-40B4-BE49-F238E27FC236}">
                  <a16:creationId xmlns:a16="http://schemas.microsoft.com/office/drawing/2014/main" id="{4CEC158A-281A-BCF0-CE73-CA1F6E5EE7A0}"/>
                </a:ext>
              </a:extLst>
            </p:cNvPr>
            <p:cNvSpPr/>
            <p:nvPr/>
          </p:nvSpPr>
          <p:spPr bwMode="auto">
            <a:xfrm>
              <a:off x="2280067" y="3001972"/>
              <a:ext cx="51606" cy="112593"/>
            </a:xfrm>
            <a:custGeom>
              <a:avLst/>
              <a:gdLst>
                <a:gd name="T0" fmla="*/ 10 w 12"/>
                <a:gd name="T1" fmla="*/ 13 h 26"/>
                <a:gd name="T2" fmla="*/ 9 w 12"/>
                <a:gd name="T3" fmla="*/ 26 h 26"/>
                <a:gd name="T4" fmla="*/ 2 w 12"/>
                <a:gd name="T5" fmla="*/ 15 h 26"/>
                <a:gd name="T6" fmla="*/ 3 w 12"/>
                <a:gd name="T7" fmla="*/ 1 h 26"/>
                <a:gd name="T8" fmla="*/ 10 w 12"/>
                <a:gd name="T9" fmla="*/ 13 h 26"/>
              </a:gdLst>
              <a:ahLst/>
              <a:cxnLst>
                <a:cxn ang="0">
                  <a:pos x="T0" y="T1"/>
                </a:cxn>
                <a:cxn ang="0">
                  <a:pos x="T2" y="T3"/>
                </a:cxn>
                <a:cxn ang="0">
                  <a:pos x="T4" y="T5"/>
                </a:cxn>
                <a:cxn ang="0">
                  <a:pos x="T6" y="T7"/>
                </a:cxn>
                <a:cxn ang="0">
                  <a:pos x="T8" y="T9"/>
                </a:cxn>
              </a:cxnLst>
              <a:rect l="0" t="0" r="r" b="b"/>
              <a:pathLst>
                <a:path w="12" h="26">
                  <a:moveTo>
                    <a:pt x="10" y="13"/>
                  </a:moveTo>
                  <a:cubicBezTo>
                    <a:pt x="12" y="20"/>
                    <a:pt x="10" y="26"/>
                    <a:pt x="9" y="26"/>
                  </a:cubicBezTo>
                  <a:cubicBezTo>
                    <a:pt x="9" y="26"/>
                    <a:pt x="3" y="22"/>
                    <a:pt x="2" y="15"/>
                  </a:cubicBezTo>
                  <a:cubicBezTo>
                    <a:pt x="0" y="8"/>
                    <a:pt x="3" y="1"/>
                    <a:pt x="3" y="1"/>
                  </a:cubicBezTo>
                  <a:cubicBezTo>
                    <a:pt x="4" y="0"/>
                    <a:pt x="9" y="6"/>
                    <a:pt x="10" y="13"/>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24" name="ïṧļíďè">
              <a:extLst>
                <a:ext uri="{FF2B5EF4-FFF2-40B4-BE49-F238E27FC236}">
                  <a16:creationId xmlns:a16="http://schemas.microsoft.com/office/drawing/2014/main" id="{7EDCA544-CC94-DB91-9F6F-636A006F3198}"/>
                </a:ext>
              </a:extLst>
            </p:cNvPr>
            <p:cNvSpPr/>
            <p:nvPr/>
          </p:nvSpPr>
          <p:spPr bwMode="auto">
            <a:xfrm>
              <a:off x="2203441" y="2987897"/>
              <a:ext cx="64116" cy="87572"/>
            </a:xfrm>
            <a:custGeom>
              <a:avLst/>
              <a:gdLst>
                <a:gd name="T0" fmla="*/ 11 w 15"/>
                <a:gd name="T1" fmla="*/ 9 h 20"/>
                <a:gd name="T2" fmla="*/ 14 w 15"/>
                <a:gd name="T3" fmla="*/ 20 h 20"/>
                <a:gd name="T4" fmla="*/ 4 w 15"/>
                <a:gd name="T5" fmla="*/ 14 h 20"/>
                <a:gd name="T6" fmla="*/ 0 w 15"/>
                <a:gd name="T7" fmla="*/ 1 h 20"/>
                <a:gd name="T8" fmla="*/ 11 w 15"/>
                <a:gd name="T9" fmla="*/ 9 h 20"/>
              </a:gdLst>
              <a:ahLst/>
              <a:cxnLst>
                <a:cxn ang="0">
                  <a:pos x="T0" y="T1"/>
                </a:cxn>
                <a:cxn ang="0">
                  <a:pos x="T2" y="T3"/>
                </a:cxn>
                <a:cxn ang="0">
                  <a:pos x="T4" y="T5"/>
                </a:cxn>
                <a:cxn ang="0">
                  <a:pos x="T6" y="T7"/>
                </a:cxn>
                <a:cxn ang="0">
                  <a:pos x="T8" y="T9"/>
                </a:cxn>
              </a:cxnLst>
              <a:rect l="0" t="0" r="r" b="b"/>
              <a:pathLst>
                <a:path w="15" h="20">
                  <a:moveTo>
                    <a:pt x="11" y="9"/>
                  </a:moveTo>
                  <a:cubicBezTo>
                    <a:pt x="15" y="14"/>
                    <a:pt x="15" y="19"/>
                    <a:pt x="14" y="20"/>
                  </a:cubicBezTo>
                  <a:cubicBezTo>
                    <a:pt x="14" y="20"/>
                    <a:pt x="7" y="19"/>
                    <a:pt x="4" y="14"/>
                  </a:cubicBezTo>
                  <a:cubicBezTo>
                    <a:pt x="0" y="8"/>
                    <a:pt x="0" y="2"/>
                    <a:pt x="0" y="1"/>
                  </a:cubicBezTo>
                  <a:cubicBezTo>
                    <a:pt x="1" y="0"/>
                    <a:pt x="7" y="3"/>
                    <a:pt x="11" y="9"/>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25" name="íṧļíďê">
              <a:extLst>
                <a:ext uri="{FF2B5EF4-FFF2-40B4-BE49-F238E27FC236}">
                  <a16:creationId xmlns:a16="http://schemas.microsoft.com/office/drawing/2014/main" id="{37AAD45E-0F6C-974F-7D27-40EA6C7BD5DE}"/>
                </a:ext>
              </a:extLst>
            </p:cNvPr>
            <p:cNvSpPr/>
            <p:nvPr/>
          </p:nvSpPr>
          <p:spPr bwMode="auto">
            <a:xfrm>
              <a:off x="2120560" y="3014481"/>
              <a:ext cx="95392" cy="73499"/>
            </a:xfrm>
            <a:custGeom>
              <a:avLst/>
              <a:gdLst>
                <a:gd name="T0" fmla="*/ 13 w 22"/>
                <a:gd name="T1" fmla="*/ 5 h 17"/>
                <a:gd name="T2" fmla="*/ 21 w 22"/>
                <a:gd name="T3" fmla="*/ 16 h 17"/>
                <a:gd name="T4" fmla="*/ 8 w 22"/>
                <a:gd name="T5" fmla="*/ 13 h 17"/>
                <a:gd name="T6" fmla="*/ 0 w 22"/>
                <a:gd name="T7" fmla="*/ 1 h 17"/>
                <a:gd name="T8" fmla="*/ 13 w 22"/>
                <a:gd name="T9" fmla="*/ 5 h 17"/>
              </a:gdLst>
              <a:ahLst/>
              <a:cxnLst>
                <a:cxn ang="0">
                  <a:pos x="T0" y="T1"/>
                </a:cxn>
                <a:cxn ang="0">
                  <a:pos x="T2" y="T3"/>
                </a:cxn>
                <a:cxn ang="0">
                  <a:pos x="T4" y="T5"/>
                </a:cxn>
                <a:cxn ang="0">
                  <a:pos x="T6" y="T7"/>
                </a:cxn>
                <a:cxn ang="0">
                  <a:pos x="T8" y="T9"/>
                </a:cxn>
              </a:cxnLst>
              <a:rect l="0" t="0" r="r" b="b"/>
              <a:pathLst>
                <a:path w="22" h="17">
                  <a:moveTo>
                    <a:pt x="13" y="5"/>
                  </a:moveTo>
                  <a:cubicBezTo>
                    <a:pt x="19" y="10"/>
                    <a:pt x="22" y="15"/>
                    <a:pt x="21" y="16"/>
                  </a:cubicBezTo>
                  <a:cubicBezTo>
                    <a:pt x="21" y="16"/>
                    <a:pt x="14" y="17"/>
                    <a:pt x="8" y="13"/>
                  </a:cubicBezTo>
                  <a:cubicBezTo>
                    <a:pt x="2" y="8"/>
                    <a:pt x="0" y="2"/>
                    <a:pt x="0" y="1"/>
                  </a:cubicBezTo>
                  <a:cubicBezTo>
                    <a:pt x="0" y="0"/>
                    <a:pt x="7" y="1"/>
                    <a:pt x="13" y="5"/>
                  </a:cubicBezTo>
                  <a:close/>
                </a:path>
              </a:pathLst>
            </a:custGeom>
            <a:solidFill>
              <a:srgbClr val="0066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4400">
                <a:defRPr/>
              </a:pPr>
              <a:endParaRPr>
                <a:solidFill>
                  <a:srgbClr val="000000"/>
                </a:solidFill>
                <a:latin typeface="微软雅黑"/>
                <a:ea typeface="微软雅黑"/>
              </a:endParaRPr>
            </a:p>
          </p:txBody>
        </p:sp>
        <p:sp>
          <p:nvSpPr>
            <p:cNvPr id="126" name="íṩľiḑé">
              <a:extLst>
                <a:ext uri="{FF2B5EF4-FFF2-40B4-BE49-F238E27FC236}">
                  <a16:creationId xmlns:a16="http://schemas.microsoft.com/office/drawing/2014/main" id="{DF277250-9DE0-7FAF-4253-5993C156D86C}"/>
                </a:ext>
              </a:extLst>
            </p:cNvPr>
            <p:cNvSpPr/>
            <p:nvPr/>
          </p:nvSpPr>
          <p:spPr>
            <a:xfrm>
              <a:off x="6014209" y="3206602"/>
              <a:ext cx="107902" cy="1079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a:solidFill>
                  <a:srgbClr val="FFFFFF"/>
                </a:solidFill>
                <a:latin typeface="微软雅黑"/>
                <a:ea typeface="微软雅黑"/>
              </a:endParaRPr>
            </a:p>
          </p:txBody>
        </p:sp>
      </p:grpSp>
      <p:sp>
        <p:nvSpPr>
          <p:cNvPr id="127" name="Text Box 3">
            <a:extLst>
              <a:ext uri="{FF2B5EF4-FFF2-40B4-BE49-F238E27FC236}">
                <a16:creationId xmlns:a16="http://schemas.microsoft.com/office/drawing/2014/main" id="{9556F9D0-9BF3-80E2-ADB1-7C1D2A8334D8}"/>
              </a:ext>
            </a:extLst>
          </p:cNvPr>
          <p:cNvSpPr txBox="1">
            <a:spLocks noChangeArrowheads="1"/>
          </p:cNvSpPr>
          <p:nvPr/>
        </p:nvSpPr>
        <p:spPr bwMode="auto">
          <a:xfrm>
            <a:off x="264320" y="418435"/>
            <a:ext cx="69728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50000"/>
              </a:spcBef>
              <a:buNone/>
            </a:pPr>
            <a:r>
              <a:rPr kumimoji="0" lang="en-US" altLang="zh-CN" sz="2000" b="1" dirty="0">
                <a:solidFill>
                  <a:schemeClr val="tx1">
                    <a:lumMod val="75000"/>
                    <a:lumOff val="25000"/>
                  </a:schemeClr>
                </a:solidFill>
                <a:latin typeface="Microsoft YaHei" panose="020B0503020204020204" pitchFamily="34" charset="-122"/>
                <a:ea typeface="Microsoft YaHei" panose="020B0503020204020204" pitchFamily="34" charset="-122"/>
              </a:rPr>
              <a:t>4</a:t>
            </a:r>
            <a:r>
              <a:rPr kumimoji="0" lang="en-US" altLang="zh-CN" sz="2000" b="1" baseline="30000" dirty="0">
                <a:solidFill>
                  <a:schemeClr val="tx1">
                    <a:lumMod val="75000"/>
                    <a:lumOff val="25000"/>
                  </a:schemeClr>
                </a:solidFill>
                <a:latin typeface="Microsoft YaHei" panose="020B0503020204020204" pitchFamily="34" charset="-122"/>
                <a:ea typeface="Microsoft YaHei" panose="020B0503020204020204" pitchFamily="34" charset="-122"/>
              </a:rPr>
              <a:t>th</a:t>
            </a:r>
            <a:r>
              <a:rPr kumimoji="0" lang="en-US" altLang="zh-CN" sz="2000" b="1" dirty="0">
                <a:solidFill>
                  <a:schemeClr val="tx1">
                    <a:lumMod val="75000"/>
                    <a:lumOff val="25000"/>
                  </a:schemeClr>
                </a:solidFill>
                <a:latin typeface="Microsoft YaHei" panose="020B0503020204020204" pitchFamily="34" charset="-122"/>
                <a:ea typeface="Microsoft YaHei" panose="020B0503020204020204" pitchFamily="34" charset="-122"/>
              </a:rPr>
              <a:t> </a:t>
            </a:r>
            <a:r>
              <a:rPr kumimoji="0" lang="zh-CN" altLang="en-US" sz="2000" b="1" dirty="0">
                <a:solidFill>
                  <a:schemeClr val="tx1">
                    <a:lumMod val="75000"/>
                    <a:lumOff val="25000"/>
                  </a:schemeClr>
                </a:solidFill>
                <a:latin typeface="Microsoft YaHei" panose="020B0503020204020204" pitchFamily="34" charset="-122"/>
                <a:ea typeface="Microsoft YaHei" panose="020B0503020204020204" pitchFamily="34" charset="-122"/>
              </a:rPr>
              <a:t>高能物理理论与实验融合发展研讨会 </a:t>
            </a:r>
            <a:r>
              <a:rPr kumimoji="0" lang="en-US" altLang="zh-CN" sz="2000" b="1" dirty="0">
                <a:solidFill>
                  <a:schemeClr val="tx1">
                    <a:lumMod val="75000"/>
                    <a:lumOff val="25000"/>
                  </a:schemeClr>
                </a:solidFill>
                <a:latin typeface="Microsoft YaHei" panose="020B0503020204020204" pitchFamily="34" charset="-122"/>
                <a:ea typeface="Microsoft YaHei" panose="020B0503020204020204" pitchFamily="34" charset="-122"/>
              </a:rPr>
              <a:t>@</a:t>
            </a:r>
            <a:r>
              <a:rPr kumimoji="0" lang="zh-CN" altLang="en-US" sz="2000" b="1" dirty="0">
                <a:solidFill>
                  <a:schemeClr val="tx1">
                    <a:lumMod val="75000"/>
                    <a:lumOff val="25000"/>
                  </a:schemeClr>
                </a:solidFill>
                <a:latin typeface="Microsoft YaHei" panose="020B0503020204020204" pitchFamily="34" charset="-122"/>
                <a:ea typeface="Microsoft YaHei" panose="020B0503020204020204" pitchFamily="34" charset="-122"/>
              </a:rPr>
              <a:t> </a:t>
            </a:r>
            <a:r>
              <a:rPr kumimoji="0" lang="en-US" altLang="zh-CN" sz="2000" b="1" dirty="0">
                <a:solidFill>
                  <a:schemeClr val="tx1">
                    <a:lumMod val="75000"/>
                    <a:lumOff val="25000"/>
                  </a:schemeClr>
                </a:solidFill>
                <a:latin typeface="Microsoft YaHei" panose="020B0503020204020204" pitchFamily="34" charset="-122"/>
                <a:ea typeface="Microsoft YaHei" panose="020B0503020204020204" pitchFamily="34" charset="-122"/>
              </a:rPr>
              <a:t>LNNU</a:t>
            </a:r>
            <a:r>
              <a:rPr kumimoji="0" lang="zh-CN" altLang="en-US" sz="2000" b="1" dirty="0">
                <a:solidFill>
                  <a:schemeClr val="tx1">
                    <a:lumMod val="75000"/>
                    <a:lumOff val="25000"/>
                  </a:schemeClr>
                </a:solidFill>
                <a:latin typeface="Microsoft YaHei" panose="020B0503020204020204" pitchFamily="34" charset="-122"/>
                <a:ea typeface="Microsoft YaHei" panose="020B0503020204020204" pitchFamily="34" charset="-122"/>
              </a:rPr>
              <a:t>（</a:t>
            </a:r>
            <a:r>
              <a:rPr kumimoji="0" lang="en-US" altLang="zh-CN" sz="2000" b="1" dirty="0">
                <a:solidFill>
                  <a:schemeClr val="tx1">
                    <a:lumMod val="75000"/>
                    <a:lumOff val="25000"/>
                  </a:schemeClr>
                </a:solidFill>
                <a:latin typeface="Microsoft YaHei" panose="020B0503020204020204" pitchFamily="34" charset="-122"/>
                <a:ea typeface="Microsoft YaHei" panose="020B0503020204020204" pitchFamily="34" charset="-122"/>
              </a:rPr>
              <a:t>Dalian</a:t>
            </a:r>
            <a:r>
              <a:rPr kumimoji="0" lang="zh-CN" altLang="en-US" sz="2000" b="1" dirty="0">
                <a:solidFill>
                  <a:schemeClr val="tx1">
                    <a:lumMod val="75000"/>
                    <a:lumOff val="25000"/>
                  </a:schemeClr>
                </a:solidFill>
                <a:latin typeface="Microsoft YaHei" panose="020B0503020204020204" pitchFamily="34" charset="-122"/>
                <a:ea typeface="Microsoft YaHei" panose="020B0503020204020204" pitchFamily="34" charset="-122"/>
              </a:rPr>
              <a:t>）</a:t>
            </a:r>
          </a:p>
        </p:txBody>
      </p:sp>
      <p:sp>
        <p:nvSpPr>
          <p:cNvPr id="5" name="TextBox 8">
            <a:extLst>
              <a:ext uri="{FF2B5EF4-FFF2-40B4-BE49-F238E27FC236}">
                <a16:creationId xmlns:a16="http://schemas.microsoft.com/office/drawing/2014/main" id="{A313814D-A455-9BA5-635A-D7FDB1F0C1AC}"/>
              </a:ext>
            </a:extLst>
          </p:cNvPr>
          <p:cNvSpPr txBox="1"/>
          <p:nvPr/>
        </p:nvSpPr>
        <p:spPr>
          <a:xfrm>
            <a:off x="6003240" y="4806475"/>
            <a:ext cx="4565185" cy="1631216"/>
          </a:xfrm>
          <a:prstGeom prst="rect">
            <a:avLst/>
          </a:prstGeom>
          <a:solidFill>
            <a:schemeClr val="bg1"/>
          </a:solidFill>
        </p:spPr>
        <p:txBody>
          <a:bodyPr wrap="square">
            <a:spAutoFit/>
          </a:bodyPr>
          <a:lstStyle/>
          <a:p>
            <a:r>
              <a:rPr lang="en-US" sz="2000" b="1" dirty="0" err="1">
                <a:solidFill>
                  <a:schemeClr val="bg1">
                    <a:lumMod val="50000"/>
                  </a:schemeClr>
                </a:solidFill>
              </a:rPr>
              <a:t>Yu</a:t>
            </a:r>
            <a:r>
              <a:rPr lang="en-US" altLang="zh-CN" sz="2000" b="1" dirty="0" err="1">
                <a:solidFill>
                  <a:schemeClr val="bg1">
                    <a:lumMod val="50000"/>
                  </a:schemeClr>
                </a:solidFill>
              </a:rPr>
              <a:t>anlin</a:t>
            </a:r>
            <a:r>
              <a:rPr lang="zh-CN" altLang="en-US" sz="2000" b="1" dirty="0">
                <a:solidFill>
                  <a:schemeClr val="bg1">
                    <a:lumMod val="50000"/>
                  </a:schemeClr>
                </a:solidFill>
              </a:rPr>
              <a:t> </a:t>
            </a:r>
            <a:r>
              <a:rPr lang="en-US" altLang="zh-CN" sz="2000" b="1" dirty="0">
                <a:solidFill>
                  <a:schemeClr val="bg1">
                    <a:lumMod val="50000"/>
                  </a:schemeClr>
                </a:solidFill>
              </a:rPr>
              <a:t>Gong, </a:t>
            </a:r>
            <a:r>
              <a:rPr lang="en-US" sz="2000" b="1" dirty="0" err="1">
                <a:solidFill>
                  <a:schemeClr val="bg1">
                    <a:lumMod val="50000"/>
                  </a:schemeClr>
                </a:solidFill>
              </a:rPr>
              <a:t>Liangliang</a:t>
            </a:r>
            <a:r>
              <a:rPr lang="en-US" sz="2000" b="1" dirty="0">
                <a:solidFill>
                  <a:schemeClr val="bg1">
                    <a:lumMod val="50000"/>
                  </a:schemeClr>
                </a:solidFill>
              </a:rPr>
              <a:t> Su, Bin Zhu + ...</a:t>
            </a:r>
          </a:p>
          <a:p>
            <a:endParaRPr lang="en-US" sz="2000" b="1" dirty="0">
              <a:solidFill>
                <a:schemeClr val="bg1">
                  <a:lumMod val="50000"/>
                </a:schemeClr>
              </a:solidFill>
            </a:endParaRPr>
          </a:p>
          <a:p>
            <a:r>
              <a:rPr lang="en-US" sz="2000" b="1" dirty="0">
                <a:solidFill>
                  <a:schemeClr val="bg1">
                    <a:lumMod val="50000"/>
                  </a:schemeClr>
                </a:solidFill>
              </a:rPr>
              <a:t>+ RECODE</a:t>
            </a:r>
          </a:p>
          <a:p>
            <a:r>
              <a:rPr lang="en-US" sz="2000" b="1" dirty="0">
                <a:solidFill>
                  <a:schemeClr val="bg1">
                    <a:lumMod val="50000"/>
                  </a:schemeClr>
                </a:solidFill>
              </a:rPr>
              <a:t>+ MARVEL</a:t>
            </a:r>
          </a:p>
          <a:p>
            <a:r>
              <a:rPr lang="en-US" altLang="zh-CN" sz="2000" b="1" dirty="0">
                <a:solidFill>
                  <a:schemeClr val="bg1">
                    <a:lumMod val="50000"/>
                  </a:schemeClr>
                </a:solidFill>
              </a:rPr>
              <a:t>+</a:t>
            </a:r>
            <a:r>
              <a:rPr lang="zh-CN" altLang="en-US" sz="2000" b="1" dirty="0">
                <a:solidFill>
                  <a:schemeClr val="bg1">
                    <a:lumMod val="50000"/>
                  </a:schemeClr>
                </a:solidFill>
              </a:rPr>
              <a:t> </a:t>
            </a:r>
            <a:r>
              <a:rPr lang="en-US" altLang="zh-CN" sz="2000" b="1" dirty="0">
                <a:solidFill>
                  <a:schemeClr val="bg1">
                    <a:lumMod val="50000"/>
                  </a:schemeClr>
                </a:solidFill>
              </a:rPr>
              <a:t>GPEX</a:t>
            </a:r>
            <a:endParaRPr lang="en-US" sz="2000" b="1" dirty="0">
              <a:solidFill>
                <a:schemeClr val="bg1">
                  <a:lumMod val="50000"/>
                </a:schemeClr>
              </a:solidFill>
            </a:endParaRPr>
          </a:p>
        </p:txBody>
      </p:sp>
      <p:sp>
        <p:nvSpPr>
          <p:cNvPr id="9" name="TextBox 8">
            <a:extLst>
              <a:ext uri="{FF2B5EF4-FFF2-40B4-BE49-F238E27FC236}">
                <a16:creationId xmlns:a16="http://schemas.microsoft.com/office/drawing/2014/main" id="{8CD4454A-F145-AA01-4721-6CB1C3022DE1}"/>
              </a:ext>
            </a:extLst>
          </p:cNvPr>
          <p:cNvSpPr txBox="1"/>
          <p:nvPr/>
        </p:nvSpPr>
        <p:spPr>
          <a:xfrm>
            <a:off x="9376103" y="5340314"/>
            <a:ext cx="2665475" cy="1323439"/>
          </a:xfrm>
          <a:prstGeom prst="rect">
            <a:avLst/>
          </a:prstGeom>
          <a:solidFill>
            <a:schemeClr val="bg1"/>
          </a:solidFill>
        </p:spPr>
        <p:txBody>
          <a:bodyPr wrap="square">
            <a:spAutoFit/>
          </a:bodyPr>
          <a:lstStyle/>
          <a:p>
            <a:r>
              <a:rPr lang="en-US" sz="1600" b="1" dirty="0">
                <a:solidFill>
                  <a:schemeClr val="bg1">
                    <a:lumMod val="50000"/>
                  </a:schemeClr>
                </a:solidFill>
              </a:rPr>
              <a:t>Nature 2025 ( </a:t>
            </a:r>
            <a:r>
              <a:rPr lang="en-US" altLang="zh-CN" sz="1600" b="1" dirty="0">
                <a:solidFill>
                  <a:schemeClr val="bg1">
                    <a:lumMod val="50000"/>
                  </a:schemeClr>
                </a:solidFill>
              </a:rPr>
              <a:t>2</a:t>
            </a:r>
            <a:r>
              <a:rPr lang="en-US" altLang="zh-CN" sz="1600" b="1" baseline="30000" dirty="0">
                <a:solidFill>
                  <a:schemeClr val="bg1">
                    <a:lumMod val="50000"/>
                  </a:schemeClr>
                </a:solidFill>
              </a:rPr>
              <a:t>nd</a:t>
            </a:r>
            <a:r>
              <a:rPr lang="en-US" altLang="zh-CN" sz="1600" b="1" dirty="0">
                <a:solidFill>
                  <a:schemeClr val="bg1">
                    <a:lumMod val="50000"/>
                  </a:schemeClr>
                </a:solidFill>
              </a:rPr>
              <a:t> revision</a:t>
            </a:r>
            <a:r>
              <a:rPr lang="zh-CN" altLang="en-US" sz="1600" b="1" dirty="0">
                <a:solidFill>
                  <a:schemeClr val="bg1">
                    <a:lumMod val="50000"/>
                  </a:schemeClr>
                </a:solidFill>
              </a:rPr>
              <a:t> </a:t>
            </a:r>
            <a:r>
              <a:rPr lang="en-US" sz="1600" b="1" dirty="0">
                <a:solidFill>
                  <a:schemeClr val="bg1">
                    <a:lumMod val="50000"/>
                  </a:schemeClr>
                </a:solidFill>
              </a:rPr>
              <a:t>)</a:t>
            </a:r>
          </a:p>
          <a:p>
            <a:r>
              <a:rPr lang="en-US" sz="1600" b="1" dirty="0">
                <a:solidFill>
                  <a:schemeClr val="bg1">
                    <a:lumMod val="50000"/>
                  </a:schemeClr>
                </a:solidFill>
              </a:rPr>
              <a:t>2509.01538</a:t>
            </a:r>
          </a:p>
          <a:p>
            <a:r>
              <a:rPr lang="en-US" sz="1600" b="1" dirty="0">
                <a:solidFill>
                  <a:schemeClr val="bg1">
                    <a:lumMod val="50000"/>
                  </a:schemeClr>
                </a:solidFill>
              </a:rPr>
              <a:t>2504.13007</a:t>
            </a:r>
          </a:p>
          <a:p>
            <a:r>
              <a:rPr lang="en-US" sz="1600" b="1" dirty="0">
                <a:solidFill>
                  <a:schemeClr val="bg1">
                    <a:lumMod val="50000"/>
                  </a:schemeClr>
                </a:solidFill>
              </a:rPr>
              <a:t>PRL 134 (2025) 7, 071001</a:t>
            </a:r>
          </a:p>
          <a:p>
            <a:r>
              <a:rPr lang="en-US" sz="1600" b="1" dirty="0">
                <a:solidFill>
                  <a:schemeClr val="bg1">
                    <a:lumMod val="50000"/>
                  </a:schemeClr>
                </a:solidFill>
              </a:rPr>
              <a:t>PRL 131 (2023) 4, 041001</a:t>
            </a:r>
          </a:p>
        </p:txBody>
      </p:sp>
      <p:grpSp>
        <p:nvGrpSpPr>
          <p:cNvPr id="134" name="组合 133">
            <a:extLst>
              <a:ext uri="{FF2B5EF4-FFF2-40B4-BE49-F238E27FC236}">
                <a16:creationId xmlns:a16="http://schemas.microsoft.com/office/drawing/2014/main" id="{F4838ACC-27AA-93D8-0394-25784B6ED419}"/>
              </a:ext>
            </a:extLst>
          </p:cNvPr>
          <p:cNvGrpSpPr/>
          <p:nvPr/>
        </p:nvGrpSpPr>
        <p:grpSpPr>
          <a:xfrm>
            <a:off x="484628" y="4111996"/>
            <a:ext cx="4262863" cy="2305536"/>
            <a:chOff x="503101" y="4002900"/>
            <a:chExt cx="4497045" cy="2436665"/>
          </a:xfrm>
        </p:grpSpPr>
        <p:grpSp>
          <p:nvGrpSpPr>
            <p:cNvPr id="133" name="组合 132">
              <a:extLst>
                <a:ext uri="{FF2B5EF4-FFF2-40B4-BE49-F238E27FC236}">
                  <a16:creationId xmlns:a16="http://schemas.microsoft.com/office/drawing/2014/main" id="{45E3DE6C-F97D-447E-CA5C-EBA175D8FB56}"/>
                </a:ext>
              </a:extLst>
            </p:cNvPr>
            <p:cNvGrpSpPr/>
            <p:nvPr/>
          </p:nvGrpSpPr>
          <p:grpSpPr>
            <a:xfrm>
              <a:off x="503101" y="4002900"/>
              <a:ext cx="4497045" cy="2436665"/>
              <a:chOff x="346780" y="4304551"/>
              <a:chExt cx="4497045" cy="2436665"/>
            </a:xfrm>
          </p:grpSpPr>
          <p:pic>
            <p:nvPicPr>
              <p:cNvPr id="6" name="图片 5">
                <a:extLst>
                  <a:ext uri="{FF2B5EF4-FFF2-40B4-BE49-F238E27FC236}">
                    <a16:creationId xmlns:a16="http://schemas.microsoft.com/office/drawing/2014/main" id="{71DF36B4-489E-BE05-AE73-9CE5BBA1000E}"/>
                  </a:ext>
                </a:extLst>
              </p:cNvPr>
              <p:cNvPicPr>
                <a:picLocks noChangeAspect="1"/>
              </p:cNvPicPr>
              <p:nvPr/>
            </p:nvPicPr>
            <p:blipFill>
              <a:blip r:embed="rId8"/>
              <a:stretch>
                <a:fillRect/>
              </a:stretch>
            </p:blipFill>
            <p:spPr>
              <a:xfrm>
                <a:off x="346781" y="4304551"/>
                <a:ext cx="2410720" cy="716661"/>
              </a:xfrm>
              <a:prstGeom prst="rect">
                <a:avLst/>
              </a:prstGeom>
            </p:spPr>
          </p:pic>
          <p:grpSp>
            <p:nvGrpSpPr>
              <p:cNvPr id="7" name="组合 6">
                <a:extLst>
                  <a:ext uri="{FF2B5EF4-FFF2-40B4-BE49-F238E27FC236}">
                    <a16:creationId xmlns:a16="http://schemas.microsoft.com/office/drawing/2014/main" id="{C575278C-F06E-C6A5-FBB9-C41EFDFA2C08}"/>
                  </a:ext>
                </a:extLst>
              </p:cNvPr>
              <p:cNvGrpSpPr/>
              <p:nvPr/>
            </p:nvGrpSpPr>
            <p:grpSpPr>
              <a:xfrm>
                <a:off x="358656" y="5150400"/>
                <a:ext cx="4485169" cy="796865"/>
                <a:chOff x="952" y="154"/>
                <a:chExt cx="13907" cy="2464"/>
              </a:xfrm>
            </p:grpSpPr>
            <p:grpSp>
              <p:nvGrpSpPr>
                <p:cNvPr id="8" name="组合 7">
                  <a:extLst>
                    <a:ext uri="{FF2B5EF4-FFF2-40B4-BE49-F238E27FC236}">
                      <a16:creationId xmlns:a16="http://schemas.microsoft.com/office/drawing/2014/main" id="{321698FE-7C4E-22B4-BFB9-5ED9D79FEB77}"/>
                    </a:ext>
                  </a:extLst>
                </p:cNvPr>
                <p:cNvGrpSpPr/>
                <p:nvPr/>
              </p:nvGrpSpPr>
              <p:grpSpPr>
                <a:xfrm>
                  <a:off x="952" y="154"/>
                  <a:ext cx="13907" cy="2464"/>
                  <a:chOff x="2548" y="90"/>
                  <a:chExt cx="13907" cy="2464"/>
                </a:xfrm>
              </p:grpSpPr>
              <p:pic>
                <p:nvPicPr>
                  <p:cNvPr id="16" name="图片 15" descr="横版组合——透明.png">
                    <a:extLst>
                      <a:ext uri="{FF2B5EF4-FFF2-40B4-BE49-F238E27FC236}">
                        <a16:creationId xmlns:a16="http://schemas.microsoft.com/office/drawing/2014/main" id="{AF3E97D2-C389-9A94-74E1-28A6574BEF22}"/>
                      </a:ext>
                    </a:extLst>
                  </p:cNvPr>
                  <p:cNvPicPr>
                    <a:picLocks noChangeAspect="1"/>
                  </p:cNvPicPr>
                  <p:nvPr>
                    <p:custDataLst>
                      <p:tags r:id="rId1"/>
                    </p:custDataLst>
                  </p:nvPr>
                </p:nvPicPr>
                <p:blipFill>
                  <a:blip r:embed="rId9" cstate="screen"/>
                  <a:srcRect r="80272" b="2664"/>
                  <a:stretch>
                    <a:fillRect/>
                  </a:stretch>
                </p:blipFill>
                <p:spPr bwMode="auto">
                  <a:xfrm>
                    <a:off x="2548" y="123"/>
                    <a:ext cx="2149" cy="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a:extLst>
                      <a:ext uri="{FF2B5EF4-FFF2-40B4-BE49-F238E27FC236}">
                        <a16:creationId xmlns:a16="http://schemas.microsoft.com/office/drawing/2014/main" id="{E3B5C287-EC42-2C71-2460-C3B5517EB8D8}"/>
                      </a:ext>
                    </a:extLst>
                  </p:cNvPr>
                  <p:cNvPicPr>
                    <a:picLocks noChangeAspect="1"/>
                  </p:cNvPicPr>
                  <p:nvPr>
                    <p:custDataLst>
                      <p:tags r:id="rId2"/>
                    </p:custDataLst>
                  </p:nvPr>
                </p:nvPicPr>
                <p:blipFill>
                  <a:blip r:embed="rId10"/>
                  <a:srcRect l="-9" t="-11" r="-9" b="-11"/>
                  <a:stretch>
                    <a:fillRect/>
                  </a:stretch>
                </p:blipFill>
                <p:spPr>
                  <a:xfrm>
                    <a:off x="4592" y="114"/>
                    <a:ext cx="2590" cy="2216"/>
                  </a:xfrm>
                  <a:prstGeom prst="rect">
                    <a:avLst/>
                  </a:prstGeom>
                  <a:solidFill>
                    <a:srgbClr val="FFFFFF"/>
                  </a:solidFill>
                  <a:ln>
                    <a:noFill/>
                  </a:ln>
                </p:spPr>
              </p:pic>
              <p:pic>
                <p:nvPicPr>
                  <p:cNvPr id="128" name="图片 127">
                    <a:extLst>
                      <a:ext uri="{FF2B5EF4-FFF2-40B4-BE49-F238E27FC236}">
                        <a16:creationId xmlns:a16="http://schemas.microsoft.com/office/drawing/2014/main" id="{F038D35F-D8C6-4BE7-CDC7-12C063FC2AFE}"/>
                      </a:ext>
                    </a:extLst>
                  </p:cNvPr>
                  <p:cNvPicPr>
                    <a:picLocks noChangeAspect="1"/>
                  </p:cNvPicPr>
                  <p:nvPr>
                    <p:custDataLst>
                      <p:tags r:id="rId3"/>
                    </p:custDataLst>
                  </p:nvPr>
                </p:nvPicPr>
                <p:blipFill>
                  <a:blip r:embed="rId11"/>
                  <a:srcRect r="71037" b="-4310"/>
                  <a:stretch>
                    <a:fillRect/>
                  </a:stretch>
                </p:blipFill>
                <p:spPr>
                  <a:xfrm>
                    <a:off x="7139" y="114"/>
                    <a:ext cx="2428" cy="2312"/>
                  </a:xfrm>
                  <a:prstGeom prst="rect">
                    <a:avLst/>
                  </a:prstGeom>
                </p:spPr>
              </p:pic>
              <p:pic>
                <p:nvPicPr>
                  <p:cNvPr id="129" name="图片 128">
                    <a:extLst>
                      <a:ext uri="{FF2B5EF4-FFF2-40B4-BE49-F238E27FC236}">
                        <a16:creationId xmlns:a16="http://schemas.microsoft.com/office/drawing/2014/main" id="{9F7EDE54-17F9-4D57-3A2F-6565302BE6EB}"/>
                      </a:ext>
                    </a:extLst>
                  </p:cNvPr>
                  <p:cNvPicPr>
                    <a:picLocks noChangeAspect="1"/>
                  </p:cNvPicPr>
                  <p:nvPr>
                    <p:custDataLst>
                      <p:tags r:id="rId4"/>
                    </p:custDataLst>
                  </p:nvPr>
                </p:nvPicPr>
                <p:blipFill>
                  <a:blip r:embed="rId12"/>
                  <a:srcRect r="65799" b="-6940"/>
                  <a:stretch>
                    <a:fillRect/>
                  </a:stretch>
                </p:blipFill>
                <p:spPr>
                  <a:xfrm>
                    <a:off x="9413" y="90"/>
                    <a:ext cx="2404" cy="2464"/>
                  </a:xfrm>
                  <a:prstGeom prst="rect">
                    <a:avLst/>
                  </a:prstGeom>
                </p:spPr>
              </p:pic>
              <p:pic>
                <p:nvPicPr>
                  <p:cNvPr id="130" name="图片 129">
                    <a:extLst>
                      <a:ext uri="{FF2B5EF4-FFF2-40B4-BE49-F238E27FC236}">
                        <a16:creationId xmlns:a16="http://schemas.microsoft.com/office/drawing/2014/main" id="{8BB9E3EC-AEB4-DE73-9719-B803E3AB0652}"/>
                      </a:ext>
                    </a:extLst>
                  </p:cNvPr>
                  <p:cNvPicPr>
                    <a:picLocks noChangeAspect="1"/>
                  </p:cNvPicPr>
                  <p:nvPr>
                    <p:custDataLst>
                      <p:tags r:id="rId5"/>
                    </p:custDataLst>
                  </p:nvPr>
                </p:nvPicPr>
                <p:blipFill>
                  <a:blip r:embed="rId13"/>
                  <a:srcRect t="8273" r="71074" b="82"/>
                  <a:stretch>
                    <a:fillRect/>
                  </a:stretch>
                </p:blipFill>
                <p:spPr>
                  <a:xfrm>
                    <a:off x="14164" y="90"/>
                    <a:ext cx="2291" cy="2293"/>
                  </a:xfrm>
                  <a:prstGeom prst="rect">
                    <a:avLst/>
                  </a:prstGeom>
                </p:spPr>
              </p:pic>
            </p:grpSp>
            <p:pic>
              <p:nvPicPr>
                <p:cNvPr id="15" name="图片 14">
                  <a:extLst>
                    <a:ext uri="{FF2B5EF4-FFF2-40B4-BE49-F238E27FC236}">
                      <a16:creationId xmlns:a16="http://schemas.microsoft.com/office/drawing/2014/main" id="{867930F1-BC67-F4D5-C2A6-36B64457D752}"/>
                    </a:ext>
                  </a:extLst>
                </p:cNvPr>
                <p:cNvPicPr>
                  <a:picLocks noChangeAspect="1"/>
                </p:cNvPicPr>
                <p:nvPr/>
              </p:nvPicPr>
              <p:blipFill>
                <a:blip r:embed="rId14"/>
                <a:srcRect l="2294" t="31761" r="74656" b="34194"/>
                <a:stretch>
                  <a:fillRect/>
                </a:stretch>
              </p:blipFill>
              <p:spPr>
                <a:xfrm>
                  <a:off x="10105" y="252"/>
                  <a:ext cx="2383" cy="2190"/>
                </a:xfrm>
                <a:prstGeom prst="rect">
                  <a:avLst/>
                </a:prstGeom>
                <a:noFill/>
                <a:ln w="9525">
                  <a:noFill/>
                </a:ln>
              </p:spPr>
            </p:pic>
          </p:grpSp>
          <p:grpSp>
            <p:nvGrpSpPr>
              <p:cNvPr id="132" name="组合 131">
                <a:extLst>
                  <a:ext uri="{FF2B5EF4-FFF2-40B4-BE49-F238E27FC236}">
                    <a16:creationId xmlns:a16="http://schemas.microsoft.com/office/drawing/2014/main" id="{0091669B-F045-8008-1449-2598FD8BE6C1}"/>
                  </a:ext>
                </a:extLst>
              </p:cNvPr>
              <p:cNvGrpSpPr/>
              <p:nvPr/>
            </p:nvGrpSpPr>
            <p:grpSpPr>
              <a:xfrm>
                <a:off x="346780" y="6024554"/>
                <a:ext cx="3532354" cy="716662"/>
                <a:chOff x="346780" y="6024554"/>
                <a:chExt cx="3532354" cy="716662"/>
              </a:xfrm>
            </p:grpSpPr>
            <p:pic>
              <p:nvPicPr>
                <p:cNvPr id="1026" name="Picture 2">
                  <a:extLst>
                    <a:ext uri="{FF2B5EF4-FFF2-40B4-BE49-F238E27FC236}">
                      <a16:creationId xmlns:a16="http://schemas.microsoft.com/office/drawing/2014/main" id="{42F4D4FE-01C0-99F2-E7E6-214129E6B6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70145" y="6024554"/>
                  <a:ext cx="716662" cy="7166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FFCDE82-6653-9288-80CA-3EA533AF62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6780" y="6024554"/>
                  <a:ext cx="645929" cy="680091"/>
                </a:xfrm>
                <a:prstGeom prst="rect">
                  <a:avLst/>
                </a:prstGeom>
                <a:noFill/>
                <a:extLst>
                  <a:ext uri="{909E8E84-426E-40DD-AFC4-6F175D3DCCD1}">
                    <a14:hiddenFill xmlns:a14="http://schemas.microsoft.com/office/drawing/2010/main">
                      <a:solidFill>
                        <a:srgbClr val="FFFFFF"/>
                      </a:solidFill>
                    </a14:hiddenFill>
                  </a:ext>
                </a:extLst>
              </p:spPr>
            </p:pic>
            <p:pic>
              <p:nvPicPr>
                <p:cNvPr id="131" name="图片 130">
                  <a:extLst>
                    <a:ext uri="{FF2B5EF4-FFF2-40B4-BE49-F238E27FC236}">
                      <a16:creationId xmlns:a16="http://schemas.microsoft.com/office/drawing/2014/main" id="{2C5792D9-BA6E-810E-5B9F-8E08E37EC218}"/>
                    </a:ext>
                  </a:extLst>
                </p:cNvPr>
                <p:cNvPicPr>
                  <a:picLocks noChangeAspect="1"/>
                </p:cNvPicPr>
                <p:nvPr/>
              </p:nvPicPr>
              <p:blipFill>
                <a:blip r:embed="rId17"/>
                <a:stretch>
                  <a:fillRect/>
                </a:stretch>
              </p:blipFill>
              <p:spPr>
                <a:xfrm>
                  <a:off x="2789771" y="6054622"/>
                  <a:ext cx="1089363" cy="680091"/>
                </a:xfrm>
                <a:prstGeom prst="rect">
                  <a:avLst/>
                </a:prstGeom>
              </p:spPr>
            </p:pic>
          </p:grpSp>
        </p:grpSp>
        <p:pic>
          <p:nvPicPr>
            <p:cNvPr id="4" name="Picture 2">
              <a:extLst>
                <a:ext uri="{FF2B5EF4-FFF2-40B4-BE49-F238E27FC236}">
                  <a16:creationId xmlns:a16="http://schemas.microsoft.com/office/drawing/2014/main" id="{889B5D87-9AE5-4C3A-F80B-6C4F988143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93864" y="5722902"/>
              <a:ext cx="710160" cy="710160"/>
            </a:xfrm>
            <a:prstGeom prst="rect">
              <a:avLst/>
            </a:prstGeom>
            <a:noFill/>
            <a:extLst>
              <a:ext uri="{909E8E84-426E-40DD-AFC4-6F175D3DCCD1}">
                <a14:hiddenFill xmlns:a14="http://schemas.microsoft.com/office/drawing/2010/main">
                  <a:solidFill>
                    <a:srgbClr val="FFFFFF"/>
                  </a:solidFill>
                </a14:hiddenFill>
              </a:ext>
            </a:extLst>
          </p:spPr>
        </p:pic>
      </p:grpSp>
      <p:sp>
        <p:nvSpPr>
          <p:cNvPr id="135" name="文本框 134">
            <a:extLst>
              <a:ext uri="{FF2B5EF4-FFF2-40B4-BE49-F238E27FC236}">
                <a16:creationId xmlns:a16="http://schemas.microsoft.com/office/drawing/2014/main" id="{7EC6978B-AEE2-3646-BB87-352308F6CBF8}"/>
              </a:ext>
            </a:extLst>
          </p:cNvPr>
          <p:cNvSpPr txBox="1"/>
          <p:nvPr/>
        </p:nvSpPr>
        <p:spPr>
          <a:xfrm>
            <a:off x="3912908" y="5876515"/>
            <a:ext cx="670376" cy="369332"/>
          </a:xfrm>
          <a:prstGeom prst="rect">
            <a:avLst/>
          </a:prstGeom>
          <a:noFill/>
        </p:spPr>
        <p:txBody>
          <a:bodyPr wrap="none" rtlCol="0">
            <a:spAutoFit/>
          </a:bodyPr>
          <a:lstStyle/>
          <a:p>
            <a:r>
              <a:rPr kumimoji="1" lang="en-US" altLang="zh-CN" dirty="0"/>
              <a:t>+ ……</a:t>
            </a:r>
            <a:endParaRPr kumimoji="1" lang="zh-CN" altLang="en-US" dirty="0"/>
          </a:p>
        </p:txBody>
      </p:sp>
    </p:spTree>
    <p:extLst>
      <p:ext uri="{BB962C8B-B14F-4D97-AF65-F5344CB8AC3E}">
        <p14:creationId xmlns:p14="http://schemas.microsoft.com/office/powerpoint/2010/main" val="1308042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3">
            <a:extLst>
              <a:ext uri="{FF2B5EF4-FFF2-40B4-BE49-F238E27FC236}">
                <a16:creationId xmlns:a16="http://schemas.microsoft.com/office/drawing/2014/main" id="{31B3C909-9A9E-B801-4436-A16C454046DC}"/>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37C1CA54-C6C8-56B1-5485-FADE7A8DB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a:extLst>
              <a:ext uri="{FF2B5EF4-FFF2-40B4-BE49-F238E27FC236}">
                <a16:creationId xmlns:a16="http://schemas.microsoft.com/office/drawing/2014/main" id="{C5795B7A-F163-83E9-E35E-90D358D4A6C6}"/>
              </a:ext>
            </a:extLst>
          </p:cNvPr>
          <p:cNvSpPr>
            <a:spLocks noGrp="1"/>
          </p:cNvSpPr>
          <p:nvPr>
            <p:ph type="dt" sz="half" idx="10"/>
          </p:nvPr>
        </p:nvSpPr>
        <p:spPr/>
        <p:txBody>
          <a:bodyPr/>
          <a:lstStyle/>
          <a:p>
            <a:fld id="{BD15D885-631F-3A44-9D91-9EDF2D8F541A}" type="datetime1">
              <a:rPr kumimoji="1" lang="zh-CN" altLang="en-US" smtClean="0"/>
              <a:t>2025/9/20</a:t>
            </a:fld>
            <a:endParaRPr kumimoji="1" lang="zh-CN" altLang="en-US"/>
          </a:p>
        </p:txBody>
      </p:sp>
      <p:sp>
        <p:nvSpPr>
          <p:cNvPr id="29" name="页脚占位符 28">
            <a:extLst>
              <a:ext uri="{FF2B5EF4-FFF2-40B4-BE49-F238E27FC236}">
                <a16:creationId xmlns:a16="http://schemas.microsoft.com/office/drawing/2014/main" id="{F8F78823-D9D4-1F46-9885-21411E0A317D}"/>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4" name="灯片编号占位符 3">
            <a:extLst>
              <a:ext uri="{FF2B5EF4-FFF2-40B4-BE49-F238E27FC236}">
                <a16:creationId xmlns:a16="http://schemas.microsoft.com/office/drawing/2014/main" id="{C76A8800-2C3C-9612-DAB9-A15422054EBF}"/>
              </a:ext>
            </a:extLst>
          </p:cNvPr>
          <p:cNvSpPr>
            <a:spLocks noGrp="1"/>
          </p:cNvSpPr>
          <p:nvPr>
            <p:ph type="sldNum" sz="quarter" idx="12"/>
          </p:nvPr>
        </p:nvSpPr>
        <p:spPr/>
        <p:txBody>
          <a:bodyPr/>
          <a:lstStyle/>
          <a:p>
            <a:fld id="{BB1373A5-4827-6B46-A456-4073A047D00B}" type="slidenum">
              <a:rPr kumimoji="1" lang="zh-CN" altLang="en-US" smtClean="0"/>
              <a:t>9</a:t>
            </a:fld>
            <a:endParaRPr kumimoji="1" lang="zh-CN" altLang="en-US"/>
          </a:p>
        </p:txBody>
      </p:sp>
      <p:sp>
        <p:nvSpPr>
          <p:cNvPr id="7" name="Title 1">
            <a:extLst>
              <a:ext uri="{FF2B5EF4-FFF2-40B4-BE49-F238E27FC236}">
                <a16:creationId xmlns:a16="http://schemas.microsoft.com/office/drawing/2014/main" id="{F0755678-1AD0-8411-856F-446FEF850F5B}"/>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zh-CN" altLang="en-US" sz="3200" b="1" dirty="0">
                <a:solidFill>
                  <a:srgbClr val="0432FF"/>
                </a:solidFill>
                <a:latin typeface="+mn-lt"/>
              </a:rPr>
              <a:t> </a:t>
            </a:r>
            <a:r>
              <a:rPr lang="en-US" altLang="zh-CN" sz="3200" b="1" dirty="0">
                <a:solidFill>
                  <a:srgbClr val="0432FF"/>
                </a:solidFill>
                <a:latin typeface="+mn-lt"/>
              </a:rPr>
              <a:t>Scattering: Migdal Effect</a:t>
            </a:r>
            <a:endParaRPr lang="en-CN" altLang="zh-CN" sz="3200" b="1" dirty="0">
              <a:solidFill>
                <a:srgbClr val="0432FF"/>
              </a:solidFill>
              <a:latin typeface="+mn-lt"/>
            </a:endParaRPr>
          </a:p>
        </p:txBody>
      </p:sp>
      <p:grpSp>
        <p:nvGrpSpPr>
          <p:cNvPr id="17" name="组合 16">
            <a:extLst>
              <a:ext uri="{FF2B5EF4-FFF2-40B4-BE49-F238E27FC236}">
                <a16:creationId xmlns:a16="http://schemas.microsoft.com/office/drawing/2014/main" id="{CEA6C72F-06C0-0857-30C7-739A8F3865F3}"/>
              </a:ext>
            </a:extLst>
          </p:cNvPr>
          <p:cNvGrpSpPr/>
          <p:nvPr/>
        </p:nvGrpSpPr>
        <p:grpSpPr>
          <a:xfrm>
            <a:off x="956188" y="1047896"/>
            <a:ext cx="4304134" cy="4889050"/>
            <a:chOff x="956188" y="1047896"/>
            <a:chExt cx="4304134" cy="4889050"/>
          </a:xfrm>
        </p:grpSpPr>
        <p:grpSp>
          <p:nvGrpSpPr>
            <p:cNvPr id="3" name="组合 2">
              <a:extLst>
                <a:ext uri="{FF2B5EF4-FFF2-40B4-BE49-F238E27FC236}">
                  <a16:creationId xmlns:a16="http://schemas.microsoft.com/office/drawing/2014/main" id="{83B824BB-3A76-5CA8-F810-2D8AAEEE93B7}"/>
                </a:ext>
              </a:extLst>
            </p:cNvPr>
            <p:cNvGrpSpPr/>
            <p:nvPr/>
          </p:nvGrpSpPr>
          <p:grpSpPr>
            <a:xfrm>
              <a:off x="1139489" y="1047896"/>
              <a:ext cx="3086099" cy="2773645"/>
              <a:chOff x="671165" y="2465316"/>
              <a:chExt cx="2301477" cy="2149547"/>
            </a:xfrm>
          </p:grpSpPr>
          <p:sp>
            <p:nvSpPr>
              <p:cNvPr id="8" name="椭圆 7">
                <a:extLst>
                  <a:ext uri="{FF2B5EF4-FFF2-40B4-BE49-F238E27FC236}">
                    <a16:creationId xmlns:a16="http://schemas.microsoft.com/office/drawing/2014/main" id="{2969C91E-D127-C166-DAAB-A4B7B4ACBF8C}"/>
                  </a:ext>
                </a:extLst>
              </p:cNvPr>
              <p:cNvSpPr/>
              <p:nvPr/>
            </p:nvSpPr>
            <p:spPr>
              <a:xfrm>
                <a:off x="1067642" y="2676525"/>
                <a:ext cx="1905000" cy="193833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10" name="图形 9">
                <a:extLst>
                  <a:ext uri="{FF2B5EF4-FFF2-40B4-BE49-F238E27FC236}">
                    <a16:creationId xmlns:a16="http://schemas.microsoft.com/office/drawing/2014/main" id="{D5D773AC-5D40-D1E4-A473-3F531C7EEB1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9328" y="2727790"/>
                <a:ext cx="1621631" cy="1835808"/>
              </a:xfrm>
              <a:prstGeom prst="rect">
                <a:avLst/>
              </a:prstGeom>
            </p:spPr>
          </p:pic>
          <p:cxnSp>
            <p:nvCxnSpPr>
              <p:cNvPr id="16" name="直接箭头连接符 7">
                <a:extLst>
                  <a:ext uri="{FF2B5EF4-FFF2-40B4-BE49-F238E27FC236}">
                    <a16:creationId xmlns:a16="http://schemas.microsoft.com/office/drawing/2014/main" id="{34497F6F-0738-C404-FD73-80FC696BEB98}"/>
                  </a:ext>
                </a:extLst>
              </p:cNvPr>
              <p:cNvCxnSpPr>
                <a:cxnSpLocks/>
              </p:cNvCxnSpPr>
              <p:nvPr/>
            </p:nvCxnSpPr>
            <p:spPr>
              <a:xfrm flipV="1">
                <a:off x="910557" y="3856483"/>
                <a:ext cx="953586" cy="280380"/>
              </a:xfrm>
              <a:prstGeom prst="straightConnector1">
                <a:avLst/>
              </a:prstGeom>
              <a:ln w="28575">
                <a:solidFill>
                  <a:srgbClr val="A80C2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B04F0382-5191-0FA3-E8BA-E6A0F9A47A56}"/>
                  </a:ext>
                </a:extLst>
              </p:cNvPr>
              <p:cNvSpPr txBox="1"/>
              <p:nvPr/>
            </p:nvSpPr>
            <p:spPr>
              <a:xfrm>
                <a:off x="671165" y="4111503"/>
                <a:ext cx="509588" cy="286229"/>
              </a:xfrm>
              <a:prstGeom prst="rect">
                <a:avLst/>
              </a:prstGeom>
              <a:noFill/>
            </p:spPr>
            <p:txBody>
              <a:bodyPr wrap="square" rtlCol="0">
                <a:spAutoFit/>
              </a:bodyPr>
              <a:lstStyle/>
              <a:p>
                <a:r>
                  <a:rPr lang="en-US" altLang="zh-CN" b="1" dirty="0">
                    <a:solidFill>
                      <a:srgbClr val="A80C26"/>
                    </a:solidFill>
                    <a:cs typeface="Times New Roman" panose="02020603050405020304" pitchFamily="18" charset="0"/>
                  </a:rPr>
                  <a:t>DM</a:t>
                </a:r>
                <a:endParaRPr lang="zh-CN" altLang="en-US" b="1" dirty="0">
                  <a:solidFill>
                    <a:srgbClr val="A80C26"/>
                  </a:solidFill>
                  <a:cs typeface="Times New Roman" panose="02020603050405020304" pitchFamily="18" charset="0"/>
                </a:endParaRPr>
              </a:p>
            </p:txBody>
          </p:sp>
          <p:cxnSp>
            <p:nvCxnSpPr>
              <p:cNvPr id="27" name="直接箭头连接符 10">
                <a:extLst>
                  <a:ext uri="{FF2B5EF4-FFF2-40B4-BE49-F238E27FC236}">
                    <a16:creationId xmlns:a16="http://schemas.microsoft.com/office/drawing/2014/main" id="{50007041-FEF4-0C5E-085B-A1727220C5C9}"/>
                  </a:ext>
                </a:extLst>
              </p:cNvPr>
              <p:cNvCxnSpPr>
                <a:cxnSpLocks/>
              </p:cNvCxnSpPr>
              <p:nvPr/>
            </p:nvCxnSpPr>
            <p:spPr>
              <a:xfrm flipH="1" flipV="1">
                <a:off x="1217651" y="2625260"/>
                <a:ext cx="681563" cy="837348"/>
              </a:xfrm>
              <a:prstGeom prst="straightConnector1">
                <a:avLst/>
              </a:prstGeom>
              <a:ln w="28575">
                <a:solidFill>
                  <a:srgbClr val="A80C2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5A2A899D-1D0A-E9B6-DAEB-AE9D4B6DB039}"/>
                  </a:ext>
                </a:extLst>
              </p:cNvPr>
              <p:cNvSpPr txBox="1"/>
              <p:nvPr/>
            </p:nvSpPr>
            <p:spPr>
              <a:xfrm>
                <a:off x="821174" y="2465316"/>
                <a:ext cx="509588" cy="286229"/>
              </a:xfrm>
              <a:prstGeom prst="rect">
                <a:avLst/>
              </a:prstGeom>
              <a:noFill/>
            </p:spPr>
            <p:txBody>
              <a:bodyPr wrap="square" rtlCol="0">
                <a:spAutoFit/>
              </a:bodyPr>
              <a:lstStyle/>
              <a:p>
                <a:r>
                  <a:rPr lang="en-US" altLang="zh-CN" b="1" dirty="0">
                    <a:solidFill>
                      <a:srgbClr val="A80C26"/>
                    </a:solidFill>
                    <a:cs typeface="Times New Roman" panose="02020603050405020304" pitchFamily="18" charset="0"/>
                  </a:rPr>
                  <a:t>DM</a:t>
                </a:r>
                <a:endParaRPr lang="zh-CN" altLang="en-US" b="1" dirty="0">
                  <a:solidFill>
                    <a:srgbClr val="A80C26"/>
                  </a:solidFill>
                  <a:cs typeface="Times New Roman" panose="02020603050405020304" pitchFamily="18" charset="0"/>
                </a:endParaRPr>
              </a:p>
            </p:txBody>
          </p:sp>
        </p:grpSp>
        <p:pic>
          <p:nvPicPr>
            <p:cNvPr id="42" name="图片 41">
              <a:extLst>
                <a:ext uri="{FF2B5EF4-FFF2-40B4-BE49-F238E27FC236}">
                  <a16:creationId xmlns:a16="http://schemas.microsoft.com/office/drawing/2014/main" id="{F610B77E-E661-99A3-427F-E9B6A44E35F2}"/>
                </a:ext>
              </a:extLst>
            </p:cNvPr>
            <p:cNvPicPr>
              <a:picLocks noChangeAspect="1"/>
            </p:cNvPicPr>
            <p:nvPr/>
          </p:nvPicPr>
          <p:blipFill>
            <a:blip r:embed="rId6"/>
            <a:stretch>
              <a:fillRect/>
            </a:stretch>
          </p:blipFill>
          <p:spPr>
            <a:xfrm>
              <a:off x="956188" y="4003838"/>
              <a:ext cx="4304134" cy="723405"/>
            </a:xfrm>
            <a:prstGeom prst="rect">
              <a:avLst/>
            </a:prstGeom>
          </p:spPr>
        </p:pic>
        <p:sp>
          <p:nvSpPr>
            <p:cNvPr id="13" name="文本框 12">
              <a:extLst>
                <a:ext uri="{FF2B5EF4-FFF2-40B4-BE49-F238E27FC236}">
                  <a16:creationId xmlns:a16="http://schemas.microsoft.com/office/drawing/2014/main" id="{ED110209-99EC-D55B-F778-6DEC96EE2972}"/>
                </a:ext>
              </a:extLst>
            </p:cNvPr>
            <p:cNvSpPr txBox="1"/>
            <p:nvPr/>
          </p:nvSpPr>
          <p:spPr>
            <a:xfrm>
              <a:off x="1822806" y="4306222"/>
              <a:ext cx="263214" cy="276999"/>
            </a:xfrm>
            <a:prstGeom prst="rect">
              <a:avLst/>
            </a:prstGeom>
            <a:noFill/>
          </p:spPr>
          <p:txBody>
            <a:bodyPr wrap="none" rtlCol="0">
              <a:spAutoFit/>
            </a:bodyPr>
            <a:lstStyle/>
            <a:p>
              <a:r>
                <a:rPr kumimoji="1" lang="en-US" altLang="zh-CN" sz="1200" dirty="0"/>
                <a:t>2</a:t>
              </a:r>
              <a:endParaRPr kumimoji="1" lang="zh-CN" altLang="en-US" sz="1200" dirty="0"/>
            </a:p>
          </p:txBody>
        </p:sp>
        <p:sp>
          <p:nvSpPr>
            <p:cNvPr id="6" name="文本框 5">
              <a:extLst>
                <a:ext uri="{FF2B5EF4-FFF2-40B4-BE49-F238E27FC236}">
                  <a16:creationId xmlns:a16="http://schemas.microsoft.com/office/drawing/2014/main" id="{3ABE9325-7709-635C-C5C6-B7D8251A3D80}"/>
                </a:ext>
              </a:extLst>
            </p:cNvPr>
            <p:cNvSpPr txBox="1"/>
            <p:nvPr/>
          </p:nvSpPr>
          <p:spPr>
            <a:xfrm>
              <a:off x="1363252" y="5290615"/>
              <a:ext cx="2950103" cy="646331"/>
            </a:xfrm>
            <a:prstGeom prst="rect">
              <a:avLst/>
            </a:prstGeom>
            <a:solidFill>
              <a:srgbClr val="FFFF00"/>
            </a:solidFill>
          </p:spPr>
          <p:txBody>
            <a:bodyPr wrap="none" rtlCol="0">
              <a:spAutoFit/>
            </a:bodyPr>
            <a:lstStyle/>
            <a:p>
              <a:r>
                <a:rPr kumimoji="1" lang="en-US" altLang="zh-CN" sz="3600" b="1" dirty="0">
                  <a:solidFill>
                    <a:srgbClr val="FF0000"/>
                  </a:solidFill>
                </a:rPr>
                <a:t> Atomic effect </a:t>
              </a:r>
            </a:p>
          </p:txBody>
        </p:sp>
      </p:grpSp>
      <p:grpSp>
        <p:nvGrpSpPr>
          <p:cNvPr id="18" name="组合 17">
            <a:extLst>
              <a:ext uri="{FF2B5EF4-FFF2-40B4-BE49-F238E27FC236}">
                <a16:creationId xmlns:a16="http://schemas.microsoft.com/office/drawing/2014/main" id="{56A42AFF-9FBC-3999-99A3-73D9F51A4FFC}"/>
              </a:ext>
            </a:extLst>
          </p:cNvPr>
          <p:cNvGrpSpPr/>
          <p:nvPr/>
        </p:nvGrpSpPr>
        <p:grpSpPr>
          <a:xfrm>
            <a:off x="5785015" y="1024124"/>
            <a:ext cx="5568785" cy="4912822"/>
            <a:chOff x="5785015" y="1024124"/>
            <a:chExt cx="5568785" cy="4912822"/>
          </a:xfrm>
        </p:grpSpPr>
        <p:grpSp>
          <p:nvGrpSpPr>
            <p:cNvPr id="25" name="组合 24">
              <a:extLst>
                <a:ext uri="{FF2B5EF4-FFF2-40B4-BE49-F238E27FC236}">
                  <a16:creationId xmlns:a16="http://schemas.microsoft.com/office/drawing/2014/main" id="{16DE0682-8811-BDC8-F6B5-31037EEAAAE4}"/>
                </a:ext>
              </a:extLst>
            </p:cNvPr>
            <p:cNvGrpSpPr/>
            <p:nvPr/>
          </p:nvGrpSpPr>
          <p:grpSpPr>
            <a:xfrm>
              <a:off x="5785015" y="1024124"/>
              <a:ext cx="5568785" cy="3963503"/>
              <a:chOff x="779705" y="1364119"/>
              <a:chExt cx="4706572" cy="3754143"/>
            </a:xfrm>
          </p:grpSpPr>
          <p:pic>
            <p:nvPicPr>
              <p:cNvPr id="12" name="Picture 4">
                <a:extLst>
                  <a:ext uri="{FF2B5EF4-FFF2-40B4-BE49-F238E27FC236}">
                    <a16:creationId xmlns:a16="http://schemas.microsoft.com/office/drawing/2014/main" id="{EA799EEB-CC16-7E43-A1E7-44B9D6D4A85F}"/>
                  </a:ext>
                </a:extLst>
              </p:cNvPr>
              <p:cNvPicPr>
                <a:picLocks noChangeAspect="1"/>
              </p:cNvPicPr>
              <p:nvPr/>
            </p:nvPicPr>
            <p:blipFill>
              <a:blip r:embed="rId7"/>
              <a:stretch>
                <a:fillRect/>
              </a:stretch>
            </p:blipFill>
            <p:spPr>
              <a:xfrm>
                <a:off x="779705" y="1364119"/>
                <a:ext cx="4706572" cy="3754143"/>
              </a:xfrm>
              <a:prstGeom prst="rect">
                <a:avLst/>
              </a:prstGeom>
            </p:spPr>
          </p:pic>
          <p:pic>
            <p:nvPicPr>
              <p:cNvPr id="20" name="图形 19" descr="问号">
                <a:extLst>
                  <a:ext uri="{FF2B5EF4-FFF2-40B4-BE49-F238E27FC236}">
                    <a16:creationId xmlns:a16="http://schemas.microsoft.com/office/drawing/2014/main" id="{C9EE22B8-231C-034C-A451-DD68EBF378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4190" y="3037698"/>
                <a:ext cx="902657" cy="731057"/>
              </a:xfrm>
              <a:prstGeom prst="rect">
                <a:avLst/>
              </a:prstGeom>
            </p:spPr>
          </p:pic>
        </p:grpSp>
        <p:sp>
          <p:nvSpPr>
            <p:cNvPr id="15" name="文本框 14">
              <a:extLst>
                <a:ext uri="{FF2B5EF4-FFF2-40B4-BE49-F238E27FC236}">
                  <a16:creationId xmlns:a16="http://schemas.microsoft.com/office/drawing/2014/main" id="{A9924322-5BBF-88FE-281A-BF53D0D9D45C}"/>
                </a:ext>
              </a:extLst>
            </p:cNvPr>
            <p:cNvSpPr txBox="1"/>
            <p:nvPr/>
          </p:nvSpPr>
          <p:spPr>
            <a:xfrm>
              <a:off x="6096000" y="5290615"/>
              <a:ext cx="5090005" cy="646331"/>
            </a:xfrm>
            <a:prstGeom prst="rect">
              <a:avLst/>
            </a:prstGeom>
            <a:solidFill>
              <a:srgbClr val="FFFF00"/>
            </a:solidFill>
          </p:spPr>
          <p:txBody>
            <a:bodyPr wrap="square">
              <a:spAutoFit/>
            </a:bodyPr>
            <a:lstStyle/>
            <a:p>
              <a:r>
                <a:rPr kumimoji="1" lang="en-US" altLang="zh-CN" sz="3600" b="1" dirty="0">
                  <a:solidFill>
                    <a:srgbClr val="FF0000"/>
                  </a:solidFill>
                </a:rPr>
                <a:t> Acceleration mechanism </a:t>
              </a:r>
              <a:endParaRPr kumimoji="1" lang="zh-CN" altLang="en-US" sz="3600" b="1" dirty="0">
                <a:solidFill>
                  <a:srgbClr val="FF0000"/>
                </a:solidFill>
              </a:endParaRPr>
            </a:p>
          </p:txBody>
        </p:sp>
      </p:grpSp>
    </p:spTree>
    <p:extLst>
      <p:ext uri="{BB962C8B-B14F-4D97-AF65-F5344CB8AC3E}">
        <p14:creationId xmlns:p14="http://schemas.microsoft.com/office/powerpoint/2010/main" val="3752001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3383" y="3517308"/>
            <a:ext cx="8001635" cy="2521203"/>
            <a:chOff x="403" y="2138"/>
            <a:chExt cx="13915" cy="4856"/>
          </a:xfrm>
        </p:grpSpPr>
        <p:grpSp>
          <p:nvGrpSpPr>
            <p:cNvPr id="6" name="组合 5"/>
            <p:cNvGrpSpPr/>
            <p:nvPr/>
          </p:nvGrpSpPr>
          <p:grpSpPr>
            <a:xfrm>
              <a:off x="1512" y="2338"/>
              <a:ext cx="9288" cy="4656"/>
              <a:chOff x="352" y="2433"/>
              <a:chExt cx="14580" cy="7551"/>
            </a:xfrm>
          </p:grpSpPr>
          <p:sp>
            <p:nvSpPr>
              <p:cNvPr id="7" name="椭圆 6"/>
              <p:cNvSpPr/>
              <p:nvPr/>
            </p:nvSpPr>
            <p:spPr>
              <a:xfrm>
                <a:off x="8177" y="4535"/>
                <a:ext cx="101" cy="11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8417" y="4775"/>
                <a:ext cx="101" cy="11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657" y="5015"/>
                <a:ext cx="101" cy="11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nvSpPr>
            <p:spPr>
              <a:xfrm>
                <a:off x="8992" y="5472"/>
                <a:ext cx="3888" cy="4512"/>
              </a:xfrm>
              <a:custGeom>
                <a:avLst/>
                <a:gdLst>
                  <a:gd name="connsiteX0" fmla="*/ 0 w 2468880"/>
                  <a:gd name="connsiteY0" fmla="*/ 0 h 2865120"/>
                  <a:gd name="connsiteX1" fmla="*/ 822960 w 2468880"/>
                  <a:gd name="connsiteY1" fmla="*/ 304800 h 2865120"/>
                  <a:gd name="connsiteX2" fmla="*/ 345440 w 2468880"/>
                  <a:gd name="connsiteY2" fmla="*/ 1249680 h 2865120"/>
                  <a:gd name="connsiteX3" fmla="*/ 1940560 w 2468880"/>
                  <a:gd name="connsiteY3" fmla="*/ 1981200 h 2865120"/>
                  <a:gd name="connsiteX4" fmla="*/ 2468880 w 2468880"/>
                  <a:gd name="connsiteY4" fmla="*/ 2865120 h 286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0" h="2865120">
                    <a:moveTo>
                      <a:pt x="0" y="0"/>
                    </a:moveTo>
                    <a:cubicBezTo>
                      <a:pt x="382693" y="48260"/>
                      <a:pt x="765387" y="96520"/>
                      <a:pt x="822960" y="304800"/>
                    </a:cubicBezTo>
                    <a:cubicBezTo>
                      <a:pt x="880533" y="513080"/>
                      <a:pt x="159173" y="970280"/>
                      <a:pt x="345440" y="1249680"/>
                    </a:cubicBezTo>
                    <a:cubicBezTo>
                      <a:pt x="531707" y="1529080"/>
                      <a:pt x="1586653" y="1711960"/>
                      <a:pt x="1940560" y="1981200"/>
                    </a:cubicBezTo>
                    <a:cubicBezTo>
                      <a:pt x="2294467" y="2250440"/>
                      <a:pt x="2381673" y="2557780"/>
                      <a:pt x="2468880" y="2865120"/>
                    </a:cubicBezTo>
                  </a:path>
                </a:pathLst>
              </a:custGeom>
              <a:noFill/>
              <a:ln w="101600" cap="rnd">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nvSpPr>
            <p:spPr>
              <a:xfrm>
                <a:off x="8224" y="2433"/>
                <a:ext cx="6708" cy="2703"/>
              </a:xfrm>
              <a:custGeom>
                <a:avLst/>
                <a:gdLst>
                  <a:gd name="connsiteX0" fmla="*/ 0 w 6492240"/>
                  <a:gd name="connsiteY0" fmla="*/ 2560320 h 2560320"/>
                  <a:gd name="connsiteX1" fmla="*/ 6492240 w 6492240"/>
                  <a:gd name="connsiteY1" fmla="*/ 0 h 2560320"/>
                </a:gdLst>
                <a:ahLst/>
                <a:cxnLst>
                  <a:cxn ang="0">
                    <a:pos x="connsiteX0" y="connsiteY0"/>
                  </a:cxn>
                  <a:cxn ang="0">
                    <a:pos x="connsiteX1" y="connsiteY1"/>
                  </a:cxn>
                </a:cxnLst>
                <a:rect l="l" t="t" r="r" b="b"/>
                <a:pathLst>
                  <a:path w="6492240" h="2560320">
                    <a:moveTo>
                      <a:pt x="0" y="2560320"/>
                    </a:moveTo>
                    <a:lnTo>
                      <a:pt x="6492240" y="0"/>
                    </a:lnTo>
                  </a:path>
                </a:pathLst>
              </a:custGeom>
              <a:noFill/>
              <a:ln w="127000" cap="rnd">
                <a:gradFill flip="none" rotWithShape="1">
                  <a:gsLst>
                    <a:gs pos="0">
                      <a:schemeClr val="accent4">
                        <a:lumMod val="0"/>
                        <a:lumOff val="100000"/>
                      </a:schemeClr>
                    </a:gs>
                    <a:gs pos="10000">
                      <a:schemeClr val="accent4">
                        <a:lumMod val="0"/>
                        <a:lumOff val="100000"/>
                      </a:schemeClr>
                    </a:gs>
                    <a:gs pos="100000">
                      <a:schemeClr val="accent4">
                        <a:lumMod val="100000"/>
                      </a:schemeClr>
                    </a:gs>
                  </a:gsLst>
                  <a:path path="circle">
                    <a:fillToRect l="100000" t="100000"/>
                  </a:path>
                  <a:tileRect r="-100000" b="-100000"/>
                </a:gradFill>
                <a:round/>
                <a:headEnd w="lg" len="lg"/>
                <a:tailEnd w="sm" len="sm"/>
              </a:ln>
              <a:effectLst>
                <a:outerShdw blurRad="50800" dist="38100" dir="2700000" algn="tl" rotWithShape="0">
                  <a:schemeClr val="accent4">
                    <a:lumMod val="60000"/>
                    <a:lumOff val="40000"/>
                    <a:alpha val="40000"/>
                  </a:scheme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606" y="5255"/>
                <a:ext cx="101" cy="11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678" y="4535"/>
                <a:ext cx="1099" cy="1112"/>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p:cNvSpPr/>
              <p:nvPr/>
            </p:nvSpPr>
            <p:spPr>
              <a:xfrm>
                <a:off x="752" y="5152"/>
                <a:ext cx="6736" cy="16"/>
              </a:xfrm>
              <a:custGeom>
                <a:avLst/>
                <a:gdLst>
                  <a:gd name="connsiteX0" fmla="*/ 0 w 4277360"/>
                  <a:gd name="connsiteY0" fmla="*/ 0 h 10160"/>
                  <a:gd name="connsiteX1" fmla="*/ 4277360 w 4277360"/>
                  <a:gd name="connsiteY1" fmla="*/ 10160 h 10160"/>
                </a:gdLst>
                <a:ahLst/>
                <a:cxnLst>
                  <a:cxn ang="0">
                    <a:pos x="connsiteX0" y="connsiteY0"/>
                  </a:cxn>
                  <a:cxn ang="0">
                    <a:pos x="connsiteX1" y="connsiteY1"/>
                  </a:cxn>
                </a:cxnLst>
                <a:rect l="l" t="t" r="r" b="b"/>
                <a:pathLst>
                  <a:path w="4277360" h="10160">
                    <a:moveTo>
                      <a:pt x="0" y="0"/>
                    </a:moveTo>
                    <a:lnTo>
                      <a:pt x="4277360" y="10160"/>
                    </a:lnTo>
                  </a:path>
                </a:pathLst>
              </a:custGeom>
              <a:noFill/>
              <a:ln w="127000" cap="rnd">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prstDash val="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p:cNvSpPr/>
              <p:nvPr/>
            </p:nvSpPr>
            <p:spPr>
              <a:xfrm flipV="1">
                <a:off x="752" y="5184"/>
                <a:ext cx="6736" cy="4112"/>
              </a:xfrm>
              <a:custGeom>
                <a:avLst/>
                <a:gdLst>
                  <a:gd name="connsiteX0" fmla="*/ 0 w 4277360"/>
                  <a:gd name="connsiteY0" fmla="*/ 0 h 10160"/>
                  <a:gd name="connsiteX1" fmla="*/ 4277360 w 4277360"/>
                  <a:gd name="connsiteY1" fmla="*/ 10160 h 10160"/>
                </a:gdLst>
                <a:ahLst/>
                <a:cxnLst>
                  <a:cxn ang="0">
                    <a:pos x="connsiteX0" y="connsiteY0"/>
                  </a:cxn>
                  <a:cxn ang="0">
                    <a:pos x="connsiteX1" y="connsiteY1"/>
                  </a:cxn>
                </a:cxnLst>
                <a:rect l="l" t="t" r="r" b="b"/>
                <a:pathLst>
                  <a:path w="4277360" h="10160">
                    <a:moveTo>
                      <a:pt x="0" y="0"/>
                    </a:moveTo>
                    <a:lnTo>
                      <a:pt x="4277360" y="10160"/>
                    </a:lnTo>
                  </a:path>
                </a:pathLst>
              </a:custGeom>
              <a:noFill/>
              <a:ln w="127000" cap="rnd">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prstDash val="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52" y="4917"/>
                <a:ext cx="384" cy="392"/>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403" y="3054"/>
              <a:ext cx="6400" cy="580"/>
            </a:xfrm>
            <a:prstGeom prst="rect">
              <a:avLst/>
            </a:prstGeom>
            <a:noFill/>
          </p:spPr>
          <p:txBody>
            <a:bodyPr wrap="square" rtlCol="0">
              <a:spAutoFit/>
            </a:bodyPr>
            <a:lstStyle/>
            <a:p>
              <a:r>
                <a:rPr lang="en-US" altLang="zh-CN"/>
                <a:t>Neutral projectile</a:t>
              </a:r>
            </a:p>
          </p:txBody>
        </p:sp>
        <p:sp>
          <p:nvSpPr>
            <p:cNvPr id="13" name="文本框 12"/>
            <p:cNvSpPr txBox="1"/>
            <p:nvPr/>
          </p:nvSpPr>
          <p:spPr>
            <a:xfrm>
              <a:off x="5608" y="2886"/>
              <a:ext cx="6400" cy="580"/>
            </a:xfrm>
            <a:prstGeom prst="rect">
              <a:avLst/>
            </a:prstGeom>
            <a:noFill/>
          </p:spPr>
          <p:txBody>
            <a:bodyPr wrap="square" rtlCol="0">
              <a:spAutoFit/>
            </a:bodyPr>
            <a:lstStyle/>
            <a:p>
              <a:r>
                <a:rPr lang="en-US" altLang="zh-CN"/>
                <a:t>Atom</a:t>
              </a:r>
            </a:p>
          </p:txBody>
        </p:sp>
        <p:sp>
          <p:nvSpPr>
            <p:cNvPr id="16" name="文本框 15"/>
            <p:cNvSpPr txBox="1"/>
            <p:nvPr/>
          </p:nvSpPr>
          <p:spPr>
            <a:xfrm>
              <a:off x="7082" y="2138"/>
              <a:ext cx="6400" cy="711"/>
            </a:xfrm>
            <a:prstGeom prst="rect">
              <a:avLst/>
            </a:prstGeom>
            <a:noFill/>
          </p:spPr>
          <p:txBody>
            <a:bodyPr wrap="square" rtlCol="0">
              <a:spAutoFit/>
            </a:bodyPr>
            <a:lstStyle/>
            <a:p>
              <a:r>
                <a:rPr lang="en-US" altLang="zh-CN" dirty="0">
                  <a:sym typeface="+mn-ea"/>
                </a:rPr>
                <a:t>Recoiling nuclei</a:t>
              </a:r>
              <a:endParaRPr lang="en-US" altLang="zh-CN" dirty="0"/>
            </a:p>
          </p:txBody>
        </p:sp>
        <p:sp>
          <p:nvSpPr>
            <p:cNvPr id="19" name="文本框 18"/>
            <p:cNvSpPr txBox="1"/>
            <p:nvPr/>
          </p:nvSpPr>
          <p:spPr>
            <a:xfrm>
              <a:off x="7918" y="5134"/>
              <a:ext cx="6400" cy="580"/>
            </a:xfrm>
            <a:prstGeom prst="rect">
              <a:avLst/>
            </a:prstGeom>
            <a:noFill/>
          </p:spPr>
          <p:txBody>
            <a:bodyPr wrap="square" rtlCol="0">
              <a:spAutoFit/>
            </a:bodyPr>
            <a:lstStyle/>
            <a:p>
              <a:r>
                <a:rPr lang="en-US" altLang="zh-CN">
                  <a:sym typeface="+mn-ea"/>
                </a:rPr>
                <a:t>Migdal electron</a:t>
              </a:r>
              <a:endParaRPr lang="en-US" altLang="zh-CN"/>
            </a:p>
          </p:txBody>
        </p:sp>
      </p:grpSp>
      <p:sp>
        <p:nvSpPr>
          <p:cNvPr id="21" name="文本框 20"/>
          <p:cNvSpPr txBox="1"/>
          <p:nvPr/>
        </p:nvSpPr>
        <p:spPr>
          <a:xfrm>
            <a:off x="170351" y="6111576"/>
            <a:ext cx="7676515" cy="675640"/>
          </a:xfrm>
          <a:prstGeom prst="rect">
            <a:avLst/>
          </a:prstGeom>
          <a:noFill/>
        </p:spPr>
        <p:txBody>
          <a:bodyPr wrap="square" rtlCol="0">
            <a:spAutoFit/>
          </a:bodyPr>
          <a:lstStyle/>
          <a:p>
            <a:pPr indent="0">
              <a:buFont typeface="Arial" panose="020B0604020202020204" pitchFamily="34" charset="0"/>
              <a:buNone/>
            </a:pPr>
            <a:r>
              <a:rPr lang="en-US" altLang="zh-CN" sz="2000" dirty="0"/>
              <a:t>Energy deposition = nuclear scattering + Migdal effect electron</a:t>
            </a:r>
            <a:endParaRPr lang="en-US" altLang="zh-CN" dirty="0"/>
          </a:p>
          <a:p>
            <a:pPr marL="285750" indent="-285750">
              <a:buFont typeface="Arial" panose="020B0604020202020204" pitchFamily="34" charset="0"/>
              <a:buChar char="•"/>
            </a:pPr>
            <a:endParaRPr lang="en-US" altLang="zh-CN" dirty="0"/>
          </a:p>
        </p:txBody>
      </p:sp>
      <p:sp>
        <p:nvSpPr>
          <p:cNvPr id="23" name="灯片编号占位符 22"/>
          <p:cNvSpPr>
            <a:spLocks noGrp="1"/>
          </p:cNvSpPr>
          <p:nvPr>
            <p:ph type="sldNum" sz="quarter" idx="12"/>
          </p:nvPr>
        </p:nvSpPr>
        <p:spPr>
          <a:xfrm>
            <a:off x="8877600" y="6382980"/>
            <a:ext cx="2700000" cy="316800"/>
          </a:xfrm>
        </p:spPr>
        <p:txBody>
          <a:bodyPr/>
          <a:lstStyle/>
          <a:p>
            <a:fld id="{CA44AABA-6ED3-43D4-A200-DA0A2F6CBD64}" type="slidenum">
              <a:rPr lang="zh-CN" altLang="en-US" smtClean="0"/>
              <a:t>10</a:t>
            </a:fld>
            <a:endParaRPr lang="zh-CN" altLang="en-US"/>
          </a:p>
        </p:txBody>
      </p:sp>
      <p:sp>
        <p:nvSpPr>
          <p:cNvPr id="26" name="文本框 25"/>
          <p:cNvSpPr txBox="1"/>
          <p:nvPr/>
        </p:nvSpPr>
        <p:spPr>
          <a:xfrm>
            <a:off x="7783830" y="6081096"/>
            <a:ext cx="4064000" cy="368300"/>
          </a:xfrm>
          <a:prstGeom prst="rect">
            <a:avLst/>
          </a:prstGeom>
          <a:noFill/>
        </p:spPr>
        <p:txBody>
          <a:bodyPr wrap="square" rtlCol="0">
            <a:spAutoFit/>
          </a:bodyPr>
          <a:lstStyle/>
          <a:p>
            <a:r>
              <a:rPr lang="en-US" altLang="zh-CN"/>
              <a:t>Migdal effect in a Germanium detector</a:t>
            </a:r>
          </a:p>
        </p:txBody>
      </p:sp>
      <p:pic>
        <p:nvPicPr>
          <p:cNvPr id="2" name="图片 1"/>
          <p:cNvPicPr>
            <a:picLocks noChangeAspect="1"/>
          </p:cNvPicPr>
          <p:nvPr/>
        </p:nvPicPr>
        <p:blipFill>
          <a:blip r:embed="rId3"/>
          <a:stretch>
            <a:fillRect/>
          </a:stretch>
        </p:blipFill>
        <p:spPr>
          <a:xfrm>
            <a:off x="6905625" y="2913237"/>
            <a:ext cx="5286375" cy="3209134"/>
          </a:xfrm>
          <a:prstGeom prst="rect">
            <a:avLst/>
          </a:prstGeom>
        </p:spPr>
      </p:pic>
      <p:pic>
        <p:nvPicPr>
          <p:cNvPr id="20" name="图片 19"/>
          <p:cNvPicPr>
            <a:picLocks noChangeAspect="1"/>
          </p:cNvPicPr>
          <p:nvPr/>
        </p:nvPicPr>
        <p:blipFill>
          <a:blip r:embed="rId4"/>
          <a:stretch>
            <a:fillRect/>
          </a:stretch>
        </p:blipFill>
        <p:spPr>
          <a:xfrm>
            <a:off x="6905625" y="991162"/>
            <a:ext cx="5155565" cy="1836906"/>
          </a:xfrm>
          <a:prstGeom prst="rect">
            <a:avLst/>
          </a:prstGeom>
        </p:spPr>
      </p:pic>
      <p:pic>
        <p:nvPicPr>
          <p:cNvPr id="24" name="图片 23"/>
          <p:cNvPicPr>
            <a:picLocks noChangeAspect="1"/>
          </p:cNvPicPr>
          <p:nvPr/>
        </p:nvPicPr>
        <p:blipFill>
          <a:blip r:embed="rId5"/>
          <a:srcRect l="8615" t="20782" r="-245" b="58393"/>
          <a:stretch>
            <a:fillRect/>
          </a:stretch>
        </p:blipFill>
        <p:spPr>
          <a:xfrm>
            <a:off x="283383" y="973043"/>
            <a:ext cx="6451600" cy="2061774"/>
          </a:xfrm>
          <a:prstGeom prst="rect">
            <a:avLst/>
          </a:prstGeom>
        </p:spPr>
      </p:pic>
      <p:cxnSp>
        <p:nvCxnSpPr>
          <p:cNvPr id="27" name="Straight Connector 3">
            <a:extLst>
              <a:ext uri="{FF2B5EF4-FFF2-40B4-BE49-F238E27FC236}">
                <a16:creationId xmlns:a16="http://schemas.microsoft.com/office/drawing/2014/main" id="{3CCA2935-5A8A-0543-057D-B3E6834F3C65}"/>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8" name="Picture 2">
            <a:extLst>
              <a:ext uri="{FF2B5EF4-FFF2-40B4-BE49-F238E27FC236}">
                <a16:creationId xmlns:a16="http://schemas.microsoft.com/office/drawing/2014/main" id="{4D08B7B0-D943-D6FD-DA3B-49B96DDD14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1">
            <a:extLst>
              <a:ext uri="{FF2B5EF4-FFF2-40B4-BE49-F238E27FC236}">
                <a16:creationId xmlns:a16="http://schemas.microsoft.com/office/drawing/2014/main" id="{AB527CB5-209A-157A-C2F7-896CD0D54E28}"/>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zh-CN" altLang="en-US" sz="3200" b="1" dirty="0">
                <a:solidFill>
                  <a:srgbClr val="0432FF"/>
                </a:solidFill>
                <a:latin typeface="+mn-lt"/>
              </a:rPr>
              <a:t> </a:t>
            </a:r>
            <a:r>
              <a:rPr lang="en-US" altLang="zh-CN" sz="3200" b="1" dirty="0">
                <a:solidFill>
                  <a:srgbClr val="0432FF"/>
                </a:solidFill>
                <a:latin typeface="+mn-lt"/>
              </a:rPr>
              <a:t>Scattering: Migdal Effect</a:t>
            </a:r>
            <a:endParaRPr lang="en-CN" altLang="zh-CN" sz="3200" b="1" dirty="0">
              <a:solidFill>
                <a:srgbClr val="0432FF"/>
              </a:solidFill>
              <a:latin typeface="+mn-lt"/>
            </a:endParaRPr>
          </a:p>
        </p:txBody>
      </p:sp>
      <p:sp>
        <p:nvSpPr>
          <p:cNvPr id="30" name="日期占位符 29">
            <a:extLst>
              <a:ext uri="{FF2B5EF4-FFF2-40B4-BE49-F238E27FC236}">
                <a16:creationId xmlns:a16="http://schemas.microsoft.com/office/drawing/2014/main" id="{62316C5B-54C6-ACD5-4CD7-377CD8526E79}"/>
              </a:ext>
            </a:extLst>
          </p:cNvPr>
          <p:cNvSpPr>
            <a:spLocks noGrp="1"/>
          </p:cNvSpPr>
          <p:nvPr>
            <p:ph type="dt" sz="half" idx="10"/>
          </p:nvPr>
        </p:nvSpPr>
        <p:spPr/>
        <p:txBody>
          <a:bodyPr/>
          <a:lstStyle/>
          <a:p>
            <a:fld id="{B22BF26E-6BD8-FD44-ABEB-9557A1DED814}" type="datetime1">
              <a:rPr lang="zh-CN" altLang="en-US" smtClean="0"/>
              <a:t>2025/9/20</a:t>
            </a:fld>
            <a:endParaRPr lang="en-CN"/>
          </a:p>
        </p:txBody>
      </p:sp>
      <p:sp>
        <p:nvSpPr>
          <p:cNvPr id="31" name="页脚占位符 30">
            <a:extLst>
              <a:ext uri="{FF2B5EF4-FFF2-40B4-BE49-F238E27FC236}">
                <a16:creationId xmlns:a16="http://schemas.microsoft.com/office/drawing/2014/main" id="{2D1F2E9C-D026-4261-83BB-EA25775103C1}"/>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A44AABA-6ED3-43D4-A200-DA0A2F6CBD64}" type="slidenum">
              <a:rPr lang="zh-CN" altLang="en-US" smtClean="0"/>
              <a:t>11</a:t>
            </a:fld>
            <a:endParaRPr lang="zh-CN" altLang="en-US"/>
          </a:p>
        </p:txBody>
      </p:sp>
      <p:sp>
        <p:nvSpPr>
          <p:cNvPr id="3" name="标题 1"/>
          <p:cNvSpPr txBox="1"/>
          <p:nvPr/>
        </p:nvSpPr>
        <p:spPr>
          <a:xfrm>
            <a:off x="681414" y="217133"/>
            <a:ext cx="11566205" cy="644004"/>
          </a:xfrm>
          <a:prstGeom prst="rect">
            <a:avLst/>
          </a:prstGeom>
        </p:spPr>
        <p:txBody>
          <a:bodyPr tIns="72000" bIns="72000" anchor="ctr" anchorCtr="0"/>
          <a:lstStyle>
            <a:lvl1pPr algn="l" defTabSz="914400" rtl="0" eaLnBrk="1" latinLnBrk="0" hangingPunct="1">
              <a:lnSpc>
                <a:spcPct val="90000"/>
              </a:lnSpc>
              <a:spcBef>
                <a:spcPct val="0"/>
              </a:spcBef>
              <a:buNone/>
              <a:defRPr kumimoji="0" lang="zh-CN" altLang="en-US" sz="3200" b="1" i="0" u="none" strike="noStrike" kern="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defRPr>
            </a:lvl1pPr>
          </a:lstStyle>
          <a:p>
            <a:r>
              <a:rPr lang="en-US" altLang="zh-CN" dirty="0"/>
              <a:t>Sub-GeV searches increasingly dominated by Migdal </a:t>
            </a:r>
          </a:p>
        </p:txBody>
      </p:sp>
      <p:grpSp>
        <p:nvGrpSpPr>
          <p:cNvPr id="17" name="组合 16">
            <a:extLst>
              <a:ext uri="{FF2B5EF4-FFF2-40B4-BE49-F238E27FC236}">
                <a16:creationId xmlns:a16="http://schemas.microsoft.com/office/drawing/2014/main" id="{DD44FD2B-C2B6-DCC0-6D2C-B55CFE35D839}"/>
              </a:ext>
            </a:extLst>
          </p:cNvPr>
          <p:cNvGrpSpPr/>
          <p:nvPr/>
        </p:nvGrpSpPr>
        <p:grpSpPr>
          <a:xfrm>
            <a:off x="5955146" y="1190949"/>
            <a:ext cx="6590782" cy="4781881"/>
            <a:chOff x="681414" y="1165937"/>
            <a:chExt cx="9142095" cy="5356860"/>
          </a:xfrm>
        </p:grpSpPr>
        <p:pic>
          <p:nvPicPr>
            <p:cNvPr id="2" name="图片 1"/>
            <p:cNvPicPr>
              <a:picLocks noChangeAspect="1"/>
            </p:cNvPicPr>
            <p:nvPr/>
          </p:nvPicPr>
          <p:blipFill>
            <a:blip r:embed="rId3"/>
            <a:stretch>
              <a:fillRect/>
            </a:stretch>
          </p:blipFill>
          <p:spPr>
            <a:xfrm>
              <a:off x="681414" y="1165937"/>
              <a:ext cx="8409940" cy="5356860"/>
            </a:xfrm>
            <a:prstGeom prst="rect">
              <a:avLst/>
            </a:prstGeom>
          </p:spPr>
        </p:pic>
        <p:cxnSp>
          <p:nvCxnSpPr>
            <p:cNvPr id="8" name="直接连接符 7"/>
            <p:cNvCxnSpPr/>
            <p:nvPr/>
          </p:nvCxnSpPr>
          <p:spPr>
            <a:xfrm>
              <a:off x="5106094" y="1604722"/>
              <a:ext cx="605155" cy="0"/>
            </a:xfrm>
            <a:prstGeom prst="line">
              <a:avLst/>
            </a:prstGeom>
            <a:ln w="28575">
              <a:solidFill>
                <a:schemeClr val="tx1"/>
              </a:solidFill>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5759509" y="1420572"/>
              <a:ext cx="4064000" cy="368300"/>
            </a:xfrm>
            <a:prstGeom prst="rect">
              <a:avLst/>
            </a:prstGeom>
            <a:noFill/>
          </p:spPr>
          <p:txBody>
            <a:bodyPr wrap="square" rtlCol="0">
              <a:spAutoFit/>
            </a:bodyPr>
            <a:lstStyle/>
            <a:p>
              <a:r>
                <a:rPr lang="en-US" altLang="zh-CN"/>
                <a:t>Migdal </a:t>
              </a:r>
              <a:r>
                <a:rPr lang="zh-CN" altLang="en-US"/>
                <a:t>（</a:t>
              </a:r>
              <a:r>
                <a:rPr lang="en-US" altLang="zh-CN"/>
                <a:t>ME</a:t>
              </a:r>
              <a:r>
                <a:rPr lang="zh-CN" altLang="en-US"/>
                <a:t>）</a:t>
              </a:r>
            </a:p>
          </p:txBody>
        </p:sp>
        <p:cxnSp>
          <p:nvCxnSpPr>
            <p:cNvPr id="10" name="直接连接符 9"/>
            <p:cNvCxnSpPr/>
            <p:nvPr/>
          </p:nvCxnSpPr>
          <p:spPr>
            <a:xfrm>
              <a:off x="5106094" y="2017472"/>
              <a:ext cx="605155" cy="0"/>
            </a:xfrm>
            <a:prstGeom prst="line">
              <a:avLst/>
            </a:prstGeom>
            <a:ln w="28575">
              <a:solidFill>
                <a:schemeClr val="tx1"/>
              </a:solidFill>
              <a:prstDash val="sysDot"/>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5759509" y="1833322"/>
              <a:ext cx="4064000" cy="368300"/>
            </a:xfrm>
            <a:prstGeom prst="rect">
              <a:avLst/>
            </a:prstGeom>
            <a:noFill/>
          </p:spPr>
          <p:txBody>
            <a:bodyPr wrap="square" rtlCol="0">
              <a:spAutoFit/>
            </a:bodyPr>
            <a:lstStyle/>
            <a:p>
              <a:r>
                <a:rPr lang="en-US" altLang="zh-CN"/>
                <a:t>Bremsstrahlung (Brem)</a:t>
              </a:r>
            </a:p>
          </p:txBody>
        </p:sp>
        <p:cxnSp>
          <p:nvCxnSpPr>
            <p:cNvPr id="12" name="直接连接符 11"/>
            <p:cNvCxnSpPr/>
            <p:nvPr/>
          </p:nvCxnSpPr>
          <p:spPr>
            <a:xfrm>
              <a:off x="5106094" y="2455622"/>
              <a:ext cx="605155" cy="0"/>
            </a:xfrm>
            <a:prstGeom prst="line">
              <a:avLst/>
            </a:prstGeom>
            <a:ln w="28575">
              <a:solidFill>
                <a:schemeClr val="tx1"/>
              </a:solidFill>
              <a:prstDash val="sysDash"/>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5759509" y="2271472"/>
              <a:ext cx="4064000" cy="368300"/>
            </a:xfrm>
            <a:prstGeom prst="rect">
              <a:avLst/>
            </a:prstGeom>
            <a:noFill/>
          </p:spPr>
          <p:txBody>
            <a:bodyPr wrap="square" rtlCol="0">
              <a:spAutoFit/>
            </a:bodyPr>
            <a:lstStyle/>
            <a:p>
              <a:r>
                <a:rPr lang="en-US" altLang="zh-CN"/>
                <a:t>Nuclear recoil</a:t>
              </a:r>
            </a:p>
          </p:txBody>
        </p:sp>
        <p:sp>
          <p:nvSpPr>
            <p:cNvPr id="6" name="文本框 5"/>
            <p:cNvSpPr txBox="1"/>
            <p:nvPr/>
          </p:nvSpPr>
          <p:spPr>
            <a:xfrm>
              <a:off x="2038409" y="5392180"/>
              <a:ext cx="5080000" cy="398780"/>
            </a:xfrm>
            <a:prstGeom prst="rect">
              <a:avLst/>
            </a:prstGeom>
          </p:spPr>
          <p:txBody>
            <a:bodyPr>
              <a:spAutoFit/>
            </a:bodyPr>
            <a:lstStyle/>
            <a:p>
              <a:pPr marL="0" indent="0"/>
              <a:r>
                <a:rPr lang="en-US" altLang="zh-CN" sz="2000" b="0" i="0"/>
                <a:t>(Z.Liu, [PhD thesis], 2022)</a:t>
              </a:r>
            </a:p>
          </p:txBody>
        </p:sp>
      </p:grpSp>
      <p:cxnSp>
        <p:nvCxnSpPr>
          <p:cNvPr id="14" name="Straight Connector 3">
            <a:extLst>
              <a:ext uri="{FF2B5EF4-FFF2-40B4-BE49-F238E27FC236}">
                <a16:creationId xmlns:a16="http://schemas.microsoft.com/office/drawing/2014/main" id="{88FC816E-9D7A-5B80-D626-92C9F29D0A29}"/>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B4440CF6-A70B-E7D2-AE42-3C9F2CE8F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7DE0D3B8-3D5B-6184-8CC3-CF022B319007}"/>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zh-CN" altLang="en-US" sz="3200" b="1" dirty="0">
                <a:solidFill>
                  <a:srgbClr val="0432FF"/>
                </a:solidFill>
                <a:latin typeface="+mn-lt"/>
              </a:rPr>
              <a:t> </a:t>
            </a:r>
            <a:r>
              <a:rPr lang="en-US" altLang="zh-CN" sz="3200" b="1" dirty="0">
                <a:solidFill>
                  <a:srgbClr val="0432FF"/>
                </a:solidFill>
                <a:latin typeface="+mn-lt"/>
              </a:rPr>
              <a:t>Scattering: Migdal Effect</a:t>
            </a:r>
            <a:endParaRPr lang="en-CN" altLang="zh-CN" sz="3200" b="1" dirty="0">
              <a:solidFill>
                <a:srgbClr val="0432FF"/>
              </a:solidFill>
              <a:latin typeface="+mn-lt"/>
            </a:endParaRPr>
          </a:p>
        </p:txBody>
      </p:sp>
      <p:sp>
        <p:nvSpPr>
          <p:cNvPr id="18" name="文本框 17">
            <a:extLst>
              <a:ext uri="{FF2B5EF4-FFF2-40B4-BE49-F238E27FC236}">
                <a16:creationId xmlns:a16="http://schemas.microsoft.com/office/drawing/2014/main" id="{A2BECD09-6974-1C17-3ABA-7E3B5FEF5715}"/>
              </a:ext>
            </a:extLst>
          </p:cNvPr>
          <p:cNvSpPr txBox="1"/>
          <p:nvPr/>
        </p:nvSpPr>
        <p:spPr>
          <a:xfrm>
            <a:off x="4147127" y="6129466"/>
            <a:ext cx="3971985" cy="584775"/>
          </a:xfrm>
          <a:prstGeom prst="rect">
            <a:avLst/>
          </a:prstGeom>
          <a:noFill/>
        </p:spPr>
        <p:txBody>
          <a:bodyPr wrap="none" rtlCol="0">
            <a:spAutoFit/>
          </a:bodyPr>
          <a:lstStyle/>
          <a:p>
            <a:pPr algn="ctr"/>
            <a:r>
              <a:rPr kumimoji="1" lang="en-US" altLang="zh-CN" sz="3200" b="1" dirty="0">
                <a:solidFill>
                  <a:srgbClr val="FF0000"/>
                </a:solidFill>
              </a:rPr>
              <a:t>Used but Not verified!</a:t>
            </a:r>
            <a:endParaRPr kumimoji="1" lang="zh-CN" altLang="en-US" sz="3200" b="1" dirty="0">
              <a:solidFill>
                <a:srgbClr val="FF0000"/>
              </a:solidFill>
            </a:endParaRPr>
          </a:p>
        </p:txBody>
      </p:sp>
      <p:pic>
        <p:nvPicPr>
          <p:cNvPr id="19" name="图片 18">
            <a:extLst>
              <a:ext uri="{FF2B5EF4-FFF2-40B4-BE49-F238E27FC236}">
                <a16:creationId xmlns:a16="http://schemas.microsoft.com/office/drawing/2014/main" id="{2468F136-4BEE-220D-294A-4605323EA091}"/>
              </a:ext>
            </a:extLst>
          </p:cNvPr>
          <p:cNvPicPr>
            <a:picLocks noChangeAspect="1"/>
          </p:cNvPicPr>
          <p:nvPr/>
        </p:nvPicPr>
        <p:blipFill>
          <a:blip r:embed="rId5"/>
          <a:stretch>
            <a:fillRect/>
          </a:stretch>
        </p:blipFill>
        <p:spPr>
          <a:xfrm>
            <a:off x="260927" y="1190949"/>
            <a:ext cx="5548746" cy="1130820"/>
          </a:xfrm>
          <a:prstGeom prst="rect">
            <a:avLst/>
          </a:prstGeom>
        </p:spPr>
      </p:pic>
      <p:pic>
        <p:nvPicPr>
          <p:cNvPr id="20" name="图片 19">
            <a:extLst>
              <a:ext uri="{FF2B5EF4-FFF2-40B4-BE49-F238E27FC236}">
                <a16:creationId xmlns:a16="http://schemas.microsoft.com/office/drawing/2014/main" id="{8EA0C88B-22E0-7FF9-D177-F8AE7D397157}"/>
              </a:ext>
            </a:extLst>
          </p:cNvPr>
          <p:cNvPicPr>
            <a:picLocks noChangeAspect="1"/>
          </p:cNvPicPr>
          <p:nvPr/>
        </p:nvPicPr>
        <p:blipFill>
          <a:blip r:embed="rId6"/>
          <a:stretch>
            <a:fillRect/>
          </a:stretch>
        </p:blipFill>
        <p:spPr>
          <a:xfrm>
            <a:off x="260927" y="2397654"/>
            <a:ext cx="5548746" cy="1146113"/>
          </a:xfrm>
          <a:prstGeom prst="rect">
            <a:avLst/>
          </a:prstGeom>
        </p:spPr>
      </p:pic>
      <p:pic>
        <p:nvPicPr>
          <p:cNvPr id="21" name="图片 20">
            <a:extLst>
              <a:ext uri="{FF2B5EF4-FFF2-40B4-BE49-F238E27FC236}">
                <a16:creationId xmlns:a16="http://schemas.microsoft.com/office/drawing/2014/main" id="{7BA48CC9-B536-C637-1B6D-83DDE86A1D15}"/>
              </a:ext>
            </a:extLst>
          </p:cNvPr>
          <p:cNvPicPr>
            <a:picLocks noChangeAspect="1"/>
          </p:cNvPicPr>
          <p:nvPr/>
        </p:nvPicPr>
        <p:blipFill>
          <a:blip r:embed="rId7"/>
          <a:stretch>
            <a:fillRect/>
          </a:stretch>
        </p:blipFill>
        <p:spPr>
          <a:xfrm>
            <a:off x="260927" y="3640908"/>
            <a:ext cx="5548746" cy="1125373"/>
          </a:xfrm>
          <a:prstGeom prst="rect">
            <a:avLst/>
          </a:prstGeom>
        </p:spPr>
      </p:pic>
      <p:pic>
        <p:nvPicPr>
          <p:cNvPr id="22" name="图片 21">
            <a:extLst>
              <a:ext uri="{FF2B5EF4-FFF2-40B4-BE49-F238E27FC236}">
                <a16:creationId xmlns:a16="http://schemas.microsoft.com/office/drawing/2014/main" id="{D65B45CA-5EFF-F9E0-64F7-88C6C5BC88E5}"/>
              </a:ext>
            </a:extLst>
          </p:cNvPr>
          <p:cNvPicPr>
            <a:picLocks noChangeAspect="1"/>
          </p:cNvPicPr>
          <p:nvPr/>
        </p:nvPicPr>
        <p:blipFill>
          <a:blip r:embed="rId8"/>
          <a:stretch>
            <a:fillRect/>
          </a:stretch>
        </p:blipFill>
        <p:spPr>
          <a:xfrm>
            <a:off x="260927" y="4853293"/>
            <a:ext cx="5548746" cy="1119545"/>
          </a:xfrm>
          <a:prstGeom prst="rect">
            <a:avLst/>
          </a:prstGeom>
        </p:spPr>
      </p:pic>
      <p:sp>
        <p:nvSpPr>
          <p:cNvPr id="23" name="日期占位符 22">
            <a:extLst>
              <a:ext uri="{FF2B5EF4-FFF2-40B4-BE49-F238E27FC236}">
                <a16:creationId xmlns:a16="http://schemas.microsoft.com/office/drawing/2014/main" id="{9E14A333-B3B3-DDF9-BA77-3CC641A54D3F}"/>
              </a:ext>
            </a:extLst>
          </p:cNvPr>
          <p:cNvSpPr>
            <a:spLocks noGrp="1"/>
          </p:cNvSpPr>
          <p:nvPr>
            <p:ph type="dt" sz="half" idx="10"/>
          </p:nvPr>
        </p:nvSpPr>
        <p:spPr/>
        <p:txBody>
          <a:bodyPr/>
          <a:lstStyle/>
          <a:p>
            <a:fld id="{84B604A1-44D7-9443-870B-7389C0518861}" type="datetime1">
              <a:rPr lang="zh-CN" altLang="en-US" smtClean="0"/>
              <a:t>2025/9/20</a:t>
            </a:fld>
            <a:endParaRPr lang="en-CN"/>
          </a:p>
        </p:txBody>
      </p:sp>
      <p:sp>
        <p:nvSpPr>
          <p:cNvPr id="24" name="页脚占位符 23">
            <a:extLst>
              <a:ext uri="{FF2B5EF4-FFF2-40B4-BE49-F238E27FC236}">
                <a16:creationId xmlns:a16="http://schemas.microsoft.com/office/drawing/2014/main" id="{2319BB4E-5C23-1C43-BBE5-FADB56AC2787}"/>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2641601" y="1034057"/>
            <a:ext cx="8128000" cy="705485"/>
          </a:xfrm>
        </p:spPr>
        <p:txBody>
          <a:bodyPr>
            <a:noAutofit/>
          </a:bodyPr>
          <a:lstStyle/>
          <a:p>
            <a:r>
              <a:rPr lang="en-US" altLang="zh-CN" sz="2400" b="1" dirty="0">
                <a:latin typeface="+mn-lt"/>
              </a:rPr>
              <a:t>Characteristics of Migdal Events and Detector Requirements</a:t>
            </a:r>
          </a:p>
        </p:txBody>
      </p:sp>
      <p:sp>
        <p:nvSpPr>
          <p:cNvPr id="3" name="内容占位符 2"/>
          <p:cNvSpPr>
            <a:spLocks noGrp="1"/>
          </p:cNvSpPr>
          <p:nvPr>
            <p:ph idx="1"/>
            <p:custDataLst>
              <p:tags r:id="rId2"/>
            </p:custDataLst>
          </p:nvPr>
        </p:nvSpPr>
        <p:spPr>
          <a:xfrm>
            <a:off x="7410566" y="2255032"/>
            <a:ext cx="4476634" cy="4077335"/>
          </a:xfrm>
        </p:spPr>
        <p:txBody>
          <a:bodyPr>
            <a:normAutofit/>
          </a:bodyPr>
          <a:lstStyle/>
          <a:p>
            <a:r>
              <a:rPr lang="en-US" altLang="zh-CN" sz="2400" b="1" dirty="0">
                <a:solidFill>
                  <a:srgbClr val="FF0000"/>
                </a:solidFill>
              </a:rPr>
              <a:t>ER ~ keV</a:t>
            </a:r>
            <a:r>
              <a:rPr lang="zh-CN" altLang="en-US" sz="2400" b="1" dirty="0">
                <a:solidFill>
                  <a:srgbClr val="FF0000"/>
                </a:solidFill>
              </a:rPr>
              <a:t>，</a:t>
            </a:r>
            <a:r>
              <a:rPr lang="en-US" altLang="zh-CN" sz="2400" b="1" dirty="0">
                <a:solidFill>
                  <a:srgbClr val="FF0000"/>
                </a:solidFill>
              </a:rPr>
              <a:t>NR ~ hundreds keV</a:t>
            </a:r>
          </a:p>
          <a:p>
            <a:pPr marL="685800" lvl="1" indent="-228600">
              <a:buFont typeface="Arial" panose="020B0604020202020204" pitchFamily="34" charset="0"/>
              <a:buChar char="●"/>
            </a:pPr>
            <a:r>
              <a:rPr lang="en-US" altLang="zh-CN" dirty="0">
                <a:solidFill>
                  <a:schemeClr val="tx1"/>
                </a:solidFill>
              </a:rPr>
              <a:t>Good energy resolution</a:t>
            </a:r>
          </a:p>
          <a:p>
            <a:pPr marL="685800" lvl="1" indent="-228600">
              <a:buFont typeface="Arial" panose="020B0604020202020204" pitchFamily="34" charset="0"/>
              <a:buChar char="●"/>
            </a:pPr>
            <a:r>
              <a:rPr lang="en-US" altLang="zh-CN" dirty="0">
                <a:solidFill>
                  <a:schemeClr val="tx1"/>
                </a:solidFill>
              </a:rPr>
              <a:t>Large dynamic range.</a:t>
            </a:r>
          </a:p>
          <a:p>
            <a:pPr marL="685800" lvl="1" indent="-228600">
              <a:buFont typeface="Arial" panose="020B0604020202020204" pitchFamily="34" charset="0"/>
              <a:buChar char="●"/>
            </a:pPr>
            <a:endParaRPr lang="zh-CN" altLang="en-US" dirty="0">
              <a:solidFill>
                <a:schemeClr val="tx1"/>
              </a:solidFill>
            </a:endParaRPr>
          </a:p>
          <a:p>
            <a:r>
              <a:rPr lang="en-US" altLang="zh-CN" sz="2400" b="1" dirty="0">
                <a:solidFill>
                  <a:srgbClr val="FF0000"/>
                </a:solidFill>
              </a:rPr>
              <a:t>ER shares vertex with NR</a:t>
            </a:r>
          </a:p>
          <a:p>
            <a:pPr lvl="1"/>
            <a:r>
              <a:rPr lang="en-US" altLang="zh-CN" dirty="0">
                <a:solidFill>
                  <a:schemeClr val="tx1"/>
                </a:solidFill>
              </a:rPr>
              <a:t>Good vertex resolution</a:t>
            </a:r>
          </a:p>
          <a:p>
            <a:pPr lvl="1"/>
            <a:endParaRPr lang="zh-CN" altLang="en-US" dirty="0">
              <a:solidFill>
                <a:schemeClr val="tx1"/>
              </a:solidFill>
            </a:endParaRPr>
          </a:p>
          <a:p>
            <a:r>
              <a:rPr lang="en-US" altLang="zh-CN" sz="2400" b="1" dirty="0">
                <a:solidFill>
                  <a:srgbClr val="FF0000"/>
                </a:solidFill>
              </a:rPr>
              <a:t>Reduce possible background</a:t>
            </a:r>
          </a:p>
          <a:p>
            <a:pPr marL="685800" lvl="1" indent="-228600">
              <a:buFont typeface="Arial" panose="020B0604020202020204" pitchFamily="34" charset="0"/>
              <a:buChar char="●"/>
            </a:pPr>
            <a:r>
              <a:rPr lang="en-US" altLang="zh-CN" dirty="0">
                <a:solidFill>
                  <a:schemeClr val="tx1"/>
                </a:solidFill>
              </a:rPr>
              <a:t>Good time resolution</a:t>
            </a:r>
          </a:p>
        </p:txBody>
      </p:sp>
      <p:sp>
        <p:nvSpPr>
          <p:cNvPr id="23" name="灯片编号占位符 22"/>
          <p:cNvSpPr>
            <a:spLocks noGrp="1"/>
          </p:cNvSpPr>
          <p:nvPr>
            <p:ph type="sldNum" sz="quarter" idx="12"/>
          </p:nvPr>
        </p:nvSpPr>
        <p:spPr>
          <a:xfrm>
            <a:off x="8877600" y="6382980"/>
            <a:ext cx="2700000" cy="316800"/>
          </a:xfrm>
        </p:spPr>
        <p:txBody>
          <a:bodyPr/>
          <a:lstStyle/>
          <a:p>
            <a:fld id="{CA44AABA-6ED3-43D4-A200-DA0A2F6CBD64}" type="slidenum">
              <a:rPr lang="zh-CN" altLang="en-US" smtClean="0"/>
              <a:t>12</a:t>
            </a:fld>
            <a:endParaRPr lang="zh-CN" altLang="en-US"/>
          </a:p>
        </p:txBody>
      </p:sp>
      <p:pic>
        <p:nvPicPr>
          <p:cNvPr id="4" name="图片 3"/>
          <p:cNvPicPr>
            <a:picLocks noChangeAspect="1"/>
          </p:cNvPicPr>
          <p:nvPr/>
        </p:nvPicPr>
        <p:blipFill>
          <a:blip r:embed="rId5"/>
          <a:stretch>
            <a:fillRect/>
          </a:stretch>
        </p:blipFill>
        <p:spPr>
          <a:xfrm>
            <a:off x="740410" y="1925280"/>
            <a:ext cx="6132830" cy="4457700"/>
          </a:xfrm>
          <a:prstGeom prst="rect">
            <a:avLst/>
          </a:prstGeom>
        </p:spPr>
      </p:pic>
      <p:sp>
        <p:nvSpPr>
          <p:cNvPr id="9" name="文本框 8"/>
          <p:cNvSpPr txBox="1"/>
          <p:nvPr/>
        </p:nvSpPr>
        <p:spPr>
          <a:xfrm>
            <a:off x="4516581" y="3573090"/>
            <a:ext cx="997527" cy="369332"/>
          </a:xfrm>
          <a:prstGeom prst="rect">
            <a:avLst/>
          </a:prstGeom>
          <a:noFill/>
        </p:spPr>
        <p:txBody>
          <a:bodyPr wrap="square" rtlCol="0">
            <a:spAutoFit/>
          </a:bodyPr>
          <a:lstStyle/>
          <a:p>
            <a:r>
              <a:rPr lang="en-US" altLang="zh-CN" dirty="0"/>
              <a:t>ER</a:t>
            </a:r>
          </a:p>
        </p:txBody>
      </p:sp>
      <p:sp>
        <p:nvSpPr>
          <p:cNvPr id="10" name="文本框 9"/>
          <p:cNvSpPr txBox="1"/>
          <p:nvPr/>
        </p:nvSpPr>
        <p:spPr>
          <a:xfrm>
            <a:off x="2918460" y="3835657"/>
            <a:ext cx="693420" cy="368300"/>
          </a:xfrm>
          <a:prstGeom prst="rect">
            <a:avLst/>
          </a:prstGeom>
          <a:noFill/>
        </p:spPr>
        <p:txBody>
          <a:bodyPr wrap="square" rtlCol="0">
            <a:spAutoFit/>
          </a:bodyPr>
          <a:lstStyle/>
          <a:p>
            <a:r>
              <a:rPr lang="en-US" altLang="zh-CN" dirty="0"/>
              <a:t>NR</a:t>
            </a:r>
          </a:p>
        </p:txBody>
      </p:sp>
      <p:grpSp>
        <p:nvGrpSpPr>
          <p:cNvPr id="16" name="组合 15"/>
          <p:cNvGrpSpPr/>
          <p:nvPr/>
        </p:nvGrpSpPr>
        <p:grpSpPr>
          <a:xfrm>
            <a:off x="3528060" y="4163000"/>
            <a:ext cx="907415" cy="453390"/>
            <a:chOff x="13410" y="7769"/>
            <a:chExt cx="1429" cy="714"/>
          </a:xfrm>
        </p:grpSpPr>
        <p:cxnSp>
          <p:nvCxnSpPr>
            <p:cNvPr id="11" name="直接连接符 10"/>
            <p:cNvCxnSpPr/>
            <p:nvPr/>
          </p:nvCxnSpPr>
          <p:spPr>
            <a:xfrm>
              <a:off x="13410" y="8472"/>
              <a:ext cx="1429" cy="11"/>
            </a:xfrm>
            <a:prstGeom prst="line">
              <a:avLst/>
            </a:prstGeom>
            <a:ln w="38100">
              <a:solidFill>
                <a:srgbClr val="FF0000"/>
              </a:solidFill>
              <a:headEnd type="stealth" w="med" len="med"/>
              <a:tailEnd type="stealth" w="med" len="med"/>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13520" y="7769"/>
              <a:ext cx="1289" cy="628"/>
            </a:xfrm>
            <a:prstGeom prst="rect">
              <a:avLst/>
            </a:prstGeom>
            <a:noFill/>
          </p:spPr>
          <p:txBody>
            <a:bodyPr wrap="square" rtlCol="0">
              <a:spAutoFit/>
            </a:bodyPr>
            <a:lstStyle/>
            <a:p>
              <a:r>
                <a:rPr lang="en-US" altLang="zh-CN" sz="2000" dirty="0"/>
                <a:t>1 mm</a:t>
              </a:r>
            </a:p>
          </p:txBody>
        </p:sp>
      </p:grpSp>
      <p:sp>
        <p:nvSpPr>
          <p:cNvPr id="5" name="标题 1">
            <a:extLst>
              <a:ext uri="{FF2B5EF4-FFF2-40B4-BE49-F238E27FC236}">
                <a16:creationId xmlns:a16="http://schemas.microsoft.com/office/drawing/2014/main" id="{A6DFB374-EA9F-1141-9516-203FCE4AB8CC}"/>
              </a:ext>
            </a:extLst>
          </p:cNvPr>
          <p:cNvSpPr txBox="1"/>
          <p:nvPr/>
        </p:nvSpPr>
        <p:spPr>
          <a:xfrm>
            <a:off x="681414" y="217133"/>
            <a:ext cx="11566205" cy="644004"/>
          </a:xfrm>
          <a:prstGeom prst="rect">
            <a:avLst/>
          </a:prstGeom>
        </p:spPr>
        <p:txBody>
          <a:bodyPr tIns="72000" bIns="72000" anchor="ctr" anchorCtr="0"/>
          <a:lstStyle>
            <a:lvl1pPr algn="l" defTabSz="914400" rtl="0" eaLnBrk="1" latinLnBrk="0" hangingPunct="1">
              <a:lnSpc>
                <a:spcPct val="90000"/>
              </a:lnSpc>
              <a:spcBef>
                <a:spcPct val="0"/>
              </a:spcBef>
              <a:buNone/>
              <a:defRPr kumimoji="0" lang="zh-CN" altLang="en-US" sz="3200" b="1" i="0" u="none" strike="noStrike" kern="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defRPr>
            </a:lvl1pPr>
          </a:lstStyle>
          <a:p>
            <a:r>
              <a:rPr lang="en-US" altLang="zh-CN" dirty="0"/>
              <a:t>Sub-GeV searches increasingly dominated by Migdal </a:t>
            </a:r>
          </a:p>
        </p:txBody>
      </p:sp>
      <p:cxnSp>
        <p:nvCxnSpPr>
          <p:cNvPr id="6" name="Straight Connector 3">
            <a:extLst>
              <a:ext uri="{FF2B5EF4-FFF2-40B4-BE49-F238E27FC236}">
                <a16:creationId xmlns:a16="http://schemas.microsoft.com/office/drawing/2014/main" id="{670552AA-F8EF-08C4-1569-9F4E1D7168EF}"/>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26BA8B34-D904-F4C2-2EF4-7557D8B88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67C63731-7C05-7695-7A28-131ED65DE674}"/>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zh-CN" altLang="en-US" sz="3200" b="1" dirty="0">
                <a:solidFill>
                  <a:srgbClr val="0432FF"/>
                </a:solidFill>
                <a:latin typeface="+mn-lt"/>
              </a:rPr>
              <a:t> </a:t>
            </a:r>
            <a:r>
              <a:rPr lang="en-US" altLang="zh-CN" sz="3200" b="1" dirty="0">
                <a:solidFill>
                  <a:srgbClr val="0432FF"/>
                </a:solidFill>
                <a:latin typeface="+mn-lt"/>
              </a:rPr>
              <a:t>Scattering: Migdal Effect</a:t>
            </a:r>
            <a:endParaRPr lang="en-CN" altLang="zh-CN" sz="3200" b="1" dirty="0">
              <a:solidFill>
                <a:srgbClr val="0432FF"/>
              </a:solidFill>
              <a:latin typeface="+mn-lt"/>
            </a:endParaRPr>
          </a:p>
        </p:txBody>
      </p:sp>
      <p:sp>
        <p:nvSpPr>
          <p:cNvPr id="14" name="日期占位符 13">
            <a:extLst>
              <a:ext uri="{FF2B5EF4-FFF2-40B4-BE49-F238E27FC236}">
                <a16:creationId xmlns:a16="http://schemas.microsoft.com/office/drawing/2014/main" id="{589BD3F7-E0D4-2AEF-E614-C5DAA5B5BD8A}"/>
              </a:ext>
            </a:extLst>
          </p:cNvPr>
          <p:cNvSpPr>
            <a:spLocks noGrp="1"/>
          </p:cNvSpPr>
          <p:nvPr>
            <p:ph type="dt" sz="half" idx="10"/>
          </p:nvPr>
        </p:nvSpPr>
        <p:spPr/>
        <p:txBody>
          <a:bodyPr/>
          <a:lstStyle/>
          <a:p>
            <a:fld id="{364771ED-B3E6-324F-AB5F-3227C12E1EC4}" type="datetime1">
              <a:rPr lang="zh-CN" altLang="en-US" smtClean="0"/>
              <a:t>2025/9/20</a:t>
            </a:fld>
            <a:endParaRPr lang="en-CN"/>
          </a:p>
        </p:txBody>
      </p:sp>
      <p:sp>
        <p:nvSpPr>
          <p:cNvPr id="15" name="页脚占位符 14">
            <a:extLst>
              <a:ext uri="{FF2B5EF4-FFF2-40B4-BE49-F238E27FC236}">
                <a16:creationId xmlns:a16="http://schemas.microsoft.com/office/drawing/2014/main" id="{F73A271E-89B4-6FA0-536E-A8BDD9106475}"/>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245E135-20FC-9DE6-533F-D50F8639F4B7}"/>
              </a:ext>
            </a:extLst>
          </p:cNvPr>
          <p:cNvGrpSpPr/>
          <p:nvPr/>
        </p:nvGrpSpPr>
        <p:grpSpPr>
          <a:xfrm>
            <a:off x="0" y="1016000"/>
            <a:ext cx="12403455" cy="5841365"/>
            <a:chOff x="0" y="0"/>
            <a:chExt cx="12403455" cy="6857365"/>
          </a:xfrm>
        </p:grpSpPr>
        <p:pic>
          <p:nvPicPr>
            <p:cNvPr id="4" name="图片 3"/>
            <p:cNvPicPr>
              <a:picLocks noChangeAspect="1"/>
            </p:cNvPicPr>
            <p:nvPr/>
          </p:nvPicPr>
          <p:blipFill>
            <a:blip r:embed="rId3"/>
            <a:stretch>
              <a:fillRect/>
            </a:stretch>
          </p:blipFill>
          <p:spPr>
            <a:xfrm>
              <a:off x="0" y="0"/>
              <a:ext cx="12191365" cy="6857365"/>
            </a:xfrm>
            <a:prstGeom prst="rect">
              <a:avLst/>
            </a:prstGeom>
          </p:spPr>
        </p:pic>
        <p:sp>
          <p:nvSpPr>
            <p:cNvPr id="10" name="爆炸形 1 9"/>
            <p:cNvSpPr/>
            <p:nvPr/>
          </p:nvSpPr>
          <p:spPr>
            <a:xfrm>
              <a:off x="6169025" y="2870200"/>
              <a:ext cx="220345" cy="192405"/>
            </a:xfrm>
            <a:prstGeom prst="irregularSeal1">
              <a:avLst/>
            </a:prstGeom>
            <a:solidFill>
              <a:schemeClr val="accent2"/>
            </a:solidFill>
            <a:ln>
              <a:solidFill>
                <a:schemeClr val="accent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nvSpPr>
          <p:spPr>
            <a:xfrm>
              <a:off x="6501130" y="2526030"/>
              <a:ext cx="4064000" cy="460375"/>
            </a:xfrm>
            <a:prstGeom prst="rect">
              <a:avLst/>
            </a:prstGeom>
            <a:noFill/>
          </p:spPr>
          <p:txBody>
            <a:bodyPr wrap="square" rtlCol="0">
              <a:spAutoFit/>
            </a:bodyPr>
            <a:lstStyle/>
            <a:p>
              <a:r>
                <a:rPr lang="en-US" altLang="zh-CN" sz="2400" b="1">
                  <a:solidFill>
                    <a:schemeClr val="tx1"/>
                  </a:solidFill>
                </a:rPr>
                <a:t>D-D 2.5 MeV source</a:t>
              </a:r>
            </a:p>
          </p:txBody>
        </p:sp>
        <p:sp>
          <p:nvSpPr>
            <p:cNvPr id="15" name="文本框 14"/>
            <p:cNvSpPr txBox="1"/>
            <p:nvPr/>
          </p:nvSpPr>
          <p:spPr>
            <a:xfrm>
              <a:off x="641985" y="626745"/>
              <a:ext cx="2451735" cy="398780"/>
            </a:xfrm>
            <a:prstGeom prst="rect">
              <a:avLst/>
            </a:prstGeom>
            <a:noFill/>
          </p:spPr>
          <p:txBody>
            <a:bodyPr wrap="square" rtlCol="0">
              <a:spAutoFit/>
            </a:bodyPr>
            <a:lstStyle/>
            <a:p>
              <a:r>
                <a:rPr lang="en-US" altLang="zh-CN" sz="2000" b="1"/>
                <a:t>Scintillator </a:t>
              </a:r>
              <a:r>
                <a:rPr lang="zh-CN" altLang="en-US" sz="2000" b="1"/>
                <a:t>①</a:t>
              </a:r>
              <a:r>
                <a:rPr lang="en-US" altLang="zh-CN" sz="2000" b="1"/>
                <a:t>  </a:t>
              </a:r>
              <a:endParaRPr lang="zh-CN" altLang="en-US" sz="2000" b="1"/>
            </a:p>
          </p:txBody>
        </p:sp>
        <p:sp>
          <p:nvSpPr>
            <p:cNvPr id="16" name="文本框 15"/>
            <p:cNvSpPr txBox="1"/>
            <p:nvPr/>
          </p:nvSpPr>
          <p:spPr>
            <a:xfrm>
              <a:off x="6191885" y="292100"/>
              <a:ext cx="2451735" cy="398780"/>
            </a:xfrm>
            <a:prstGeom prst="rect">
              <a:avLst/>
            </a:prstGeom>
            <a:noFill/>
          </p:spPr>
          <p:txBody>
            <a:bodyPr wrap="square" rtlCol="0">
              <a:spAutoFit/>
            </a:bodyPr>
            <a:lstStyle/>
            <a:p>
              <a:r>
                <a:rPr lang="en-US" altLang="zh-CN" sz="2000" b="1"/>
                <a:t>Scintillator </a:t>
              </a:r>
              <a:r>
                <a:rPr lang="zh-CN" altLang="en-US" sz="2000" b="1"/>
                <a:t>②</a:t>
              </a:r>
              <a:r>
                <a:rPr lang="en-US" altLang="zh-CN" sz="2000" b="1"/>
                <a:t>  </a:t>
              </a:r>
              <a:endParaRPr lang="zh-CN" altLang="en-US" sz="2000" b="1"/>
            </a:p>
          </p:txBody>
        </p:sp>
        <p:sp>
          <p:nvSpPr>
            <p:cNvPr id="17" name="文本框 16"/>
            <p:cNvSpPr txBox="1"/>
            <p:nvPr/>
          </p:nvSpPr>
          <p:spPr>
            <a:xfrm>
              <a:off x="9758680" y="3362325"/>
              <a:ext cx="2644775" cy="398780"/>
            </a:xfrm>
            <a:prstGeom prst="rect">
              <a:avLst/>
            </a:prstGeom>
            <a:noFill/>
          </p:spPr>
          <p:txBody>
            <a:bodyPr wrap="square" rtlCol="0">
              <a:spAutoFit/>
            </a:bodyPr>
            <a:lstStyle/>
            <a:p>
              <a:r>
                <a:rPr lang="en-US" altLang="zh-CN" sz="2000" b="1"/>
                <a:t>Scintillator </a:t>
              </a:r>
              <a:r>
                <a:rPr lang="zh-CN" altLang="en-US" sz="2000" b="1"/>
                <a:t>③</a:t>
              </a:r>
              <a:r>
                <a:rPr lang="en-US" altLang="zh-CN" sz="2000" b="1"/>
                <a:t>  </a:t>
              </a:r>
              <a:endParaRPr lang="zh-CN" altLang="en-US" sz="2000" b="1"/>
            </a:p>
          </p:txBody>
        </p:sp>
        <p:sp>
          <p:nvSpPr>
            <p:cNvPr id="18" name="文本框 17"/>
            <p:cNvSpPr txBox="1"/>
            <p:nvPr/>
          </p:nvSpPr>
          <p:spPr>
            <a:xfrm rot="18180000">
              <a:off x="4157345" y="2995930"/>
              <a:ext cx="2120265" cy="398780"/>
            </a:xfrm>
            <a:prstGeom prst="rect">
              <a:avLst/>
            </a:prstGeom>
            <a:noFill/>
          </p:spPr>
          <p:txBody>
            <a:bodyPr wrap="square" rtlCol="0">
              <a:spAutoFit/>
            </a:bodyPr>
            <a:lstStyle/>
            <a:p>
              <a:r>
                <a:rPr lang="en-US" altLang="zh-CN" sz="2000" b="1"/>
                <a:t>Lead box</a:t>
              </a:r>
            </a:p>
          </p:txBody>
        </p:sp>
        <p:sp>
          <p:nvSpPr>
            <p:cNvPr id="19" name="文本框 18"/>
            <p:cNvSpPr txBox="1"/>
            <p:nvPr/>
          </p:nvSpPr>
          <p:spPr>
            <a:xfrm>
              <a:off x="4325620" y="5743575"/>
              <a:ext cx="3058160" cy="398780"/>
            </a:xfrm>
            <a:prstGeom prst="rect">
              <a:avLst/>
            </a:prstGeom>
            <a:noFill/>
          </p:spPr>
          <p:txBody>
            <a:bodyPr wrap="square" rtlCol="0">
              <a:spAutoFit/>
            </a:bodyPr>
            <a:lstStyle/>
            <a:p>
              <a:r>
                <a:rPr lang="en-US" altLang="zh-CN" sz="2000" b="1"/>
                <a:t>Migdal detector</a:t>
              </a:r>
              <a:endParaRPr lang="zh-CN" altLang="en-US" sz="2000" b="1"/>
            </a:p>
          </p:txBody>
        </p:sp>
        <p:sp>
          <p:nvSpPr>
            <p:cNvPr id="20" name="文本框 19"/>
            <p:cNvSpPr txBox="1"/>
            <p:nvPr/>
          </p:nvSpPr>
          <p:spPr>
            <a:xfrm>
              <a:off x="9103360" y="1091565"/>
              <a:ext cx="2829560" cy="645160"/>
            </a:xfrm>
            <a:prstGeom prst="rect">
              <a:avLst/>
            </a:prstGeom>
          </p:spPr>
          <p:txBody>
            <a:bodyPr wrap="square">
              <a:spAutoFit/>
            </a:bodyPr>
            <a:lstStyle/>
            <a:p>
              <a:pPr marL="0" algn="l">
                <a:buClrTx/>
                <a:buSzTx/>
                <a:buFontTx/>
              </a:pPr>
              <a:r>
                <a:rPr lang="en-US" altLang="zh-CN" sz="1800" b="1" i="0">
                  <a:solidFill>
                    <a:schemeClr val="tx1"/>
                  </a:solidFill>
                </a:rPr>
                <a:t>Neutron and gamma spectrum measurement</a:t>
              </a:r>
            </a:p>
          </p:txBody>
        </p:sp>
        <p:sp>
          <p:nvSpPr>
            <p:cNvPr id="21" name="文本框 20"/>
            <p:cNvSpPr txBox="1"/>
            <p:nvPr/>
          </p:nvSpPr>
          <p:spPr>
            <a:xfrm>
              <a:off x="213360" y="2432050"/>
              <a:ext cx="2829560" cy="368300"/>
            </a:xfrm>
            <a:prstGeom prst="rect">
              <a:avLst/>
            </a:prstGeom>
          </p:spPr>
          <p:txBody>
            <a:bodyPr wrap="square">
              <a:spAutoFit/>
            </a:bodyPr>
            <a:lstStyle/>
            <a:p>
              <a:pPr marL="0" algn="l">
                <a:buClrTx/>
                <a:buSzTx/>
                <a:buFontTx/>
              </a:pPr>
              <a:r>
                <a:rPr lang="en-US" altLang="zh-CN" sz="1800" b="1" i="0">
                  <a:solidFill>
                    <a:schemeClr val="tx1"/>
                  </a:solidFill>
                </a:rPr>
                <a:t>D-D source </a:t>
              </a:r>
              <a:r>
                <a:rPr lang="en-US" altLang="zh-CN" b="1">
                  <a:sym typeface="+mn-ea"/>
                </a:rPr>
                <a:t>monitoring</a:t>
              </a:r>
              <a:endParaRPr lang="en-US" altLang="zh-CN" sz="1800" b="1" i="0">
                <a:solidFill>
                  <a:schemeClr val="tx1"/>
                </a:solidFill>
              </a:endParaRPr>
            </a:p>
          </p:txBody>
        </p:sp>
        <p:sp>
          <p:nvSpPr>
            <p:cNvPr id="22" name="文本框 21"/>
            <p:cNvSpPr txBox="1"/>
            <p:nvPr/>
          </p:nvSpPr>
          <p:spPr>
            <a:xfrm>
              <a:off x="9324975" y="5546090"/>
              <a:ext cx="2829560" cy="368300"/>
            </a:xfrm>
            <a:prstGeom prst="rect">
              <a:avLst/>
            </a:prstGeom>
          </p:spPr>
          <p:txBody>
            <a:bodyPr wrap="square">
              <a:spAutoFit/>
            </a:bodyPr>
            <a:lstStyle/>
            <a:p>
              <a:pPr marL="0" algn="l">
                <a:buClrTx/>
                <a:buSzTx/>
                <a:buFontTx/>
              </a:pPr>
              <a:r>
                <a:rPr lang="en-US" altLang="zh-CN" sz="1800" b="1" i="0">
                  <a:solidFill>
                    <a:schemeClr val="tx1"/>
                  </a:solidFill>
                </a:rPr>
                <a:t>D-D source </a:t>
              </a:r>
              <a:r>
                <a:rPr lang="en-US" altLang="zh-CN" b="1">
                  <a:sym typeface="+mn-ea"/>
                </a:rPr>
                <a:t>monitoring</a:t>
              </a:r>
              <a:endParaRPr lang="en-US" altLang="zh-CN" sz="1800" b="1" i="0">
                <a:solidFill>
                  <a:schemeClr val="tx1"/>
                </a:solidFill>
              </a:endParaRPr>
            </a:p>
          </p:txBody>
        </p:sp>
        <p:sp>
          <p:nvSpPr>
            <p:cNvPr id="23" name="文本框 22"/>
            <p:cNvSpPr txBox="1"/>
            <p:nvPr/>
          </p:nvSpPr>
          <p:spPr>
            <a:xfrm>
              <a:off x="264160" y="3695700"/>
              <a:ext cx="3230880" cy="1064260"/>
            </a:xfrm>
            <a:prstGeom prst="rect">
              <a:avLst/>
            </a:prstGeom>
            <a:noFill/>
          </p:spPr>
          <p:txBody>
            <a:bodyPr wrap="square" rtlCol="0">
              <a:noAutofit/>
            </a:bodyPr>
            <a:lstStyle/>
            <a:p>
              <a:r>
                <a:rPr lang="en-US" altLang="zh-CN" sz="2000" b="1" dirty="0"/>
                <a:t>Working gas:</a:t>
              </a:r>
            </a:p>
            <a:p>
              <a:r>
                <a:rPr lang="en-US" altLang="zh-CN" dirty="0"/>
                <a:t>0.8 atm @ ~300 K</a:t>
              </a:r>
            </a:p>
            <a:p>
              <a:r>
                <a:rPr lang="en-US" altLang="zh-CN" dirty="0"/>
                <a:t>40% Helium + Dimethyl ether (DME,C</a:t>
              </a:r>
              <a:r>
                <a:rPr lang="en-US" altLang="zh-CN" baseline="-25000" dirty="0"/>
                <a:t>2</a:t>
              </a:r>
              <a:r>
                <a:rPr lang="en-US" altLang="zh-CN" dirty="0"/>
                <a:t>H</a:t>
              </a:r>
              <a:r>
                <a:rPr lang="en-US" altLang="zh-CN" baseline="-25000" dirty="0"/>
                <a:t>6</a:t>
              </a:r>
              <a:r>
                <a:rPr lang="en-US" altLang="zh-CN" dirty="0"/>
                <a:t>O)</a:t>
              </a:r>
            </a:p>
          </p:txBody>
        </p:sp>
        <p:sp>
          <p:nvSpPr>
            <p:cNvPr id="24" name="文本框 23"/>
            <p:cNvSpPr txBox="1"/>
            <p:nvPr/>
          </p:nvSpPr>
          <p:spPr>
            <a:xfrm>
              <a:off x="264160" y="5220652"/>
              <a:ext cx="5080000" cy="645160"/>
            </a:xfrm>
            <a:prstGeom prst="rect">
              <a:avLst/>
            </a:prstGeom>
          </p:spPr>
          <p:txBody>
            <a:bodyPr>
              <a:spAutoFit/>
            </a:bodyPr>
            <a:lstStyle/>
            <a:p>
              <a:pPr marL="0" algn="l">
                <a:buClrTx/>
                <a:buSzTx/>
                <a:buFontTx/>
              </a:pPr>
              <a:r>
                <a:rPr lang="en-US" altLang="zh-CN" sz="1800" b="0" i="0"/>
                <a:t>Nucleus: hundreds of keV</a:t>
              </a:r>
            </a:p>
            <a:p>
              <a:pPr marL="0" algn="l">
                <a:buClrTx/>
                <a:buSzTx/>
                <a:buFontTx/>
              </a:pPr>
              <a:r>
                <a:rPr lang="en-US" altLang="zh-CN" sz="1800" b="0" i="0"/>
                <a:t>Electron: 5-10 keV</a:t>
              </a:r>
            </a:p>
          </p:txBody>
        </p:sp>
      </p:grpSp>
      <p:sp>
        <p:nvSpPr>
          <p:cNvPr id="25" name="灯片编号占位符 24"/>
          <p:cNvSpPr>
            <a:spLocks noGrp="1"/>
          </p:cNvSpPr>
          <p:nvPr>
            <p:ph type="sldNum" sz="quarter" idx="12"/>
          </p:nvPr>
        </p:nvSpPr>
        <p:spPr>
          <a:xfrm>
            <a:off x="8877600" y="6382980"/>
            <a:ext cx="2700000" cy="316800"/>
          </a:xfrm>
        </p:spPr>
        <p:txBody>
          <a:bodyPr/>
          <a:lstStyle/>
          <a:p>
            <a:fld id="{CA44AABA-6ED3-43D4-A200-DA0A2F6CBD64}" type="slidenum">
              <a:rPr lang="zh-CN" altLang="en-US" smtClean="0"/>
              <a:t>13</a:t>
            </a:fld>
            <a:endParaRPr lang="zh-CN" altLang="en-US"/>
          </a:p>
        </p:txBody>
      </p:sp>
      <p:cxnSp>
        <p:nvCxnSpPr>
          <p:cNvPr id="3" name="Straight Connector 3">
            <a:extLst>
              <a:ext uri="{FF2B5EF4-FFF2-40B4-BE49-F238E27FC236}">
                <a16:creationId xmlns:a16="http://schemas.microsoft.com/office/drawing/2014/main" id="{281A3065-C1BA-76F6-BA74-37F8CDC743D5}"/>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2ECF115F-5803-B557-C906-3C8F3C135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026E851-D8E9-7337-C67C-DFA87F2E09B7}"/>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zh-CN" altLang="en-US" sz="3200" b="1" dirty="0">
                <a:solidFill>
                  <a:srgbClr val="0432FF"/>
                </a:solidFill>
                <a:latin typeface="+mn-lt"/>
              </a:rPr>
              <a:t> </a:t>
            </a:r>
            <a:r>
              <a:rPr lang="en-US" altLang="zh-CN" sz="3200" b="1" dirty="0">
                <a:solidFill>
                  <a:srgbClr val="0432FF"/>
                </a:solidFill>
                <a:latin typeface="+mn-lt"/>
              </a:rPr>
              <a:t>Scattering: Migdal Effect</a:t>
            </a:r>
            <a:endParaRPr lang="en-CN" altLang="zh-CN" sz="3200" b="1" dirty="0">
              <a:solidFill>
                <a:srgbClr val="0432FF"/>
              </a:solidFill>
              <a:latin typeface="+mn-lt"/>
            </a:endParaRPr>
          </a:p>
        </p:txBody>
      </p:sp>
      <p:sp>
        <p:nvSpPr>
          <p:cNvPr id="7" name="日期占位符 6">
            <a:extLst>
              <a:ext uri="{FF2B5EF4-FFF2-40B4-BE49-F238E27FC236}">
                <a16:creationId xmlns:a16="http://schemas.microsoft.com/office/drawing/2014/main" id="{277F62E2-CB53-C777-62B2-0E4C32F8A7BC}"/>
              </a:ext>
            </a:extLst>
          </p:cNvPr>
          <p:cNvSpPr>
            <a:spLocks noGrp="1"/>
          </p:cNvSpPr>
          <p:nvPr>
            <p:ph type="dt" sz="half" idx="10"/>
          </p:nvPr>
        </p:nvSpPr>
        <p:spPr/>
        <p:txBody>
          <a:bodyPr/>
          <a:lstStyle/>
          <a:p>
            <a:fld id="{CC85FAAA-618C-824C-BBE2-889C2D4AE1FF}" type="datetime1">
              <a:rPr lang="zh-CN" altLang="en-US" smtClean="0"/>
              <a:t>2025/9/20</a:t>
            </a:fld>
            <a:endParaRPr lang="en-CN"/>
          </a:p>
        </p:txBody>
      </p:sp>
      <p:sp>
        <p:nvSpPr>
          <p:cNvPr id="8" name="页脚占位符 7">
            <a:extLst>
              <a:ext uri="{FF2B5EF4-FFF2-40B4-BE49-F238E27FC236}">
                <a16:creationId xmlns:a16="http://schemas.microsoft.com/office/drawing/2014/main" id="{818B7D6A-064E-A1F6-73A2-7D66C5A125BE}"/>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30D2D-79A5-6EBC-1A3D-B69D5E7F2BAA}"/>
            </a:ext>
          </a:extLst>
        </p:cNvPr>
        <p:cNvGrpSpPr/>
        <p:nvPr/>
      </p:nvGrpSpPr>
      <p:grpSpPr>
        <a:xfrm>
          <a:off x="0" y="0"/>
          <a:ext cx="0" cy="0"/>
          <a:chOff x="0" y="0"/>
          <a:chExt cx="0" cy="0"/>
        </a:xfrm>
      </p:grpSpPr>
      <p:sp>
        <p:nvSpPr>
          <p:cNvPr id="25" name="灯片编号占位符 24">
            <a:extLst>
              <a:ext uri="{FF2B5EF4-FFF2-40B4-BE49-F238E27FC236}">
                <a16:creationId xmlns:a16="http://schemas.microsoft.com/office/drawing/2014/main" id="{8C6827F7-C38F-F849-3DD9-DEA3A4217FC4}"/>
              </a:ext>
            </a:extLst>
          </p:cNvPr>
          <p:cNvSpPr>
            <a:spLocks noGrp="1"/>
          </p:cNvSpPr>
          <p:nvPr>
            <p:ph type="sldNum" sz="quarter" idx="12"/>
          </p:nvPr>
        </p:nvSpPr>
        <p:spPr>
          <a:xfrm>
            <a:off x="8877600" y="6382980"/>
            <a:ext cx="2700000" cy="316800"/>
          </a:xfrm>
        </p:spPr>
        <p:txBody>
          <a:bodyPr/>
          <a:lstStyle/>
          <a:p>
            <a:fld id="{CA44AABA-6ED3-43D4-A200-DA0A2F6CBD64}" type="slidenum">
              <a:rPr lang="zh-CN" altLang="en-US" smtClean="0"/>
              <a:t>14</a:t>
            </a:fld>
            <a:endParaRPr lang="zh-CN" altLang="en-US"/>
          </a:p>
        </p:txBody>
      </p:sp>
      <p:cxnSp>
        <p:nvCxnSpPr>
          <p:cNvPr id="3" name="Straight Connector 3">
            <a:extLst>
              <a:ext uri="{FF2B5EF4-FFF2-40B4-BE49-F238E27FC236}">
                <a16:creationId xmlns:a16="http://schemas.microsoft.com/office/drawing/2014/main" id="{D3EFFCA4-EB59-E059-C2E7-2A93BBD48DBD}"/>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40E2E5B9-7F22-0586-4E9F-14DD82584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461B0DF-CAA1-9376-501B-BC15F72E5FE8}"/>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zh-CN" altLang="en-US" sz="3200" b="1" dirty="0">
                <a:solidFill>
                  <a:srgbClr val="0432FF"/>
                </a:solidFill>
                <a:latin typeface="+mn-lt"/>
              </a:rPr>
              <a:t> </a:t>
            </a:r>
            <a:r>
              <a:rPr lang="en-US" altLang="zh-CN" sz="3200" b="1" dirty="0">
                <a:solidFill>
                  <a:srgbClr val="0432FF"/>
                </a:solidFill>
                <a:latin typeface="+mn-lt"/>
              </a:rPr>
              <a:t>Scattering: Migdal Effect</a:t>
            </a:r>
            <a:endParaRPr lang="en-CN" altLang="zh-CN" sz="3200" b="1" dirty="0">
              <a:solidFill>
                <a:srgbClr val="0432FF"/>
              </a:solidFill>
              <a:latin typeface="+mn-lt"/>
            </a:endParaRPr>
          </a:p>
        </p:txBody>
      </p:sp>
      <p:grpSp>
        <p:nvGrpSpPr>
          <p:cNvPr id="7" name="组合 6">
            <a:extLst>
              <a:ext uri="{FF2B5EF4-FFF2-40B4-BE49-F238E27FC236}">
                <a16:creationId xmlns:a16="http://schemas.microsoft.com/office/drawing/2014/main" id="{DF5AB256-DDF9-C601-B2A7-F0F5825B4DE3}"/>
              </a:ext>
            </a:extLst>
          </p:cNvPr>
          <p:cNvGrpSpPr/>
          <p:nvPr/>
        </p:nvGrpSpPr>
        <p:grpSpPr>
          <a:xfrm>
            <a:off x="1805709" y="1149928"/>
            <a:ext cx="8580582" cy="5708072"/>
            <a:chOff x="8782" y="594"/>
            <a:chExt cx="11080" cy="10709"/>
          </a:xfrm>
        </p:grpSpPr>
        <p:pic>
          <p:nvPicPr>
            <p:cNvPr id="8" name="图片 7" descr="320240427S-68 改字108(1)">
              <a:extLst>
                <a:ext uri="{FF2B5EF4-FFF2-40B4-BE49-F238E27FC236}">
                  <a16:creationId xmlns:a16="http://schemas.microsoft.com/office/drawing/2014/main" id="{DFB870B4-94C6-86C2-CB89-EA95A1309040}"/>
                </a:ext>
              </a:extLst>
            </p:cNvPr>
            <p:cNvPicPr>
              <a:picLocks noChangeAspect="1"/>
            </p:cNvPicPr>
            <p:nvPr/>
          </p:nvPicPr>
          <p:blipFill>
            <a:blip r:embed="rId4"/>
            <a:stretch>
              <a:fillRect/>
            </a:stretch>
          </p:blipFill>
          <p:spPr>
            <a:xfrm>
              <a:off x="8782" y="3468"/>
              <a:ext cx="11080" cy="7835"/>
            </a:xfrm>
            <a:prstGeom prst="rect">
              <a:avLst/>
            </a:prstGeom>
          </p:spPr>
        </p:pic>
        <p:pic>
          <p:nvPicPr>
            <p:cNvPr id="9" name="图片 8">
              <a:extLst>
                <a:ext uri="{FF2B5EF4-FFF2-40B4-BE49-F238E27FC236}">
                  <a16:creationId xmlns:a16="http://schemas.microsoft.com/office/drawing/2014/main" id="{FE53F94F-7040-3652-B94E-7B540A54DB80}"/>
                </a:ext>
              </a:extLst>
            </p:cNvPr>
            <p:cNvPicPr>
              <a:picLocks noChangeAspect="1"/>
            </p:cNvPicPr>
            <p:nvPr/>
          </p:nvPicPr>
          <p:blipFill>
            <a:blip r:embed="rId5"/>
            <a:stretch>
              <a:fillRect/>
            </a:stretch>
          </p:blipFill>
          <p:spPr>
            <a:xfrm>
              <a:off x="10112" y="665"/>
              <a:ext cx="3896" cy="3225"/>
            </a:xfrm>
            <a:prstGeom prst="rect">
              <a:avLst/>
            </a:prstGeom>
          </p:spPr>
        </p:pic>
        <p:pic>
          <p:nvPicPr>
            <p:cNvPr id="11" name="图片 10">
              <a:extLst>
                <a:ext uri="{FF2B5EF4-FFF2-40B4-BE49-F238E27FC236}">
                  <a16:creationId xmlns:a16="http://schemas.microsoft.com/office/drawing/2014/main" id="{8F70AD80-7BFB-89A7-4D29-F4BAA28A2F63}"/>
                </a:ext>
              </a:extLst>
            </p:cNvPr>
            <p:cNvPicPr>
              <a:picLocks noChangeAspect="1"/>
            </p:cNvPicPr>
            <p:nvPr/>
          </p:nvPicPr>
          <p:blipFill>
            <a:blip r:embed="rId6"/>
            <a:stretch>
              <a:fillRect/>
            </a:stretch>
          </p:blipFill>
          <p:spPr>
            <a:xfrm>
              <a:off x="14762" y="594"/>
              <a:ext cx="3720" cy="3296"/>
            </a:xfrm>
            <a:prstGeom prst="rect">
              <a:avLst/>
            </a:prstGeom>
          </p:spPr>
        </p:pic>
        <p:sp>
          <p:nvSpPr>
            <p:cNvPr id="12" name="文本框 11">
              <a:extLst>
                <a:ext uri="{FF2B5EF4-FFF2-40B4-BE49-F238E27FC236}">
                  <a16:creationId xmlns:a16="http://schemas.microsoft.com/office/drawing/2014/main" id="{62AE4F5B-0D2F-859F-0A30-40491A8B33E1}"/>
                </a:ext>
              </a:extLst>
            </p:cNvPr>
            <p:cNvSpPr txBox="1"/>
            <p:nvPr/>
          </p:nvSpPr>
          <p:spPr>
            <a:xfrm>
              <a:off x="11056" y="3890"/>
              <a:ext cx="1741" cy="616"/>
            </a:xfrm>
            <a:prstGeom prst="rect">
              <a:avLst/>
            </a:prstGeom>
            <a:noFill/>
          </p:spPr>
          <p:txBody>
            <a:bodyPr wrap="square" rtlCol="0">
              <a:spAutoFit/>
            </a:bodyPr>
            <a:lstStyle/>
            <a:p>
              <a:r>
                <a:rPr lang="en-US" altLang="zh-CN" dirty="0"/>
                <a:t>GMCP</a:t>
              </a:r>
            </a:p>
          </p:txBody>
        </p:sp>
        <p:sp>
          <p:nvSpPr>
            <p:cNvPr id="13" name="文本框 12">
              <a:extLst>
                <a:ext uri="{FF2B5EF4-FFF2-40B4-BE49-F238E27FC236}">
                  <a16:creationId xmlns:a16="http://schemas.microsoft.com/office/drawing/2014/main" id="{BDB1DAE6-3959-36AB-FD49-DA76DD66ACB6}"/>
                </a:ext>
              </a:extLst>
            </p:cNvPr>
            <p:cNvSpPr txBox="1"/>
            <p:nvPr/>
          </p:nvSpPr>
          <p:spPr>
            <a:xfrm>
              <a:off x="15790" y="3890"/>
              <a:ext cx="2069" cy="616"/>
            </a:xfrm>
            <a:prstGeom prst="rect">
              <a:avLst/>
            </a:prstGeom>
            <a:noFill/>
          </p:spPr>
          <p:txBody>
            <a:bodyPr wrap="square" rtlCol="0">
              <a:spAutoFit/>
            </a:bodyPr>
            <a:lstStyle/>
            <a:p>
              <a:r>
                <a:rPr lang="en-US" altLang="zh-CN" dirty="0" err="1"/>
                <a:t>Topmetal</a:t>
              </a:r>
              <a:endParaRPr lang="en-US" altLang="zh-CN" dirty="0"/>
            </a:p>
          </p:txBody>
        </p:sp>
      </p:grpSp>
      <p:sp>
        <p:nvSpPr>
          <p:cNvPr id="2" name="日期占位符 1">
            <a:extLst>
              <a:ext uri="{FF2B5EF4-FFF2-40B4-BE49-F238E27FC236}">
                <a16:creationId xmlns:a16="http://schemas.microsoft.com/office/drawing/2014/main" id="{0F7F2102-74A3-2868-133D-47C14070F7BC}"/>
              </a:ext>
            </a:extLst>
          </p:cNvPr>
          <p:cNvSpPr>
            <a:spLocks noGrp="1"/>
          </p:cNvSpPr>
          <p:nvPr>
            <p:ph type="dt" sz="half" idx="10"/>
          </p:nvPr>
        </p:nvSpPr>
        <p:spPr/>
        <p:txBody>
          <a:bodyPr/>
          <a:lstStyle/>
          <a:p>
            <a:fld id="{76DF0074-8EB0-E940-8E4B-B2A2B93E0C06}" type="datetime1">
              <a:rPr lang="zh-CN" altLang="en-US" smtClean="0"/>
              <a:t>2025/9/20</a:t>
            </a:fld>
            <a:endParaRPr lang="en-CN"/>
          </a:p>
        </p:txBody>
      </p:sp>
      <p:sp>
        <p:nvSpPr>
          <p:cNvPr id="4" name="页脚占位符 3">
            <a:extLst>
              <a:ext uri="{FF2B5EF4-FFF2-40B4-BE49-F238E27FC236}">
                <a16:creationId xmlns:a16="http://schemas.microsoft.com/office/drawing/2014/main" id="{41FD0ABA-CD51-A9D1-A0CB-554A1BDCFECE}"/>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a:p>
        </p:txBody>
      </p:sp>
    </p:spTree>
    <p:extLst>
      <p:ext uri="{BB962C8B-B14F-4D97-AF65-F5344CB8AC3E}">
        <p14:creationId xmlns:p14="http://schemas.microsoft.com/office/powerpoint/2010/main" val="180684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8FF5E-7530-E0C4-5A7C-18112D6F6D50}"/>
            </a:ext>
          </a:extLst>
        </p:cNvPr>
        <p:cNvGrpSpPr/>
        <p:nvPr/>
      </p:nvGrpSpPr>
      <p:grpSpPr>
        <a:xfrm>
          <a:off x="0" y="0"/>
          <a:ext cx="0" cy="0"/>
          <a:chOff x="0" y="0"/>
          <a:chExt cx="0" cy="0"/>
        </a:xfrm>
      </p:grpSpPr>
      <p:sp>
        <p:nvSpPr>
          <p:cNvPr id="25" name="灯片编号占位符 24">
            <a:extLst>
              <a:ext uri="{FF2B5EF4-FFF2-40B4-BE49-F238E27FC236}">
                <a16:creationId xmlns:a16="http://schemas.microsoft.com/office/drawing/2014/main" id="{3CFC578D-7CBE-BF8D-8962-050B881B07A7}"/>
              </a:ext>
            </a:extLst>
          </p:cNvPr>
          <p:cNvSpPr>
            <a:spLocks noGrp="1"/>
          </p:cNvSpPr>
          <p:nvPr>
            <p:ph type="sldNum" sz="quarter" idx="12"/>
          </p:nvPr>
        </p:nvSpPr>
        <p:spPr>
          <a:xfrm>
            <a:off x="8877600" y="6382980"/>
            <a:ext cx="2700000" cy="316800"/>
          </a:xfrm>
        </p:spPr>
        <p:txBody>
          <a:bodyPr/>
          <a:lstStyle/>
          <a:p>
            <a:fld id="{CA44AABA-6ED3-43D4-A200-DA0A2F6CBD64}" type="slidenum">
              <a:rPr lang="zh-CN" altLang="en-US" smtClean="0"/>
              <a:t>15</a:t>
            </a:fld>
            <a:endParaRPr lang="zh-CN" altLang="en-US"/>
          </a:p>
        </p:txBody>
      </p:sp>
      <p:cxnSp>
        <p:nvCxnSpPr>
          <p:cNvPr id="3" name="Straight Connector 3">
            <a:extLst>
              <a:ext uri="{FF2B5EF4-FFF2-40B4-BE49-F238E27FC236}">
                <a16:creationId xmlns:a16="http://schemas.microsoft.com/office/drawing/2014/main" id="{C6711159-9DA0-61D0-82C3-69491DC90CEA}"/>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440C48E9-8DBB-9725-60E6-DD459B78F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8298B11-C7A4-6BE7-11DC-B84EC1556B7C}"/>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zh-CN" altLang="en-US" sz="3200" b="1" dirty="0">
                <a:solidFill>
                  <a:srgbClr val="0432FF"/>
                </a:solidFill>
                <a:latin typeface="+mn-lt"/>
              </a:rPr>
              <a:t> </a:t>
            </a:r>
            <a:r>
              <a:rPr lang="en-US" altLang="zh-CN" sz="3200" b="1" dirty="0">
                <a:solidFill>
                  <a:srgbClr val="0432FF"/>
                </a:solidFill>
                <a:latin typeface="+mn-lt"/>
              </a:rPr>
              <a:t>Scattering: Migdal Effect</a:t>
            </a:r>
            <a:endParaRPr lang="en-CN" altLang="zh-CN" sz="3200" b="1" dirty="0">
              <a:solidFill>
                <a:srgbClr val="0432FF"/>
              </a:solidFill>
              <a:latin typeface="+mn-lt"/>
            </a:endParaRPr>
          </a:p>
        </p:txBody>
      </p:sp>
      <p:grpSp>
        <p:nvGrpSpPr>
          <p:cNvPr id="30" name="组合 29">
            <a:extLst>
              <a:ext uri="{FF2B5EF4-FFF2-40B4-BE49-F238E27FC236}">
                <a16:creationId xmlns:a16="http://schemas.microsoft.com/office/drawing/2014/main" id="{1407F7DB-B32C-5F03-5BAA-87BC0135E294}"/>
              </a:ext>
            </a:extLst>
          </p:cNvPr>
          <p:cNvGrpSpPr/>
          <p:nvPr/>
        </p:nvGrpSpPr>
        <p:grpSpPr>
          <a:xfrm>
            <a:off x="467300" y="1014185"/>
            <a:ext cx="5543991" cy="5394134"/>
            <a:chOff x="6563300" y="1126739"/>
            <a:chExt cx="5543991" cy="5394134"/>
          </a:xfrm>
        </p:grpSpPr>
        <p:pic>
          <p:nvPicPr>
            <p:cNvPr id="26" name="图片 25">
              <a:extLst>
                <a:ext uri="{FF2B5EF4-FFF2-40B4-BE49-F238E27FC236}">
                  <a16:creationId xmlns:a16="http://schemas.microsoft.com/office/drawing/2014/main" id="{35489BB8-4E0C-98F2-0389-72899D40438E}"/>
                </a:ext>
              </a:extLst>
            </p:cNvPr>
            <p:cNvPicPr>
              <a:picLocks noChangeAspect="1"/>
            </p:cNvPicPr>
            <p:nvPr/>
          </p:nvPicPr>
          <p:blipFill>
            <a:blip r:embed="rId4"/>
            <a:stretch>
              <a:fillRect/>
            </a:stretch>
          </p:blipFill>
          <p:spPr>
            <a:xfrm>
              <a:off x="6563300" y="1126739"/>
              <a:ext cx="5366803" cy="5394134"/>
            </a:xfrm>
            <a:prstGeom prst="rect">
              <a:avLst/>
            </a:prstGeom>
          </p:spPr>
        </p:pic>
        <p:pic>
          <p:nvPicPr>
            <p:cNvPr id="27" name="图片 26">
              <a:extLst>
                <a:ext uri="{FF2B5EF4-FFF2-40B4-BE49-F238E27FC236}">
                  <a16:creationId xmlns:a16="http://schemas.microsoft.com/office/drawing/2014/main" id="{F5C1624B-1811-A97E-CE8D-99A184CC5599}"/>
                </a:ext>
              </a:extLst>
            </p:cNvPr>
            <p:cNvPicPr>
              <a:picLocks noChangeAspect="1"/>
            </p:cNvPicPr>
            <p:nvPr/>
          </p:nvPicPr>
          <p:blipFill>
            <a:blip r:embed="rId5">
              <a:alphaModFix amt="63000"/>
            </a:blip>
            <a:srcRect l="17195" t="24788" r="16935" b="26374"/>
            <a:stretch>
              <a:fillRect/>
            </a:stretch>
          </p:blipFill>
          <p:spPr>
            <a:xfrm>
              <a:off x="9228708" y="1592527"/>
              <a:ext cx="2878583" cy="1421571"/>
            </a:xfrm>
            <a:prstGeom prst="rect">
              <a:avLst/>
            </a:prstGeom>
          </p:spPr>
        </p:pic>
        <p:sp>
          <p:nvSpPr>
            <p:cNvPr id="28" name="文本框 27">
              <a:extLst>
                <a:ext uri="{FF2B5EF4-FFF2-40B4-BE49-F238E27FC236}">
                  <a16:creationId xmlns:a16="http://schemas.microsoft.com/office/drawing/2014/main" id="{A860E039-E520-CE50-C4B4-E1542D671EF3}"/>
                </a:ext>
              </a:extLst>
            </p:cNvPr>
            <p:cNvSpPr txBox="1"/>
            <p:nvPr/>
          </p:nvSpPr>
          <p:spPr>
            <a:xfrm>
              <a:off x="7389091" y="4830619"/>
              <a:ext cx="713657" cy="369332"/>
            </a:xfrm>
            <a:prstGeom prst="rect">
              <a:avLst/>
            </a:prstGeom>
            <a:noFill/>
          </p:spPr>
          <p:txBody>
            <a:bodyPr wrap="none" rtlCol="0">
              <a:spAutoFit/>
            </a:bodyPr>
            <a:lstStyle/>
            <a:p>
              <a:r>
                <a:rPr kumimoji="1" lang="en-US" altLang="zh-CN" b="1" dirty="0">
                  <a:solidFill>
                    <a:schemeClr val="bg1"/>
                  </a:solidFill>
                </a:rPr>
                <a:t>6/10</a:t>
              </a:r>
              <a:r>
                <a:rPr kumimoji="1" lang="en-US" altLang="zh-CN" b="1" baseline="30000" dirty="0">
                  <a:solidFill>
                    <a:schemeClr val="bg1"/>
                  </a:solidFill>
                </a:rPr>
                <a:t>6</a:t>
              </a:r>
            </a:p>
          </p:txBody>
        </p:sp>
        <p:sp>
          <p:nvSpPr>
            <p:cNvPr id="29" name="文本框 28">
              <a:extLst>
                <a:ext uri="{FF2B5EF4-FFF2-40B4-BE49-F238E27FC236}">
                  <a16:creationId xmlns:a16="http://schemas.microsoft.com/office/drawing/2014/main" id="{8BDB21E4-4D53-5EA5-BC8B-FCE728DBCB50}"/>
                </a:ext>
              </a:extLst>
            </p:cNvPr>
            <p:cNvSpPr txBox="1"/>
            <p:nvPr/>
          </p:nvSpPr>
          <p:spPr>
            <a:xfrm>
              <a:off x="8055633" y="4661342"/>
              <a:ext cx="1006127" cy="707886"/>
            </a:xfrm>
            <a:prstGeom prst="rect">
              <a:avLst/>
            </a:prstGeom>
            <a:noFill/>
          </p:spPr>
          <p:txBody>
            <a:bodyPr wrap="square" rtlCol="0">
              <a:spAutoFit/>
            </a:bodyPr>
            <a:lstStyle/>
            <a:p>
              <a:r>
                <a:rPr kumimoji="1" lang="en-US" altLang="zh-CN" sz="4000" b="1" dirty="0">
                  <a:solidFill>
                    <a:schemeClr val="bg1"/>
                  </a:solidFill>
                </a:rPr>
                <a:t>5</a:t>
              </a:r>
              <a:r>
                <a:rPr kumimoji="1" lang="zh-CN" altLang="en-US" sz="4000" b="1" dirty="0">
                  <a:solidFill>
                    <a:schemeClr val="bg1"/>
                  </a:solidFill>
                </a:rPr>
                <a:t>𝞼</a:t>
              </a:r>
              <a:endParaRPr kumimoji="1" lang="en-US" altLang="zh-CN" sz="4000" b="1" baseline="30000" dirty="0">
                <a:solidFill>
                  <a:schemeClr val="bg1"/>
                </a:solidFill>
              </a:endParaRPr>
            </a:p>
          </p:txBody>
        </p:sp>
      </p:gr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FEB25495-12BD-B8D8-9AE3-EE70A86779BF}"/>
                  </a:ext>
                </a:extLst>
              </p:cNvPr>
              <p:cNvSpPr txBox="1"/>
              <p:nvPr/>
            </p:nvSpPr>
            <p:spPr>
              <a:xfrm>
                <a:off x="6011290" y="1157381"/>
                <a:ext cx="6096000" cy="7046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CN" altLang="en-US" i="1" smtClean="0">
                              <a:solidFill>
                                <a:srgbClr val="836967"/>
                              </a:solidFill>
                              <a:latin typeface="Cambria Math" panose="02040503050406030204" pitchFamily="18" charset="0"/>
                            </a:rPr>
                          </m:ctrlPr>
                        </m:fPr>
                        <m:num>
                          <m:sSup>
                            <m:sSupPr>
                              <m:ctrlPr>
                                <a:rPr lang="zh-CN" altLang="en-US" i="1">
                                  <a:solidFill>
                                    <a:srgbClr val="836967"/>
                                  </a:solidFill>
                                  <a:latin typeface="Cambria Math" panose="02040503050406030204" pitchFamily="18" charset="0"/>
                                </a:rPr>
                              </m:ctrlPr>
                            </m:sSupPr>
                            <m:e>
                              <m:r>
                                <m:rPr>
                                  <m:sty m:val="p"/>
                                </m:rPr>
                                <a:rPr lang="zh-CN" altLang="en-US">
                                  <a:latin typeface="Cambria Math" panose="02040503050406030204" pitchFamily="18" charset="0"/>
                                </a:rPr>
                                <m:t>d</m:t>
                              </m:r>
                            </m:e>
                            <m:sup>
                              <m:r>
                                <a:rPr lang="zh-CN" altLang="en-US" i="0">
                                  <a:latin typeface="Cambria Math" panose="02040503050406030204" pitchFamily="18" charset="0"/>
                                </a:rPr>
                                <m:t>2</m:t>
                              </m:r>
                            </m:sup>
                          </m:sSup>
                          <m:r>
                            <a:rPr lang="zh-CN" altLang="en-US" i="1">
                              <a:latin typeface="Cambria Math" panose="02040503050406030204" pitchFamily="18" charset="0"/>
                            </a:rPr>
                            <m:t>𝜎</m:t>
                          </m:r>
                        </m:num>
                        <m:den>
                          <m:r>
                            <m:rPr>
                              <m:sty m:val="p"/>
                            </m:rPr>
                            <a:rPr lang="zh-CN" altLang="en-US" i="0">
                              <a:latin typeface="Cambria Math" panose="02040503050406030204" pitchFamily="18" charset="0"/>
                            </a:rPr>
                            <m:t>d</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𝐸</m:t>
                              </m:r>
                            </m:e>
                            <m:sub>
                              <m:r>
                                <a:rPr lang="zh-CN" altLang="en-US" i="1">
                                  <a:latin typeface="Cambria Math" panose="02040503050406030204" pitchFamily="18" charset="0"/>
                                </a:rPr>
                                <m:t>𝑅</m:t>
                              </m:r>
                            </m:sub>
                          </m:sSub>
                          <m:r>
                            <m:rPr>
                              <m:sty m:val="p"/>
                            </m:rPr>
                            <a:rPr lang="zh-CN" altLang="en-US" i="0">
                              <a:latin typeface="Cambria Math" panose="02040503050406030204" pitchFamily="18" charset="0"/>
                            </a:rPr>
                            <m:t>d</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𝐸</m:t>
                              </m:r>
                            </m:e>
                            <m:sub>
                              <m:r>
                                <a:rPr lang="zh-CN" altLang="en-US" i="1">
                                  <a:latin typeface="Cambria Math" panose="02040503050406030204" pitchFamily="18" charset="0"/>
                                </a:rPr>
                                <m:t>𝑒</m:t>
                              </m:r>
                            </m:sub>
                          </m:sSub>
                        </m:den>
                      </m:f>
                      <m:r>
                        <a:rPr lang="zh-CN" altLang="en-US" i="0">
                          <a:latin typeface="Cambria Math" panose="02040503050406030204" pitchFamily="18" charset="0"/>
                        </a:rPr>
                        <m:t>=</m:t>
                      </m:r>
                      <m:nary>
                        <m:naryPr>
                          <m:chr m:val="∑"/>
                          <m:limLoc m:val="subSup"/>
                          <m:supHide m:val="on"/>
                          <m:ctrlPr>
                            <a:rPr lang="zh-CN" altLang="en-US" i="1">
                              <a:latin typeface="Cambria Math" panose="02040503050406030204" pitchFamily="18" charset="0"/>
                            </a:rPr>
                          </m:ctrlPr>
                        </m:naryPr>
                        <m:sub>
                          <m:r>
                            <a:rPr lang="zh-CN" altLang="en-US" i="1">
                              <a:latin typeface="Cambria Math" panose="02040503050406030204" pitchFamily="18" charset="0"/>
                            </a:rPr>
                            <m:t>𝑖</m:t>
                          </m:r>
                        </m:sub>
                        <m:sup/>
                        <m:e>
                          <m:f>
                            <m:fPr>
                              <m:ctrlPr>
                                <a:rPr lang="zh-CN" altLang="en-US" i="1">
                                  <a:solidFill>
                                    <a:srgbClr val="836967"/>
                                  </a:solidFill>
                                  <a:latin typeface="Cambria Math" panose="02040503050406030204" pitchFamily="18" charset="0"/>
                                </a:rPr>
                              </m:ctrlPr>
                            </m:fPr>
                            <m:num>
                              <m:r>
                                <m:rPr>
                                  <m:sty m:val="p"/>
                                </m:rPr>
                                <a:rPr lang="zh-CN" altLang="en-US" i="0">
                                  <a:latin typeface="Cambria Math" panose="02040503050406030204" pitchFamily="18" charset="0"/>
                                </a:rPr>
                                <m:t>d</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𝜎</m:t>
                                  </m:r>
                                </m:e>
                                <m:sub>
                                  <m:r>
                                    <a:rPr lang="zh-CN" altLang="en-US" i="1">
                                      <a:latin typeface="Cambria Math" panose="02040503050406030204" pitchFamily="18" charset="0"/>
                                    </a:rPr>
                                    <m:t>𝑠</m:t>
                                  </m:r>
                                </m:sub>
                                <m:sup>
                                  <m:r>
                                    <a:rPr lang="zh-CN" altLang="en-US" i="1">
                                      <a:latin typeface="Cambria Math" panose="02040503050406030204" pitchFamily="18" charset="0"/>
                                    </a:rPr>
                                    <m:t>𝑖</m:t>
                                  </m:r>
                                </m:sup>
                              </m:sSubSup>
                            </m:num>
                            <m:den>
                              <m:r>
                                <m:rPr>
                                  <m:sty m:val="p"/>
                                </m:rPr>
                                <a:rPr lang="zh-CN" altLang="en-US" i="0">
                                  <a:latin typeface="Cambria Math" panose="02040503050406030204" pitchFamily="18" charset="0"/>
                                </a:rPr>
                                <m:t>d</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𝐸</m:t>
                                  </m:r>
                                </m:e>
                                <m:sub>
                                  <m:r>
                                    <a:rPr lang="zh-CN" altLang="en-US" i="1">
                                      <a:latin typeface="Cambria Math" panose="02040503050406030204" pitchFamily="18" charset="0"/>
                                    </a:rPr>
                                    <m:t>𝑅</m:t>
                                  </m:r>
                                </m:sub>
                              </m:sSub>
                            </m:den>
                          </m:f>
                          <m:nary>
                            <m:naryPr>
                              <m:chr m:val="∑"/>
                              <m:limLoc m:val="subSup"/>
                              <m:supHide m:val="on"/>
                              <m:ctrlPr>
                                <a:rPr lang="zh-CN" altLang="en-US" i="1">
                                  <a:latin typeface="Cambria Math" panose="02040503050406030204" pitchFamily="18" charset="0"/>
                                </a:rPr>
                              </m:ctrlPr>
                            </m:naryPr>
                            <m:sub>
                              <m:r>
                                <a:rPr lang="zh-CN" altLang="en-US" i="1">
                                  <a:latin typeface="Cambria Math" panose="02040503050406030204" pitchFamily="18" charset="0"/>
                                </a:rPr>
                                <m:t>𝑛</m:t>
                              </m:r>
                              <m:r>
                                <a:rPr lang="zh-CN" altLang="en-US" i="1">
                                  <a:latin typeface="Cambria Math" panose="02040503050406030204" pitchFamily="18" charset="0"/>
                                </a:rPr>
                                <m:t>𝜅</m:t>
                              </m:r>
                            </m:sub>
                            <m:sup/>
                            <m:e>
                              <m:f>
                                <m:fPr>
                                  <m:ctrlPr>
                                    <a:rPr lang="zh-CN" altLang="en-US" i="1">
                                      <a:solidFill>
                                        <a:srgbClr val="836967"/>
                                      </a:solidFill>
                                      <a:latin typeface="Cambria Math" panose="02040503050406030204" pitchFamily="18" charset="0"/>
                                    </a:rPr>
                                  </m:ctrlPr>
                                </m:fPr>
                                <m:num>
                                  <m:r>
                                    <m:rPr>
                                      <m:sty m:val="p"/>
                                    </m:rPr>
                                    <a:rPr lang="zh-CN" altLang="en-US" i="0">
                                      <a:latin typeface="Cambria Math" panose="02040503050406030204" pitchFamily="18" charset="0"/>
                                    </a:rPr>
                                    <m:t>d</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𝑝</m:t>
                                      </m:r>
                                    </m:e>
                                    <m:sub>
                                      <m:r>
                                        <a:rPr lang="zh-CN" altLang="en-US" i="1">
                                          <a:latin typeface="Cambria Math" panose="02040503050406030204" pitchFamily="18" charset="0"/>
                                        </a:rPr>
                                        <m:t>𝜐</m:t>
                                      </m:r>
                                    </m:sub>
                                    <m:sup>
                                      <m:r>
                                        <a:rPr lang="zh-CN" altLang="en-US" i="1">
                                          <a:latin typeface="Cambria Math" panose="02040503050406030204" pitchFamily="18" charset="0"/>
                                        </a:rPr>
                                        <m:t>𝑖</m:t>
                                      </m:r>
                                    </m:sup>
                                  </m:sSubSup>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𝑛</m:t>
                                      </m:r>
                                      <m:r>
                                        <a:rPr lang="zh-CN" altLang="en-US" i="1">
                                          <a:latin typeface="Cambria Math" panose="02040503050406030204" pitchFamily="18" charset="0"/>
                                        </a:rPr>
                                        <m:t>𝜅</m:t>
                                      </m:r>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𝐸</m:t>
                                          </m:r>
                                        </m:e>
                                        <m:sub>
                                          <m:r>
                                            <a:rPr lang="zh-CN" altLang="en-US" i="1">
                                              <a:latin typeface="Cambria Math" panose="02040503050406030204" pitchFamily="18" charset="0"/>
                                            </a:rPr>
                                            <m:t>𝑒</m:t>
                                          </m:r>
                                        </m:sub>
                                      </m:sSub>
                                    </m:e>
                                  </m:d>
                                </m:num>
                                <m:den>
                                  <m:r>
                                    <m:rPr>
                                      <m:sty m:val="p"/>
                                    </m:rPr>
                                    <a:rPr lang="zh-CN" altLang="en-US" i="0">
                                      <a:latin typeface="Cambria Math" panose="02040503050406030204" pitchFamily="18" charset="0"/>
                                    </a:rPr>
                                    <m:t>d</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𝐸</m:t>
                                      </m:r>
                                    </m:e>
                                    <m:sub>
                                      <m:r>
                                        <a:rPr lang="zh-CN" altLang="en-US" i="1">
                                          <a:latin typeface="Cambria Math" panose="02040503050406030204" pitchFamily="18" charset="0"/>
                                        </a:rPr>
                                        <m:t>𝑒</m:t>
                                      </m:r>
                                    </m:sub>
                                  </m:sSub>
                                </m:den>
                              </m:f>
                            </m:e>
                          </m:nary>
                        </m:e>
                      </m:nary>
                      <m:r>
                        <a:rPr lang="zh-CN" altLang="en-US" i="0">
                          <a:latin typeface="Cambria Math" panose="02040503050406030204" pitchFamily="18" charset="0"/>
                        </a:rPr>
                        <m:t> </m:t>
                      </m:r>
                    </m:oMath>
                  </m:oMathPara>
                </a14:m>
                <a:endParaRPr lang="zh-CN" altLang="en-US" dirty="0"/>
              </a:p>
            </p:txBody>
          </p:sp>
        </mc:Choice>
        <mc:Fallback xmlns="">
          <p:sp>
            <p:nvSpPr>
              <p:cNvPr id="32" name="文本框 31">
                <a:extLst>
                  <a:ext uri="{FF2B5EF4-FFF2-40B4-BE49-F238E27FC236}">
                    <a16:creationId xmlns:a16="http://schemas.microsoft.com/office/drawing/2014/main" id="{FEB25495-12BD-B8D8-9AE3-EE70A86779BF}"/>
                  </a:ext>
                </a:extLst>
              </p:cNvPr>
              <p:cNvSpPr txBox="1">
                <a:spLocks noRot="1" noChangeAspect="1" noMove="1" noResize="1" noEditPoints="1" noAdjustHandles="1" noChangeArrowheads="1" noChangeShapeType="1" noTextEdit="1"/>
              </p:cNvSpPr>
              <p:nvPr/>
            </p:nvSpPr>
            <p:spPr>
              <a:xfrm>
                <a:off x="6011290" y="1157381"/>
                <a:ext cx="6096000" cy="704680"/>
              </a:xfrm>
              <a:prstGeom prst="rect">
                <a:avLst/>
              </a:prstGeom>
              <a:blipFill>
                <a:blip r:embed="rId6"/>
                <a:stretch>
                  <a:fillRect t="-128571" b="-198214"/>
                </a:stretch>
              </a:blipFill>
            </p:spPr>
            <p:txBody>
              <a:bodyPr/>
              <a:lstStyle/>
              <a:p>
                <a:r>
                  <a:rPr lang="zh-CN" altLang="en-US">
                    <a:noFill/>
                  </a:rPr>
                  <a:t> </a:t>
                </a:r>
              </a:p>
            </p:txBody>
          </p:sp>
        </mc:Fallback>
      </mc:AlternateContent>
      <p:pic>
        <p:nvPicPr>
          <p:cNvPr id="33" name="图片 32">
            <a:extLst>
              <a:ext uri="{FF2B5EF4-FFF2-40B4-BE49-F238E27FC236}">
                <a16:creationId xmlns:a16="http://schemas.microsoft.com/office/drawing/2014/main" id="{7C2644CD-0A23-F314-BDF9-AECD2A664CA0}"/>
              </a:ext>
            </a:extLst>
          </p:cNvPr>
          <p:cNvPicPr>
            <a:picLocks noChangeAspect="1"/>
          </p:cNvPicPr>
          <p:nvPr/>
        </p:nvPicPr>
        <p:blipFill>
          <a:blip r:embed="rId7"/>
          <a:stretch>
            <a:fillRect/>
          </a:stretch>
        </p:blipFill>
        <p:spPr>
          <a:xfrm>
            <a:off x="6011290" y="2033562"/>
            <a:ext cx="5566309" cy="3600620"/>
          </a:xfrm>
          <a:prstGeom prst="rect">
            <a:avLst/>
          </a:prstGeom>
          <a:noFill/>
          <a:ln>
            <a:noFill/>
          </a:ln>
        </p:spPr>
      </p:pic>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510580BF-348F-A644-5BDB-6905FFC0145C}"/>
                  </a:ext>
                </a:extLst>
              </p:cNvPr>
              <p:cNvSpPr txBox="1"/>
              <p:nvPr/>
            </p:nvSpPr>
            <p:spPr>
              <a:xfrm>
                <a:off x="5834103" y="5708821"/>
                <a:ext cx="6744126" cy="533992"/>
              </a:xfrm>
              <a:prstGeom prst="rect">
                <a:avLst/>
              </a:prstGeom>
              <a:noFill/>
            </p:spPr>
            <p:txBody>
              <a:bodyPr wrap="square">
                <a:spAutoFit/>
              </a:bodyPr>
              <a:lstStyle/>
              <a:p>
                <a:r>
                  <a:rPr lang="en-US" altLang="zh-CN" sz="2800" kern="100" dirty="0">
                    <a:effectLst/>
                    <a:latin typeface="Times New Roman" panose="02020603050405020304" pitchFamily="18" charset="0"/>
                    <a:ea typeface="宋体" panose="02010600030101010101" pitchFamily="2" charset="-122"/>
                  </a:rPr>
                  <a:t>Th: is 3.9</a:t>
                </a:r>
                <a:r>
                  <a:rPr lang="zh-CN"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宋体" panose="02010600030101010101" pitchFamily="2" charset="-122"/>
                  </a:rPr>
                  <a:t>10</a:t>
                </a:r>
                <a:r>
                  <a:rPr lang="en-US" altLang="zh-CN" sz="2800" kern="100" baseline="30000" dirty="0">
                    <a:effectLst/>
                    <a:latin typeface="Times New Roman" panose="02020603050405020304" pitchFamily="18" charset="0"/>
                    <a:ea typeface="宋体" panose="02010600030101010101" pitchFamily="2" charset="-122"/>
                  </a:rPr>
                  <a:t>-5</a:t>
                </a:r>
                <a:r>
                  <a:rPr lang="en-US" altLang="zh-CN" sz="2800" kern="100" dirty="0">
                    <a:effectLst/>
                    <a:latin typeface="Times New Roman" panose="02020603050405020304" pitchFamily="18" charset="0"/>
                    <a:ea typeface="宋体" panose="02010600030101010101" pitchFamily="2" charset="-122"/>
                  </a:rPr>
                  <a:t>,       Exp: </a:t>
                </a:r>
                <a:r>
                  <a:rPr lang="zh-CN" altLang="zh-CN" sz="2800" kern="100" dirty="0">
                    <a:effectLst/>
                    <a:ea typeface="Times New Roman" panose="02020603050405020304" pitchFamily="18" charset="0"/>
                  </a:rPr>
                  <a:t> </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800" i="1" kern="100">
                            <a:effectLst/>
                            <a:latin typeface="Cambria Math" panose="02040503050406030204" pitchFamily="18" charset="0"/>
                            <a:ea typeface="宋体" panose="02010600030101010101" pitchFamily="2" charset="-122"/>
                            <a:cs typeface="Times New Roman" panose="02020603050405020304" pitchFamily="18" charset="0"/>
                          </a:rPr>
                          <m:t>(4.9</m:t>
                        </m:r>
                      </m:e>
                      <m:sub>
                        <m:r>
                          <a:rPr lang="en-US" altLang="zh-CN" sz="2800" i="1" kern="100">
                            <a:effectLst/>
                            <a:latin typeface="Cambria Math" panose="02040503050406030204" pitchFamily="18" charset="0"/>
                            <a:ea typeface="宋体" panose="02010600030101010101" pitchFamily="2" charset="-122"/>
                            <a:cs typeface="Times New Roman" panose="02020603050405020304" pitchFamily="18" charset="0"/>
                          </a:rPr>
                          <m:t>−1.9</m:t>
                        </m:r>
                      </m:sub>
                      <m:sup>
                        <m:r>
                          <a:rPr lang="en-US" altLang="zh-CN" sz="2800" i="1" kern="100">
                            <a:effectLst/>
                            <a:latin typeface="Cambria Math" panose="02040503050406030204" pitchFamily="18" charset="0"/>
                            <a:ea typeface="宋体" panose="02010600030101010101" pitchFamily="2" charset="-122"/>
                            <a:cs typeface="Times New Roman" panose="02020603050405020304" pitchFamily="18" charset="0"/>
                          </a:rPr>
                          <m:t>+2.6</m:t>
                        </m:r>
                      </m:sup>
                    </m:sSubSup>
                    <m:r>
                      <a:rPr lang="en-US" altLang="zh-CN" sz="2800" i="1" kern="100">
                        <a:effectLst/>
                        <a:latin typeface="Cambria Math" panose="02040503050406030204" pitchFamily="18" charset="0"/>
                        <a:ea typeface="宋体" panose="02010600030101010101" pitchFamily="2" charset="-122"/>
                        <a:cs typeface="Times New Roman" panose="02020603050405020304" pitchFamily="18" charset="0"/>
                      </a:rPr>
                      <m:t>)</m:t>
                    </m:r>
                  </m:oMath>
                </a14:m>
                <a:r>
                  <a:rPr lang="zh-CN"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宋体" panose="02010600030101010101" pitchFamily="2" charset="-122"/>
                  </a:rPr>
                  <a:t>10</a:t>
                </a:r>
                <a:r>
                  <a:rPr lang="en-US" altLang="zh-CN" sz="2800" kern="100" baseline="30000" dirty="0">
                    <a:effectLst/>
                    <a:latin typeface="Times New Roman" panose="02020603050405020304" pitchFamily="18" charset="0"/>
                    <a:ea typeface="宋体" panose="02010600030101010101" pitchFamily="2" charset="-122"/>
                  </a:rPr>
                  <a:t>-5</a:t>
                </a:r>
                <a:r>
                  <a:rPr lang="zh-CN" altLang="zh-CN" sz="2800" dirty="0">
                    <a:effectLst/>
                  </a:rPr>
                  <a:t>  </a:t>
                </a:r>
                <a:endParaRPr lang="zh-CN" altLang="en-US" sz="2800" dirty="0"/>
              </a:p>
            </p:txBody>
          </p:sp>
        </mc:Choice>
        <mc:Fallback xmlns="">
          <p:sp>
            <p:nvSpPr>
              <p:cNvPr id="35" name="文本框 34">
                <a:extLst>
                  <a:ext uri="{FF2B5EF4-FFF2-40B4-BE49-F238E27FC236}">
                    <a16:creationId xmlns:a16="http://schemas.microsoft.com/office/drawing/2014/main" id="{510580BF-348F-A644-5BDB-6905FFC0145C}"/>
                  </a:ext>
                </a:extLst>
              </p:cNvPr>
              <p:cNvSpPr txBox="1">
                <a:spLocks noRot="1" noChangeAspect="1" noMove="1" noResize="1" noEditPoints="1" noAdjustHandles="1" noChangeArrowheads="1" noChangeShapeType="1" noTextEdit="1"/>
              </p:cNvSpPr>
              <p:nvPr/>
            </p:nvSpPr>
            <p:spPr>
              <a:xfrm>
                <a:off x="5834103" y="5708821"/>
                <a:ext cx="6744126" cy="533992"/>
              </a:xfrm>
              <a:prstGeom prst="rect">
                <a:avLst/>
              </a:prstGeom>
              <a:blipFill>
                <a:blip r:embed="rId8"/>
                <a:stretch>
                  <a:fillRect l="-1880" t="-16279" b="-30233"/>
                </a:stretch>
              </a:blipFill>
            </p:spPr>
            <p:txBody>
              <a:bodyPr/>
              <a:lstStyle/>
              <a:p>
                <a:r>
                  <a:rPr lang="zh-CN" altLang="en-US">
                    <a:noFill/>
                  </a:rPr>
                  <a:t> </a:t>
                </a:r>
              </a:p>
            </p:txBody>
          </p:sp>
        </mc:Fallback>
      </mc:AlternateContent>
      <p:sp>
        <p:nvSpPr>
          <p:cNvPr id="36" name="日期占位符 35">
            <a:extLst>
              <a:ext uri="{FF2B5EF4-FFF2-40B4-BE49-F238E27FC236}">
                <a16:creationId xmlns:a16="http://schemas.microsoft.com/office/drawing/2014/main" id="{51C98E95-29DB-C82D-3590-02908FBF4DD9}"/>
              </a:ext>
            </a:extLst>
          </p:cNvPr>
          <p:cNvSpPr>
            <a:spLocks noGrp="1"/>
          </p:cNvSpPr>
          <p:nvPr>
            <p:ph type="dt" sz="half" idx="10"/>
          </p:nvPr>
        </p:nvSpPr>
        <p:spPr/>
        <p:txBody>
          <a:bodyPr/>
          <a:lstStyle/>
          <a:p>
            <a:fld id="{4A03507B-0DE2-A744-9060-B66852936ECB}" type="datetime1">
              <a:rPr lang="zh-CN" altLang="en-US" smtClean="0"/>
              <a:t>2025/9/20</a:t>
            </a:fld>
            <a:endParaRPr lang="en-CN"/>
          </a:p>
        </p:txBody>
      </p:sp>
      <p:sp>
        <p:nvSpPr>
          <p:cNvPr id="37" name="页脚占位符 36">
            <a:extLst>
              <a:ext uri="{FF2B5EF4-FFF2-40B4-BE49-F238E27FC236}">
                <a16:creationId xmlns:a16="http://schemas.microsoft.com/office/drawing/2014/main" id="{0C406B99-23E0-9F1D-0171-0C9B363C5C33}"/>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a:p>
        </p:txBody>
      </p:sp>
    </p:spTree>
    <p:extLst>
      <p:ext uri="{BB962C8B-B14F-4D97-AF65-F5344CB8AC3E}">
        <p14:creationId xmlns:p14="http://schemas.microsoft.com/office/powerpoint/2010/main" val="3658492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C1D8B-6562-D346-C81A-42A72F6DC28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73784DC-8E69-00BC-769F-FA6D15316556}"/>
              </a:ext>
            </a:extLst>
          </p:cNvPr>
          <p:cNvSpPr>
            <a:spLocks noGrp="1"/>
          </p:cNvSpPr>
          <p:nvPr>
            <p:ph type="title"/>
          </p:nvPr>
        </p:nvSpPr>
        <p:spPr>
          <a:xfrm>
            <a:off x="2152650" y="-159807"/>
            <a:ext cx="7886700" cy="1325563"/>
          </a:xfrm>
        </p:spPr>
        <p:txBody>
          <a:bodyPr/>
          <a:lstStyle/>
          <a:p>
            <a:pPr algn="ctr"/>
            <a:r>
              <a:rPr kumimoji="1" lang="en-US" altLang="zh-CN" b="1" dirty="0">
                <a:solidFill>
                  <a:srgbClr val="0432FF"/>
                </a:solidFill>
                <a:latin typeface="+mn-lt"/>
              </a:rPr>
              <a:t>Outline</a:t>
            </a:r>
            <a:endParaRPr kumimoji="1" lang="zh-CN" altLang="en-US" b="1" dirty="0">
              <a:solidFill>
                <a:srgbClr val="0432FF"/>
              </a:solidFill>
              <a:latin typeface="+mn-lt"/>
            </a:endParaRPr>
          </a:p>
        </p:txBody>
      </p:sp>
      <p:sp>
        <p:nvSpPr>
          <p:cNvPr id="3" name="内容占位符 2">
            <a:extLst>
              <a:ext uri="{FF2B5EF4-FFF2-40B4-BE49-F238E27FC236}">
                <a16:creationId xmlns:a16="http://schemas.microsoft.com/office/drawing/2014/main" id="{5FB3B810-B5FC-DC0D-2A11-C25CD3F78E9D}"/>
              </a:ext>
            </a:extLst>
          </p:cNvPr>
          <p:cNvSpPr>
            <a:spLocks noGrp="1"/>
          </p:cNvSpPr>
          <p:nvPr>
            <p:ph idx="1"/>
          </p:nvPr>
        </p:nvSpPr>
        <p:spPr>
          <a:xfrm>
            <a:off x="641270" y="1176979"/>
            <a:ext cx="10130642" cy="4821374"/>
          </a:xfrm>
        </p:spPr>
        <p:txBody>
          <a:bodyPr>
            <a:noAutofit/>
          </a:bodyPr>
          <a:lstStyle/>
          <a:p>
            <a:pPr>
              <a:lnSpc>
                <a:spcPct val="100000"/>
              </a:lnSpc>
            </a:pPr>
            <a:r>
              <a:rPr kumimoji="1" lang="en-US" altLang="zh-CN" sz="3600" b="1" dirty="0">
                <a:solidFill>
                  <a:schemeClr val="bg1">
                    <a:lumMod val="95000"/>
                  </a:schemeClr>
                </a:solidFill>
              </a:rPr>
              <a:t>From WIMPs to Light Dark Matter</a:t>
            </a:r>
          </a:p>
          <a:p>
            <a:pPr>
              <a:lnSpc>
                <a:spcPct val="100000"/>
              </a:lnSpc>
            </a:pPr>
            <a:endParaRPr kumimoji="1" lang="en-US" altLang="zh-CN" sz="3600" b="1" dirty="0"/>
          </a:p>
          <a:p>
            <a:pPr>
              <a:lnSpc>
                <a:spcPct val="100000"/>
              </a:lnSpc>
            </a:pPr>
            <a:r>
              <a:rPr kumimoji="1" lang="en-US" altLang="zh-CN" sz="3600" b="1" dirty="0"/>
              <a:t>LDM-Nucleus Scattering :</a:t>
            </a:r>
          </a:p>
          <a:p>
            <a:pPr>
              <a:lnSpc>
                <a:spcPct val="100000"/>
              </a:lnSpc>
            </a:pPr>
            <a:endParaRPr kumimoji="1" lang="en-US" altLang="zh-CN" sz="3600" b="1" dirty="0"/>
          </a:p>
          <a:p>
            <a:pPr>
              <a:lnSpc>
                <a:spcPct val="100000"/>
              </a:lnSpc>
            </a:pPr>
            <a:r>
              <a:rPr kumimoji="1" lang="en-US" altLang="zh-CN" sz="3600" b="1" dirty="0">
                <a:solidFill>
                  <a:schemeClr val="bg1">
                    <a:lumMod val="95000"/>
                  </a:schemeClr>
                </a:solidFill>
              </a:rPr>
              <a:t>LDM-Electron Scattering:</a:t>
            </a:r>
          </a:p>
          <a:p>
            <a:pPr>
              <a:lnSpc>
                <a:spcPct val="100000"/>
              </a:lnSpc>
            </a:pPr>
            <a:endParaRPr kumimoji="1" lang="en-US" altLang="zh-CN" sz="3600" b="1" dirty="0"/>
          </a:p>
          <a:p>
            <a:pPr>
              <a:lnSpc>
                <a:spcPct val="100000"/>
              </a:lnSpc>
            </a:pPr>
            <a:r>
              <a:rPr kumimoji="1" lang="en-US" altLang="zh-CN" sz="3600" b="1" dirty="0">
                <a:solidFill>
                  <a:schemeClr val="bg1">
                    <a:lumMod val="95000"/>
                  </a:schemeClr>
                </a:solidFill>
              </a:rPr>
              <a:t>A new axion factory:</a:t>
            </a:r>
          </a:p>
          <a:p>
            <a:pPr>
              <a:lnSpc>
                <a:spcPct val="120000"/>
              </a:lnSpc>
            </a:pPr>
            <a:endParaRPr kumimoji="1" lang="en-US" altLang="zh-CN" sz="3600" b="1" dirty="0"/>
          </a:p>
        </p:txBody>
      </p:sp>
      <p:sp>
        <p:nvSpPr>
          <p:cNvPr id="4" name="日期占位符 3">
            <a:extLst>
              <a:ext uri="{FF2B5EF4-FFF2-40B4-BE49-F238E27FC236}">
                <a16:creationId xmlns:a16="http://schemas.microsoft.com/office/drawing/2014/main" id="{E661F326-C21E-08B8-E729-F0EE6C8F78C4}"/>
              </a:ext>
            </a:extLst>
          </p:cNvPr>
          <p:cNvSpPr>
            <a:spLocks noGrp="1"/>
          </p:cNvSpPr>
          <p:nvPr>
            <p:ph type="dt" sz="half" idx="10"/>
          </p:nvPr>
        </p:nvSpPr>
        <p:spPr/>
        <p:txBody>
          <a:bodyPr/>
          <a:lstStyle/>
          <a:p>
            <a:fld id="{0BA1ECAF-FE54-0047-B9B7-7D71E47573B6}" type="datetime1">
              <a:rPr kumimoji="1" lang="zh-CN" altLang="en-US" smtClean="0"/>
              <a:t>2025/9/20</a:t>
            </a:fld>
            <a:endParaRPr kumimoji="1" lang="zh-CN" altLang="en-US"/>
          </a:p>
        </p:txBody>
      </p:sp>
      <p:sp>
        <p:nvSpPr>
          <p:cNvPr id="8" name="页脚占位符 7">
            <a:extLst>
              <a:ext uri="{FF2B5EF4-FFF2-40B4-BE49-F238E27FC236}">
                <a16:creationId xmlns:a16="http://schemas.microsoft.com/office/drawing/2014/main" id="{23F18951-EB16-A373-B820-AEE821B06CC7}"/>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endParaRPr kumimoji="1" lang="zh-CN" altLang="en-US" dirty="0"/>
          </a:p>
        </p:txBody>
      </p:sp>
      <p:sp>
        <p:nvSpPr>
          <p:cNvPr id="5" name="灯片编号占位符 4">
            <a:extLst>
              <a:ext uri="{FF2B5EF4-FFF2-40B4-BE49-F238E27FC236}">
                <a16:creationId xmlns:a16="http://schemas.microsoft.com/office/drawing/2014/main" id="{22979D43-6ED0-D6C3-C23A-E9EEE7046284}"/>
              </a:ext>
            </a:extLst>
          </p:cNvPr>
          <p:cNvSpPr>
            <a:spLocks noGrp="1"/>
          </p:cNvSpPr>
          <p:nvPr>
            <p:ph type="sldNum" sz="quarter" idx="12"/>
          </p:nvPr>
        </p:nvSpPr>
        <p:spPr/>
        <p:txBody>
          <a:bodyPr/>
          <a:lstStyle/>
          <a:p>
            <a:fld id="{BB1373A5-4827-6B46-A456-4073A047D00B}" type="slidenum">
              <a:rPr kumimoji="1" lang="zh-CN" altLang="en-US" smtClean="0"/>
              <a:t>16</a:t>
            </a:fld>
            <a:endParaRPr kumimoji="1" lang="zh-CN" altLang="en-US"/>
          </a:p>
        </p:txBody>
      </p:sp>
      <p:cxnSp>
        <p:nvCxnSpPr>
          <p:cNvPr id="7" name="Straight Connector 3">
            <a:extLst>
              <a:ext uri="{FF2B5EF4-FFF2-40B4-BE49-F238E27FC236}">
                <a16:creationId xmlns:a16="http://schemas.microsoft.com/office/drawing/2014/main" id="{2F38068B-0F9E-FA9B-DBC9-49CEC6C2ECB7}"/>
              </a:ext>
            </a:extLst>
          </p:cNvPr>
          <p:cNvCxnSpPr>
            <a:cxnSpLocks/>
          </p:cNvCxnSpPr>
          <p:nvPr/>
        </p:nvCxnSpPr>
        <p:spPr>
          <a:xfrm>
            <a:off x="942112"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3074C3F3-BAFA-8FE0-FF87-B6ABCE4ECFA7}"/>
              </a:ext>
            </a:extLst>
          </p:cNvPr>
          <p:cNvSpPr txBox="1"/>
          <p:nvPr/>
        </p:nvSpPr>
        <p:spPr>
          <a:xfrm>
            <a:off x="6244098" y="2300930"/>
            <a:ext cx="3431902" cy="1077218"/>
          </a:xfrm>
          <a:prstGeom prst="rect">
            <a:avLst/>
          </a:prstGeom>
          <a:noFill/>
        </p:spPr>
        <p:txBody>
          <a:bodyPr wrap="none" rtlCol="0">
            <a:spAutoFit/>
          </a:bodyPr>
          <a:lstStyle/>
          <a:p>
            <a:r>
              <a:rPr kumimoji="1" lang="en-US" altLang="zh-CN" sz="3200" b="1" dirty="0">
                <a:solidFill>
                  <a:schemeClr val="bg1">
                    <a:lumMod val="95000"/>
                  </a:schemeClr>
                </a:solidFill>
              </a:rPr>
              <a:t>Migdal effect </a:t>
            </a:r>
          </a:p>
          <a:p>
            <a:r>
              <a:rPr kumimoji="1" lang="en-US" altLang="zh-CN" sz="3200" b="1" dirty="0">
                <a:solidFill>
                  <a:srgbClr val="7A81FF"/>
                </a:solidFill>
              </a:rPr>
              <a:t>Quasi-elastic effect</a:t>
            </a:r>
            <a:endParaRPr kumimoji="1" lang="zh-CN" altLang="en-US" sz="3200" dirty="0">
              <a:solidFill>
                <a:srgbClr val="7A81FF"/>
              </a:solidFill>
            </a:endParaRPr>
          </a:p>
        </p:txBody>
      </p:sp>
      <p:sp>
        <p:nvSpPr>
          <p:cNvPr id="10" name="文本框 9">
            <a:extLst>
              <a:ext uri="{FF2B5EF4-FFF2-40B4-BE49-F238E27FC236}">
                <a16:creationId xmlns:a16="http://schemas.microsoft.com/office/drawing/2014/main" id="{36AA6846-4E4E-5578-5523-04D24FBEAC90}"/>
              </a:ext>
            </a:extLst>
          </p:cNvPr>
          <p:cNvSpPr txBox="1"/>
          <p:nvPr/>
        </p:nvSpPr>
        <p:spPr>
          <a:xfrm>
            <a:off x="6244098" y="3963013"/>
            <a:ext cx="4323608" cy="584775"/>
          </a:xfrm>
          <a:prstGeom prst="rect">
            <a:avLst/>
          </a:prstGeom>
          <a:noFill/>
        </p:spPr>
        <p:txBody>
          <a:bodyPr wrap="square">
            <a:spAutoFit/>
          </a:bodyPr>
          <a:lstStyle/>
          <a:p>
            <a:r>
              <a:rPr kumimoji="1" lang="en-US" altLang="zh-CN" sz="3200" b="1" dirty="0">
                <a:solidFill>
                  <a:schemeClr val="bg1">
                    <a:lumMod val="95000"/>
                  </a:schemeClr>
                </a:solidFill>
              </a:rPr>
              <a:t>Collective Excitations</a:t>
            </a:r>
            <a:endParaRPr lang="zh-CN" altLang="en-US" sz="3200" dirty="0">
              <a:solidFill>
                <a:schemeClr val="bg1">
                  <a:lumMod val="95000"/>
                </a:schemeClr>
              </a:solidFill>
            </a:endParaRPr>
          </a:p>
        </p:txBody>
      </p:sp>
      <p:sp>
        <p:nvSpPr>
          <p:cNvPr id="12" name="文本框 11">
            <a:extLst>
              <a:ext uri="{FF2B5EF4-FFF2-40B4-BE49-F238E27FC236}">
                <a16:creationId xmlns:a16="http://schemas.microsoft.com/office/drawing/2014/main" id="{34573B0B-6AC7-4383-BB4A-D6FF0A778A98}"/>
              </a:ext>
            </a:extLst>
          </p:cNvPr>
          <p:cNvSpPr txBox="1"/>
          <p:nvPr/>
        </p:nvSpPr>
        <p:spPr>
          <a:xfrm>
            <a:off x="6244098" y="5278683"/>
            <a:ext cx="3339935" cy="584775"/>
          </a:xfrm>
          <a:prstGeom prst="rect">
            <a:avLst/>
          </a:prstGeom>
          <a:noFill/>
        </p:spPr>
        <p:txBody>
          <a:bodyPr wrap="square">
            <a:spAutoFit/>
          </a:bodyPr>
          <a:lstStyle/>
          <a:p>
            <a:r>
              <a:rPr lang="en-US" altLang="zh-CN" sz="3200" b="1" dirty="0">
                <a:solidFill>
                  <a:schemeClr val="bg1">
                    <a:lumMod val="95000"/>
                  </a:schemeClr>
                </a:solidFill>
              </a:rPr>
              <a:t>Nuclear Reactor</a:t>
            </a:r>
            <a:endParaRPr lang="zh-CN" altLang="en-US" sz="3200" b="1" dirty="0">
              <a:solidFill>
                <a:schemeClr val="bg1">
                  <a:lumMod val="95000"/>
                </a:schemeClr>
              </a:solidFill>
            </a:endParaRPr>
          </a:p>
        </p:txBody>
      </p:sp>
      <p:sp>
        <p:nvSpPr>
          <p:cNvPr id="14" name="文本框 13">
            <a:extLst>
              <a:ext uri="{FF2B5EF4-FFF2-40B4-BE49-F238E27FC236}">
                <a16:creationId xmlns:a16="http://schemas.microsoft.com/office/drawing/2014/main" id="{877CCAA7-6E66-9906-B4A3-08BE632F78BB}"/>
              </a:ext>
            </a:extLst>
          </p:cNvPr>
          <p:cNvSpPr txBox="1"/>
          <p:nvPr/>
        </p:nvSpPr>
        <p:spPr>
          <a:xfrm>
            <a:off x="9017127" y="2470207"/>
            <a:ext cx="2694582" cy="369332"/>
          </a:xfrm>
          <a:prstGeom prst="rect">
            <a:avLst/>
          </a:prstGeom>
          <a:noFill/>
        </p:spPr>
        <p:txBody>
          <a:bodyPr wrap="square">
            <a:spAutoFit/>
          </a:bodyPr>
          <a:lstStyle/>
          <a:p>
            <a:r>
              <a:rPr lang="en-US" altLang="zh-CN" sz="1800" b="1" dirty="0">
                <a:solidFill>
                  <a:schemeClr val="bg1">
                    <a:lumMod val="95000"/>
                  </a:schemeClr>
                </a:solidFill>
              </a:rPr>
              <a:t>Nature 2025 (2</a:t>
            </a:r>
            <a:r>
              <a:rPr lang="en-US" altLang="zh-CN" sz="1800" b="1" baseline="30000" dirty="0">
                <a:solidFill>
                  <a:schemeClr val="bg1">
                    <a:lumMod val="95000"/>
                  </a:schemeClr>
                </a:solidFill>
              </a:rPr>
              <a:t>nd</a:t>
            </a:r>
            <a:r>
              <a:rPr lang="en-US" altLang="zh-CN" sz="1800" b="1" dirty="0">
                <a:solidFill>
                  <a:schemeClr val="bg1">
                    <a:lumMod val="95000"/>
                  </a:schemeClr>
                </a:solidFill>
              </a:rPr>
              <a:t> revision)</a:t>
            </a:r>
          </a:p>
        </p:txBody>
      </p:sp>
      <p:sp>
        <p:nvSpPr>
          <p:cNvPr id="15" name="文本框 14">
            <a:extLst>
              <a:ext uri="{FF2B5EF4-FFF2-40B4-BE49-F238E27FC236}">
                <a16:creationId xmlns:a16="http://schemas.microsoft.com/office/drawing/2014/main" id="{0FA6BCBC-EFB7-1486-3823-7EC080BFA96F}"/>
              </a:ext>
            </a:extLst>
          </p:cNvPr>
          <p:cNvSpPr txBox="1"/>
          <p:nvPr/>
        </p:nvSpPr>
        <p:spPr>
          <a:xfrm>
            <a:off x="9046033" y="3344637"/>
            <a:ext cx="2665676" cy="646331"/>
          </a:xfrm>
          <a:prstGeom prst="rect">
            <a:avLst/>
          </a:prstGeom>
          <a:noFill/>
        </p:spPr>
        <p:txBody>
          <a:bodyPr wrap="square">
            <a:spAutoFit/>
          </a:bodyPr>
          <a:lstStyle/>
          <a:p>
            <a:r>
              <a:rPr lang="en-US" altLang="zh-CN" b="1" dirty="0">
                <a:solidFill>
                  <a:schemeClr val="bg1">
                    <a:lumMod val="65000"/>
                  </a:schemeClr>
                </a:solidFill>
              </a:rPr>
              <a:t>2504.13007</a:t>
            </a:r>
          </a:p>
          <a:p>
            <a:r>
              <a:rPr lang="en-US" altLang="zh-CN" b="1" dirty="0">
                <a:solidFill>
                  <a:schemeClr val="bg1">
                    <a:lumMod val="65000"/>
                  </a:schemeClr>
                </a:solidFill>
              </a:rPr>
              <a:t>PRL 131 (2023) 4, 041001</a:t>
            </a:r>
          </a:p>
        </p:txBody>
      </p:sp>
      <p:sp>
        <p:nvSpPr>
          <p:cNvPr id="17" name="文本框 16">
            <a:extLst>
              <a:ext uri="{FF2B5EF4-FFF2-40B4-BE49-F238E27FC236}">
                <a16:creationId xmlns:a16="http://schemas.microsoft.com/office/drawing/2014/main" id="{9025D0B0-CB42-970C-0FC5-7E6E794C7DCF}"/>
              </a:ext>
            </a:extLst>
          </p:cNvPr>
          <p:cNvSpPr txBox="1"/>
          <p:nvPr/>
        </p:nvSpPr>
        <p:spPr>
          <a:xfrm>
            <a:off x="9046032" y="4478926"/>
            <a:ext cx="2734293" cy="369332"/>
          </a:xfrm>
          <a:prstGeom prst="rect">
            <a:avLst/>
          </a:prstGeom>
          <a:noFill/>
        </p:spPr>
        <p:txBody>
          <a:bodyPr wrap="square">
            <a:spAutoFit/>
          </a:bodyPr>
          <a:lstStyle/>
          <a:p>
            <a:r>
              <a:rPr lang="en-US" altLang="zh-CN" sz="1800" b="1" dirty="0">
                <a:solidFill>
                  <a:schemeClr val="bg1">
                    <a:lumMod val="95000"/>
                  </a:schemeClr>
                </a:solidFill>
              </a:rPr>
              <a:t>PRL 134 (2025) 7, 071001</a:t>
            </a:r>
          </a:p>
        </p:txBody>
      </p:sp>
      <p:sp>
        <p:nvSpPr>
          <p:cNvPr id="19" name="文本框 18">
            <a:extLst>
              <a:ext uri="{FF2B5EF4-FFF2-40B4-BE49-F238E27FC236}">
                <a16:creationId xmlns:a16="http://schemas.microsoft.com/office/drawing/2014/main" id="{8DDA5834-47C9-A61E-4F7E-DFD5C7AA65E7}"/>
              </a:ext>
            </a:extLst>
          </p:cNvPr>
          <p:cNvSpPr txBox="1"/>
          <p:nvPr/>
        </p:nvSpPr>
        <p:spPr>
          <a:xfrm>
            <a:off x="9104419" y="5750069"/>
            <a:ext cx="1340922" cy="369332"/>
          </a:xfrm>
          <a:prstGeom prst="rect">
            <a:avLst/>
          </a:prstGeom>
          <a:noFill/>
        </p:spPr>
        <p:txBody>
          <a:bodyPr wrap="square">
            <a:spAutoFit/>
          </a:bodyPr>
          <a:lstStyle/>
          <a:p>
            <a:r>
              <a:rPr lang="en-US" altLang="zh-CN" sz="1800" b="1" dirty="0">
                <a:solidFill>
                  <a:schemeClr val="bg1">
                    <a:lumMod val="95000"/>
                  </a:schemeClr>
                </a:solidFill>
              </a:rPr>
              <a:t>2509.01538</a:t>
            </a:r>
          </a:p>
        </p:txBody>
      </p:sp>
    </p:spTree>
    <p:extLst>
      <p:ext uri="{BB962C8B-B14F-4D97-AF65-F5344CB8AC3E}">
        <p14:creationId xmlns:p14="http://schemas.microsoft.com/office/powerpoint/2010/main" val="2756399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20C77-7D93-5782-C6FD-B1FEAA32DEE3}"/>
            </a:ext>
          </a:extLst>
        </p:cNvPr>
        <p:cNvGrpSpPr/>
        <p:nvPr/>
      </p:nvGrpSpPr>
      <p:grpSpPr>
        <a:xfrm>
          <a:off x="0" y="0"/>
          <a:ext cx="0" cy="0"/>
          <a:chOff x="0" y="0"/>
          <a:chExt cx="0" cy="0"/>
        </a:xfrm>
      </p:grpSpPr>
      <p:cxnSp>
        <p:nvCxnSpPr>
          <p:cNvPr id="11" name="Straight Connector 3">
            <a:extLst>
              <a:ext uri="{FF2B5EF4-FFF2-40B4-BE49-F238E27FC236}">
                <a16:creationId xmlns:a16="http://schemas.microsoft.com/office/drawing/2014/main" id="{2E765E0F-3CAA-18EE-E599-B4D3250AF67C}"/>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06A8CA55-9C94-651B-E0AD-3BC88CE1F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a:extLst>
              <a:ext uri="{FF2B5EF4-FFF2-40B4-BE49-F238E27FC236}">
                <a16:creationId xmlns:a16="http://schemas.microsoft.com/office/drawing/2014/main" id="{4DF517EF-517A-9947-6F7F-6C8930B2A59B}"/>
              </a:ext>
            </a:extLst>
          </p:cNvPr>
          <p:cNvSpPr>
            <a:spLocks noGrp="1"/>
          </p:cNvSpPr>
          <p:nvPr>
            <p:ph type="dt" sz="half" idx="10"/>
          </p:nvPr>
        </p:nvSpPr>
        <p:spPr/>
        <p:txBody>
          <a:bodyPr/>
          <a:lstStyle/>
          <a:p>
            <a:fld id="{4805A988-8E4B-EF42-98E2-187E817D371F}" type="datetime1">
              <a:rPr kumimoji="1" lang="zh-CN" altLang="en-US" smtClean="0"/>
              <a:t>2025/9/20</a:t>
            </a:fld>
            <a:endParaRPr kumimoji="1" lang="zh-CN" altLang="en-US"/>
          </a:p>
        </p:txBody>
      </p:sp>
      <p:sp>
        <p:nvSpPr>
          <p:cNvPr id="29" name="页脚占位符 28">
            <a:extLst>
              <a:ext uri="{FF2B5EF4-FFF2-40B4-BE49-F238E27FC236}">
                <a16:creationId xmlns:a16="http://schemas.microsoft.com/office/drawing/2014/main" id="{09551C69-E90B-1534-A8D6-E51C109E7B02}"/>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4" name="灯片编号占位符 3">
            <a:extLst>
              <a:ext uri="{FF2B5EF4-FFF2-40B4-BE49-F238E27FC236}">
                <a16:creationId xmlns:a16="http://schemas.microsoft.com/office/drawing/2014/main" id="{687AFBF6-F32D-0AE9-8694-768FE5037349}"/>
              </a:ext>
            </a:extLst>
          </p:cNvPr>
          <p:cNvSpPr>
            <a:spLocks noGrp="1"/>
          </p:cNvSpPr>
          <p:nvPr>
            <p:ph type="sldNum" sz="quarter" idx="12"/>
          </p:nvPr>
        </p:nvSpPr>
        <p:spPr/>
        <p:txBody>
          <a:bodyPr/>
          <a:lstStyle/>
          <a:p>
            <a:fld id="{BB1373A5-4827-6B46-A456-4073A047D00B}" type="slidenum">
              <a:rPr kumimoji="1" lang="zh-CN" altLang="en-US" smtClean="0"/>
              <a:t>17</a:t>
            </a:fld>
            <a:endParaRPr kumimoji="1" lang="zh-CN" altLang="en-US"/>
          </a:p>
        </p:txBody>
      </p:sp>
      <p:sp>
        <p:nvSpPr>
          <p:cNvPr id="19" name="文本框 18">
            <a:extLst>
              <a:ext uri="{FF2B5EF4-FFF2-40B4-BE49-F238E27FC236}">
                <a16:creationId xmlns:a16="http://schemas.microsoft.com/office/drawing/2014/main" id="{E4FFB6F8-DA74-5A8B-25DD-C068FA28A6FA}"/>
              </a:ext>
            </a:extLst>
          </p:cNvPr>
          <p:cNvSpPr txBox="1"/>
          <p:nvPr/>
        </p:nvSpPr>
        <p:spPr>
          <a:xfrm>
            <a:off x="12563983" y="1554508"/>
            <a:ext cx="1635256" cy="338554"/>
          </a:xfrm>
          <a:prstGeom prst="rect">
            <a:avLst/>
          </a:prstGeom>
          <a:noFill/>
        </p:spPr>
        <p:txBody>
          <a:bodyPr wrap="none" rtlCol="0">
            <a:spAutoFit/>
          </a:bodyPr>
          <a:lstStyle/>
          <a:p>
            <a:r>
              <a:rPr kumimoji="1" lang="en-US" altLang="zh-CN" sz="1600" b="1" dirty="0"/>
              <a:t>Nucleus recoiling</a:t>
            </a:r>
            <a:endParaRPr kumimoji="1" lang="zh-CN" altLang="en-US" sz="1600" b="1" dirty="0"/>
          </a:p>
        </p:txBody>
      </p:sp>
      <p:sp>
        <p:nvSpPr>
          <p:cNvPr id="7" name="Title 1">
            <a:extLst>
              <a:ext uri="{FF2B5EF4-FFF2-40B4-BE49-F238E27FC236}">
                <a16:creationId xmlns:a16="http://schemas.microsoft.com/office/drawing/2014/main" id="{6D314F9D-4FE8-6F44-0D8A-EABBD3165AB4}"/>
              </a:ext>
            </a:extLst>
          </p:cNvPr>
          <p:cNvSpPr txBox="1">
            <a:spLocks/>
          </p:cNvSpPr>
          <p:nvPr/>
        </p:nvSpPr>
        <p:spPr>
          <a:xfrm>
            <a:off x="1330036" y="121227"/>
            <a:ext cx="8457431" cy="76095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zh-CN" altLang="en-US" sz="3200" b="1" dirty="0">
                <a:solidFill>
                  <a:srgbClr val="0432FF"/>
                </a:solidFill>
                <a:latin typeface="+mn-lt"/>
              </a:rPr>
              <a:t> </a:t>
            </a:r>
            <a:r>
              <a:rPr lang="en-US" altLang="zh-CN" sz="3200" b="1" dirty="0">
                <a:solidFill>
                  <a:srgbClr val="0432FF"/>
                </a:solidFill>
                <a:latin typeface="+mn-lt"/>
              </a:rPr>
              <a:t>Scattering: Quasi-elastic Scattering</a:t>
            </a:r>
            <a:endParaRPr lang="en-CN" altLang="zh-CN" sz="3200" b="1" dirty="0">
              <a:solidFill>
                <a:srgbClr val="0432FF"/>
              </a:solidFill>
              <a:latin typeface="+mn-lt"/>
            </a:endParaRPr>
          </a:p>
        </p:txBody>
      </p:sp>
      <p:pic>
        <p:nvPicPr>
          <p:cNvPr id="5" name="图片 4">
            <a:extLst>
              <a:ext uri="{FF2B5EF4-FFF2-40B4-BE49-F238E27FC236}">
                <a16:creationId xmlns:a16="http://schemas.microsoft.com/office/drawing/2014/main" id="{B1CEB7D0-F727-329F-1E25-3910F80C0552}"/>
              </a:ext>
            </a:extLst>
          </p:cNvPr>
          <p:cNvPicPr>
            <a:picLocks noChangeAspect="1"/>
          </p:cNvPicPr>
          <p:nvPr/>
        </p:nvPicPr>
        <p:blipFill>
          <a:blip r:embed="rId4"/>
          <a:stretch>
            <a:fillRect/>
          </a:stretch>
        </p:blipFill>
        <p:spPr>
          <a:xfrm>
            <a:off x="838200" y="1422408"/>
            <a:ext cx="5572648" cy="4933939"/>
          </a:xfrm>
          <a:prstGeom prst="rect">
            <a:avLst/>
          </a:prstGeom>
        </p:spPr>
      </p:pic>
      <p:grpSp>
        <p:nvGrpSpPr>
          <p:cNvPr id="10" name="组合 9">
            <a:extLst>
              <a:ext uri="{FF2B5EF4-FFF2-40B4-BE49-F238E27FC236}">
                <a16:creationId xmlns:a16="http://schemas.microsoft.com/office/drawing/2014/main" id="{F2255BBF-AB34-5958-036B-719886949A08}"/>
              </a:ext>
            </a:extLst>
          </p:cNvPr>
          <p:cNvGrpSpPr/>
          <p:nvPr/>
        </p:nvGrpSpPr>
        <p:grpSpPr>
          <a:xfrm>
            <a:off x="7011333" y="2807340"/>
            <a:ext cx="4114800" cy="2893762"/>
            <a:chOff x="7011333" y="3113978"/>
            <a:chExt cx="4114800" cy="2893762"/>
          </a:xfrm>
        </p:grpSpPr>
        <mc:AlternateContent xmlns:mc="http://schemas.openxmlformats.org/markup-compatibility/2006" xmlns:a14="http://schemas.microsoft.com/office/drawing/2010/main">
          <mc:Choice Requires="a14">
            <p:sp>
              <p:nvSpPr>
                <p:cNvPr id="6" name="p+N Mesons ADM">
                  <a:extLst>
                    <a:ext uri="{FF2B5EF4-FFF2-40B4-BE49-F238E27FC236}">
                      <a16:creationId xmlns:a16="http://schemas.microsoft.com/office/drawing/2014/main" id="{3C62AE25-EFBF-7D73-E1D8-43E92C9FF84E}"/>
                    </a:ext>
                  </a:extLst>
                </p:cNvPr>
                <p:cNvSpPr txBox="1"/>
                <p:nvPr/>
              </p:nvSpPr>
              <p:spPr>
                <a:xfrm>
                  <a:off x="7170777" y="3165615"/>
                  <a:ext cx="3795912" cy="2842125"/>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35719" tIns="35719" rIns="35719" bIns="35719" anchor="ctr">
                  <a:spAutoFit/>
                </a:bodyPr>
                <a:lstStyle/>
                <a:p>
                  <a:pPr>
                    <a:defRPr sz="6000" i="1">
                      <a:solidFill>
                        <a:srgbClr val="000000"/>
                      </a:solidFill>
                    </a:defRPr>
                  </a:pPr>
                  <a:r>
                    <a:rPr lang="en-US" sz="3600" b="1" dirty="0"/>
                    <a:t>p+N</a:t>
                  </a:r>
                  <a14:m>
                    <m:oMath xmlns:m="http://schemas.openxmlformats.org/officeDocument/2006/math">
                      <m:r>
                        <a:rPr lang="en-US" sz="3600" b="1" i="1">
                          <a:solidFill>
                            <a:srgbClr val="000000"/>
                          </a:solidFill>
                          <a:latin typeface="Cambria Math" panose="02040503050406030204" pitchFamily="18" charset="0"/>
                        </a:rPr>
                        <m:t>→</m:t>
                      </m:r>
                    </m:oMath>
                  </a14:m>
                  <a:r>
                    <a:rPr lang="en-US" sz="3600" b="1" dirty="0"/>
                    <a:t>Mesons</a:t>
                  </a:r>
                  <a14:m>
                    <m:oMath xmlns:m="http://schemas.openxmlformats.org/officeDocument/2006/math">
                      <m:r>
                        <a:rPr lang="en-US" sz="3600" b="1" i="1">
                          <a:solidFill>
                            <a:srgbClr val="000000"/>
                          </a:solidFill>
                          <a:latin typeface="Cambria Math" panose="02040503050406030204" pitchFamily="18" charset="0"/>
                        </a:rPr>
                        <m:t>→</m:t>
                      </m:r>
                    </m:oMath>
                  </a14:m>
                  <a:r>
                    <a:rPr lang="en-US" sz="3600" b="1" dirty="0">
                      <a:solidFill>
                        <a:srgbClr val="FF0000"/>
                      </a:solidFill>
                    </a:rPr>
                    <a:t>DM</a:t>
                  </a:r>
                </a:p>
                <a:p>
                  <a:pPr>
                    <a:defRPr sz="6000" i="1">
                      <a:solidFill>
                        <a:srgbClr val="000000"/>
                      </a:solidFill>
                    </a:defRPr>
                  </a:pPr>
                  <a:endParaRPr lang="en-US" sz="3600" b="1" dirty="0">
                    <a:solidFill>
                      <a:srgbClr val="FF0000"/>
                    </a:solidFill>
                  </a:endParaRPr>
                </a:p>
                <a:p>
                  <a:pPr>
                    <a:defRPr sz="6000" i="1">
                      <a:solidFill>
                        <a:srgbClr val="000000"/>
                      </a:solidFill>
                    </a:defRPr>
                  </a:pPr>
                  <a:r>
                    <a:rPr lang="en-US" sz="3600" b="1" dirty="0" err="1"/>
                    <a:t>p</a:t>
                  </a:r>
                  <a:r>
                    <a:rPr lang="en-US" sz="3600" b="1" dirty="0" err="1">
                      <a:solidFill>
                        <a:schemeClr val="tx1"/>
                      </a:solidFill>
                    </a:rPr>
                    <a:t>+N</a:t>
                  </a:r>
                  <a:r>
                    <a:rPr lang="en-US" altLang="zh-CN" sz="3600" b="1" dirty="0">
                      <a:solidFill>
                        <a:schemeClr val="tx1"/>
                      </a:solidFill>
                    </a:rPr>
                    <a:t> </a:t>
                  </a:r>
                  <a14:m>
                    <m:oMath xmlns:m="http://schemas.openxmlformats.org/officeDocument/2006/math">
                      <m:r>
                        <a:rPr lang="en-US" altLang="zh-CN" sz="3600" b="1" i="1">
                          <a:solidFill>
                            <a:schemeClr val="tx1"/>
                          </a:solidFill>
                          <a:latin typeface="Cambria Math" panose="02040503050406030204" pitchFamily="18" charset="0"/>
                        </a:rPr>
                        <m:t>→</m:t>
                      </m:r>
                    </m:oMath>
                  </a14:m>
                  <a:r>
                    <a:rPr lang="en-US" altLang="zh-CN" sz="3600" b="1" dirty="0">
                      <a:solidFill>
                        <a:schemeClr val="tx1"/>
                      </a:solidFill>
                    </a:rPr>
                    <a:t> P+N +</a:t>
                  </a:r>
                  <a:r>
                    <a:rPr lang="en-US" altLang="zh-CN" sz="3600" b="1" dirty="0">
                      <a:solidFill>
                        <a:srgbClr val="FF0000"/>
                      </a:solidFill>
                    </a:rPr>
                    <a:t>DM</a:t>
                  </a:r>
                </a:p>
                <a:p>
                  <a:pPr>
                    <a:defRPr sz="6000" i="1">
                      <a:solidFill>
                        <a:srgbClr val="000000"/>
                      </a:solidFill>
                    </a:defRPr>
                  </a:pPr>
                  <a:endParaRPr lang="en-US" sz="3600" b="1" dirty="0">
                    <a:solidFill>
                      <a:srgbClr val="FF0000"/>
                    </a:solidFill>
                  </a:endParaRPr>
                </a:p>
                <a:p>
                  <a:pPr>
                    <a:defRPr sz="6000" i="1">
                      <a:solidFill>
                        <a:srgbClr val="000000"/>
                      </a:solidFill>
                    </a:defRPr>
                  </a:pPr>
                  <a:r>
                    <a:rPr lang="en-US" altLang="zh-CN" sz="3600" b="1" dirty="0"/>
                    <a:t>p</a:t>
                  </a:r>
                  <a:r>
                    <a:rPr lang="en-US" altLang="zh-CN" sz="3600" b="1" dirty="0" err="1">
                      <a:solidFill>
                        <a:schemeClr val="tx1"/>
                      </a:solidFill>
                    </a:rPr>
                    <a:t>+N</a:t>
                  </a:r>
                  <a:r>
                    <a:rPr lang="en-US" altLang="zh-CN" sz="3600" b="1" dirty="0">
                      <a:solidFill>
                        <a:schemeClr val="tx1"/>
                      </a:solidFill>
                    </a:rPr>
                    <a:t> </a:t>
                  </a:r>
                  <a14:m>
                    <m:oMath xmlns:m="http://schemas.openxmlformats.org/officeDocument/2006/math">
                      <m:r>
                        <a:rPr lang="en-US" altLang="zh-CN" sz="3600" b="1" i="1">
                          <a:solidFill>
                            <a:schemeClr val="tx1"/>
                          </a:solidFill>
                          <a:latin typeface="Cambria Math" panose="02040503050406030204" pitchFamily="18" charset="0"/>
                        </a:rPr>
                        <m:t>→</m:t>
                      </m:r>
                    </m:oMath>
                  </a14:m>
                  <a:r>
                    <a:rPr lang="en-US" altLang="zh-CN" sz="3600" b="1" dirty="0">
                      <a:solidFill>
                        <a:schemeClr val="tx1"/>
                      </a:solidFill>
                    </a:rPr>
                    <a:t> </a:t>
                  </a:r>
                  <a:r>
                    <a:rPr lang="en-US" altLang="zh-CN" sz="3600" b="1" dirty="0">
                      <a:solidFill>
                        <a:srgbClr val="FF0000"/>
                      </a:solidFill>
                    </a:rPr>
                    <a:t>DM</a:t>
                  </a:r>
                </a:p>
              </p:txBody>
            </p:sp>
          </mc:Choice>
          <mc:Fallback xmlns="">
            <p:sp>
              <p:nvSpPr>
                <p:cNvPr id="6" name="p+N Mesons ADM">
                  <a:extLst>
                    <a:ext uri="{FF2B5EF4-FFF2-40B4-BE49-F238E27FC236}">
                      <a16:creationId xmlns:a16="http://schemas.microsoft.com/office/drawing/2014/main" id="{3C62AE25-EFBF-7D73-E1D8-43E92C9FF84E}"/>
                    </a:ext>
                  </a:extLst>
                </p:cNvPr>
                <p:cNvSpPr txBox="1">
                  <a:spLocks noRot="1" noChangeAspect="1" noMove="1" noResize="1" noEditPoints="1" noAdjustHandles="1" noChangeArrowheads="1" noChangeShapeType="1" noTextEdit="1"/>
                </p:cNvSpPr>
                <p:nvPr/>
              </p:nvSpPr>
              <p:spPr>
                <a:xfrm>
                  <a:off x="7170777" y="3165615"/>
                  <a:ext cx="3795912" cy="2842125"/>
                </a:xfrm>
                <a:prstGeom prst="rect">
                  <a:avLst/>
                </a:prstGeom>
                <a:blipFill>
                  <a:blip r:embed="rId5"/>
                  <a:stretch>
                    <a:fillRect l="-6333" t="-3571" r="-5333" b="-8482"/>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zh-CN" altLang="en-US">
                      <a:noFill/>
                    </a:rPr>
                    <a:t> </a:t>
                  </a:r>
                </a:p>
              </p:txBody>
            </p:sp>
          </mc:Fallback>
        </mc:AlternateContent>
        <p:sp>
          <p:nvSpPr>
            <p:cNvPr id="9" name="圆角矩形 8">
              <a:extLst>
                <a:ext uri="{FF2B5EF4-FFF2-40B4-BE49-F238E27FC236}">
                  <a16:creationId xmlns:a16="http://schemas.microsoft.com/office/drawing/2014/main" id="{629E7D7B-E868-7C76-3BC3-CBFDE2AC07ED}"/>
                </a:ext>
              </a:extLst>
            </p:cNvPr>
            <p:cNvSpPr/>
            <p:nvPr/>
          </p:nvSpPr>
          <p:spPr>
            <a:xfrm>
              <a:off x="7011333" y="3113978"/>
              <a:ext cx="4114800" cy="7630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7" name="文本框 16">
            <a:extLst>
              <a:ext uri="{FF2B5EF4-FFF2-40B4-BE49-F238E27FC236}">
                <a16:creationId xmlns:a16="http://schemas.microsoft.com/office/drawing/2014/main" id="{DD79F46E-4E52-9F5A-FAAD-534F5EAD853D}"/>
              </a:ext>
            </a:extLst>
          </p:cNvPr>
          <p:cNvSpPr txBox="1"/>
          <p:nvPr/>
        </p:nvSpPr>
        <p:spPr>
          <a:xfrm>
            <a:off x="7066412" y="1844316"/>
            <a:ext cx="3088375" cy="307777"/>
          </a:xfrm>
          <a:prstGeom prst="rect">
            <a:avLst/>
          </a:prstGeom>
          <a:noFill/>
        </p:spPr>
        <p:txBody>
          <a:bodyPr wrap="square">
            <a:spAutoFit/>
          </a:bodyPr>
          <a:lstStyle/>
          <a:p>
            <a:r>
              <a:rPr lang="en-US" altLang="zh-CN" sz="1400" i="1" dirty="0">
                <a:solidFill>
                  <a:srgbClr val="00B050"/>
                </a:solidFill>
              </a:rPr>
              <a:t>Su, Wang,</a:t>
            </a:r>
            <a:r>
              <a:rPr lang="zh-CN" altLang="en-US" sz="1400" i="1" dirty="0">
                <a:solidFill>
                  <a:srgbClr val="00B050"/>
                </a:solidFill>
              </a:rPr>
              <a:t> </a:t>
            </a:r>
            <a:r>
              <a:rPr lang="en-US" altLang="zh-CN" sz="1400" i="1" dirty="0">
                <a:solidFill>
                  <a:srgbClr val="00B050"/>
                </a:solidFill>
              </a:rPr>
              <a:t>Wu,</a:t>
            </a:r>
            <a:r>
              <a:rPr lang="zh-CN" altLang="en-US" sz="1400" i="1" dirty="0">
                <a:solidFill>
                  <a:srgbClr val="00B050"/>
                </a:solidFill>
              </a:rPr>
              <a:t> </a:t>
            </a:r>
            <a:r>
              <a:rPr lang="en-US" altLang="zh-CN" sz="1400" i="1" dirty="0">
                <a:solidFill>
                  <a:srgbClr val="00B050"/>
                </a:solidFill>
              </a:rPr>
              <a:t>Yang, Zhu, 2006.11837</a:t>
            </a:r>
            <a:endParaRPr lang="zh-CN" altLang="en-US" sz="1400" i="1" dirty="0">
              <a:solidFill>
                <a:srgbClr val="00B050"/>
              </a:solidFill>
            </a:endParaRPr>
          </a:p>
        </p:txBody>
      </p:sp>
      <p:sp>
        <p:nvSpPr>
          <p:cNvPr id="8" name="文本框 7">
            <a:extLst>
              <a:ext uri="{FF2B5EF4-FFF2-40B4-BE49-F238E27FC236}">
                <a16:creationId xmlns:a16="http://schemas.microsoft.com/office/drawing/2014/main" id="{94F2FAE7-719D-A13D-D857-EFB7E1942749}"/>
              </a:ext>
            </a:extLst>
          </p:cNvPr>
          <p:cNvSpPr txBox="1"/>
          <p:nvPr/>
        </p:nvSpPr>
        <p:spPr>
          <a:xfrm>
            <a:off x="7011333" y="1281177"/>
            <a:ext cx="2563394" cy="461665"/>
          </a:xfrm>
          <a:prstGeom prst="rect">
            <a:avLst/>
          </a:prstGeom>
          <a:noFill/>
        </p:spPr>
        <p:txBody>
          <a:bodyPr wrap="none" rtlCol="0">
            <a:spAutoFit/>
          </a:bodyPr>
          <a:lstStyle/>
          <a:p>
            <a:r>
              <a:rPr kumimoji="1" lang="en-US" altLang="zh-CN" sz="2400" b="1" i="1" dirty="0">
                <a:solidFill>
                  <a:srgbClr val="0432FF"/>
                </a:solidFill>
              </a:rPr>
              <a:t>“Atmospheric DM”</a:t>
            </a:r>
            <a:endParaRPr kumimoji="1" lang="zh-CN" altLang="en-US" sz="2400" b="1" i="1" dirty="0">
              <a:solidFill>
                <a:srgbClr val="0432FF"/>
              </a:solidFill>
            </a:endParaRPr>
          </a:p>
        </p:txBody>
      </p:sp>
    </p:spTree>
    <p:extLst>
      <p:ext uri="{BB962C8B-B14F-4D97-AF65-F5344CB8AC3E}">
        <p14:creationId xmlns:p14="http://schemas.microsoft.com/office/powerpoint/2010/main" val="2351528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2CF51-C3D5-DF4E-EDB2-B5B2BD1C75F2}"/>
            </a:ext>
          </a:extLst>
        </p:cNvPr>
        <p:cNvGrpSpPr/>
        <p:nvPr/>
      </p:nvGrpSpPr>
      <p:grpSpPr>
        <a:xfrm>
          <a:off x="0" y="0"/>
          <a:ext cx="0" cy="0"/>
          <a:chOff x="0" y="0"/>
          <a:chExt cx="0" cy="0"/>
        </a:xfrm>
      </p:grpSpPr>
      <p:cxnSp>
        <p:nvCxnSpPr>
          <p:cNvPr id="11" name="Straight Connector 3">
            <a:extLst>
              <a:ext uri="{FF2B5EF4-FFF2-40B4-BE49-F238E27FC236}">
                <a16:creationId xmlns:a16="http://schemas.microsoft.com/office/drawing/2014/main" id="{8BA1D537-C74D-6D8C-2B72-5AFF5AF6BA04}"/>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13FF6B72-24E6-B28C-E82E-6FFC2615A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a:extLst>
              <a:ext uri="{FF2B5EF4-FFF2-40B4-BE49-F238E27FC236}">
                <a16:creationId xmlns:a16="http://schemas.microsoft.com/office/drawing/2014/main" id="{C1A10CFF-03E9-AE3C-E91F-19F82203D97C}"/>
              </a:ext>
            </a:extLst>
          </p:cNvPr>
          <p:cNvSpPr>
            <a:spLocks noGrp="1"/>
          </p:cNvSpPr>
          <p:nvPr>
            <p:ph type="dt" sz="half" idx="10"/>
          </p:nvPr>
        </p:nvSpPr>
        <p:spPr/>
        <p:txBody>
          <a:bodyPr/>
          <a:lstStyle/>
          <a:p>
            <a:fld id="{7B8D9179-7749-2C48-867C-CB907808AC76}" type="datetime1">
              <a:rPr kumimoji="1" lang="zh-CN" altLang="en-US" smtClean="0"/>
              <a:t>2025/9/20</a:t>
            </a:fld>
            <a:endParaRPr kumimoji="1" lang="zh-CN" altLang="en-US"/>
          </a:p>
        </p:txBody>
      </p:sp>
      <p:sp>
        <p:nvSpPr>
          <p:cNvPr id="29" name="页脚占位符 28">
            <a:extLst>
              <a:ext uri="{FF2B5EF4-FFF2-40B4-BE49-F238E27FC236}">
                <a16:creationId xmlns:a16="http://schemas.microsoft.com/office/drawing/2014/main" id="{208CD5E6-4E0E-559E-9B0D-EB329C74AEB1}"/>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4" name="灯片编号占位符 3">
            <a:extLst>
              <a:ext uri="{FF2B5EF4-FFF2-40B4-BE49-F238E27FC236}">
                <a16:creationId xmlns:a16="http://schemas.microsoft.com/office/drawing/2014/main" id="{649D916B-670D-6BAC-FF30-CF8B69F8CC2E}"/>
              </a:ext>
            </a:extLst>
          </p:cNvPr>
          <p:cNvSpPr>
            <a:spLocks noGrp="1"/>
          </p:cNvSpPr>
          <p:nvPr>
            <p:ph type="sldNum" sz="quarter" idx="12"/>
          </p:nvPr>
        </p:nvSpPr>
        <p:spPr/>
        <p:txBody>
          <a:bodyPr/>
          <a:lstStyle/>
          <a:p>
            <a:fld id="{BB1373A5-4827-6B46-A456-4073A047D00B}" type="slidenum">
              <a:rPr kumimoji="1" lang="zh-CN" altLang="en-US" smtClean="0"/>
              <a:t>18</a:t>
            </a:fld>
            <a:endParaRPr kumimoji="1" lang="zh-CN" altLang="en-US"/>
          </a:p>
        </p:txBody>
      </p:sp>
      <p:sp>
        <p:nvSpPr>
          <p:cNvPr id="19" name="文本框 18">
            <a:extLst>
              <a:ext uri="{FF2B5EF4-FFF2-40B4-BE49-F238E27FC236}">
                <a16:creationId xmlns:a16="http://schemas.microsoft.com/office/drawing/2014/main" id="{8BE5AA73-0330-63F1-673D-BAAF7BC6C142}"/>
              </a:ext>
            </a:extLst>
          </p:cNvPr>
          <p:cNvSpPr txBox="1"/>
          <p:nvPr/>
        </p:nvSpPr>
        <p:spPr>
          <a:xfrm>
            <a:off x="12563983" y="1554508"/>
            <a:ext cx="1635256" cy="338554"/>
          </a:xfrm>
          <a:prstGeom prst="rect">
            <a:avLst/>
          </a:prstGeom>
          <a:noFill/>
        </p:spPr>
        <p:txBody>
          <a:bodyPr wrap="none" rtlCol="0">
            <a:spAutoFit/>
          </a:bodyPr>
          <a:lstStyle/>
          <a:p>
            <a:r>
              <a:rPr kumimoji="1" lang="en-US" altLang="zh-CN" sz="1600" b="1" dirty="0"/>
              <a:t>Nucleus recoiling</a:t>
            </a:r>
            <a:endParaRPr kumimoji="1" lang="zh-CN" altLang="en-US" sz="1600" b="1" dirty="0"/>
          </a:p>
        </p:txBody>
      </p:sp>
      <p:sp>
        <p:nvSpPr>
          <p:cNvPr id="7" name="Title 1">
            <a:extLst>
              <a:ext uri="{FF2B5EF4-FFF2-40B4-BE49-F238E27FC236}">
                <a16:creationId xmlns:a16="http://schemas.microsoft.com/office/drawing/2014/main" id="{A5F426C1-9788-FDA9-0117-D7AAA07098B2}"/>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en-US" altLang="zh-CN" sz="3200" b="1" dirty="0">
                <a:solidFill>
                  <a:srgbClr val="0432FF"/>
                </a:solidFill>
                <a:latin typeface="+mn-lt"/>
              </a:rPr>
              <a:t>: Quasi-elastic Scattering</a:t>
            </a:r>
            <a:endParaRPr lang="en-CN" altLang="zh-CN" sz="3200" b="1" dirty="0">
              <a:solidFill>
                <a:srgbClr val="0432FF"/>
              </a:solidFill>
              <a:latin typeface="+mn-lt"/>
            </a:endParaRPr>
          </a:p>
        </p:txBody>
      </p:sp>
      <p:pic>
        <p:nvPicPr>
          <p:cNvPr id="8" name="Image" descr="Image">
            <a:extLst>
              <a:ext uri="{FF2B5EF4-FFF2-40B4-BE49-F238E27FC236}">
                <a16:creationId xmlns:a16="http://schemas.microsoft.com/office/drawing/2014/main" id="{196083C8-A048-CC50-A59F-4BF1EF8CEE58}"/>
              </a:ext>
            </a:extLst>
          </p:cNvPr>
          <p:cNvPicPr>
            <a:picLocks/>
          </p:cNvPicPr>
          <p:nvPr/>
        </p:nvPicPr>
        <p:blipFill>
          <a:blip r:embed="rId4"/>
          <a:stretch>
            <a:fillRect/>
          </a:stretch>
        </p:blipFill>
        <p:spPr>
          <a:xfrm>
            <a:off x="505517" y="1351721"/>
            <a:ext cx="5431457" cy="4992896"/>
          </a:xfrm>
          <a:prstGeom prst="rect">
            <a:avLst/>
          </a:prstGeom>
          <a:ln w="12700">
            <a:miter lim="400000"/>
          </a:ln>
        </p:spPr>
      </p:pic>
      <mc:AlternateContent xmlns:mc="http://schemas.openxmlformats.org/markup-compatibility/2006" xmlns:a14="http://schemas.microsoft.com/office/drawing/2010/main">
        <mc:Choice Requires="a14">
          <p:sp>
            <p:nvSpPr>
              <p:cNvPr id="17" name="Equation">
                <a:extLst>
                  <a:ext uri="{FF2B5EF4-FFF2-40B4-BE49-F238E27FC236}">
                    <a16:creationId xmlns:a16="http://schemas.microsoft.com/office/drawing/2014/main" id="{3411D18C-7BB4-DF58-6570-8DFC388869B9}"/>
                  </a:ext>
                </a:extLst>
              </p:cNvPr>
              <p:cNvSpPr txBox="1"/>
              <p:nvPr/>
            </p:nvSpPr>
            <p:spPr>
              <a:xfrm>
                <a:off x="838200" y="5099350"/>
                <a:ext cx="2927565" cy="311842"/>
              </a:xfrm>
              <a:prstGeom prst="rect">
                <a:avLst/>
              </a:prstGeom>
            </p:spPr>
            <p:txBody>
              <a:bodyPr wrap="square" lIns="0" tIns="0" rIns="0" bIns="0">
                <a:spAutoFit/>
              </a:bodyPr>
              <a:lstStyle/>
              <a:p>
                <a:pPr defTabSz="457200" latinLnBrk="1">
                  <a:defRPr sz="1800" b="0">
                    <a:solidFill>
                      <a:srgbClr val="000000"/>
                    </a:solidFill>
                  </a:defRPr>
                </a:pPr>
                <a14:m>
                  <m:oMathPara xmlns:m="http://schemas.openxmlformats.org/officeDocument/2006/math">
                    <m:oMathParaPr>
                      <m:jc m:val="centerGroup"/>
                    </m:oMathParaPr>
                    <m:oMath xmlns:m="http://schemas.openxmlformats.org/officeDocument/2006/math">
                      <m:r>
                        <a:rPr i="1">
                          <a:solidFill>
                            <a:srgbClr val="000000"/>
                          </a:solidFill>
                          <a:latin typeface="Cambria Math" panose="02040503050406030204" pitchFamily="18" charset="0"/>
                        </a:rPr>
                        <m:t>𝑝𝑁</m:t>
                      </m:r>
                      <m:r>
                        <a:rPr i="1">
                          <a:solidFill>
                            <a:srgbClr val="000000"/>
                          </a:solidFill>
                          <a:latin typeface="Cambria Math" panose="02040503050406030204" pitchFamily="18" charset="0"/>
                        </a:rPr>
                        <m:t>→</m:t>
                      </m:r>
                      <m:r>
                        <a:rPr i="1">
                          <a:solidFill>
                            <a:srgbClr val="000000"/>
                          </a:solidFill>
                          <a:latin typeface="Cambria Math" panose="02040503050406030204" pitchFamily="18" charset="0"/>
                        </a:rPr>
                        <m:t>𝜂</m:t>
                      </m:r>
                      <m:r>
                        <a:rPr i="1">
                          <a:solidFill>
                            <a:srgbClr val="000000"/>
                          </a:solidFill>
                          <a:latin typeface="Cambria Math" panose="02040503050406030204" pitchFamily="18" charset="0"/>
                        </a:rPr>
                        <m:t>→</m:t>
                      </m:r>
                      <m:r>
                        <a:rPr i="1">
                          <a:solidFill>
                            <a:srgbClr val="000000"/>
                          </a:solidFill>
                          <a:latin typeface="Cambria Math" panose="02040503050406030204" pitchFamily="18" charset="0"/>
                        </a:rPr>
                        <m:t>𝜋</m:t>
                      </m:r>
                      <m:r>
                        <a:rPr i="1">
                          <a:solidFill>
                            <a:srgbClr val="000000"/>
                          </a:solidFill>
                          <a:latin typeface="Cambria Math" panose="02040503050406030204" pitchFamily="18" charset="0"/>
                        </a:rPr>
                        <m:t>𝑆</m:t>
                      </m:r>
                      <m:r>
                        <a:rPr i="1">
                          <a:solidFill>
                            <a:srgbClr val="000000"/>
                          </a:solidFill>
                          <a:latin typeface="Cambria Math" panose="02040503050406030204" pitchFamily="18" charset="0"/>
                        </a:rPr>
                        <m:t>(→</m:t>
                      </m:r>
                      <m:r>
                        <a:rPr i="1">
                          <a:solidFill>
                            <a:srgbClr val="000000"/>
                          </a:solidFill>
                          <a:latin typeface="Cambria Math" panose="02040503050406030204" pitchFamily="18" charset="0"/>
                        </a:rPr>
                        <m:t>𝜒</m:t>
                      </m:r>
                      <m:bar>
                        <m:barPr>
                          <m:pos m:val="top"/>
                          <m:ctrlPr>
                            <a:rPr i="1">
                              <a:solidFill>
                                <a:srgbClr val="000000"/>
                              </a:solidFill>
                              <a:latin typeface="Cambria Math" panose="02040503050406030204" pitchFamily="18" charset="0"/>
                            </a:rPr>
                          </m:ctrlPr>
                        </m:barPr>
                        <m:e>
                          <m:r>
                            <a:rPr i="1">
                              <a:solidFill>
                                <a:srgbClr val="000000"/>
                              </a:solidFill>
                              <a:latin typeface="Cambria Math" panose="02040503050406030204" pitchFamily="18" charset="0"/>
                            </a:rPr>
                            <m:t>𝜒</m:t>
                          </m:r>
                        </m:e>
                      </m:bar>
                      <m:r>
                        <a:rPr i="1">
                          <a:solidFill>
                            <a:srgbClr val="000000"/>
                          </a:solidFill>
                          <a:latin typeface="Cambria Math" panose="02040503050406030204" pitchFamily="18" charset="0"/>
                        </a:rPr>
                        <m:t>)</m:t>
                      </m:r>
                    </m:oMath>
                  </m:oMathPara>
                </a14:m>
                <a:endParaRPr dirty="0"/>
              </a:p>
            </p:txBody>
          </p:sp>
        </mc:Choice>
        <mc:Fallback xmlns="">
          <p:sp>
            <p:nvSpPr>
              <p:cNvPr id="17" name="Equation">
                <a:extLst>
                  <a:ext uri="{FF2B5EF4-FFF2-40B4-BE49-F238E27FC236}">
                    <a16:creationId xmlns:a16="http://schemas.microsoft.com/office/drawing/2014/main" id="{3411D18C-7BB4-DF58-6570-8DFC388869B9}"/>
                  </a:ext>
                </a:extLst>
              </p:cNvPr>
              <p:cNvSpPr txBox="1">
                <a:spLocks noRot="1" noChangeAspect="1" noMove="1" noResize="1" noEditPoints="1" noAdjustHandles="1" noChangeArrowheads="1" noChangeShapeType="1" noTextEdit="1"/>
              </p:cNvSpPr>
              <p:nvPr/>
            </p:nvSpPr>
            <p:spPr>
              <a:xfrm>
                <a:off x="838200" y="5099350"/>
                <a:ext cx="2927565" cy="311842"/>
              </a:xfrm>
              <a:prstGeom prst="rect">
                <a:avLst/>
              </a:prstGeom>
              <a:blipFill>
                <a:blip r:embed="rId5"/>
                <a:stretch>
                  <a:fillRect t="-3846" b="-19231"/>
                </a:stretch>
              </a:blipFill>
            </p:spPr>
            <p:txBody>
              <a:bodyPr/>
              <a:lstStyle/>
              <a:p>
                <a:r>
                  <a:rPr lang="zh-CN" altLang="en-US">
                    <a:noFill/>
                  </a:rPr>
                  <a:t> </a:t>
                </a:r>
              </a:p>
            </p:txBody>
          </p:sp>
        </mc:Fallback>
      </mc:AlternateContent>
      <p:pic>
        <p:nvPicPr>
          <p:cNvPr id="28" name="图片 27">
            <a:extLst>
              <a:ext uri="{FF2B5EF4-FFF2-40B4-BE49-F238E27FC236}">
                <a16:creationId xmlns:a16="http://schemas.microsoft.com/office/drawing/2014/main" id="{EA4E1020-692C-4B6D-0F58-EBD51501E062}"/>
              </a:ext>
            </a:extLst>
          </p:cNvPr>
          <p:cNvPicPr>
            <a:picLocks noChangeAspect="1"/>
          </p:cNvPicPr>
          <p:nvPr/>
        </p:nvPicPr>
        <p:blipFill>
          <a:blip r:embed="rId6"/>
          <a:stretch>
            <a:fillRect/>
          </a:stretch>
        </p:blipFill>
        <p:spPr>
          <a:xfrm>
            <a:off x="6172199" y="1086807"/>
            <a:ext cx="5567625" cy="3392423"/>
          </a:xfrm>
          <a:prstGeom prst="rect">
            <a:avLst/>
          </a:prstGeom>
        </p:spPr>
      </p:pic>
      <p:sp>
        <p:nvSpPr>
          <p:cNvPr id="32" name="圆角矩形 31">
            <a:extLst>
              <a:ext uri="{FF2B5EF4-FFF2-40B4-BE49-F238E27FC236}">
                <a16:creationId xmlns:a16="http://schemas.microsoft.com/office/drawing/2014/main" id="{541F8FA5-18D2-EE4A-DCF4-755856D4DB5C}"/>
              </a:ext>
            </a:extLst>
          </p:cNvPr>
          <p:cNvSpPr/>
          <p:nvPr/>
        </p:nvSpPr>
        <p:spPr>
          <a:xfrm>
            <a:off x="9893451" y="1736035"/>
            <a:ext cx="1965960" cy="2680150"/>
          </a:xfrm>
          <a:prstGeom prst="round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圆角矩形 32">
            <a:extLst>
              <a:ext uri="{FF2B5EF4-FFF2-40B4-BE49-F238E27FC236}">
                <a16:creationId xmlns:a16="http://schemas.microsoft.com/office/drawing/2014/main" id="{12FDC5ED-1162-D67C-C624-9B38E59E482B}"/>
              </a:ext>
            </a:extLst>
          </p:cNvPr>
          <p:cNvSpPr/>
          <p:nvPr/>
        </p:nvSpPr>
        <p:spPr>
          <a:xfrm>
            <a:off x="4837871" y="1893062"/>
            <a:ext cx="1020337" cy="797127"/>
          </a:xfrm>
          <a:prstGeom prst="round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4" name="组合 33">
            <a:extLst>
              <a:ext uri="{FF2B5EF4-FFF2-40B4-BE49-F238E27FC236}">
                <a16:creationId xmlns:a16="http://schemas.microsoft.com/office/drawing/2014/main" id="{621E50C1-58ED-7128-BA61-A3B9C292DC01}"/>
              </a:ext>
            </a:extLst>
          </p:cNvPr>
          <p:cNvGrpSpPr/>
          <p:nvPr/>
        </p:nvGrpSpPr>
        <p:grpSpPr>
          <a:xfrm>
            <a:off x="6034862" y="4503031"/>
            <a:ext cx="5922436" cy="1853313"/>
            <a:chOff x="366568" y="1829062"/>
            <a:chExt cx="11524985" cy="4099205"/>
          </a:xfrm>
        </p:grpSpPr>
        <p:sp>
          <p:nvSpPr>
            <p:cNvPr id="35" name="矩形 34">
              <a:extLst>
                <a:ext uri="{FF2B5EF4-FFF2-40B4-BE49-F238E27FC236}">
                  <a16:creationId xmlns:a16="http://schemas.microsoft.com/office/drawing/2014/main" id="{68AAB8DC-2978-099F-F7E5-0C939B6FCE7C}"/>
                </a:ext>
              </a:extLst>
            </p:cNvPr>
            <p:cNvSpPr/>
            <p:nvPr/>
          </p:nvSpPr>
          <p:spPr>
            <a:xfrm>
              <a:off x="761018" y="5084128"/>
              <a:ext cx="3946711" cy="844139"/>
            </a:xfrm>
            <a:prstGeom prst="rect">
              <a:avLst/>
            </a:prstGeom>
            <a:ln>
              <a:noFill/>
            </a:ln>
          </p:spPr>
          <p:txBody>
            <a:bodyPr wrap="square">
              <a:spAutoFit/>
            </a:bodyPr>
            <a:lstStyle/>
            <a:p>
              <a:pPr marL="342900" indent="-342900">
                <a:buFont typeface="Arial" panose="020B0604020202020204" pitchFamily="34" charset="0"/>
                <a:buChar char="•"/>
                <a:defRPr/>
              </a:pPr>
              <a:r>
                <a:rPr lang="en-US" altLang="zh-CN" sz="1400" dirty="0">
                  <a:solidFill>
                    <a:srgbClr val="C00000"/>
                  </a:solidFill>
                  <a:latin typeface="Times New Roman" panose="02020603050405020304" pitchFamily="18" charset="0"/>
                  <a:cs typeface="Times New Roman" panose="02020603050405020304" pitchFamily="18" charset="0"/>
                </a:rPr>
                <a:t>DM-nucleus ES</a:t>
              </a:r>
              <a:endParaRPr lang="zh-CN" altLang="en-US" sz="1400" dirty="0">
                <a:solidFill>
                  <a:srgbClr val="C00000"/>
                </a:solidFill>
                <a:latin typeface="Times New Roman" panose="02020603050405020304" pitchFamily="18" charset="0"/>
                <a:cs typeface="Times New Roman" panose="02020603050405020304" pitchFamily="18" charset="0"/>
              </a:endParaRPr>
            </a:p>
          </p:txBody>
        </p:sp>
        <p:sp>
          <p:nvSpPr>
            <p:cNvPr id="36" name="矩形 35">
              <a:extLst>
                <a:ext uri="{FF2B5EF4-FFF2-40B4-BE49-F238E27FC236}">
                  <a16:creationId xmlns:a16="http://schemas.microsoft.com/office/drawing/2014/main" id="{02A720A7-C4CE-F5D4-B9D5-0274C9066B9F}"/>
                </a:ext>
              </a:extLst>
            </p:cNvPr>
            <p:cNvSpPr/>
            <p:nvPr/>
          </p:nvSpPr>
          <p:spPr>
            <a:xfrm>
              <a:off x="4707729" y="5084128"/>
              <a:ext cx="3828738" cy="844139"/>
            </a:xfrm>
            <a:prstGeom prst="rect">
              <a:avLst/>
            </a:prstGeom>
            <a:ln>
              <a:noFill/>
            </a:ln>
          </p:spPr>
          <p:txBody>
            <a:bodyPr wrap="square">
              <a:spAutoFit/>
            </a:bodyPr>
            <a:lstStyle/>
            <a:p>
              <a:pPr marL="342900" indent="-342900">
                <a:buFont typeface="Arial" panose="020B0604020202020204" pitchFamily="34" charset="0"/>
                <a:buChar char="•"/>
                <a:defRPr/>
              </a:pPr>
              <a:r>
                <a:rPr lang="en-US" altLang="zh-CN" sz="1400" dirty="0">
                  <a:solidFill>
                    <a:srgbClr val="C00000"/>
                  </a:solidFill>
                  <a:latin typeface="Times New Roman" panose="02020603050405020304" pitchFamily="18" charset="0"/>
                  <a:cs typeface="Times New Roman" panose="02020603050405020304" pitchFamily="18" charset="0"/>
                </a:rPr>
                <a:t>DM-nucleus QES</a:t>
              </a:r>
              <a:endParaRPr lang="zh-CN" altLang="en-US" sz="1400" dirty="0">
                <a:solidFill>
                  <a:srgbClr val="C00000"/>
                </a:solidFill>
                <a:latin typeface="Times New Roman" panose="02020603050405020304" pitchFamily="18" charset="0"/>
                <a:cs typeface="Times New Roman" panose="02020603050405020304" pitchFamily="18" charset="0"/>
              </a:endParaRPr>
            </a:p>
          </p:txBody>
        </p:sp>
        <p:grpSp>
          <p:nvGrpSpPr>
            <p:cNvPr id="37" name="组合 36">
              <a:extLst>
                <a:ext uri="{FF2B5EF4-FFF2-40B4-BE49-F238E27FC236}">
                  <a16:creationId xmlns:a16="http://schemas.microsoft.com/office/drawing/2014/main" id="{965F0A65-4FD5-4E7C-8360-BE342873E12A}"/>
                </a:ext>
              </a:extLst>
            </p:cNvPr>
            <p:cNvGrpSpPr/>
            <p:nvPr/>
          </p:nvGrpSpPr>
          <p:grpSpPr>
            <a:xfrm>
              <a:off x="366568" y="2029216"/>
              <a:ext cx="3828737" cy="3215157"/>
              <a:chOff x="1188141" y="1768583"/>
              <a:chExt cx="3828737" cy="3215157"/>
            </a:xfrm>
          </p:grpSpPr>
          <p:pic>
            <p:nvPicPr>
              <p:cNvPr id="53" name="图片 52">
                <a:extLst>
                  <a:ext uri="{FF2B5EF4-FFF2-40B4-BE49-F238E27FC236}">
                    <a16:creationId xmlns:a16="http://schemas.microsoft.com/office/drawing/2014/main" id="{08B20A65-BBEE-E562-097C-33BAB6851A7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88141" y="1768583"/>
                <a:ext cx="3828737" cy="3215157"/>
              </a:xfrm>
              <a:prstGeom prst="rect">
                <a:avLst/>
              </a:prstGeom>
            </p:spPr>
          </p:pic>
          <p:cxnSp>
            <p:nvCxnSpPr>
              <p:cNvPr id="54" name="直接箭头连接符 14">
                <a:extLst>
                  <a:ext uri="{FF2B5EF4-FFF2-40B4-BE49-F238E27FC236}">
                    <a16:creationId xmlns:a16="http://schemas.microsoft.com/office/drawing/2014/main" id="{E5F60FD2-541F-C428-F68C-28E190F3D6C8}"/>
                  </a:ext>
                </a:extLst>
              </p:cNvPr>
              <p:cNvCxnSpPr/>
              <p:nvPr/>
            </p:nvCxnSpPr>
            <p:spPr>
              <a:xfrm>
                <a:off x="1627094" y="2272553"/>
                <a:ext cx="1297641" cy="38996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15">
                <a:extLst>
                  <a:ext uri="{FF2B5EF4-FFF2-40B4-BE49-F238E27FC236}">
                    <a16:creationId xmlns:a16="http://schemas.microsoft.com/office/drawing/2014/main" id="{0BC3FE43-FE39-6219-1DC6-C9526FE88826}"/>
                  </a:ext>
                </a:extLst>
              </p:cNvPr>
              <p:cNvCxnSpPr>
                <a:cxnSpLocks/>
              </p:cNvCxnSpPr>
              <p:nvPr/>
            </p:nvCxnSpPr>
            <p:spPr>
              <a:xfrm flipV="1">
                <a:off x="3003176" y="2272553"/>
                <a:ext cx="1252818" cy="38996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圆角 4">
                <a:extLst>
                  <a:ext uri="{FF2B5EF4-FFF2-40B4-BE49-F238E27FC236}">
                    <a16:creationId xmlns:a16="http://schemas.microsoft.com/office/drawing/2014/main" id="{028F7DA9-CBBD-3636-5592-1AA598C0A1F8}"/>
                  </a:ext>
                </a:extLst>
              </p:cNvPr>
              <p:cNvSpPr/>
              <p:nvPr/>
            </p:nvSpPr>
            <p:spPr>
              <a:xfrm>
                <a:off x="2796988" y="2346512"/>
                <a:ext cx="309283" cy="2353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圆角 12">
                <a:extLst>
                  <a:ext uri="{FF2B5EF4-FFF2-40B4-BE49-F238E27FC236}">
                    <a16:creationId xmlns:a16="http://schemas.microsoft.com/office/drawing/2014/main" id="{C4CB9DFE-A460-EBB1-F3AE-D8578F6C9DE0}"/>
                  </a:ext>
                </a:extLst>
              </p:cNvPr>
              <p:cNvSpPr/>
              <p:nvPr/>
            </p:nvSpPr>
            <p:spPr>
              <a:xfrm>
                <a:off x="4078705" y="2357832"/>
                <a:ext cx="354577" cy="2822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38" name="图片 37">
              <a:extLst>
                <a:ext uri="{FF2B5EF4-FFF2-40B4-BE49-F238E27FC236}">
                  <a16:creationId xmlns:a16="http://schemas.microsoft.com/office/drawing/2014/main" id="{5117A80B-7D8F-698C-189D-7E58EDA1CE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521" y="2138075"/>
              <a:ext cx="185810" cy="207589"/>
            </a:xfrm>
            <a:prstGeom prst="rect">
              <a:avLst/>
            </a:prstGeom>
          </p:spPr>
        </p:pic>
        <p:pic>
          <p:nvPicPr>
            <p:cNvPr id="39" name="图片 38">
              <a:extLst>
                <a:ext uri="{FF2B5EF4-FFF2-40B4-BE49-F238E27FC236}">
                  <a16:creationId xmlns:a16="http://schemas.microsoft.com/office/drawing/2014/main" id="{E5DB36C4-0240-7DF7-3AAD-32899A9844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7247" y="2147326"/>
              <a:ext cx="185810" cy="207589"/>
            </a:xfrm>
            <a:prstGeom prst="rect">
              <a:avLst/>
            </a:prstGeom>
          </p:spPr>
        </p:pic>
        <p:grpSp>
          <p:nvGrpSpPr>
            <p:cNvPr id="40" name="组合 39">
              <a:extLst>
                <a:ext uri="{FF2B5EF4-FFF2-40B4-BE49-F238E27FC236}">
                  <a16:creationId xmlns:a16="http://schemas.microsoft.com/office/drawing/2014/main" id="{05BA2F1B-B3C1-B546-8427-0FE94BB257F3}"/>
                </a:ext>
              </a:extLst>
            </p:cNvPr>
            <p:cNvGrpSpPr/>
            <p:nvPr/>
          </p:nvGrpSpPr>
          <p:grpSpPr>
            <a:xfrm>
              <a:off x="4699752" y="2245196"/>
              <a:ext cx="3192734" cy="2457819"/>
              <a:chOff x="5093389" y="2245196"/>
              <a:chExt cx="3192734" cy="2457819"/>
            </a:xfrm>
          </p:grpSpPr>
          <p:pic>
            <p:nvPicPr>
              <p:cNvPr id="46" name="图片 45">
                <a:extLst>
                  <a:ext uri="{FF2B5EF4-FFF2-40B4-BE49-F238E27FC236}">
                    <a16:creationId xmlns:a16="http://schemas.microsoft.com/office/drawing/2014/main" id="{355C2332-14F1-9A09-C72E-B670AF6C5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7834" y="2286491"/>
                <a:ext cx="185810" cy="207589"/>
              </a:xfrm>
              <a:prstGeom prst="rect">
                <a:avLst/>
              </a:prstGeom>
            </p:spPr>
          </p:pic>
          <p:pic>
            <p:nvPicPr>
              <p:cNvPr id="47" name="图片 46">
                <a:extLst>
                  <a:ext uri="{FF2B5EF4-FFF2-40B4-BE49-F238E27FC236}">
                    <a16:creationId xmlns:a16="http://schemas.microsoft.com/office/drawing/2014/main" id="{7C5A0DD6-6F9F-144A-5C6E-6FD8060DB1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7926" y="2306157"/>
                <a:ext cx="185810" cy="207589"/>
              </a:xfrm>
              <a:prstGeom prst="rect">
                <a:avLst/>
              </a:prstGeom>
            </p:spPr>
          </p:pic>
          <p:pic>
            <p:nvPicPr>
              <p:cNvPr id="48" name="图片 47">
                <a:extLst>
                  <a:ext uri="{FF2B5EF4-FFF2-40B4-BE49-F238E27FC236}">
                    <a16:creationId xmlns:a16="http://schemas.microsoft.com/office/drawing/2014/main" id="{FA9AFA76-2DF0-0F58-A03C-2E5D23DCB0E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157131" y="2245196"/>
                <a:ext cx="3128992" cy="2457819"/>
              </a:xfrm>
              <a:prstGeom prst="rect">
                <a:avLst/>
              </a:prstGeom>
            </p:spPr>
          </p:pic>
          <p:cxnSp>
            <p:nvCxnSpPr>
              <p:cNvPr id="49" name="直接箭头连接符 19">
                <a:extLst>
                  <a:ext uri="{FF2B5EF4-FFF2-40B4-BE49-F238E27FC236}">
                    <a16:creationId xmlns:a16="http://schemas.microsoft.com/office/drawing/2014/main" id="{8EF564D6-24E4-6FB2-4025-BCE7658049DB}"/>
                  </a:ext>
                </a:extLst>
              </p:cNvPr>
              <p:cNvCxnSpPr/>
              <p:nvPr/>
            </p:nvCxnSpPr>
            <p:spPr>
              <a:xfrm>
                <a:off x="5093389" y="2498449"/>
                <a:ext cx="1297641" cy="38996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20">
                <a:extLst>
                  <a:ext uri="{FF2B5EF4-FFF2-40B4-BE49-F238E27FC236}">
                    <a16:creationId xmlns:a16="http://schemas.microsoft.com/office/drawing/2014/main" id="{154A338F-7B8C-AEBB-BE9D-D3033C9D24FC}"/>
                  </a:ext>
                </a:extLst>
              </p:cNvPr>
              <p:cNvCxnSpPr>
                <a:cxnSpLocks/>
              </p:cNvCxnSpPr>
              <p:nvPr/>
            </p:nvCxnSpPr>
            <p:spPr>
              <a:xfrm flipV="1">
                <a:off x="6454772" y="2554478"/>
                <a:ext cx="1020988" cy="33393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圆角 16">
                <a:extLst>
                  <a:ext uri="{FF2B5EF4-FFF2-40B4-BE49-F238E27FC236}">
                    <a16:creationId xmlns:a16="http://schemas.microsoft.com/office/drawing/2014/main" id="{A9BEFE93-AA44-1F80-6A66-33D4AC9B5322}"/>
                  </a:ext>
                </a:extLst>
              </p:cNvPr>
              <p:cNvSpPr/>
              <p:nvPr/>
            </p:nvSpPr>
            <p:spPr>
              <a:xfrm rot="1483709">
                <a:off x="6236388" y="2569773"/>
                <a:ext cx="309283" cy="2353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圆角 17">
                <a:extLst>
                  <a:ext uri="{FF2B5EF4-FFF2-40B4-BE49-F238E27FC236}">
                    <a16:creationId xmlns:a16="http://schemas.microsoft.com/office/drawing/2014/main" id="{D8227109-DD0B-46C6-9184-37ACAB3B98E8}"/>
                  </a:ext>
                </a:extLst>
              </p:cNvPr>
              <p:cNvSpPr/>
              <p:nvPr/>
            </p:nvSpPr>
            <p:spPr>
              <a:xfrm rot="21066585">
                <a:off x="7321119" y="2630606"/>
                <a:ext cx="309283" cy="2353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41" name="图片 40">
              <a:extLst>
                <a:ext uri="{FF2B5EF4-FFF2-40B4-BE49-F238E27FC236}">
                  <a16:creationId xmlns:a16="http://schemas.microsoft.com/office/drawing/2014/main" id="{A2CDFF70-D8B1-AAF1-5C7F-1250A9B7BE5B}"/>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84381" y="1829062"/>
              <a:ext cx="3333868" cy="3062978"/>
            </a:xfrm>
            <a:prstGeom prst="rect">
              <a:avLst/>
            </a:prstGeom>
          </p:spPr>
        </p:pic>
        <p:pic>
          <p:nvPicPr>
            <p:cNvPr id="42" name="图片 41">
              <a:extLst>
                <a:ext uri="{FF2B5EF4-FFF2-40B4-BE49-F238E27FC236}">
                  <a16:creationId xmlns:a16="http://schemas.microsoft.com/office/drawing/2014/main" id="{F7C23361-D7FD-EA9F-1F37-72926C4BA0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5725" y="2002727"/>
              <a:ext cx="185810" cy="207589"/>
            </a:xfrm>
            <a:prstGeom prst="rect">
              <a:avLst/>
            </a:prstGeom>
          </p:spPr>
        </p:pic>
        <p:pic>
          <p:nvPicPr>
            <p:cNvPr id="43" name="图片 42">
              <a:extLst>
                <a:ext uri="{FF2B5EF4-FFF2-40B4-BE49-F238E27FC236}">
                  <a16:creationId xmlns:a16="http://schemas.microsoft.com/office/drawing/2014/main" id="{9D5A3CCF-7193-E2D7-6A83-77DFD17524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47500" y="2390285"/>
              <a:ext cx="185810" cy="207589"/>
            </a:xfrm>
            <a:prstGeom prst="rect">
              <a:avLst/>
            </a:prstGeom>
          </p:spPr>
        </p:pic>
        <p:sp>
          <p:nvSpPr>
            <p:cNvPr id="44" name="矩形 43">
              <a:extLst>
                <a:ext uri="{FF2B5EF4-FFF2-40B4-BE49-F238E27FC236}">
                  <a16:creationId xmlns:a16="http://schemas.microsoft.com/office/drawing/2014/main" id="{A19B30B0-06FC-6201-E6F7-963CF133E6AF}"/>
                </a:ext>
              </a:extLst>
            </p:cNvPr>
            <p:cNvSpPr/>
            <p:nvPr/>
          </p:nvSpPr>
          <p:spPr>
            <a:xfrm>
              <a:off x="8437027" y="5058190"/>
              <a:ext cx="3454526" cy="844139"/>
            </a:xfrm>
            <a:prstGeom prst="rect">
              <a:avLst/>
            </a:prstGeom>
            <a:ln>
              <a:noFill/>
            </a:ln>
          </p:spPr>
          <p:txBody>
            <a:bodyPr wrap="square">
              <a:spAutoFit/>
            </a:bodyPr>
            <a:lstStyle/>
            <a:p>
              <a:pPr marL="342900" indent="-342900">
                <a:buFont typeface="Arial" panose="020B0604020202020204" pitchFamily="34" charset="0"/>
                <a:buChar char="•"/>
                <a:defRPr/>
              </a:pPr>
              <a:r>
                <a:rPr lang="en-US" altLang="zh-CN" sz="1400" dirty="0">
                  <a:solidFill>
                    <a:srgbClr val="C00000"/>
                  </a:solidFill>
                  <a:latin typeface="Times New Roman" panose="02020603050405020304" pitchFamily="18" charset="0"/>
                  <a:cs typeface="Times New Roman" panose="02020603050405020304" pitchFamily="18" charset="0"/>
                </a:rPr>
                <a:t>DM-nucleus DIS</a:t>
              </a:r>
              <a:endParaRPr lang="zh-CN" altLang="en-US" sz="1400" dirty="0">
                <a:solidFill>
                  <a:srgbClr val="C00000"/>
                </a:solidFill>
                <a:latin typeface="Times New Roman" panose="02020603050405020304" pitchFamily="18" charset="0"/>
                <a:cs typeface="Times New Roman" panose="02020603050405020304" pitchFamily="18" charset="0"/>
              </a:endParaRPr>
            </a:p>
          </p:txBody>
        </p:sp>
        <p:sp>
          <p:nvSpPr>
            <p:cNvPr id="45" name="圆角矩形 44">
              <a:extLst>
                <a:ext uri="{FF2B5EF4-FFF2-40B4-BE49-F238E27FC236}">
                  <a16:creationId xmlns:a16="http://schemas.microsoft.com/office/drawing/2014/main" id="{7FC60432-193E-01D6-E577-E8D9E368B455}"/>
                </a:ext>
              </a:extLst>
            </p:cNvPr>
            <p:cNvSpPr/>
            <p:nvPr/>
          </p:nvSpPr>
          <p:spPr>
            <a:xfrm>
              <a:off x="4530224" y="2002727"/>
              <a:ext cx="3388404" cy="28893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8" name="文本框 57">
            <a:extLst>
              <a:ext uri="{FF2B5EF4-FFF2-40B4-BE49-F238E27FC236}">
                <a16:creationId xmlns:a16="http://schemas.microsoft.com/office/drawing/2014/main" id="{86E42D15-FBEF-144E-6B0A-7F6DC0EB36B6}"/>
              </a:ext>
            </a:extLst>
          </p:cNvPr>
          <p:cNvSpPr txBox="1"/>
          <p:nvPr/>
        </p:nvSpPr>
        <p:spPr>
          <a:xfrm>
            <a:off x="1090910" y="1087098"/>
            <a:ext cx="2422144" cy="307777"/>
          </a:xfrm>
          <a:prstGeom prst="rect">
            <a:avLst/>
          </a:prstGeom>
          <a:noFill/>
        </p:spPr>
        <p:txBody>
          <a:bodyPr wrap="square">
            <a:spAutoFit/>
          </a:bodyPr>
          <a:lstStyle/>
          <a:p>
            <a:r>
              <a:rPr lang="en-US" altLang="zh-CN" sz="1400" i="1" dirty="0">
                <a:solidFill>
                  <a:srgbClr val="00B050"/>
                </a:solidFill>
              </a:rPr>
              <a:t>Su, Wu, Zhou, Zhu, 2212.02286</a:t>
            </a:r>
            <a:endParaRPr lang="zh-CN" altLang="en-US" sz="1400" i="1" dirty="0">
              <a:solidFill>
                <a:srgbClr val="00B050"/>
              </a:solidFill>
            </a:endParaRPr>
          </a:p>
        </p:txBody>
      </p:sp>
      <p:sp>
        <p:nvSpPr>
          <p:cNvPr id="3" name="右箭头 2">
            <a:extLst>
              <a:ext uri="{FF2B5EF4-FFF2-40B4-BE49-F238E27FC236}">
                <a16:creationId xmlns:a16="http://schemas.microsoft.com/office/drawing/2014/main" id="{5351E008-F06F-954C-BC51-C3F046A1CA90}"/>
              </a:ext>
            </a:extLst>
          </p:cNvPr>
          <p:cNvSpPr/>
          <p:nvPr/>
        </p:nvSpPr>
        <p:spPr>
          <a:xfrm>
            <a:off x="5936974" y="2690189"/>
            <a:ext cx="3635599" cy="302393"/>
          </a:xfrm>
          <a:prstGeom prst="rightArrow">
            <a:avLst/>
          </a:prstGeom>
          <a:solidFill>
            <a:srgbClr val="73FB79"/>
          </a:solidFill>
          <a:ln>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115950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08AD81-4C06-6D93-2DA5-308E46B23F11}"/>
              </a:ext>
            </a:extLst>
          </p:cNvPr>
          <p:cNvSpPr>
            <a:spLocks noGrp="1"/>
          </p:cNvSpPr>
          <p:nvPr>
            <p:ph type="title"/>
          </p:nvPr>
        </p:nvSpPr>
        <p:spPr>
          <a:xfrm>
            <a:off x="2152650" y="-159807"/>
            <a:ext cx="7886700" cy="1325563"/>
          </a:xfrm>
        </p:spPr>
        <p:txBody>
          <a:bodyPr/>
          <a:lstStyle/>
          <a:p>
            <a:pPr algn="ctr"/>
            <a:r>
              <a:rPr kumimoji="1" lang="en-US" altLang="zh-CN" b="1" dirty="0">
                <a:solidFill>
                  <a:srgbClr val="0432FF"/>
                </a:solidFill>
                <a:latin typeface="+mn-lt"/>
              </a:rPr>
              <a:t>Outline</a:t>
            </a:r>
            <a:endParaRPr kumimoji="1" lang="zh-CN" altLang="en-US" b="1" dirty="0">
              <a:solidFill>
                <a:srgbClr val="0432FF"/>
              </a:solidFill>
              <a:latin typeface="+mn-lt"/>
            </a:endParaRPr>
          </a:p>
        </p:txBody>
      </p:sp>
      <p:sp>
        <p:nvSpPr>
          <p:cNvPr id="3" name="内容占位符 2">
            <a:extLst>
              <a:ext uri="{FF2B5EF4-FFF2-40B4-BE49-F238E27FC236}">
                <a16:creationId xmlns:a16="http://schemas.microsoft.com/office/drawing/2014/main" id="{829A550F-DCA0-597C-4AAD-BD8003538AF4}"/>
              </a:ext>
            </a:extLst>
          </p:cNvPr>
          <p:cNvSpPr>
            <a:spLocks noGrp="1"/>
          </p:cNvSpPr>
          <p:nvPr>
            <p:ph idx="1"/>
          </p:nvPr>
        </p:nvSpPr>
        <p:spPr>
          <a:xfrm>
            <a:off x="641270" y="1176979"/>
            <a:ext cx="10130642" cy="4821374"/>
          </a:xfrm>
        </p:spPr>
        <p:txBody>
          <a:bodyPr>
            <a:noAutofit/>
          </a:bodyPr>
          <a:lstStyle/>
          <a:p>
            <a:pPr>
              <a:lnSpc>
                <a:spcPct val="100000"/>
              </a:lnSpc>
            </a:pPr>
            <a:r>
              <a:rPr kumimoji="1" lang="en-US" altLang="zh-CN" sz="3600" b="1" dirty="0"/>
              <a:t>From WIMPs to Light Dark Matter</a:t>
            </a:r>
          </a:p>
          <a:p>
            <a:pPr>
              <a:lnSpc>
                <a:spcPct val="100000"/>
              </a:lnSpc>
            </a:pPr>
            <a:endParaRPr kumimoji="1" lang="en-US" altLang="zh-CN" sz="3600" b="1" dirty="0"/>
          </a:p>
          <a:p>
            <a:pPr>
              <a:lnSpc>
                <a:spcPct val="100000"/>
              </a:lnSpc>
            </a:pPr>
            <a:r>
              <a:rPr kumimoji="1" lang="en-US" altLang="zh-CN" sz="3600" b="1" dirty="0"/>
              <a:t>LDM-Nucleus Scattering:</a:t>
            </a:r>
          </a:p>
          <a:p>
            <a:pPr>
              <a:lnSpc>
                <a:spcPct val="100000"/>
              </a:lnSpc>
            </a:pPr>
            <a:endParaRPr kumimoji="1" lang="en-US" altLang="zh-CN" sz="3600" b="1" dirty="0"/>
          </a:p>
          <a:p>
            <a:pPr>
              <a:lnSpc>
                <a:spcPct val="100000"/>
              </a:lnSpc>
            </a:pPr>
            <a:r>
              <a:rPr kumimoji="1" lang="en-US" altLang="zh-CN" sz="3600" b="1" dirty="0"/>
              <a:t>LDM-Electron Scattering:</a:t>
            </a:r>
          </a:p>
          <a:p>
            <a:pPr>
              <a:lnSpc>
                <a:spcPct val="100000"/>
              </a:lnSpc>
            </a:pPr>
            <a:endParaRPr kumimoji="1" lang="en-US" altLang="zh-CN" sz="3600" b="1" dirty="0"/>
          </a:p>
          <a:p>
            <a:pPr>
              <a:lnSpc>
                <a:spcPct val="100000"/>
              </a:lnSpc>
            </a:pPr>
            <a:r>
              <a:rPr kumimoji="1" lang="en-US" altLang="zh-CN" sz="3600" b="1" dirty="0"/>
              <a:t>A new axion factory:</a:t>
            </a:r>
          </a:p>
          <a:p>
            <a:pPr>
              <a:lnSpc>
                <a:spcPct val="120000"/>
              </a:lnSpc>
            </a:pPr>
            <a:endParaRPr kumimoji="1" lang="en-US" altLang="zh-CN" sz="3600" b="1" dirty="0"/>
          </a:p>
        </p:txBody>
      </p:sp>
      <p:sp>
        <p:nvSpPr>
          <p:cNvPr id="4" name="日期占位符 3">
            <a:extLst>
              <a:ext uri="{FF2B5EF4-FFF2-40B4-BE49-F238E27FC236}">
                <a16:creationId xmlns:a16="http://schemas.microsoft.com/office/drawing/2014/main" id="{6E213459-BCE8-C0B7-C6F9-FF48A554F77D}"/>
              </a:ext>
            </a:extLst>
          </p:cNvPr>
          <p:cNvSpPr>
            <a:spLocks noGrp="1"/>
          </p:cNvSpPr>
          <p:nvPr>
            <p:ph type="dt" sz="half" idx="10"/>
          </p:nvPr>
        </p:nvSpPr>
        <p:spPr/>
        <p:txBody>
          <a:bodyPr/>
          <a:lstStyle/>
          <a:p>
            <a:fld id="{79752345-DB6D-C248-BF8A-DFBA3F12131E}" type="datetime1">
              <a:rPr kumimoji="1" lang="zh-CN" altLang="en-US" smtClean="0"/>
              <a:t>2025/9/20</a:t>
            </a:fld>
            <a:endParaRPr kumimoji="1" lang="zh-CN" altLang="en-US"/>
          </a:p>
        </p:txBody>
      </p:sp>
      <p:sp>
        <p:nvSpPr>
          <p:cNvPr id="8" name="页脚占位符 7">
            <a:extLst>
              <a:ext uri="{FF2B5EF4-FFF2-40B4-BE49-F238E27FC236}">
                <a16:creationId xmlns:a16="http://schemas.microsoft.com/office/drawing/2014/main" id="{0490B15A-2742-DC4D-9CE6-EAFE5DD1716D}"/>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endParaRPr kumimoji="1" lang="zh-CN" altLang="en-US" dirty="0"/>
          </a:p>
        </p:txBody>
      </p:sp>
      <p:sp>
        <p:nvSpPr>
          <p:cNvPr id="5" name="灯片编号占位符 4">
            <a:extLst>
              <a:ext uri="{FF2B5EF4-FFF2-40B4-BE49-F238E27FC236}">
                <a16:creationId xmlns:a16="http://schemas.microsoft.com/office/drawing/2014/main" id="{988E98E8-6D03-DCB8-01D8-8B93F61CCF8E}"/>
              </a:ext>
            </a:extLst>
          </p:cNvPr>
          <p:cNvSpPr>
            <a:spLocks noGrp="1"/>
          </p:cNvSpPr>
          <p:nvPr>
            <p:ph type="sldNum" sz="quarter" idx="12"/>
          </p:nvPr>
        </p:nvSpPr>
        <p:spPr/>
        <p:txBody>
          <a:bodyPr/>
          <a:lstStyle/>
          <a:p>
            <a:fld id="{BB1373A5-4827-6B46-A456-4073A047D00B}" type="slidenum">
              <a:rPr kumimoji="1" lang="zh-CN" altLang="en-US" smtClean="0"/>
              <a:t>1</a:t>
            </a:fld>
            <a:endParaRPr kumimoji="1" lang="zh-CN" altLang="en-US"/>
          </a:p>
        </p:txBody>
      </p:sp>
      <p:cxnSp>
        <p:nvCxnSpPr>
          <p:cNvPr id="7" name="Straight Connector 3">
            <a:extLst>
              <a:ext uri="{FF2B5EF4-FFF2-40B4-BE49-F238E27FC236}">
                <a16:creationId xmlns:a16="http://schemas.microsoft.com/office/drawing/2014/main" id="{C6009F7D-792B-F872-E620-9CDA867A5B74}"/>
              </a:ext>
            </a:extLst>
          </p:cNvPr>
          <p:cNvCxnSpPr>
            <a:cxnSpLocks/>
          </p:cNvCxnSpPr>
          <p:nvPr/>
        </p:nvCxnSpPr>
        <p:spPr>
          <a:xfrm>
            <a:off x="942112"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D5722622-B450-D1E9-64EA-B0E877EAE66E}"/>
              </a:ext>
            </a:extLst>
          </p:cNvPr>
          <p:cNvSpPr txBox="1"/>
          <p:nvPr/>
        </p:nvSpPr>
        <p:spPr>
          <a:xfrm>
            <a:off x="6244098" y="2300930"/>
            <a:ext cx="3431902" cy="1077218"/>
          </a:xfrm>
          <a:prstGeom prst="rect">
            <a:avLst/>
          </a:prstGeom>
          <a:noFill/>
        </p:spPr>
        <p:txBody>
          <a:bodyPr wrap="none" rtlCol="0">
            <a:spAutoFit/>
          </a:bodyPr>
          <a:lstStyle/>
          <a:p>
            <a:r>
              <a:rPr kumimoji="1" lang="en-US" altLang="zh-CN" sz="3200" b="1" dirty="0">
                <a:solidFill>
                  <a:srgbClr val="7A81FF"/>
                </a:solidFill>
              </a:rPr>
              <a:t>Migdal effect </a:t>
            </a:r>
          </a:p>
          <a:p>
            <a:r>
              <a:rPr kumimoji="1" lang="en-US" altLang="zh-CN" sz="3200" b="1" dirty="0">
                <a:solidFill>
                  <a:srgbClr val="7A81FF"/>
                </a:solidFill>
              </a:rPr>
              <a:t>Quasi-elastic effect</a:t>
            </a:r>
            <a:endParaRPr kumimoji="1" lang="zh-CN" altLang="en-US" sz="3200" dirty="0">
              <a:solidFill>
                <a:srgbClr val="7A81FF"/>
              </a:solidFill>
            </a:endParaRPr>
          </a:p>
        </p:txBody>
      </p:sp>
      <p:sp>
        <p:nvSpPr>
          <p:cNvPr id="10" name="文本框 9">
            <a:extLst>
              <a:ext uri="{FF2B5EF4-FFF2-40B4-BE49-F238E27FC236}">
                <a16:creationId xmlns:a16="http://schemas.microsoft.com/office/drawing/2014/main" id="{A084A382-65A5-4E5D-51B2-0E33E3F9F617}"/>
              </a:ext>
            </a:extLst>
          </p:cNvPr>
          <p:cNvSpPr txBox="1"/>
          <p:nvPr/>
        </p:nvSpPr>
        <p:spPr>
          <a:xfrm>
            <a:off x="6244098" y="3963013"/>
            <a:ext cx="4323608" cy="584775"/>
          </a:xfrm>
          <a:prstGeom prst="rect">
            <a:avLst/>
          </a:prstGeom>
          <a:noFill/>
        </p:spPr>
        <p:txBody>
          <a:bodyPr wrap="square">
            <a:spAutoFit/>
          </a:bodyPr>
          <a:lstStyle/>
          <a:p>
            <a:r>
              <a:rPr kumimoji="1" lang="en-US" altLang="zh-CN" sz="3200" b="1" dirty="0">
                <a:solidFill>
                  <a:srgbClr val="7A81FF"/>
                </a:solidFill>
              </a:rPr>
              <a:t>Collective Excitations</a:t>
            </a:r>
            <a:endParaRPr lang="zh-CN" altLang="en-US" sz="3200" dirty="0">
              <a:solidFill>
                <a:srgbClr val="7A81FF"/>
              </a:solidFill>
            </a:endParaRPr>
          </a:p>
        </p:txBody>
      </p:sp>
      <p:sp>
        <p:nvSpPr>
          <p:cNvPr id="12" name="文本框 11">
            <a:extLst>
              <a:ext uri="{FF2B5EF4-FFF2-40B4-BE49-F238E27FC236}">
                <a16:creationId xmlns:a16="http://schemas.microsoft.com/office/drawing/2014/main" id="{C42D1515-4D3A-F2A4-974B-5E0740C7CB45}"/>
              </a:ext>
            </a:extLst>
          </p:cNvPr>
          <p:cNvSpPr txBox="1"/>
          <p:nvPr/>
        </p:nvSpPr>
        <p:spPr>
          <a:xfrm>
            <a:off x="6244098" y="5278683"/>
            <a:ext cx="3339935" cy="584775"/>
          </a:xfrm>
          <a:prstGeom prst="rect">
            <a:avLst/>
          </a:prstGeom>
          <a:noFill/>
        </p:spPr>
        <p:txBody>
          <a:bodyPr wrap="square">
            <a:spAutoFit/>
          </a:bodyPr>
          <a:lstStyle/>
          <a:p>
            <a:r>
              <a:rPr lang="en-US" altLang="zh-CN" sz="3200" b="1" dirty="0">
                <a:solidFill>
                  <a:srgbClr val="7A81FF"/>
                </a:solidFill>
              </a:rPr>
              <a:t>Nuclear Reactor</a:t>
            </a:r>
            <a:endParaRPr lang="zh-CN" altLang="en-US" sz="3200" b="1" dirty="0">
              <a:solidFill>
                <a:srgbClr val="7A81FF"/>
              </a:solidFill>
            </a:endParaRPr>
          </a:p>
        </p:txBody>
      </p:sp>
      <p:sp>
        <p:nvSpPr>
          <p:cNvPr id="14" name="文本框 13">
            <a:extLst>
              <a:ext uri="{FF2B5EF4-FFF2-40B4-BE49-F238E27FC236}">
                <a16:creationId xmlns:a16="http://schemas.microsoft.com/office/drawing/2014/main" id="{2E93AF8F-F84D-2E4E-B807-EA2AE1DD754D}"/>
              </a:ext>
            </a:extLst>
          </p:cNvPr>
          <p:cNvSpPr txBox="1"/>
          <p:nvPr/>
        </p:nvSpPr>
        <p:spPr>
          <a:xfrm>
            <a:off x="9017127" y="2470207"/>
            <a:ext cx="2694582" cy="369332"/>
          </a:xfrm>
          <a:prstGeom prst="rect">
            <a:avLst/>
          </a:prstGeom>
          <a:noFill/>
        </p:spPr>
        <p:txBody>
          <a:bodyPr wrap="square">
            <a:spAutoFit/>
          </a:bodyPr>
          <a:lstStyle/>
          <a:p>
            <a:r>
              <a:rPr lang="en-US" altLang="zh-CN" sz="1800" b="1" dirty="0">
                <a:solidFill>
                  <a:schemeClr val="bg1">
                    <a:lumMod val="50000"/>
                  </a:schemeClr>
                </a:solidFill>
              </a:rPr>
              <a:t>Nature 2025 ( </a:t>
            </a:r>
            <a:r>
              <a:rPr lang="en-US" altLang="zh-CN" b="1" dirty="0">
                <a:solidFill>
                  <a:schemeClr val="bg1">
                    <a:lumMod val="50000"/>
                  </a:schemeClr>
                </a:solidFill>
              </a:rPr>
              <a:t>2</a:t>
            </a:r>
            <a:r>
              <a:rPr lang="en-US" altLang="zh-CN" b="1" baseline="30000" dirty="0">
                <a:solidFill>
                  <a:schemeClr val="bg1">
                    <a:lumMod val="50000"/>
                  </a:schemeClr>
                </a:solidFill>
              </a:rPr>
              <a:t>nd</a:t>
            </a:r>
            <a:r>
              <a:rPr lang="en-US" altLang="zh-CN" b="1" dirty="0">
                <a:solidFill>
                  <a:schemeClr val="bg1">
                    <a:lumMod val="50000"/>
                  </a:schemeClr>
                </a:solidFill>
              </a:rPr>
              <a:t> revision </a:t>
            </a:r>
            <a:r>
              <a:rPr lang="en-US" altLang="zh-CN" sz="1800" b="1" dirty="0">
                <a:solidFill>
                  <a:schemeClr val="bg1">
                    <a:lumMod val="50000"/>
                  </a:schemeClr>
                </a:solidFill>
              </a:rPr>
              <a:t>)</a:t>
            </a:r>
          </a:p>
        </p:txBody>
      </p:sp>
      <p:sp>
        <p:nvSpPr>
          <p:cNvPr id="15" name="文本框 14">
            <a:extLst>
              <a:ext uri="{FF2B5EF4-FFF2-40B4-BE49-F238E27FC236}">
                <a16:creationId xmlns:a16="http://schemas.microsoft.com/office/drawing/2014/main" id="{270F3E6E-978E-E9D4-5D9E-4C0F4C9B2D23}"/>
              </a:ext>
            </a:extLst>
          </p:cNvPr>
          <p:cNvSpPr txBox="1"/>
          <p:nvPr/>
        </p:nvSpPr>
        <p:spPr>
          <a:xfrm>
            <a:off x="9046033" y="3344637"/>
            <a:ext cx="2665676" cy="646331"/>
          </a:xfrm>
          <a:prstGeom prst="rect">
            <a:avLst/>
          </a:prstGeom>
          <a:noFill/>
        </p:spPr>
        <p:txBody>
          <a:bodyPr wrap="square">
            <a:spAutoFit/>
          </a:bodyPr>
          <a:lstStyle/>
          <a:p>
            <a:r>
              <a:rPr lang="en-US" altLang="zh-CN" b="1" dirty="0">
                <a:solidFill>
                  <a:schemeClr val="bg1">
                    <a:lumMod val="50000"/>
                  </a:schemeClr>
                </a:solidFill>
              </a:rPr>
              <a:t>2504.13007</a:t>
            </a:r>
          </a:p>
          <a:p>
            <a:r>
              <a:rPr lang="en-US" altLang="zh-CN" b="1" dirty="0">
                <a:solidFill>
                  <a:schemeClr val="bg1">
                    <a:lumMod val="50000"/>
                  </a:schemeClr>
                </a:solidFill>
              </a:rPr>
              <a:t>PRL 131 (2023) 4, 041001</a:t>
            </a:r>
          </a:p>
        </p:txBody>
      </p:sp>
      <p:sp>
        <p:nvSpPr>
          <p:cNvPr id="17" name="文本框 16">
            <a:extLst>
              <a:ext uri="{FF2B5EF4-FFF2-40B4-BE49-F238E27FC236}">
                <a16:creationId xmlns:a16="http://schemas.microsoft.com/office/drawing/2014/main" id="{7DE9F642-C53A-7FEE-14CC-FA8309951787}"/>
              </a:ext>
            </a:extLst>
          </p:cNvPr>
          <p:cNvSpPr txBox="1"/>
          <p:nvPr/>
        </p:nvSpPr>
        <p:spPr>
          <a:xfrm>
            <a:off x="9046032" y="4478926"/>
            <a:ext cx="2734293" cy="369332"/>
          </a:xfrm>
          <a:prstGeom prst="rect">
            <a:avLst/>
          </a:prstGeom>
          <a:noFill/>
        </p:spPr>
        <p:txBody>
          <a:bodyPr wrap="square">
            <a:spAutoFit/>
          </a:bodyPr>
          <a:lstStyle/>
          <a:p>
            <a:r>
              <a:rPr lang="en-US" altLang="zh-CN" sz="1800" b="1" dirty="0">
                <a:solidFill>
                  <a:schemeClr val="bg1">
                    <a:lumMod val="50000"/>
                  </a:schemeClr>
                </a:solidFill>
              </a:rPr>
              <a:t>PRL 134 (2025) 7, 071001</a:t>
            </a:r>
          </a:p>
        </p:txBody>
      </p:sp>
      <p:sp>
        <p:nvSpPr>
          <p:cNvPr id="19" name="文本框 18">
            <a:extLst>
              <a:ext uri="{FF2B5EF4-FFF2-40B4-BE49-F238E27FC236}">
                <a16:creationId xmlns:a16="http://schemas.microsoft.com/office/drawing/2014/main" id="{0A131BC4-1C3E-E18A-0D11-9816365E6462}"/>
              </a:ext>
            </a:extLst>
          </p:cNvPr>
          <p:cNvSpPr txBox="1"/>
          <p:nvPr/>
        </p:nvSpPr>
        <p:spPr>
          <a:xfrm>
            <a:off x="9104419" y="5750069"/>
            <a:ext cx="1340922" cy="369332"/>
          </a:xfrm>
          <a:prstGeom prst="rect">
            <a:avLst/>
          </a:prstGeom>
          <a:noFill/>
        </p:spPr>
        <p:txBody>
          <a:bodyPr wrap="square">
            <a:spAutoFit/>
          </a:bodyPr>
          <a:lstStyle/>
          <a:p>
            <a:r>
              <a:rPr lang="en-US" altLang="zh-CN" sz="1800" b="1" dirty="0">
                <a:solidFill>
                  <a:schemeClr val="bg1">
                    <a:lumMod val="50000"/>
                  </a:schemeClr>
                </a:solidFill>
              </a:rPr>
              <a:t>2509.01538</a:t>
            </a:r>
          </a:p>
        </p:txBody>
      </p:sp>
    </p:spTree>
    <p:extLst>
      <p:ext uri="{BB962C8B-B14F-4D97-AF65-F5344CB8AC3E}">
        <p14:creationId xmlns:p14="http://schemas.microsoft.com/office/powerpoint/2010/main" val="1769666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ACD2F-25E4-0AB3-6C37-9344A03C8275}"/>
            </a:ext>
          </a:extLst>
        </p:cNvPr>
        <p:cNvGrpSpPr/>
        <p:nvPr/>
      </p:nvGrpSpPr>
      <p:grpSpPr>
        <a:xfrm>
          <a:off x="0" y="0"/>
          <a:ext cx="0" cy="0"/>
          <a:chOff x="0" y="0"/>
          <a:chExt cx="0" cy="0"/>
        </a:xfrm>
      </p:grpSpPr>
      <p:cxnSp>
        <p:nvCxnSpPr>
          <p:cNvPr id="11" name="Straight Connector 3">
            <a:extLst>
              <a:ext uri="{FF2B5EF4-FFF2-40B4-BE49-F238E27FC236}">
                <a16:creationId xmlns:a16="http://schemas.microsoft.com/office/drawing/2014/main" id="{D11154C0-BC63-A9D0-AA7F-9965CBAB6620}"/>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5F664F05-3C1E-6D01-88CB-1701C34B8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a:extLst>
              <a:ext uri="{FF2B5EF4-FFF2-40B4-BE49-F238E27FC236}">
                <a16:creationId xmlns:a16="http://schemas.microsoft.com/office/drawing/2014/main" id="{BC978562-5B60-910F-A057-0726E633EED9}"/>
              </a:ext>
            </a:extLst>
          </p:cNvPr>
          <p:cNvSpPr>
            <a:spLocks noGrp="1"/>
          </p:cNvSpPr>
          <p:nvPr>
            <p:ph type="dt" sz="half" idx="10"/>
          </p:nvPr>
        </p:nvSpPr>
        <p:spPr/>
        <p:txBody>
          <a:bodyPr/>
          <a:lstStyle/>
          <a:p>
            <a:fld id="{9A877711-3C2A-A446-B178-6F8D9E0151BE}" type="datetime1">
              <a:rPr kumimoji="1" lang="zh-CN" altLang="en-US" smtClean="0"/>
              <a:t>2025/9/20</a:t>
            </a:fld>
            <a:endParaRPr kumimoji="1" lang="zh-CN" altLang="en-US"/>
          </a:p>
        </p:txBody>
      </p:sp>
      <p:sp>
        <p:nvSpPr>
          <p:cNvPr id="29" name="页脚占位符 28">
            <a:extLst>
              <a:ext uri="{FF2B5EF4-FFF2-40B4-BE49-F238E27FC236}">
                <a16:creationId xmlns:a16="http://schemas.microsoft.com/office/drawing/2014/main" id="{B27C05AC-2D85-96D4-AFA7-9BF08DA87FBE}"/>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4" name="灯片编号占位符 3">
            <a:extLst>
              <a:ext uri="{FF2B5EF4-FFF2-40B4-BE49-F238E27FC236}">
                <a16:creationId xmlns:a16="http://schemas.microsoft.com/office/drawing/2014/main" id="{6EB56FE0-E0DE-88B9-4D0E-2151ED09CE8C}"/>
              </a:ext>
            </a:extLst>
          </p:cNvPr>
          <p:cNvSpPr>
            <a:spLocks noGrp="1"/>
          </p:cNvSpPr>
          <p:nvPr>
            <p:ph type="sldNum" sz="quarter" idx="12"/>
          </p:nvPr>
        </p:nvSpPr>
        <p:spPr/>
        <p:txBody>
          <a:bodyPr/>
          <a:lstStyle/>
          <a:p>
            <a:fld id="{BB1373A5-4827-6B46-A456-4073A047D00B}" type="slidenum">
              <a:rPr kumimoji="1" lang="zh-CN" altLang="en-US" smtClean="0"/>
              <a:t>19</a:t>
            </a:fld>
            <a:endParaRPr kumimoji="1" lang="zh-CN" altLang="en-US"/>
          </a:p>
        </p:txBody>
      </p:sp>
      <p:sp>
        <p:nvSpPr>
          <p:cNvPr id="19" name="文本框 18">
            <a:extLst>
              <a:ext uri="{FF2B5EF4-FFF2-40B4-BE49-F238E27FC236}">
                <a16:creationId xmlns:a16="http://schemas.microsoft.com/office/drawing/2014/main" id="{86F33CA8-5F80-4061-F635-BB52B9516BE3}"/>
              </a:ext>
            </a:extLst>
          </p:cNvPr>
          <p:cNvSpPr txBox="1"/>
          <p:nvPr/>
        </p:nvSpPr>
        <p:spPr>
          <a:xfrm>
            <a:off x="12563983" y="1554508"/>
            <a:ext cx="1635256" cy="338554"/>
          </a:xfrm>
          <a:prstGeom prst="rect">
            <a:avLst/>
          </a:prstGeom>
          <a:noFill/>
        </p:spPr>
        <p:txBody>
          <a:bodyPr wrap="none" rtlCol="0">
            <a:spAutoFit/>
          </a:bodyPr>
          <a:lstStyle/>
          <a:p>
            <a:r>
              <a:rPr kumimoji="1" lang="en-US" altLang="zh-CN" sz="1600" b="1" dirty="0"/>
              <a:t>Nucleus recoiling</a:t>
            </a:r>
            <a:endParaRPr kumimoji="1" lang="zh-CN" altLang="en-US" sz="1600" b="1" dirty="0"/>
          </a:p>
        </p:txBody>
      </p:sp>
      <p:sp>
        <p:nvSpPr>
          <p:cNvPr id="7" name="Title 1">
            <a:extLst>
              <a:ext uri="{FF2B5EF4-FFF2-40B4-BE49-F238E27FC236}">
                <a16:creationId xmlns:a16="http://schemas.microsoft.com/office/drawing/2014/main" id="{4C1B5C27-304F-43A0-6C68-8C2D074E75EB}"/>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en-US" altLang="zh-CN" sz="3200" b="1" dirty="0">
                <a:solidFill>
                  <a:srgbClr val="0432FF"/>
                </a:solidFill>
                <a:latin typeface="+mn-lt"/>
              </a:rPr>
              <a:t>: Quasi-elastic Scattering</a:t>
            </a:r>
            <a:endParaRPr lang="en-CN" altLang="zh-CN" sz="3200" b="1" dirty="0">
              <a:solidFill>
                <a:srgbClr val="0432FF"/>
              </a:solidFill>
              <a:latin typeface="+mn-lt"/>
            </a:endParaRPr>
          </a:p>
        </p:txBody>
      </p:sp>
      <p:grpSp>
        <p:nvGrpSpPr>
          <p:cNvPr id="31" name="组合 30">
            <a:extLst>
              <a:ext uri="{FF2B5EF4-FFF2-40B4-BE49-F238E27FC236}">
                <a16:creationId xmlns:a16="http://schemas.microsoft.com/office/drawing/2014/main" id="{168F2104-8A88-E95B-1C61-51A5B31C9502}"/>
              </a:ext>
            </a:extLst>
          </p:cNvPr>
          <p:cNvGrpSpPr/>
          <p:nvPr/>
        </p:nvGrpSpPr>
        <p:grpSpPr>
          <a:xfrm>
            <a:off x="5568112" y="3195126"/>
            <a:ext cx="5769129" cy="1229794"/>
            <a:chOff x="2091129" y="4080268"/>
            <a:chExt cx="5769129" cy="1229794"/>
          </a:xfrm>
        </p:grpSpPr>
        <p:pic>
          <p:nvPicPr>
            <p:cNvPr id="21" name="图片 20">
              <a:extLst>
                <a:ext uri="{FF2B5EF4-FFF2-40B4-BE49-F238E27FC236}">
                  <a16:creationId xmlns:a16="http://schemas.microsoft.com/office/drawing/2014/main" id="{4F5CE950-5DBE-D333-CE6C-6F79B22E85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1129" y="4080268"/>
              <a:ext cx="3602344" cy="462033"/>
            </a:xfrm>
            <a:prstGeom prst="rect">
              <a:avLst/>
            </a:prstGeom>
          </p:spPr>
        </p:pic>
        <p:pic>
          <p:nvPicPr>
            <p:cNvPr id="22" name="图片 21">
              <a:extLst>
                <a:ext uri="{FF2B5EF4-FFF2-40B4-BE49-F238E27FC236}">
                  <a16:creationId xmlns:a16="http://schemas.microsoft.com/office/drawing/2014/main" id="{ED83022B-22E5-3E48-B551-5AA3FC0C74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1129" y="4815257"/>
              <a:ext cx="5769129" cy="494805"/>
            </a:xfrm>
            <a:prstGeom prst="rect">
              <a:avLst/>
            </a:prstGeom>
          </p:spPr>
        </p:pic>
      </p:grpSp>
      <p:grpSp>
        <p:nvGrpSpPr>
          <p:cNvPr id="27" name="组合 26">
            <a:extLst>
              <a:ext uri="{FF2B5EF4-FFF2-40B4-BE49-F238E27FC236}">
                <a16:creationId xmlns:a16="http://schemas.microsoft.com/office/drawing/2014/main" id="{DD05E74D-4920-A6DB-006F-909D83295ECF}"/>
              </a:ext>
            </a:extLst>
          </p:cNvPr>
          <p:cNvGrpSpPr/>
          <p:nvPr/>
        </p:nvGrpSpPr>
        <p:grpSpPr>
          <a:xfrm>
            <a:off x="5500301" y="1076948"/>
            <a:ext cx="6036274" cy="1842279"/>
            <a:chOff x="2379476" y="1293228"/>
            <a:chExt cx="7245275" cy="2192063"/>
          </a:xfrm>
        </p:grpSpPr>
        <p:grpSp>
          <p:nvGrpSpPr>
            <p:cNvPr id="3" name="组合 2">
              <a:extLst>
                <a:ext uri="{FF2B5EF4-FFF2-40B4-BE49-F238E27FC236}">
                  <a16:creationId xmlns:a16="http://schemas.microsoft.com/office/drawing/2014/main" id="{BEC74001-31A1-04B4-8886-5BC208F0E01C}"/>
                </a:ext>
              </a:extLst>
            </p:cNvPr>
            <p:cNvGrpSpPr/>
            <p:nvPr/>
          </p:nvGrpSpPr>
          <p:grpSpPr>
            <a:xfrm>
              <a:off x="2379476" y="1293228"/>
              <a:ext cx="6485745" cy="1295822"/>
              <a:chOff x="2800661" y="3735259"/>
              <a:chExt cx="6485745" cy="1295822"/>
            </a:xfrm>
          </p:grpSpPr>
          <p:pic>
            <p:nvPicPr>
              <p:cNvPr id="5" name="图片 4">
                <a:extLst>
                  <a:ext uri="{FF2B5EF4-FFF2-40B4-BE49-F238E27FC236}">
                    <a16:creationId xmlns:a16="http://schemas.microsoft.com/office/drawing/2014/main" id="{6F414BB2-1A91-9990-4BC7-5A24EB0029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0661" y="3735259"/>
                <a:ext cx="6485745" cy="1295822"/>
              </a:xfrm>
              <a:prstGeom prst="rect">
                <a:avLst/>
              </a:prstGeom>
            </p:spPr>
          </p:pic>
          <p:sp>
            <p:nvSpPr>
              <p:cNvPr id="6" name="矩形 5">
                <a:extLst>
                  <a:ext uri="{FF2B5EF4-FFF2-40B4-BE49-F238E27FC236}">
                    <a16:creationId xmlns:a16="http://schemas.microsoft.com/office/drawing/2014/main" id="{9D0AFB6C-B781-3350-3701-D26AEF714C57}"/>
                  </a:ext>
                </a:extLst>
              </p:cNvPr>
              <p:cNvSpPr/>
              <p:nvPr/>
            </p:nvSpPr>
            <p:spPr>
              <a:xfrm>
                <a:off x="5974499" y="4168616"/>
                <a:ext cx="637999" cy="561017"/>
              </a:xfrm>
              <a:prstGeom prst="rect">
                <a:avLst/>
              </a:prstGeom>
              <a:solidFill>
                <a:srgbClr val="0070C0">
                  <a:alpha val="25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 name="直接箭头连接符 27">
              <a:extLst>
                <a:ext uri="{FF2B5EF4-FFF2-40B4-BE49-F238E27FC236}">
                  <a16:creationId xmlns:a16="http://schemas.microsoft.com/office/drawing/2014/main" id="{9ECF7905-FD74-F28E-2ADD-15C2035A823B}"/>
                </a:ext>
              </a:extLst>
            </p:cNvPr>
            <p:cNvCxnSpPr/>
            <p:nvPr/>
          </p:nvCxnSpPr>
          <p:spPr>
            <a:xfrm flipH="1">
              <a:off x="4351520" y="2287602"/>
              <a:ext cx="1549396" cy="75676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0D92C329-DF7C-702F-DD10-5C1EF0223194}"/>
                </a:ext>
              </a:extLst>
            </p:cNvPr>
            <p:cNvSpPr txBox="1"/>
            <p:nvPr/>
          </p:nvSpPr>
          <p:spPr>
            <a:xfrm>
              <a:off x="2515204" y="2991629"/>
              <a:ext cx="2482555" cy="402833"/>
            </a:xfrm>
            <a:prstGeom prst="rect">
              <a:avLst/>
            </a:prstGeom>
            <a:noFill/>
          </p:spPr>
          <p:txBody>
            <a:bodyPr wrap="square" rtlCol="0">
              <a:spAutoFit/>
            </a:bodyPr>
            <a:lstStyle/>
            <a:p>
              <a:r>
                <a:rPr lang="en-US" altLang="zh-CN" sz="1600" dirty="0">
                  <a:solidFill>
                    <a:srgbClr val="0070C0"/>
                  </a:solidFill>
                  <a:latin typeface="Times New Roman" panose="02020603050405020304" pitchFamily="18" charset="0"/>
                  <a:cs typeface="Times New Roman" panose="02020603050405020304" pitchFamily="18" charset="0"/>
                </a:rPr>
                <a:t>Coupling constants </a:t>
              </a:r>
              <a:endParaRPr lang="zh-CN" altLang="en-US" sz="1600" dirty="0">
                <a:solidFill>
                  <a:srgbClr val="0070C0"/>
                </a:solidFill>
                <a:latin typeface="Times New Roman" panose="02020603050405020304" pitchFamily="18" charset="0"/>
                <a:cs typeface="Times New Roman" panose="02020603050405020304" pitchFamily="18" charset="0"/>
              </a:endParaRPr>
            </a:p>
          </p:txBody>
        </p:sp>
        <p:sp>
          <p:nvSpPr>
            <p:cNvPr id="12" name="矩形: 圆角 29">
              <a:extLst>
                <a:ext uri="{FF2B5EF4-FFF2-40B4-BE49-F238E27FC236}">
                  <a16:creationId xmlns:a16="http://schemas.microsoft.com/office/drawing/2014/main" id="{63990104-0F4B-2429-4F0E-81833D6183ED}"/>
                </a:ext>
              </a:extLst>
            </p:cNvPr>
            <p:cNvSpPr/>
            <p:nvPr/>
          </p:nvSpPr>
          <p:spPr>
            <a:xfrm>
              <a:off x="6224766" y="1772195"/>
              <a:ext cx="1328021" cy="500772"/>
            </a:xfrm>
            <a:prstGeom prst="roundRect">
              <a:avLst/>
            </a:prstGeom>
            <a:solidFill>
              <a:srgbClr val="92D050">
                <a:alpha val="1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31">
              <a:extLst>
                <a:ext uri="{FF2B5EF4-FFF2-40B4-BE49-F238E27FC236}">
                  <a16:creationId xmlns:a16="http://schemas.microsoft.com/office/drawing/2014/main" id="{203B29BA-0B58-9CEB-2EC4-A26D3AF50BBB}"/>
                </a:ext>
              </a:extLst>
            </p:cNvPr>
            <p:cNvCxnSpPr>
              <a:cxnSpLocks/>
              <a:endCxn id="15" idx="0"/>
            </p:cNvCxnSpPr>
            <p:nvPr/>
          </p:nvCxnSpPr>
          <p:spPr>
            <a:xfrm>
              <a:off x="6710518" y="2246598"/>
              <a:ext cx="0" cy="74503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5A150F8C-F7AB-C943-38CE-926C9BAC6AE0}"/>
                </a:ext>
              </a:extLst>
            </p:cNvPr>
            <p:cNvSpPr txBox="1"/>
            <p:nvPr/>
          </p:nvSpPr>
          <p:spPr>
            <a:xfrm>
              <a:off x="5469240" y="2991629"/>
              <a:ext cx="2482555" cy="402833"/>
            </a:xfrm>
            <a:prstGeom prst="rect">
              <a:avLst/>
            </a:prstGeom>
            <a:noFill/>
          </p:spPr>
          <p:txBody>
            <a:bodyPr wrap="square" rtlCol="0">
              <a:spAutoFit/>
            </a:bodyPr>
            <a:lstStyle/>
            <a:p>
              <a:r>
                <a:rPr lang="en-US" altLang="zh-CN" sz="1600" dirty="0">
                  <a:solidFill>
                    <a:srgbClr val="00B050"/>
                  </a:solidFill>
                  <a:latin typeface="Times New Roman" panose="02020603050405020304" pitchFamily="18" charset="0"/>
                  <a:cs typeface="Times New Roman" panose="02020603050405020304" pitchFamily="18" charset="0"/>
                </a:rPr>
                <a:t>Propagator</a:t>
              </a:r>
              <a:endParaRPr lang="zh-CN" altLang="en-US" sz="1600" dirty="0">
                <a:solidFill>
                  <a:srgbClr val="00B050"/>
                </a:solidFill>
                <a:latin typeface="Times New Roman" panose="02020603050405020304" pitchFamily="18" charset="0"/>
                <a:cs typeface="Times New Roman" panose="02020603050405020304" pitchFamily="18" charset="0"/>
              </a:endParaRPr>
            </a:p>
          </p:txBody>
        </p:sp>
        <p:sp>
          <p:nvSpPr>
            <p:cNvPr id="16" name="椭圆 15">
              <a:extLst>
                <a:ext uri="{FF2B5EF4-FFF2-40B4-BE49-F238E27FC236}">
                  <a16:creationId xmlns:a16="http://schemas.microsoft.com/office/drawing/2014/main" id="{EE95C213-D518-76D1-DCF1-55685164CDCE}"/>
                </a:ext>
              </a:extLst>
            </p:cNvPr>
            <p:cNvSpPr/>
            <p:nvPr/>
          </p:nvSpPr>
          <p:spPr>
            <a:xfrm>
              <a:off x="7578182" y="1711950"/>
              <a:ext cx="1328021" cy="561017"/>
            </a:xfrm>
            <a:prstGeom prst="ellipse">
              <a:avLst/>
            </a:prstGeom>
            <a:solidFill>
              <a:srgbClr val="A80C26">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35">
              <a:extLst>
                <a:ext uri="{FF2B5EF4-FFF2-40B4-BE49-F238E27FC236}">
                  <a16:creationId xmlns:a16="http://schemas.microsoft.com/office/drawing/2014/main" id="{7B9F3A9D-2E6C-4602-D835-578A871AE3C5}"/>
                </a:ext>
              </a:extLst>
            </p:cNvPr>
            <p:cNvCxnSpPr>
              <a:cxnSpLocks/>
            </p:cNvCxnSpPr>
            <p:nvPr/>
          </p:nvCxnSpPr>
          <p:spPr>
            <a:xfrm>
              <a:off x="8242192" y="2272967"/>
              <a:ext cx="0" cy="70402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F3A08017-E860-2CA5-D590-25063EB2F4B8}"/>
                </a:ext>
              </a:extLst>
            </p:cNvPr>
            <p:cNvSpPr txBox="1"/>
            <p:nvPr/>
          </p:nvSpPr>
          <p:spPr>
            <a:xfrm>
              <a:off x="7142195" y="3019937"/>
              <a:ext cx="2482556" cy="402833"/>
            </a:xfrm>
            <a:prstGeom prst="rect">
              <a:avLst/>
            </a:prstGeom>
            <a:noFill/>
          </p:spPr>
          <p:txBody>
            <a:bodyPr wrap="square" rtlCol="0">
              <a:spAutoFit/>
            </a:bodyPr>
            <a:lstStyle/>
            <a:p>
              <a:r>
                <a:rPr lang="en-US" altLang="zh-CN" sz="1600" dirty="0">
                  <a:solidFill>
                    <a:srgbClr val="C00000"/>
                  </a:solidFill>
                  <a:latin typeface="Times New Roman" panose="02020603050405020304" pitchFamily="18" charset="0"/>
                  <a:cs typeface="Times New Roman" panose="02020603050405020304" pitchFamily="18" charset="0"/>
                </a:rPr>
                <a:t>DM(hadron)  tensor </a:t>
              </a:r>
              <a:endParaRPr lang="zh-CN" altLang="en-US" sz="1600" dirty="0">
                <a:solidFill>
                  <a:srgbClr val="C00000"/>
                </a:solidFill>
                <a:latin typeface="Times New Roman" panose="02020603050405020304" pitchFamily="18" charset="0"/>
                <a:cs typeface="Times New Roman" panose="02020603050405020304" pitchFamily="18" charset="0"/>
              </a:endParaRPr>
            </a:p>
          </p:txBody>
        </p:sp>
        <p:sp>
          <p:nvSpPr>
            <p:cNvPr id="26" name="圆角矩形 25">
              <a:extLst>
                <a:ext uri="{FF2B5EF4-FFF2-40B4-BE49-F238E27FC236}">
                  <a16:creationId xmlns:a16="http://schemas.microsoft.com/office/drawing/2014/main" id="{5D4AE7B5-09C9-20B7-B4DA-E4246B71742F}"/>
                </a:ext>
              </a:extLst>
            </p:cNvPr>
            <p:cNvSpPr/>
            <p:nvPr/>
          </p:nvSpPr>
          <p:spPr>
            <a:xfrm>
              <a:off x="2379476" y="1293228"/>
              <a:ext cx="7053734" cy="21920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105" name="组合 104">
            <a:extLst>
              <a:ext uri="{FF2B5EF4-FFF2-40B4-BE49-F238E27FC236}">
                <a16:creationId xmlns:a16="http://schemas.microsoft.com/office/drawing/2014/main" id="{4E7AE7CE-2676-CAA3-F854-4AE3ED3CE10B}"/>
              </a:ext>
            </a:extLst>
          </p:cNvPr>
          <p:cNvGrpSpPr/>
          <p:nvPr/>
        </p:nvGrpSpPr>
        <p:grpSpPr>
          <a:xfrm>
            <a:off x="625449" y="1571093"/>
            <a:ext cx="4236809" cy="659345"/>
            <a:chOff x="583496" y="1352770"/>
            <a:chExt cx="4236809" cy="689710"/>
          </a:xfrm>
        </p:grpSpPr>
        <p:sp>
          <p:nvSpPr>
            <p:cNvPr id="84" name="矩形: 圆角 6">
              <a:extLst>
                <a:ext uri="{FF2B5EF4-FFF2-40B4-BE49-F238E27FC236}">
                  <a16:creationId xmlns:a16="http://schemas.microsoft.com/office/drawing/2014/main" id="{8DECD006-8DE8-2548-14EA-3503D526012B}"/>
                </a:ext>
              </a:extLst>
            </p:cNvPr>
            <p:cNvSpPr/>
            <p:nvPr/>
          </p:nvSpPr>
          <p:spPr>
            <a:xfrm>
              <a:off x="3418592" y="1398023"/>
              <a:ext cx="669687" cy="319510"/>
            </a:xfrm>
            <a:prstGeom prst="roundRect">
              <a:avLst/>
            </a:prstGeom>
            <a:solidFill>
              <a:srgbClr val="0070C0">
                <a:alpha val="11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83" name="图片 82">
              <a:extLst>
                <a:ext uri="{FF2B5EF4-FFF2-40B4-BE49-F238E27FC236}">
                  <a16:creationId xmlns:a16="http://schemas.microsoft.com/office/drawing/2014/main" id="{BF664541-0A6F-B2C2-5AFD-FDBE49222B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496" y="1352770"/>
              <a:ext cx="4236809" cy="417827"/>
            </a:xfrm>
            <a:prstGeom prst="rect">
              <a:avLst/>
            </a:prstGeom>
          </p:spPr>
        </p:pic>
        <p:sp>
          <p:nvSpPr>
            <p:cNvPr id="81" name="文本框 80">
              <a:extLst>
                <a:ext uri="{FF2B5EF4-FFF2-40B4-BE49-F238E27FC236}">
                  <a16:creationId xmlns:a16="http://schemas.microsoft.com/office/drawing/2014/main" id="{30C46DEE-D3C7-3AF9-8676-079FD8C468E7}"/>
                </a:ext>
              </a:extLst>
            </p:cNvPr>
            <p:cNvSpPr txBox="1"/>
            <p:nvPr/>
          </p:nvSpPr>
          <p:spPr>
            <a:xfrm>
              <a:off x="3104814" y="1703926"/>
              <a:ext cx="16937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ea typeface="微软雅黑"/>
                  <a:cs typeface="Times New Roman" panose="02020603050405020304" pitchFamily="18" charset="0"/>
                </a:rPr>
                <a:t>residual nucleus</a:t>
              </a:r>
              <a:endParaRPr kumimoji="0" lang="zh-CN" altLang="en-US" sz="1600" b="0" i="0" u="none" strike="noStrike" kern="1200" cap="none" spc="0" normalizeH="0" baseline="0" noProof="0" dirty="0">
                <a:ln>
                  <a:noFill/>
                </a:ln>
                <a:solidFill>
                  <a:srgbClr val="000000"/>
                </a:solidFill>
                <a:effectLst/>
                <a:uLnTx/>
                <a:uFillTx/>
                <a:ea typeface="微软雅黑"/>
                <a:cs typeface="Times New Roman" panose="02020603050405020304" pitchFamily="18" charset="0"/>
              </a:endParaRPr>
            </a:p>
          </p:txBody>
        </p:sp>
      </p:grpSp>
      <p:pic>
        <p:nvPicPr>
          <p:cNvPr id="86" name="图片 85">
            <a:extLst>
              <a:ext uri="{FF2B5EF4-FFF2-40B4-BE49-F238E27FC236}">
                <a16:creationId xmlns:a16="http://schemas.microsoft.com/office/drawing/2014/main" id="{80F73AF2-4D4F-63E7-4670-9274AE61F4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7500" y="5809764"/>
            <a:ext cx="2743201" cy="394015"/>
          </a:xfrm>
          <a:prstGeom prst="rect">
            <a:avLst/>
          </a:prstGeom>
        </p:spPr>
      </p:pic>
      <p:grpSp>
        <p:nvGrpSpPr>
          <p:cNvPr id="99" name="组合 98">
            <a:extLst>
              <a:ext uri="{FF2B5EF4-FFF2-40B4-BE49-F238E27FC236}">
                <a16:creationId xmlns:a16="http://schemas.microsoft.com/office/drawing/2014/main" id="{B5694757-A1B4-CE3A-C10E-31BA2C4378DB}"/>
              </a:ext>
            </a:extLst>
          </p:cNvPr>
          <p:cNvGrpSpPr/>
          <p:nvPr/>
        </p:nvGrpSpPr>
        <p:grpSpPr>
          <a:xfrm>
            <a:off x="447627" y="2456722"/>
            <a:ext cx="4542945" cy="3246818"/>
            <a:chOff x="620066" y="2232633"/>
            <a:chExt cx="4542945" cy="3477253"/>
          </a:xfrm>
        </p:grpSpPr>
        <p:grpSp>
          <p:nvGrpSpPr>
            <p:cNvPr id="58" name="组合 57">
              <a:extLst>
                <a:ext uri="{FF2B5EF4-FFF2-40B4-BE49-F238E27FC236}">
                  <a16:creationId xmlns:a16="http://schemas.microsoft.com/office/drawing/2014/main" id="{8AA5C4E6-958C-3165-9E40-BAD4BDEA4A25}"/>
                </a:ext>
              </a:extLst>
            </p:cNvPr>
            <p:cNvGrpSpPr/>
            <p:nvPr/>
          </p:nvGrpSpPr>
          <p:grpSpPr>
            <a:xfrm>
              <a:off x="620066" y="2232633"/>
              <a:ext cx="4542945" cy="3477253"/>
              <a:chOff x="6776811" y="1142898"/>
              <a:chExt cx="5080615" cy="3672522"/>
            </a:xfrm>
          </p:grpSpPr>
          <p:grpSp>
            <p:nvGrpSpPr>
              <p:cNvPr id="59" name="组合 58">
                <a:extLst>
                  <a:ext uri="{FF2B5EF4-FFF2-40B4-BE49-F238E27FC236}">
                    <a16:creationId xmlns:a16="http://schemas.microsoft.com/office/drawing/2014/main" id="{67EA7102-05AD-4B2F-AAEE-1757E334625F}"/>
                  </a:ext>
                </a:extLst>
              </p:cNvPr>
              <p:cNvGrpSpPr/>
              <p:nvPr/>
            </p:nvGrpSpPr>
            <p:grpSpPr>
              <a:xfrm>
                <a:off x="6776811" y="1428984"/>
                <a:ext cx="4970200" cy="3386436"/>
                <a:chOff x="6485744" y="1609986"/>
                <a:chExt cx="4970200" cy="3930463"/>
              </a:xfrm>
            </p:grpSpPr>
            <p:grpSp>
              <p:nvGrpSpPr>
                <p:cNvPr id="61" name="组合 60">
                  <a:extLst>
                    <a:ext uri="{FF2B5EF4-FFF2-40B4-BE49-F238E27FC236}">
                      <a16:creationId xmlns:a16="http://schemas.microsoft.com/office/drawing/2014/main" id="{37F86DE3-7558-79D4-C30E-8DFA77CEFEDE}"/>
                    </a:ext>
                  </a:extLst>
                </p:cNvPr>
                <p:cNvGrpSpPr/>
                <p:nvPr/>
              </p:nvGrpSpPr>
              <p:grpSpPr>
                <a:xfrm>
                  <a:off x="6485744" y="1609986"/>
                  <a:ext cx="4970200" cy="3930463"/>
                  <a:chOff x="6096000" y="1609986"/>
                  <a:chExt cx="4970200" cy="3930463"/>
                </a:xfrm>
              </p:grpSpPr>
              <p:grpSp>
                <p:nvGrpSpPr>
                  <p:cNvPr id="65" name="组合 64">
                    <a:extLst>
                      <a:ext uri="{FF2B5EF4-FFF2-40B4-BE49-F238E27FC236}">
                        <a16:creationId xmlns:a16="http://schemas.microsoft.com/office/drawing/2014/main" id="{8CE092A2-04A1-2B34-41CF-36BACF0B10E1}"/>
                      </a:ext>
                    </a:extLst>
                  </p:cNvPr>
                  <p:cNvGrpSpPr/>
                  <p:nvPr/>
                </p:nvGrpSpPr>
                <p:grpSpPr>
                  <a:xfrm>
                    <a:off x="6096000" y="1609986"/>
                    <a:ext cx="4970200" cy="3930463"/>
                    <a:chOff x="3475332" y="1886931"/>
                    <a:chExt cx="4970200" cy="3930463"/>
                  </a:xfrm>
                </p:grpSpPr>
                <p:grpSp>
                  <p:nvGrpSpPr>
                    <p:cNvPr id="67" name="组合 66">
                      <a:extLst>
                        <a:ext uri="{FF2B5EF4-FFF2-40B4-BE49-F238E27FC236}">
                          <a16:creationId xmlns:a16="http://schemas.microsoft.com/office/drawing/2014/main" id="{24BB60CD-EA0B-D6C2-86B7-A96642618B5B}"/>
                        </a:ext>
                      </a:extLst>
                    </p:cNvPr>
                    <p:cNvGrpSpPr/>
                    <p:nvPr/>
                  </p:nvGrpSpPr>
                  <p:grpSpPr>
                    <a:xfrm>
                      <a:off x="3475332" y="1886931"/>
                      <a:ext cx="4970200" cy="3930463"/>
                      <a:chOff x="3460342" y="1871941"/>
                      <a:chExt cx="4970200" cy="3930463"/>
                    </a:xfrm>
                  </p:grpSpPr>
                  <p:grpSp>
                    <p:nvGrpSpPr>
                      <p:cNvPr id="71" name="组合 70">
                        <a:extLst>
                          <a:ext uri="{FF2B5EF4-FFF2-40B4-BE49-F238E27FC236}">
                            <a16:creationId xmlns:a16="http://schemas.microsoft.com/office/drawing/2014/main" id="{1F5C3B04-CA87-6956-5D02-1CB260166D6D}"/>
                          </a:ext>
                        </a:extLst>
                      </p:cNvPr>
                      <p:cNvGrpSpPr/>
                      <p:nvPr/>
                    </p:nvGrpSpPr>
                    <p:grpSpPr>
                      <a:xfrm>
                        <a:off x="3460342" y="1871941"/>
                        <a:ext cx="4970200" cy="3930463"/>
                        <a:chOff x="7319649" y="1761383"/>
                        <a:chExt cx="4181978" cy="3409950"/>
                      </a:xfrm>
                    </p:grpSpPr>
                    <p:pic>
                      <p:nvPicPr>
                        <p:cNvPr id="76" name="图片 75">
                          <a:extLst>
                            <a:ext uri="{FF2B5EF4-FFF2-40B4-BE49-F238E27FC236}">
                              <a16:creationId xmlns:a16="http://schemas.microsoft.com/office/drawing/2014/main" id="{D51D372C-3DFF-03A3-2073-24AE284E4F29}"/>
                            </a:ext>
                          </a:extLst>
                        </p:cNvPr>
                        <p:cNvPicPr>
                          <a:picLocks noChangeAspect="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319649" y="1761383"/>
                          <a:ext cx="3981450" cy="3409950"/>
                        </a:xfrm>
                        <a:prstGeom prst="rect">
                          <a:avLst/>
                        </a:prstGeom>
                        <a:ln>
                          <a:solidFill>
                            <a:schemeClr val="bg1"/>
                          </a:solidFill>
                        </a:ln>
                      </p:spPr>
                    </p:pic>
                    <p:pic>
                      <p:nvPicPr>
                        <p:cNvPr id="77" name="图片 76">
                          <a:extLst>
                            <a:ext uri="{FF2B5EF4-FFF2-40B4-BE49-F238E27FC236}">
                              <a16:creationId xmlns:a16="http://schemas.microsoft.com/office/drawing/2014/main" id="{A752F93E-3AE7-4F01-6702-F87C3B0E9E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50918" y="3721589"/>
                          <a:ext cx="250709" cy="248400"/>
                        </a:xfrm>
                        <a:prstGeom prst="rect">
                          <a:avLst/>
                        </a:prstGeom>
                        <a:ln>
                          <a:solidFill>
                            <a:schemeClr val="bg1"/>
                          </a:solidFill>
                        </a:ln>
                      </p:spPr>
                    </p:pic>
                    <p:pic>
                      <p:nvPicPr>
                        <p:cNvPr id="78" name="图片 77">
                          <a:extLst>
                            <a:ext uri="{FF2B5EF4-FFF2-40B4-BE49-F238E27FC236}">
                              <a16:creationId xmlns:a16="http://schemas.microsoft.com/office/drawing/2014/main" id="{574491B5-6EE6-3228-3E1F-1959710827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353705">
                          <a:off x="9457943" y="3721589"/>
                          <a:ext cx="325702" cy="248400"/>
                        </a:xfrm>
                        <a:prstGeom prst="rect">
                          <a:avLst/>
                        </a:prstGeom>
                        <a:ln>
                          <a:solidFill>
                            <a:schemeClr val="bg1"/>
                          </a:solidFill>
                        </a:ln>
                      </p:spPr>
                    </p:pic>
                  </p:grpSp>
                  <p:pic>
                    <p:nvPicPr>
                      <p:cNvPr id="72" name="图片 71">
                        <a:extLst>
                          <a:ext uri="{FF2B5EF4-FFF2-40B4-BE49-F238E27FC236}">
                            <a16:creationId xmlns:a16="http://schemas.microsoft.com/office/drawing/2014/main" id="{84CCD161-7968-6217-60CD-F56A092D957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68588" y="3133215"/>
                        <a:ext cx="161366" cy="180280"/>
                      </a:xfrm>
                      <a:prstGeom prst="rect">
                        <a:avLst/>
                      </a:prstGeom>
                      <a:ln>
                        <a:solidFill>
                          <a:schemeClr val="bg1"/>
                        </a:solidFill>
                      </a:ln>
                    </p:spPr>
                  </p:pic>
                  <p:pic>
                    <p:nvPicPr>
                      <p:cNvPr id="73" name="图片 72">
                        <a:extLst>
                          <a:ext uri="{FF2B5EF4-FFF2-40B4-BE49-F238E27FC236}">
                            <a16:creationId xmlns:a16="http://schemas.microsoft.com/office/drawing/2014/main" id="{149AD66D-E00B-42BD-8631-E2D8757300D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57465" y="2184348"/>
                        <a:ext cx="161366" cy="180280"/>
                      </a:xfrm>
                      <a:prstGeom prst="rect">
                        <a:avLst/>
                      </a:prstGeom>
                      <a:ln>
                        <a:solidFill>
                          <a:schemeClr val="bg1"/>
                        </a:solidFill>
                      </a:ln>
                    </p:spPr>
                  </p:pic>
                  <p:pic>
                    <p:nvPicPr>
                      <p:cNvPr id="74" name="图片 73">
                        <a:extLst>
                          <a:ext uri="{FF2B5EF4-FFF2-40B4-BE49-F238E27FC236}">
                            <a16:creationId xmlns:a16="http://schemas.microsoft.com/office/drawing/2014/main" id="{4549D30F-C050-6DCB-FEB9-4C089326D0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82095" y="4597446"/>
                        <a:ext cx="1306797" cy="243845"/>
                      </a:xfrm>
                      <a:prstGeom prst="rect">
                        <a:avLst/>
                      </a:prstGeom>
                      <a:ln>
                        <a:solidFill>
                          <a:schemeClr val="bg1"/>
                        </a:solidFill>
                      </a:ln>
                    </p:spPr>
                  </p:pic>
                  <p:pic>
                    <p:nvPicPr>
                      <p:cNvPr id="75" name="图片 74">
                        <a:extLst>
                          <a:ext uri="{FF2B5EF4-FFF2-40B4-BE49-F238E27FC236}">
                            <a16:creationId xmlns:a16="http://schemas.microsoft.com/office/drawing/2014/main" id="{63290487-CE85-4736-F81F-3B8C7E3A4D7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88892" y="4948109"/>
                        <a:ext cx="341197" cy="286317"/>
                      </a:xfrm>
                      <a:prstGeom prst="rect">
                        <a:avLst/>
                      </a:prstGeom>
                      <a:ln>
                        <a:solidFill>
                          <a:schemeClr val="bg1"/>
                        </a:solidFill>
                      </a:ln>
                    </p:spPr>
                  </p:pic>
                </p:grpSp>
                <p:pic>
                  <p:nvPicPr>
                    <p:cNvPr id="68" name="图片 67">
                      <a:extLst>
                        <a:ext uri="{FF2B5EF4-FFF2-40B4-BE49-F238E27FC236}">
                          <a16:creationId xmlns:a16="http://schemas.microsoft.com/office/drawing/2014/main" id="{9C5FFB46-7C4F-FA47-D64F-3D153FA88EB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485542">
                      <a:off x="6056001" y="4452844"/>
                      <a:ext cx="741889" cy="173421"/>
                    </a:xfrm>
                    <a:prstGeom prst="rect">
                      <a:avLst/>
                    </a:prstGeom>
                    <a:ln>
                      <a:solidFill>
                        <a:schemeClr val="bg1"/>
                      </a:solidFill>
                    </a:ln>
                  </p:spPr>
                </p:pic>
                <p:pic>
                  <p:nvPicPr>
                    <p:cNvPr id="69" name="图片 68">
                      <a:extLst>
                        <a:ext uri="{FF2B5EF4-FFF2-40B4-BE49-F238E27FC236}">
                          <a16:creationId xmlns:a16="http://schemas.microsoft.com/office/drawing/2014/main" id="{BF83219C-1D44-C016-F3D9-DDACEAC11B0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16320" y="4013940"/>
                      <a:ext cx="877935" cy="224873"/>
                    </a:xfrm>
                    <a:prstGeom prst="rect">
                      <a:avLst/>
                    </a:prstGeom>
                    <a:ln>
                      <a:solidFill>
                        <a:schemeClr val="bg1"/>
                      </a:solidFill>
                    </a:ln>
                  </p:spPr>
                </p:pic>
                <p:pic>
                  <p:nvPicPr>
                    <p:cNvPr id="70" name="图片 69">
                      <a:extLst>
                        <a:ext uri="{FF2B5EF4-FFF2-40B4-BE49-F238E27FC236}">
                          <a16:creationId xmlns:a16="http://schemas.microsoft.com/office/drawing/2014/main" id="{F2B5760B-7CCF-6CAE-B7A8-7DA4D4D6571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45573" y="4249699"/>
                      <a:ext cx="1063740" cy="227316"/>
                    </a:xfrm>
                    <a:prstGeom prst="rect">
                      <a:avLst/>
                    </a:prstGeom>
                    <a:ln>
                      <a:solidFill>
                        <a:schemeClr val="bg1"/>
                      </a:solidFill>
                    </a:ln>
                  </p:spPr>
                </p:pic>
              </p:grpSp>
              <p:pic>
                <p:nvPicPr>
                  <p:cNvPr id="66" name="图片 65">
                    <a:extLst>
                      <a:ext uri="{FF2B5EF4-FFF2-40B4-BE49-F238E27FC236}">
                        <a16:creationId xmlns:a16="http://schemas.microsoft.com/office/drawing/2014/main" id="{7F6E884C-1D30-D3BF-7BDB-D6993D01A26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76431" y="4531561"/>
                    <a:ext cx="364617" cy="309185"/>
                  </a:xfrm>
                  <a:prstGeom prst="rect">
                    <a:avLst/>
                  </a:prstGeom>
                  <a:ln>
                    <a:solidFill>
                      <a:schemeClr val="bg1"/>
                    </a:solidFill>
                  </a:ln>
                </p:spPr>
              </p:pic>
            </p:grpSp>
            <p:pic>
              <p:nvPicPr>
                <p:cNvPr id="62" name="图片 61">
                  <a:extLst>
                    <a:ext uri="{FF2B5EF4-FFF2-40B4-BE49-F238E27FC236}">
                      <a16:creationId xmlns:a16="http://schemas.microsoft.com/office/drawing/2014/main" id="{9CAE6EFD-AD14-DEDE-7718-2696983D5FB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3102315">
                  <a:off x="8952831" y="2984111"/>
                  <a:ext cx="1213188" cy="319561"/>
                </a:xfrm>
                <a:prstGeom prst="rect">
                  <a:avLst/>
                </a:prstGeom>
                <a:ln>
                  <a:solidFill>
                    <a:schemeClr val="bg1"/>
                  </a:solidFill>
                </a:ln>
              </p:spPr>
            </p:pic>
            <p:pic>
              <p:nvPicPr>
                <p:cNvPr id="63" name="图片 62">
                  <a:extLst>
                    <a:ext uri="{FF2B5EF4-FFF2-40B4-BE49-F238E27FC236}">
                      <a16:creationId xmlns:a16="http://schemas.microsoft.com/office/drawing/2014/main" id="{00432BD8-5433-7996-A08C-8D25F2C7884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29323" y="2364010"/>
                  <a:ext cx="1260487" cy="359433"/>
                </a:xfrm>
                <a:prstGeom prst="rect">
                  <a:avLst/>
                </a:prstGeom>
                <a:ln>
                  <a:solidFill>
                    <a:schemeClr val="bg1"/>
                  </a:solidFill>
                </a:ln>
              </p:spPr>
            </p:pic>
            <p:pic>
              <p:nvPicPr>
                <p:cNvPr id="64" name="图片 63">
                  <a:extLst>
                    <a:ext uri="{FF2B5EF4-FFF2-40B4-BE49-F238E27FC236}">
                      <a16:creationId xmlns:a16="http://schemas.microsoft.com/office/drawing/2014/main" id="{7F08FB3D-60C4-D040-2B8B-23548507CE4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9244299">
                  <a:off x="8902278" y="1693272"/>
                  <a:ext cx="1254563" cy="402493"/>
                </a:xfrm>
                <a:prstGeom prst="rect">
                  <a:avLst/>
                </a:prstGeom>
                <a:ln>
                  <a:solidFill>
                    <a:schemeClr val="bg1"/>
                  </a:solidFill>
                </a:ln>
              </p:spPr>
            </p:pic>
          </p:grpSp>
          <p:sp>
            <p:nvSpPr>
              <p:cNvPr id="60" name="圆角矩形 59">
                <a:extLst>
                  <a:ext uri="{FF2B5EF4-FFF2-40B4-BE49-F238E27FC236}">
                    <a16:creationId xmlns:a16="http://schemas.microsoft.com/office/drawing/2014/main" id="{C5A92C76-2B64-0E93-0C0E-024FFA134EC6}"/>
                  </a:ext>
                </a:extLst>
              </p:cNvPr>
              <p:cNvSpPr/>
              <p:nvPr/>
            </p:nvSpPr>
            <p:spPr>
              <a:xfrm>
                <a:off x="6850986" y="1142898"/>
                <a:ext cx="5006440" cy="35097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87" name="文本框 86">
              <a:extLst>
                <a:ext uri="{FF2B5EF4-FFF2-40B4-BE49-F238E27FC236}">
                  <a16:creationId xmlns:a16="http://schemas.microsoft.com/office/drawing/2014/main" id="{2869F9D6-BB5F-EE6A-0710-D3863A23BF86}"/>
                </a:ext>
              </a:extLst>
            </p:cNvPr>
            <p:cNvSpPr txBox="1"/>
            <p:nvPr/>
          </p:nvSpPr>
          <p:spPr>
            <a:xfrm>
              <a:off x="871205" y="2336723"/>
              <a:ext cx="2183098" cy="338554"/>
            </a:xfrm>
            <a:prstGeom prst="rect">
              <a:avLst/>
            </a:prstGeom>
            <a:noFill/>
          </p:spPr>
          <p:txBody>
            <a:bodyPr wrap="none" rtlCol="0">
              <a:spAutoFit/>
            </a:bodyPr>
            <a:lstStyle/>
            <a:p>
              <a:r>
                <a:rPr kumimoji="1" lang="en-US" altLang="zh-CN" sz="1600" b="1" dirty="0">
                  <a:solidFill>
                    <a:srgbClr val="FF0000"/>
                  </a:solidFill>
                </a:rPr>
                <a:t>Impulse Approximation</a:t>
              </a:r>
              <a:endParaRPr kumimoji="1" lang="zh-CN" altLang="en-US" sz="1600" b="1" dirty="0">
                <a:solidFill>
                  <a:srgbClr val="FF0000"/>
                </a:solidFill>
              </a:endParaRPr>
            </a:p>
          </p:txBody>
        </p:sp>
      </p:grpSp>
      <p:pic>
        <p:nvPicPr>
          <p:cNvPr id="98" name="图片 97">
            <a:extLst>
              <a:ext uri="{FF2B5EF4-FFF2-40B4-BE49-F238E27FC236}">
                <a16:creationId xmlns:a16="http://schemas.microsoft.com/office/drawing/2014/main" id="{6F1C58A1-B7C5-97CF-4EF2-8462C3F2D39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568112" y="4771129"/>
            <a:ext cx="6632572" cy="770954"/>
          </a:xfrm>
          <a:prstGeom prst="rect">
            <a:avLst/>
          </a:prstGeom>
        </p:spPr>
      </p:pic>
      <p:sp>
        <p:nvSpPr>
          <p:cNvPr id="100" name="下箭头 99">
            <a:extLst>
              <a:ext uri="{FF2B5EF4-FFF2-40B4-BE49-F238E27FC236}">
                <a16:creationId xmlns:a16="http://schemas.microsoft.com/office/drawing/2014/main" id="{31BE0A01-A706-3877-434D-48B3415CC80F}"/>
              </a:ext>
            </a:extLst>
          </p:cNvPr>
          <p:cNvSpPr/>
          <p:nvPr/>
        </p:nvSpPr>
        <p:spPr>
          <a:xfrm>
            <a:off x="8237703" y="4457082"/>
            <a:ext cx="305089" cy="31644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1" name="图片 100">
            <a:extLst>
              <a:ext uri="{FF2B5EF4-FFF2-40B4-BE49-F238E27FC236}">
                <a16:creationId xmlns:a16="http://schemas.microsoft.com/office/drawing/2014/main" id="{96C0EF04-9A10-A1F4-0EDD-FB822F8FAAA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478932" y="5810026"/>
            <a:ext cx="5556426" cy="593611"/>
          </a:xfrm>
          <a:prstGeom prst="rect">
            <a:avLst/>
          </a:prstGeom>
        </p:spPr>
      </p:pic>
      <p:sp>
        <p:nvSpPr>
          <p:cNvPr id="102" name="下箭头 101">
            <a:extLst>
              <a:ext uri="{FF2B5EF4-FFF2-40B4-BE49-F238E27FC236}">
                <a16:creationId xmlns:a16="http://schemas.microsoft.com/office/drawing/2014/main" id="{7B42C20D-ED00-3D07-8F15-6D5205FBE4BE}"/>
              </a:ext>
            </a:extLst>
          </p:cNvPr>
          <p:cNvSpPr/>
          <p:nvPr/>
        </p:nvSpPr>
        <p:spPr>
          <a:xfrm>
            <a:off x="9252285" y="5386454"/>
            <a:ext cx="305089" cy="31644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3" name="文本框 102">
            <a:extLst>
              <a:ext uri="{FF2B5EF4-FFF2-40B4-BE49-F238E27FC236}">
                <a16:creationId xmlns:a16="http://schemas.microsoft.com/office/drawing/2014/main" id="{65A31810-6059-123D-415F-4F7C6B3C92F8}"/>
              </a:ext>
            </a:extLst>
          </p:cNvPr>
          <p:cNvSpPr txBox="1"/>
          <p:nvPr/>
        </p:nvSpPr>
        <p:spPr>
          <a:xfrm>
            <a:off x="9484695" y="5369659"/>
            <a:ext cx="2825529" cy="338554"/>
          </a:xfrm>
          <a:prstGeom prst="rect">
            <a:avLst/>
          </a:prstGeom>
          <a:noFill/>
        </p:spPr>
        <p:txBody>
          <a:bodyPr wrap="square" rtlCol="0">
            <a:spAutoFit/>
          </a:bodyPr>
          <a:lstStyle/>
          <a:p>
            <a:r>
              <a:rPr lang="en-US" altLang="zh-CN" sz="1600" dirty="0">
                <a:solidFill>
                  <a:srgbClr val="FF0000"/>
                </a:solidFill>
                <a:cs typeface="Times New Roman" panose="02020603050405020304" pitchFamily="18" charset="0"/>
              </a:rPr>
              <a:t>Spectral Function</a:t>
            </a:r>
            <a:r>
              <a:rPr lang="zh-CN" altLang="en-US" sz="1600" dirty="0">
                <a:solidFill>
                  <a:srgbClr val="FF0000"/>
                </a:solidFill>
                <a:cs typeface="Times New Roman" panose="02020603050405020304" pitchFamily="18" charset="0"/>
              </a:rPr>
              <a:t> </a:t>
            </a:r>
            <a:r>
              <a:rPr lang="en-US" altLang="zh-CN" sz="1600" dirty="0">
                <a:solidFill>
                  <a:srgbClr val="FF0000"/>
                </a:solidFill>
                <a:cs typeface="Times New Roman" panose="02020603050405020304" pitchFamily="18" charset="0"/>
              </a:rPr>
              <a:t>(probability)</a:t>
            </a:r>
            <a:endParaRPr lang="zh-CN" altLang="en-US" sz="1600" dirty="0">
              <a:solidFill>
                <a:srgbClr val="FF0000"/>
              </a:solidFill>
              <a:cs typeface="Times New Roman" panose="02020603050405020304" pitchFamily="18" charset="0"/>
            </a:endParaRPr>
          </a:p>
        </p:txBody>
      </p:sp>
      <p:sp>
        <p:nvSpPr>
          <p:cNvPr id="104" name="文本框 103">
            <a:extLst>
              <a:ext uri="{FF2B5EF4-FFF2-40B4-BE49-F238E27FC236}">
                <a16:creationId xmlns:a16="http://schemas.microsoft.com/office/drawing/2014/main" id="{06E13217-BE94-5F01-53DA-4C021D748968}"/>
              </a:ext>
            </a:extLst>
          </p:cNvPr>
          <p:cNvSpPr txBox="1"/>
          <p:nvPr/>
        </p:nvSpPr>
        <p:spPr>
          <a:xfrm>
            <a:off x="583496" y="982182"/>
            <a:ext cx="2422144" cy="307777"/>
          </a:xfrm>
          <a:prstGeom prst="rect">
            <a:avLst/>
          </a:prstGeom>
          <a:noFill/>
        </p:spPr>
        <p:txBody>
          <a:bodyPr wrap="square">
            <a:spAutoFit/>
          </a:bodyPr>
          <a:lstStyle/>
          <a:p>
            <a:r>
              <a:rPr lang="en-US" altLang="zh-CN" sz="1400" i="1" dirty="0">
                <a:solidFill>
                  <a:srgbClr val="00B050"/>
                </a:solidFill>
              </a:rPr>
              <a:t>Su, Wu, Zhou, Zhu, 2212.02286</a:t>
            </a:r>
            <a:endParaRPr lang="zh-CN" altLang="en-US" sz="1400" i="1" dirty="0">
              <a:solidFill>
                <a:srgbClr val="00B050"/>
              </a:solidFill>
            </a:endParaRPr>
          </a:p>
        </p:txBody>
      </p:sp>
    </p:spTree>
    <p:extLst>
      <p:ext uri="{BB962C8B-B14F-4D97-AF65-F5344CB8AC3E}">
        <p14:creationId xmlns:p14="http://schemas.microsoft.com/office/powerpoint/2010/main" val="24672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83F37-7F40-CBBD-9A38-28823D0B4093}"/>
            </a:ext>
          </a:extLst>
        </p:cNvPr>
        <p:cNvGrpSpPr/>
        <p:nvPr/>
      </p:nvGrpSpPr>
      <p:grpSpPr>
        <a:xfrm>
          <a:off x="0" y="0"/>
          <a:ext cx="0" cy="0"/>
          <a:chOff x="0" y="0"/>
          <a:chExt cx="0" cy="0"/>
        </a:xfrm>
      </p:grpSpPr>
      <p:cxnSp>
        <p:nvCxnSpPr>
          <p:cNvPr id="11" name="Straight Connector 3">
            <a:extLst>
              <a:ext uri="{FF2B5EF4-FFF2-40B4-BE49-F238E27FC236}">
                <a16:creationId xmlns:a16="http://schemas.microsoft.com/office/drawing/2014/main" id="{AE07331A-D04D-90B2-62A3-4DB2DA416746}"/>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BD39F80F-E1A2-CE21-835F-71C0FC0C9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a:extLst>
              <a:ext uri="{FF2B5EF4-FFF2-40B4-BE49-F238E27FC236}">
                <a16:creationId xmlns:a16="http://schemas.microsoft.com/office/drawing/2014/main" id="{8B99ED17-3885-BA62-4318-FA2D2336CCAA}"/>
              </a:ext>
            </a:extLst>
          </p:cNvPr>
          <p:cNvSpPr>
            <a:spLocks noGrp="1"/>
          </p:cNvSpPr>
          <p:nvPr>
            <p:ph type="dt" sz="half" idx="10"/>
          </p:nvPr>
        </p:nvSpPr>
        <p:spPr/>
        <p:txBody>
          <a:bodyPr/>
          <a:lstStyle/>
          <a:p>
            <a:fld id="{2D588E9C-1445-4E49-8636-DC4E7A509302}" type="datetime1">
              <a:rPr kumimoji="1" lang="zh-CN" altLang="en-US" smtClean="0"/>
              <a:t>2025/9/20</a:t>
            </a:fld>
            <a:endParaRPr kumimoji="1" lang="zh-CN" altLang="en-US"/>
          </a:p>
        </p:txBody>
      </p:sp>
      <p:sp>
        <p:nvSpPr>
          <p:cNvPr id="29" name="页脚占位符 28">
            <a:extLst>
              <a:ext uri="{FF2B5EF4-FFF2-40B4-BE49-F238E27FC236}">
                <a16:creationId xmlns:a16="http://schemas.microsoft.com/office/drawing/2014/main" id="{FCC121E7-DE46-88F8-80A4-BF46D4A04985}"/>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4" name="灯片编号占位符 3">
            <a:extLst>
              <a:ext uri="{FF2B5EF4-FFF2-40B4-BE49-F238E27FC236}">
                <a16:creationId xmlns:a16="http://schemas.microsoft.com/office/drawing/2014/main" id="{A4B17D16-B184-635F-E47A-B4328750B71C}"/>
              </a:ext>
            </a:extLst>
          </p:cNvPr>
          <p:cNvSpPr>
            <a:spLocks noGrp="1"/>
          </p:cNvSpPr>
          <p:nvPr>
            <p:ph type="sldNum" sz="quarter" idx="12"/>
          </p:nvPr>
        </p:nvSpPr>
        <p:spPr/>
        <p:txBody>
          <a:bodyPr/>
          <a:lstStyle/>
          <a:p>
            <a:fld id="{BB1373A5-4827-6B46-A456-4073A047D00B}" type="slidenum">
              <a:rPr kumimoji="1" lang="zh-CN" altLang="en-US" smtClean="0"/>
              <a:t>20</a:t>
            </a:fld>
            <a:endParaRPr kumimoji="1" lang="zh-CN" altLang="en-US"/>
          </a:p>
        </p:txBody>
      </p:sp>
      <p:sp>
        <p:nvSpPr>
          <p:cNvPr id="19" name="文本框 18">
            <a:extLst>
              <a:ext uri="{FF2B5EF4-FFF2-40B4-BE49-F238E27FC236}">
                <a16:creationId xmlns:a16="http://schemas.microsoft.com/office/drawing/2014/main" id="{5E9FB16A-C14F-4225-D020-1885973A157E}"/>
              </a:ext>
            </a:extLst>
          </p:cNvPr>
          <p:cNvSpPr txBox="1"/>
          <p:nvPr/>
        </p:nvSpPr>
        <p:spPr>
          <a:xfrm>
            <a:off x="12563983" y="1554508"/>
            <a:ext cx="1635256" cy="338554"/>
          </a:xfrm>
          <a:prstGeom prst="rect">
            <a:avLst/>
          </a:prstGeom>
          <a:noFill/>
        </p:spPr>
        <p:txBody>
          <a:bodyPr wrap="none" rtlCol="0">
            <a:spAutoFit/>
          </a:bodyPr>
          <a:lstStyle/>
          <a:p>
            <a:r>
              <a:rPr kumimoji="1" lang="en-US" altLang="zh-CN" sz="1600" b="1" dirty="0"/>
              <a:t>Nucleus recoiling</a:t>
            </a:r>
            <a:endParaRPr kumimoji="1" lang="zh-CN" altLang="en-US" sz="1600" b="1" dirty="0"/>
          </a:p>
        </p:txBody>
      </p:sp>
      <p:sp>
        <p:nvSpPr>
          <p:cNvPr id="7" name="Title 1">
            <a:extLst>
              <a:ext uri="{FF2B5EF4-FFF2-40B4-BE49-F238E27FC236}">
                <a16:creationId xmlns:a16="http://schemas.microsoft.com/office/drawing/2014/main" id="{5D0FD22F-BA97-B861-BA51-18C17D5AF309}"/>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en-US" altLang="zh-CN" sz="3200" b="1" dirty="0">
                <a:solidFill>
                  <a:srgbClr val="0432FF"/>
                </a:solidFill>
                <a:latin typeface="+mn-lt"/>
              </a:rPr>
              <a:t>: Quasi-elastic Scattering</a:t>
            </a:r>
            <a:endParaRPr lang="en-CN" altLang="zh-CN" sz="3200" b="1" dirty="0">
              <a:solidFill>
                <a:srgbClr val="0432FF"/>
              </a:solidFill>
              <a:latin typeface="+mn-lt"/>
            </a:endParaRPr>
          </a:p>
        </p:txBody>
      </p:sp>
      <p:pic>
        <p:nvPicPr>
          <p:cNvPr id="5" name="图片 4">
            <a:extLst>
              <a:ext uri="{FF2B5EF4-FFF2-40B4-BE49-F238E27FC236}">
                <a16:creationId xmlns:a16="http://schemas.microsoft.com/office/drawing/2014/main" id="{87B52E10-CF5D-2FC3-69BA-9B6B607E8F73}"/>
              </a:ext>
            </a:extLst>
          </p:cNvPr>
          <p:cNvPicPr>
            <a:picLocks noChangeAspect="1"/>
          </p:cNvPicPr>
          <p:nvPr/>
        </p:nvPicPr>
        <p:blipFill>
          <a:blip r:embed="rId4"/>
          <a:stretch>
            <a:fillRect/>
          </a:stretch>
        </p:blipFill>
        <p:spPr>
          <a:xfrm>
            <a:off x="5954499" y="1372232"/>
            <a:ext cx="5709477" cy="4984116"/>
          </a:xfrm>
          <a:prstGeom prst="rect">
            <a:avLst/>
          </a:prstGeom>
        </p:spPr>
      </p:pic>
      <p:sp>
        <p:nvSpPr>
          <p:cNvPr id="6" name="文本框 5">
            <a:extLst>
              <a:ext uri="{FF2B5EF4-FFF2-40B4-BE49-F238E27FC236}">
                <a16:creationId xmlns:a16="http://schemas.microsoft.com/office/drawing/2014/main" id="{6D70F410-EFB8-548A-4A74-5A4A78FEE9FA}"/>
              </a:ext>
            </a:extLst>
          </p:cNvPr>
          <p:cNvSpPr txBox="1"/>
          <p:nvPr/>
        </p:nvSpPr>
        <p:spPr>
          <a:xfrm>
            <a:off x="1141556" y="1121191"/>
            <a:ext cx="3626394" cy="307777"/>
          </a:xfrm>
          <a:prstGeom prst="rect">
            <a:avLst/>
          </a:prstGeom>
          <a:noFill/>
        </p:spPr>
        <p:txBody>
          <a:bodyPr wrap="square">
            <a:spAutoFit/>
          </a:bodyPr>
          <a:lstStyle/>
          <a:p>
            <a:r>
              <a:rPr lang="en-US" altLang="zh-CN" sz="1400" i="1" dirty="0">
                <a:solidFill>
                  <a:srgbClr val="00B050"/>
                </a:solidFill>
              </a:rPr>
              <a:t>PandaX-4T</a:t>
            </a:r>
            <a:r>
              <a:rPr lang="zh-CN" altLang="en-US" sz="1400" i="1" dirty="0">
                <a:solidFill>
                  <a:srgbClr val="00B050"/>
                </a:solidFill>
              </a:rPr>
              <a:t> </a:t>
            </a:r>
            <a:r>
              <a:rPr lang="en-US" altLang="zh-CN" sz="1400" i="1" dirty="0">
                <a:solidFill>
                  <a:srgbClr val="00B050"/>
                </a:solidFill>
              </a:rPr>
              <a:t>+</a:t>
            </a:r>
            <a:r>
              <a:rPr lang="zh-CN" altLang="en-US" sz="1400" i="1" dirty="0">
                <a:solidFill>
                  <a:srgbClr val="00B050"/>
                </a:solidFill>
              </a:rPr>
              <a:t> </a:t>
            </a:r>
            <a:r>
              <a:rPr lang="en-US" altLang="zh-CN" sz="1400" i="1" dirty="0">
                <a:solidFill>
                  <a:srgbClr val="00B050"/>
                </a:solidFill>
              </a:rPr>
              <a:t>Su, Wu, PRL 131 (2023) 4, 041001</a:t>
            </a:r>
          </a:p>
        </p:txBody>
      </p:sp>
      <p:pic>
        <p:nvPicPr>
          <p:cNvPr id="9" name="图片 8">
            <a:extLst>
              <a:ext uri="{FF2B5EF4-FFF2-40B4-BE49-F238E27FC236}">
                <a16:creationId xmlns:a16="http://schemas.microsoft.com/office/drawing/2014/main" id="{A20242D0-2215-6463-97F7-0537B3F5C74E}"/>
              </a:ext>
            </a:extLst>
          </p:cNvPr>
          <p:cNvPicPr>
            <a:picLocks noChangeAspect="1"/>
          </p:cNvPicPr>
          <p:nvPr/>
        </p:nvPicPr>
        <p:blipFill>
          <a:blip r:embed="rId5"/>
          <a:stretch>
            <a:fillRect/>
          </a:stretch>
        </p:blipFill>
        <p:spPr>
          <a:xfrm>
            <a:off x="594196" y="1422894"/>
            <a:ext cx="4910300" cy="4882791"/>
          </a:xfrm>
          <a:prstGeom prst="rect">
            <a:avLst/>
          </a:prstGeom>
        </p:spPr>
      </p:pic>
    </p:spTree>
    <p:extLst>
      <p:ext uri="{BB962C8B-B14F-4D97-AF65-F5344CB8AC3E}">
        <p14:creationId xmlns:p14="http://schemas.microsoft.com/office/powerpoint/2010/main" val="1770938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FABA4-9A6A-CCE2-98C1-0050A060D08B}"/>
            </a:ext>
          </a:extLst>
        </p:cNvPr>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FC520CAC-2CC5-79AD-2F79-8BA51600FF8F}"/>
              </a:ext>
            </a:extLst>
          </p:cNvPr>
          <p:cNvSpPr>
            <a:spLocks noGrp="1"/>
          </p:cNvSpPr>
          <p:nvPr>
            <p:ph type="sldNum" sz="quarter" idx="2"/>
          </p:nvPr>
        </p:nvSpPr>
        <p:spPr/>
        <p:txBody>
          <a:bodyPr/>
          <a:lstStyle/>
          <a:p>
            <a:fld id="{86CB4B4D-7CA3-9044-876B-883B54F8677D}" type="slidenum">
              <a:rPr lang="en-US" altLang="zh-CN" smtClean="0"/>
              <a:t>21</a:t>
            </a:fld>
            <a:endParaRPr lang="zh-CN" altLang="en-US"/>
          </a:p>
        </p:txBody>
      </p:sp>
      <p:cxnSp>
        <p:nvCxnSpPr>
          <p:cNvPr id="10" name="Straight Connector 3">
            <a:extLst>
              <a:ext uri="{FF2B5EF4-FFF2-40B4-BE49-F238E27FC236}">
                <a16:creationId xmlns:a16="http://schemas.microsoft.com/office/drawing/2014/main" id="{7282925E-CD29-1437-A611-2000BBCE75D1}"/>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2764D403-A628-E3A5-E895-17FCB05D1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78467D37-AEB4-A8BF-A670-792A2E1963BB}"/>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en-US" altLang="zh-CN" sz="3200" b="1" dirty="0">
                <a:solidFill>
                  <a:srgbClr val="0432FF"/>
                </a:solidFill>
                <a:latin typeface="+mn-lt"/>
              </a:rPr>
              <a:t>: Quasi-elastic Scattering</a:t>
            </a:r>
            <a:endParaRPr lang="en-CN" altLang="zh-CN" sz="3200" b="1" dirty="0">
              <a:solidFill>
                <a:srgbClr val="0432FF"/>
              </a:solidFill>
              <a:latin typeface="+mn-lt"/>
            </a:endParaRPr>
          </a:p>
        </p:txBody>
      </p:sp>
      <p:pic>
        <p:nvPicPr>
          <p:cNvPr id="19" name="图片 18">
            <a:extLst>
              <a:ext uri="{FF2B5EF4-FFF2-40B4-BE49-F238E27FC236}">
                <a16:creationId xmlns:a16="http://schemas.microsoft.com/office/drawing/2014/main" id="{9EF8690A-172F-EF34-99B6-4CDECE7C2066}"/>
              </a:ext>
            </a:extLst>
          </p:cNvPr>
          <p:cNvPicPr>
            <a:picLocks noChangeAspect="1"/>
          </p:cNvPicPr>
          <p:nvPr/>
        </p:nvPicPr>
        <p:blipFill>
          <a:blip r:embed="rId4"/>
          <a:stretch>
            <a:fillRect/>
          </a:stretch>
        </p:blipFill>
        <p:spPr>
          <a:xfrm>
            <a:off x="526841" y="1288436"/>
            <a:ext cx="4534930" cy="4965360"/>
          </a:xfrm>
          <a:prstGeom prst="rect">
            <a:avLst/>
          </a:prstGeom>
          <a:ln w="38100">
            <a:solidFill>
              <a:srgbClr val="0432FF"/>
            </a:solidFill>
          </a:ln>
        </p:spPr>
      </p:pic>
      <p:pic>
        <p:nvPicPr>
          <p:cNvPr id="23" name="图片 22">
            <a:extLst>
              <a:ext uri="{FF2B5EF4-FFF2-40B4-BE49-F238E27FC236}">
                <a16:creationId xmlns:a16="http://schemas.microsoft.com/office/drawing/2014/main" id="{CE2A4D25-5509-99F0-0B1C-BA799CAE3611}"/>
              </a:ext>
            </a:extLst>
          </p:cNvPr>
          <p:cNvPicPr>
            <a:picLocks noChangeAspect="1"/>
          </p:cNvPicPr>
          <p:nvPr/>
        </p:nvPicPr>
        <p:blipFill>
          <a:blip r:embed="rId5"/>
          <a:stretch>
            <a:fillRect/>
          </a:stretch>
        </p:blipFill>
        <p:spPr>
          <a:xfrm>
            <a:off x="5936975" y="1288436"/>
            <a:ext cx="3329239" cy="469091"/>
          </a:xfrm>
          <a:prstGeom prst="rect">
            <a:avLst/>
          </a:prstGeom>
          <a:ln w="38100">
            <a:solidFill>
              <a:srgbClr val="FF0000"/>
            </a:solidFill>
          </a:ln>
        </p:spPr>
      </p:pic>
      <p:sp>
        <p:nvSpPr>
          <p:cNvPr id="24" name="文本框 23">
            <a:extLst>
              <a:ext uri="{FF2B5EF4-FFF2-40B4-BE49-F238E27FC236}">
                <a16:creationId xmlns:a16="http://schemas.microsoft.com/office/drawing/2014/main" id="{FA6220F7-ABB4-7A8A-8644-3E5761D1900E}"/>
              </a:ext>
            </a:extLst>
          </p:cNvPr>
          <p:cNvSpPr txBox="1"/>
          <p:nvPr/>
        </p:nvSpPr>
        <p:spPr>
          <a:xfrm>
            <a:off x="9403566" y="1542335"/>
            <a:ext cx="2356456" cy="312194"/>
          </a:xfrm>
          <a:prstGeom prst="rect">
            <a:avLst/>
          </a:prstGeom>
          <a:noFill/>
        </p:spPr>
        <p:txBody>
          <a:bodyPr wrap="square">
            <a:spAutoFit/>
          </a:bodyPr>
          <a:lstStyle/>
          <a:p>
            <a:r>
              <a:rPr lang="en-US" altLang="zh-CN" sz="1400" i="1" dirty="0">
                <a:solidFill>
                  <a:srgbClr val="00B050"/>
                </a:solidFill>
              </a:rPr>
              <a:t>Lin,</a:t>
            </a:r>
            <a:r>
              <a:rPr lang="zh-CN" altLang="en-US" sz="1400" i="1" dirty="0">
                <a:solidFill>
                  <a:srgbClr val="00B050"/>
                </a:solidFill>
              </a:rPr>
              <a:t> </a:t>
            </a:r>
            <a:r>
              <a:rPr lang="en-US" altLang="zh-CN" sz="1400" i="1" dirty="0">
                <a:solidFill>
                  <a:srgbClr val="00B050"/>
                </a:solidFill>
              </a:rPr>
              <a:t>Liu, Su, Wu, 2504.13007</a:t>
            </a:r>
          </a:p>
        </p:txBody>
      </p:sp>
      <p:sp>
        <p:nvSpPr>
          <p:cNvPr id="26" name="文本框 25">
            <a:extLst>
              <a:ext uri="{FF2B5EF4-FFF2-40B4-BE49-F238E27FC236}">
                <a16:creationId xmlns:a16="http://schemas.microsoft.com/office/drawing/2014/main" id="{29D1EFE6-2AEA-4B52-7942-5440183F70B8}"/>
              </a:ext>
            </a:extLst>
          </p:cNvPr>
          <p:cNvSpPr txBox="1"/>
          <p:nvPr/>
        </p:nvSpPr>
        <p:spPr>
          <a:xfrm>
            <a:off x="6096000" y="5433020"/>
            <a:ext cx="5009321" cy="923330"/>
          </a:xfrm>
          <a:prstGeom prst="rect">
            <a:avLst/>
          </a:prstGeom>
          <a:noFill/>
        </p:spPr>
        <p:txBody>
          <a:bodyPr wrap="square" rtlCol="0">
            <a:spAutoFit/>
          </a:bodyPr>
          <a:lstStyle/>
          <a:p>
            <a:r>
              <a:rPr lang="en-US" altLang="zh-CN" b="1" dirty="0"/>
              <a:t>Correlated feature can reduce background.</a:t>
            </a:r>
          </a:p>
          <a:p>
            <a:endParaRPr lang="en-US" altLang="zh-CN" b="1" dirty="0"/>
          </a:p>
          <a:p>
            <a:r>
              <a:rPr lang="en-US" altLang="zh-CN" b="1" dirty="0"/>
              <a:t>Events Selection</a:t>
            </a:r>
            <a:r>
              <a:rPr lang="zh-CN" altLang="en-US" b="1" dirty="0"/>
              <a:t>：</a:t>
            </a:r>
            <a:r>
              <a:rPr lang="en-US" altLang="zh-CN" b="1" dirty="0"/>
              <a:t>∆R &lt; 160 cm, 0.5 &lt; ∆t &lt; 1000 </a:t>
            </a:r>
            <a:r>
              <a:rPr lang="en-US" altLang="zh-CN" b="1" dirty="0" err="1"/>
              <a:t>μs</a:t>
            </a:r>
            <a:endParaRPr lang="en-US" altLang="zh-CN" b="1" dirty="0"/>
          </a:p>
        </p:txBody>
      </p:sp>
      <p:pic>
        <p:nvPicPr>
          <p:cNvPr id="2" name="图片 1">
            <a:extLst>
              <a:ext uri="{FF2B5EF4-FFF2-40B4-BE49-F238E27FC236}">
                <a16:creationId xmlns:a16="http://schemas.microsoft.com/office/drawing/2014/main" id="{70F92E90-865F-5430-1EBE-7DF2A495A645}"/>
              </a:ext>
            </a:extLst>
          </p:cNvPr>
          <p:cNvPicPr>
            <a:picLocks noChangeAspect="1"/>
          </p:cNvPicPr>
          <p:nvPr/>
        </p:nvPicPr>
        <p:blipFill>
          <a:blip r:embed="rId6"/>
          <a:stretch>
            <a:fillRect/>
          </a:stretch>
        </p:blipFill>
        <p:spPr>
          <a:xfrm>
            <a:off x="5387545" y="1890584"/>
            <a:ext cx="3746147" cy="3480645"/>
          </a:xfrm>
          <a:prstGeom prst="rect">
            <a:avLst/>
          </a:prstGeom>
        </p:spPr>
      </p:pic>
      <p:pic>
        <p:nvPicPr>
          <p:cNvPr id="3" name="图片 2">
            <a:extLst>
              <a:ext uri="{FF2B5EF4-FFF2-40B4-BE49-F238E27FC236}">
                <a16:creationId xmlns:a16="http://schemas.microsoft.com/office/drawing/2014/main" id="{8EEE66DC-F622-823C-9783-52F760831B34}"/>
              </a:ext>
            </a:extLst>
          </p:cNvPr>
          <p:cNvPicPr>
            <a:picLocks noChangeAspect="1"/>
          </p:cNvPicPr>
          <p:nvPr/>
        </p:nvPicPr>
        <p:blipFill>
          <a:blip r:embed="rId7"/>
          <a:stretch>
            <a:fillRect/>
          </a:stretch>
        </p:blipFill>
        <p:spPr>
          <a:xfrm>
            <a:off x="9620107" y="3023206"/>
            <a:ext cx="1947913" cy="302083"/>
          </a:xfrm>
          <a:prstGeom prst="rect">
            <a:avLst/>
          </a:prstGeom>
        </p:spPr>
      </p:pic>
      <p:pic>
        <p:nvPicPr>
          <p:cNvPr id="4" name="图片 3">
            <a:extLst>
              <a:ext uri="{FF2B5EF4-FFF2-40B4-BE49-F238E27FC236}">
                <a16:creationId xmlns:a16="http://schemas.microsoft.com/office/drawing/2014/main" id="{149A6521-419A-6097-FF54-5A8F25D9E8B9}"/>
              </a:ext>
            </a:extLst>
          </p:cNvPr>
          <p:cNvPicPr>
            <a:picLocks noChangeAspect="1"/>
          </p:cNvPicPr>
          <p:nvPr/>
        </p:nvPicPr>
        <p:blipFill>
          <a:blip r:embed="rId8"/>
          <a:stretch>
            <a:fillRect/>
          </a:stretch>
        </p:blipFill>
        <p:spPr>
          <a:xfrm>
            <a:off x="9618611" y="4337658"/>
            <a:ext cx="1895830" cy="302083"/>
          </a:xfrm>
          <a:prstGeom prst="rect">
            <a:avLst/>
          </a:prstGeom>
        </p:spPr>
      </p:pic>
      <p:sp>
        <p:nvSpPr>
          <p:cNvPr id="5" name="文本框 4">
            <a:extLst>
              <a:ext uri="{FF2B5EF4-FFF2-40B4-BE49-F238E27FC236}">
                <a16:creationId xmlns:a16="http://schemas.microsoft.com/office/drawing/2014/main" id="{457F0FBD-AA0C-59A9-10AD-564CA0049A67}"/>
              </a:ext>
            </a:extLst>
          </p:cNvPr>
          <p:cNvSpPr txBox="1"/>
          <p:nvPr/>
        </p:nvSpPr>
        <p:spPr>
          <a:xfrm>
            <a:off x="9542187" y="2554897"/>
            <a:ext cx="2122972" cy="369332"/>
          </a:xfrm>
          <a:prstGeom prst="rect">
            <a:avLst/>
          </a:prstGeom>
          <a:noFill/>
        </p:spPr>
        <p:txBody>
          <a:bodyPr wrap="square" rtlCol="0">
            <a:spAutoFit/>
          </a:bodyPr>
          <a:lstStyle/>
          <a:p>
            <a:r>
              <a:rPr kumimoji="1" lang="en-US" altLang="zh-CN" b="1" dirty="0">
                <a:solidFill>
                  <a:srgbClr val="0432FF"/>
                </a:solidFill>
              </a:rPr>
              <a:t>prompt signal:</a:t>
            </a:r>
            <a:endParaRPr kumimoji="1" lang="zh-CN" altLang="en-US" b="1" dirty="0">
              <a:solidFill>
                <a:srgbClr val="0432FF"/>
              </a:solidFill>
            </a:endParaRPr>
          </a:p>
        </p:txBody>
      </p:sp>
      <p:sp>
        <p:nvSpPr>
          <p:cNvPr id="7" name="文本框 6">
            <a:extLst>
              <a:ext uri="{FF2B5EF4-FFF2-40B4-BE49-F238E27FC236}">
                <a16:creationId xmlns:a16="http://schemas.microsoft.com/office/drawing/2014/main" id="{F41FC420-52FC-F5F7-50E3-FF0A4565B768}"/>
              </a:ext>
            </a:extLst>
          </p:cNvPr>
          <p:cNvSpPr txBox="1"/>
          <p:nvPr/>
        </p:nvSpPr>
        <p:spPr>
          <a:xfrm>
            <a:off x="9542187" y="3884904"/>
            <a:ext cx="1601400" cy="369332"/>
          </a:xfrm>
          <a:prstGeom prst="rect">
            <a:avLst/>
          </a:prstGeom>
          <a:noFill/>
        </p:spPr>
        <p:txBody>
          <a:bodyPr wrap="none" rtlCol="0">
            <a:spAutoFit/>
          </a:bodyPr>
          <a:lstStyle/>
          <a:p>
            <a:r>
              <a:rPr kumimoji="1" lang="en-US" altLang="zh-CN" b="1" dirty="0">
                <a:solidFill>
                  <a:srgbClr val="0432FF"/>
                </a:solidFill>
              </a:rPr>
              <a:t>delayed signal:</a:t>
            </a:r>
            <a:endParaRPr kumimoji="1" lang="zh-CN" altLang="en-US" b="1" dirty="0">
              <a:solidFill>
                <a:srgbClr val="0432FF"/>
              </a:solidFill>
            </a:endParaRPr>
          </a:p>
        </p:txBody>
      </p:sp>
      <p:sp>
        <p:nvSpPr>
          <p:cNvPr id="13" name="圆角矩形 12">
            <a:extLst>
              <a:ext uri="{FF2B5EF4-FFF2-40B4-BE49-F238E27FC236}">
                <a16:creationId xmlns:a16="http://schemas.microsoft.com/office/drawing/2014/main" id="{CB744F5D-F1E1-4DE3-ACF5-A77DB6417AC6}"/>
              </a:ext>
            </a:extLst>
          </p:cNvPr>
          <p:cNvSpPr/>
          <p:nvPr/>
        </p:nvSpPr>
        <p:spPr>
          <a:xfrm rot="17293149">
            <a:off x="7231177" y="3593153"/>
            <a:ext cx="1706924" cy="742788"/>
          </a:xfrm>
          <a:custGeom>
            <a:avLst/>
            <a:gdLst>
              <a:gd name="connsiteX0" fmla="*/ 0 w 1706924"/>
              <a:gd name="connsiteY0" fmla="*/ 123800 h 742788"/>
              <a:gd name="connsiteX1" fmla="*/ 123800 w 1706924"/>
              <a:gd name="connsiteY1" fmla="*/ 0 h 742788"/>
              <a:gd name="connsiteX2" fmla="*/ 639428 w 1706924"/>
              <a:gd name="connsiteY2" fmla="*/ 0 h 742788"/>
              <a:gd name="connsiteX3" fmla="*/ 1111276 w 1706924"/>
              <a:gd name="connsiteY3" fmla="*/ 0 h 742788"/>
              <a:gd name="connsiteX4" fmla="*/ 1583124 w 1706924"/>
              <a:gd name="connsiteY4" fmla="*/ 0 h 742788"/>
              <a:gd name="connsiteX5" fmla="*/ 1706924 w 1706924"/>
              <a:gd name="connsiteY5" fmla="*/ 123800 h 742788"/>
              <a:gd name="connsiteX6" fmla="*/ 1706924 w 1706924"/>
              <a:gd name="connsiteY6" fmla="*/ 618988 h 742788"/>
              <a:gd name="connsiteX7" fmla="*/ 1583124 w 1706924"/>
              <a:gd name="connsiteY7" fmla="*/ 742788 h 742788"/>
              <a:gd name="connsiteX8" fmla="*/ 1125869 w 1706924"/>
              <a:gd name="connsiteY8" fmla="*/ 742788 h 742788"/>
              <a:gd name="connsiteX9" fmla="*/ 639428 w 1706924"/>
              <a:gd name="connsiteY9" fmla="*/ 742788 h 742788"/>
              <a:gd name="connsiteX10" fmla="*/ 123800 w 1706924"/>
              <a:gd name="connsiteY10" fmla="*/ 742788 h 742788"/>
              <a:gd name="connsiteX11" fmla="*/ 0 w 1706924"/>
              <a:gd name="connsiteY11" fmla="*/ 618988 h 742788"/>
              <a:gd name="connsiteX12" fmla="*/ 0 w 1706924"/>
              <a:gd name="connsiteY12" fmla="*/ 123800 h 74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6924" h="742788" extrusionOk="0">
                <a:moveTo>
                  <a:pt x="0" y="123800"/>
                </a:moveTo>
                <a:cubicBezTo>
                  <a:pt x="-9119" y="49802"/>
                  <a:pt x="52863" y="962"/>
                  <a:pt x="123800" y="0"/>
                </a:cubicBezTo>
                <a:cubicBezTo>
                  <a:pt x="259653" y="-10705"/>
                  <a:pt x="451595" y="434"/>
                  <a:pt x="639428" y="0"/>
                </a:cubicBezTo>
                <a:cubicBezTo>
                  <a:pt x="827261" y="-434"/>
                  <a:pt x="912615" y="36531"/>
                  <a:pt x="1111276" y="0"/>
                </a:cubicBezTo>
                <a:cubicBezTo>
                  <a:pt x="1309937" y="-36531"/>
                  <a:pt x="1420358" y="45170"/>
                  <a:pt x="1583124" y="0"/>
                </a:cubicBezTo>
                <a:cubicBezTo>
                  <a:pt x="1646867" y="-14911"/>
                  <a:pt x="1711850" y="37197"/>
                  <a:pt x="1706924" y="123800"/>
                </a:cubicBezTo>
                <a:cubicBezTo>
                  <a:pt x="1720930" y="271222"/>
                  <a:pt x="1660857" y="395119"/>
                  <a:pt x="1706924" y="618988"/>
                </a:cubicBezTo>
                <a:cubicBezTo>
                  <a:pt x="1705654" y="675252"/>
                  <a:pt x="1646413" y="749853"/>
                  <a:pt x="1583124" y="742788"/>
                </a:cubicBezTo>
                <a:cubicBezTo>
                  <a:pt x="1464552" y="782978"/>
                  <a:pt x="1232991" y="721856"/>
                  <a:pt x="1125869" y="742788"/>
                </a:cubicBezTo>
                <a:cubicBezTo>
                  <a:pt x="1018748" y="763720"/>
                  <a:pt x="855699" y="723384"/>
                  <a:pt x="639428" y="742788"/>
                </a:cubicBezTo>
                <a:cubicBezTo>
                  <a:pt x="423157" y="762192"/>
                  <a:pt x="234144" y="726940"/>
                  <a:pt x="123800" y="742788"/>
                </a:cubicBezTo>
                <a:cubicBezTo>
                  <a:pt x="59432" y="738830"/>
                  <a:pt x="1714" y="686256"/>
                  <a:pt x="0" y="618988"/>
                </a:cubicBezTo>
                <a:cubicBezTo>
                  <a:pt x="-14118" y="391424"/>
                  <a:pt x="57626" y="293134"/>
                  <a:pt x="0" y="123800"/>
                </a:cubicBezTo>
                <a:close/>
              </a:path>
            </a:pathLst>
          </a:custGeom>
          <a:noFill/>
          <a:ln w="38100">
            <a:solidFill>
              <a:srgbClr val="0432FF"/>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20937549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859E3-CCFB-FC01-094F-0850EBC4624E}"/>
            </a:ext>
          </a:extLst>
        </p:cNvPr>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72AC046E-C99C-4906-C0BE-6B3A4E6CA3C1}"/>
              </a:ext>
            </a:extLst>
          </p:cNvPr>
          <p:cNvSpPr>
            <a:spLocks noGrp="1"/>
          </p:cNvSpPr>
          <p:nvPr>
            <p:ph type="sldNum" sz="quarter" idx="2"/>
          </p:nvPr>
        </p:nvSpPr>
        <p:spPr/>
        <p:txBody>
          <a:bodyPr/>
          <a:lstStyle/>
          <a:p>
            <a:fld id="{86CB4B4D-7CA3-9044-876B-883B54F8677D}" type="slidenum">
              <a:rPr lang="en-US" altLang="zh-CN" smtClean="0"/>
              <a:t>22</a:t>
            </a:fld>
            <a:endParaRPr lang="zh-CN" altLang="en-US"/>
          </a:p>
        </p:txBody>
      </p:sp>
      <p:cxnSp>
        <p:nvCxnSpPr>
          <p:cNvPr id="10" name="Straight Connector 3">
            <a:extLst>
              <a:ext uri="{FF2B5EF4-FFF2-40B4-BE49-F238E27FC236}">
                <a16:creationId xmlns:a16="http://schemas.microsoft.com/office/drawing/2014/main" id="{21BBB0E0-0C2E-D63A-CAE1-243A4100746A}"/>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54DC226B-7212-2F13-A32B-BD68F41E1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64D84187-718E-2020-F0FA-D75E835929A0}"/>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en-US" altLang="zh-CN" sz="3200" b="1" dirty="0">
                <a:solidFill>
                  <a:srgbClr val="0432FF"/>
                </a:solidFill>
                <a:latin typeface="+mn-lt"/>
              </a:rPr>
              <a:t>: Quasi-elastic Scattering</a:t>
            </a:r>
            <a:endParaRPr lang="en-CN" altLang="zh-CN" sz="3200" b="1" dirty="0">
              <a:solidFill>
                <a:srgbClr val="0432FF"/>
              </a:solidFill>
              <a:latin typeface="+mn-lt"/>
            </a:endParaRPr>
          </a:p>
        </p:txBody>
      </p:sp>
      <p:sp>
        <p:nvSpPr>
          <p:cNvPr id="2" name="文本框 1">
            <a:extLst>
              <a:ext uri="{FF2B5EF4-FFF2-40B4-BE49-F238E27FC236}">
                <a16:creationId xmlns:a16="http://schemas.microsoft.com/office/drawing/2014/main" id="{61C58FBD-C768-EE55-1FD0-D23596BAEC10}"/>
              </a:ext>
            </a:extLst>
          </p:cNvPr>
          <p:cNvSpPr txBox="1"/>
          <p:nvPr/>
        </p:nvSpPr>
        <p:spPr>
          <a:xfrm>
            <a:off x="4188056" y="2705695"/>
            <a:ext cx="2599173" cy="400110"/>
          </a:xfrm>
          <a:prstGeom prst="rect">
            <a:avLst/>
          </a:prstGeom>
          <a:solidFill>
            <a:srgbClr val="FFFF00"/>
          </a:solidFill>
        </p:spPr>
        <p:txBody>
          <a:bodyPr wrap="none" rtlCol="0">
            <a:spAutoFit/>
          </a:bodyPr>
          <a:lstStyle/>
          <a:p>
            <a:pPr algn="ctr"/>
            <a:r>
              <a:rPr kumimoji="1" lang="en-US" altLang="zh-CN" sz="2000" b="1" dirty="0"/>
              <a:t>Final</a:t>
            </a:r>
            <a:r>
              <a:rPr kumimoji="1" lang="zh-CN" altLang="en-US" sz="2000" b="1" dirty="0"/>
              <a:t> </a:t>
            </a:r>
            <a:r>
              <a:rPr kumimoji="1" lang="en-US" altLang="zh-CN" sz="2000" b="1" dirty="0"/>
              <a:t>state</a:t>
            </a:r>
            <a:r>
              <a:rPr kumimoji="1" lang="zh-CN" altLang="en-US" sz="2000" b="1" dirty="0"/>
              <a:t> </a:t>
            </a:r>
            <a:r>
              <a:rPr kumimoji="1" lang="en-US" altLang="zh-CN" sz="2000" b="1" dirty="0"/>
              <a:t>Interactions</a:t>
            </a:r>
            <a:endParaRPr kumimoji="1" lang="zh-CN" altLang="en-US" sz="2000" b="1" dirty="0"/>
          </a:p>
        </p:txBody>
      </p:sp>
      <p:sp>
        <p:nvSpPr>
          <p:cNvPr id="4" name="文本框 3">
            <a:extLst>
              <a:ext uri="{FF2B5EF4-FFF2-40B4-BE49-F238E27FC236}">
                <a16:creationId xmlns:a16="http://schemas.microsoft.com/office/drawing/2014/main" id="{A12BD02E-D532-121E-4439-E4A5C4103862}"/>
              </a:ext>
            </a:extLst>
          </p:cNvPr>
          <p:cNvSpPr txBox="1"/>
          <p:nvPr/>
        </p:nvSpPr>
        <p:spPr>
          <a:xfrm>
            <a:off x="4269564" y="1173923"/>
            <a:ext cx="7922436" cy="646331"/>
          </a:xfrm>
          <a:prstGeom prst="rect">
            <a:avLst/>
          </a:prstGeom>
          <a:noFill/>
        </p:spPr>
        <p:txBody>
          <a:bodyPr wrap="square">
            <a:spAutoFit/>
          </a:bodyPr>
          <a:lstStyle/>
          <a:p>
            <a:r>
              <a:rPr lang="en-US" altLang="zh-CN" dirty="0"/>
              <a:t>                               </a:t>
            </a:r>
          </a:p>
          <a:p>
            <a:r>
              <a:rPr lang="en-US" altLang="zh-CN" dirty="0"/>
              <a:t>                                </a:t>
            </a:r>
          </a:p>
        </p:txBody>
      </p:sp>
      <p:grpSp>
        <p:nvGrpSpPr>
          <p:cNvPr id="83" name="组合 82">
            <a:extLst>
              <a:ext uri="{FF2B5EF4-FFF2-40B4-BE49-F238E27FC236}">
                <a16:creationId xmlns:a16="http://schemas.microsoft.com/office/drawing/2014/main" id="{7438291E-767B-3CDD-DEBE-832AEC89DE8F}"/>
              </a:ext>
            </a:extLst>
          </p:cNvPr>
          <p:cNvGrpSpPr/>
          <p:nvPr/>
        </p:nvGrpSpPr>
        <p:grpSpPr>
          <a:xfrm>
            <a:off x="1058840" y="1552702"/>
            <a:ext cx="2767715" cy="2393436"/>
            <a:chOff x="1042189" y="2185122"/>
            <a:chExt cx="2767715" cy="2393436"/>
          </a:xfrm>
        </p:grpSpPr>
        <p:sp>
          <p:nvSpPr>
            <p:cNvPr id="13" name="椭圆 12">
              <a:extLst>
                <a:ext uri="{FF2B5EF4-FFF2-40B4-BE49-F238E27FC236}">
                  <a16:creationId xmlns:a16="http://schemas.microsoft.com/office/drawing/2014/main" id="{DD331884-B0CA-3EE8-7C5E-100AF16FD8C4}"/>
                </a:ext>
              </a:extLst>
            </p:cNvPr>
            <p:cNvSpPr/>
            <p:nvPr/>
          </p:nvSpPr>
          <p:spPr>
            <a:xfrm>
              <a:off x="1494359" y="3181666"/>
              <a:ext cx="1259387" cy="1283820"/>
            </a:xfrm>
            <a:prstGeom prst="ellipse">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1D6FA3FD-2205-5736-0789-AF67B1522C27}"/>
                </a:ext>
              </a:extLst>
            </p:cNvPr>
            <p:cNvGrpSpPr/>
            <p:nvPr/>
          </p:nvGrpSpPr>
          <p:grpSpPr>
            <a:xfrm>
              <a:off x="1306918" y="2464189"/>
              <a:ext cx="2178972" cy="1898884"/>
              <a:chOff x="5660289" y="4997024"/>
              <a:chExt cx="1569823" cy="1278134"/>
            </a:xfrm>
          </p:grpSpPr>
          <p:grpSp>
            <p:nvGrpSpPr>
              <p:cNvPr id="63" name="组合 62">
                <a:extLst>
                  <a:ext uri="{FF2B5EF4-FFF2-40B4-BE49-F238E27FC236}">
                    <a16:creationId xmlns:a16="http://schemas.microsoft.com/office/drawing/2014/main" id="{5039341E-67E4-1C90-FEC0-48AB2B62590B}"/>
                  </a:ext>
                </a:extLst>
              </p:cNvPr>
              <p:cNvGrpSpPr/>
              <p:nvPr/>
            </p:nvGrpSpPr>
            <p:grpSpPr>
              <a:xfrm rot="11040750">
                <a:off x="5904493" y="5562124"/>
                <a:ext cx="714404" cy="713034"/>
                <a:chOff x="5917916" y="5398854"/>
                <a:chExt cx="714404" cy="713034"/>
              </a:xfrm>
            </p:grpSpPr>
            <p:sp>
              <p:nvSpPr>
                <p:cNvPr id="70" name="椭圆 69">
                  <a:extLst>
                    <a:ext uri="{FF2B5EF4-FFF2-40B4-BE49-F238E27FC236}">
                      <a16:creationId xmlns:a16="http://schemas.microsoft.com/office/drawing/2014/main" id="{D94CABE8-AF6C-15C9-FF74-E8EE3D40F4D4}"/>
                    </a:ext>
                  </a:extLst>
                </p:cNvPr>
                <p:cNvSpPr/>
                <p:nvPr/>
              </p:nvSpPr>
              <p:spPr>
                <a:xfrm>
                  <a:off x="6011333" y="5401733"/>
                  <a:ext cx="302026" cy="270237"/>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9015E3B4-BF1A-D971-0829-2931B19477D5}"/>
                    </a:ext>
                  </a:extLst>
                </p:cNvPr>
                <p:cNvSpPr/>
                <p:nvPr/>
              </p:nvSpPr>
              <p:spPr>
                <a:xfrm>
                  <a:off x="6297811" y="5465244"/>
                  <a:ext cx="302026" cy="27023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 name="椭圆 71">
                  <a:extLst>
                    <a:ext uri="{FF2B5EF4-FFF2-40B4-BE49-F238E27FC236}">
                      <a16:creationId xmlns:a16="http://schemas.microsoft.com/office/drawing/2014/main" id="{9CDC41B7-2E26-F86F-47E9-8D297BA097F3}"/>
                    </a:ext>
                  </a:extLst>
                </p:cNvPr>
                <p:cNvSpPr/>
                <p:nvPr/>
              </p:nvSpPr>
              <p:spPr>
                <a:xfrm>
                  <a:off x="5917916" y="5494956"/>
                  <a:ext cx="302026" cy="27023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a:extLst>
                    <a:ext uri="{FF2B5EF4-FFF2-40B4-BE49-F238E27FC236}">
                      <a16:creationId xmlns:a16="http://schemas.microsoft.com/office/drawing/2014/main" id="{5D993423-2671-E393-4788-9138866B6A31}"/>
                    </a:ext>
                  </a:extLst>
                </p:cNvPr>
                <p:cNvSpPr/>
                <p:nvPr/>
              </p:nvSpPr>
              <p:spPr>
                <a:xfrm>
                  <a:off x="6180668" y="5841651"/>
                  <a:ext cx="302026" cy="27023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a16="http://schemas.microsoft.com/office/drawing/2014/main" id="{31CC1CEA-53C2-29A1-7552-D9FCA696793C}"/>
                    </a:ext>
                  </a:extLst>
                </p:cNvPr>
                <p:cNvSpPr/>
                <p:nvPr/>
              </p:nvSpPr>
              <p:spPr>
                <a:xfrm>
                  <a:off x="5931713" y="5691658"/>
                  <a:ext cx="302026" cy="27023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a:extLst>
                    <a:ext uri="{FF2B5EF4-FFF2-40B4-BE49-F238E27FC236}">
                      <a16:creationId xmlns:a16="http://schemas.microsoft.com/office/drawing/2014/main" id="{82C6507A-5951-4C27-07FE-1E779F93D660}"/>
                    </a:ext>
                  </a:extLst>
                </p:cNvPr>
                <p:cNvSpPr/>
                <p:nvPr/>
              </p:nvSpPr>
              <p:spPr>
                <a:xfrm>
                  <a:off x="6330294" y="5791303"/>
                  <a:ext cx="302026" cy="27023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a:extLst>
                    <a:ext uri="{FF2B5EF4-FFF2-40B4-BE49-F238E27FC236}">
                      <a16:creationId xmlns:a16="http://schemas.microsoft.com/office/drawing/2014/main" id="{D3CBA1BD-E4D9-9A2D-5D09-2165E05A5CF9}"/>
                    </a:ext>
                  </a:extLst>
                </p:cNvPr>
                <p:cNvSpPr/>
                <p:nvPr/>
              </p:nvSpPr>
              <p:spPr>
                <a:xfrm>
                  <a:off x="6163733" y="5398854"/>
                  <a:ext cx="302026" cy="270237"/>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a:extLst>
                    <a:ext uri="{FF2B5EF4-FFF2-40B4-BE49-F238E27FC236}">
                      <a16:creationId xmlns:a16="http://schemas.microsoft.com/office/drawing/2014/main" id="{88EA5FF8-9E53-3AAE-1D97-5650BB982352}"/>
                    </a:ext>
                  </a:extLst>
                </p:cNvPr>
                <p:cNvSpPr/>
                <p:nvPr/>
              </p:nvSpPr>
              <p:spPr>
                <a:xfrm>
                  <a:off x="6205259" y="5714845"/>
                  <a:ext cx="302026" cy="270237"/>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a:extLst>
                    <a:ext uri="{FF2B5EF4-FFF2-40B4-BE49-F238E27FC236}">
                      <a16:creationId xmlns:a16="http://schemas.microsoft.com/office/drawing/2014/main" id="{3482281B-1366-D87B-5554-4B76D3EC46D8}"/>
                    </a:ext>
                  </a:extLst>
                </p:cNvPr>
                <p:cNvSpPr/>
                <p:nvPr/>
              </p:nvSpPr>
              <p:spPr>
                <a:xfrm>
                  <a:off x="5971119" y="5832279"/>
                  <a:ext cx="302026" cy="270237"/>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9" name="椭圆 78">
                  <a:extLst>
                    <a:ext uri="{FF2B5EF4-FFF2-40B4-BE49-F238E27FC236}">
                      <a16:creationId xmlns:a16="http://schemas.microsoft.com/office/drawing/2014/main" id="{BB685FAB-8B3A-A687-4F1A-7CEF107BDDE6}"/>
                    </a:ext>
                  </a:extLst>
                </p:cNvPr>
                <p:cNvSpPr/>
                <p:nvPr/>
              </p:nvSpPr>
              <p:spPr>
                <a:xfrm>
                  <a:off x="6314746" y="5641860"/>
                  <a:ext cx="302026" cy="27023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0" name="椭圆 79">
                  <a:extLst>
                    <a:ext uri="{FF2B5EF4-FFF2-40B4-BE49-F238E27FC236}">
                      <a16:creationId xmlns:a16="http://schemas.microsoft.com/office/drawing/2014/main" id="{93040FE2-3364-F040-7785-F97870429CAB}"/>
                    </a:ext>
                  </a:extLst>
                </p:cNvPr>
                <p:cNvSpPr/>
                <p:nvPr/>
              </p:nvSpPr>
              <p:spPr>
                <a:xfrm>
                  <a:off x="6179281" y="5527479"/>
                  <a:ext cx="302026" cy="270237"/>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302B718F-9F93-4E9B-F4CB-9EE86CE028EF}"/>
                    </a:ext>
                  </a:extLst>
                </p:cNvPr>
                <p:cNvSpPr/>
                <p:nvPr/>
              </p:nvSpPr>
              <p:spPr>
                <a:xfrm>
                  <a:off x="5951416" y="5596745"/>
                  <a:ext cx="302026" cy="270237"/>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4" name="椭圆 63">
                <a:extLst>
                  <a:ext uri="{FF2B5EF4-FFF2-40B4-BE49-F238E27FC236}">
                    <a16:creationId xmlns:a16="http://schemas.microsoft.com/office/drawing/2014/main" id="{24B5B243-32AB-2290-3ECF-5D0C8F48835E}"/>
                  </a:ext>
                </a:extLst>
              </p:cNvPr>
              <p:cNvSpPr/>
              <p:nvPr/>
            </p:nvSpPr>
            <p:spPr>
              <a:xfrm>
                <a:off x="5660289" y="4997024"/>
                <a:ext cx="220133" cy="210970"/>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5" name="直接箭头连接符 41">
                <a:extLst>
                  <a:ext uri="{FF2B5EF4-FFF2-40B4-BE49-F238E27FC236}">
                    <a16:creationId xmlns:a16="http://schemas.microsoft.com/office/drawing/2014/main" id="{4CB240B2-1AC7-4F95-0C34-BEA8EDF1FCDC}"/>
                  </a:ext>
                </a:extLst>
              </p:cNvPr>
              <p:cNvCxnSpPr>
                <a:stCxn id="64" idx="5"/>
                <a:endCxn id="78" idx="5"/>
              </p:cNvCxnSpPr>
              <p:nvPr/>
            </p:nvCxnSpPr>
            <p:spPr>
              <a:xfrm>
                <a:off x="5848184" y="5177098"/>
                <a:ext cx="481123" cy="4379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椭圆 65">
                <a:extLst>
                  <a:ext uri="{FF2B5EF4-FFF2-40B4-BE49-F238E27FC236}">
                    <a16:creationId xmlns:a16="http://schemas.microsoft.com/office/drawing/2014/main" id="{03B102C5-73EB-3147-332E-1B52ED202725}"/>
                  </a:ext>
                </a:extLst>
              </p:cNvPr>
              <p:cNvSpPr/>
              <p:nvPr/>
            </p:nvSpPr>
            <p:spPr>
              <a:xfrm rot="12634249">
                <a:off x="6928086" y="5828837"/>
                <a:ext cx="302026" cy="270237"/>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 name="椭圆 66">
                <a:extLst>
                  <a:ext uri="{FF2B5EF4-FFF2-40B4-BE49-F238E27FC236}">
                    <a16:creationId xmlns:a16="http://schemas.microsoft.com/office/drawing/2014/main" id="{56B55BFE-45E3-BF44-DF6F-6D9D01DEEA35}"/>
                  </a:ext>
                </a:extLst>
              </p:cNvPr>
              <p:cNvSpPr/>
              <p:nvPr/>
            </p:nvSpPr>
            <p:spPr>
              <a:xfrm rot="295971">
                <a:off x="6987117" y="5120082"/>
                <a:ext cx="220133" cy="210970"/>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箭头连接符 45">
                <a:extLst>
                  <a:ext uri="{FF2B5EF4-FFF2-40B4-BE49-F238E27FC236}">
                    <a16:creationId xmlns:a16="http://schemas.microsoft.com/office/drawing/2014/main" id="{4BB6723B-53EC-50A4-C30D-7D3A5670990F}"/>
                  </a:ext>
                </a:extLst>
              </p:cNvPr>
              <p:cNvCxnSpPr>
                <a:stCxn id="78" idx="3"/>
                <a:endCxn id="67" idx="3"/>
              </p:cNvCxnSpPr>
              <p:nvPr/>
            </p:nvCxnSpPr>
            <p:spPr>
              <a:xfrm flipV="1">
                <a:off x="6542348" y="5293187"/>
                <a:ext cx="470881" cy="3368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47">
                <a:extLst>
                  <a:ext uri="{FF2B5EF4-FFF2-40B4-BE49-F238E27FC236}">
                    <a16:creationId xmlns:a16="http://schemas.microsoft.com/office/drawing/2014/main" id="{BBE6F688-1B1C-61D6-6E11-D90D19310A45}"/>
                  </a:ext>
                </a:extLst>
              </p:cNvPr>
              <p:cNvCxnSpPr>
                <a:cxnSpLocks/>
                <a:stCxn id="78" idx="2"/>
                <a:endCxn id="66" idx="6"/>
              </p:cNvCxnSpPr>
              <p:nvPr/>
            </p:nvCxnSpPr>
            <p:spPr>
              <a:xfrm>
                <a:off x="6579785" y="5728406"/>
                <a:ext cx="369292" cy="158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文本框 47">
              <a:extLst>
                <a:ext uri="{FF2B5EF4-FFF2-40B4-BE49-F238E27FC236}">
                  <a16:creationId xmlns:a16="http://schemas.microsoft.com/office/drawing/2014/main" id="{05FF07F1-9016-7758-213D-384531E76462}"/>
                </a:ext>
              </a:extLst>
            </p:cNvPr>
            <p:cNvSpPr txBox="1"/>
            <p:nvPr/>
          </p:nvSpPr>
          <p:spPr>
            <a:xfrm>
              <a:off x="3039830" y="2285353"/>
              <a:ext cx="472896" cy="471339"/>
            </a:xfrm>
            <a:prstGeom prst="rect">
              <a:avLst/>
            </a:prstGeom>
            <a:noFill/>
          </p:spPr>
          <p:txBody>
            <a:bodyPr wrap="square" rtlCol="0">
              <a:spAutoFit/>
            </a:bodyPr>
            <a:lstStyle/>
            <a:p>
              <a:r>
                <a:rPr lang="el-GR" altLang="zh-CN" dirty="0"/>
                <a:t>χ</a:t>
              </a:r>
              <a:endParaRPr lang="zh-CN" altLang="en-US" dirty="0"/>
            </a:p>
          </p:txBody>
        </p:sp>
        <p:sp>
          <p:nvSpPr>
            <p:cNvPr id="49" name="文本框 48">
              <a:extLst>
                <a:ext uri="{FF2B5EF4-FFF2-40B4-BE49-F238E27FC236}">
                  <a16:creationId xmlns:a16="http://schemas.microsoft.com/office/drawing/2014/main" id="{658DA333-84F2-4EEA-A15B-6E809012C735}"/>
                </a:ext>
              </a:extLst>
            </p:cNvPr>
            <p:cNvSpPr txBox="1"/>
            <p:nvPr/>
          </p:nvSpPr>
          <p:spPr>
            <a:xfrm>
              <a:off x="1042189" y="2185122"/>
              <a:ext cx="472896" cy="471339"/>
            </a:xfrm>
            <a:prstGeom prst="rect">
              <a:avLst/>
            </a:prstGeom>
            <a:noFill/>
          </p:spPr>
          <p:txBody>
            <a:bodyPr wrap="square" rtlCol="0">
              <a:spAutoFit/>
            </a:bodyPr>
            <a:lstStyle/>
            <a:p>
              <a:r>
                <a:rPr lang="el-GR" altLang="zh-CN" dirty="0"/>
                <a:t>χ</a:t>
              </a:r>
              <a:endParaRPr lang="zh-CN" altLang="en-US" dirty="0"/>
            </a:p>
          </p:txBody>
        </p:sp>
        <p:sp>
          <p:nvSpPr>
            <p:cNvPr id="50" name="文本框 49">
              <a:extLst>
                <a:ext uri="{FF2B5EF4-FFF2-40B4-BE49-F238E27FC236}">
                  <a16:creationId xmlns:a16="http://schemas.microsoft.com/office/drawing/2014/main" id="{A0D581DF-F174-3D2E-FA12-928CF46485BD}"/>
                </a:ext>
              </a:extLst>
            </p:cNvPr>
            <p:cNvSpPr txBox="1"/>
            <p:nvPr/>
          </p:nvSpPr>
          <p:spPr>
            <a:xfrm>
              <a:off x="3368079" y="4029853"/>
              <a:ext cx="441825" cy="548705"/>
            </a:xfrm>
            <a:prstGeom prst="rect">
              <a:avLst/>
            </a:prstGeom>
            <a:noFill/>
          </p:spPr>
          <p:txBody>
            <a:bodyPr wrap="square" rtlCol="0">
              <a:spAutoFit/>
            </a:bodyPr>
            <a:lstStyle/>
            <a:p>
              <a:r>
                <a:rPr lang="en-US" altLang="zh-CN" dirty="0"/>
                <a:t>n</a:t>
              </a:r>
              <a:endParaRPr lang="zh-CN" altLang="en-US" dirty="0"/>
            </a:p>
          </p:txBody>
        </p:sp>
      </p:grpSp>
      <p:pic>
        <p:nvPicPr>
          <p:cNvPr id="84" name="图片 83">
            <a:extLst>
              <a:ext uri="{FF2B5EF4-FFF2-40B4-BE49-F238E27FC236}">
                <a16:creationId xmlns:a16="http://schemas.microsoft.com/office/drawing/2014/main" id="{521DBB27-690F-DF72-2AB4-B31EE3EA5077}"/>
              </a:ext>
            </a:extLst>
          </p:cNvPr>
          <p:cNvPicPr>
            <a:picLocks noChangeAspect="1"/>
          </p:cNvPicPr>
          <p:nvPr/>
        </p:nvPicPr>
        <p:blipFill>
          <a:blip r:embed="rId4"/>
          <a:stretch>
            <a:fillRect/>
          </a:stretch>
        </p:blipFill>
        <p:spPr>
          <a:xfrm>
            <a:off x="7096837" y="2094143"/>
            <a:ext cx="2923298" cy="2008731"/>
          </a:xfrm>
          <a:prstGeom prst="rect">
            <a:avLst/>
          </a:prstGeom>
        </p:spPr>
      </p:pic>
      <p:pic>
        <p:nvPicPr>
          <p:cNvPr id="85" name="图片 84">
            <a:extLst>
              <a:ext uri="{FF2B5EF4-FFF2-40B4-BE49-F238E27FC236}">
                <a16:creationId xmlns:a16="http://schemas.microsoft.com/office/drawing/2014/main" id="{6B8FE4CB-0B8A-FB2C-670C-B35AF6D88762}"/>
              </a:ext>
            </a:extLst>
          </p:cNvPr>
          <p:cNvPicPr>
            <a:picLocks noChangeAspect="1"/>
          </p:cNvPicPr>
          <p:nvPr/>
        </p:nvPicPr>
        <p:blipFill>
          <a:blip r:embed="rId5"/>
          <a:stretch>
            <a:fillRect/>
          </a:stretch>
        </p:blipFill>
        <p:spPr>
          <a:xfrm>
            <a:off x="6095999" y="1195705"/>
            <a:ext cx="3800815" cy="396822"/>
          </a:xfrm>
          <a:prstGeom prst="rect">
            <a:avLst/>
          </a:prstGeom>
        </p:spPr>
      </p:pic>
      <p:sp>
        <p:nvSpPr>
          <p:cNvPr id="86" name="文本框 85">
            <a:extLst>
              <a:ext uri="{FF2B5EF4-FFF2-40B4-BE49-F238E27FC236}">
                <a16:creationId xmlns:a16="http://schemas.microsoft.com/office/drawing/2014/main" id="{CA62C35B-9BD8-CB9A-231C-1856BB1047D0}"/>
              </a:ext>
            </a:extLst>
          </p:cNvPr>
          <p:cNvSpPr txBox="1"/>
          <p:nvPr/>
        </p:nvSpPr>
        <p:spPr>
          <a:xfrm>
            <a:off x="1361392" y="4673832"/>
            <a:ext cx="2122326" cy="400110"/>
          </a:xfrm>
          <a:prstGeom prst="rect">
            <a:avLst/>
          </a:prstGeom>
          <a:solidFill>
            <a:srgbClr val="FFFF00"/>
          </a:solidFill>
        </p:spPr>
        <p:txBody>
          <a:bodyPr wrap="square" rtlCol="0">
            <a:spAutoFit/>
          </a:bodyPr>
          <a:lstStyle/>
          <a:p>
            <a:pPr algn="ctr"/>
            <a:r>
              <a:rPr lang="en-US" altLang="zh-CN" sz="2000" b="1" dirty="0"/>
              <a:t>Quenching effect</a:t>
            </a:r>
            <a:endParaRPr lang="en-US" altLang="zh-CN" sz="2000" dirty="0"/>
          </a:p>
        </p:txBody>
      </p:sp>
      <p:sp>
        <p:nvSpPr>
          <p:cNvPr id="88" name="文本框 87">
            <a:extLst>
              <a:ext uri="{FF2B5EF4-FFF2-40B4-BE49-F238E27FC236}">
                <a16:creationId xmlns:a16="http://schemas.microsoft.com/office/drawing/2014/main" id="{96944E85-EC5F-F173-B505-0D96D31A924A}"/>
              </a:ext>
            </a:extLst>
          </p:cNvPr>
          <p:cNvSpPr txBox="1"/>
          <p:nvPr/>
        </p:nvSpPr>
        <p:spPr>
          <a:xfrm>
            <a:off x="1726696" y="5524665"/>
            <a:ext cx="1279044" cy="400110"/>
          </a:xfrm>
          <a:prstGeom prst="rect">
            <a:avLst/>
          </a:prstGeom>
          <a:noFill/>
        </p:spPr>
        <p:txBody>
          <a:bodyPr wrap="square" rtlCol="0">
            <a:spAutoFit/>
          </a:bodyPr>
          <a:lstStyle/>
          <a:p>
            <a:r>
              <a:rPr lang="en-US" altLang="zh-CN" sz="2000" b="1" dirty="0"/>
              <a:t>Birk’s law :</a:t>
            </a:r>
            <a:endParaRPr lang="zh-CN" altLang="en-US" sz="2000" dirty="0"/>
          </a:p>
        </p:txBody>
      </p:sp>
      <p:pic>
        <p:nvPicPr>
          <p:cNvPr id="89" name="图片 88">
            <a:extLst>
              <a:ext uri="{FF2B5EF4-FFF2-40B4-BE49-F238E27FC236}">
                <a16:creationId xmlns:a16="http://schemas.microsoft.com/office/drawing/2014/main" id="{39CFCB42-CF5E-CDC3-C85F-01DE720D7184}"/>
              </a:ext>
            </a:extLst>
          </p:cNvPr>
          <p:cNvPicPr>
            <a:picLocks noChangeAspect="1"/>
          </p:cNvPicPr>
          <p:nvPr/>
        </p:nvPicPr>
        <p:blipFill>
          <a:blip r:embed="rId6"/>
          <a:stretch>
            <a:fillRect/>
          </a:stretch>
        </p:blipFill>
        <p:spPr>
          <a:xfrm>
            <a:off x="6548306" y="4143122"/>
            <a:ext cx="5334657" cy="444555"/>
          </a:xfrm>
          <a:prstGeom prst="rect">
            <a:avLst/>
          </a:prstGeom>
        </p:spPr>
      </p:pic>
      <p:sp>
        <p:nvSpPr>
          <p:cNvPr id="91" name="文本框 90">
            <a:extLst>
              <a:ext uri="{FF2B5EF4-FFF2-40B4-BE49-F238E27FC236}">
                <a16:creationId xmlns:a16="http://schemas.microsoft.com/office/drawing/2014/main" id="{4BA76335-49D0-E36D-3168-D0871100816A}"/>
              </a:ext>
            </a:extLst>
          </p:cNvPr>
          <p:cNvSpPr txBox="1"/>
          <p:nvPr/>
        </p:nvSpPr>
        <p:spPr>
          <a:xfrm>
            <a:off x="4188056" y="1183370"/>
            <a:ext cx="1749757" cy="400110"/>
          </a:xfrm>
          <a:prstGeom prst="rect">
            <a:avLst/>
          </a:prstGeom>
          <a:solidFill>
            <a:srgbClr val="FFFF00"/>
          </a:solidFill>
        </p:spPr>
        <p:txBody>
          <a:bodyPr wrap="square">
            <a:spAutoFit/>
          </a:bodyPr>
          <a:lstStyle/>
          <a:p>
            <a:r>
              <a:rPr lang="en-US" altLang="zh-CN" sz="2000" b="1" dirty="0"/>
              <a:t>Pauli blocking</a:t>
            </a:r>
            <a:endParaRPr lang="zh-CN" altLang="en-US" sz="2000" b="1" dirty="0"/>
          </a:p>
        </p:txBody>
      </p:sp>
      <p:sp>
        <p:nvSpPr>
          <p:cNvPr id="93" name="文本框 92">
            <a:extLst>
              <a:ext uri="{FF2B5EF4-FFF2-40B4-BE49-F238E27FC236}">
                <a16:creationId xmlns:a16="http://schemas.microsoft.com/office/drawing/2014/main" id="{0ED1BE49-1A8C-DC4D-BAC4-F25E0ACCC205}"/>
              </a:ext>
            </a:extLst>
          </p:cNvPr>
          <p:cNvSpPr txBox="1"/>
          <p:nvPr/>
        </p:nvSpPr>
        <p:spPr>
          <a:xfrm>
            <a:off x="10123371" y="3579774"/>
            <a:ext cx="1775791" cy="369332"/>
          </a:xfrm>
          <a:prstGeom prst="rect">
            <a:avLst/>
          </a:prstGeom>
          <a:solidFill>
            <a:srgbClr val="92D050"/>
          </a:solidFill>
        </p:spPr>
        <p:txBody>
          <a:bodyPr wrap="square">
            <a:spAutoFit/>
          </a:bodyPr>
          <a:lstStyle/>
          <a:p>
            <a:r>
              <a:rPr lang="en-US" altLang="zh-CN" b="1" dirty="0"/>
              <a:t>Optical potential</a:t>
            </a:r>
            <a:r>
              <a:rPr lang="zh-CN" altLang="en-US" b="1" dirty="0"/>
              <a:t> </a:t>
            </a:r>
          </a:p>
        </p:txBody>
      </p:sp>
      <p:pic>
        <p:nvPicPr>
          <p:cNvPr id="7" name="图片 6">
            <a:extLst>
              <a:ext uri="{FF2B5EF4-FFF2-40B4-BE49-F238E27FC236}">
                <a16:creationId xmlns:a16="http://schemas.microsoft.com/office/drawing/2014/main" id="{9D2668F3-99C4-17A7-389A-82AE23158885}"/>
              </a:ext>
            </a:extLst>
          </p:cNvPr>
          <p:cNvPicPr>
            <a:picLocks noChangeAspect="1"/>
          </p:cNvPicPr>
          <p:nvPr/>
        </p:nvPicPr>
        <p:blipFill>
          <a:blip r:embed="rId7"/>
          <a:stretch>
            <a:fillRect/>
          </a:stretch>
        </p:blipFill>
        <p:spPr>
          <a:xfrm>
            <a:off x="3826555" y="5332128"/>
            <a:ext cx="5698647" cy="785183"/>
          </a:xfrm>
          <a:prstGeom prst="rect">
            <a:avLst/>
          </a:prstGeom>
        </p:spPr>
      </p:pic>
    </p:spTree>
    <p:extLst>
      <p:ext uri="{BB962C8B-B14F-4D97-AF65-F5344CB8AC3E}">
        <p14:creationId xmlns:p14="http://schemas.microsoft.com/office/powerpoint/2010/main" val="282853116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F0E54-790D-AB96-3F04-8C23175A2E6C}"/>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CC366A36-0E92-E1B9-256B-E2C755768D37}"/>
              </a:ext>
            </a:extLst>
          </p:cNvPr>
          <p:cNvPicPr>
            <a:picLocks noChangeAspect="1"/>
          </p:cNvPicPr>
          <p:nvPr/>
        </p:nvPicPr>
        <p:blipFill>
          <a:blip r:embed="rId3"/>
          <a:stretch>
            <a:fillRect/>
          </a:stretch>
        </p:blipFill>
        <p:spPr>
          <a:xfrm>
            <a:off x="480391" y="4438185"/>
            <a:ext cx="4872194" cy="2100727"/>
          </a:xfrm>
          <a:prstGeom prst="rect">
            <a:avLst/>
          </a:prstGeom>
        </p:spPr>
      </p:pic>
      <p:pic>
        <p:nvPicPr>
          <p:cNvPr id="16" name="图片 15">
            <a:extLst>
              <a:ext uri="{FF2B5EF4-FFF2-40B4-BE49-F238E27FC236}">
                <a16:creationId xmlns:a16="http://schemas.microsoft.com/office/drawing/2014/main" id="{769A193A-83AC-F75E-3E3B-206EE7546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91" y="1018288"/>
            <a:ext cx="4872194" cy="3330687"/>
          </a:xfrm>
          <a:prstGeom prst="rect">
            <a:avLst/>
          </a:prstGeom>
        </p:spPr>
      </p:pic>
      <p:sp>
        <p:nvSpPr>
          <p:cNvPr id="6" name="灯片编号占位符 5">
            <a:extLst>
              <a:ext uri="{FF2B5EF4-FFF2-40B4-BE49-F238E27FC236}">
                <a16:creationId xmlns:a16="http://schemas.microsoft.com/office/drawing/2014/main" id="{3D02D583-6FD6-6481-4E95-88EA9439E607}"/>
              </a:ext>
            </a:extLst>
          </p:cNvPr>
          <p:cNvSpPr>
            <a:spLocks noGrp="1"/>
          </p:cNvSpPr>
          <p:nvPr>
            <p:ph type="sldNum" sz="quarter" idx="2"/>
          </p:nvPr>
        </p:nvSpPr>
        <p:spPr/>
        <p:txBody>
          <a:bodyPr/>
          <a:lstStyle/>
          <a:p>
            <a:fld id="{86CB4B4D-7CA3-9044-876B-883B54F8677D}" type="slidenum">
              <a:rPr lang="en-US" altLang="zh-CN" smtClean="0"/>
              <a:t>23</a:t>
            </a:fld>
            <a:endParaRPr lang="zh-CN" altLang="en-US"/>
          </a:p>
        </p:txBody>
      </p:sp>
      <p:cxnSp>
        <p:nvCxnSpPr>
          <p:cNvPr id="10" name="Straight Connector 3">
            <a:extLst>
              <a:ext uri="{FF2B5EF4-FFF2-40B4-BE49-F238E27FC236}">
                <a16:creationId xmlns:a16="http://schemas.microsoft.com/office/drawing/2014/main" id="{FE4C3606-FEFE-C1A0-7316-ED3F48EE0811}"/>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2899688E-8175-9FB5-54F5-4D89FD9ED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10F4B216-A958-ADD8-75ED-F581E98D89C2}"/>
              </a:ext>
            </a:extLst>
          </p:cNvPr>
          <p:cNvSpPr txBox="1">
            <a:spLocks/>
          </p:cNvSpPr>
          <p:nvPr/>
        </p:nvSpPr>
        <p:spPr>
          <a:xfrm>
            <a:off x="1524003" y="121227"/>
            <a:ext cx="8263464" cy="760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en-US" altLang="zh-CN" sz="3200" b="1" dirty="0">
                <a:solidFill>
                  <a:srgbClr val="0432FF"/>
                </a:solidFill>
                <a:latin typeface="+mn-lt"/>
              </a:rPr>
              <a:t>: Quasi-elastic Scattering</a:t>
            </a:r>
            <a:endParaRPr lang="en-CN" altLang="zh-CN" sz="3200" b="1" dirty="0">
              <a:solidFill>
                <a:srgbClr val="0432FF"/>
              </a:solidFill>
              <a:latin typeface="+mn-lt"/>
            </a:endParaRPr>
          </a:p>
        </p:txBody>
      </p:sp>
      <p:sp>
        <p:nvSpPr>
          <p:cNvPr id="15" name="文本框 14">
            <a:extLst>
              <a:ext uri="{FF2B5EF4-FFF2-40B4-BE49-F238E27FC236}">
                <a16:creationId xmlns:a16="http://schemas.microsoft.com/office/drawing/2014/main" id="{CB55726E-5F2B-9E76-F655-180A91699166}"/>
              </a:ext>
            </a:extLst>
          </p:cNvPr>
          <p:cNvSpPr txBox="1"/>
          <p:nvPr/>
        </p:nvSpPr>
        <p:spPr>
          <a:xfrm>
            <a:off x="4017784" y="4195086"/>
            <a:ext cx="1098823" cy="307777"/>
          </a:xfrm>
          <a:prstGeom prst="rect">
            <a:avLst/>
          </a:prstGeom>
          <a:noFill/>
        </p:spPr>
        <p:txBody>
          <a:bodyPr wrap="square">
            <a:spAutoFit/>
          </a:bodyPr>
          <a:lstStyle/>
          <a:p>
            <a:r>
              <a:rPr lang="en-US" altLang="zh-CN" sz="1400" i="1" dirty="0">
                <a:solidFill>
                  <a:srgbClr val="00B050"/>
                </a:solidFill>
              </a:rPr>
              <a:t>2311.01667</a:t>
            </a:r>
            <a:endParaRPr lang="zh-CN" altLang="en-US" sz="1400" i="1" dirty="0">
              <a:solidFill>
                <a:srgbClr val="00B050"/>
              </a:solidFill>
            </a:endParaRPr>
          </a:p>
        </p:txBody>
      </p:sp>
      <p:pic>
        <p:nvPicPr>
          <p:cNvPr id="17" name="图片 16">
            <a:extLst>
              <a:ext uri="{FF2B5EF4-FFF2-40B4-BE49-F238E27FC236}">
                <a16:creationId xmlns:a16="http://schemas.microsoft.com/office/drawing/2014/main" id="{550BB64E-9BB4-D4D3-C02B-8D964DB38030}"/>
              </a:ext>
            </a:extLst>
          </p:cNvPr>
          <p:cNvPicPr>
            <a:picLocks noChangeAspect="1"/>
          </p:cNvPicPr>
          <p:nvPr/>
        </p:nvPicPr>
        <p:blipFill>
          <a:blip r:embed="rId6"/>
          <a:stretch>
            <a:fillRect/>
          </a:stretch>
        </p:blipFill>
        <p:spPr>
          <a:xfrm>
            <a:off x="7108040" y="1108615"/>
            <a:ext cx="3680779" cy="867856"/>
          </a:xfrm>
          <a:prstGeom prst="rect">
            <a:avLst/>
          </a:prstGeom>
          <a:ln w="38100">
            <a:solidFill>
              <a:srgbClr val="FF0000"/>
            </a:solidFill>
          </a:ln>
        </p:spPr>
      </p:pic>
      <p:pic>
        <p:nvPicPr>
          <p:cNvPr id="18" name="图片 17">
            <a:extLst>
              <a:ext uri="{FF2B5EF4-FFF2-40B4-BE49-F238E27FC236}">
                <a16:creationId xmlns:a16="http://schemas.microsoft.com/office/drawing/2014/main" id="{B920847C-2472-DE8E-AEDB-2750A5ED9319}"/>
              </a:ext>
            </a:extLst>
          </p:cNvPr>
          <p:cNvPicPr>
            <a:picLocks noChangeAspect="1"/>
          </p:cNvPicPr>
          <p:nvPr/>
        </p:nvPicPr>
        <p:blipFill>
          <a:blip r:embed="rId7"/>
          <a:stretch>
            <a:fillRect/>
          </a:stretch>
        </p:blipFill>
        <p:spPr>
          <a:xfrm>
            <a:off x="5656560" y="2291538"/>
            <a:ext cx="5908080" cy="4158164"/>
          </a:xfrm>
          <a:prstGeom prst="rect">
            <a:avLst/>
          </a:prstGeom>
        </p:spPr>
      </p:pic>
      <p:sp>
        <p:nvSpPr>
          <p:cNvPr id="19" name="文本框 18">
            <a:extLst>
              <a:ext uri="{FF2B5EF4-FFF2-40B4-BE49-F238E27FC236}">
                <a16:creationId xmlns:a16="http://schemas.microsoft.com/office/drawing/2014/main" id="{2596AB3D-2C68-3FAB-CAFE-E1419BEBEFC9}"/>
              </a:ext>
            </a:extLst>
          </p:cNvPr>
          <p:cNvSpPr txBox="1"/>
          <p:nvPr/>
        </p:nvSpPr>
        <p:spPr>
          <a:xfrm>
            <a:off x="1029000" y="1230349"/>
            <a:ext cx="2356456" cy="312194"/>
          </a:xfrm>
          <a:prstGeom prst="rect">
            <a:avLst/>
          </a:prstGeom>
          <a:noFill/>
        </p:spPr>
        <p:txBody>
          <a:bodyPr wrap="square">
            <a:spAutoFit/>
          </a:bodyPr>
          <a:lstStyle/>
          <a:p>
            <a:r>
              <a:rPr lang="en-US" altLang="zh-CN" sz="1400" i="1" dirty="0">
                <a:solidFill>
                  <a:srgbClr val="00B050"/>
                </a:solidFill>
              </a:rPr>
              <a:t>Lin,</a:t>
            </a:r>
            <a:r>
              <a:rPr lang="zh-CN" altLang="en-US" sz="1400" i="1" dirty="0">
                <a:solidFill>
                  <a:srgbClr val="00B050"/>
                </a:solidFill>
              </a:rPr>
              <a:t> </a:t>
            </a:r>
            <a:r>
              <a:rPr lang="en-US" altLang="zh-CN" sz="1400" i="1" dirty="0">
                <a:solidFill>
                  <a:srgbClr val="00B050"/>
                </a:solidFill>
              </a:rPr>
              <a:t>Liu, Su, Wu, 2504.13007</a:t>
            </a:r>
          </a:p>
        </p:txBody>
      </p:sp>
      <p:sp>
        <p:nvSpPr>
          <p:cNvPr id="20" name="文本框 19">
            <a:extLst>
              <a:ext uri="{FF2B5EF4-FFF2-40B4-BE49-F238E27FC236}">
                <a16:creationId xmlns:a16="http://schemas.microsoft.com/office/drawing/2014/main" id="{13653CF0-57CA-E578-27F1-026F4FA1D7D7}"/>
              </a:ext>
            </a:extLst>
          </p:cNvPr>
          <p:cNvSpPr txBox="1"/>
          <p:nvPr/>
        </p:nvSpPr>
        <p:spPr>
          <a:xfrm>
            <a:off x="9208184" y="5593288"/>
            <a:ext cx="2356456" cy="312194"/>
          </a:xfrm>
          <a:prstGeom prst="rect">
            <a:avLst/>
          </a:prstGeom>
          <a:noFill/>
        </p:spPr>
        <p:txBody>
          <a:bodyPr wrap="square">
            <a:spAutoFit/>
          </a:bodyPr>
          <a:lstStyle/>
          <a:p>
            <a:r>
              <a:rPr lang="en-US" altLang="zh-CN" sz="1400" i="1" dirty="0">
                <a:solidFill>
                  <a:srgbClr val="00B050"/>
                </a:solidFill>
              </a:rPr>
              <a:t>Lin,</a:t>
            </a:r>
            <a:r>
              <a:rPr lang="zh-CN" altLang="en-US" sz="1400" i="1" dirty="0">
                <a:solidFill>
                  <a:srgbClr val="00B050"/>
                </a:solidFill>
              </a:rPr>
              <a:t> </a:t>
            </a:r>
            <a:r>
              <a:rPr lang="en-US" altLang="zh-CN" sz="1400" i="1" dirty="0">
                <a:solidFill>
                  <a:srgbClr val="00B050"/>
                </a:solidFill>
              </a:rPr>
              <a:t>Liu, Su, Wu, 2504.13007</a:t>
            </a:r>
          </a:p>
        </p:txBody>
      </p:sp>
    </p:spTree>
    <p:extLst>
      <p:ext uri="{BB962C8B-B14F-4D97-AF65-F5344CB8AC3E}">
        <p14:creationId xmlns:p14="http://schemas.microsoft.com/office/powerpoint/2010/main" val="310569422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F24AE-5E0F-627A-9CEF-B143F184087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8624617-A429-71BC-D523-B486638B2B37}"/>
              </a:ext>
            </a:extLst>
          </p:cNvPr>
          <p:cNvSpPr>
            <a:spLocks noGrp="1"/>
          </p:cNvSpPr>
          <p:nvPr>
            <p:ph type="title"/>
          </p:nvPr>
        </p:nvSpPr>
        <p:spPr>
          <a:xfrm>
            <a:off x="2152650" y="-159807"/>
            <a:ext cx="7886700" cy="1325563"/>
          </a:xfrm>
        </p:spPr>
        <p:txBody>
          <a:bodyPr/>
          <a:lstStyle/>
          <a:p>
            <a:pPr algn="ctr"/>
            <a:r>
              <a:rPr kumimoji="1" lang="en-US" altLang="zh-CN" b="1" dirty="0">
                <a:solidFill>
                  <a:srgbClr val="0432FF"/>
                </a:solidFill>
                <a:latin typeface="+mn-lt"/>
              </a:rPr>
              <a:t>Outline</a:t>
            </a:r>
            <a:endParaRPr kumimoji="1" lang="zh-CN" altLang="en-US" b="1" dirty="0">
              <a:solidFill>
                <a:srgbClr val="0432FF"/>
              </a:solidFill>
              <a:latin typeface="+mn-lt"/>
            </a:endParaRPr>
          </a:p>
        </p:txBody>
      </p:sp>
      <p:sp>
        <p:nvSpPr>
          <p:cNvPr id="3" name="内容占位符 2">
            <a:extLst>
              <a:ext uri="{FF2B5EF4-FFF2-40B4-BE49-F238E27FC236}">
                <a16:creationId xmlns:a16="http://schemas.microsoft.com/office/drawing/2014/main" id="{A092FA71-A57E-5220-5AF9-1D54F207A01B}"/>
              </a:ext>
            </a:extLst>
          </p:cNvPr>
          <p:cNvSpPr>
            <a:spLocks noGrp="1"/>
          </p:cNvSpPr>
          <p:nvPr>
            <p:ph idx="1"/>
          </p:nvPr>
        </p:nvSpPr>
        <p:spPr>
          <a:xfrm>
            <a:off x="641270" y="1176979"/>
            <a:ext cx="10130642" cy="4821374"/>
          </a:xfrm>
        </p:spPr>
        <p:txBody>
          <a:bodyPr>
            <a:noAutofit/>
          </a:bodyPr>
          <a:lstStyle/>
          <a:p>
            <a:pPr>
              <a:lnSpc>
                <a:spcPct val="100000"/>
              </a:lnSpc>
            </a:pPr>
            <a:r>
              <a:rPr kumimoji="1" lang="en-US" altLang="zh-CN" sz="3600" b="1" dirty="0">
                <a:solidFill>
                  <a:schemeClr val="bg1">
                    <a:lumMod val="95000"/>
                  </a:schemeClr>
                </a:solidFill>
              </a:rPr>
              <a:t>From WIMPs to Light Dark Matter</a:t>
            </a:r>
          </a:p>
          <a:p>
            <a:pPr>
              <a:lnSpc>
                <a:spcPct val="100000"/>
              </a:lnSpc>
            </a:pPr>
            <a:endParaRPr kumimoji="1" lang="en-US" altLang="zh-CN" sz="3600" b="1" dirty="0"/>
          </a:p>
          <a:p>
            <a:pPr>
              <a:lnSpc>
                <a:spcPct val="100000"/>
              </a:lnSpc>
            </a:pPr>
            <a:r>
              <a:rPr kumimoji="1" lang="en-US" altLang="zh-CN" sz="3600" b="1" dirty="0">
                <a:solidFill>
                  <a:schemeClr val="bg1">
                    <a:lumMod val="95000"/>
                  </a:schemeClr>
                </a:solidFill>
              </a:rPr>
              <a:t>DM-Nucleus Scattering :</a:t>
            </a:r>
          </a:p>
          <a:p>
            <a:pPr>
              <a:lnSpc>
                <a:spcPct val="100000"/>
              </a:lnSpc>
            </a:pPr>
            <a:endParaRPr kumimoji="1" lang="en-US" altLang="zh-CN" sz="3600" b="1" dirty="0"/>
          </a:p>
          <a:p>
            <a:pPr>
              <a:lnSpc>
                <a:spcPct val="100000"/>
              </a:lnSpc>
            </a:pPr>
            <a:r>
              <a:rPr kumimoji="1" lang="en-US" altLang="zh-CN" sz="3600" b="1" dirty="0"/>
              <a:t>LDM-Electron Scattering:</a:t>
            </a:r>
          </a:p>
          <a:p>
            <a:pPr>
              <a:lnSpc>
                <a:spcPct val="100000"/>
              </a:lnSpc>
            </a:pPr>
            <a:endParaRPr kumimoji="1" lang="en-US" altLang="zh-CN" sz="3600" b="1" dirty="0"/>
          </a:p>
          <a:p>
            <a:pPr>
              <a:lnSpc>
                <a:spcPct val="100000"/>
              </a:lnSpc>
            </a:pPr>
            <a:r>
              <a:rPr kumimoji="1" lang="en-US" altLang="zh-CN" sz="3600" b="1" dirty="0">
                <a:solidFill>
                  <a:schemeClr val="bg1">
                    <a:lumMod val="95000"/>
                  </a:schemeClr>
                </a:solidFill>
              </a:rPr>
              <a:t>A new axion factory:</a:t>
            </a:r>
          </a:p>
          <a:p>
            <a:pPr>
              <a:lnSpc>
                <a:spcPct val="120000"/>
              </a:lnSpc>
            </a:pPr>
            <a:endParaRPr kumimoji="1" lang="en-US" altLang="zh-CN" sz="3600" b="1" dirty="0"/>
          </a:p>
        </p:txBody>
      </p:sp>
      <p:sp>
        <p:nvSpPr>
          <p:cNvPr id="4" name="日期占位符 3">
            <a:extLst>
              <a:ext uri="{FF2B5EF4-FFF2-40B4-BE49-F238E27FC236}">
                <a16:creationId xmlns:a16="http://schemas.microsoft.com/office/drawing/2014/main" id="{82014F2D-740B-00F5-9533-EF109C8E081B}"/>
              </a:ext>
            </a:extLst>
          </p:cNvPr>
          <p:cNvSpPr>
            <a:spLocks noGrp="1"/>
          </p:cNvSpPr>
          <p:nvPr>
            <p:ph type="dt" sz="half" idx="10"/>
          </p:nvPr>
        </p:nvSpPr>
        <p:spPr/>
        <p:txBody>
          <a:bodyPr/>
          <a:lstStyle/>
          <a:p>
            <a:fld id="{E1E5A497-B2E7-3942-A352-CA623E516C4B}" type="datetime1">
              <a:rPr kumimoji="1" lang="zh-CN" altLang="en-US" smtClean="0"/>
              <a:t>2025/9/20</a:t>
            </a:fld>
            <a:endParaRPr kumimoji="1" lang="zh-CN" altLang="en-US"/>
          </a:p>
        </p:txBody>
      </p:sp>
      <p:sp>
        <p:nvSpPr>
          <p:cNvPr id="8" name="页脚占位符 7">
            <a:extLst>
              <a:ext uri="{FF2B5EF4-FFF2-40B4-BE49-F238E27FC236}">
                <a16:creationId xmlns:a16="http://schemas.microsoft.com/office/drawing/2014/main" id="{139B9A42-8F0E-92F4-B609-9B3523C77561}"/>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endParaRPr kumimoji="1" lang="zh-CN" altLang="en-US" dirty="0"/>
          </a:p>
        </p:txBody>
      </p:sp>
      <p:sp>
        <p:nvSpPr>
          <p:cNvPr id="5" name="灯片编号占位符 4">
            <a:extLst>
              <a:ext uri="{FF2B5EF4-FFF2-40B4-BE49-F238E27FC236}">
                <a16:creationId xmlns:a16="http://schemas.microsoft.com/office/drawing/2014/main" id="{9630A263-36BA-6915-B0AB-151DF15EDAFF}"/>
              </a:ext>
            </a:extLst>
          </p:cNvPr>
          <p:cNvSpPr>
            <a:spLocks noGrp="1"/>
          </p:cNvSpPr>
          <p:nvPr>
            <p:ph type="sldNum" sz="quarter" idx="12"/>
          </p:nvPr>
        </p:nvSpPr>
        <p:spPr/>
        <p:txBody>
          <a:bodyPr/>
          <a:lstStyle/>
          <a:p>
            <a:fld id="{BB1373A5-4827-6B46-A456-4073A047D00B}" type="slidenum">
              <a:rPr kumimoji="1" lang="zh-CN" altLang="en-US" smtClean="0"/>
              <a:t>24</a:t>
            </a:fld>
            <a:endParaRPr kumimoji="1" lang="zh-CN" altLang="en-US"/>
          </a:p>
        </p:txBody>
      </p:sp>
      <p:cxnSp>
        <p:nvCxnSpPr>
          <p:cNvPr id="7" name="Straight Connector 3">
            <a:extLst>
              <a:ext uri="{FF2B5EF4-FFF2-40B4-BE49-F238E27FC236}">
                <a16:creationId xmlns:a16="http://schemas.microsoft.com/office/drawing/2014/main" id="{8F345610-5803-A4D6-D666-ABA28762348C}"/>
              </a:ext>
            </a:extLst>
          </p:cNvPr>
          <p:cNvCxnSpPr>
            <a:cxnSpLocks/>
          </p:cNvCxnSpPr>
          <p:nvPr/>
        </p:nvCxnSpPr>
        <p:spPr>
          <a:xfrm>
            <a:off x="942112"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161F4FFF-A8E9-80F5-06DE-F4E9AF57E48C}"/>
              </a:ext>
            </a:extLst>
          </p:cNvPr>
          <p:cNvSpPr txBox="1"/>
          <p:nvPr/>
        </p:nvSpPr>
        <p:spPr>
          <a:xfrm>
            <a:off x="6244098" y="2300930"/>
            <a:ext cx="3431902" cy="1077218"/>
          </a:xfrm>
          <a:prstGeom prst="rect">
            <a:avLst/>
          </a:prstGeom>
          <a:noFill/>
        </p:spPr>
        <p:txBody>
          <a:bodyPr wrap="none" rtlCol="0">
            <a:spAutoFit/>
          </a:bodyPr>
          <a:lstStyle/>
          <a:p>
            <a:r>
              <a:rPr kumimoji="1" lang="en-US" altLang="zh-CN" sz="3200" b="1" dirty="0">
                <a:solidFill>
                  <a:schemeClr val="bg1">
                    <a:lumMod val="95000"/>
                  </a:schemeClr>
                </a:solidFill>
              </a:rPr>
              <a:t>Migdal effect </a:t>
            </a:r>
          </a:p>
          <a:p>
            <a:r>
              <a:rPr kumimoji="1" lang="en-US" altLang="zh-CN" sz="3200" b="1" dirty="0">
                <a:solidFill>
                  <a:schemeClr val="bg1">
                    <a:lumMod val="95000"/>
                  </a:schemeClr>
                </a:solidFill>
              </a:rPr>
              <a:t>Quasi-elastic effect</a:t>
            </a:r>
            <a:endParaRPr kumimoji="1" lang="zh-CN" altLang="en-US" sz="3200" dirty="0">
              <a:solidFill>
                <a:schemeClr val="bg1">
                  <a:lumMod val="95000"/>
                </a:schemeClr>
              </a:solidFill>
            </a:endParaRPr>
          </a:p>
        </p:txBody>
      </p:sp>
      <p:sp>
        <p:nvSpPr>
          <p:cNvPr id="10" name="文本框 9">
            <a:extLst>
              <a:ext uri="{FF2B5EF4-FFF2-40B4-BE49-F238E27FC236}">
                <a16:creationId xmlns:a16="http://schemas.microsoft.com/office/drawing/2014/main" id="{53DD3E1F-8FB0-C2DB-AEF8-BA26DEFB891B}"/>
              </a:ext>
            </a:extLst>
          </p:cNvPr>
          <p:cNvSpPr txBox="1"/>
          <p:nvPr/>
        </p:nvSpPr>
        <p:spPr>
          <a:xfrm>
            <a:off x="6244098" y="3963013"/>
            <a:ext cx="4323608" cy="584775"/>
          </a:xfrm>
          <a:prstGeom prst="rect">
            <a:avLst/>
          </a:prstGeom>
          <a:noFill/>
        </p:spPr>
        <p:txBody>
          <a:bodyPr wrap="square">
            <a:spAutoFit/>
          </a:bodyPr>
          <a:lstStyle/>
          <a:p>
            <a:r>
              <a:rPr kumimoji="1" lang="en-US" altLang="zh-CN" sz="3200" b="1" dirty="0">
                <a:solidFill>
                  <a:srgbClr val="7A81FF"/>
                </a:solidFill>
              </a:rPr>
              <a:t>Collective Excitations</a:t>
            </a:r>
            <a:endParaRPr lang="zh-CN" altLang="en-US" sz="3200" dirty="0">
              <a:solidFill>
                <a:srgbClr val="7A81FF"/>
              </a:solidFill>
            </a:endParaRPr>
          </a:p>
        </p:txBody>
      </p:sp>
      <p:sp>
        <p:nvSpPr>
          <p:cNvPr id="12" name="文本框 11">
            <a:extLst>
              <a:ext uri="{FF2B5EF4-FFF2-40B4-BE49-F238E27FC236}">
                <a16:creationId xmlns:a16="http://schemas.microsoft.com/office/drawing/2014/main" id="{D69D26F2-E434-D203-A990-A81294FD97E5}"/>
              </a:ext>
            </a:extLst>
          </p:cNvPr>
          <p:cNvSpPr txBox="1"/>
          <p:nvPr/>
        </p:nvSpPr>
        <p:spPr>
          <a:xfrm>
            <a:off x="6244098" y="5278683"/>
            <a:ext cx="3339935" cy="584775"/>
          </a:xfrm>
          <a:prstGeom prst="rect">
            <a:avLst/>
          </a:prstGeom>
          <a:noFill/>
        </p:spPr>
        <p:txBody>
          <a:bodyPr wrap="square">
            <a:spAutoFit/>
          </a:bodyPr>
          <a:lstStyle/>
          <a:p>
            <a:r>
              <a:rPr lang="en-US" altLang="zh-CN" sz="3200" b="1" dirty="0">
                <a:solidFill>
                  <a:schemeClr val="bg1">
                    <a:lumMod val="95000"/>
                  </a:schemeClr>
                </a:solidFill>
              </a:rPr>
              <a:t>Nuclear Reactor</a:t>
            </a:r>
            <a:endParaRPr lang="zh-CN" altLang="en-US" sz="3200" b="1" dirty="0">
              <a:solidFill>
                <a:schemeClr val="bg1">
                  <a:lumMod val="95000"/>
                </a:schemeClr>
              </a:solidFill>
            </a:endParaRPr>
          </a:p>
        </p:txBody>
      </p:sp>
      <p:sp>
        <p:nvSpPr>
          <p:cNvPr id="14" name="文本框 13">
            <a:extLst>
              <a:ext uri="{FF2B5EF4-FFF2-40B4-BE49-F238E27FC236}">
                <a16:creationId xmlns:a16="http://schemas.microsoft.com/office/drawing/2014/main" id="{D723C850-0A6E-FCBA-250D-8E12E9240EC4}"/>
              </a:ext>
            </a:extLst>
          </p:cNvPr>
          <p:cNvSpPr txBox="1"/>
          <p:nvPr/>
        </p:nvSpPr>
        <p:spPr>
          <a:xfrm>
            <a:off x="9017127" y="2470207"/>
            <a:ext cx="2694582" cy="369332"/>
          </a:xfrm>
          <a:prstGeom prst="rect">
            <a:avLst/>
          </a:prstGeom>
          <a:noFill/>
        </p:spPr>
        <p:txBody>
          <a:bodyPr wrap="square">
            <a:spAutoFit/>
          </a:bodyPr>
          <a:lstStyle/>
          <a:p>
            <a:r>
              <a:rPr lang="en-US" altLang="zh-CN" sz="1800" b="1" dirty="0">
                <a:solidFill>
                  <a:schemeClr val="bg1">
                    <a:lumMod val="95000"/>
                  </a:schemeClr>
                </a:solidFill>
              </a:rPr>
              <a:t>Nature 2025 (2</a:t>
            </a:r>
            <a:r>
              <a:rPr lang="en-US" altLang="zh-CN" sz="1800" b="1" baseline="30000" dirty="0">
                <a:solidFill>
                  <a:schemeClr val="bg1">
                    <a:lumMod val="95000"/>
                  </a:schemeClr>
                </a:solidFill>
              </a:rPr>
              <a:t>nd</a:t>
            </a:r>
            <a:r>
              <a:rPr lang="en-US" altLang="zh-CN" sz="1800" b="1" dirty="0">
                <a:solidFill>
                  <a:schemeClr val="bg1">
                    <a:lumMod val="95000"/>
                  </a:schemeClr>
                </a:solidFill>
              </a:rPr>
              <a:t> revision)</a:t>
            </a:r>
          </a:p>
        </p:txBody>
      </p:sp>
      <p:sp>
        <p:nvSpPr>
          <p:cNvPr id="15" name="文本框 14">
            <a:extLst>
              <a:ext uri="{FF2B5EF4-FFF2-40B4-BE49-F238E27FC236}">
                <a16:creationId xmlns:a16="http://schemas.microsoft.com/office/drawing/2014/main" id="{2495E9DC-D8CA-1077-FB7F-4C54F1DE7D71}"/>
              </a:ext>
            </a:extLst>
          </p:cNvPr>
          <p:cNvSpPr txBox="1"/>
          <p:nvPr/>
        </p:nvSpPr>
        <p:spPr>
          <a:xfrm>
            <a:off x="9046033" y="3344637"/>
            <a:ext cx="2665676" cy="646331"/>
          </a:xfrm>
          <a:prstGeom prst="rect">
            <a:avLst/>
          </a:prstGeom>
          <a:noFill/>
        </p:spPr>
        <p:txBody>
          <a:bodyPr wrap="square">
            <a:spAutoFit/>
          </a:bodyPr>
          <a:lstStyle/>
          <a:p>
            <a:r>
              <a:rPr lang="en-US" altLang="zh-CN" b="1" dirty="0">
                <a:solidFill>
                  <a:schemeClr val="bg1">
                    <a:lumMod val="95000"/>
                  </a:schemeClr>
                </a:solidFill>
              </a:rPr>
              <a:t>2504.13007</a:t>
            </a:r>
          </a:p>
          <a:p>
            <a:r>
              <a:rPr lang="en-US" altLang="zh-CN" b="1" dirty="0">
                <a:solidFill>
                  <a:schemeClr val="bg1">
                    <a:lumMod val="95000"/>
                  </a:schemeClr>
                </a:solidFill>
              </a:rPr>
              <a:t>PRL 131 (2023) 4, 041001</a:t>
            </a:r>
          </a:p>
        </p:txBody>
      </p:sp>
      <p:sp>
        <p:nvSpPr>
          <p:cNvPr id="17" name="文本框 16">
            <a:extLst>
              <a:ext uri="{FF2B5EF4-FFF2-40B4-BE49-F238E27FC236}">
                <a16:creationId xmlns:a16="http://schemas.microsoft.com/office/drawing/2014/main" id="{CD89CF19-4717-0D03-5CD9-1EB7DE2DC62B}"/>
              </a:ext>
            </a:extLst>
          </p:cNvPr>
          <p:cNvSpPr txBox="1"/>
          <p:nvPr/>
        </p:nvSpPr>
        <p:spPr>
          <a:xfrm>
            <a:off x="9046032" y="4478926"/>
            <a:ext cx="2734293" cy="369332"/>
          </a:xfrm>
          <a:prstGeom prst="rect">
            <a:avLst/>
          </a:prstGeom>
          <a:noFill/>
        </p:spPr>
        <p:txBody>
          <a:bodyPr wrap="square">
            <a:spAutoFit/>
          </a:bodyPr>
          <a:lstStyle/>
          <a:p>
            <a:r>
              <a:rPr lang="en-US" altLang="zh-CN" sz="1800" b="1" dirty="0">
                <a:solidFill>
                  <a:schemeClr val="bg1">
                    <a:lumMod val="65000"/>
                  </a:schemeClr>
                </a:solidFill>
              </a:rPr>
              <a:t>PRL 134 (2025) 7, 071001</a:t>
            </a:r>
          </a:p>
        </p:txBody>
      </p:sp>
      <p:sp>
        <p:nvSpPr>
          <p:cNvPr id="19" name="文本框 18">
            <a:extLst>
              <a:ext uri="{FF2B5EF4-FFF2-40B4-BE49-F238E27FC236}">
                <a16:creationId xmlns:a16="http://schemas.microsoft.com/office/drawing/2014/main" id="{33263C3E-6576-A034-9F8C-95CD7160B6F1}"/>
              </a:ext>
            </a:extLst>
          </p:cNvPr>
          <p:cNvSpPr txBox="1"/>
          <p:nvPr/>
        </p:nvSpPr>
        <p:spPr>
          <a:xfrm>
            <a:off x="9104419" y="5750069"/>
            <a:ext cx="1340922" cy="369332"/>
          </a:xfrm>
          <a:prstGeom prst="rect">
            <a:avLst/>
          </a:prstGeom>
          <a:noFill/>
        </p:spPr>
        <p:txBody>
          <a:bodyPr wrap="square">
            <a:spAutoFit/>
          </a:bodyPr>
          <a:lstStyle/>
          <a:p>
            <a:r>
              <a:rPr lang="en-US" altLang="zh-CN" sz="1800" b="1" dirty="0">
                <a:solidFill>
                  <a:schemeClr val="bg1">
                    <a:lumMod val="95000"/>
                  </a:schemeClr>
                </a:solidFill>
              </a:rPr>
              <a:t>2509.01538</a:t>
            </a:r>
          </a:p>
        </p:txBody>
      </p:sp>
    </p:spTree>
    <p:extLst>
      <p:ext uri="{BB962C8B-B14F-4D97-AF65-F5344CB8AC3E}">
        <p14:creationId xmlns:p14="http://schemas.microsoft.com/office/powerpoint/2010/main" val="2836180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0C4A3DCF-9348-D141-8D77-523EF9A25425}"/>
              </a:ext>
            </a:extLst>
          </p:cNvPr>
          <p:cNvGrpSpPr/>
          <p:nvPr/>
        </p:nvGrpSpPr>
        <p:grpSpPr>
          <a:xfrm>
            <a:off x="7895794" y="3520882"/>
            <a:ext cx="3988549" cy="1179157"/>
            <a:chOff x="4832535" y="3763397"/>
            <a:chExt cx="4204300" cy="1179157"/>
          </a:xfrm>
        </p:grpSpPr>
        <p:pic>
          <p:nvPicPr>
            <p:cNvPr id="11" name="图片 10">
              <a:extLst>
                <a:ext uri="{FF2B5EF4-FFF2-40B4-BE49-F238E27FC236}">
                  <a16:creationId xmlns:a16="http://schemas.microsoft.com/office/drawing/2014/main" id="{DDAEC5CA-F4ED-1F4E-AE31-81AFAAFA21BD}"/>
                </a:ext>
              </a:extLst>
            </p:cNvPr>
            <p:cNvPicPr>
              <a:picLocks noChangeAspect="1"/>
            </p:cNvPicPr>
            <p:nvPr/>
          </p:nvPicPr>
          <p:blipFill>
            <a:blip r:embed="rId4"/>
            <a:stretch>
              <a:fillRect/>
            </a:stretch>
          </p:blipFill>
          <p:spPr>
            <a:xfrm>
              <a:off x="4832535" y="3763397"/>
              <a:ext cx="4204300" cy="1179157"/>
            </a:xfrm>
            <a:prstGeom prst="rect">
              <a:avLst/>
            </a:prstGeom>
          </p:spPr>
        </p:pic>
        <p:sp>
          <p:nvSpPr>
            <p:cNvPr id="15" name="文本框 14">
              <a:extLst>
                <a:ext uri="{FF2B5EF4-FFF2-40B4-BE49-F238E27FC236}">
                  <a16:creationId xmlns:a16="http://schemas.microsoft.com/office/drawing/2014/main" id="{27CF327C-1F78-6945-B102-9E0F80CD1A38}"/>
                </a:ext>
              </a:extLst>
            </p:cNvPr>
            <p:cNvSpPr txBox="1"/>
            <p:nvPr/>
          </p:nvSpPr>
          <p:spPr>
            <a:xfrm>
              <a:off x="7240747" y="4533333"/>
              <a:ext cx="1425518" cy="369332"/>
            </a:xfrm>
            <a:prstGeom prst="rect">
              <a:avLst/>
            </a:prstGeom>
            <a:noFill/>
          </p:spPr>
          <p:txBody>
            <a:bodyPr wrap="none" rtlCol="0">
              <a:spAutoFit/>
            </a:bodyPr>
            <a:lstStyle/>
            <a:p>
              <a:r>
                <a:rPr kumimoji="1" lang="en-US" altLang="zh-CN" b="1" dirty="0">
                  <a:solidFill>
                    <a:srgbClr val="FF0000"/>
                  </a:solidFill>
                </a:rPr>
                <a:t>Plasma</a:t>
              </a:r>
              <a:r>
                <a:rPr kumimoji="1" lang="zh-CN" altLang="en-US" b="1" dirty="0">
                  <a:solidFill>
                    <a:srgbClr val="FF0000"/>
                  </a:solidFill>
                </a:rPr>
                <a:t> </a:t>
              </a:r>
              <a:r>
                <a:rPr kumimoji="1" lang="en-US" altLang="zh-CN" b="1" dirty="0">
                  <a:solidFill>
                    <a:srgbClr val="FF0000"/>
                  </a:solidFill>
                </a:rPr>
                <a:t>wave</a:t>
              </a:r>
              <a:endParaRPr kumimoji="1" lang="zh-CN" altLang="en-US" b="1" dirty="0">
                <a:solidFill>
                  <a:srgbClr val="FF0000"/>
                </a:solidFill>
              </a:endParaRPr>
            </a:p>
          </p:txBody>
        </p:sp>
      </p:grpSp>
      <p:cxnSp>
        <p:nvCxnSpPr>
          <p:cNvPr id="17" name="Straight Connector 3">
            <a:extLst>
              <a:ext uri="{FF2B5EF4-FFF2-40B4-BE49-F238E27FC236}">
                <a16:creationId xmlns:a16="http://schemas.microsoft.com/office/drawing/2014/main" id="{C2B55F51-4DF9-4A15-E7E6-0118187EA807}"/>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9517489B-6E79-C6D5-54A4-E6C4868F3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a:extLst>
              <a:ext uri="{FF2B5EF4-FFF2-40B4-BE49-F238E27FC236}">
                <a16:creationId xmlns:a16="http://schemas.microsoft.com/office/drawing/2014/main" id="{77BF6742-612B-E04D-AE78-A542D986FB7E}"/>
              </a:ext>
            </a:extLst>
          </p:cNvPr>
          <p:cNvSpPr txBox="1"/>
          <p:nvPr/>
        </p:nvSpPr>
        <p:spPr>
          <a:xfrm>
            <a:off x="7895794" y="1267474"/>
            <a:ext cx="3707787" cy="1697068"/>
          </a:xfrm>
          <a:prstGeom prst="rect">
            <a:avLst/>
          </a:prstGeom>
          <a:noFill/>
        </p:spPr>
        <p:txBody>
          <a:bodyPr wrap="square">
            <a:spAutoFit/>
          </a:bodyPr>
          <a:lstStyle/>
          <a:p>
            <a:pPr algn="ctr">
              <a:lnSpc>
                <a:spcPct val="150000"/>
              </a:lnSpc>
            </a:pPr>
            <a:r>
              <a:rPr lang="en-US" altLang="zh-CN" sz="2400" b="1" dirty="0">
                <a:ea typeface="Cambria Math" panose="02040503050406030204" pitchFamily="18" charset="0"/>
                <a:cs typeface="Times New Roman" panose="02020603050405020304" pitchFamily="18" charset="0"/>
              </a:rPr>
              <a:t>electron gas </a:t>
            </a:r>
          </a:p>
          <a:p>
            <a:pPr algn="ctr">
              <a:lnSpc>
                <a:spcPct val="150000"/>
              </a:lnSpc>
            </a:pPr>
            <a:r>
              <a:rPr lang="en-US" altLang="zh-CN" sz="2400" b="1" dirty="0">
                <a:ea typeface="Cambria Math" panose="02040503050406030204" pitchFamily="18" charset="0"/>
                <a:cs typeface="Times New Roman" panose="02020603050405020304" pitchFamily="18" charset="0"/>
              </a:rPr>
              <a:t>+</a:t>
            </a:r>
            <a:r>
              <a:rPr lang="zh-CN" altLang="en-US" sz="2400" b="1" dirty="0">
                <a:ea typeface="Cambria Math" panose="02040503050406030204" pitchFamily="18" charset="0"/>
                <a:cs typeface="Times New Roman" panose="02020603050405020304" pitchFamily="18" charset="0"/>
              </a:rPr>
              <a:t> </a:t>
            </a:r>
            <a:endParaRPr lang="en-US" altLang="zh-CN" sz="2400" b="1" dirty="0">
              <a:ea typeface="Cambria Math" panose="02040503050406030204" pitchFamily="18" charset="0"/>
              <a:cs typeface="Times New Roman" panose="02020603050405020304" pitchFamily="18" charset="0"/>
            </a:endParaRPr>
          </a:p>
          <a:p>
            <a:pPr algn="ctr">
              <a:lnSpc>
                <a:spcPct val="150000"/>
              </a:lnSpc>
            </a:pPr>
            <a:r>
              <a:rPr lang="en-US" altLang="zh-CN" sz="2400" b="1" dirty="0">
                <a:ea typeface="Cambria Math" panose="02040503050406030204" pitchFamily="18" charset="0"/>
                <a:cs typeface="Times New Roman" panose="02020603050405020304" pitchFamily="18" charset="0"/>
              </a:rPr>
              <a:t>ionic lattice</a:t>
            </a:r>
            <a:endParaRPr lang="zh-CN" altLang="en-US" sz="2400" b="1" dirty="0">
              <a:cs typeface="Times New Roman" panose="02020603050405020304" pitchFamily="18" charset="0"/>
            </a:endParaRPr>
          </a:p>
        </p:txBody>
      </p:sp>
      <p:pic>
        <p:nvPicPr>
          <p:cNvPr id="20" name="图片 19">
            <a:extLst>
              <a:ext uri="{FF2B5EF4-FFF2-40B4-BE49-F238E27FC236}">
                <a16:creationId xmlns:a16="http://schemas.microsoft.com/office/drawing/2014/main" id="{8D21CD7F-B417-F749-B52E-F95F2ACE65C9}"/>
              </a:ext>
            </a:extLst>
          </p:cNvPr>
          <p:cNvPicPr>
            <a:picLocks noChangeAspect="1"/>
          </p:cNvPicPr>
          <p:nvPr/>
        </p:nvPicPr>
        <p:blipFill>
          <a:blip r:embed="rId6"/>
          <a:stretch>
            <a:fillRect/>
          </a:stretch>
        </p:blipFill>
        <p:spPr>
          <a:xfrm>
            <a:off x="4100214" y="1121126"/>
            <a:ext cx="3668127" cy="2222047"/>
          </a:xfrm>
          <a:prstGeom prst="rect">
            <a:avLst/>
          </a:prstGeom>
        </p:spPr>
      </p:pic>
      <p:pic>
        <p:nvPicPr>
          <p:cNvPr id="23" name="图片 22" descr="\documentclass{article}&#10;\usepackage{amsmath}&#10;\pagestyle{empty}&#10;\begin{document}&#10;&#10;$\omega_{p}=\sqrt{\frac{4\pi\alpha n_{e}}{m_{e}}}$&#10;&#10;&#10;\end{document}" title="IguanaTex Bitmap Display">
            <a:extLst>
              <a:ext uri="{FF2B5EF4-FFF2-40B4-BE49-F238E27FC236}">
                <a16:creationId xmlns:a16="http://schemas.microsoft.com/office/drawing/2014/main" id="{E96B9EC7-03BE-A24C-AB47-F1F407B28195}"/>
              </a:ext>
            </a:extLst>
          </p:cNvPr>
          <p:cNvPicPr>
            <a:picLocks noChangeAspect="1"/>
          </p:cNvPicPr>
          <p:nvPr>
            <p:custDataLst>
              <p:tags r:id="rId1"/>
            </p:custDataLst>
          </p:nvPr>
        </p:nvPicPr>
        <p:blipFill>
          <a:blip r:embed="rId7"/>
          <a:stretch>
            <a:fillRect/>
          </a:stretch>
        </p:blipFill>
        <p:spPr>
          <a:xfrm>
            <a:off x="8309410" y="4228184"/>
            <a:ext cx="1089977" cy="329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日期占位符 4">
            <a:extLst>
              <a:ext uri="{FF2B5EF4-FFF2-40B4-BE49-F238E27FC236}">
                <a16:creationId xmlns:a16="http://schemas.microsoft.com/office/drawing/2014/main" id="{02CE6A57-3AED-4B64-463D-D199AD11DD54}"/>
              </a:ext>
            </a:extLst>
          </p:cNvPr>
          <p:cNvSpPr>
            <a:spLocks noGrp="1"/>
          </p:cNvSpPr>
          <p:nvPr>
            <p:ph type="dt" sz="half" idx="10"/>
          </p:nvPr>
        </p:nvSpPr>
        <p:spPr/>
        <p:txBody>
          <a:bodyPr/>
          <a:lstStyle/>
          <a:p>
            <a:fld id="{6B01C1F7-75FC-1E46-818B-9B08E216937A}" type="datetime1">
              <a:rPr kumimoji="1" lang="zh-CN" altLang="en-US" smtClean="0"/>
              <a:t>2025/9/20</a:t>
            </a:fld>
            <a:endParaRPr kumimoji="1" lang="zh-CN" altLang="en-US"/>
          </a:p>
        </p:txBody>
      </p:sp>
      <p:sp>
        <p:nvSpPr>
          <p:cNvPr id="2" name="页脚占位符 1">
            <a:extLst>
              <a:ext uri="{FF2B5EF4-FFF2-40B4-BE49-F238E27FC236}">
                <a16:creationId xmlns:a16="http://schemas.microsoft.com/office/drawing/2014/main" id="{C8B53330-F775-3C4F-A78A-4A338EE079EC}"/>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6" name="灯片编号占位符 5">
            <a:extLst>
              <a:ext uri="{FF2B5EF4-FFF2-40B4-BE49-F238E27FC236}">
                <a16:creationId xmlns:a16="http://schemas.microsoft.com/office/drawing/2014/main" id="{96EE543B-A8A6-F13C-52DA-9F98FABCD06D}"/>
              </a:ext>
            </a:extLst>
          </p:cNvPr>
          <p:cNvSpPr>
            <a:spLocks noGrp="1"/>
          </p:cNvSpPr>
          <p:nvPr>
            <p:ph type="sldNum" sz="quarter" idx="12"/>
          </p:nvPr>
        </p:nvSpPr>
        <p:spPr/>
        <p:txBody>
          <a:bodyPr/>
          <a:lstStyle/>
          <a:p>
            <a:fld id="{BB1373A5-4827-6B46-A456-4073A047D00B}" type="slidenum">
              <a:rPr kumimoji="1" lang="zh-CN" altLang="en-US" smtClean="0"/>
              <a:t>25</a:t>
            </a:fld>
            <a:endParaRPr kumimoji="1" lang="zh-CN" altLang="en-US" dirty="0"/>
          </a:p>
        </p:txBody>
      </p:sp>
      <p:pic>
        <p:nvPicPr>
          <p:cNvPr id="24" name="图片 23">
            <a:extLst>
              <a:ext uri="{FF2B5EF4-FFF2-40B4-BE49-F238E27FC236}">
                <a16:creationId xmlns:a16="http://schemas.microsoft.com/office/drawing/2014/main" id="{C3B56E0B-E194-E743-A952-1ECE0D41D119}"/>
              </a:ext>
            </a:extLst>
          </p:cNvPr>
          <p:cNvPicPr>
            <a:picLocks noChangeAspect="1"/>
          </p:cNvPicPr>
          <p:nvPr/>
        </p:nvPicPr>
        <p:blipFill>
          <a:blip r:embed="rId8"/>
          <a:stretch>
            <a:fillRect/>
          </a:stretch>
        </p:blipFill>
        <p:spPr>
          <a:xfrm>
            <a:off x="4100629" y="3422397"/>
            <a:ext cx="3668128" cy="2794973"/>
          </a:xfrm>
          <a:prstGeom prst="rect">
            <a:avLst/>
          </a:prstGeom>
        </p:spPr>
      </p:pic>
      <p:sp>
        <p:nvSpPr>
          <p:cNvPr id="25" name="文本框 24">
            <a:extLst>
              <a:ext uri="{FF2B5EF4-FFF2-40B4-BE49-F238E27FC236}">
                <a16:creationId xmlns:a16="http://schemas.microsoft.com/office/drawing/2014/main" id="{ABBACA5B-BDB6-764D-BD34-10816C6047DB}"/>
              </a:ext>
            </a:extLst>
          </p:cNvPr>
          <p:cNvSpPr txBox="1"/>
          <p:nvPr/>
        </p:nvSpPr>
        <p:spPr>
          <a:xfrm>
            <a:off x="7849490" y="4977807"/>
            <a:ext cx="4269307" cy="967957"/>
          </a:xfrm>
          <a:prstGeom prst="rect">
            <a:avLst/>
          </a:prstGeom>
          <a:noFill/>
        </p:spPr>
        <p:txBody>
          <a:bodyPr wrap="square">
            <a:spAutoFit/>
          </a:bodyPr>
          <a:lstStyle/>
          <a:p>
            <a:pPr algn="ctr">
              <a:lnSpc>
                <a:spcPct val="150000"/>
              </a:lnSpc>
            </a:pPr>
            <a:r>
              <a:rPr lang="en-US" altLang="zh-CN" sz="2000" b="1" dirty="0">
                <a:solidFill>
                  <a:srgbClr val="FF0000"/>
                </a:solidFill>
                <a:ea typeface="Cambria Math" panose="02040503050406030204" pitchFamily="18" charset="0"/>
                <a:cs typeface="Times New Roman" panose="02020603050405020304" pitchFamily="18" charset="0"/>
              </a:rPr>
              <a:t>Plasmon</a:t>
            </a:r>
          </a:p>
          <a:p>
            <a:pPr algn="ctr">
              <a:lnSpc>
                <a:spcPct val="150000"/>
              </a:lnSpc>
            </a:pPr>
            <a:r>
              <a:rPr lang="en-US" altLang="zh-CN" sz="2000" b="1" dirty="0">
                <a:solidFill>
                  <a:srgbClr val="FF0000"/>
                </a:solidFill>
                <a:ea typeface="Cambria Math" panose="02040503050406030204" pitchFamily="18" charset="0"/>
                <a:cs typeface="Times New Roman" panose="02020603050405020304" pitchFamily="18" charset="0"/>
              </a:rPr>
              <a:t>quanta of electron density fluctuation </a:t>
            </a:r>
            <a:endParaRPr lang="zh-CN" altLang="en-US" sz="2000" dirty="0"/>
          </a:p>
        </p:txBody>
      </p:sp>
      <p:sp>
        <p:nvSpPr>
          <p:cNvPr id="3" name="Title 1">
            <a:extLst>
              <a:ext uri="{FF2B5EF4-FFF2-40B4-BE49-F238E27FC236}">
                <a16:creationId xmlns:a16="http://schemas.microsoft.com/office/drawing/2014/main" id="{080D868D-94B9-BF3F-C889-7DC17069AAC6}"/>
              </a:ext>
            </a:extLst>
          </p:cNvPr>
          <p:cNvSpPr>
            <a:spLocks noGrp="1"/>
          </p:cNvSpPr>
          <p:nvPr>
            <p:ph type="title"/>
          </p:nvPr>
        </p:nvSpPr>
        <p:spPr>
          <a:xfrm>
            <a:off x="1524003" y="121227"/>
            <a:ext cx="8263464" cy="760956"/>
          </a:xfrm>
        </p:spPr>
        <p:txBody>
          <a:bodyPr>
            <a:normAutofit/>
          </a:bodyPr>
          <a:lstStyle/>
          <a:p>
            <a:r>
              <a:rPr lang="en-US" altLang="zh-CN" sz="3200" b="1" dirty="0">
                <a:solidFill>
                  <a:srgbClr val="0432FF"/>
                </a:solidFill>
                <a:latin typeface="+mn-lt"/>
              </a:rPr>
              <a:t>3</a:t>
            </a:r>
            <a:r>
              <a:rPr lang="en-CN" altLang="zh-CN" sz="3200" b="1">
                <a:solidFill>
                  <a:srgbClr val="0432FF"/>
                </a:solidFill>
                <a:latin typeface="+mn-lt"/>
              </a:rPr>
              <a:t>. </a:t>
            </a:r>
            <a:r>
              <a:rPr lang="en-US" altLang="zh-CN" sz="3200" b="1" dirty="0" err="1">
                <a:solidFill>
                  <a:srgbClr val="0432FF"/>
                </a:solidFill>
                <a:latin typeface="+mn-lt"/>
              </a:rPr>
              <a:t>DM+Electron</a:t>
            </a:r>
            <a:r>
              <a:rPr lang="en-US" altLang="zh-CN" sz="3200" b="1" dirty="0">
                <a:solidFill>
                  <a:srgbClr val="0432FF"/>
                </a:solidFill>
                <a:latin typeface="+mn-lt"/>
              </a:rPr>
              <a:t>: Collective Excitation</a:t>
            </a:r>
            <a:endParaRPr lang="en-CN" altLang="zh-CN" sz="3200" b="1" dirty="0">
              <a:solidFill>
                <a:srgbClr val="0432FF"/>
              </a:solidFill>
              <a:latin typeface="+mn-lt"/>
            </a:endParaRPr>
          </a:p>
        </p:txBody>
      </p:sp>
      <p:grpSp>
        <p:nvGrpSpPr>
          <p:cNvPr id="9" name="组合 8">
            <a:extLst>
              <a:ext uri="{FF2B5EF4-FFF2-40B4-BE49-F238E27FC236}">
                <a16:creationId xmlns:a16="http://schemas.microsoft.com/office/drawing/2014/main" id="{8154763D-A282-C5F3-D24A-88131DE29D32}"/>
              </a:ext>
            </a:extLst>
          </p:cNvPr>
          <p:cNvGrpSpPr/>
          <p:nvPr/>
        </p:nvGrpSpPr>
        <p:grpSpPr>
          <a:xfrm>
            <a:off x="191956" y="1462332"/>
            <a:ext cx="4356856" cy="4334159"/>
            <a:chOff x="477011" y="1925762"/>
            <a:chExt cx="3648575" cy="3359988"/>
          </a:xfrm>
        </p:grpSpPr>
        <p:sp>
          <p:nvSpPr>
            <p:cNvPr id="10" name="文本框 9">
              <a:extLst>
                <a:ext uri="{FF2B5EF4-FFF2-40B4-BE49-F238E27FC236}">
                  <a16:creationId xmlns:a16="http://schemas.microsoft.com/office/drawing/2014/main" id="{3112558A-F277-4D4B-F786-CB4E9BE4A5DB}"/>
                </a:ext>
              </a:extLst>
            </p:cNvPr>
            <p:cNvSpPr txBox="1"/>
            <p:nvPr/>
          </p:nvSpPr>
          <p:spPr>
            <a:xfrm>
              <a:off x="1260696" y="1925762"/>
              <a:ext cx="2100053" cy="232733"/>
            </a:xfrm>
            <a:prstGeom prst="rect">
              <a:avLst/>
            </a:prstGeom>
            <a:noFill/>
          </p:spPr>
          <p:txBody>
            <a:bodyPr wrap="square" rtlCol="0">
              <a:spAutoFit/>
            </a:bodyPr>
            <a:lstStyle/>
            <a:p>
              <a:r>
                <a:rPr lang="en-US" altLang="zh-CN" sz="1351" b="1" dirty="0">
                  <a:cs typeface="Times New Roman" panose="02020603050405020304" pitchFamily="18" charset="0"/>
                </a:rPr>
                <a:t>Conduction bands</a:t>
              </a:r>
              <a:endParaRPr lang="zh-CN" altLang="en-US" sz="1351" b="1" dirty="0">
                <a:cs typeface="Times New Roman" panose="02020603050405020304" pitchFamily="18" charset="0"/>
              </a:endParaRPr>
            </a:p>
          </p:txBody>
        </p:sp>
        <p:grpSp>
          <p:nvGrpSpPr>
            <p:cNvPr id="12" name="组合 11">
              <a:extLst>
                <a:ext uri="{FF2B5EF4-FFF2-40B4-BE49-F238E27FC236}">
                  <a16:creationId xmlns:a16="http://schemas.microsoft.com/office/drawing/2014/main" id="{9A9A8F59-E932-B6B0-7C1C-11AB6F8EC8EE}"/>
                </a:ext>
              </a:extLst>
            </p:cNvPr>
            <p:cNvGrpSpPr/>
            <p:nvPr/>
          </p:nvGrpSpPr>
          <p:grpSpPr>
            <a:xfrm>
              <a:off x="477011" y="1986280"/>
              <a:ext cx="3648575" cy="3299470"/>
              <a:chOff x="500264" y="2050127"/>
              <a:chExt cx="3648575" cy="3299470"/>
            </a:xfrm>
          </p:grpSpPr>
          <p:grpSp>
            <p:nvGrpSpPr>
              <p:cNvPr id="14" name="组合 13">
                <a:extLst>
                  <a:ext uri="{FF2B5EF4-FFF2-40B4-BE49-F238E27FC236}">
                    <a16:creationId xmlns:a16="http://schemas.microsoft.com/office/drawing/2014/main" id="{F71F8EEB-E8DC-DA96-AF14-0458EACA8460}"/>
                  </a:ext>
                </a:extLst>
              </p:cNvPr>
              <p:cNvGrpSpPr/>
              <p:nvPr/>
            </p:nvGrpSpPr>
            <p:grpSpPr>
              <a:xfrm>
                <a:off x="1258899" y="2050127"/>
                <a:ext cx="1860550" cy="3299470"/>
                <a:chOff x="7505700" y="1964680"/>
                <a:chExt cx="1860550" cy="3299470"/>
              </a:xfrm>
            </p:grpSpPr>
            <p:sp>
              <p:nvSpPr>
                <p:cNvPr id="37" name="任意多边形: 形状 8">
                  <a:extLst>
                    <a:ext uri="{FF2B5EF4-FFF2-40B4-BE49-F238E27FC236}">
                      <a16:creationId xmlns:a16="http://schemas.microsoft.com/office/drawing/2014/main" id="{90C56F51-FF3C-EBE6-7AF5-072962CB469F}"/>
                    </a:ext>
                  </a:extLst>
                </p:cNvPr>
                <p:cNvSpPr/>
                <p:nvPr/>
              </p:nvSpPr>
              <p:spPr>
                <a:xfrm>
                  <a:off x="7550150" y="3803640"/>
                  <a:ext cx="1816100" cy="1460510"/>
                </a:xfrm>
                <a:custGeom>
                  <a:avLst/>
                  <a:gdLst>
                    <a:gd name="connsiteX0" fmla="*/ 0 w 1479550"/>
                    <a:gd name="connsiteY0" fmla="*/ 1441460 h 1460510"/>
                    <a:gd name="connsiteX1" fmla="*/ 654050 w 1479550"/>
                    <a:gd name="connsiteY1" fmla="*/ 10 h 1460510"/>
                    <a:gd name="connsiteX2" fmla="*/ 1479550 w 1479550"/>
                    <a:gd name="connsiteY2" fmla="*/ 1460510 h 1460510"/>
                  </a:gdLst>
                  <a:ahLst/>
                  <a:cxnLst>
                    <a:cxn ang="0">
                      <a:pos x="connsiteX0" y="connsiteY0"/>
                    </a:cxn>
                    <a:cxn ang="0">
                      <a:pos x="connsiteX1" y="connsiteY1"/>
                    </a:cxn>
                    <a:cxn ang="0">
                      <a:pos x="connsiteX2" y="connsiteY2"/>
                    </a:cxn>
                  </a:cxnLst>
                  <a:rect l="l" t="t" r="r" b="b"/>
                  <a:pathLst>
                    <a:path w="1479550" h="1460510">
                      <a:moveTo>
                        <a:pt x="0" y="1441460"/>
                      </a:moveTo>
                      <a:cubicBezTo>
                        <a:pt x="203729" y="719147"/>
                        <a:pt x="407458" y="-3165"/>
                        <a:pt x="654050" y="10"/>
                      </a:cubicBezTo>
                      <a:cubicBezTo>
                        <a:pt x="900642" y="3185"/>
                        <a:pt x="1190096" y="731847"/>
                        <a:pt x="1479550" y="1460510"/>
                      </a:cubicBezTo>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38" name="任意多边形: 形状 9">
                  <a:extLst>
                    <a:ext uri="{FF2B5EF4-FFF2-40B4-BE49-F238E27FC236}">
                      <a16:creationId xmlns:a16="http://schemas.microsoft.com/office/drawing/2014/main" id="{934FBC02-47C9-31B1-B7C8-62B1EC02B48B}"/>
                    </a:ext>
                  </a:extLst>
                </p:cNvPr>
                <p:cNvSpPr/>
                <p:nvPr/>
              </p:nvSpPr>
              <p:spPr>
                <a:xfrm flipV="1">
                  <a:off x="7505700" y="1964680"/>
                  <a:ext cx="1860550" cy="1460510"/>
                </a:xfrm>
                <a:custGeom>
                  <a:avLst/>
                  <a:gdLst>
                    <a:gd name="connsiteX0" fmla="*/ 0 w 1479550"/>
                    <a:gd name="connsiteY0" fmla="*/ 1441460 h 1460510"/>
                    <a:gd name="connsiteX1" fmla="*/ 654050 w 1479550"/>
                    <a:gd name="connsiteY1" fmla="*/ 10 h 1460510"/>
                    <a:gd name="connsiteX2" fmla="*/ 1479550 w 1479550"/>
                    <a:gd name="connsiteY2" fmla="*/ 1460510 h 1460510"/>
                  </a:gdLst>
                  <a:ahLst/>
                  <a:cxnLst>
                    <a:cxn ang="0">
                      <a:pos x="connsiteX0" y="connsiteY0"/>
                    </a:cxn>
                    <a:cxn ang="0">
                      <a:pos x="connsiteX1" y="connsiteY1"/>
                    </a:cxn>
                    <a:cxn ang="0">
                      <a:pos x="connsiteX2" y="connsiteY2"/>
                    </a:cxn>
                  </a:cxnLst>
                  <a:rect l="l" t="t" r="r" b="b"/>
                  <a:pathLst>
                    <a:path w="1479550" h="1460510">
                      <a:moveTo>
                        <a:pt x="0" y="1441460"/>
                      </a:moveTo>
                      <a:cubicBezTo>
                        <a:pt x="203729" y="719147"/>
                        <a:pt x="407458" y="-3165"/>
                        <a:pt x="654050" y="10"/>
                      </a:cubicBezTo>
                      <a:cubicBezTo>
                        <a:pt x="900642" y="3185"/>
                        <a:pt x="1190096" y="731847"/>
                        <a:pt x="1479550" y="146051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grpSp>
          <p:sp>
            <p:nvSpPr>
              <p:cNvPr id="21" name="椭圆 20">
                <a:extLst>
                  <a:ext uri="{FF2B5EF4-FFF2-40B4-BE49-F238E27FC236}">
                    <a16:creationId xmlns:a16="http://schemas.microsoft.com/office/drawing/2014/main" id="{558D72E3-1B8A-F1D8-550B-4B7793CEE607}"/>
                  </a:ext>
                </a:extLst>
              </p:cNvPr>
              <p:cNvSpPr/>
              <p:nvPr/>
            </p:nvSpPr>
            <p:spPr>
              <a:xfrm>
                <a:off x="2024074" y="4085723"/>
                <a:ext cx="165100" cy="159728"/>
              </a:xfrm>
              <a:prstGeom prst="ellipse">
                <a:avLst/>
              </a:prstGeom>
              <a:ln>
                <a:solidFill>
                  <a:schemeClr val="tx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22" name="直接箭头连接符 25">
                <a:extLst>
                  <a:ext uri="{FF2B5EF4-FFF2-40B4-BE49-F238E27FC236}">
                    <a16:creationId xmlns:a16="http://schemas.microsoft.com/office/drawing/2014/main" id="{38B5A0CD-0E48-45DA-44C1-041C4FA4E548}"/>
                  </a:ext>
                </a:extLst>
              </p:cNvPr>
              <p:cNvCxnSpPr>
                <a:cxnSpLocks/>
              </p:cNvCxnSpPr>
              <p:nvPr/>
            </p:nvCxnSpPr>
            <p:spPr>
              <a:xfrm flipV="1">
                <a:off x="1162413" y="4198517"/>
                <a:ext cx="730250" cy="355599"/>
              </a:xfrm>
              <a:prstGeom prst="straightConnector1">
                <a:avLst/>
              </a:prstGeom>
              <a:ln w="28575">
                <a:solidFill>
                  <a:srgbClr val="A80C2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6">
                <a:extLst>
                  <a:ext uri="{FF2B5EF4-FFF2-40B4-BE49-F238E27FC236}">
                    <a16:creationId xmlns:a16="http://schemas.microsoft.com/office/drawing/2014/main" id="{55DB3C43-D55B-2927-D961-29FE7A80CF50}"/>
                  </a:ext>
                </a:extLst>
              </p:cNvPr>
              <p:cNvCxnSpPr>
                <a:cxnSpLocks/>
              </p:cNvCxnSpPr>
              <p:nvPr/>
            </p:nvCxnSpPr>
            <p:spPr>
              <a:xfrm flipH="1" flipV="1">
                <a:off x="1119543" y="3510637"/>
                <a:ext cx="815989" cy="557803"/>
              </a:xfrm>
              <a:prstGeom prst="straightConnector1">
                <a:avLst/>
              </a:prstGeom>
              <a:ln w="28575">
                <a:solidFill>
                  <a:srgbClr val="A80C2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60F39F40-D699-2279-3785-74EAEB3F0A2F}"/>
                  </a:ext>
                </a:extLst>
              </p:cNvPr>
              <p:cNvSpPr txBox="1"/>
              <p:nvPr/>
            </p:nvSpPr>
            <p:spPr>
              <a:xfrm>
                <a:off x="500264" y="4438200"/>
                <a:ext cx="679451" cy="232733"/>
              </a:xfrm>
              <a:prstGeom prst="rect">
                <a:avLst/>
              </a:prstGeom>
              <a:noFill/>
            </p:spPr>
            <p:txBody>
              <a:bodyPr wrap="square" rtlCol="0">
                <a:spAutoFit/>
              </a:bodyPr>
              <a:lstStyle/>
              <a:p>
                <a:r>
                  <a:rPr lang="en-US" altLang="zh-CN" sz="1351" b="1" dirty="0">
                    <a:solidFill>
                      <a:srgbClr val="A80C26"/>
                    </a:solidFill>
                    <a:cs typeface="Times New Roman" panose="02020603050405020304" pitchFamily="18" charset="0"/>
                  </a:rPr>
                  <a:t>DM</a:t>
                </a:r>
                <a:endParaRPr lang="zh-CN" altLang="en-US" sz="1351" b="1" dirty="0">
                  <a:solidFill>
                    <a:srgbClr val="A80C26"/>
                  </a:solidFill>
                  <a:cs typeface="Times New Roman" panose="02020603050405020304" pitchFamily="18" charset="0"/>
                </a:endParaRPr>
              </a:p>
            </p:txBody>
          </p:sp>
          <p:sp>
            <p:nvSpPr>
              <p:cNvPr id="28" name="文本框 27">
                <a:extLst>
                  <a:ext uri="{FF2B5EF4-FFF2-40B4-BE49-F238E27FC236}">
                    <a16:creationId xmlns:a16="http://schemas.microsoft.com/office/drawing/2014/main" id="{C4DA5841-7A69-D6C1-9E3D-2936588B159E}"/>
                  </a:ext>
                </a:extLst>
              </p:cNvPr>
              <p:cNvSpPr txBox="1"/>
              <p:nvPr/>
            </p:nvSpPr>
            <p:spPr>
              <a:xfrm>
                <a:off x="506497" y="3338642"/>
                <a:ext cx="679451" cy="232733"/>
              </a:xfrm>
              <a:prstGeom prst="rect">
                <a:avLst/>
              </a:prstGeom>
              <a:noFill/>
            </p:spPr>
            <p:txBody>
              <a:bodyPr wrap="square" rtlCol="0">
                <a:spAutoFit/>
              </a:bodyPr>
              <a:lstStyle/>
              <a:p>
                <a:r>
                  <a:rPr lang="en-US" altLang="zh-CN" sz="1351" b="1" dirty="0">
                    <a:solidFill>
                      <a:srgbClr val="A80C26"/>
                    </a:solidFill>
                    <a:cs typeface="Times New Roman" panose="02020603050405020304" pitchFamily="18" charset="0"/>
                  </a:rPr>
                  <a:t>DM</a:t>
                </a:r>
                <a:endParaRPr lang="zh-CN" altLang="en-US" sz="1351" b="1" dirty="0">
                  <a:solidFill>
                    <a:srgbClr val="A80C26"/>
                  </a:solidFill>
                  <a:cs typeface="Times New Roman" panose="02020603050405020304" pitchFamily="18" charset="0"/>
                </a:endParaRPr>
              </a:p>
            </p:txBody>
          </p:sp>
          <p:cxnSp>
            <p:nvCxnSpPr>
              <p:cNvPr id="29" name="直接箭头连接符 30">
                <a:extLst>
                  <a:ext uri="{FF2B5EF4-FFF2-40B4-BE49-F238E27FC236}">
                    <a16:creationId xmlns:a16="http://schemas.microsoft.com/office/drawing/2014/main" id="{51C4F544-042B-FF7F-08D6-80C89DF052C6}"/>
                  </a:ext>
                </a:extLst>
              </p:cNvPr>
              <p:cNvCxnSpPr>
                <a:cxnSpLocks/>
              </p:cNvCxnSpPr>
              <p:nvPr/>
            </p:nvCxnSpPr>
            <p:spPr>
              <a:xfrm flipV="1">
                <a:off x="2106624" y="3305755"/>
                <a:ext cx="0" cy="720244"/>
              </a:xfrm>
              <a:prstGeom prst="straightConnector1">
                <a:avLst/>
              </a:prstGeom>
              <a:ln w="28575">
                <a:solidFill>
                  <a:srgbClr val="2261A6"/>
                </a:solidFill>
                <a:tailEnd type="triangle"/>
              </a:ln>
            </p:spPr>
            <p:style>
              <a:lnRef idx="1">
                <a:schemeClr val="accent1"/>
              </a:lnRef>
              <a:fillRef idx="0">
                <a:schemeClr val="accent1"/>
              </a:fillRef>
              <a:effectRef idx="0">
                <a:schemeClr val="accent1"/>
              </a:effectRef>
              <a:fontRef idx="minor">
                <a:schemeClr val="tx1"/>
              </a:fontRef>
            </p:style>
          </p:cxnSp>
          <p:sp>
            <p:nvSpPr>
              <p:cNvPr id="30" name="椭圆 29">
                <a:extLst>
                  <a:ext uri="{FF2B5EF4-FFF2-40B4-BE49-F238E27FC236}">
                    <a16:creationId xmlns:a16="http://schemas.microsoft.com/office/drawing/2014/main" id="{95050C97-BA5B-0191-3692-C86931DEF0FC}"/>
                  </a:ext>
                </a:extLst>
              </p:cNvPr>
              <p:cNvSpPr/>
              <p:nvPr/>
            </p:nvSpPr>
            <p:spPr>
              <a:xfrm>
                <a:off x="2034496" y="3083845"/>
                <a:ext cx="165100" cy="159728"/>
              </a:xfrm>
              <a:prstGeom prst="ellipse">
                <a:avLst/>
              </a:prstGeom>
              <a:ln>
                <a:solidFill>
                  <a:schemeClr val="tx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31" name="直接箭头连接符 33">
                <a:extLst>
                  <a:ext uri="{FF2B5EF4-FFF2-40B4-BE49-F238E27FC236}">
                    <a16:creationId xmlns:a16="http://schemas.microsoft.com/office/drawing/2014/main" id="{2ECF63C3-31DF-0F86-F4CE-4ADD63774A46}"/>
                  </a:ext>
                </a:extLst>
              </p:cNvPr>
              <p:cNvCxnSpPr>
                <a:cxnSpLocks/>
              </p:cNvCxnSpPr>
              <p:nvPr/>
            </p:nvCxnSpPr>
            <p:spPr>
              <a:xfrm>
                <a:off x="2309725" y="3163709"/>
                <a:ext cx="687824" cy="0"/>
              </a:xfrm>
              <a:prstGeom prst="straightConnector1">
                <a:avLst/>
              </a:prstGeom>
              <a:ln w="28575">
                <a:solidFill>
                  <a:srgbClr val="2261A6"/>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2F2DD1D6-B930-8B13-F820-41126BCE27EF}"/>
                  </a:ext>
                </a:extLst>
              </p:cNvPr>
              <p:cNvSpPr txBox="1"/>
              <p:nvPr/>
            </p:nvSpPr>
            <p:spPr>
              <a:xfrm>
                <a:off x="3017113" y="2953324"/>
                <a:ext cx="1131726" cy="232733"/>
              </a:xfrm>
              <a:prstGeom prst="rect">
                <a:avLst/>
              </a:prstGeom>
              <a:noFill/>
            </p:spPr>
            <p:txBody>
              <a:bodyPr wrap="square" rtlCol="0">
                <a:spAutoFit/>
              </a:bodyPr>
              <a:lstStyle/>
              <a:p>
                <a:r>
                  <a:rPr lang="en-US" altLang="zh-CN" sz="1351" b="1" dirty="0">
                    <a:cs typeface="Times New Roman" panose="02020603050405020304" pitchFamily="18" charset="0"/>
                  </a:rPr>
                  <a:t>detector</a:t>
                </a:r>
                <a:endParaRPr lang="zh-CN" altLang="en-US" sz="1351" b="1" dirty="0">
                  <a:cs typeface="Times New Roman" panose="02020603050405020304" pitchFamily="18" charset="0"/>
                </a:endParaRPr>
              </a:p>
            </p:txBody>
          </p:sp>
          <p:cxnSp>
            <p:nvCxnSpPr>
              <p:cNvPr id="33" name="直接连接符 38">
                <a:extLst>
                  <a:ext uri="{FF2B5EF4-FFF2-40B4-BE49-F238E27FC236}">
                    <a16:creationId xmlns:a16="http://schemas.microsoft.com/office/drawing/2014/main" id="{A7E26D64-49AA-BC14-B834-A75965B88BC7}"/>
                  </a:ext>
                </a:extLst>
              </p:cNvPr>
              <p:cNvCxnSpPr>
                <a:stCxn id="38" idx="1"/>
              </p:cNvCxnSpPr>
              <p:nvPr/>
            </p:nvCxnSpPr>
            <p:spPr>
              <a:xfrm>
                <a:off x="2081374" y="3510627"/>
                <a:ext cx="1279374" cy="1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9">
                <a:extLst>
                  <a:ext uri="{FF2B5EF4-FFF2-40B4-BE49-F238E27FC236}">
                    <a16:creationId xmlns:a16="http://schemas.microsoft.com/office/drawing/2014/main" id="{F1A5F2C8-E0AD-BF26-8449-2F4EA5371E84}"/>
                  </a:ext>
                </a:extLst>
              </p:cNvPr>
              <p:cNvCxnSpPr/>
              <p:nvPr/>
            </p:nvCxnSpPr>
            <p:spPr>
              <a:xfrm>
                <a:off x="2081374" y="3889087"/>
                <a:ext cx="1279374" cy="1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5" name="右大括号 34">
                <a:extLst>
                  <a:ext uri="{FF2B5EF4-FFF2-40B4-BE49-F238E27FC236}">
                    <a16:creationId xmlns:a16="http://schemas.microsoft.com/office/drawing/2014/main" id="{B45472E8-A4FF-AF40-905E-AFE0ED675DEA}"/>
                  </a:ext>
                </a:extLst>
              </p:cNvPr>
              <p:cNvSpPr/>
              <p:nvPr/>
            </p:nvSpPr>
            <p:spPr>
              <a:xfrm>
                <a:off x="3441700" y="3510627"/>
                <a:ext cx="125888" cy="37843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1"/>
              </a:p>
            </p:txBody>
          </p:sp>
          <p:sp>
            <p:nvSpPr>
              <p:cNvPr id="36" name="文本框 35">
                <a:extLst>
                  <a:ext uri="{FF2B5EF4-FFF2-40B4-BE49-F238E27FC236}">
                    <a16:creationId xmlns:a16="http://schemas.microsoft.com/office/drawing/2014/main" id="{7561BB28-EC7B-58D2-5E31-16A4571CCA7D}"/>
                  </a:ext>
                </a:extLst>
              </p:cNvPr>
              <p:cNvSpPr txBox="1"/>
              <p:nvPr/>
            </p:nvSpPr>
            <p:spPr>
              <a:xfrm>
                <a:off x="2277718" y="3581694"/>
                <a:ext cx="1395736" cy="232733"/>
              </a:xfrm>
              <a:prstGeom prst="rect">
                <a:avLst/>
              </a:prstGeom>
              <a:noFill/>
            </p:spPr>
            <p:txBody>
              <a:bodyPr wrap="square" rtlCol="0">
                <a:spAutoFit/>
              </a:bodyPr>
              <a:lstStyle/>
              <a:p>
                <a:r>
                  <a:rPr lang="en-US" altLang="zh-CN" sz="1351" b="1" dirty="0">
                    <a:cs typeface="Times New Roman" panose="02020603050405020304" pitchFamily="18" charset="0"/>
                  </a:rPr>
                  <a:t>Bandgap: </a:t>
                </a:r>
                <a:r>
                  <a:rPr lang="en-US" altLang="zh-CN" sz="1351" b="1" dirty="0">
                    <a:latin typeface="Arial" panose="020B0604020202020204" pitchFamily="34" charset="0"/>
                    <a:cs typeface="Arial" panose="020B0604020202020204" pitchFamily="34" charset="0"/>
                  </a:rPr>
                  <a:t>~</a:t>
                </a:r>
                <a:r>
                  <a:rPr lang="en-US" altLang="zh-CN" sz="1351" b="1" dirty="0">
                    <a:cs typeface="Times New Roman" panose="02020603050405020304" pitchFamily="18" charset="0"/>
                  </a:rPr>
                  <a:t> eV</a:t>
                </a:r>
                <a:endParaRPr lang="zh-CN" altLang="en-US" sz="1351" b="1" dirty="0">
                  <a:cs typeface="Times New Roman" panose="02020603050405020304" pitchFamily="18" charset="0"/>
                </a:endParaRPr>
              </a:p>
            </p:txBody>
          </p:sp>
        </p:grpSp>
        <p:sp>
          <p:nvSpPr>
            <p:cNvPr id="13" name="文本框 12">
              <a:extLst>
                <a:ext uri="{FF2B5EF4-FFF2-40B4-BE49-F238E27FC236}">
                  <a16:creationId xmlns:a16="http://schemas.microsoft.com/office/drawing/2014/main" id="{F6C53001-8E52-092E-A8A6-4A0E98E23641}"/>
                </a:ext>
              </a:extLst>
            </p:cNvPr>
            <p:cNvSpPr txBox="1"/>
            <p:nvPr/>
          </p:nvSpPr>
          <p:spPr>
            <a:xfrm>
              <a:off x="1434093" y="4868719"/>
              <a:ext cx="1752403" cy="232733"/>
            </a:xfrm>
            <a:prstGeom prst="rect">
              <a:avLst/>
            </a:prstGeom>
            <a:noFill/>
          </p:spPr>
          <p:txBody>
            <a:bodyPr wrap="square" rtlCol="0">
              <a:spAutoFit/>
            </a:bodyPr>
            <a:lstStyle/>
            <a:p>
              <a:r>
                <a:rPr lang="en-US" altLang="zh-CN" sz="1351" b="1" dirty="0">
                  <a:cs typeface="Times New Roman" panose="02020603050405020304" pitchFamily="18" charset="0"/>
                </a:rPr>
                <a:t>Valence bands</a:t>
              </a:r>
              <a:endParaRPr lang="zh-CN" altLang="en-US" sz="1351" b="1" dirty="0">
                <a:cs typeface="Times New Roman" panose="02020603050405020304" pitchFamily="18" charset="0"/>
              </a:endParaRPr>
            </a:p>
          </p:txBody>
        </p:sp>
      </p:grpSp>
    </p:spTree>
    <p:extLst>
      <p:ext uri="{BB962C8B-B14F-4D97-AF65-F5344CB8AC3E}">
        <p14:creationId xmlns:p14="http://schemas.microsoft.com/office/powerpoint/2010/main" val="597338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3">
            <a:extLst>
              <a:ext uri="{FF2B5EF4-FFF2-40B4-BE49-F238E27FC236}">
                <a16:creationId xmlns:a16="http://schemas.microsoft.com/office/drawing/2014/main" id="{C2B55F51-4DF9-4A15-E7E6-0118187EA807}"/>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9517489B-6E79-C6D5-54A4-E6C4868F3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a:extLst>
              <a:ext uri="{FF2B5EF4-FFF2-40B4-BE49-F238E27FC236}">
                <a16:creationId xmlns:a16="http://schemas.microsoft.com/office/drawing/2014/main" id="{01C20FED-7E0E-B442-05C7-BE271EA5C823}"/>
              </a:ext>
            </a:extLst>
          </p:cNvPr>
          <p:cNvGrpSpPr/>
          <p:nvPr/>
        </p:nvGrpSpPr>
        <p:grpSpPr>
          <a:xfrm>
            <a:off x="4750130" y="2585866"/>
            <a:ext cx="6603670" cy="3486930"/>
            <a:chOff x="341656" y="2833586"/>
            <a:chExt cx="7495663" cy="3362116"/>
          </a:xfrm>
        </p:grpSpPr>
        <p:pic>
          <p:nvPicPr>
            <p:cNvPr id="5" name="图片 4">
              <a:extLst>
                <a:ext uri="{FF2B5EF4-FFF2-40B4-BE49-F238E27FC236}">
                  <a16:creationId xmlns:a16="http://schemas.microsoft.com/office/drawing/2014/main" id="{6341636E-9575-7143-9E2A-91318AEECAB0}"/>
                </a:ext>
              </a:extLst>
            </p:cNvPr>
            <p:cNvPicPr>
              <a:picLocks noChangeAspect="1"/>
            </p:cNvPicPr>
            <p:nvPr/>
          </p:nvPicPr>
          <p:blipFill>
            <a:blip r:embed="rId4"/>
            <a:stretch>
              <a:fillRect/>
            </a:stretch>
          </p:blipFill>
          <p:spPr>
            <a:xfrm>
              <a:off x="341656" y="2833586"/>
              <a:ext cx="6807117" cy="3362116"/>
            </a:xfrm>
            <a:prstGeom prst="rect">
              <a:avLst/>
            </a:prstGeom>
          </p:spPr>
        </p:pic>
        <p:sp>
          <p:nvSpPr>
            <p:cNvPr id="2" name="文本框 1">
              <a:extLst>
                <a:ext uri="{FF2B5EF4-FFF2-40B4-BE49-F238E27FC236}">
                  <a16:creationId xmlns:a16="http://schemas.microsoft.com/office/drawing/2014/main" id="{CCD48493-E2C7-3441-A173-7250CE0AE03C}"/>
                </a:ext>
              </a:extLst>
            </p:cNvPr>
            <p:cNvSpPr txBox="1"/>
            <p:nvPr/>
          </p:nvSpPr>
          <p:spPr>
            <a:xfrm>
              <a:off x="5911864" y="4540846"/>
              <a:ext cx="1925455" cy="369332"/>
            </a:xfrm>
            <a:prstGeom prst="rect">
              <a:avLst/>
            </a:prstGeom>
            <a:noFill/>
          </p:spPr>
          <p:txBody>
            <a:bodyPr wrap="none" rtlCol="0">
              <a:spAutoFit/>
            </a:bodyPr>
            <a:lstStyle/>
            <a:p>
              <a:r>
                <a:rPr kumimoji="1" lang="en-US" altLang="zh-CN" b="1" dirty="0" err="1">
                  <a:solidFill>
                    <a:srgbClr val="FF0000"/>
                  </a:solidFill>
                </a:rPr>
                <a:t>Lindhard</a:t>
              </a:r>
              <a:r>
                <a:rPr kumimoji="1" lang="en-US" altLang="zh-CN" b="1" dirty="0">
                  <a:solidFill>
                    <a:srgbClr val="FF0000"/>
                  </a:solidFill>
                </a:rPr>
                <a:t> function</a:t>
              </a:r>
              <a:endParaRPr kumimoji="1" lang="zh-CN" altLang="en-US" b="1" dirty="0">
                <a:solidFill>
                  <a:srgbClr val="FF0000"/>
                </a:solidFill>
              </a:endParaRPr>
            </a:p>
          </p:txBody>
        </p:sp>
        <p:sp>
          <p:nvSpPr>
            <p:cNvPr id="3" name="文本框 2">
              <a:extLst>
                <a:ext uri="{FF2B5EF4-FFF2-40B4-BE49-F238E27FC236}">
                  <a16:creationId xmlns:a16="http://schemas.microsoft.com/office/drawing/2014/main" id="{F0D8B667-54A7-864C-BFCF-AED67CE3762D}"/>
                </a:ext>
              </a:extLst>
            </p:cNvPr>
            <p:cNvSpPr txBox="1"/>
            <p:nvPr/>
          </p:nvSpPr>
          <p:spPr>
            <a:xfrm>
              <a:off x="2792646" y="3153804"/>
              <a:ext cx="4326652" cy="369332"/>
            </a:xfrm>
            <a:prstGeom prst="rect">
              <a:avLst/>
            </a:prstGeom>
            <a:noFill/>
          </p:spPr>
          <p:txBody>
            <a:bodyPr wrap="none" rtlCol="0">
              <a:spAutoFit/>
            </a:bodyPr>
            <a:lstStyle/>
            <a:p>
              <a:r>
                <a:rPr kumimoji="1" lang="en-US" altLang="zh-CN" b="1" dirty="0">
                  <a:solidFill>
                    <a:srgbClr val="FF0000"/>
                  </a:solidFill>
                </a:rPr>
                <a:t>Density-Density correlation function (RPA)</a:t>
              </a:r>
              <a:endParaRPr kumimoji="1" lang="zh-CN" altLang="en-US" b="1" dirty="0">
                <a:solidFill>
                  <a:srgbClr val="FF0000"/>
                </a:solidFill>
              </a:endParaRPr>
            </a:p>
          </p:txBody>
        </p:sp>
        <p:sp>
          <p:nvSpPr>
            <p:cNvPr id="4" name="右箭头 3">
              <a:extLst>
                <a:ext uri="{FF2B5EF4-FFF2-40B4-BE49-F238E27FC236}">
                  <a16:creationId xmlns:a16="http://schemas.microsoft.com/office/drawing/2014/main" id="{D3E9376F-3B58-2B42-A635-AA22E2324917}"/>
                </a:ext>
              </a:extLst>
            </p:cNvPr>
            <p:cNvSpPr/>
            <p:nvPr/>
          </p:nvSpPr>
          <p:spPr>
            <a:xfrm>
              <a:off x="3211904" y="4603275"/>
              <a:ext cx="932864" cy="332491"/>
            </a:xfrm>
            <a:prstGeom prst="rightArrow">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31" name="图片 30">
              <a:extLst>
                <a:ext uri="{FF2B5EF4-FFF2-40B4-BE49-F238E27FC236}">
                  <a16:creationId xmlns:a16="http://schemas.microsoft.com/office/drawing/2014/main" id="{55E151E4-59F5-814E-BD64-4CD83243AF5C}"/>
                </a:ext>
              </a:extLst>
            </p:cNvPr>
            <p:cNvPicPr>
              <a:picLocks noChangeAspect="1"/>
            </p:cNvPicPr>
            <p:nvPr/>
          </p:nvPicPr>
          <p:blipFill>
            <a:blip r:embed="rId5"/>
            <a:stretch>
              <a:fillRect/>
            </a:stretch>
          </p:blipFill>
          <p:spPr>
            <a:xfrm>
              <a:off x="4852300" y="4599220"/>
              <a:ext cx="1014647" cy="340603"/>
            </a:xfrm>
            <a:prstGeom prst="rect">
              <a:avLst/>
            </a:prstGeom>
          </p:spPr>
        </p:pic>
      </p:grpSp>
      <p:sp>
        <p:nvSpPr>
          <p:cNvPr id="7" name="日期占位符 6">
            <a:extLst>
              <a:ext uri="{FF2B5EF4-FFF2-40B4-BE49-F238E27FC236}">
                <a16:creationId xmlns:a16="http://schemas.microsoft.com/office/drawing/2014/main" id="{C9E8A241-8E4A-F79C-C1F9-1596BD0B19F2}"/>
              </a:ext>
            </a:extLst>
          </p:cNvPr>
          <p:cNvSpPr>
            <a:spLocks noGrp="1"/>
          </p:cNvSpPr>
          <p:nvPr>
            <p:ph type="dt" sz="half" idx="10"/>
          </p:nvPr>
        </p:nvSpPr>
        <p:spPr/>
        <p:txBody>
          <a:bodyPr/>
          <a:lstStyle/>
          <a:p>
            <a:fld id="{8D1133E1-680A-E647-BE44-81333F108BB7}" type="datetime1">
              <a:rPr kumimoji="1" lang="zh-CN" altLang="en-US" smtClean="0"/>
              <a:t>2025/9/20</a:t>
            </a:fld>
            <a:endParaRPr kumimoji="1" lang="zh-CN" altLang="en-US"/>
          </a:p>
        </p:txBody>
      </p:sp>
      <p:sp>
        <p:nvSpPr>
          <p:cNvPr id="11" name="页脚占位符 10">
            <a:extLst>
              <a:ext uri="{FF2B5EF4-FFF2-40B4-BE49-F238E27FC236}">
                <a16:creationId xmlns:a16="http://schemas.microsoft.com/office/drawing/2014/main" id="{3D6771D2-2505-E043-821E-48E46DB546C0}"/>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8" name="灯片编号占位符 7">
            <a:extLst>
              <a:ext uri="{FF2B5EF4-FFF2-40B4-BE49-F238E27FC236}">
                <a16:creationId xmlns:a16="http://schemas.microsoft.com/office/drawing/2014/main" id="{D0307E17-62DA-1497-9062-860BCE597289}"/>
              </a:ext>
            </a:extLst>
          </p:cNvPr>
          <p:cNvSpPr>
            <a:spLocks noGrp="1"/>
          </p:cNvSpPr>
          <p:nvPr>
            <p:ph type="sldNum" sz="quarter" idx="12"/>
          </p:nvPr>
        </p:nvSpPr>
        <p:spPr/>
        <p:txBody>
          <a:bodyPr/>
          <a:lstStyle/>
          <a:p>
            <a:fld id="{BB1373A5-4827-6B46-A456-4073A047D00B}" type="slidenum">
              <a:rPr kumimoji="1" lang="zh-CN" altLang="en-US" smtClean="0"/>
              <a:t>26</a:t>
            </a:fld>
            <a:endParaRPr kumimoji="1" lang="zh-CN" altLang="en-US"/>
          </a:p>
        </p:txBody>
      </p:sp>
      <p:sp>
        <p:nvSpPr>
          <p:cNvPr id="10" name="矩形 9">
            <a:extLst>
              <a:ext uri="{FF2B5EF4-FFF2-40B4-BE49-F238E27FC236}">
                <a16:creationId xmlns:a16="http://schemas.microsoft.com/office/drawing/2014/main" id="{8ECAFB23-8B43-A4F7-D794-DD43BEB38605}"/>
              </a:ext>
            </a:extLst>
          </p:cNvPr>
          <p:cNvSpPr/>
          <p:nvPr/>
        </p:nvSpPr>
        <p:spPr>
          <a:xfrm>
            <a:off x="6935058" y="989056"/>
            <a:ext cx="4101667" cy="307777"/>
          </a:xfrm>
          <a:prstGeom prst="rect">
            <a:avLst/>
          </a:prstGeom>
        </p:spPr>
        <p:txBody>
          <a:bodyPr wrap="square">
            <a:spAutoFit/>
          </a:bodyPr>
          <a:lstStyle/>
          <a:p>
            <a:pPr algn="ctr"/>
            <a:r>
              <a:rPr lang="en-US" altLang="zh-CN" sz="1400" i="1" dirty="0">
                <a:solidFill>
                  <a:srgbClr val="00B050"/>
                </a:solidFill>
                <a:cs typeface="Times New Roman" panose="02020603050405020304" pitchFamily="18" charset="0"/>
              </a:rPr>
              <a:t>Liang, </a:t>
            </a:r>
            <a:r>
              <a:rPr lang="en-US" altLang="zh-CN" sz="1400" i="1" dirty="0" err="1">
                <a:solidFill>
                  <a:srgbClr val="00B050"/>
                </a:solidFill>
                <a:cs typeface="Times New Roman" panose="02020603050405020304" pitchFamily="18" charset="0"/>
              </a:rPr>
              <a:t>Su</a:t>
            </a:r>
            <a:r>
              <a:rPr lang="en-US" altLang="zh-CN" sz="1400" i="1" dirty="0">
                <a:solidFill>
                  <a:srgbClr val="00B050"/>
                </a:solidFill>
                <a:cs typeface="Times New Roman" panose="02020603050405020304" pitchFamily="18" charset="0"/>
              </a:rPr>
              <a:t>, LW, Zhu, PRL 134 (2025) 7, 071001</a:t>
            </a:r>
            <a:endParaRPr lang="zh-CN" altLang="en-US" sz="1400" i="1" dirty="0">
              <a:solidFill>
                <a:srgbClr val="00B050"/>
              </a:solidFill>
              <a:cs typeface="Times New Roman" panose="02020603050405020304" pitchFamily="18" charset="0"/>
            </a:endParaRPr>
          </a:p>
        </p:txBody>
      </p:sp>
      <p:grpSp>
        <p:nvGrpSpPr>
          <p:cNvPr id="12" name="组合 11">
            <a:extLst>
              <a:ext uri="{FF2B5EF4-FFF2-40B4-BE49-F238E27FC236}">
                <a16:creationId xmlns:a16="http://schemas.microsoft.com/office/drawing/2014/main" id="{4E42F56B-45A8-8BBB-999A-445B6C471D41}"/>
              </a:ext>
            </a:extLst>
          </p:cNvPr>
          <p:cNvGrpSpPr/>
          <p:nvPr/>
        </p:nvGrpSpPr>
        <p:grpSpPr>
          <a:xfrm>
            <a:off x="6768238" y="1643139"/>
            <a:ext cx="3485322" cy="833343"/>
            <a:chOff x="3127513" y="1695029"/>
            <a:chExt cx="3485322" cy="833343"/>
          </a:xfrm>
        </p:grpSpPr>
        <p:pic>
          <p:nvPicPr>
            <p:cNvPr id="13" name="图片 12">
              <a:extLst>
                <a:ext uri="{FF2B5EF4-FFF2-40B4-BE49-F238E27FC236}">
                  <a16:creationId xmlns:a16="http://schemas.microsoft.com/office/drawing/2014/main" id="{1CC6BEC5-CE89-E54D-A40D-46070DFD1813}"/>
                </a:ext>
              </a:extLst>
            </p:cNvPr>
            <p:cNvPicPr>
              <a:picLocks noChangeAspect="1"/>
            </p:cNvPicPr>
            <p:nvPr/>
          </p:nvPicPr>
          <p:blipFill>
            <a:blip r:embed="rId6"/>
            <a:stretch>
              <a:fillRect/>
            </a:stretch>
          </p:blipFill>
          <p:spPr>
            <a:xfrm>
              <a:off x="3347035" y="1813299"/>
              <a:ext cx="3010529" cy="600844"/>
            </a:xfrm>
            <a:prstGeom prst="rect">
              <a:avLst/>
            </a:prstGeom>
          </p:spPr>
        </p:pic>
        <p:sp>
          <p:nvSpPr>
            <p:cNvPr id="9" name="圆角矩形 8">
              <a:extLst>
                <a:ext uri="{FF2B5EF4-FFF2-40B4-BE49-F238E27FC236}">
                  <a16:creationId xmlns:a16="http://schemas.microsoft.com/office/drawing/2014/main" id="{DC12811B-7A48-CC59-B105-4A1A05B14D1B}"/>
                </a:ext>
              </a:extLst>
            </p:cNvPr>
            <p:cNvSpPr/>
            <p:nvPr/>
          </p:nvSpPr>
          <p:spPr>
            <a:xfrm>
              <a:off x="3127513" y="1695029"/>
              <a:ext cx="3485322" cy="833343"/>
            </a:xfrm>
            <a:prstGeom prst="roundRect">
              <a:avLst/>
            </a:prstGeom>
            <a:noFill/>
            <a:ln w="38100">
              <a:solidFill>
                <a:srgbClr val="73FB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 name="Title 1">
            <a:extLst>
              <a:ext uri="{FF2B5EF4-FFF2-40B4-BE49-F238E27FC236}">
                <a16:creationId xmlns:a16="http://schemas.microsoft.com/office/drawing/2014/main" id="{54227E73-ABA4-8D08-0CD5-947119473E1A}"/>
              </a:ext>
            </a:extLst>
          </p:cNvPr>
          <p:cNvSpPr>
            <a:spLocks noGrp="1"/>
          </p:cNvSpPr>
          <p:nvPr>
            <p:ph type="title"/>
          </p:nvPr>
        </p:nvSpPr>
        <p:spPr>
          <a:xfrm>
            <a:off x="1524003" y="121227"/>
            <a:ext cx="8263464" cy="760956"/>
          </a:xfrm>
        </p:spPr>
        <p:txBody>
          <a:bodyPr>
            <a:normAutofit/>
          </a:bodyPr>
          <a:lstStyle/>
          <a:p>
            <a:r>
              <a:rPr lang="en-US" altLang="zh-CN" sz="3200" b="1" dirty="0">
                <a:solidFill>
                  <a:srgbClr val="0432FF"/>
                </a:solidFill>
                <a:latin typeface="+mn-lt"/>
              </a:rPr>
              <a:t>3</a:t>
            </a:r>
            <a:r>
              <a:rPr lang="en-CN" altLang="zh-CN" sz="3200" b="1">
                <a:solidFill>
                  <a:srgbClr val="0432FF"/>
                </a:solidFill>
                <a:latin typeface="+mn-lt"/>
              </a:rPr>
              <a:t>. </a:t>
            </a:r>
            <a:r>
              <a:rPr lang="en-US" altLang="zh-CN" sz="3200" b="1" dirty="0" err="1">
                <a:solidFill>
                  <a:srgbClr val="0432FF"/>
                </a:solidFill>
                <a:latin typeface="+mn-lt"/>
              </a:rPr>
              <a:t>DM+Electron</a:t>
            </a:r>
            <a:r>
              <a:rPr lang="en-US" altLang="zh-CN" sz="3200" b="1" dirty="0">
                <a:solidFill>
                  <a:srgbClr val="0432FF"/>
                </a:solidFill>
                <a:latin typeface="+mn-lt"/>
              </a:rPr>
              <a:t>: Collective Excitation</a:t>
            </a:r>
            <a:endParaRPr lang="en-CN" altLang="zh-CN" sz="3200" b="1" dirty="0">
              <a:solidFill>
                <a:srgbClr val="0432FF"/>
              </a:solidFill>
              <a:latin typeface="+mn-lt"/>
            </a:endParaRPr>
          </a:p>
        </p:txBody>
      </p:sp>
      <p:pic>
        <p:nvPicPr>
          <p:cNvPr id="14" name="图片 13">
            <a:extLst>
              <a:ext uri="{FF2B5EF4-FFF2-40B4-BE49-F238E27FC236}">
                <a16:creationId xmlns:a16="http://schemas.microsoft.com/office/drawing/2014/main" id="{3BF119F0-05BD-F538-B2F8-E8E7650527F8}"/>
              </a:ext>
            </a:extLst>
          </p:cNvPr>
          <p:cNvPicPr>
            <a:picLocks noChangeAspect="1"/>
          </p:cNvPicPr>
          <p:nvPr/>
        </p:nvPicPr>
        <p:blipFill>
          <a:blip r:embed="rId7"/>
          <a:stretch>
            <a:fillRect/>
          </a:stretch>
        </p:blipFill>
        <p:spPr>
          <a:xfrm>
            <a:off x="886243" y="1640170"/>
            <a:ext cx="3152357" cy="2749102"/>
          </a:xfrm>
          <a:prstGeom prst="rect">
            <a:avLst/>
          </a:prstGeom>
        </p:spPr>
      </p:pic>
      <p:sp>
        <p:nvSpPr>
          <p:cNvPr id="15" name="文本框 6">
            <a:extLst>
              <a:ext uri="{FF2B5EF4-FFF2-40B4-BE49-F238E27FC236}">
                <a16:creationId xmlns:a16="http://schemas.microsoft.com/office/drawing/2014/main" id="{0F21EEB7-9528-EC46-CCB0-AEC20C60B94E}"/>
              </a:ext>
            </a:extLst>
          </p:cNvPr>
          <p:cNvSpPr txBox="1"/>
          <p:nvPr/>
        </p:nvSpPr>
        <p:spPr>
          <a:xfrm>
            <a:off x="1062270" y="4639151"/>
            <a:ext cx="2627875"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2400" b="1" dirty="0">
                <a:solidFill>
                  <a:srgbClr val="FF0000"/>
                </a:solidFill>
              </a:rPr>
              <a:t>Dielectric Function</a:t>
            </a:r>
            <a:endParaRPr lang="zh-CN" altLang="en-US" sz="2400" b="1" dirty="0">
              <a:solidFill>
                <a:srgbClr val="FF0000"/>
              </a:solidFill>
            </a:endParaRPr>
          </a:p>
        </p:txBody>
      </p:sp>
      <p:pic>
        <p:nvPicPr>
          <p:cNvPr id="19" name="图片 18">
            <a:extLst>
              <a:ext uri="{FF2B5EF4-FFF2-40B4-BE49-F238E27FC236}">
                <a16:creationId xmlns:a16="http://schemas.microsoft.com/office/drawing/2014/main" id="{D602DD04-D630-402E-5A7F-3BBB7BB274C5}"/>
              </a:ext>
            </a:extLst>
          </p:cNvPr>
          <p:cNvPicPr>
            <a:picLocks noChangeAspect="1"/>
          </p:cNvPicPr>
          <p:nvPr/>
        </p:nvPicPr>
        <p:blipFill>
          <a:blip r:embed="rId8"/>
          <a:stretch>
            <a:fillRect/>
          </a:stretch>
        </p:blipFill>
        <p:spPr>
          <a:xfrm>
            <a:off x="1005996" y="5394841"/>
            <a:ext cx="2810419" cy="419977"/>
          </a:xfrm>
          <a:prstGeom prst="rect">
            <a:avLst/>
          </a:prstGeom>
          <a:ln w="25400">
            <a:solidFill>
              <a:srgbClr val="C00000"/>
            </a:solidFill>
          </a:ln>
        </p:spPr>
      </p:pic>
    </p:spTree>
    <p:extLst>
      <p:ext uri="{BB962C8B-B14F-4D97-AF65-F5344CB8AC3E}">
        <p14:creationId xmlns:p14="http://schemas.microsoft.com/office/powerpoint/2010/main" val="812878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3">
            <a:extLst>
              <a:ext uri="{FF2B5EF4-FFF2-40B4-BE49-F238E27FC236}">
                <a16:creationId xmlns:a16="http://schemas.microsoft.com/office/drawing/2014/main" id="{C2B55F51-4DF9-4A15-E7E6-0118187EA807}"/>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9517489B-6E79-C6D5-54A4-E6C4868F3D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a:extLst>
              <a:ext uri="{FF2B5EF4-FFF2-40B4-BE49-F238E27FC236}">
                <a16:creationId xmlns:a16="http://schemas.microsoft.com/office/drawing/2014/main" id="{4985FC20-D278-6FDA-5F94-09737D74878F}"/>
              </a:ext>
            </a:extLst>
          </p:cNvPr>
          <p:cNvSpPr>
            <a:spLocks noGrp="1"/>
          </p:cNvSpPr>
          <p:nvPr>
            <p:ph type="dt" sz="half" idx="10"/>
          </p:nvPr>
        </p:nvSpPr>
        <p:spPr/>
        <p:txBody>
          <a:bodyPr/>
          <a:lstStyle/>
          <a:p>
            <a:fld id="{A6D81066-63F9-134C-961D-0478828BFF82}" type="datetime1">
              <a:rPr kumimoji="1" lang="zh-CN" altLang="en-US" smtClean="0"/>
              <a:t>2025/9/20</a:t>
            </a:fld>
            <a:endParaRPr kumimoji="1" lang="zh-CN" altLang="en-US"/>
          </a:p>
        </p:txBody>
      </p:sp>
      <p:sp>
        <p:nvSpPr>
          <p:cNvPr id="5" name="页脚占位符 4">
            <a:extLst>
              <a:ext uri="{FF2B5EF4-FFF2-40B4-BE49-F238E27FC236}">
                <a16:creationId xmlns:a16="http://schemas.microsoft.com/office/drawing/2014/main" id="{01329479-724A-C747-9247-DB47773F8EEF}"/>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3" name="灯片编号占位符 2">
            <a:extLst>
              <a:ext uri="{FF2B5EF4-FFF2-40B4-BE49-F238E27FC236}">
                <a16:creationId xmlns:a16="http://schemas.microsoft.com/office/drawing/2014/main" id="{35EC239E-C5DE-BE05-C17D-0398FE0E369C}"/>
              </a:ext>
            </a:extLst>
          </p:cNvPr>
          <p:cNvSpPr>
            <a:spLocks noGrp="1"/>
          </p:cNvSpPr>
          <p:nvPr>
            <p:ph type="sldNum" sz="quarter" idx="12"/>
          </p:nvPr>
        </p:nvSpPr>
        <p:spPr/>
        <p:txBody>
          <a:bodyPr/>
          <a:lstStyle/>
          <a:p>
            <a:fld id="{BB1373A5-4827-6B46-A456-4073A047D00B}" type="slidenum">
              <a:rPr kumimoji="1" lang="zh-CN" altLang="en-US" smtClean="0"/>
              <a:t>27</a:t>
            </a:fld>
            <a:endParaRPr kumimoji="1" lang="zh-CN" altLang="en-US"/>
          </a:p>
        </p:txBody>
      </p:sp>
      <p:grpSp>
        <p:nvGrpSpPr>
          <p:cNvPr id="25" name="组合 24">
            <a:extLst>
              <a:ext uri="{FF2B5EF4-FFF2-40B4-BE49-F238E27FC236}">
                <a16:creationId xmlns:a16="http://schemas.microsoft.com/office/drawing/2014/main" id="{87973CFD-4D54-BC54-BB32-1E2305CC721E}"/>
              </a:ext>
            </a:extLst>
          </p:cNvPr>
          <p:cNvGrpSpPr/>
          <p:nvPr/>
        </p:nvGrpSpPr>
        <p:grpSpPr>
          <a:xfrm>
            <a:off x="240324" y="3319753"/>
            <a:ext cx="6432328" cy="1803364"/>
            <a:chOff x="807576" y="4075034"/>
            <a:chExt cx="6632522" cy="1553159"/>
          </a:xfrm>
        </p:grpSpPr>
        <p:sp>
          <p:nvSpPr>
            <p:cNvPr id="7" name="文本框 6">
              <a:extLst>
                <a:ext uri="{FF2B5EF4-FFF2-40B4-BE49-F238E27FC236}">
                  <a16:creationId xmlns:a16="http://schemas.microsoft.com/office/drawing/2014/main" id="{4A3198B3-6C50-ACA3-66D4-980FB251F42D}"/>
                </a:ext>
              </a:extLst>
            </p:cNvPr>
            <p:cNvSpPr txBox="1"/>
            <p:nvPr/>
          </p:nvSpPr>
          <p:spPr>
            <a:xfrm>
              <a:off x="4666045" y="4075034"/>
              <a:ext cx="2774053" cy="318090"/>
            </a:xfrm>
            <a:prstGeom prst="rect">
              <a:avLst/>
            </a:prstGeom>
            <a:noFill/>
          </p:spPr>
          <p:txBody>
            <a:bodyPr wrap="square">
              <a:spAutoFit/>
            </a:bodyPr>
            <a:lstStyle/>
            <a:p>
              <a:r>
                <a:rPr lang="en-US" altLang="zh-CN" b="1" dirty="0">
                  <a:solidFill>
                    <a:srgbClr val="0432FF"/>
                  </a:solidFill>
                </a:rPr>
                <a:t>Energy Loss Function (ELF)</a:t>
              </a:r>
              <a:endParaRPr lang="zh-CN" altLang="en-US" b="1" dirty="0">
                <a:solidFill>
                  <a:srgbClr val="0432FF"/>
                </a:solidFill>
              </a:endParaRPr>
            </a:p>
          </p:txBody>
        </p:sp>
        <p:grpSp>
          <p:nvGrpSpPr>
            <p:cNvPr id="24" name="组合 23">
              <a:extLst>
                <a:ext uri="{FF2B5EF4-FFF2-40B4-BE49-F238E27FC236}">
                  <a16:creationId xmlns:a16="http://schemas.microsoft.com/office/drawing/2014/main" id="{9B77EB1D-8066-07A2-96EF-01A1097BE4D9}"/>
                </a:ext>
              </a:extLst>
            </p:cNvPr>
            <p:cNvGrpSpPr/>
            <p:nvPr/>
          </p:nvGrpSpPr>
          <p:grpSpPr>
            <a:xfrm>
              <a:off x="1486476" y="4543044"/>
              <a:ext cx="5730063" cy="685883"/>
              <a:chOff x="1486476" y="4543044"/>
              <a:chExt cx="5730063" cy="685883"/>
            </a:xfrm>
          </p:grpSpPr>
          <p:grpSp>
            <p:nvGrpSpPr>
              <p:cNvPr id="9" name="组合 8">
                <a:extLst>
                  <a:ext uri="{FF2B5EF4-FFF2-40B4-BE49-F238E27FC236}">
                    <a16:creationId xmlns:a16="http://schemas.microsoft.com/office/drawing/2014/main" id="{C6DB78AA-5FB1-2914-A8E8-39A0B52FFC57}"/>
                  </a:ext>
                </a:extLst>
              </p:cNvPr>
              <p:cNvGrpSpPr/>
              <p:nvPr/>
            </p:nvGrpSpPr>
            <p:grpSpPr>
              <a:xfrm>
                <a:off x="1486476" y="4543044"/>
                <a:ext cx="5730063" cy="685883"/>
                <a:chOff x="805707" y="5280803"/>
                <a:chExt cx="5730063" cy="685883"/>
              </a:xfrm>
            </p:grpSpPr>
            <p:grpSp>
              <p:nvGrpSpPr>
                <p:cNvPr id="11" name="组合 10">
                  <a:extLst>
                    <a:ext uri="{FF2B5EF4-FFF2-40B4-BE49-F238E27FC236}">
                      <a16:creationId xmlns:a16="http://schemas.microsoft.com/office/drawing/2014/main" id="{D36339BE-B196-5E2B-3FC3-C416E099193A}"/>
                    </a:ext>
                  </a:extLst>
                </p:cNvPr>
                <p:cNvGrpSpPr/>
                <p:nvPr/>
              </p:nvGrpSpPr>
              <p:grpSpPr>
                <a:xfrm>
                  <a:off x="805707" y="5280803"/>
                  <a:ext cx="5730063" cy="685883"/>
                  <a:chOff x="2229217" y="5265759"/>
                  <a:chExt cx="6200312" cy="763459"/>
                </a:xfrm>
              </p:grpSpPr>
              <p:pic>
                <p:nvPicPr>
                  <p:cNvPr id="13" name="图片 12">
                    <a:extLst>
                      <a:ext uri="{FF2B5EF4-FFF2-40B4-BE49-F238E27FC236}">
                        <a16:creationId xmlns:a16="http://schemas.microsoft.com/office/drawing/2014/main" id="{7C395FFC-F4C4-C27F-C1BD-A1260A887C35}"/>
                      </a:ext>
                    </a:extLst>
                  </p:cNvPr>
                  <p:cNvPicPr>
                    <a:picLocks noChangeAspect="1"/>
                  </p:cNvPicPr>
                  <p:nvPr/>
                </p:nvPicPr>
                <p:blipFill>
                  <a:blip r:embed="rId7"/>
                  <a:stretch>
                    <a:fillRect/>
                  </a:stretch>
                </p:blipFill>
                <p:spPr>
                  <a:xfrm>
                    <a:off x="2229217" y="5279830"/>
                    <a:ext cx="6200312" cy="735324"/>
                  </a:xfrm>
                  <a:prstGeom prst="rect">
                    <a:avLst/>
                  </a:prstGeom>
                </p:spPr>
              </p:pic>
              <p:sp>
                <p:nvSpPr>
                  <p:cNvPr id="14" name="圆角矩形 13">
                    <a:extLst>
                      <a:ext uri="{FF2B5EF4-FFF2-40B4-BE49-F238E27FC236}">
                        <a16:creationId xmlns:a16="http://schemas.microsoft.com/office/drawing/2014/main" id="{683807BF-03B7-AAFF-5951-89F351449F17}"/>
                      </a:ext>
                    </a:extLst>
                  </p:cNvPr>
                  <p:cNvSpPr/>
                  <p:nvPr/>
                </p:nvSpPr>
                <p:spPr>
                  <a:xfrm>
                    <a:off x="6363083" y="5265759"/>
                    <a:ext cx="2066445" cy="763459"/>
                  </a:xfrm>
                  <a:prstGeom prst="roundRect">
                    <a:avLst/>
                  </a:prstGeom>
                  <a:solidFill>
                    <a:srgbClr val="0432FF">
                      <a:alpha val="20000"/>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12" name="圆角矩形 11">
                  <a:extLst>
                    <a:ext uri="{FF2B5EF4-FFF2-40B4-BE49-F238E27FC236}">
                      <a16:creationId xmlns:a16="http://schemas.microsoft.com/office/drawing/2014/main" id="{6CDE81C4-662A-A9E4-58FC-A456CA63437A}"/>
                    </a:ext>
                  </a:extLst>
                </p:cNvPr>
                <p:cNvSpPr/>
                <p:nvPr/>
              </p:nvSpPr>
              <p:spPr>
                <a:xfrm>
                  <a:off x="2847324" y="5293185"/>
                  <a:ext cx="1137951" cy="660607"/>
                </a:xfrm>
                <a:prstGeom prst="roundRect">
                  <a:avLst/>
                </a:prstGeom>
                <a:solidFill>
                  <a:srgbClr val="73FB79">
                    <a:alpha val="20000"/>
                  </a:srgbClr>
                </a:solidFill>
                <a:ln>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15" name="圆角矩形 14">
                <a:extLst>
                  <a:ext uri="{FF2B5EF4-FFF2-40B4-BE49-F238E27FC236}">
                    <a16:creationId xmlns:a16="http://schemas.microsoft.com/office/drawing/2014/main" id="{82EE5188-B51B-EFC6-82C4-9F222AA366EA}"/>
                  </a:ext>
                </a:extLst>
              </p:cNvPr>
              <p:cNvSpPr/>
              <p:nvPr/>
            </p:nvSpPr>
            <p:spPr>
              <a:xfrm>
                <a:off x="1486477" y="4543047"/>
                <a:ext cx="799830" cy="660607"/>
              </a:xfrm>
              <a:prstGeom prst="round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19" name="文本框 18">
              <a:extLst>
                <a:ext uri="{FF2B5EF4-FFF2-40B4-BE49-F238E27FC236}">
                  <a16:creationId xmlns:a16="http://schemas.microsoft.com/office/drawing/2014/main" id="{E559427C-8E8E-C33F-334D-D3B932A6551E}"/>
                </a:ext>
              </a:extLst>
            </p:cNvPr>
            <p:cNvSpPr txBox="1"/>
            <p:nvPr/>
          </p:nvSpPr>
          <p:spPr>
            <a:xfrm>
              <a:off x="807576" y="4080771"/>
              <a:ext cx="2024675" cy="318090"/>
            </a:xfrm>
            <a:prstGeom prst="rect">
              <a:avLst/>
            </a:prstGeom>
            <a:noFill/>
          </p:spPr>
          <p:txBody>
            <a:bodyPr wrap="square">
              <a:spAutoFit/>
            </a:bodyPr>
            <a:lstStyle/>
            <a:p>
              <a:r>
                <a:rPr lang="en-US" altLang="zh-CN" b="1" dirty="0">
                  <a:solidFill>
                    <a:srgbClr val="FFC000"/>
                  </a:solidFill>
                </a:rPr>
                <a:t>DM scattering rate</a:t>
              </a:r>
              <a:endParaRPr lang="zh-CN" altLang="en-US" b="1" dirty="0">
                <a:solidFill>
                  <a:srgbClr val="FFC000"/>
                </a:solidFill>
              </a:endParaRPr>
            </a:p>
          </p:txBody>
        </p:sp>
        <p:sp>
          <p:nvSpPr>
            <p:cNvPr id="20" name="文本框 19">
              <a:extLst>
                <a:ext uri="{FF2B5EF4-FFF2-40B4-BE49-F238E27FC236}">
                  <a16:creationId xmlns:a16="http://schemas.microsoft.com/office/drawing/2014/main" id="{A82199D9-FB55-3A76-B15C-B7C29329E203}"/>
                </a:ext>
              </a:extLst>
            </p:cNvPr>
            <p:cNvSpPr txBox="1"/>
            <p:nvPr/>
          </p:nvSpPr>
          <p:spPr>
            <a:xfrm>
              <a:off x="2625430" y="5310103"/>
              <a:ext cx="2209880" cy="318090"/>
            </a:xfrm>
            <a:prstGeom prst="rect">
              <a:avLst/>
            </a:prstGeom>
            <a:noFill/>
          </p:spPr>
          <p:txBody>
            <a:bodyPr wrap="square">
              <a:spAutoFit/>
            </a:bodyPr>
            <a:lstStyle/>
            <a:p>
              <a:r>
                <a:rPr lang="en-US" altLang="zh-CN" b="1" dirty="0">
                  <a:solidFill>
                    <a:srgbClr val="73FB79"/>
                  </a:solidFill>
                </a:rPr>
                <a:t>Scattering potential</a:t>
              </a:r>
              <a:endParaRPr lang="zh-CN" altLang="en-US" b="1" dirty="0">
                <a:solidFill>
                  <a:srgbClr val="73FB79"/>
                </a:solidFill>
              </a:endParaRPr>
            </a:p>
          </p:txBody>
        </p:sp>
      </p:grpSp>
      <p:grpSp>
        <p:nvGrpSpPr>
          <p:cNvPr id="39" name="组合 38">
            <a:extLst>
              <a:ext uri="{FF2B5EF4-FFF2-40B4-BE49-F238E27FC236}">
                <a16:creationId xmlns:a16="http://schemas.microsoft.com/office/drawing/2014/main" id="{FC0506A9-48EB-2645-C86C-F616FECEFB54}"/>
              </a:ext>
            </a:extLst>
          </p:cNvPr>
          <p:cNvGrpSpPr/>
          <p:nvPr/>
        </p:nvGrpSpPr>
        <p:grpSpPr>
          <a:xfrm>
            <a:off x="2906171" y="5310594"/>
            <a:ext cx="2928730" cy="891480"/>
            <a:chOff x="3479783" y="5216736"/>
            <a:chExt cx="2928730" cy="891480"/>
          </a:xfrm>
        </p:grpSpPr>
        <p:grpSp>
          <p:nvGrpSpPr>
            <p:cNvPr id="26" name="组合 25">
              <a:extLst>
                <a:ext uri="{FF2B5EF4-FFF2-40B4-BE49-F238E27FC236}">
                  <a16:creationId xmlns:a16="http://schemas.microsoft.com/office/drawing/2014/main" id="{835DB17D-0E7D-B4B3-51C8-3B87E4457DB0}"/>
                </a:ext>
              </a:extLst>
            </p:cNvPr>
            <p:cNvGrpSpPr/>
            <p:nvPr/>
          </p:nvGrpSpPr>
          <p:grpSpPr>
            <a:xfrm>
              <a:off x="3752693" y="5259454"/>
              <a:ext cx="2426093" cy="796374"/>
              <a:chOff x="6650123" y="5606104"/>
              <a:chExt cx="1893884" cy="636818"/>
            </a:xfrm>
          </p:grpSpPr>
          <p:pic>
            <p:nvPicPr>
              <p:cNvPr id="21" name="图片 20" descr="\documentclass{article}&#10;\usepackage{amsmath}&#10;\pagestyle{empty}&#10;\begin{document}&#10;&#10;$\mathrm{Im}\left\lbrack\frac{-1}{\epsilon}\right\rbrack=\frac{\mathrm{Im}\left\lbrack\epsilon\right\rbrack}{\operatorname{Re}\left\lbrack\epsilon\right\rbrack^2+\mathrm{Im}\left\lbrack\epsilon\right\rbrack^2}$&#10;&#10;\end{document}" title="IguanaTex Bitmap Display">
                <a:extLst>
                  <a:ext uri="{FF2B5EF4-FFF2-40B4-BE49-F238E27FC236}">
                    <a16:creationId xmlns:a16="http://schemas.microsoft.com/office/drawing/2014/main" id="{206D8A35-57E6-DD57-0452-31517039FCA4}"/>
                  </a:ext>
                </a:extLst>
              </p:cNvPr>
              <p:cNvPicPr>
                <a:picLocks noChangeAspect="1"/>
              </p:cNvPicPr>
              <p:nvPr>
                <p:custDataLst>
                  <p:tags r:id="rId2"/>
                </p:custDataLst>
              </p:nvPr>
            </p:nvPicPr>
            <p:blipFill>
              <a:blip r:embed="rId8"/>
              <a:stretch>
                <a:fillRect/>
              </a:stretch>
            </p:blipFill>
            <p:spPr>
              <a:xfrm>
                <a:off x="6650123" y="5606104"/>
                <a:ext cx="1579951" cy="259089"/>
              </a:xfrm>
              <a:prstGeom prst="rect">
                <a:avLst/>
              </a:prstGeom>
            </p:spPr>
          </p:pic>
          <p:pic>
            <p:nvPicPr>
              <p:cNvPr id="22" name="图片 21" descr="\documentclass{article}&#10;\usepackage{amsmath}&#10;\pagestyle{empty}&#10;\begin{document}&#10;&#10;&#10;$\frac1\pi\frac{\frac12\Gamma}{\left(x-x_0\right)^2+\left(\frac12\Gamma\right)^2}\sim\delta(x-x_0)$&#10;&#10;\end{document}" title="IguanaTex Bitmap Display">
                <a:extLst>
                  <a:ext uri="{FF2B5EF4-FFF2-40B4-BE49-F238E27FC236}">
                    <a16:creationId xmlns:a16="http://schemas.microsoft.com/office/drawing/2014/main" id="{C5B64E4D-172A-8449-72B7-4A37F6288A86}"/>
                  </a:ext>
                </a:extLst>
              </p:cNvPr>
              <p:cNvPicPr>
                <a:picLocks noChangeAspect="1"/>
              </p:cNvPicPr>
              <p:nvPr>
                <p:custDataLst>
                  <p:tags r:id="rId3"/>
                </p:custDataLst>
              </p:nvPr>
            </p:nvPicPr>
            <p:blipFill>
              <a:blip r:embed="rId9"/>
              <a:stretch>
                <a:fillRect/>
              </a:stretch>
            </p:blipFill>
            <p:spPr>
              <a:xfrm>
                <a:off x="6671744" y="5925204"/>
                <a:ext cx="1816932" cy="317718"/>
              </a:xfrm>
              <a:prstGeom prst="rect">
                <a:avLst/>
              </a:prstGeom>
            </p:spPr>
          </p:pic>
          <p:sp>
            <p:nvSpPr>
              <p:cNvPr id="23" name="圆角矩形 22">
                <a:extLst>
                  <a:ext uri="{FF2B5EF4-FFF2-40B4-BE49-F238E27FC236}">
                    <a16:creationId xmlns:a16="http://schemas.microsoft.com/office/drawing/2014/main" id="{8557A189-932E-2DB9-4FDC-99DAD43CB5FB}"/>
                  </a:ext>
                </a:extLst>
              </p:cNvPr>
              <p:cNvSpPr/>
              <p:nvPr/>
            </p:nvSpPr>
            <p:spPr>
              <a:xfrm>
                <a:off x="7850888" y="5917271"/>
                <a:ext cx="693119" cy="2794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7" name="双中括号 26">
              <a:extLst>
                <a:ext uri="{FF2B5EF4-FFF2-40B4-BE49-F238E27FC236}">
                  <a16:creationId xmlns:a16="http://schemas.microsoft.com/office/drawing/2014/main" id="{A8AA78B6-9DCD-A63A-4840-062BDEE7D87A}"/>
                </a:ext>
              </a:extLst>
            </p:cNvPr>
            <p:cNvSpPr/>
            <p:nvPr/>
          </p:nvSpPr>
          <p:spPr>
            <a:xfrm>
              <a:off x="3479783" y="5216736"/>
              <a:ext cx="2928730" cy="891480"/>
            </a:xfrm>
            <a:prstGeom prst="bracketPair">
              <a:avLst/>
            </a:prstGeom>
            <a:ln w="254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grpSp>
        <p:nvGrpSpPr>
          <p:cNvPr id="28" name="组合 27">
            <a:extLst>
              <a:ext uri="{FF2B5EF4-FFF2-40B4-BE49-F238E27FC236}">
                <a16:creationId xmlns:a16="http://schemas.microsoft.com/office/drawing/2014/main" id="{755D2DED-20FE-0DA2-6447-408E49E1B324}"/>
              </a:ext>
            </a:extLst>
          </p:cNvPr>
          <p:cNvGrpSpPr/>
          <p:nvPr/>
        </p:nvGrpSpPr>
        <p:grpSpPr>
          <a:xfrm>
            <a:off x="385600" y="1855921"/>
            <a:ext cx="6257247" cy="1552948"/>
            <a:chOff x="991604" y="2514569"/>
            <a:chExt cx="7246139" cy="1413439"/>
          </a:xfrm>
        </p:grpSpPr>
        <p:pic>
          <p:nvPicPr>
            <p:cNvPr id="29" name="图片 28">
              <a:extLst>
                <a:ext uri="{FF2B5EF4-FFF2-40B4-BE49-F238E27FC236}">
                  <a16:creationId xmlns:a16="http://schemas.microsoft.com/office/drawing/2014/main" id="{A6752F28-7C81-C79F-3E81-7AE60A6CC7C9}"/>
                </a:ext>
              </a:extLst>
            </p:cNvPr>
            <p:cNvPicPr>
              <a:picLocks noChangeAspect="1"/>
            </p:cNvPicPr>
            <p:nvPr/>
          </p:nvPicPr>
          <p:blipFill>
            <a:blip r:embed="rId10"/>
            <a:stretch>
              <a:fillRect/>
            </a:stretch>
          </p:blipFill>
          <p:spPr>
            <a:xfrm>
              <a:off x="991604" y="2514569"/>
              <a:ext cx="2571119" cy="1413439"/>
            </a:xfrm>
            <a:prstGeom prst="rect">
              <a:avLst/>
            </a:prstGeom>
          </p:spPr>
        </p:pic>
        <p:grpSp>
          <p:nvGrpSpPr>
            <p:cNvPr id="30" name="组合 29">
              <a:extLst>
                <a:ext uri="{FF2B5EF4-FFF2-40B4-BE49-F238E27FC236}">
                  <a16:creationId xmlns:a16="http://schemas.microsoft.com/office/drawing/2014/main" id="{F5B234F5-91EF-0ECF-0BFE-B3C4B6D325B0}"/>
                </a:ext>
              </a:extLst>
            </p:cNvPr>
            <p:cNvGrpSpPr/>
            <p:nvPr/>
          </p:nvGrpSpPr>
          <p:grpSpPr>
            <a:xfrm>
              <a:off x="3797676" y="2579975"/>
              <a:ext cx="4440067" cy="1319035"/>
              <a:chOff x="3797676" y="2579975"/>
              <a:chExt cx="4440067" cy="1319035"/>
            </a:xfrm>
          </p:grpSpPr>
          <p:sp>
            <p:nvSpPr>
              <p:cNvPr id="31" name="箭头: 右 12">
                <a:extLst>
                  <a:ext uri="{FF2B5EF4-FFF2-40B4-BE49-F238E27FC236}">
                    <a16:creationId xmlns:a16="http://schemas.microsoft.com/office/drawing/2014/main" id="{7E8ECCD3-94B8-FAEB-655A-C24CBC6F95BC}"/>
                  </a:ext>
                </a:extLst>
              </p:cNvPr>
              <p:cNvSpPr/>
              <p:nvPr/>
            </p:nvSpPr>
            <p:spPr>
              <a:xfrm>
                <a:off x="3797676" y="3143738"/>
                <a:ext cx="616481" cy="241323"/>
              </a:xfrm>
              <a:prstGeom prst="rightArrow">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2" name="图片 31">
                <a:extLst>
                  <a:ext uri="{FF2B5EF4-FFF2-40B4-BE49-F238E27FC236}">
                    <a16:creationId xmlns:a16="http://schemas.microsoft.com/office/drawing/2014/main" id="{FE0B3E7B-4EA2-F7F6-22A8-C357B7E31F6F}"/>
                  </a:ext>
                </a:extLst>
              </p:cNvPr>
              <p:cNvPicPr>
                <a:picLocks noChangeAspect="1"/>
              </p:cNvPicPr>
              <p:nvPr/>
            </p:nvPicPr>
            <p:blipFill>
              <a:blip r:embed="rId11"/>
              <a:stretch>
                <a:fillRect/>
              </a:stretch>
            </p:blipFill>
            <p:spPr>
              <a:xfrm>
                <a:off x="4593910" y="2579975"/>
                <a:ext cx="3643833" cy="1319035"/>
              </a:xfrm>
              <a:prstGeom prst="rect">
                <a:avLst/>
              </a:prstGeom>
            </p:spPr>
          </p:pic>
        </p:grpSp>
      </p:grpSp>
      <p:sp>
        <p:nvSpPr>
          <p:cNvPr id="33" name="下箭头 32">
            <a:extLst>
              <a:ext uri="{FF2B5EF4-FFF2-40B4-BE49-F238E27FC236}">
                <a16:creationId xmlns:a16="http://schemas.microsoft.com/office/drawing/2014/main" id="{08332849-86AE-9D27-9A43-D8C79C2E669F}"/>
              </a:ext>
            </a:extLst>
          </p:cNvPr>
          <p:cNvSpPr/>
          <p:nvPr/>
        </p:nvSpPr>
        <p:spPr>
          <a:xfrm>
            <a:off x="4603762" y="4823811"/>
            <a:ext cx="289287" cy="365459"/>
          </a:xfrm>
          <a:prstGeom prst="downArrow">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Title 1">
            <a:extLst>
              <a:ext uri="{FF2B5EF4-FFF2-40B4-BE49-F238E27FC236}">
                <a16:creationId xmlns:a16="http://schemas.microsoft.com/office/drawing/2014/main" id="{E3991830-0176-E09E-7069-A23A6DB26A71}"/>
              </a:ext>
            </a:extLst>
          </p:cNvPr>
          <p:cNvSpPr>
            <a:spLocks noGrp="1"/>
          </p:cNvSpPr>
          <p:nvPr>
            <p:ph type="title"/>
          </p:nvPr>
        </p:nvSpPr>
        <p:spPr>
          <a:xfrm>
            <a:off x="1524003" y="121227"/>
            <a:ext cx="8263464" cy="760956"/>
          </a:xfrm>
        </p:spPr>
        <p:txBody>
          <a:bodyPr>
            <a:normAutofit/>
          </a:bodyPr>
          <a:lstStyle/>
          <a:p>
            <a:r>
              <a:rPr lang="en-US" altLang="zh-CN" sz="3200" b="1" dirty="0">
                <a:solidFill>
                  <a:srgbClr val="0432FF"/>
                </a:solidFill>
                <a:latin typeface="+mn-lt"/>
              </a:rPr>
              <a:t>3</a:t>
            </a:r>
            <a:r>
              <a:rPr lang="en-CN" altLang="zh-CN" sz="3200" b="1">
                <a:solidFill>
                  <a:srgbClr val="0432FF"/>
                </a:solidFill>
                <a:latin typeface="+mn-lt"/>
              </a:rPr>
              <a:t>. </a:t>
            </a:r>
            <a:r>
              <a:rPr lang="en-US" altLang="zh-CN" sz="3200" b="1" dirty="0" err="1">
                <a:solidFill>
                  <a:srgbClr val="0432FF"/>
                </a:solidFill>
                <a:latin typeface="+mn-lt"/>
              </a:rPr>
              <a:t>DM+Electron</a:t>
            </a:r>
            <a:r>
              <a:rPr lang="en-US" altLang="zh-CN" sz="3200" b="1" dirty="0">
                <a:solidFill>
                  <a:srgbClr val="0432FF"/>
                </a:solidFill>
                <a:latin typeface="+mn-lt"/>
              </a:rPr>
              <a:t>: Collective Excitation</a:t>
            </a:r>
            <a:endParaRPr lang="en-CN" altLang="zh-CN" sz="3200" b="1" dirty="0">
              <a:solidFill>
                <a:srgbClr val="0432FF"/>
              </a:solidFill>
              <a:latin typeface="+mn-lt"/>
            </a:endParaRPr>
          </a:p>
        </p:txBody>
      </p:sp>
      <p:grpSp>
        <p:nvGrpSpPr>
          <p:cNvPr id="6" name="组合 5">
            <a:extLst>
              <a:ext uri="{FF2B5EF4-FFF2-40B4-BE49-F238E27FC236}">
                <a16:creationId xmlns:a16="http://schemas.microsoft.com/office/drawing/2014/main" id="{F9C37DA7-002C-06CE-D078-34AC9C7CBC2D}"/>
              </a:ext>
            </a:extLst>
          </p:cNvPr>
          <p:cNvGrpSpPr/>
          <p:nvPr/>
        </p:nvGrpSpPr>
        <p:grpSpPr>
          <a:xfrm>
            <a:off x="7044794" y="998922"/>
            <a:ext cx="4761606" cy="4337939"/>
            <a:chOff x="382265" y="1227470"/>
            <a:chExt cx="4768948" cy="5170183"/>
          </a:xfrm>
        </p:grpSpPr>
        <p:grpSp>
          <p:nvGrpSpPr>
            <p:cNvPr id="8" name="组合 7">
              <a:extLst>
                <a:ext uri="{FF2B5EF4-FFF2-40B4-BE49-F238E27FC236}">
                  <a16:creationId xmlns:a16="http://schemas.microsoft.com/office/drawing/2014/main" id="{386FB262-FD21-5460-2120-48421B2F28B1}"/>
                </a:ext>
              </a:extLst>
            </p:cNvPr>
            <p:cNvGrpSpPr/>
            <p:nvPr/>
          </p:nvGrpSpPr>
          <p:grpSpPr>
            <a:xfrm>
              <a:off x="382265" y="1227470"/>
              <a:ext cx="4768948" cy="5170183"/>
              <a:chOff x="653092" y="2012928"/>
              <a:chExt cx="4481219" cy="4776545"/>
            </a:xfrm>
          </p:grpSpPr>
          <p:pic>
            <p:nvPicPr>
              <p:cNvPr id="37" name="图片 36">
                <a:extLst>
                  <a:ext uri="{FF2B5EF4-FFF2-40B4-BE49-F238E27FC236}">
                    <a16:creationId xmlns:a16="http://schemas.microsoft.com/office/drawing/2014/main" id="{B277005D-0D39-6884-C4DD-AB9A84AF7B26}"/>
                  </a:ext>
                </a:extLst>
              </p:cNvPr>
              <p:cNvPicPr>
                <a:picLocks noChangeAspect="1"/>
              </p:cNvPicPr>
              <p:nvPr/>
            </p:nvPicPr>
            <p:blipFill>
              <a:blip r:embed="rId12"/>
              <a:stretch>
                <a:fillRect/>
              </a:stretch>
            </p:blipFill>
            <p:spPr>
              <a:xfrm>
                <a:off x="653092" y="2012928"/>
                <a:ext cx="4481219" cy="4776545"/>
              </a:xfrm>
              <a:prstGeom prst="rect">
                <a:avLst/>
              </a:prstGeom>
            </p:spPr>
          </p:pic>
          <p:sp>
            <p:nvSpPr>
              <p:cNvPr id="38" name="椭圆 37">
                <a:extLst>
                  <a:ext uri="{FF2B5EF4-FFF2-40B4-BE49-F238E27FC236}">
                    <a16:creationId xmlns:a16="http://schemas.microsoft.com/office/drawing/2014/main" id="{E4BF300E-DE45-3F0D-E751-AC30DD6995A0}"/>
                  </a:ext>
                </a:extLst>
              </p:cNvPr>
              <p:cNvSpPr/>
              <p:nvPr/>
            </p:nvSpPr>
            <p:spPr>
              <a:xfrm>
                <a:off x="1074716" y="3585801"/>
                <a:ext cx="965655" cy="2056034"/>
              </a:xfrm>
              <a:prstGeom prst="ellipse">
                <a:avLst/>
              </a:prstGeom>
              <a:noFill/>
              <a:ln w="508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a:extLst>
                <a:ext uri="{FF2B5EF4-FFF2-40B4-BE49-F238E27FC236}">
                  <a16:creationId xmlns:a16="http://schemas.microsoft.com/office/drawing/2014/main" id="{313C4BDC-7ECF-46C4-D97A-684569D6C7CF}"/>
                </a:ext>
              </a:extLst>
            </p:cNvPr>
            <p:cNvSpPr txBox="1"/>
            <p:nvPr/>
          </p:nvSpPr>
          <p:spPr>
            <a:xfrm>
              <a:off x="1961801" y="3038228"/>
              <a:ext cx="1609877" cy="350560"/>
            </a:xfrm>
            <a:prstGeom prst="rect">
              <a:avLst/>
            </a:prstGeom>
            <a:noFill/>
          </p:spPr>
          <p:txBody>
            <a:bodyPr wrap="square" rtlCol="0">
              <a:spAutoFit/>
            </a:bodyPr>
            <a:lstStyle/>
            <a:p>
              <a:r>
                <a:rPr lang="en-US" altLang="zh-CN" sz="1400" b="1" dirty="0"/>
                <a:t>DM</a:t>
              </a:r>
              <a:r>
                <a:rPr lang="zh-CN" altLang="en-US" sz="1400" b="1" dirty="0"/>
                <a:t> </a:t>
              </a:r>
              <a:r>
                <a:rPr lang="en-US" altLang="zh-CN" sz="1400" b="1" dirty="0"/>
                <a:t>velocity</a:t>
              </a:r>
              <a:endParaRPr lang="zh-CN" altLang="en-US" sz="1400" b="1" dirty="0"/>
            </a:p>
          </p:txBody>
        </p:sp>
        <p:grpSp>
          <p:nvGrpSpPr>
            <p:cNvPr id="16" name="组合 15">
              <a:extLst>
                <a:ext uri="{FF2B5EF4-FFF2-40B4-BE49-F238E27FC236}">
                  <a16:creationId xmlns:a16="http://schemas.microsoft.com/office/drawing/2014/main" id="{2665393E-0060-391F-6610-BA17B0E6C2D6}"/>
                </a:ext>
              </a:extLst>
            </p:cNvPr>
            <p:cNvGrpSpPr/>
            <p:nvPr/>
          </p:nvGrpSpPr>
          <p:grpSpPr>
            <a:xfrm>
              <a:off x="1344789" y="2214534"/>
              <a:ext cx="926425" cy="445186"/>
              <a:chOff x="254032" y="4429048"/>
              <a:chExt cx="797947" cy="311707"/>
            </a:xfrm>
          </p:grpSpPr>
          <p:pic>
            <p:nvPicPr>
              <p:cNvPr id="35" name="图片 34">
                <a:extLst>
                  <a:ext uri="{FF2B5EF4-FFF2-40B4-BE49-F238E27FC236}">
                    <a16:creationId xmlns:a16="http://schemas.microsoft.com/office/drawing/2014/main" id="{D0998D50-0892-ACDE-F815-C1883F988B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0972" y="4469938"/>
                <a:ext cx="693564" cy="222860"/>
              </a:xfrm>
              <a:prstGeom prst="rect">
                <a:avLst/>
              </a:prstGeom>
            </p:spPr>
          </p:pic>
          <p:sp>
            <p:nvSpPr>
              <p:cNvPr id="36" name="矩形: 圆角 45">
                <a:extLst>
                  <a:ext uri="{FF2B5EF4-FFF2-40B4-BE49-F238E27FC236}">
                    <a16:creationId xmlns:a16="http://schemas.microsoft.com/office/drawing/2014/main" id="{D598B709-E547-466F-6DE4-0319D46B57EA}"/>
                  </a:ext>
                </a:extLst>
              </p:cNvPr>
              <p:cNvSpPr/>
              <p:nvPr/>
            </p:nvSpPr>
            <p:spPr>
              <a:xfrm>
                <a:off x="254032" y="4429048"/>
                <a:ext cx="797947" cy="31170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grpSp>
        <p:sp>
          <p:nvSpPr>
            <p:cNvPr id="34" name="文本框 33">
              <a:extLst>
                <a:ext uri="{FF2B5EF4-FFF2-40B4-BE49-F238E27FC236}">
                  <a16:creationId xmlns:a16="http://schemas.microsoft.com/office/drawing/2014/main" id="{4CA89655-E4E7-0038-3517-E6F7484A5DD6}"/>
                </a:ext>
              </a:extLst>
            </p:cNvPr>
            <p:cNvSpPr txBox="1"/>
            <p:nvPr/>
          </p:nvSpPr>
          <p:spPr>
            <a:xfrm>
              <a:off x="3374367" y="1707339"/>
              <a:ext cx="394622" cy="455727"/>
            </a:xfrm>
            <a:prstGeom prst="rect">
              <a:avLst/>
            </a:prstGeom>
            <a:noFill/>
          </p:spPr>
          <p:txBody>
            <a:bodyPr wrap="none" rtlCol="0">
              <a:spAutoFit/>
            </a:bodyPr>
            <a:lstStyle/>
            <a:p>
              <a:r>
                <a:rPr kumimoji="1" lang="en-US" altLang="zh-CN" sz="2000" b="1" dirty="0"/>
                <a:t>Si</a:t>
              </a:r>
              <a:endParaRPr kumimoji="1" lang="zh-CN" altLang="en-US" sz="2000" b="1" dirty="0"/>
            </a:p>
          </p:txBody>
        </p:sp>
      </p:grpSp>
      <p:sp>
        <p:nvSpPr>
          <p:cNvPr id="40" name="文本框 39">
            <a:extLst>
              <a:ext uri="{FF2B5EF4-FFF2-40B4-BE49-F238E27FC236}">
                <a16:creationId xmlns:a16="http://schemas.microsoft.com/office/drawing/2014/main" id="{C323284E-F990-AAB5-FE89-5E439D0BE61A}"/>
              </a:ext>
            </a:extLst>
          </p:cNvPr>
          <p:cNvSpPr txBox="1"/>
          <p:nvPr/>
        </p:nvSpPr>
        <p:spPr>
          <a:xfrm>
            <a:off x="7044794" y="5336864"/>
            <a:ext cx="4822743" cy="830997"/>
          </a:xfrm>
          <a:prstGeom prst="rect">
            <a:avLst/>
          </a:prstGeom>
          <a:noFill/>
        </p:spPr>
        <p:txBody>
          <a:bodyPr wrap="square">
            <a:spAutoFit/>
          </a:bodyPr>
          <a:lstStyle/>
          <a:p>
            <a:pPr marL="342900" indent="-342900" algn="just">
              <a:buSzPct val="80000"/>
              <a:buFont typeface="Wingdings" pitchFamily="2" charset="2"/>
              <a:buChar char="u"/>
            </a:pPr>
            <a:r>
              <a:rPr lang="en-US" altLang="zh-CN" sz="1600" b="1" dirty="0"/>
              <a:t>Energy Loss Function : </a:t>
            </a:r>
            <a:r>
              <a:rPr lang="en-US" altLang="zh-CN" sz="1600" b="1" dirty="0">
                <a:solidFill>
                  <a:srgbClr val="FF0000"/>
                </a:solidFill>
              </a:rPr>
              <a:t>Density Functional Theory </a:t>
            </a:r>
            <a:endParaRPr lang="en-US" altLang="zh-CN" sz="1600" dirty="0"/>
          </a:p>
          <a:p>
            <a:pPr marL="342900" indent="-342900" algn="just">
              <a:buSzPct val="80000"/>
              <a:buFont typeface="Wingdings" pitchFamily="2" charset="2"/>
              <a:buChar char="u"/>
            </a:pPr>
            <a:r>
              <a:rPr lang="en-US" altLang="zh-CN" sz="1600" b="1" dirty="0"/>
              <a:t>Resonance (plasmon) :</a:t>
            </a:r>
            <a:r>
              <a:rPr lang="en-US" altLang="zh-CN" sz="1600" dirty="0"/>
              <a:t> </a:t>
            </a:r>
            <a:r>
              <a:rPr lang="en-US" altLang="zh-CN" sz="1600" b="1" dirty="0">
                <a:solidFill>
                  <a:srgbClr val="FF0000"/>
                </a:solidFill>
              </a:rPr>
              <a:t>|Q| &lt; 5</a:t>
            </a:r>
            <a:r>
              <a:rPr lang="zh-CN" altLang="en-US" sz="1600" b="1" dirty="0">
                <a:solidFill>
                  <a:srgbClr val="FF0000"/>
                </a:solidFill>
              </a:rPr>
              <a:t> </a:t>
            </a:r>
            <a:r>
              <a:rPr lang="en-US" altLang="zh-CN" sz="1600" b="1" dirty="0">
                <a:solidFill>
                  <a:srgbClr val="FF0000"/>
                </a:solidFill>
              </a:rPr>
              <a:t>keV, </a:t>
            </a:r>
            <a:r>
              <a:rPr lang="zh-CN" altLang="en-US" sz="1600" b="1" dirty="0">
                <a:solidFill>
                  <a:srgbClr val="FF0000"/>
                </a:solidFill>
              </a:rPr>
              <a:t> </a:t>
            </a:r>
            <a:r>
              <a:rPr lang="el-GR" altLang="zh-CN" sz="1600" b="1" dirty="0">
                <a:solidFill>
                  <a:srgbClr val="FF0000"/>
                </a:solidFill>
              </a:rPr>
              <a:t>ω ∼ 15</a:t>
            </a:r>
            <a:r>
              <a:rPr lang="zh-CN" altLang="en-US" sz="1600" b="1" dirty="0">
                <a:solidFill>
                  <a:srgbClr val="FF0000"/>
                </a:solidFill>
              </a:rPr>
              <a:t> </a:t>
            </a:r>
            <a:r>
              <a:rPr lang="en-US" altLang="zh-CN" sz="1600" b="1" dirty="0">
                <a:solidFill>
                  <a:srgbClr val="FF0000"/>
                </a:solidFill>
              </a:rPr>
              <a:t>eV</a:t>
            </a:r>
            <a:endParaRPr lang="en-US" altLang="zh-CN" sz="1600" dirty="0"/>
          </a:p>
          <a:p>
            <a:pPr marL="342900" indent="-342900" algn="just">
              <a:buSzPct val="80000"/>
              <a:buFont typeface="Wingdings" pitchFamily="2" charset="2"/>
              <a:buChar char="u"/>
            </a:pPr>
            <a:r>
              <a:rPr lang="en-US" altLang="zh-CN" sz="1600" b="1" dirty="0"/>
              <a:t>To excite plasmon :</a:t>
            </a:r>
            <a:r>
              <a:rPr lang="en-US" altLang="zh-CN" sz="1600" dirty="0">
                <a:solidFill>
                  <a:srgbClr val="FF0000"/>
                </a:solidFill>
              </a:rPr>
              <a:t> </a:t>
            </a:r>
            <a:r>
              <a:rPr lang="en-US" altLang="zh-CN" sz="1600" b="1" dirty="0" err="1">
                <a:solidFill>
                  <a:srgbClr val="FF0000"/>
                </a:solidFill>
              </a:rPr>
              <a:t>V</a:t>
            </a:r>
            <a:r>
              <a:rPr lang="en-US" altLang="zh-CN" sz="1600" b="1" baseline="-25000" dirty="0" err="1">
                <a:solidFill>
                  <a:srgbClr val="FF0000"/>
                </a:solidFill>
              </a:rPr>
              <a:t>min</a:t>
            </a:r>
            <a:r>
              <a:rPr lang="en-US" altLang="zh-CN" sz="1600" b="1" dirty="0">
                <a:solidFill>
                  <a:srgbClr val="FF0000"/>
                </a:solidFill>
              </a:rPr>
              <a:t> &gt; q/</a:t>
            </a:r>
            <a:r>
              <a:rPr lang="el-GR" altLang="zh-CN" sz="1600" b="1" dirty="0">
                <a:solidFill>
                  <a:srgbClr val="FF0000"/>
                </a:solidFill>
              </a:rPr>
              <a:t>ω  </a:t>
            </a:r>
          </a:p>
        </p:txBody>
      </p:sp>
      <p:pic>
        <p:nvPicPr>
          <p:cNvPr id="41" name="图片 40" descr="\documentclass{article}&#10;\usepackage{amsmath}&#10;\pagestyle{empty}&#10;\begin{document}&#10;&#10;$\mathcal{L}_{{\mathrm{int}}}\supset g_{\chi}\bar{\chi}\gamma^{\mu}\chi A_{\mu}^{\prime}+g_{e}\bar{e}\gamma^{\mu}eA_{\mu}^{\prime}$&#10;&#10;&#10;\end{document}" title="IguanaTex Bitmap Display">
            <a:extLst>
              <a:ext uri="{FF2B5EF4-FFF2-40B4-BE49-F238E27FC236}">
                <a16:creationId xmlns:a16="http://schemas.microsoft.com/office/drawing/2014/main" id="{4C2FC5B4-86EA-9689-F088-AFB22E82B95E}"/>
              </a:ext>
            </a:extLst>
          </p:cNvPr>
          <p:cNvPicPr>
            <a:picLocks noChangeAspect="1"/>
          </p:cNvPicPr>
          <p:nvPr>
            <p:custDataLst>
              <p:tags r:id="rId1"/>
            </p:custDataLst>
          </p:nvPr>
        </p:nvPicPr>
        <p:blipFill>
          <a:blip r:embed="rId14"/>
          <a:stretch>
            <a:fillRect/>
          </a:stretch>
        </p:blipFill>
        <p:spPr>
          <a:xfrm>
            <a:off x="1362532" y="1295778"/>
            <a:ext cx="4372224" cy="385547"/>
          </a:xfrm>
          <a:prstGeom prst="rect">
            <a:avLst/>
          </a:prstGeom>
          <a:ln>
            <a:noFill/>
          </a:ln>
          <a:effectLst/>
        </p:spPr>
      </p:pic>
      <p:sp>
        <p:nvSpPr>
          <p:cNvPr id="42" name="圆角矩形 41">
            <a:extLst>
              <a:ext uri="{FF2B5EF4-FFF2-40B4-BE49-F238E27FC236}">
                <a16:creationId xmlns:a16="http://schemas.microsoft.com/office/drawing/2014/main" id="{50EBB5F5-A09C-9FCB-D031-A7090B747E47}"/>
              </a:ext>
            </a:extLst>
          </p:cNvPr>
          <p:cNvSpPr/>
          <p:nvPr/>
        </p:nvSpPr>
        <p:spPr>
          <a:xfrm>
            <a:off x="1222105" y="1057925"/>
            <a:ext cx="4612796" cy="784994"/>
          </a:xfrm>
          <a:prstGeom prst="roundRect">
            <a:avLst/>
          </a:prstGeom>
          <a:noFill/>
          <a:ln w="38100">
            <a:solidFill>
              <a:srgbClr val="C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zh-CN" altLang="en-US"/>
          </a:p>
        </p:txBody>
      </p:sp>
      <p:sp>
        <p:nvSpPr>
          <p:cNvPr id="45" name="右箭头 44">
            <a:extLst>
              <a:ext uri="{FF2B5EF4-FFF2-40B4-BE49-F238E27FC236}">
                <a16:creationId xmlns:a16="http://schemas.microsoft.com/office/drawing/2014/main" id="{A137ED19-C038-F291-BB9C-C7839D0482E3}"/>
              </a:ext>
            </a:extLst>
          </p:cNvPr>
          <p:cNvSpPr/>
          <p:nvPr/>
        </p:nvSpPr>
        <p:spPr>
          <a:xfrm rot="19082607">
            <a:off x="5814892" y="4727083"/>
            <a:ext cx="1813664" cy="290588"/>
          </a:xfrm>
          <a:prstGeom prst="rightArrow">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94204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3">
            <a:extLst>
              <a:ext uri="{FF2B5EF4-FFF2-40B4-BE49-F238E27FC236}">
                <a16:creationId xmlns:a16="http://schemas.microsoft.com/office/drawing/2014/main" id="{C2B55F51-4DF9-4A15-E7E6-0118187EA807}"/>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9517489B-6E79-C6D5-54A4-E6C4868F3D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id="{43D72321-BE01-D004-A55B-6DE82DE1C1D8}"/>
              </a:ext>
            </a:extLst>
          </p:cNvPr>
          <p:cNvGrpSpPr/>
          <p:nvPr/>
        </p:nvGrpSpPr>
        <p:grpSpPr>
          <a:xfrm>
            <a:off x="838200" y="2526591"/>
            <a:ext cx="3769579" cy="1760517"/>
            <a:chOff x="1879600" y="3645011"/>
            <a:chExt cx="4422066" cy="1621985"/>
          </a:xfrm>
        </p:grpSpPr>
        <p:grpSp>
          <p:nvGrpSpPr>
            <p:cNvPr id="5" name="组合 4">
              <a:extLst>
                <a:ext uri="{FF2B5EF4-FFF2-40B4-BE49-F238E27FC236}">
                  <a16:creationId xmlns:a16="http://schemas.microsoft.com/office/drawing/2014/main" id="{8A11E27C-5F1E-0F0D-E827-287B63C95E75}"/>
                </a:ext>
              </a:extLst>
            </p:cNvPr>
            <p:cNvGrpSpPr/>
            <p:nvPr/>
          </p:nvGrpSpPr>
          <p:grpSpPr>
            <a:xfrm>
              <a:off x="1879600" y="3645011"/>
              <a:ext cx="3215044" cy="1441295"/>
              <a:chOff x="1555750" y="3334541"/>
              <a:chExt cx="3215044" cy="1441295"/>
            </a:xfrm>
          </p:grpSpPr>
          <p:cxnSp>
            <p:nvCxnSpPr>
              <p:cNvPr id="14" name="直接箭头连接符 24">
                <a:extLst>
                  <a:ext uri="{FF2B5EF4-FFF2-40B4-BE49-F238E27FC236}">
                    <a16:creationId xmlns:a16="http://schemas.microsoft.com/office/drawing/2014/main" id="{6B3F5D79-F0B1-6F20-EE55-6013976F5DA3}"/>
                  </a:ext>
                </a:extLst>
              </p:cNvPr>
              <p:cNvCxnSpPr/>
              <p:nvPr/>
            </p:nvCxnSpPr>
            <p:spPr>
              <a:xfrm>
                <a:off x="1555750" y="4126356"/>
                <a:ext cx="18161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43AB0BD9-DAC6-543B-FC68-FD8CE8F53DA1}"/>
                  </a:ext>
                </a:extLst>
              </p:cNvPr>
              <p:cNvSpPr/>
              <p:nvPr/>
            </p:nvSpPr>
            <p:spPr>
              <a:xfrm>
                <a:off x="3495072" y="3994505"/>
                <a:ext cx="257778" cy="2637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cxnSp>
            <p:nvCxnSpPr>
              <p:cNvPr id="19" name="直接箭头连接符 27">
                <a:extLst>
                  <a:ext uri="{FF2B5EF4-FFF2-40B4-BE49-F238E27FC236}">
                    <a16:creationId xmlns:a16="http://schemas.microsoft.com/office/drawing/2014/main" id="{3D8EDB34-11EF-456E-B66D-4FD90249E1CB}"/>
                  </a:ext>
                </a:extLst>
              </p:cNvPr>
              <p:cNvCxnSpPr>
                <a:cxnSpLocks/>
              </p:cNvCxnSpPr>
              <p:nvPr/>
            </p:nvCxnSpPr>
            <p:spPr>
              <a:xfrm>
                <a:off x="3786025" y="4222997"/>
                <a:ext cx="984769" cy="5528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9">
                <a:extLst>
                  <a:ext uri="{FF2B5EF4-FFF2-40B4-BE49-F238E27FC236}">
                    <a16:creationId xmlns:a16="http://schemas.microsoft.com/office/drawing/2014/main" id="{7D3D2E74-6341-7071-8273-A1072C037739}"/>
                  </a:ext>
                </a:extLst>
              </p:cNvPr>
              <p:cNvCxnSpPr>
                <a:cxnSpLocks/>
              </p:cNvCxnSpPr>
              <p:nvPr/>
            </p:nvCxnSpPr>
            <p:spPr>
              <a:xfrm flipV="1">
                <a:off x="3786025" y="3334541"/>
                <a:ext cx="874875" cy="6314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8" name="文本框 7">
              <a:extLst>
                <a:ext uri="{FF2B5EF4-FFF2-40B4-BE49-F238E27FC236}">
                  <a16:creationId xmlns:a16="http://schemas.microsoft.com/office/drawing/2014/main" id="{AB079676-99BD-CBEB-1B25-F221B81D74BE}"/>
                </a:ext>
              </a:extLst>
            </p:cNvPr>
            <p:cNvSpPr txBox="1"/>
            <p:nvPr/>
          </p:nvSpPr>
          <p:spPr>
            <a:xfrm>
              <a:off x="2151059" y="4040302"/>
              <a:ext cx="874874" cy="339631"/>
            </a:xfrm>
            <a:prstGeom prst="rect">
              <a:avLst/>
            </a:prstGeom>
            <a:noFill/>
          </p:spPr>
          <p:txBody>
            <a:bodyPr wrap="square" rtlCol="0">
              <a:spAutoFit/>
            </a:bodyPr>
            <a:lstStyle/>
            <a:p>
              <a:r>
                <a:rPr lang="en-US" altLang="zh-CN" sz="1351" dirty="0">
                  <a:solidFill>
                    <a:schemeClr val="accent1"/>
                  </a:solidFill>
                  <a:latin typeface="Times New Roman" panose="02020603050405020304" pitchFamily="18" charset="0"/>
                  <a:cs typeface="Times New Roman" panose="02020603050405020304" pitchFamily="18" charset="0"/>
                </a:rPr>
                <a:t>CRs</a:t>
              </a:r>
              <a:endParaRPr lang="zh-CN" altLang="en-US" sz="1351" dirty="0">
                <a:solidFill>
                  <a:schemeClr val="accent1"/>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389C7C81-712D-812E-9058-D11DC6B2AA51}"/>
                </a:ext>
              </a:extLst>
            </p:cNvPr>
            <p:cNvSpPr txBox="1"/>
            <p:nvPr/>
          </p:nvSpPr>
          <p:spPr>
            <a:xfrm>
              <a:off x="4695874" y="3790343"/>
              <a:ext cx="874873" cy="339631"/>
            </a:xfrm>
            <a:prstGeom prst="rect">
              <a:avLst/>
            </a:prstGeom>
            <a:noFill/>
          </p:spPr>
          <p:txBody>
            <a:bodyPr wrap="square" rtlCol="0">
              <a:spAutoFit/>
            </a:bodyPr>
            <a:lstStyle/>
            <a:p>
              <a:r>
                <a:rPr lang="en-US" altLang="zh-CN" sz="1351" dirty="0">
                  <a:solidFill>
                    <a:schemeClr val="accent1"/>
                  </a:solidFill>
                  <a:latin typeface="Times New Roman" panose="02020603050405020304" pitchFamily="18" charset="0"/>
                  <a:cs typeface="Times New Roman" panose="02020603050405020304" pitchFamily="18" charset="0"/>
                </a:rPr>
                <a:t>CRs</a:t>
              </a:r>
              <a:endParaRPr lang="zh-CN" altLang="en-US" sz="1351" dirty="0">
                <a:solidFill>
                  <a:schemeClr val="accent1"/>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7D0A68E9-9FC9-A66C-BBBA-29EE66AC4003}"/>
                </a:ext>
              </a:extLst>
            </p:cNvPr>
            <p:cNvSpPr txBox="1"/>
            <p:nvPr/>
          </p:nvSpPr>
          <p:spPr>
            <a:xfrm>
              <a:off x="3322475" y="4540089"/>
              <a:ext cx="874876" cy="313372"/>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DM</a:t>
              </a:r>
              <a:endParaRPr lang="zh-CN" altLang="en-US" sz="12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155D301E-3CED-44ED-7E53-7253DD49BE46}"/>
                </a:ext>
              </a:extLst>
            </p:cNvPr>
            <p:cNvSpPr txBox="1"/>
            <p:nvPr/>
          </p:nvSpPr>
          <p:spPr>
            <a:xfrm>
              <a:off x="5219098" y="4953624"/>
              <a:ext cx="874873" cy="313372"/>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DM</a:t>
              </a:r>
              <a:endParaRPr lang="zh-CN" altLang="en-US" sz="1200"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6A8F2A5C-DC02-4F65-878C-EE1A3C3BEC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1916" y="4840508"/>
              <a:ext cx="1004018" cy="263701"/>
            </a:xfrm>
            <a:prstGeom prst="rect">
              <a:avLst/>
            </a:prstGeom>
          </p:spPr>
        </p:pic>
        <p:pic>
          <p:nvPicPr>
            <p:cNvPr id="13" name="图片 12">
              <a:extLst>
                <a:ext uri="{FF2B5EF4-FFF2-40B4-BE49-F238E27FC236}">
                  <a16:creationId xmlns:a16="http://schemas.microsoft.com/office/drawing/2014/main" id="{7E7E9EEE-254B-52E6-BCE2-FD0019EA80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1293" y="4647113"/>
              <a:ext cx="1020373" cy="267997"/>
            </a:xfrm>
            <a:prstGeom prst="rect">
              <a:avLst/>
            </a:prstGeom>
          </p:spPr>
        </p:pic>
      </p:grpSp>
      <p:sp>
        <p:nvSpPr>
          <p:cNvPr id="22" name="矩形 21">
            <a:extLst>
              <a:ext uri="{FF2B5EF4-FFF2-40B4-BE49-F238E27FC236}">
                <a16:creationId xmlns:a16="http://schemas.microsoft.com/office/drawing/2014/main" id="{FF096204-7B25-7DFD-B5D5-86FDA575C3DC}"/>
              </a:ext>
            </a:extLst>
          </p:cNvPr>
          <p:cNvSpPr/>
          <p:nvPr/>
        </p:nvSpPr>
        <p:spPr>
          <a:xfrm>
            <a:off x="773625" y="994491"/>
            <a:ext cx="3789371" cy="523220"/>
          </a:xfrm>
          <a:prstGeom prst="rect">
            <a:avLst/>
          </a:prstGeom>
        </p:spPr>
        <p:txBody>
          <a:bodyPr wrap="none">
            <a:spAutoFit/>
          </a:bodyPr>
          <a:lstStyle/>
          <a:p>
            <a:r>
              <a:rPr lang="en-US" altLang="zh-CN" sz="2800" b="1" dirty="0">
                <a:solidFill>
                  <a:srgbClr val="FF0000"/>
                </a:solidFill>
                <a:cs typeface="Times New Roman" panose="02020603050405020304" pitchFamily="18" charset="0"/>
              </a:rPr>
              <a:t>Cosmic Ray Boosted DM</a:t>
            </a:r>
            <a:endParaRPr lang="zh-CN" altLang="en-US" sz="2800" b="1" dirty="0">
              <a:solidFill>
                <a:srgbClr val="FF0000"/>
              </a:solidFill>
            </a:endParaRPr>
          </a:p>
        </p:txBody>
      </p:sp>
      <p:pic>
        <p:nvPicPr>
          <p:cNvPr id="23" name="图片 22" descr="\documentclass{article}&#10;\usepackage{amsmath}&#10;\pagestyle{empty}&#10;\begin{document}&#10;&#10;$\frac{\mathrm{d}\Phi_{\chi}}{\mathrm{d}T_{\chi}}=\int\frac{\mathrm{d}\Omega}{4\pi}\int_{\mathrm{l.o.s.}}\frac{\rho_{\chi}\left(\Omega,\ell\right)}{m_{\chi}}\mathrm{d}\ell\int_{T_{e}^{\mathrm{min}}}^{+\infty}\mathrm{d}T_{e}\frac{\mathrm{d}\sigma_{\chi e}}{\mathrm{d}T_{\chi}}\frac{\mathrm{d}\Phi_{e}^{}}{\mathrm{d}T_{e}}$&#10;&#10;&#10;\end{document}" title="IguanaTex Bitmap Display">
            <a:extLst>
              <a:ext uri="{FF2B5EF4-FFF2-40B4-BE49-F238E27FC236}">
                <a16:creationId xmlns:a16="http://schemas.microsoft.com/office/drawing/2014/main" id="{61B8366D-6239-3E4A-96A1-9ED6160B2BEE}"/>
              </a:ext>
            </a:extLst>
          </p:cNvPr>
          <p:cNvPicPr>
            <a:picLocks noChangeAspect="1"/>
          </p:cNvPicPr>
          <p:nvPr>
            <p:custDataLst>
              <p:tags r:id="rId1"/>
            </p:custDataLst>
          </p:nvPr>
        </p:nvPicPr>
        <p:blipFill>
          <a:blip r:embed="rId7"/>
          <a:stretch>
            <a:fillRect/>
          </a:stretch>
        </p:blipFill>
        <p:spPr>
          <a:xfrm>
            <a:off x="440496" y="1770949"/>
            <a:ext cx="4820079" cy="446918"/>
          </a:xfrm>
          <a:prstGeom prst="rect">
            <a:avLst/>
          </a:prstGeom>
        </p:spPr>
      </p:pic>
      <p:grpSp>
        <p:nvGrpSpPr>
          <p:cNvPr id="20" name="组合 19">
            <a:extLst>
              <a:ext uri="{FF2B5EF4-FFF2-40B4-BE49-F238E27FC236}">
                <a16:creationId xmlns:a16="http://schemas.microsoft.com/office/drawing/2014/main" id="{C8A4F8BC-8DA8-BC41-EB31-66DE4498419D}"/>
              </a:ext>
            </a:extLst>
          </p:cNvPr>
          <p:cNvGrpSpPr/>
          <p:nvPr/>
        </p:nvGrpSpPr>
        <p:grpSpPr>
          <a:xfrm>
            <a:off x="440496" y="4925559"/>
            <a:ext cx="4461456" cy="1026521"/>
            <a:chOff x="6516237" y="5481058"/>
            <a:chExt cx="3825801" cy="807203"/>
          </a:xfrm>
        </p:grpSpPr>
        <p:pic>
          <p:nvPicPr>
            <p:cNvPr id="4" name="图片 3">
              <a:extLst>
                <a:ext uri="{FF2B5EF4-FFF2-40B4-BE49-F238E27FC236}">
                  <a16:creationId xmlns:a16="http://schemas.microsoft.com/office/drawing/2014/main" id="{98AFD5DE-6283-1F47-8716-5113F34C12A8}"/>
                </a:ext>
              </a:extLst>
            </p:cNvPr>
            <p:cNvPicPr>
              <a:picLocks noChangeAspect="1"/>
            </p:cNvPicPr>
            <p:nvPr/>
          </p:nvPicPr>
          <p:blipFill>
            <a:blip r:embed="rId8"/>
            <a:stretch>
              <a:fillRect/>
            </a:stretch>
          </p:blipFill>
          <p:spPr>
            <a:xfrm>
              <a:off x="6569905" y="5629944"/>
              <a:ext cx="3681381" cy="559670"/>
            </a:xfrm>
            <a:prstGeom prst="rect">
              <a:avLst/>
            </a:prstGeom>
            <a:ln>
              <a:noFill/>
            </a:ln>
          </p:spPr>
        </p:pic>
        <p:sp>
          <p:nvSpPr>
            <p:cNvPr id="6" name="圆角矩形 5">
              <a:extLst>
                <a:ext uri="{FF2B5EF4-FFF2-40B4-BE49-F238E27FC236}">
                  <a16:creationId xmlns:a16="http://schemas.microsoft.com/office/drawing/2014/main" id="{24558E80-FE86-6241-8D48-F3BF9E4887C5}"/>
                </a:ext>
              </a:extLst>
            </p:cNvPr>
            <p:cNvSpPr/>
            <p:nvPr/>
          </p:nvSpPr>
          <p:spPr>
            <a:xfrm>
              <a:off x="6516237" y="5481058"/>
              <a:ext cx="3825801" cy="807203"/>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7" name="日期占位符 6">
            <a:extLst>
              <a:ext uri="{FF2B5EF4-FFF2-40B4-BE49-F238E27FC236}">
                <a16:creationId xmlns:a16="http://schemas.microsoft.com/office/drawing/2014/main" id="{8D831AD1-7449-C649-6A5A-EE4F06FD673B}"/>
              </a:ext>
            </a:extLst>
          </p:cNvPr>
          <p:cNvSpPr>
            <a:spLocks noGrp="1"/>
          </p:cNvSpPr>
          <p:nvPr>
            <p:ph type="dt" sz="half" idx="10"/>
          </p:nvPr>
        </p:nvSpPr>
        <p:spPr/>
        <p:txBody>
          <a:bodyPr/>
          <a:lstStyle/>
          <a:p>
            <a:fld id="{314D3A2F-5D23-CD42-A9BD-D87591AA2890}" type="datetime1">
              <a:rPr kumimoji="1" lang="zh-CN" altLang="en-US" smtClean="0"/>
              <a:t>2025/9/20</a:t>
            </a:fld>
            <a:endParaRPr kumimoji="1" lang="zh-CN" altLang="en-US"/>
          </a:p>
        </p:txBody>
      </p:sp>
      <p:sp>
        <p:nvSpPr>
          <p:cNvPr id="25" name="页脚占位符 24">
            <a:extLst>
              <a:ext uri="{FF2B5EF4-FFF2-40B4-BE49-F238E27FC236}">
                <a16:creationId xmlns:a16="http://schemas.microsoft.com/office/drawing/2014/main" id="{A9A3F304-B8C9-1548-9F05-F6F996A18899}"/>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16" name="灯片编号占位符 15">
            <a:extLst>
              <a:ext uri="{FF2B5EF4-FFF2-40B4-BE49-F238E27FC236}">
                <a16:creationId xmlns:a16="http://schemas.microsoft.com/office/drawing/2014/main" id="{F070467E-A351-6B91-752E-100C3DADECF2}"/>
              </a:ext>
            </a:extLst>
          </p:cNvPr>
          <p:cNvSpPr>
            <a:spLocks noGrp="1"/>
          </p:cNvSpPr>
          <p:nvPr>
            <p:ph type="sldNum" sz="quarter" idx="12"/>
          </p:nvPr>
        </p:nvSpPr>
        <p:spPr/>
        <p:txBody>
          <a:bodyPr/>
          <a:lstStyle/>
          <a:p>
            <a:fld id="{BB1373A5-4827-6B46-A456-4073A047D00B}" type="slidenum">
              <a:rPr kumimoji="1" lang="zh-CN" altLang="en-US" smtClean="0"/>
              <a:t>28</a:t>
            </a:fld>
            <a:endParaRPr kumimoji="1" lang="zh-CN" altLang="en-US"/>
          </a:p>
        </p:txBody>
      </p:sp>
      <p:sp>
        <p:nvSpPr>
          <p:cNvPr id="27" name="矩形 26">
            <a:extLst>
              <a:ext uri="{FF2B5EF4-FFF2-40B4-BE49-F238E27FC236}">
                <a16:creationId xmlns:a16="http://schemas.microsoft.com/office/drawing/2014/main" id="{5E559C1C-D9F8-C04A-9A1C-98924065DC45}"/>
              </a:ext>
            </a:extLst>
          </p:cNvPr>
          <p:cNvSpPr/>
          <p:nvPr/>
        </p:nvSpPr>
        <p:spPr>
          <a:xfrm>
            <a:off x="7346577" y="932797"/>
            <a:ext cx="3578722" cy="307777"/>
          </a:xfrm>
          <a:prstGeom prst="rect">
            <a:avLst/>
          </a:prstGeom>
        </p:spPr>
        <p:txBody>
          <a:bodyPr wrap="square">
            <a:spAutoFit/>
          </a:bodyPr>
          <a:lstStyle/>
          <a:p>
            <a:pPr algn="ctr"/>
            <a:r>
              <a:rPr lang="en-US" altLang="zh-CN" sz="1400" i="1" dirty="0">
                <a:solidFill>
                  <a:srgbClr val="00B050"/>
                </a:solidFill>
                <a:cs typeface="Times New Roman" panose="02020603050405020304" pitchFamily="18" charset="0"/>
              </a:rPr>
              <a:t>Liang, </a:t>
            </a:r>
            <a:r>
              <a:rPr lang="en-US" altLang="zh-CN" sz="1400" i="1" dirty="0" err="1">
                <a:solidFill>
                  <a:srgbClr val="00B050"/>
                </a:solidFill>
                <a:cs typeface="Times New Roman" panose="02020603050405020304" pitchFamily="18" charset="0"/>
              </a:rPr>
              <a:t>Su</a:t>
            </a:r>
            <a:r>
              <a:rPr lang="en-US" altLang="zh-CN" sz="1400" i="1" dirty="0">
                <a:solidFill>
                  <a:srgbClr val="00B050"/>
                </a:solidFill>
                <a:cs typeface="Times New Roman" panose="02020603050405020304" pitchFamily="18" charset="0"/>
              </a:rPr>
              <a:t>, LW, Zhu, PRL 134 (2025) 7, 071001</a:t>
            </a:r>
            <a:endParaRPr lang="zh-CN" altLang="en-US" sz="1400" i="1" dirty="0">
              <a:solidFill>
                <a:srgbClr val="00B050"/>
              </a:solidFill>
              <a:cs typeface="Times New Roman" panose="02020603050405020304" pitchFamily="18" charset="0"/>
            </a:endParaRPr>
          </a:p>
        </p:txBody>
      </p:sp>
      <p:sp>
        <p:nvSpPr>
          <p:cNvPr id="26" name="Title 1">
            <a:extLst>
              <a:ext uri="{FF2B5EF4-FFF2-40B4-BE49-F238E27FC236}">
                <a16:creationId xmlns:a16="http://schemas.microsoft.com/office/drawing/2014/main" id="{8EB3A8F0-02DF-505A-8D8A-4C6CF00CDF5F}"/>
              </a:ext>
            </a:extLst>
          </p:cNvPr>
          <p:cNvSpPr>
            <a:spLocks noGrp="1"/>
          </p:cNvSpPr>
          <p:nvPr>
            <p:ph type="title"/>
          </p:nvPr>
        </p:nvSpPr>
        <p:spPr>
          <a:xfrm>
            <a:off x="1524003" y="121227"/>
            <a:ext cx="8263464" cy="760956"/>
          </a:xfrm>
        </p:spPr>
        <p:txBody>
          <a:bodyPr>
            <a:normAutofit/>
          </a:bodyPr>
          <a:lstStyle/>
          <a:p>
            <a:r>
              <a:rPr lang="en-US" altLang="zh-CN" sz="3200" b="1" dirty="0">
                <a:solidFill>
                  <a:srgbClr val="0432FF"/>
                </a:solidFill>
                <a:latin typeface="+mn-lt"/>
              </a:rPr>
              <a:t>3</a:t>
            </a:r>
            <a:r>
              <a:rPr lang="en-CN" altLang="zh-CN" sz="3200" b="1">
                <a:solidFill>
                  <a:srgbClr val="0432FF"/>
                </a:solidFill>
                <a:latin typeface="+mn-lt"/>
              </a:rPr>
              <a:t>. </a:t>
            </a:r>
            <a:r>
              <a:rPr lang="en-US" altLang="zh-CN" sz="3200" b="1" dirty="0" err="1">
                <a:solidFill>
                  <a:srgbClr val="0432FF"/>
                </a:solidFill>
                <a:latin typeface="+mn-lt"/>
              </a:rPr>
              <a:t>DM+Electron</a:t>
            </a:r>
            <a:r>
              <a:rPr lang="en-US" altLang="zh-CN" sz="3200" b="1" dirty="0">
                <a:solidFill>
                  <a:srgbClr val="0432FF"/>
                </a:solidFill>
                <a:latin typeface="+mn-lt"/>
              </a:rPr>
              <a:t>: Collective Excitation</a:t>
            </a:r>
            <a:endParaRPr lang="en-CN" altLang="zh-CN" sz="3200" b="1" dirty="0">
              <a:solidFill>
                <a:srgbClr val="0432FF"/>
              </a:solidFill>
              <a:latin typeface="+mn-lt"/>
            </a:endParaRPr>
          </a:p>
        </p:txBody>
      </p:sp>
      <p:sp>
        <p:nvSpPr>
          <p:cNvPr id="28" name="TextBox 6">
            <a:extLst>
              <a:ext uri="{FF2B5EF4-FFF2-40B4-BE49-F238E27FC236}">
                <a16:creationId xmlns:a16="http://schemas.microsoft.com/office/drawing/2014/main" id="{F2F4922A-22A0-F9FB-B994-0195BA3614A1}"/>
              </a:ext>
            </a:extLst>
          </p:cNvPr>
          <p:cNvSpPr txBox="1"/>
          <p:nvPr/>
        </p:nvSpPr>
        <p:spPr>
          <a:xfrm>
            <a:off x="2131619" y="3893569"/>
            <a:ext cx="980665" cy="461665"/>
          </a:xfrm>
          <a:prstGeom prst="rect">
            <a:avLst/>
          </a:prstGeom>
          <a:solidFill>
            <a:schemeClr val="bg1"/>
          </a:solidFill>
        </p:spPr>
        <p:txBody>
          <a:bodyPr wrap="square" rtlCol="0">
            <a:spAutoFit/>
          </a:bodyPr>
          <a:lstStyle/>
          <a:p>
            <a:r>
              <a:rPr lang="en-US" sz="1200" b="1" dirty="0">
                <a:solidFill>
                  <a:schemeClr val="bg1">
                    <a:lumMod val="50000"/>
                  </a:schemeClr>
                </a:solidFill>
              </a:rPr>
              <a:t>1810.07705</a:t>
            </a:r>
          </a:p>
          <a:p>
            <a:r>
              <a:rPr lang="en-US" sz="1200" b="1" dirty="0">
                <a:solidFill>
                  <a:schemeClr val="bg1">
                    <a:lumMod val="50000"/>
                  </a:schemeClr>
                </a:solidFill>
              </a:rPr>
              <a:t>1810.10543</a:t>
            </a:r>
          </a:p>
        </p:txBody>
      </p:sp>
      <p:pic>
        <p:nvPicPr>
          <p:cNvPr id="29" name="图片 28">
            <a:extLst>
              <a:ext uri="{FF2B5EF4-FFF2-40B4-BE49-F238E27FC236}">
                <a16:creationId xmlns:a16="http://schemas.microsoft.com/office/drawing/2014/main" id="{F140E8F1-782F-CF46-BE8F-2E0AF03E4B62}"/>
              </a:ext>
            </a:extLst>
          </p:cNvPr>
          <p:cNvPicPr>
            <a:picLocks noChangeAspect="1"/>
          </p:cNvPicPr>
          <p:nvPr/>
        </p:nvPicPr>
        <p:blipFill>
          <a:blip r:embed="rId9"/>
          <a:stretch>
            <a:fillRect/>
          </a:stretch>
        </p:blipFill>
        <p:spPr>
          <a:xfrm>
            <a:off x="5177917" y="2755479"/>
            <a:ext cx="6923413" cy="3192103"/>
          </a:xfrm>
          <a:prstGeom prst="rect">
            <a:avLst/>
          </a:prstGeom>
        </p:spPr>
      </p:pic>
      <p:pic>
        <p:nvPicPr>
          <p:cNvPr id="30" name="图片 29">
            <a:extLst>
              <a:ext uri="{FF2B5EF4-FFF2-40B4-BE49-F238E27FC236}">
                <a16:creationId xmlns:a16="http://schemas.microsoft.com/office/drawing/2014/main" id="{D40237FA-D0B2-1032-7102-4A95008FC794}"/>
              </a:ext>
            </a:extLst>
          </p:cNvPr>
          <p:cNvPicPr>
            <a:picLocks noChangeAspect="1"/>
          </p:cNvPicPr>
          <p:nvPr/>
        </p:nvPicPr>
        <p:blipFill>
          <a:blip r:embed="rId10"/>
          <a:stretch>
            <a:fillRect/>
          </a:stretch>
        </p:blipFill>
        <p:spPr>
          <a:xfrm>
            <a:off x="5977349" y="1664070"/>
            <a:ext cx="5565209" cy="753932"/>
          </a:xfrm>
          <a:prstGeom prst="rect">
            <a:avLst/>
          </a:prstGeom>
        </p:spPr>
      </p:pic>
    </p:spTree>
    <p:extLst>
      <p:ext uri="{BB962C8B-B14F-4D97-AF65-F5344CB8AC3E}">
        <p14:creationId xmlns:p14="http://schemas.microsoft.com/office/powerpoint/2010/main" val="1174936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315E2CB-6723-4D9C-0EB5-EC2A3754A58B}"/>
              </a:ext>
            </a:extLst>
          </p:cNvPr>
          <p:cNvSpPr>
            <a:spLocks noGrp="1"/>
          </p:cNvSpPr>
          <p:nvPr>
            <p:ph type="title"/>
          </p:nvPr>
        </p:nvSpPr>
        <p:spPr>
          <a:xfrm>
            <a:off x="1524006" y="121227"/>
            <a:ext cx="8057477" cy="760956"/>
          </a:xfrm>
        </p:spPr>
        <p:txBody>
          <a:bodyPr>
            <a:normAutofit/>
          </a:bodyPr>
          <a:lstStyle/>
          <a:p>
            <a:r>
              <a:rPr lang="en-CN" sz="3200" b="1">
                <a:solidFill>
                  <a:srgbClr val="0432FF"/>
                </a:solidFill>
                <a:latin typeface="+mn-lt"/>
              </a:rPr>
              <a:t>1.</a:t>
            </a:r>
            <a:r>
              <a:rPr lang="en-US" altLang="zh-CN" sz="3200" b="1" dirty="0">
                <a:solidFill>
                  <a:srgbClr val="0432FF"/>
                </a:solidFill>
                <a:latin typeface="+mn-lt"/>
              </a:rPr>
              <a:t> From WIMPs to Light DM</a:t>
            </a:r>
            <a:endParaRPr lang="en-CN" sz="3200" b="1" dirty="0">
              <a:solidFill>
                <a:srgbClr val="0432FF"/>
              </a:solidFill>
              <a:latin typeface="+mn-lt"/>
            </a:endParaRPr>
          </a:p>
        </p:txBody>
      </p:sp>
      <p:sp>
        <p:nvSpPr>
          <p:cNvPr id="4" name="日期占位符 3">
            <a:extLst>
              <a:ext uri="{FF2B5EF4-FFF2-40B4-BE49-F238E27FC236}">
                <a16:creationId xmlns:a16="http://schemas.microsoft.com/office/drawing/2014/main" id="{47A77362-E259-A5D2-E9F7-1B03437AD337}"/>
              </a:ext>
            </a:extLst>
          </p:cNvPr>
          <p:cNvSpPr>
            <a:spLocks noGrp="1"/>
          </p:cNvSpPr>
          <p:nvPr>
            <p:ph type="dt" sz="half" idx="10"/>
          </p:nvPr>
        </p:nvSpPr>
        <p:spPr/>
        <p:txBody>
          <a:bodyPr/>
          <a:lstStyle/>
          <a:p>
            <a:fld id="{3353E75B-5456-634F-8D96-E3A79F4D8838}" type="datetime1">
              <a:rPr kumimoji="1" lang="zh-CN" altLang="en-US" smtClean="0"/>
              <a:t>2025/9/20</a:t>
            </a:fld>
            <a:endParaRPr kumimoji="1" lang="zh-CN" altLang="en-US" dirty="0"/>
          </a:p>
        </p:txBody>
      </p:sp>
      <p:sp>
        <p:nvSpPr>
          <p:cNvPr id="3" name="页脚占位符 2">
            <a:extLst>
              <a:ext uri="{FF2B5EF4-FFF2-40B4-BE49-F238E27FC236}">
                <a16:creationId xmlns:a16="http://schemas.microsoft.com/office/drawing/2014/main" id="{975F62E0-7F19-EB43-B239-E3FC85BB4F94}"/>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5" name="灯片编号占位符 4">
            <a:extLst>
              <a:ext uri="{FF2B5EF4-FFF2-40B4-BE49-F238E27FC236}">
                <a16:creationId xmlns:a16="http://schemas.microsoft.com/office/drawing/2014/main" id="{C303A636-BE21-EDA8-451C-9AE6763D8E8E}"/>
              </a:ext>
            </a:extLst>
          </p:cNvPr>
          <p:cNvSpPr>
            <a:spLocks noGrp="1"/>
          </p:cNvSpPr>
          <p:nvPr>
            <p:ph type="sldNum" sz="quarter" idx="12"/>
          </p:nvPr>
        </p:nvSpPr>
        <p:spPr/>
        <p:txBody>
          <a:bodyPr/>
          <a:lstStyle/>
          <a:p>
            <a:fld id="{BB1373A5-4827-6B46-A456-4073A047D00B}" type="slidenum">
              <a:rPr kumimoji="1" lang="zh-CN" altLang="en-US" smtClean="0"/>
              <a:t>2</a:t>
            </a:fld>
            <a:endParaRPr kumimoji="1" lang="zh-CN" altLang="en-US"/>
          </a:p>
        </p:txBody>
      </p:sp>
      <p:cxnSp>
        <p:nvCxnSpPr>
          <p:cNvPr id="11" name="Straight Connector 3">
            <a:extLst>
              <a:ext uri="{FF2B5EF4-FFF2-40B4-BE49-F238E27FC236}">
                <a16:creationId xmlns:a16="http://schemas.microsoft.com/office/drawing/2014/main" id="{31B3C909-9A9E-B801-4436-A16C454046DC}"/>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37C1CA54-C6C8-56B1-5485-FADE7A8DB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组合 31">
            <a:extLst>
              <a:ext uri="{FF2B5EF4-FFF2-40B4-BE49-F238E27FC236}">
                <a16:creationId xmlns:a16="http://schemas.microsoft.com/office/drawing/2014/main" id="{828E32A6-E7DE-92F8-F3D8-DADC3E16A150}"/>
              </a:ext>
            </a:extLst>
          </p:cNvPr>
          <p:cNvGrpSpPr/>
          <p:nvPr/>
        </p:nvGrpSpPr>
        <p:grpSpPr>
          <a:xfrm>
            <a:off x="3102142" y="1175571"/>
            <a:ext cx="5951258" cy="3072959"/>
            <a:chOff x="578335" y="1117056"/>
            <a:chExt cx="8151224" cy="3096190"/>
          </a:xfrm>
        </p:grpSpPr>
        <p:pic>
          <p:nvPicPr>
            <p:cNvPr id="7" name="图片 6">
              <a:extLst>
                <a:ext uri="{FF2B5EF4-FFF2-40B4-BE49-F238E27FC236}">
                  <a16:creationId xmlns:a16="http://schemas.microsoft.com/office/drawing/2014/main" id="{D8E8FA05-3D71-CA29-3717-D8F6341034EF}"/>
                </a:ext>
              </a:extLst>
            </p:cNvPr>
            <p:cNvPicPr>
              <a:picLocks noChangeAspect="1"/>
            </p:cNvPicPr>
            <p:nvPr/>
          </p:nvPicPr>
          <p:blipFill>
            <a:blip r:embed="rId4"/>
            <a:stretch>
              <a:fillRect/>
            </a:stretch>
          </p:blipFill>
          <p:spPr>
            <a:xfrm>
              <a:off x="578335" y="1167671"/>
              <a:ext cx="8151224" cy="3045575"/>
            </a:xfrm>
            <a:prstGeom prst="rect">
              <a:avLst/>
            </a:prstGeom>
          </p:spPr>
        </p:pic>
        <p:sp>
          <p:nvSpPr>
            <p:cNvPr id="16" name="文本框 15">
              <a:extLst>
                <a:ext uri="{FF2B5EF4-FFF2-40B4-BE49-F238E27FC236}">
                  <a16:creationId xmlns:a16="http://schemas.microsoft.com/office/drawing/2014/main" id="{5C1904A7-2790-5B3A-4C7A-01CB0F6A1718}"/>
                </a:ext>
              </a:extLst>
            </p:cNvPr>
            <p:cNvSpPr txBox="1"/>
            <p:nvPr/>
          </p:nvSpPr>
          <p:spPr>
            <a:xfrm>
              <a:off x="8083608" y="1117056"/>
              <a:ext cx="482057" cy="350377"/>
            </a:xfrm>
            <a:prstGeom prst="rect">
              <a:avLst/>
            </a:prstGeom>
            <a:solidFill>
              <a:schemeClr val="bg1"/>
            </a:solidFill>
          </p:spPr>
          <p:txBody>
            <a:bodyPr wrap="square" rtlCol="0">
              <a:spAutoFit/>
            </a:bodyPr>
            <a:lstStyle/>
            <a:p>
              <a:endParaRPr kumimoji="1" lang="zh-CN" altLang="en-US" dirty="0"/>
            </a:p>
          </p:txBody>
        </p:sp>
        <p:sp>
          <p:nvSpPr>
            <p:cNvPr id="17" name="文本框 16">
              <a:extLst>
                <a:ext uri="{FF2B5EF4-FFF2-40B4-BE49-F238E27FC236}">
                  <a16:creationId xmlns:a16="http://schemas.microsoft.com/office/drawing/2014/main" id="{51A56931-E4F3-ECE0-8675-D32F3219B2DC}"/>
                </a:ext>
              </a:extLst>
            </p:cNvPr>
            <p:cNvSpPr txBox="1"/>
            <p:nvPr/>
          </p:nvSpPr>
          <p:spPr>
            <a:xfrm>
              <a:off x="8234439" y="1735171"/>
              <a:ext cx="482057" cy="350377"/>
            </a:xfrm>
            <a:prstGeom prst="rect">
              <a:avLst/>
            </a:prstGeom>
            <a:solidFill>
              <a:schemeClr val="bg1"/>
            </a:solidFill>
          </p:spPr>
          <p:txBody>
            <a:bodyPr wrap="square" rtlCol="0">
              <a:spAutoFit/>
            </a:bodyPr>
            <a:lstStyle/>
            <a:p>
              <a:endParaRPr kumimoji="1" lang="zh-CN" altLang="en-US" dirty="0"/>
            </a:p>
          </p:txBody>
        </p:sp>
        <p:sp>
          <p:nvSpPr>
            <p:cNvPr id="18" name="文本框 17">
              <a:extLst>
                <a:ext uri="{FF2B5EF4-FFF2-40B4-BE49-F238E27FC236}">
                  <a16:creationId xmlns:a16="http://schemas.microsoft.com/office/drawing/2014/main" id="{CDAEAB1C-F485-B3F3-6CE2-CE35A7F6D4EC}"/>
                </a:ext>
              </a:extLst>
            </p:cNvPr>
            <p:cNvSpPr txBox="1"/>
            <p:nvPr/>
          </p:nvSpPr>
          <p:spPr>
            <a:xfrm>
              <a:off x="7853315" y="1985761"/>
              <a:ext cx="482057" cy="350377"/>
            </a:xfrm>
            <a:prstGeom prst="rect">
              <a:avLst/>
            </a:prstGeom>
            <a:solidFill>
              <a:schemeClr val="bg1"/>
            </a:solidFill>
          </p:spPr>
          <p:txBody>
            <a:bodyPr wrap="square" rtlCol="0">
              <a:spAutoFit/>
            </a:bodyPr>
            <a:lstStyle/>
            <a:p>
              <a:endParaRPr kumimoji="1" lang="zh-CN" altLang="en-US" dirty="0"/>
            </a:p>
          </p:txBody>
        </p:sp>
        <p:sp>
          <p:nvSpPr>
            <p:cNvPr id="19" name="文本框 18">
              <a:extLst>
                <a:ext uri="{FF2B5EF4-FFF2-40B4-BE49-F238E27FC236}">
                  <a16:creationId xmlns:a16="http://schemas.microsoft.com/office/drawing/2014/main" id="{D932B796-E741-F2F4-CF06-EF12F7DC6E15}"/>
                </a:ext>
              </a:extLst>
            </p:cNvPr>
            <p:cNvSpPr txBox="1"/>
            <p:nvPr/>
          </p:nvSpPr>
          <p:spPr>
            <a:xfrm>
              <a:off x="7623716" y="2366179"/>
              <a:ext cx="482057" cy="350377"/>
            </a:xfrm>
            <a:prstGeom prst="rect">
              <a:avLst/>
            </a:prstGeom>
            <a:solidFill>
              <a:schemeClr val="bg1"/>
            </a:solidFill>
          </p:spPr>
          <p:txBody>
            <a:bodyPr wrap="square" rtlCol="0">
              <a:spAutoFit/>
            </a:bodyPr>
            <a:lstStyle/>
            <a:p>
              <a:endParaRPr kumimoji="1" lang="zh-CN" altLang="en-US" dirty="0"/>
            </a:p>
          </p:txBody>
        </p:sp>
        <p:sp>
          <p:nvSpPr>
            <p:cNvPr id="21" name="文本框 20">
              <a:extLst>
                <a:ext uri="{FF2B5EF4-FFF2-40B4-BE49-F238E27FC236}">
                  <a16:creationId xmlns:a16="http://schemas.microsoft.com/office/drawing/2014/main" id="{C6286B83-48B1-0CED-2C75-BD200BE84748}"/>
                </a:ext>
              </a:extLst>
            </p:cNvPr>
            <p:cNvSpPr txBox="1"/>
            <p:nvPr/>
          </p:nvSpPr>
          <p:spPr>
            <a:xfrm>
              <a:off x="8135121" y="2797253"/>
              <a:ext cx="482057" cy="350377"/>
            </a:xfrm>
            <a:prstGeom prst="rect">
              <a:avLst/>
            </a:prstGeom>
            <a:solidFill>
              <a:schemeClr val="bg1"/>
            </a:solidFill>
          </p:spPr>
          <p:txBody>
            <a:bodyPr wrap="square" rtlCol="0">
              <a:spAutoFit/>
            </a:bodyPr>
            <a:lstStyle/>
            <a:p>
              <a:endParaRPr kumimoji="1" lang="zh-CN" altLang="en-US" dirty="0"/>
            </a:p>
          </p:txBody>
        </p:sp>
        <p:sp>
          <p:nvSpPr>
            <p:cNvPr id="25" name="文本框 24">
              <a:extLst>
                <a:ext uri="{FF2B5EF4-FFF2-40B4-BE49-F238E27FC236}">
                  <a16:creationId xmlns:a16="http://schemas.microsoft.com/office/drawing/2014/main" id="{5B0228DE-8F66-A8D6-8B80-5322A2C9583B}"/>
                </a:ext>
              </a:extLst>
            </p:cNvPr>
            <p:cNvSpPr txBox="1"/>
            <p:nvPr/>
          </p:nvSpPr>
          <p:spPr>
            <a:xfrm>
              <a:off x="7493671" y="3093008"/>
              <a:ext cx="641450" cy="613160"/>
            </a:xfrm>
            <a:prstGeom prst="rect">
              <a:avLst/>
            </a:prstGeom>
            <a:solidFill>
              <a:schemeClr val="bg1"/>
            </a:solidFill>
          </p:spPr>
          <p:txBody>
            <a:bodyPr wrap="square" rtlCol="0">
              <a:spAutoFit/>
            </a:bodyPr>
            <a:lstStyle/>
            <a:p>
              <a:endParaRPr kumimoji="1" lang="en-US" altLang="zh-CN" dirty="0"/>
            </a:p>
            <a:p>
              <a:endParaRPr kumimoji="1" lang="zh-CN" altLang="en-US" dirty="0"/>
            </a:p>
          </p:txBody>
        </p:sp>
        <p:sp>
          <p:nvSpPr>
            <p:cNvPr id="26" name="文本框 25">
              <a:extLst>
                <a:ext uri="{FF2B5EF4-FFF2-40B4-BE49-F238E27FC236}">
                  <a16:creationId xmlns:a16="http://schemas.microsoft.com/office/drawing/2014/main" id="{DACA31B5-E57F-061F-7871-CFD588B144A5}"/>
                </a:ext>
              </a:extLst>
            </p:cNvPr>
            <p:cNvSpPr txBox="1"/>
            <p:nvPr/>
          </p:nvSpPr>
          <p:spPr>
            <a:xfrm>
              <a:off x="7789938" y="3645439"/>
              <a:ext cx="482057" cy="350377"/>
            </a:xfrm>
            <a:prstGeom prst="rect">
              <a:avLst/>
            </a:prstGeom>
            <a:solidFill>
              <a:schemeClr val="bg1"/>
            </a:solidFill>
          </p:spPr>
          <p:txBody>
            <a:bodyPr wrap="square" rtlCol="0">
              <a:spAutoFit/>
            </a:bodyPr>
            <a:lstStyle/>
            <a:p>
              <a:endParaRPr kumimoji="1" lang="zh-CN" altLang="en-US" dirty="0"/>
            </a:p>
          </p:txBody>
        </p:sp>
        <p:sp>
          <p:nvSpPr>
            <p:cNvPr id="27" name="文本框 26">
              <a:extLst>
                <a:ext uri="{FF2B5EF4-FFF2-40B4-BE49-F238E27FC236}">
                  <a16:creationId xmlns:a16="http://schemas.microsoft.com/office/drawing/2014/main" id="{F3B213C8-3CF0-3B47-4384-A3849C2985BB}"/>
                </a:ext>
              </a:extLst>
            </p:cNvPr>
            <p:cNvSpPr txBox="1"/>
            <p:nvPr/>
          </p:nvSpPr>
          <p:spPr>
            <a:xfrm>
              <a:off x="7485017" y="3862869"/>
              <a:ext cx="482057" cy="350377"/>
            </a:xfrm>
            <a:prstGeom prst="rect">
              <a:avLst/>
            </a:prstGeom>
            <a:solidFill>
              <a:schemeClr val="bg1"/>
            </a:solidFill>
          </p:spPr>
          <p:txBody>
            <a:bodyPr wrap="square" rtlCol="0">
              <a:spAutoFit/>
            </a:bodyPr>
            <a:lstStyle/>
            <a:p>
              <a:endParaRPr kumimoji="1" lang="zh-CN" altLang="en-US" dirty="0"/>
            </a:p>
          </p:txBody>
        </p:sp>
        <p:sp>
          <p:nvSpPr>
            <p:cNvPr id="29" name="矩形 28">
              <a:extLst>
                <a:ext uri="{FF2B5EF4-FFF2-40B4-BE49-F238E27FC236}">
                  <a16:creationId xmlns:a16="http://schemas.microsoft.com/office/drawing/2014/main" id="{0028D794-BB21-852A-0BDE-47BDE753802B}"/>
                </a:ext>
              </a:extLst>
            </p:cNvPr>
            <p:cNvSpPr/>
            <p:nvPr/>
          </p:nvSpPr>
          <p:spPr>
            <a:xfrm flipV="1">
              <a:off x="7450303" y="1386524"/>
              <a:ext cx="414441" cy="259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矩形 29">
              <a:extLst>
                <a:ext uri="{FF2B5EF4-FFF2-40B4-BE49-F238E27FC236}">
                  <a16:creationId xmlns:a16="http://schemas.microsoft.com/office/drawing/2014/main" id="{3C0AA195-F77C-1721-F45E-11EA68D664FD}"/>
                </a:ext>
              </a:extLst>
            </p:cNvPr>
            <p:cNvSpPr/>
            <p:nvPr/>
          </p:nvSpPr>
          <p:spPr>
            <a:xfrm flipV="1">
              <a:off x="7044687" y="2179308"/>
              <a:ext cx="414441" cy="259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矩形 30">
              <a:extLst>
                <a:ext uri="{FF2B5EF4-FFF2-40B4-BE49-F238E27FC236}">
                  <a16:creationId xmlns:a16="http://schemas.microsoft.com/office/drawing/2014/main" id="{0028D794-BB21-852A-0BDE-47BDE753802B}"/>
                </a:ext>
              </a:extLst>
            </p:cNvPr>
            <p:cNvSpPr/>
            <p:nvPr/>
          </p:nvSpPr>
          <p:spPr>
            <a:xfrm flipV="1">
              <a:off x="6871114" y="2654380"/>
              <a:ext cx="523003" cy="259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grpSp>
      <p:grpSp>
        <p:nvGrpSpPr>
          <p:cNvPr id="6" name="组合 5">
            <a:extLst>
              <a:ext uri="{FF2B5EF4-FFF2-40B4-BE49-F238E27FC236}">
                <a16:creationId xmlns:a16="http://schemas.microsoft.com/office/drawing/2014/main" id="{A7B2730F-FFF5-8D4F-B52D-CA30F7CD5A22}"/>
              </a:ext>
            </a:extLst>
          </p:cNvPr>
          <p:cNvGrpSpPr/>
          <p:nvPr/>
        </p:nvGrpSpPr>
        <p:grpSpPr>
          <a:xfrm>
            <a:off x="9160409" y="1254173"/>
            <a:ext cx="2813574" cy="3063531"/>
            <a:chOff x="8786020" y="1137968"/>
            <a:chExt cx="2026449" cy="3063531"/>
          </a:xfrm>
        </p:grpSpPr>
        <p:sp>
          <p:nvSpPr>
            <p:cNvPr id="2" name="圆柱体 1">
              <a:extLst>
                <a:ext uri="{FF2B5EF4-FFF2-40B4-BE49-F238E27FC236}">
                  <a16:creationId xmlns:a16="http://schemas.microsoft.com/office/drawing/2014/main" id="{E7AF02BE-690E-7645-A990-F057D5BA27D1}"/>
                </a:ext>
              </a:extLst>
            </p:cNvPr>
            <p:cNvSpPr/>
            <p:nvPr/>
          </p:nvSpPr>
          <p:spPr>
            <a:xfrm>
              <a:off x="8786020" y="1137968"/>
              <a:ext cx="2026449" cy="3063531"/>
            </a:xfrm>
            <a:prstGeom prst="can">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41" name="文本框 40">
              <a:extLst>
                <a:ext uri="{FF2B5EF4-FFF2-40B4-BE49-F238E27FC236}">
                  <a16:creationId xmlns:a16="http://schemas.microsoft.com/office/drawing/2014/main" id="{E5AFF995-E728-A86B-170B-6BAA2B582E2B}"/>
                </a:ext>
              </a:extLst>
            </p:cNvPr>
            <p:cNvSpPr txBox="1"/>
            <p:nvPr/>
          </p:nvSpPr>
          <p:spPr>
            <a:xfrm>
              <a:off x="9104112" y="2037374"/>
              <a:ext cx="1486817" cy="400110"/>
            </a:xfrm>
            <a:prstGeom prst="rect">
              <a:avLst/>
            </a:prstGeom>
            <a:noFill/>
          </p:spPr>
          <p:txBody>
            <a:bodyPr wrap="square">
              <a:spAutoFit/>
            </a:bodyPr>
            <a:lstStyle/>
            <a:p>
              <a:pPr algn="ctr"/>
              <a:r>
                <a:rPr lang="en-US" altLang="zh-CN" sz="2000" b="1" i="1" dirty="0">
                  <a:solidFill>
                    <a:srgbClr val="FF0000"/>
                  </a:solidFill>
                </a:rPr>
                <a:t>Relic Abundance</a:t>
              </a:r>
              <a:endParaRPr lang="zh-CN" altLang="en-US" sz="2000" b="1" i="1" dirty="0">
                <a:solidFill>
                  <a:srgbClr val="FF0000"/>
                </a:solidFill>
              </a:endParaRPr>
            </a:p>
          </p:txBody>
        </p:sp>
        <p:sp>
          <p:nvSpPr>
            <p:cNvPr id="48" name="文本框 47">
              <a:extLst>
                <a:ext uri="{FF2B5EF4-FFF2-40B4-BE49-F238E27FC236}">
                  <a16:creationId xmlns:a16="http://schemas.microsoft.com/office/drawing/2014/main" id="{9061EDE0-80C1-7A19-416F-478D6DF7E074}"/>
                </a:ext>
              </a:extLst>
            </p:cNvPr>
            <p:cNvSpPr txBox="1"/>
            <p:nvPr/>
          </p:nvSpPr>
          <p:spPr>
            <a:xfrm>
              <a:off x="8786020" y="2994748"/>
              <a:ext cx="2026449" cy="1015663"/>
            </a:xfrm>
            <a:prstGeom prst="rect">
              <a:avLst/>
            </a:prstGeom>
            <a:noFill/>
          </p:spPr>
          <p:txBody>
            <a:bodyPr wrap="square">
              <a:spAutoFit/>
            </a:bodyPr>
            <a:lstStyle/>
            <a:p>
              <a:pPr algn="ctr"/>
              <a:r>
                <a:rPr lang="en-US" altLang="zh-CN" sz="2000" b="1" i="1" dirty="0">
                  <a:solidFill>
                    <a:srgbClr val="FF0000"/>
                  </a:solidFill>
                </a:rPr>
                <a:t>Solution to Big problems</a:t>
              </a:r>
            </a:p>
            <a:p>
              <a:pPr algn="ctr"/>
              <a:r>
                <a:rPr lang="en-US" altLang="zh-CN" sz="2000" b="1" i="1" dirty="0">
                  <a:solidFill>
                    <a:srgbClr val="FFC000"/>
                  </a:solidFill>
                </a:rPr>
                <a:t>(naturalness,</a:t>
              </a:r>
            </a:p>
            <a:p>
              <a:pPr algn="ctr"/>
              <a:r>
                <a:rPr lang="en-US" altLang="zh-CN" sz="2000" b="1" i="1" dirty="0">
                  <a:solidFill>
                    <a:srgbClr val="FFC000"/>
                  </a:solidFill>
                </a:rPr>
                <a:t>neutrino mass…)</a:t>
              </a:r>
              <a:endParaRPr lang="zh-CN" altLang="en-US" sz="2000" b="1" i="1" dirty="0">
                <a:solidFill>
                  <a:srgbClr val="FFC000"/>
                </a:solidFill>
              </a:endParaRPr>
            </a:p>
          </p:txBody>
        </p:sp>
      </p:grpSp>
      <p:pic>
        <p:nvPicPr>
          <p:cNvPr id="35" name="图片 34">
            <a:extLst>
              <a:ext uri="{FF2B5EF4-FFF2-40B4-BE49-F238E27FC236}">
                <a16:creationId xmlns:a16="http://schemas.microsoft.com/office/drawing/2014/main" id="{7E27D3E1-2D0A-A040-9E71-D0A69B83DCDA}"/>
              </a:ext>
            </a:extLst>
          </p:cNvPr>
          <p:cNvPicPr>
            <a:picLocks noChangeAspect="1"/>
          </p:cNvPicPr>
          <p:nvPr/>
        </p:nvPicPr>
        <p:blipFill>
          <a:blip r:embed="rId5"/>
          <a:stretch>
            <a:fillRect/>
          </a:stretch>
        </p:blipFill>
        <p:spPr>
          <a:xfrm>
            <a:off x="1205346" y="4672147"/>
            <a:ext cx="9245682" cy="1699883"/>
          </a:xfrm>
          <a:prstGeom prst="rect">
            <a:avLst/>
          </a:prstGeom>
        </p:spPr>
      </p:pic>
      <p:sp>
        <p:nvSpPr>
          <p:cNvPr id="37" name="文本框 36">
            <a:extLst>
              <a:ext uri="{FF2B5EF4-FFF2-40B4-BE49-F238E27FC236}">
                <a16:creationId xmlns:a16="http://schemas.microsoft.com/office/drawing/2014/main" id="{9E7DF010-FAA1-944B-9849-D7CC20990165}"/>
              </a:ext>
            </a:extLst>
          </p:cNvPr>
          <p:cNvSpPr txBox="1"/>
          <p:nvPr/>
        </p:nvSpPr>
        <p:spPr>
          <a:xfrm>
            <a:off x="8574367" y="5993743"/>
            <a:ext cx="1143390" cy="246221"/>
          </a:xfrm>
          <a:prstGeom prst="rect">
            <a:avLst/>
          </a:prstGeom>
          <a:noFill/>
        </p:spPr>
        <p:txBody>
          <a:bodyPr wrap="square">
            <a:spAutoFit/>
          </a:bodyPr>
          <a:lstStyle/>
          <a:p>
            <a:r>
              <a:rPr lang="en-US" altLang="zh-CN" sz="1000" b="1" dirty="0">
                <a:solidFill>
                  <a:schemeClr val="bg1">
                    <a:lumMod val="65000"/>
                  </a:schemeClr>
                </a:solidFill>
              </a:rPr>
              <a:t>T. Lin, 1904.07915</a:t>
            </a:r>
            <a:endParaRPr lang="zh-CN" altLang="en-US" sz="1000" b="1" dirty="0">
              <a:solidFill>
                <a:schemeClr val="bg1">
                  <a:lumMod val="65000"/>
                </a:schemeClr>
              </a:solidFill>
            </a:endParaRPr>
          </a:p>
        </p:txBody>
      </p:sp>
      <p:sp>
        <p:nvSpPr>
          <p:cNvPr id="8" name="圆角矩形 7">
            <a:extLst>
              <a:ext uri="{FF2B5EF4-FFF2-40B4-BE49-F238E27FC236}">
                <a16:creationId xmlns:a16="http://schemas.microsoft.com/office/drawing/2014/main" id="{7F87ADD2-A450-C06E-0842-FBDBB712B08A}"/>
              </a:ext>
            </a:extLst>
          </p:cNvPr>
          <p:cNvSpPr/>
          <p:nvPr/>
        </p:nvSpPr>
        <p:spPr>
          <a:xfrm>
            <a:off x="4303776" y="4974336"/>
            <a:ext cx="1432007" cy="1509592"/>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8" name="图片 27">
            <a:extLst>
              <a:ext uri="{FF2B5EF4-FFF2-40B4-BE49-F238E27FC236}">
                <a16:creationId xmlns:a16="http://schemas.microsoft.com/office/drawing/2014/main" id="{902672AC-0302-D34D-BC8C-A139BEE48599}"/>
              </a:ext>
            </a:extLst>
          </p:cNvPr>
          <p:cNvPicPr>
            <a:picLocks noChangeAspect="1"/>
          </p:cNvPicPr>
          <p:nvPr/>
        </p:nvPicPr>
        <p:blipFill>
          <a:blip r:embed="rId6"/>
          <a:stretch>
            <a:fillRect/>
          </a:stretch>
        </p:blipFill>
        <p:spPr>
          <a:xfrm>
            <a:off x="323900" y="1158513"/>
            <a:ext cx="2646288" cy="1699884"/>
          </a:xfrm>
          <a:prstGeom prst="rect">
            <a:avLst/>
          </a:prstGeom>
        </p:spPr>
      </p:pic>
      <p:pic>
        <p:nvPicPr>
          <p:cNvPr id="33" name="Picture 6" descr="“mass distribution of universe”的图片搜索结果">
            <a:extLst>
              <a:ext uri="{FF2B5EF4-FFF2-40B4-BE49-F238E27FC236}">
                <a16:creationId xmlns:a16="http://schemas.microsoft.com/office/drawing/2014/main" id="{48090BCF-F733-D04F-8EB7-CB8BCC26E2CD}"/>
              </a:ext>
            </a:extLst>
          </p:cNvPr>
          <p:cNvPicPr>
            <a:picLocks noChangeAspect="1" noChangeArrowheads="1"/>
          </p:cNvPicPr>
          <p:nvPr/>
        </p:nvPicPr>
        <p:blipFill>
          <a:blip r:embed="rId7"/>
          <a:srcRect/>
          <a:stretch>
            <a:fillRect/>
          </a:stretch>
        </p:blipFill>
        <p:spPr bwMode="auto">
          <a:xfrm>
            <a:off x="225989" y="2924463"/>
            <a:ext cx="2646288" cy="1613572"/>
          </a:xfrm>
          <a:prstGeom prst="rect">
            <a:avLst/>
          </a:prstGeom>
        </p:spPr>
      </p:pic>
    </p:spTree>
    <p:extLst>
      <p:ext uri="{BB962C8B-B14F-4D97-AF65-F5344CB8AC3E}">
        <p14:creationId xmlns:p14="http://schemas.microsoft.com/office/powerpoint/2010/main" val="2977731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3">
            <a:extLst>
              <a:ext uri="{FF2B5EF4-FFF2-40B4-BE49-F238E27FC236}">
                <a16:creationId xmlns:a16="http://schemas.microsoft.com/office/drawing/2014/main" id="{C2B55F51-4DF9-4A15-E7E6-0118187EA807}"/>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9517489B-6E79-C6D5-54A4-E6C4868F3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表格 11">
            <a:extLst>
              <a:ext uri="{FF2B5EF4-FFF2-40B4-BE49-F238E27FC236}">
                <a16:creationId xmlns:a16="http://schemas.microsoft.com/office/drawing/2014/main" id="{41593C3B-DDEB-F844-A06A-77A056E3482A}"/>
              </a:ext>
            </a:extLst>
          </p:cNvPr>
          <p:cNvGraphicFramePr>
            <a:graphicFrameLocks noGrp="1"/>
          </p:cNvGraphicFramePr>
          <p:nvPr/>
        </p:nvGraphicFramePr>
        <p:xfrm>
          <a:off x="2633156" y="5226322"/>
          <a:ext cx="7166918" cy="1142980"/>
        </p:xfrm>
        <a:graphic>
          <a:graphicData uri="http://schemas.openxmlformats.org/drawingml/2006/table">
            <a:tbl>
              <a:tblPr firstRow="1" bandRow="1">
                <a:tableStyleId>{93296810-A885-4BE3-A3E7-6D5BEEA58F35}</a:tableStyleId>
              </a:tblPr>
              <a:tblGrid>
                <a:gridCol w="2139396">
                  <a:extLst>
                    <a:ext uri="{9D8B030D-6E8A-4147-A177-3AD203B41FA5}">
                      <a16:colId xmlns:a16="http://schemas.microsoft.com/office/drawing/2014/main" val="4282863460"/>
                    </a:ext>
                  </a:extLst>
                </a:gridCol>
                <a:gridCol w="2553081">
                  <a:extLst>
                    <a:ext uri="{9D8B030D-6E8A-4147-A177-3AD203B41FA5}">
                      <a16:colId xmlns:a16="http://schemas.microsoft.com/office/drawing/2014/main" val="1977523611"/>
                    </a:ext>
                  </a:extLst>
                </a:gridCol>
                <a:gridCol w="2474441">
                  <a:extLst>
                    <a:ext uri="{9D8B030D-6E8A-4147-A177-3AD203B41FA5}">
                      <a16:colId xmlns:a16="http://schemas.microsoft.com/office/drawing/2014/main" val="733579008"/>
                    </a:ext>
                  </a:extLst>
                </a:gridCol>
              </a:tblGrid>
              <a:tr h="467553">
                <a:tc>
                  <a:txBody>
                    <a:bodyPr/>
                    <a:lstStyle/>
                    <a:p>
                      <a:pPr algn="ctr"/>
                      <a:r>
                        <a:rPr lang="en-US" altLang="zh-CN" sz="1500" dirty="0"/>
                        <a:t>Light Dark Matter</a:t>
                      </a:r>
                      <a:endParaRPr lang="zh-CN" altLang="en-US" sz="1500" dirty="0"/>
                    </a:p>
                  </a:txBody>
                  <a:tcPr marL="68580" marR="68580" marT="34291" marB="34291" anchor="ctr"/>
                </a:tc>
                <a:tc>
                  <a:txBody>
                    <a:bodyPr/>
                    <a:lstStyle/>
                    <a:p>
                      <a:pPr algn="ctr"/>
                      <a:r>
                        <a:rPr lang="en-US" altLang="zh-CN" sz="1500" dirty="0"/>
                        <a:t>Noble Liquid Detector</a:t>
                      </a:r>
                    </a:p>
                    <a:p>
                      <a:pPr algn="ctr"/>
                      <a:r>
                        <a:rPr lang="en-US" altLang="zh-CN" sz="1500" dirty="0"/>
                        <a:t>(large volume, high</a:t>
                      </a:r>
                      <a:r>
                        <a:rPr lang="zh-CN" altLang="en-US" sz="1500" dirty="0"/>
                        <a:t> </a:t>
                      </a:r>
                      <a:r>
                        <a:rPr lang="en-US" altLang="zh-CN" sz="1500" dirty="0"/>
                        <a:t>threshold)</a:t>
                      </a:r>
                      <a:endParaRPr lang="zh-CN" altLang="en-US" sz="1500" dirty="0"/>
                    </a:p>
                  </a:txBody>
                  <a:tcPr marL="68580" marR="68580" marT="34291" marB="34291"/>
                </a:tc>
                <a:tc>
                  <a:txBody>
                    <a:bodyPr/>
                    <a:lstStyle/>
                    <a:p>
                      <a:pPr algn="ctr"/>
                      <a:r>
                        <a:rPr lang="en-US" altLang="zh-CN" sz="1500" dirty="0"/>
                        <a:t>Solid detector</a:t>
                      </a:r>
                    </a:p>
                    <a:p>
                      <a:pPr algn="ctr"/>
                      <a:r>
                        <a:rPr lang="en-US" altLang="zh-CN" sz="1500" dirty="0"/>
                        <a:t>(small volume, low threshold)</a:t>
                      </a:r>
                      <a:endParaRPr lang="zh-CN" altLang="en-US" sz="1500" dirty="0"/>
                    </a:p>
                  </a:txBody>
                  <a:tcPr marL="68580" marR="68580" marT="34291" marB="34291"/>
                </a:tc>
                <a:extLst>
                  <a:ext uri="{0D108BD9-81ED-4DB2-BD59-A6C34878D82A}">
                    <a16:rowId xmlns:a16="http://schemas.microsoft.com/office/drawing/2014/main" val="2760504389"/>
                  </a:ext>
                </a:extLst>
              </a:tr>
              <a:tr h="316967">
                <a:tc>
                  <a:txBody>
                    <a:bodyPr/>
                    <a:lstStyle/>
                    <a:p>
                      <a:pPr algn="ctr"/>
                      <a:r>
                        <a:rPr lang="en-US" altLang="zh-CN" sz="1500" b="1" dirty="0"/>
                        <a:t>Non-Relativistic</a:t>
                      </a:r>
                      <a:endParaRPr lang="zh-CN" altLang="en-US" sz="1500" b="1" dirty="0"/>
                    </a:p>
                  </a:txBody>
                  <a:tcPr marL="68580" marR="68580" marT="34291" marB="3429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500" b="1" dirty="0">
                          <a:solidFill>
                            <a:srgbClr val="FF0000"/>
                          </a:solidFill>
                        </a:rPr>
                        <a:t> ✔️</a:t>
                      </a:r>
                    </a:p>
                  </a:txBody>
                  <a:tcPr marL="68580" marR="68580" marT="34291" marB="34291" anchor="ctr"/>
                </a:tc>
                <a:tc>
                  <a:txBody>
                    <a:bodyPr/>
                    <a:lstStyle/>
                    <a:p>
                      <a:pPr algn="ctr" fontAlgn="ctr"/>
                      <a:r>
                        <a:rPr lang="zh-CN" altLang="en-US" sz="1500" b="1" dirty="0">
                          <a:solidFill>
                            <a:srgbClr val="FF0000"/>
                          </a:solidFill>
                        </a:rPr>
                        <a:t>✔️</a:t>
                      </a:r>
                      <a:endParaRPr lang="en-US" altLang="zh-CN" sz="1500" dirty="0">
                        <a:solidFill>
                          <a:srgbClr val="92D050"/>
                        </a:solidFill>
                      </a:endParaRPr>
                    </a:p>
                  </a:txBody>
                  <a:tcPr marL="68580" marR="68580" marT="34291" marB="34291" anchor="ctr"/>
                </a:tc>
                <a:extLst>
                  <a:ext uri="{0D108BD9-81ED-4DB2-BD59-A6C34878D82A}">
                    <a16:rowId xmlns:a16="http://schemas.microsoft.com/office/drawing/2014/main" val="4005327736"/>
                  </a:ext>
                </a:extLst>
              </a:tr>
              <a:tr h="300231">
                <a:tc>
                  <a:txBody>
                    <a:bodyPr/>
                    <a:lstStyle/>
                    <a:p>
                      <a:pPr algn="ctr"/>
                      <a:r>
                        <a:rPr lang="en-US" altLang="zh-CN" sz="1500" b="1" dirty="0"/>
                        <a:t>Relativistic</a:t>
                      </a:r>
                      <a:endParaRPr lang="zh-CN" altLang="en-US" sz="1500" b="1" dirty="0"/>
                    </a:p>
                  </a:txBody>
                  <a:tcPr marL="68580" marR="68580" marT="34291" marB="34291" anchor="ctr"/>
                </a:tc>
                <a:tc>
                  <a:txBody>
                    <a:bodyPr/>
                    <a:lstStyle/>
                    <a:p>
                      <a:pPr algn="ctr"/>
                      <a:r>
                        <a:rPr lang="zh-CN" altLang="en-US" sz="1500" b="1" dirty="0">
                          <a:solidFill>
                            <a:srgbClr val="FF0000"/>
                          </a:solidFill>
                        </a:rPr>
                        <a:t>✔️</a:t>
                      </a:r>
                      <a:endParaRPr lang="en-US" altLang="zh-CN" sz="1500" dirty="0">
                        <a:solidFill>
                          <a:srgbClr val="FF0000"/>
                        </a:solidFill>
                      </a:endParaRPr>
                    </a:p>
                  </a:txBody>
                  <a:tcPr marL="68580" marR="68580" marT="34291" marB="34291" anchor="ctr"/>
                </a:tc>
                <a:tc>
                  <a:txBody>
                    <a:bodyPr/>
                    <a:lstStyle/>
                    <a:p>
                      <a:pPr algn="ctr"/>
                      <a:r>
                        <a:rPr lang="en-US" altLang="zh-CN" sz="1500" b="1" dirty="0">
                          <a:solidFill>
                            <a:srgbClr val="FF0000"/>
                          </a:solidFill>
                        </a:rPr>
                        <a:t>Collective Excitations</a:t>
                      </a:r>
                      <a:endParaRPr lang="zh-CN" altLang="en-US" sz="1500" b="1" dirty="0">
                        <a:solidFill>
                          <a:srgbClr val="FF0000"/>
                        </a:solidFill>
                      </a:endParaRPr>
                    </a:p>
                  </a:txBody>
                  <a:tcPr marL="68580" marR="68580" marT="34291" marB="34291" anchor="ctr"/>
                </a:tc>
                <a:extLst>
                  <a:ext uri="{0D108BD9-81ED-4DB2-BD59-A6C34878D82A}">
                    <a16:rowId xmlns:a16="http://schemas.microsoft.com/office/drawing/2014/main" val="2559366617"/>
                  </a:ext>
                </a:extLst>
              </a:tr>
            </a:tbl>
          </a:graphicData>
        </a:graphic>
      </p:graphicFrame>
      <p:grpSp>
        <p:nvGrpSpPr>
          <p:cNvPr id="3" name="组合 2">
            <a:extLst>
              <a:ext uri="{FF2B5EF4-FFF2-40B4-BE49-F238E27FC236}">
                <a16:creationId xmlns:a16="http://schemas.microsoft.com/office/drawing/2014/main" id="{C775457D-AE10-3944-AF1F-46ED0E7176C9}"/>
              </a:ext>
            </a:extLst>
          </p:cNvPr>
          <p:cNvGrpSpPr/>
          <p:nvPr/>
        </p:nvGrpSpPr>
        <p:grpSpPr>
          <a:xfrm>
            <a:off x="4312965" y="1643139"/>
            <a:ext cx="3152118" cy="3397012"/>
            <a:chOff x="1109156" y="1776793"/>
            <a:chExt cx="2354504" cy="2949388"/>
          </a:xfrm>
        </p:grpSpPr>
        <p:pic>
          <p:nvPicPr>
            <p:cNvPr id="14" name="图片 13">
              <a:extLst>
                <a:ext uri="{FF2B5EF4-FFF2-40B4-BE49-F238E27FC236}">
                  <a16:creationId xmlns:a16="http://schemas.microsoft.com/office/drawing/2014/main" id="{4A2A9C72-A641-C348-A3BA-278655EE51B5}"/>
                </a:ext>
              </a:extLst>
            </p:cNvPr>
            <p:cNvPicPr>
              <a:picLocks noChangeAspect="1"/>
            </p:cNvPicPr>
            <p:nvPr/>
          </p:nvPicPr>
          <p:blipFill>
            <a:blip r:embed="rId4"/>
            <a:stretch>
              <a:fillRect/>
            </a:stretch>
          </p:blipFill>
          <p:spPr>
            <a:xfrm>
              <a:off x="1109156" y="1776794"/>
              <a:ext cx="817458" cy="2949387"/>
            </a:xfrm>
            <a:prstGeom prst="rect">
              <a:avLst/>
            </a:prstGeom>
          </p:spPr>
        </p:pic>
        <p:pic>
          <p:nvPicPr>
            <p:cNvPr id="15" name="图片 14">
              <a:extLst>
                <a:ext uri="{FF2B5EF4-FFF2-40B4-BE49-F238E27FC236}">
                  <a16:creationId xmlns:a16="http://schemas.microsoft.com/office/drawing/2014/main" id="{90E6EDE5-66E0-8D44-A533-C5BA6CD3C2FC}"/>
                </a:ext>
              </a:extLst>
            </p:cNvPr>
            <p:cNvPicPr>
              <a:picLocks noChangeAspect="1"/>
            </p:cNvPicPr>
            <p:nvPr/>
          </p:nvPicPr>
          <p:blipFill>
            <a:blip r:embed="rId5"/>
            <a:stretch>
              <a:fillRect/>
            </a:stretch>
          </p:blipFill>
          <p:spPr>
            <a:xfrm>
              <a:off x="1909680" y="1776793"/>
              <a:ext cx="1553980" cy="2949387"/>
            </a:xfrm>
            <a:prstGeom prst="rect">
              <a:avLst/>
            </a:prstGeom>
          </p:spPr>
        </p:pic>
      </p:grpSp>
      <p:sp>
        <p:nvSpPr>
          <p:cNvPr id="20" name="文本框 19">
            <a:extLst>
              <a:ext uri="{FF2B5EF4-FFF2-40B4-BE49-F238E27FC236}">
                <a16:creationId xmlns:a16="http://schemas.microsoft.com/office/drawing/2014/main" id="{E3F800C2-4D26-4143-BF11-1E4A8AA74173}"/>
              </a:ext>
            </a:extLst>
          </p:cNvPr>
          <p:cNvSpPr txBox="1"/>
          <p:nvPr/>
        </p:nvSpPr>
        <p:spPr>
          <a:xfrm>
            <a:off x="1524000" y="1276275"/>
            <a:ext cx="2788965" cy="307776"/>
          </a:xfrm>
          <a:prstGeom prst="rect">
            <a:avLst/>
          </a:prstGeom>
          <a:noFill/>
        </p:spPr>
        <p:txBody>
          <a:bodyPr wrap="square">
            <a:spAutoFit/>
          </a:bodyPr>
          <a:lstStyle/>
          <a:p>
            <a:pPr algn="ctr"/>
            <a:r>
              <a:rPr lang="en-US" altLang="zh-CN" sz="1400" b="1" dirty="0">
                <a:cs typeface="Times New Roman" panose="02020603050405020304" pitchFamily="18" charset="0"/>
              </a:rPr>
              <a:t>SENSEI @ SNOLAB (100.72 </a:t>
            </a:r>
            <a:r>
              <a:rPr lang="en-US" altLang="zh-CN" sz="1400" b="1" dirty="0" err="1">
                <a:cs typeface="Times New Roman" panose="02020603050405020304" pitchFamily="18" charset="0"/>
              </a:rPr>
              <a:t>g.days</a:t>
            </a:r>
            <a:r>
              <a:rPr lang="en-US" altLang="zh-CN" sz="1400" b="1" dirty="0">
                <a:cs typeface="Times New Roman" panose="02020603050405020304" pitchFamily="18" charset="0"/>
              </a:rPr>
              <a:t>)</a:t>
            </a:r>
            <a:endParaRPr lang="zh-CN" altLang="en-US" sz="1400" b="1" dirty="0"/>
          </a:p>
        </p:txBody>
      </p:sp>
      <p:sp>
        <p:nvSpPr>
          <p:cNvPr id="21" name="文本框 20">
            <a:extLst>
              <a:ext uri="{FF2B5EF4-FFF2-40B4-BE49-F238E27FC236}">
                <a16:creationId xmlns:a16="http://schemas.microsoft.com/office/drawing/2014/main" id="{400235CF-E91A-1643-8802-BFEF56DB65E2}"/>
              </a:ext>
            </a:extLst>
          </p:cNvPr>
          <p:cNvSpPr txBox="1"/>
          <p:nvPr/>
        </p:nvSpPr>
        <p:spPr>
          <a:xfrm>
            <a:off x="6437416" y="1343300"/>
            <a:ext cx="977152" cy="276999"/>
          </a:xfrm>
          <a:prstGeom prst="rect">
            <a:avLst/>
          </a:prstGeom>
          <a:noFill/>
        </p:spPr>
        <p:txBody>
          <a:bodyPr wrap="square">
            <a:spAutoFit/>
          </a:bodyPr>
          <a:lstStyle/>
          <a:p>
            <a:r>
              <a:rPr lang="zh-CN" altLang="en-US" sz="1200" b="1" dirty="0">
                <a:solidFill>
                  <a:schemeClr val="bg1">
                    <a:lumMod val="65000"/>
                  </a:schemeClr>
                </a:solidFill>
              </a:rPr>
              <a:t>2312.13342</a:t>
            </a:r>
          </a:p>
        </p:txBody>
      </p:sp>
      <p:sp>
        <p:nvSpPr>
          <p:cNvPr id="5" name="日期占位符 4">
            <a:extLst>
              <a:ext uri="{FF2B5EF4-FFF2-40B4-BE49-F238E27FC236}">
                <a16:creationId xmlns:a16="http://schemas.microsoft.com/office/drawing/2014/main" id="{8AA77B83-29C3-061D-228B-29DEB13ED652}"/>
              </a:ext>
            </a:extLst>
          </p:cNvPr>
          <p:cNvSpPr>
            <a:spLocks noGrp="1"/>
          </p:cNvSpPr>
          <p:nvPr>
            <p:ph type="dt" sz="half" idx="10"/>
          </p:nvPr>
        </p:nvSpPr>
        <p:spPr/>
        <p:txBody>
          <a:bodyPr/>
          <a:lstStyle/>
          <a:p>
            <a:fld id="{218F3785-CD5D-6746-8CA2-839732CF1DA6}" type="datetime1">
              <a:rPr kumimoji="1" lang="zh-CN" altLang="en-US" smtClean="0"/>
              <a:t>2025/9/20</a:t>
            </a:fld>
            <a:endParaRPr kumimoji="1" lang="zh-CN" altLang="en-US"/>
          </a:p>
        </p:txBody>
      </p:sp>
      <p:sp>
        <p:nvSpPr>
          <p:cNvPr id="8" name="页脚占位符 7">
            <a:extLst>
              <a:ext uri="{FF2B5EF4-FFF2-40B4-BE49-F238E27FC236}">
                <a16:creationId xmlns:a16="http://schemas.microsoft.com/office/drawing/2014/main" id="{475359C6-C8DC-2442-86EE-5E69ACC2C0CC}"/>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6" name="灯片编号占位符 5">
            <a:extLst>
              <a:ext uri="{FF2B5EF4-FFF2-40B4-BE49-F238E27FC236}">
                <a16:creationId xmlns:a16="http://schemas.microsoft.com/office/drawing/2014/main" id="{A098FC39-333F-113D-2460-FE7C0AA3F4A6}"/>
              </a:ext>
            </a:extLst>
          </p:cNvPr>
          <p:cNvSpPr>
            <a:spLocks noGrp="1"/>
          </p:cNvSpPr>
          <p:nvPr>
            <p:ph type="sldNum" sz="quarter" idx="12"/>
          </p:nvPr>
        </p:nvSpPr>
        <p:spPr/>
        <p:txBody>
          <a:bodyPr/>
          <a:lstStyle/>
          <a:p>
            <a:fld id="{BB1373A5-4827-6B46-A456-4073A047D00B}" type="slidenum">
              <a:rPr kumimoji="1" lang="zh-CN" altLang="en-US" smtClean="0"/>
              <a:t>29</a:t>
            </a:fld>
            <a:endParaRPr kumimoji="1" lang="zh-CN" altLang="en-US"/>
          </a:p>
        </p:txBody>
      </p:sp>
      <p:pic>
        <p:nvPicPr>
          <p:cNvPr id="7" name="图片 6">
            <a:extLst>
              <a:ext uri="{FF2B5EF4-FFF2-40B4-BE49-F238E27FC236}">
                <a16:creationId xmlns:a16="http://schemas.microsoft.com/office/drawing/2014/main" id="{FD3C1A4C-EDB5-F84A-9EFD-723B1F74AA50}"/>
              </a:ext>
            </a:extLst>
          </p:cNvPr>
          <p:cNvPicPr>
            <a:picLocks noChangeAspect="1"/>
          </p:cNvPicPr>
          <p:nvPr/>
        </p:nvPicPr>
        <p:blipFill>
          <a:blip r:embed="rId6"/>
          <a:stretch>
            <a:fillRect/>
          </a:stretch>
        </p:blipFill>
        <p:spPr>
          <a:xfrm>
            <a:off x="7674015" y="1438449"/>
            <a:ext cx="4400131" cy="3693908"/>
          </a:xfrm>
          <a:prstGeom prst="rect">
            <a:avLst/>
          </a:prstGeom>
        </p:spPr>
      </p:pic>
      <p:sp>
        <p:nvSpPr>
          <p:cNvPr id="2" name="矩形 1">
            <a:extLst>
              <a:ext uri="{FF2B5EF4-FFF2-40B4-BE49-F238E27FC236}">
                <a16:creationId xmlns:a16="http://schemas.microsoft.com/office/drawing/2014/main" id="{73E4E1B3-A455-54EE-CC75-D0BADD1E8B15}"/>
              </a:ext>
            </a:extLst>
          </p:cNvPr>
          <p:cNvSpPr/>
          <p:nvPr/>
        </p:nvSpPr>
        <p:spPr>
          <a:xfrm>
            <a:off x="8807053" y="1249335"/>
            <a:ext cx="3267093" cy="276999"/>
          </a:xfrm>
          <a:prstGeom prst="rect">
            <a:avLst/>
          </a:prstGeom>
        </p:spPr>
        <p:txBody>
          <a:bodyPr wrap="square">
            <a:spAutoFit/>
          </a:bodyPr>
          <a:lstStyle/>
          <a:p>
            <a:pPr algn="ctr"/>
            <a:r>
              <a:rPr lang="en-US" altLang="zh-CN" sz="1200" i="1" dirty="0">
                <a:solidFill>
                  <a:srgbClr val="00B050"/>
                </a:solidFill>
                <a:cs typeface="Times New Roman" panose="02020603050405020304" pitchFamily="18" charset="0"/>
              </a:rPr>
              <a:t>Liang, </a:t>
            </a:r>
            <a:r>
              <a:rPr lang="en-US" altLang="zh-CN" sz="1200" i="1" dirty="0" err="1">
                <a:solidFill>
                  <a:srgbClr val="00B050"/>
                </a:solidFill>
                <a:cs typeface="Times New Roman" panose="02020603050405020304" pitchFamily="18" charset="0"/>
              </a:rPr>
              <a:t>Su</a:t>
            </a:r>
            <a:r>
              <a:rPr lang="en-US" altLang="zh-CN" sz="1200" i="1" dirty="0">
                <a:solidFill>
                  <a:srgbClr val="00B050"/>
                </a:solidFill>
                <a:cs typeface="Times New Roman" panose="02020603050405020304" pitchFamily="18" charset="0"/>
              </a:rPr>
              <a:t>, LW, Zhu, PRL 134 (2025) 7, 071001</a:t>
            </a:r>
            <a:endParaRPr lang="zh-CN" altLang="en-US" sz="1200" i="1" dirty="0">
              <a:solidFill>
                <a:srgbClr val="00B050"/>
              </a:solidFill>
              <a:cs typeface="Times New Roman" panose="02020603050405020304" pitchFamily="18" charset="0"/>
            </a:endParaRPr>
          </a:p>
        </p:txBody>
      </p:sp>
      <p:sp>
        <p:nvSpPr>
          <p:cNvPr id="10" name="Title 1">
            <a:extLst>
              <a:ext uri="{FF2B5EF4-FFF2-40B4-BE49-F238E27FC236}">
                <a16:creationId xmlns:a16="http://schemas.microsoft.com/office/drawing/2014/main" id="{81486231-832D-827D-E60F-2A19F369E53D}"/>
              </a:ext>
            </a:extLst>
          </p:cNvPr>
          <p:cNvSpPr>
            <a:spLocks noGrp="1"/>
          </p:cNvSpPr>
          <p:nvPr>
            <p:ph type="title"/>
          </p:nvPr>
        </p:nvSpPr>
        <p:spPr>
          <a:xfrm>
            <a:off x="1524003" y="121227"/>
            <a:ext cx="8263464" cy="760956"/>
          </a:xfrm>
        </p:spPr>
        <p:txBody>
          <a:bodyPr>
            <a:normAutofit/>
          </a:bodyPr>
          <a:lstStyle/>
          <a:p>
            <a:r>
              <a:rPr lang="en-US" altLang="zh-CN" sz="3200" b="1" dirty="0">
                <a:solidFill>
                  <a:srgbClr val="0432FF"/>
                </a:solidFill>
                <a:latin typeface="+mn-lt"/>
              </a:rPr>
              <a:t>3</a:t>
            </a:r>
            <a:r>
              <a:rPr lang="en-CN" altLang="zh-CN" sz="3200" b="1">
                <a:solidFill>
                  <a:srgbClr val="0432FF"/>
                </a:solidFill>
                <a:latin typeface="+mn-lt"/>
              </a:rPr>
              <a:t>. </a:t>
            </a:r>
            <a:r>
              <a:rPr lang="en-US" altLang="zh-CN" sz="3200" b="1" dirty="0" err="1">
                <a:solidFill>
                  <a:srgbClr val="0432FF"/>
                </a:solidFill>
                <a:latin typeface="+mn-lt"/>
              </a:rPr>
              <a:t>DM+Electron</a:t>
            </a:r>
            <a:r>
              <a:rPr lang="en-US" altLang="zh-CN" sz="3200" b="1" dirty="0">
                <a:solidFill>
                  <a:srgbClr val="0432FF"/>
                </a:solidFill>
                <a:latin typeface="+mn-lt"/>
              </a:rPr>
              <a:t>: Collective Excitation</a:t>
            </a:r>
            <a:endParaRPr lang="en-CN" altLang="zh-CN" sz="3200" b="1" dirty="0">
              <a:solidFill>
                <a:srgbClr val="0432FF"/>
              </a:solidFill>
              <a:latin typeface="+mn-lt"/>
            </a:endParaRPr>
          </a:p>
        </p:txBody>
      </p:sp>
      <p:pic>
        <p:nvPicPr>
          <p:cNvPr id="9" name="Picture 2" descr="The DAMIC experiment at UZH | Physik-Institut | UZH">
            <a:extLst>
              <a:ext uri="{FF2B5EF4-FFF2-40B4-BE49-F238E27FC236}">
                <a16:creationId xmlns:a16="http://schemas.microsoft.com/office/drawing/2014/main" id="{D1B2694C-5750-A952-3662-67F1ED301D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844" y="1643139"/>
            <a:ext cx="3626548" cy="3397014"/>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9CEBC5CB-063B-5CEE-4523-CC8DA122C2AB}"/>
              </a:ext>
            </a:extLst>
          </p:cNvPr>
          <p:cNvSpPr txBox="1"/>
          <p:nvPr/>
        </p:nvSpPr>
        <p:spPr>
          <a:xfrm>
            <a:off x="2176152" y="4245810"/>
            <a:ext cx="1838708" cy="830997"/>
          </a:xfrm>
          <a:prstGeom prst="rect">
            <a:avLst/>
          </a:prstGeom>
          <a:noFill/>
        </p:spPr>
        <p:txBody>
          <a:bodyPr wrap="square">
            <a:spAutoFit/>
          </a:bodyPr>
          <a:lstStyle/>
          <a:p>
            <a:pPr algn="just"/>
            <a:r>
              <a:rPr lang="zh-CN" altLang="en-US" sz="1600" dirty="0">
                <a:solidFill>
                  <a:srgbClr val="FFFF00"/>
                </a:solidFill>
              </a:rPr>
              <a:t>1−6 e</a:t>
            </a:r>
            <a:r>
              <a:rPr lang="zh-CN" altLang="en-US" sz="1600" baseline="30000" dirty="0">
                <a:solidFill>
                  <a:srgbClr val="FFFF00"/>
                </a:solidFill>
              </a:rPr>
              <a:t>−</a:t>
            </a:r>
            <a:r>
              <a:rPr lang="zh-CN" altLang="en-US" sz="1600" dirty="0">
                <a:solidFill>
                  <a:srgbClr val="FFFF00"/>
                </a:solidFill>
              </a:rPr>
              <a:t> corresponds to (∼1.2–20</a:t>
            </a:r>
            <a:r>
              <a:rPr lang="en-US" altLang="zh-CN" sz="1600" dirty="0">
                <a:solidFill>
                  <a:srgbClr val="FFFF00"/>
                </a:solidFill>
              </a:rPr>
              <a:t> </a:t>
            </a:r>
            <a:r>
              <a:rPr lang="zh-CN" altLang="en-US" sz="1600" dirty="0">
                <a:solidFill>
                  <a:srgbClr val="FFFF00"/>
                </a:solidFill>
              </a:rPr>
              <a:t>eV)</a:t>
            </a:r>
            <a:r>
              <a:rPr lang="en-US" altLang="zh-CN" sz="1600" dirty="0">
                <a:solidFill>
                  <a:srgbClr val="FFFF00"/>
                </a:solidFill>
              </a:rPr>
              <a:t> </a:t>
            </a:r>
            <a:r>
              <a:rPr lang="zh-CN" altLang="en-US" sz="1600" dirty="0">
                <a:solidFill>
                  <a:srgbClr val="FFFF00"/>
                </a:solidFill>
              </a:rPr>
              <a:t>energy depositions</a:t>
            </a:r>
          </a:p>
        </p:txBody>
      </p:sp>
    </p:spTree>
    <p:extLst>
      <p:ext uri="{BB962C8B-B14F-4D97-AF65-F5344CB8AC3E}">
        <p14:creationId xmlns:p14="http://schemas.microsoft.com/office/powerpoint/2010/main" val="1264183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C6760-9056-2930-2BB1-281DD146C75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A33932D-C880-3250-5A2C-452BF07D6043}"/>
              </a:ext>
            </a:extLst>
          </p:cNvPr>
          <p:cNvSpPr>
            <a:spLocks noGrp="1"/>
          </p:cNvSpPr>
          <p:nvPr>
            <p:ph type="title"/>
          </p:nvPr>
        </p:nvSpPr>
        <p:spPr>
          <a:xfrm>
            <a:off x="2152650" y="-159807"/>
            <a:ext cx="7886700" cy="1325563"/>
          </a:xfrm>
        </p:spPr>
        <p:txBody>
          <a:bodyPr/>
          <a:lstStyle/>
          <a:p>
            <a:pPr algn="ctr"/>
            <a:r>
              <a:rPr kumimoji="1" lang="en-US" altLang="zh-CN" b="1" dirty="0">
                <a:solidFill>
                  <a:srgbClr val="0432FF"/>
                </a:solidFill>
                <a:latin typeface="+mn-lt"/>
              </a:rPr>
              <a:t>Outline</a:t>
            </a:r>
            <a:endParaRPr kumimoji="1" lang="zh-CN" altLang="en-US" b="1" dirty="0">
              <a:solidFill>
                <a:srgbClr val="0432FF"/>
              </a:solidFill>
              <a:latin typeface="+mn-lt"/>
            </a:endParaRPr>
          </a:p>
        </p:txBody>
      </p:sp>
      <p:sp>
        <p:nvSpPr>
          <p:cNvPr id="3" name="内容占位符 2">
            <a:extLst>
              <a:ext uri="{FF2B5EF4-FFF2-40B4-BE49-F238E27FC236}">
                <a16:creationId xmlns:a16="http://schemas.microsoft.com/office/drawing/2014/main" id="{1146A7AC-2405-D5A0-B079-97DFAC7BBBA2}"/>
              </a:ext>
            </a:extLst>
          </p:cNvPr>
          <p:cNvSpPr>
            <a:spLocks noGrp="1"/>
          </p:cNvSpPr>
          <p:nvPr>
            <p:ph idx="1"/>
          </p:nvPr>
        </p:nvSpPr>
        <p:spPr>
          <a:xfrm>
            <a:off x="641270" y="1176979"/>
            <a:ext cx="10130642" cy="4821374"/>
          </a:xfrm>
        </p:spPr>
        <p:txBody>
          <a:bodyPr>
            <a:noAutofit/>
          </a:bodyPr>
          <a:lstStyle/>
          <a:p>
            <a:pPr>
              <a:lnSpc>
                <a:spcPct val="100000"/>
              </a:lnSpc>
            </a:pPr>
            <a:r>
              <a:rPr kumimoji="1" lang="en-US" altLang="zh-CN" sz="3600" b="1" dirty="0">
                <a:solidFill>
                  <a:schemeClr val="bg1">
                    <a:lumMod val="95000"/>
                  </a:schemeClr>
                </a:solidFill>
              </a:rPr>
              <a:t>From WIMPs to Light Dark Matter</a:t>
            </a:r>
          </a:p>
          <a:p>
            <a:pPr>
              <a:lnSpc>
                <a:spcPct val="100000"/>
              </a:lnSpc>
            </a:pPr>
            <a:endParaRPr kumimoji="1" lang="en-US" altLang="zh-CN" sz="3600" b="1" dirty="0"/>
          </a:p>
          <a:p>
            <a:pPr>
              <a:lnSpc>
                <a:spcPct val="100000"/>
              </a:lnSpc>
            </a:pPr>
            <a:r>
              <a:rPr kumimoji="1" lang="en-US" altLang="zh-CN" sz="3600" b="1" dirty="0">
                <a:solidFill>
                  <a:schemeClr val="bg1">
                    <a:lumMod val="95000"/>
                  </a:schemeClr>
                </a:solidFill>
              </a:rPr>
              <a:t>DM-Nucleus Scattering :</a:t>
            </a:r>
          </a:p>
          <a:p>
            <a:pPr>
              <a:lnSpc>
                <a:spcPct val="100000"/>
              </a:lnSpc>
            </a:pPr>
            <a:endParaRPr kumimoji="1" lang="en-US" altLang="zh-CN" sz="3600" b="1" dirty="0"/>
          </a:p>
          <a:p>
            <a:pPr>
              <a:lnSpc>
                <a:spcPct val="100000"/>
              </a:lnSpc>
            </a:pPr>
            <a:r>
              <a:rPr kumimoji="1" lang="en-US" altLang="zh-CN" sz="3600" b="1" dirty="0">
                <a:solidFill>
                  <a:schemeClr val="bg1">
                    <a:lumMod val="95000"/>
                  </a:schemeClr>
                </a:solidFill>
              </a:rPr>
              <a:t>DM-Electron Scattering:</a:t>
            </a:r>
          </a:p>
          <a:p>
            <a:pPr>
              <a:lnSpc>
                <a:spcPct val="100000"/>
              </a:lnSpc>
            </a:pPr>
            <a:endParaRPr kumimoji="1" lang="en-US" altLang="zh-CN" sz="3600" b="1" dirty="0"/>
          </a:p>
          <a:p>
            <a:pPr>
              <a:lnSpc>
                <a:spcPct val="100000"/>
              </a:lnSpc>
            </a:pPr>
            <a:r>
              <a:rPr kumimoji="1" lang="en-US" altLang="zh-CN" sz="3600" b="1" dirty="0"/>
              <a:t>A new axion factory:</a:t>
            </a:r>
          </a:p>
          <a:p>
            <a:pPr>
              <a:lnSpc>
                <a:spcPct val="120000"/>
              </a:lnSpc>
            </a:pPr>
            <a:endParaRPr kumimoji="1" lang="en-US" altLang="zh-CN" sz="3600" b="1" dirty="0"/>
          </a:p>
        </p:txBody>
      </p:sp>
      <p:sp>
        <p:nvSpPr>
          <p:cNvPr id="4" name="日期占位符 3">
            <a:extLst>
              <a:ext uri="{FF2B5EF4-FFF2-40B4-BE49-F238E27FC236}">
                <a16:creationId xmlns:a16="http://schemas.microsoft.com/office/drawing/2014/main" id="{CC389AB5-7DA7-1E08-A43D-FC011A08DBD0}"/>
              </a:ext>
            </a:extLst>
          </p:cNvPr>
          <p:cNvSpPr>
            <a:spLocks noGrp="1"/>
          </p:cNvSpPr>
          <p:nvPr>
            <p:ph type="dt" sz="half" idx="10"/>
          </p:nvPr>
        </p:nvSpPr>
        <p:spPr/>
        <p:txBody>
          <a:bodyPr/>
          <a:lstStyle/>
          <a:p>
            <a:fld id="{09468E1A-01E7-1841-BBED-A52DAFB78EAA}" type="datetime1">
              <a:rPr kumimoji="1" lang="zh-CN" altLang="en-US" smtClean="0"/>
              <a:t>2025/9/20</a:t>
            </a:fld>
            <a:endParaRPr kumimoji="1" lang="zh-CN" altLang="en-US"/>
          </a:p>
        </p:txBody>
      </p:sp>
      <p:sp>
        <p:nvSpPr>
          <p:cNvPr id="8" name="页脚占位符 7">
            <a:extLst>
              <a:ext uri="{FF2B5EF4-FFF2-40B4-BE49-F238E27FC236}">
                <a16:creationId xmlns:a16="http://schemas.microsoft.com/office/drawing/2014/main" id="{F40FE4FC-A301-7948-6876-DB7C20B09093}"/>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endParaRPr kumimoji="1" lang="zh-CN" altLang="en-US" dirty="0"/>
          </a:p>
        </p:txBody>
      </p:sp>
      <p:sp>
        <p:nvSpPr>
          <p:cNvPr id="5" name="灯片编号占位符 4">
            <a:extLst>
              <a:ext uri="{FF2B5EF4-FFF2-40B4-BE49-F238E27FC236}">
                <a16:creationId xmlns:a16="http://schemas.microsoft.com/office/drawing/2014/main" id="{A9AF1604-80E1-AC95-A927-B364E8F03D80}"/>
              </a:ext>
            </a:extLst>
          </p:cNvPr>
          <p:cNvSpPr>
            <a:spLocks noGrp="1"/>
          </p:cNvSpPr>
          <p:nvPr>
            <p:ph type="sldNum" sz="quarter" idx="12"/>
          </p:nvPr>
        </p:nvSpPr>
        <p:spPr/>
        <p:txBody>
          <a:bodyPr/>
          <a:lstStyle/>
          <a:p>
            <a:fld id="{BB1373A5-4827-6B46-A456-4073A047D00B}" type="slidenum">
              <a:rPr kumimoji="1" lang="zh-CN" altLang="en-US" smtClean="0"/>
              <a:t>30</a:t>
            </a:fld>
            <a:endParaRPr kumimoji="1" lang="zh-CN" altLang="en-US"/>
          </a:p>
        </p:txBody>
      </p:sp>
      <p:cxnSp>
        <p:nvCxnSpPr>
          <p:cNvPr id="7" name="Straight Connector 3">
            <a:extLst>
              <a:ext uri="{FF2B5EF4-FFF2-40B4-BE49-F238E27FC236}">
                <a16:creationId xmlns:a16="http://schemas.microsoft.com/office/drawing/2014/main" id="{1D2360A2-37E4-83BE-C0BB-9A7860DA1085}"/>
              </a:ext>
            </a:extLst>
          </p:cNvPr>
          <p:cNvCxnSpPr>
            <a:cxnSpLocks/>
          </p:cNvCxnSpPr>
          <p:nvPr/>
        </p:nvCxnSpPr>
        <p:spPr>
          <a:xfrm>
            <a:off x="942112"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E93D20C5-6062-C048-4746-3DDDE21579FA}"/>
              </a:ext>
            </a:extLst>
          </p:cNvPr>
          <p:cNvSpPr txBox="1"/>
          <p:nvPr/>
        </p:nvSpPr>
        <p:spPr>
          <a:xfrm>
            <a:off x="6244098" y="2300930"/>
            <a:ext cx="3431902" cy="1077218"/>
          </a:xfrm>
          <a:prstGeom prst="rect">
            <a:avLst/>
          </a:prstGeom>
          <a:noFill/>
        </p:spPr>
        <p:txBody>
          <a:bodyPr wrap="none" rtlCol="0">
            <a:spAutoFit/>
          </a:bodyPr>
          <a:lstStyle/>
          <a:p>
            <a:r>
              <a:rPr kumimoji="1" lang="en-US" altLang="zh-CN" sz="3200" b="1" dirty="0">
                <a:solidFill>
                  <a:schemeClr val="bg1">
                    <a:lumMod val="95000"/>
                  </a:schemeClr>
                </a:solidFill>
              </a:rPr>
              <a:t>Migdal effect </a:t>
            </a:r>
          </a:p>
          <a:p>
            <a:r>
              <a:rPr kumimoji="1" lang="en-US" altLang="zh-CN" sz="3200" b="1" dirty="0">
                <a:solidFill>
                  <a:schemeClr val="bg1">
                    <a:lumMod val="95000"/>
                  </a:schemeClr>
                </a:solidFill>
              </a:rPr>
              <a:t>Quasi-elastic effect</a:t>
            </a:r>
            <a:endParaRPr kumimoji="1" lang="zh-CN" altLang="en-US" sz="3200" dirty="0">
              <a:solidFill>
                <a:schemeClr val="bg1">
                  <a:lumMod val="95000"/>
                </a:schemeClr>
              </a:solidFill>
            </a:endParaRPr>
          </a:p>
        </p:txBody>
      </p:sp>
      <p:sp>
        <p:nvSpPr>
          <p:cNvPr id="10" name="文本框 9">
            <a:extLst>
              <a:ext uri="{FF2B5EF4-FFF2-40B4-BE49-F238E27FC236}">
                <a16:creationId xmlns:a16="http://schemas.microsoft.com/office/drawing/2014/main" id="{06B6A479-0A36-AD6C-1A9B-9D9B2AF8D25D}"/>
              </a:ext>
            </a:extLst>
          </p:cNvPr>
          <p:cNvSpPr txBox="1"/>
          <p:nvPr/>
        </p:nvSpPr>
        <p:spPr>
          <a:xfrm>
            <a:off x="6244098" y="3963013"/>
            <a:ext cx="4323608" cy="584775"/>
          </a:xfrm>
          <a:prstGeom prst="rect">
            <a:avLst/>
          </a:prstGeom>
          <a:noFill/>
        </p:spPr>
        <p:txBody>
          <a:bodyPr wrap="square">
            <a:spAutoFit/>
          </a:bodyPr>
          <a:lstStyle/>
          <a:p>
            <a:r>
              <a:rPr kumimoji="1" lang="en-US" altLang="zh-CN" sz="3200" b="1" dirty="0">
                <a:solidFill>
                  <a:schemeClr val="bg1">
                    <a:lumMod val="95000"/>
                  </a:schemeClr>
                </a:solidFill>
              </a:rPr>
              <a:t>Collective Excitations</a:t>
            </a:r>
            <a:endParaRPr lang="zh-CN" altLang="en-US" sz="3200" dirty="0">
              <a:solidFill>
                <a:schemeClr val="bg1">
                  <a:lumMod val="95000"/>
                </a:schemeClr>
              </a:solidFill>
            </a:endParaRPr>
          </a:p>
        </p:txBody>
      </p:sp>
      <p:sp>
        <p:nvSpPr>
          <p:cNvPr id="12" name="文本框 11">
            <a:extLst>
              <a:ext uri="{FF2B5EF4-FFF2-40B4-BE49-F238E27FC236}">
                <a16:creationId xmlns:a16="http://schemas.microsoft.com/office/drawing/2014/main" id="{538E81D9-668B-B5E3-A097-0304400F5F86}"/>
              </a:ext>
            </a:extLst>
          </p:cNvPr>
          <p:cNvSpPr txBox="1"/>
          <p:nvPr/>
        </p:nvSpPr>
        <p:spPr>
          <a:xfrm>
            <a:off x="6244098" y="5278683"/>
            <a:ext cx="3339935" cy="584775"/>
          </a:xfrm>
          <a:prstGeom prst="rect">
            <a:avLst/>
          </a:prstGeom>
          <a:noFill/>
        </p:spPr>
        <p:txBody>
          <a:bodyPr wrap="square">
            <a:spAutoFit/>
          </a:bodyPr>
          <a:lstStyle/>
          <a:p>
            <a:r>
              <a:rPr lang="en-US" altLang="zh-CN" sz="3200" b="1" dirty="0">
                <a:solidFill>
                  <a:srgbClr val="7A81FF"/>
                </a:solidFill>
              </a:rPr>
              <a:t>Nuclear Reactor</a:t>
            </a:r>
            <a:endParaRPr lang="zh-CN" altLang="en-US" sz="3200" b="1" dirty="0">
              <a:solidFill>
                <a:srgbClr val="7A81FF"/>
              </a:solidFill>
            </a:endParaRPr>
          </a:p>
        </p:txBody>
      </p:sp>
      <p:sp>
        <p:nvSpPr>
          <p:cNvPr id="14" name="文本框 13">
            <a:extLst>
              <a:ext uri="{FF2B5EF4-FFF2-40B4-BE49-F238E27FC236}">
                <a16:creationId xmlns:a16="http://schemas.microsoft.com/office/drawing/2014/main" id="{1DCC8146-F8E5-E951-2F37-5D72C71B2D41}"/>
              </a:ext>
            </a:extLst>
          </p:cNvPr>
          <p:cNvSpPr txBox="1"/>
          <p:nvPr/>
        </p:nvSpPr>
        <p:spPr>
          <a:xfrm>
            <a:off x="9017127" y="2470207"/>
            <a:ext cx="2694582" cy="369332"/>
          </a:xfrm>
          <a:prstGeom prst="rect">
            <a:avLst/>
          </a:prstGeom>
          <a:noFill/>
        </p:spPr>
        <p:txBody>
          <a:bodyPr wrap="square">
            <a:spAutoFit/>
          </a:bodyPr>
          <a:lstStyle/>
          <a:p>
            <a:r>
              <a:rPr lang="en-US" altLang="zh-CN" sz="1800" b="1" dirty="0">
                <a:solidFill>
                  <a:schemeClr val="bg1">
                    <a:lumMod val="95000"/>
                  </a:schemeClr>
                </a:solidFill>
              </a:rPr>
              <a:t>Nature 2025 (2</a:t>
            </a:r>
            <a:r>
              <a:rPr lang="en-US" altLang="zh-CN" sz="1800" b="1" baseline="30000" dirty="0">
                <a:solidFill>
                  <a:schemeClr val="bg1">
                    <a:lumMod val="95000"/>
                  </a:schemeClr>
                </a:solidFill>
              </a:rPr>
              <a:t>nd</a:t>
            </a:r>
            <a:r>
              <a:rPr lang="en-US" altLang="zh-CN" sz="1800" b="1" dirty="0">
                <a:solidFill>
                  <a:schemeClr val="bg1">
                    <a:lumMod val="95000"/>
                  </a:schemeClr>
                </a:solidFill>
              </a:rPr>
              <a:t> revision)</a:t>
            </a:r>
          </a:p>
        </p:txBody>
      </p:sp>
      <p:sp>
        <p:nvSpPr>
          <p:cNvPr id="15" name="文本框 14">
            <a:extLst>
              <a:ext uri="{FF2B5EF4-FFF2-40B4-BE49-F238E27FC236}">
                <a16:creationId xmlns:a16="http://schemas.microsoft.com/office/drawing/2014/main" id="{A02A87C2-D7B4-2CD3-40B5-3B307D54E42A}"/>
              </a:ext>
            </a:extLst>
          </p:cNvPr>
          <p:cNvSpPr txBox="1"/>
          <p:nvPr/>
        </p:nvSpPr>
        <p:spPr>
          <a:xfrm>
            <a:off x="9046033" y="3344637"/>
            <a:ext cx="2665676" cy="646331"/>
          </a:xfrm>
          <a:prstGeom prst="rect">
            <a:avLst/>
          </a:prstGeom>
          <a:noFill/>
        </p:spPr>
        <p:txBody>
          <a:bodyPr wrap="square">
            <a:spAutoFit/>
          </a:bodyPr>
          <a:lstStyle/>
          <a:p>
            <a:r>
              <a:rPr lang="en-US" altLang="zh-CN" b="1" dirty="0">
                <a:solidFill>
                  <a:schemeClr val="bg1">
                    <a:lumMod val="95000"/>
                  </a:schemeClr>
                </a:solidFill>
              </a:rPr>
              <a:t>2504.13007</a:t>
            </a:r>
          </a:p>
          <a:p>
            <a:r>
              <a:rPr lang="en-US" altLang="zh-CN" b="1" dirty="0">
                <a:solidFill>
                  <a:schemeClr val="bg1">
                    <a:lumMod val="95000"/>
                  </a:schemeClr>
                </a:solidFill>
              </a:rPr>
              <a:t>PRL 131 (2023) 4, 041001</a:t>
            </a:r>
          </a:p>
        </p:txBody>
      </p:sp>
      <p:sp>
        <p:nvSpPr>
          <p:cNvPr id="17" name="文本框 16">
            <a:extLst>
              <a:ext uri="{FF2B5EF4-FFF2-40B4-BE49-F238E27FC236}">
                <a16:creationId xmlns:a16="http://schemas.microsoft.com/office/drawing/2014/main" id="{29728CD3-4A01-B76F-7355-87EA30DED460}"/>
              </a:ext>
            </a:extLst>
          </p:cNvPr>
          <p:cNvSpPr txBox="1"/>
          <p:nvPr/>
        </p:nvSpPr>
        <p:spPr>
          <a:xfrm>
            <a:off x="9046032" y="4478926"/>
            <a:ext cx="2734293" cy="369332"/>
          </a:xfrm>
          <a:prstGeom prst="rect">
            <a:avLst/>
          </a:prstGeom>
          <a:noFill/>
        </p:spPr>
        <p:txBody>
          <a:bodyPr wrap="square">
            <a:spAutoFit/>
          </a:bodyPr>
          <a:lstStyle/>
          <a:p>
            <a:r>
              <a:rPr lang="en-US" altLang="zh-CN" sz="1800" b="1" dirty="0">
                <a:solidFill>
                  <a:schemeClr val="bg1">
                    <a:lumMod val="95000"/>
                  </a:schemeClr>
                </a:solidFill>
              </a:rPr>
              <a:t>PRL 134 (2025) 7, 071001</a:t>
            </a:r>
          </a:p>
        </p:txBody>
      </p:sp>
      <p:sp>
        <p:nvSpPr>
          <p:cNvPr id="19" name="文本框 18">
            <a:extLst>
              <a:ext uri="{FF2B5EF4-FFF2-40B4-BE49-F238E27FC236}">
                <a16:creationId xmlns:a16="http://schemas.microsoft.com/office/drawing/2014/main" id="{85F6C818-8E3A-57E9-838A-6E53827D9416}"/>
              </a:ext>
            </a:extLst>
          </p:cNvPr>
          <p:cNvSpPr txBox="1"/>
          <p:nvPr/>
        </p:nvSpPr>
        <p:spPr>
          <a:xfrm>
            <a:off x="9104419" y="5750069"/>
            <a:ext cx="1340922" cy="369332"/>
          </a:xfrm>
          <a:prstGeom prst="rect">
            <a:avLst/>
          </a:prstGeom>
          <a:noFill/>
        </p:spPr>
        <p:txBody>
          <a:bodyPr wrap="square">
            <a:spAutoFit/>
          </a:bodyPr>
          <a:lstStyle/>
          <a:p>
            <a:r>
              <a:rPr lang="en-US" altLang="zh-CN" sz="1800" b="1" dirty="0">
                <a:solidFill>
                  <a:srgbClr val="7A81FF"/>
                </a:solidFill>
              </a:rPr>
              <a:t>2509.01538</a:t>
            </a:r>
          </a:p>
        </p:txBody>
      </p:sp>
    </p:spTree>
    <p:extLst>
      <p:ext uri="{BB962C8B-B14F-4D97-AF65-F5344CB8AC3E}">
        <p14:creationId xmlns:p14="http://schemas.microsoft.com/office/powerpoint/2010/main" val="2637272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手机屏幕的截图&#10;&#10;中度可信度描述已自动生成">
            <a:extLst>
              <a:ext uri="{FF2B5EF4-FFF2-40B4-BE49-F238E27FC236}">
                <a16:creationId xmlns:a16="http://schemas.microsoft.com/office/drawing/2014/main" id="{AD25241E-DE2C-BF5A-6279-C47079839AFC}"/>
              </a:ext>
            </a:extLst>
          </p:cNvPr>
          <p:cNvPicPr>
            <a:picLocks noChangeAspect="1"/>
          </p:cNvPicPr>
          <p:nvPr/>
        </p:nvPicPr>
        <p:blipFill>
          <a:blip r:embed="rId3"/>
          <a:stretch>
            <a:fillRect/>
          </a:stretch>
        </p:blipFill>
        <p:spPr>
          <a:xfrm>
            <a:off x="1682009" y="1352827"/>
            <a:ext cx="5056082" cy="4711382"/>
          </a:xfrm>
          <a:prstGeom prst="rect">
            <a:avLst/>
          </a:prstGeom>
        </p:spPr>
      </p:pic>
      <p:sp>
        <p:nvSpPr>
          <p:cNvPr id="4" name="Date Placeholder 3">
            <a:extLst>
              <a:ext uri="{FF2B5EF4-FFF2-40B4-BE49-F238E27FC236}">
                <a16:creationId xmlns:a16="http://schemas.microsoft.com/office/drawing/2014/main" id="{47B12DC2-7813-6A08-BB8D-7AE077154D0D}"/>
              </a:ext>
            </a:extLst>
          </p:cNvPr>
          <p:cNvSpPr>
            <a:spLocks noGrp="1"/>
          </p:cNvSpPr>
          <p:nvPr>
            <p:ph type="dt" sz="half" idx="10"/>
          </p:nvPr>
        </p:nvSpPr>
        <p:spPr/>
        <p:txBody>
          <a:bodyPr/>
          <a:lstStyle/>
          <a:p>
            <a:fld id="{6E7598DF-9A27-1A41-8ADF-ABBB8BD9C7EB}" type="datetime1">
              <a:rPr lang="zh-CN" altLang="en-US" smtClean="0"/>
              <a:t>2025/9/20</a:t>
            </a:fld>
            <a:endParaRPr lang="en-CN"/>
          </a:p>
        </p:txBody>
      </p:sp>
      <p:sp>
        <p:nvSpPr>
          <p:cNvPr id="5" name="Footer Placeholder 4">
            <a:extLst>
              <a:ext uri="{FF2B5EF4-FFF2-40B4-BE49-F238E27FC236}">
                <a16:creationId xmlns:a16="http://schemas.microsoft.com/office/drawing/2014/main" id="{5660028C-0F8A-759E-D9E7-090A263C9EE2}"/>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a:p>
        </p:txBody>
      </p:sp>
      <p:cxnSp>
        <p:nvCxnSpPr>
          <p:cNvPr id="7" name="Straight Connector 6">
            <a:extLst>
              <a:ext uri="{FF2B5EF4-FFF2-40B4-BE49-F238E27FC236}">
                <a16:creationId xmlns:a16="http://schemas.microsoft.com/office/drawing/2014/main" id="{E757EEC6-C72D-1B24-CD81-9CB4ADA913BE}"/>
              </a:ext>
            </a:extLst>
          </p:cNvPr>
          <p:cNvCxnSpPr>
            <a:cxnSpLocks/>
          </p:cNvCxnSpPr>
          <p:nvPr/>
        </p:nvCxnSpPr>
        <p:spPr>
          <a:xfrm>
            <a:off x="1524000" y="742575"/>
            <a:ext cx="9144000" cy="0"/>
          </a:xfrm>
          <a:prstGeom prst="line">
            <a:avLst/>
          </a:prstGeom>
          <a:ln w="38100">
            <a:solidFill>
              <a:srgbClr val="7A81FF"/>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7A84C307-8A01-7114-5D26-75A4C39E8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3219" y="33495"/>
            <a:ext cx="632264" cy="6634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C84F149-53E0-A92B-26EF-77BD27BD3392}"/>
              </a:ext>
            </a:extLst>
          </p:cNvPr>
          <p:cNvSpPr txBox="1"/>
          <p:nvPr/>
        </p:nvSpPr>
        <p:spPr>
          <a:xfrm>
            <a:off x="7497795" y="2459903"/>
            <a:ext cx="2072362" cy="461665"/>
          </a:xfrm>
          <a:prstGeom prst="rect">
            <a:avLst/>
          </a:prstGeom>
          <a:noFill/>
        </p:spPr>
        <p:txBody>
          <a:bodyPr wrap="none" rtlCol="0">
            <a:spAutoFit/>
          </a:bodyPr>
          <a:lstStyle/>
          <a:p>
            <a:r>
              <a:rPr lang="en-CN" sz="2400" b="1" dirty="0">
                <a:solidFill>
                  <a:srgbClr val="FF0000"/>
                </a:solidFill>
              </a:rPr>
              <a:t>1、Higgs Mass</a:t>
            </a:r>
          </a:p>
        </p:txBody>
      </p:sp>
      <p:sp>
        <p:nvSpPr>
          <p:cNvPr id="9" name="TextBox 8">
            <a:extLst>
              <a:ext uri="{FF2B5EF4-FFF2-40B4-BE49-F238E27FC236}">
                <a16:creationId xmlns:a16="http://schemas.microsoft.com/office/drawing/2014/main" id="{37BE5426-1496-B670-8C63-C6315E852B3B}"/>
              </a:ext>
            </a:extLst>
          </p:cNvPr>
          <p:cNvSpPr txBox="1"/>
          <p:nvPr/>
        </p:nvSpPr>
        <p:spPr>
          <a:xfrm>
            <a:off x="7497796" y="3246854"/>
            <a:ext cx="2210220" cy="461665"/>
          </a:xfrm>
          <a:prstGeom prst="rect">
            <a:avLst/>
          </a:prstGeom>
          <a:noFill/>
        </p:spPr>
        <p:txBody>
          <a:bodyPr wrap="none" rtlCol="0">
            <a:spAutoFit/>
          </a:bodyPr>
          <a:lstStyle/>
          <a:p>
            <a:r>
              <a:rPr lang="en-US" altLang="zh-CN" sz="2400" b="1" dirty="0">
                <a:solidFill>
                  <a:srgbClr val="FF0000"/>
                </a:solidFill>
              </a:rPr>
              <a:t>2</a:t>
            </a:r>
            <a:r>
              <a:rPr lang="en-CN" sz="2400" b="1" dirty="0">
                <a:solidFill>
                  <a:srgbClr val="FF0000"/>
                </a:solidFill>
              </a:rPr>
              <a:t>、Dark Matter</a:t>
            </a:r>
          </a:p>
        </p:txBody>
      </p:sp>
      <p:sp>
        <p:nvSpPr>
          <p:cNvPr id="13" name="TextBox 12">
            <a:extLst>
              <a:ext uri="{FF2B5EF4-FFF2-40B4-BE49-F238E27FC236}">
                <a16:creationId xmlns:a16="http://schemas.microsoft.com/office/drawing/2014/main" id="{BE554735-1A2A-9414-B556-2BDE812C4EF8}"/>
              </a:ext>
            </a:extLst>
          </p:cNvPr>
          <p:cNvSpPr txBox="1"/>
          <p:nvPr/>
        </p:nvSpPr>
        <p:spPr>
          <a:xfrm>
            <a:off x="7548408" y="4033802"/>
            <a:ext cx="1878463" cy="461665"/>
          </a:xfrm>
          <a:prstGeom prst="rect">
            <a:avLst/>
          </a:prstGeom>
          <a:noFill/>
        </p:spPr>
        <p:txBody>
          <a:bodyPr wrap="none" rtlCol="0">
            <a:spAutoFit/>
          </a:bodyPr>
          <a:lstStyle/>
          <a:p>
            <a:r>
              <a:rPr lang="en-CN" sz="2400" b="1" dirty="0">
                <a:solidFill>
                  <a:srgbClr val="FF0000"/>
                </a:solidFill>
              </a:rPr>
              <a:t>3、Strong CP</a:t>
            </a:r>
          </a:p>
        </p:txBody>
      </p:sp>
      <p:sp>
        <p:nvSpPr>
          <p:cNvPr id="16" name="TextBox 15">
            <a:extLst>
              <a:ext uri="{FF2B5EF4-FFF2-40B4-BE49-F238E27FC236}">
                <a16:creationId xmlns:a16="http://schemas.microsoft.com/office/drawing/2014/main" id="{8E59F233-2C97-5F38-8351-FC7AC72A933D}"/>
              </a:ext>
            </a:extLst>
          </p:cNvPr>
          <p:cNvSpPr txBox="1"/>
          <p:nvPr/>
        </p:nvSpPr>
        <p:spPr>
          <a:xfrm>
            <a:off x="7497796" y="1661253"/>
            <a:ext cx="2490682" cy="507831"/>
          </a:xfrm>
          <a:prstGeom prst="rect">
            <a:avLst/>
          </a:prstGeom>
          <a:noFill/>
        </p:spPr>
        <p:txBody>
          <a:bodyPr wrap="none" rtlCol="0">
            <a:spAutoFit/>
          </a:bodyPr>
          <a:lstStyle/>
          <a:p>
            <a:r>
              <a:rPr lang="en-CN" sz="2700" b="1" dirty="0"/>
              <a:t>Open Questions</a:t>
            </a:r>
          </a:p>
        </p:txBody>
      </p:sp>
      <p:sp>
        <p:nvSpPr>
          <p:cNvPr id="17" name="TextBox 16">
            <a:extLst>
              <a:ext uri="{FF2B5EF4-FFF2-40B4-BE49-F238E27FC236}">
                <a16:creationId xmlns:a16="http://schemas.microsoft.com/office/drawing/2014/main" id="{EA527B0A-4165-FD24-9DD6-06C453B142BF}"/>
              </a:ext>
            </a:extLst>
          </p:cNvPr>
          <p:cNvSpPr txBox="1"/>
          <p:nvPr/>
        </p:nvSpPr>
        <p:spPr>
          <a:xfrm>
            <a:off x="7555748" y="4723775"/>
            <a:ext cx="1275081" cy="461665"/>
          </a:xfrm>
          <a:prstGeom prst="rect">
            <a:avLst/>
          </a:prstGeom>
          <a:noFill/>
        </p:spPr>
        <p:txBody>
          <a:bodyPr wrap="square" rtlCol="0">
            <a:spAutoFit/>
          </a:bodyPr>
          <a:lstStyle/>
          <a:p>
            <a:r>
              <a:rPr lang="en-CN" sz="2400" b="1" dirty="0">
                <a:solidFill>
                  <a:srgbClr val="FF0000"/>
                </a:solidFill>
              </a:rPr>
              <a:t>……</a:t>
            </a:r>
          </a:p>
        </p:txBody>
      </p:sp>
      <p:cxnSp>
        <p:nvCxnSpPr>
          <p:cNvPr id="22" name="Straight Arrow Connector 21">
            <a:extLst>
              <a:ext uri="{FF2B5EF4-FFF2-40B4-BE49-F238E27FC236}">
                <a16:creationId xmlns:a16="http://schemas.microsoft.com/office/drawing/2014/main" id="{47AA9233-408C-392E-E9B9-85FE541EF73B}"/>
              </a:ext>
            </a:extLst>
          </p:cNvPr>
          <p:cNvCxnSpPr>
            <a:cxnSpLocks/>
          </p:cNvCxnSpPr>
          <p:nvPr/>
        </p:nvCxnSpPr>
        <p:spPr>
          <a:xfrm flipH="1">
            <a:off x="6362701" y="3708519"/>
            <a:ext cx="1135095" cy="1586433"/>
          </a:xfrm>
          <a:prstGeom prst="straightConnector1">
            <a:avLst/>
          </a:prstGeom>
          <a:ln w="50800">
            <a:solidFill>
              <a:srgbClr val="7A81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72BC850-CCAA-6747-5920-3EFB2697B725}"/>
              </a:ext>
            </a:extLst>
          </p:cNvPr>
          <p:cNvCxnSpPr>
            <a:cxnSpLocks/>
          </p:cNvCxnSpPr>
          <p:nvPr/>
        </p:nvCxnSpPr>
        <p:spPr>
          <a:xfrm flipH="1">
            <a:off x="6362701" y="4406901"/>
            <a:ext cx="1135095" cy="888051"/>
          </a:xfrm>
          <a:prstGeom prst="straightConnector1">
            <a:avLst/>
          </a:prstGeom>
          <a:ln w="50800">
            <a:solidFill>
              <a:srgbClr val="7A81FF"/>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5F4989EB-CBF9-BF06-F88E-D11563136537}"/>
              </a:ext>
            </a:extLst>
          </p:cNvPr>
          <p:cNvSpPr txBox="1"/>
          <p:nvPr/>
        </p:nvSpPr>
        <p:spPr>
          <a:xfrm>
            <a:off x="6818740" y="5462878"/>
            <a:ext cx="2669320" cy="523220"/>
          </a:xfrm>
          <a:prstGeom prst="rect">
            <a:avLst/>
          </a:prstGeom>
          <a:noFill/>
        </p:spPr>
        <p:txBody>
          <a:bodyPr wrap="none" rtlCol="0">
            <a:spAutoFit/>
          </a:bodyPr>
          <a:lstStyle/>
          <a:p>
            <a:r>
              <a:rPr kumimoji="1" lang="en-US" altLang="zh-CN" sz="2800" b="1" i="1" dirty="0">
                <a:solidFill>
                  <a:srgbClr val="0432FF"/>
                </a:solidFill>
              </a:rPr>
              <a:t>A great particle?</a:t>
            </a:r>
            <a:endParaRPr kumimoji="1" lang="zh-CN" altLang="en-US" sz="2800" b="1" i="1" dirty="0">
              <a:solidFill>
                <a:srgbClr val="0432FF"/>
              </a:solidFill>
            </a:endParaRPr>
          </a:p>
        </p:txBody>
      </p:sp>
      <p:pic>
        <p:nvPicPr>
          <p:cNvPr id="1028" name="Picture 4">
            <a:extLst>
              <a:ext uri="{FF2B5EF4-FFF2-40B4-BE49-F238E27FC236}">
                <a16:creationId xmlns:a16="http://schemas.microsoft.com/office/drawing/2014/main" id="{3B1B083C-F4FD-4417-4FAE-645F4F15E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4083" y="4850926"/>
            <a:ext cx="991394" cy="1542803"/>
          </a:xfrm>
          <a:prstGeom prst="rect">
            <a:avLst/>
          </a:prstGeom>
          <a:noFill/>
          <a:extLst>
            <a:ext uri="{909E8E84-426E-40DD-AFC4-6F175D3DCCD1}">
              <a14:hiddenFill xmlns:a14="http://schemas.microsoft.com/office/drawing/2010/main">
                <a:solidFill>
                  <a:srgbClr val="FFFFFF"/>
                </a:solidFill>
              </a14:hiddenFill>
            </a:ext>
          </a:extLst>
        </p:spPr>
      </p:pic>
      <p:sp>
        <p:nvSpPr>
          <p:cNvPr id="6" name="灯片编号占位符 5">
            <a:extLst>
              <a:ext uri="{FF2B5EF4-FFF2-40B4-BE49-F238E27FC236}">
                <a16:creationId xmlns:a16="http://schemas.microsoft.com/office/drawing/2014/main" id="{8788E3DB-C5C2-3E2E-85A9-B43E9E934D36}"/>
              </a:ext>
            </a:extLst>
          </p:cNvPr>
          <p:cNvSpPr>
            <a:spLocks noGrp="1"/>
          </p:cNvSpPr>
          <p:nvPr>
            <p:ph type="sldNum" sz="quarter" idx="12"/>
          </p:nvPr>
        </p:nvSpPr>
        <p:spPr/>
        <p:txBody>
          <a:bodyPr/>
          <a:lstStyle/>
          <a:p>
            <a:fld id="{08131D0A-A404-0740-B6FB-EEA5752EAA1C}" type="slidenum">
              <a:rPr lang="en-CN" smtClean="0"/>
              <a:t>31</a:t>
            </a:fld>
            <a:endParaRPr lang="en-CN"/>
          </a:p>
        </p:txBody>
      </p:sp>
      <p:sp>
        <p:nvSpPr>
          <p:cNvPr id="12" name="Title 1">
            <a:extLst>
              <a:ext uri="{FF2B5EF4-FFF2-40B4-BE49-F238E27FC236}">
                <a16:creationId xmlns:a16="http://schemas.microsoft.com/office/drawing/2014/main" id="{7249014C-016C-1715-4040-4418D6DA276D}"/>
              </a:ext>
            </a:extLst>
          </p:cNvPr>
          <p:cNvSpPr txBox="1">
            <a:spLocks/>
          </p:cNvSpPr>
          <p:nvPr/>
        </p:nvSpPr>
        <p:spPr>
          <a:xfrm>
            <a:off x="1524002" y="20293"/>
            <a:ext cx="7673276" cy="743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432FF"/>
                </a:solidFill>
                <a:latin typeface="+mn-lt"/>
              </a:rPr>
              <a:t>4. A new axion factory: Nuclear Reactor</a:t>
            </a:r>
            <a:endParaRPr lang="en-CN" sz="3200" dirty="0">
              <a:solidFill>
                <a:srgbClr val="0432FF"/>
              </a:solidFill>
              <a:latin typeface="+mn-lt"/>
            </a:endParaRPr>
          </a:p>
        </p:txBody>
      </p:sp>
    </p:spTree>
    <p:extLst>
      <p:ext uri="{BB962C8B-B14F-4D97-AF65-F5344CB8AC3E}">
        <p14:creationId xmlns:p14="http://schemas.microsoft.com/office/powerpoint/2010/main" val="76798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7B12DC2-7813-6A08-BB8D-7AE077154D0D}"/>
              </a:ext>
            </a:extLst>
          </p:cNvPr>
          <p:cNvSpPr>
            <a:spLocks noGrp="1"/>
          </p:cNvSpPr>
          <p:nvPr>
            <p:ph type="dt" sz="half" idx="10"/>
          </p:nvPr>
        </p:nvSpPr>
        <p:spPr/>
        <p:txBody>
          <a:bodyPr/>
          <a:lstStyle/>
          <a:p>
            <a:fld id="{4108A76E-DC04-C949-B3F7-0A39BD3A5AEF}" type="datetime1">
              <a:rPr lang="zh-CN" altLang="en-US" smtClean="0"/>
              <a:t>2025/9/20</a:t>
            </a:fld>
            <a:endParaRPr lang="en-CN"/>
          </a:p>
        </p:txBody>
      </p:sp>
      <p:sp>
        <p:nvSpPr>
          <p:cNvPr id="5" name="Footer Placeholder 4">
            <a:extLst>
              <a:ext uri="{FF2B5EF4-FFF2-40B4-BE49-F238E27FC236}">
                <a16:creationId xmlns:a16="http://schemas.microsoft.com/office/drawing/2014/main" id="{5660028C-0F8A-759E-D9E7-090A263C9EE2}"/>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dirty="0"/>
          </a:p>
        </p:txBody>
      </p:sp>
      <p:sp>
        <p:nvSpPr>
          <p:cNvPr id="3" name="TextBox 2">
            <a:extLst>
              <a:ext uri="{FF2B5EF4-FFF2-40B4-BE49-F238E27FC236}">
                <a16:creationId xmlns:a16="http://schemas.microsoft.com/office/drawing/2014/main" id="{2C9EE168-295F-47D1-052D-F80E54855BC5}"/>
              </a:ext>
            </a:extLst>
          </p:cNvPr>
          <p:cNvSpPr txBox="1"/>
          <p:nvPr/>
        </p:nvSpPr>
        <p:spPr>
          <a:xfrm>
            <a:off x="1085230" y="934985"/>
            <a:ext cx="256563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CN" sz="2400" b="1" dirty="0"/>
              <a:t>Detection </a:t>
            </a:r>
            <a:r>
              <a:rPr lang="en-CN" sz="2400" b="1"/>
              <a:t>of Axion</a:t>
            </a:r>
            <a:endParaRPr lang="en-CN" sz="2400" b="1" dirty="0"/>
          </a:p>
        </p:txBody>
      </p:sp>
      <p:cxnSp>
        <p:nvCxnSpPr>
          <p:cNvPr id="11" name="Straight Connector 6">
            <a:extLst>
              <a:ext uri="{FF2B5EF4-FFF2-40B4-BE49-F238E27FC236}">
                <a16:creationId xmlns:a16="http://schemas.microsoft.com/office/drawing/2014/main" id="{EE4AB54A-E8D5-3DCA-9482-65B289A14BAE}"/>
              </a:ext>
            </a:extLst>
          </p:cNvPr>
          <p:cNvCxnSpPr>
            <a:cxnSpLocks/>
          </p:cNvCxnSpPr>
          <p:nvPr/>
        </p:nvCxnSpPr>
        <p:spPr>
          <a:xfrm>
            <a:off x="1524000" y="721781"/>
            <a:ext cx="9144000" cy="0"/>
          </a:xfrm>
          <a:prstGeom prst="line">
            <a:avLst/>
          </a:prstGeom>
          <a:ln w="38100">
            <a:solidFill>
              <a:srgbClr val="7A81FF"/>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CCEA4AC2-80FA-9467-B752-5FD2CA389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219" y="0"/>
            <a:ext cx="632264" cy="66344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13">
            <a:extLst>
              <a:ext uri="{FF2B5EF4-FFF2-40B4-BE49-F238E27FC236}">
                <a16:creationId xmlns:a16="http://schemas.microsoft.com/office/drawing/2014/main" id="{AE992C6C-6672-A9CA-360D-33F84181178F}"/>
              </a:ext>
            </a:extLst>
          </p:cNvPr>
          <p:cNvGrpSpPr/>
          <p:nvPr/>
        </p:nvGrpSpPr>
        <p:grpSpPr>
          <a:xfrm>
            <a:off x="1085230" y="1790076"/>
            <a:ext cx="4264668" cy="694660"/>
            <a:chOff x="1340953" y="1775107"/>
            <a:chExt cx="4264668" cy="694660"/>
          </a:xfrm>
        </p:grpSpPr>
        <p:pic>
          <p:nvPicPr>
            <p:cNvPr id="6" name="图片 5">
              <a:extLst>
                <a:ext uri="{FF2B5EF4-FFF2-40B4-BE49-F238E27FC236}">
                  <a16:creationId xmlns:a16="http://schemas.microsoft.com/office/drawing/2014/main" id="{CD467029-8B27-1FF2-44EB-2A90EA8E0476}"/>
                </a:ext>
              </a:extLst>
            </p:cNvPr>
            <p:cNvPicPr>
              <a:picLocks noChangeAspect="1"/>
            </p:cNvPicPr>
            <p:nvPr/>
          </p:nvPicPr>
          <p:blipFill>
            <a:blip r:embed="rId4"/>
            <a:stretch>
              <a:fillRect/>
            </a:stretch>
          </p:blipFill>
          <p:spPr>
            <a:xfrm>
              <a:off x="1425760" y="1856353"/>
              <a:ext cx="4095053" cy="532168"/>
            </a:xfrm>
            <a:prstGeom prst="rect">
              <a:avLst/>
            </a:prstGeom>
          </p:spPr>
        </p:pic>
        <p:sp>
          <p:nvSpPr>
            <p:cNvPr id="8" name="圆角矩形 7">
              <a:extLst>
                <a:ext uri="{FF2B5EF4-FFF2-40B4-BE49-F238E27FC236}">
                  <a16:creationId xmlns:a16="http://schemas.microsoft.com/office/drawing/2014/main" id="{FB3AC9A7-7A54-D5F5-75AB-876E0962820A}"/>
                </a:ext>
              </a:extLst>
            </p:cNvPr>
            <p:cNvSpPr/>
            <p:nvPr/>
          </p:nvSpPr>
          <p:spPr>
            <a:xfrm>
              <a:off x="1340953" y="1775107"/>
              <a:ext cx="4264668" cy="69466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 name="圆角矩形 8">
            <a:extLst>
              <a:ext uri="{FF2B5EF4-FFF2-40B4-BE49-F238E27FC236}">
                <a16:creationId xmlns:a16="http://schemas.microsoft.com/office/drawing/2014/main" id="{2856742C-1BBA-6870-8CCD-5E9F1973855B}"/>
              </a:ext>
            </a:extLst>
          </p:cNvPr>
          <p:cNvSpPr/>
          <p:nvPr/>
        </p:nvSpPr>
        <p:spPr>
          <a:xfrm>
            <a:off x="7010400" y="1760137"/>
            <a:ext cx="4114800" cy="724599"/>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26" name="Picture 2" descr="Principle of axion detection. A classical strong magnetic field ...">
            <a:extLst>
              <a:ext uri="{FF2B5EF4-FFF2-40B4-BE49-F238E27FC236}">
                <a16:creationId xmlns:a16="http://schemas.microsoft.com/office/drawing/2014/main" id="{40254A1B-63E5-42E6-311D-1A089BE1FF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34153"/>
            <a:ext cx="5074508" cy="2318433"/>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a:extLst>
              <a:ext uri="{FF2B5EF4-FFF2-40B4-BE49-F238E27FC236}">
                <a16:creationId xmlns:a16="http://schemas.microsoft.com/office/drawing/2014/main" id="{2BD413BF-347E-1BE2-3399-52F5353304B3}"/>
              </a:ext>
            </a:extLst>
          </p:cNvPr>
          <p:cNvSpPr>
            <a:spLocks noGrp="1"/>
          </p:cNvSpPr>
          <p:nvPr>
            <p:ph type="sldNum" sz="quarter" idx="12"/>
          </p:nvPr>
        </p:nvSpPr>
        <p:spPr/>
        <p:txBody>
          <a:bodyPr/>
          <a:lstStyle/>
          <a:p>
            <a:fld id="{08131D0A-A404-0740-B6FB-EEA5752EAA1C}" type="slidenum">
              <a:rPr lang="en-CN" smtClean="0"/>
              <a:t>32</a:t>
            </a:fld>
            <a:endParaRPr lang="en-CN"/>
          </a:p>
        </p:txBody>
      </p:sp>
      <p:pic>
        <p:nvPicPr>
          <p:cNvPr id="15" name="图片 14">
            <a:extLst>
              <a:ext uri="{FF2B5EF4-FFF2-40B4-BE49-F238E27FC236}">
                <a16:creationId xmlns:a16="http://schemas.microsoft.com/office/drawing/2014/main" id="{6653D459-6171-3E30-81BB-131FABB8F82F}"/>
              </a:ext>
            </a:extLst>
          </p:cNvPr>
          <p:cNvPicPr>
            <a:picLocks noChangeAspect="1"/>
          </p:cNvPicPr>
          <p:nvPr/>
        </p:nvPicPr>
        <p:blipFill>
          <a:blip r:embed="rId6"/>
          <a:stretch>
            <a:fillRect/>
          </a:stretch>
        </p:blipFill>
        <p:spPr>
          <a:xfrm>
            <a:off x="7192462" y="3050268"/>
            <a:ext cx="4012518" cy="2806700"/>
          </a:xfrm>
          <a:prstGeom prst="rect">
            <a:avLst/>
          </a:prstGeom>
        </p:spPr>
      </p:pic>
      <p:pic>
        <p:nvPicPr>
          <p:cNvPr id="17" name="图片 16">
            <a:extLst>
              <a:ext uri="{FF2B5EF4-FFF2-40B4-BE49-F238E27FC236}">
                <a16:creationId xmlns:a16="http://schemas.microsoft.com/office/drawing/2014/main" id="{A5BCD039-A337-7C52-BC1F-5CDECE299B52}"/>
              </a:ext>
            </a:extLst>
          </p:cNvPr>
          <p:cNvPicPr>
            <a:picLocks noChangeAspect="1"/>
          </p:cNvPicPr>
          <p:nvPr/>
        </p:nvPicPr>
        <p:blipFill>
          <a:blip r:embed="rId7"/>
          <a:stretch>
            <a:fillRect/>
          </a:stretch>
        </p:blipFill>
        <p:spPr>
          <a:xfrm>
            <a:off x="7094252" y="1871322"/>
            <a:ext cx="4012518" cy="473346"/>
          </a:xfrm>
          <a:prstGeom prst="rect">
            <a:avLst/>
          </a:prstGeom>
        </p:spPr>
      </p:pic>
      <p:pic>
        <p:nvPicPr>
          <p:cNvPr id="18" name="图片 17">
            <a:extLst>
              <a:ext uri="{FF2B5EF4-FFF2-40B4-BE49-F238E27FC236}">
                <a16:creationId xmlns:a16="http://schemas.microsoft.com/office/drawing/2014/main" id="{93410048-41F9-2DAC-7E72-B728413DCAAE}"/>
              </a:ext>
            </a:extLst>
          </p:cNvPr>
          <p:cNvPicPr>
            <a:picLocks noChangeAspect="1"/>
          </p:cNvPicPr>
          <p:nvPr/>
        </p:nvPicPr>
        <p:blipFill>
          <a:blip r:embed="rId8"/>
          <a:stretch>
            <a:fillRect/>
          </a:stretch>
        </p:blipFill>
        <p:spPr>
          <a:xfrm>
            <a:off x="7565823" y="2624834"/>
            <a:ext cx="3003953" cy="285336"/>
          </a:xfrm>
          <a:prstGeom prst="rect">
            <a:avLst/>
          </a:prstGeom>
        </p:spPr>
      </p:pic>
      <p:sp>
        <p:nvSpPr>
          <p:cNvPr id="19" name="文本框 18">
            <a:extLst>
              <a:ext uri="{FF2B5EF4-FFF2-40B4-BE49-F238E27FC236}">
                <a16:creationId xmlns:a16="http://schemas.microsoft.com/office/drawing/2014/main" id="{2991D3B8-C3C6-F6C4-2C49-E6844610CDB9}"/>
              </a:ext>
            </a:extLst>
          </p:cNvPr>
          <p:cNvSpPr txBox="1"/>
          <p:nvPr/>
        </p:nvSpPr>
        <p:spPr>
          <a:xfrm>
            <a:off x="2179267" y="5856968"/>
            <a:ext cx="1812099" cy="369332"/>
          </a:xfrm>
          <a:prstGeom prst="rect">
            <a:avLst/>
          </a:prstGeom>
          <a:noFill/>
        </p:spPr>
        <p:txBody>
          <a:bodyPr wrap="none" rtlCol="0">
            <a:spAutoFit/>
          </a:bodyPr>
          <a:lstStyle/>
          <a:p>
            <a:r>
              <a:rPr kumimoji="1" lang="en-US" altLang="zh-CN" b="1" dirty="0"/>
              <a:t>Cavity </a:t>
            </a:r>
            <a:r>
              <a:rPr kumimoji="1" lang="en-US" altLang="zh-CN" b="1" dirty="0" err="1"/>
              <a:t>Haloscope</a:t>
            </a:r>
            <a:endParaRPr kumimoji="1" lang="zh-CN" altLang="en-US" b="1" dirty="0"/>
          </a:p>
        </p:txBody>
      </p:sp>
      <p:sp>
        <p:nvSpPr>
          <p:cNvPr id="20" name="文本框 19">
            <a:extLst>
              <a:ext uri="{FF2B5EF4-FFF2-40B4-BE49-F238E27FC236}">
                <a16:creationId xmlns:a16="http://schemas.microsoft.com/office/drawing/2014/main" id="{86A854E0-C6F5-0BD8-347D-DFFF694343E3}"/>
              </a:ext>
            </a:extLst>
          </p:cNvPr>
          <p:cNvSpPr txBox="1"/>
          <p:nvPr/>
        </p:nvSpPr>
        <p:spPr>
          <a:xfrm>
            <a:off x="7722291" y="5861564"/>
            <a:ext cx="2952860" cy="369332"/>
          </a:xfrm>
          <a:prstGeom prst="rect">
            <a:avLst/>
          </a:prstGeom>
          <a:noFill/>
        </p:spPr>
        <p:txBody>
          <a:bodyPr wrap="none" rtlCol="0">
            <a:spAutoFit/>
          </a:bodyPr>
          <a:lstStyle/>
          <a:p>
            <a:r>
              <a:rPr kumimoji="1" lang="en-US" altLang="zh-CN" b="1" dirty="0"/>
              <a:t>Nuclear Magnetic Resonance</a:t>
            </a:r>
            <a:endParaRPr kumimoji="1" lang="zh-CN" altLang="en-US" b="1" dirty="0"/>
          </a:p>
        </p:txBody>
      </p:sp>
      <p:sp>
        <p:nvSpPr>
          <p:cNvPr id="16" name="Title 1">
            <a:extLst>
              <a:ext uri="{FF2B5EF4-FFF2-40B4-BE49-F238E27FC236}">
                <a16:creationId xmlns:a16="http://schemas.microsoft.com/office/drawing/2014/main" id="{F4C217B7-75F4-87FD-E210-1003DF134A97}"/>
              </a:ext>
            </a:extLst>
          </p:cNvPr>
          <p:cNvSpPr txBox="1">
            <a:spLocks/>
          </p:cNvSpPr>
          <p:nvPr/>
        </p:nvSpPr>
        <p:spPr>
          <a:xfrm>
            <a:off x="1524002" y="20293"/>
            <a:ext cx="7673276" cy="743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432FF"/>
                </a:solidFill>
                <a:latin typeface="+mn-lt"/>
              </a:rPr>
              <a:t>4. A new axion factory: Nuclear Reactor</a:t>
            </a:r>
            <a:endParaRPr lang="en-CN" sz="3200" dirty="0">
              <a:solidFill>
                <a:srgbClr val="0432FF"/>
              </a:solidFill>
              <a:latin typeface="+mn-lt"/>
            </a:endParaRPr>
          </a:p>
        </p:txBody>
      </p:sp>
    </p:spTree>
    <p:extLst>
      <p:ext uri="{BB962C8B-B14F-4D97-AF65-F5344CB8AC3E}">
        <p14:creationId xmlns:p14="http://schemas.microsoft.com/office/powerpoint/2010/main" val="751744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7B12DC2-7813-6A08-BB8D-7AE077154D0D}"/>
              </a:ext>
            </a:extLst>
          </p:cNvPr>
          <p:cNvSpPr>
            <a:spLocks noGrp="1"/>
          </p:cNvSpPr>
          <p:nvPr>
            <p:ph type="dt" sz="half" idx="10"/>
          </p:nvPr>
        </p:nvSpPr>
        <p:spPr/>
        <p:txBody>
          <a:bodyPr/>
          <a:lstStyle/>
          <a:p>
            <a:fld id="{FE1E53EE-F0E6-1344-8147-AB40970D8029}" type="datetime1">
              <a:rPr lang="zh-CN" altLang="en-US" smtClean="0"/>
              <a:t>2025/9/20</a:t>
            </a:fld>
            <a:endParaRPr lang="en-CN"/>
          </a:p>
        </p:txBody>
      </p:sp>
      <p:sp>
        <p:nvSpPr>
          <p:cNvPr id="5" name="Footer Placeholder 4">
            <a:extLst>
              <a:ext uri="{FF2B5EF4-FFF2-40B4-BE49-F238E27FC236}">
                <a16:creationId xmlns:a16="http://schemas.microsoft.com/office/drawing/2014/main" id="{5660028C-0F8A-759E-D9E7-090A263C9EE2}"/>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dirty="0"/>
          </a:p>
        </p:txBody>
      </p:sp>
      <p:cxnSp>
        <p:nvCxnSpPr>
          <p:cNvPr id="10" name="Straight Connector 6">
            <a:extLst>
              <a:ext uri="{FF2B5EF4-FFF2-40B4-BE49-F238E27FC236}">
                <a16:creationId xmlns:a16="http://schemas.microsoft.com/office/drawing/2014/main" id="{62CAAC82-6823-964D-C256-0EB0D431252E}"/>
              </a:ext>
            </a:extLst>
          </p:cNvPr>
          <p:cNvCxnSpPr>
            <a:cxnSpLocks/>
          </p:cNvCxnSpPr>
          <p:nvPr/>
        </p:nvCxnSpPr>
        <p:spPr>
          <a:xfrm>
            <a:off x="1524000" y="721781"/>
            <a:ext cx="9144000" cy="0"/>
          </a:xfrm>
          <a:prstGeom prst="line">
            <a:avLst/>
          </a:prstGeom>
          <a:ln w="38100">
            <a:solidFill>
              <a:srgbClr val="7A81FF"/>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8F1CAF65-6262-ABE1-49AB-B4BA30965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3219" y="0"/>
            <a:ext cx="632264" cy="66344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7E8DD86A-A5C4-02D7-96E2-25493E739BB6}"/>
              </a:ext>
            </a:extLst>
          </p:cNvPr>
          <p:cNvSpPr txBox="1"/>
          <p:nvPr/>
        </p:nvSpPr>
        <p:spPr>
          <a:xfrm>
            <a:off x="6446085" y="2173506"/>
            <a:ext cx="4776236" cy="400110"/>
          </a:xfrm>
          <a:prstGeom prst="rect">
            <a:avLst/>
          </a:prstGeom>
          <a:noFill/>
        </p:spPr>
        <p:txBody>
          <a:bodyPr wrap="square" rtlCol="0">
            <a:spAutoFit/>
          </a:bodyPr>
          <a:lstStyle/>
          <a:p>
            <a:r>
              <a:rPr kumimoji="1" lang="en-US" altLang="zh-CN" sz="2000" b="1" dirty="0">
                <a:solidFill>
                  <a:srgbClr val="FF0000"/>
                </a:solidFill>
              </a:rPr>
              <a:t>m</a:t>
            </a:r>
            <a:r>
              <a:rPr kumimoji="1" lang="en-US" altLang="zh-CN" sz="2000" b="1" baseline="-25000" dirty="0">
                <a:solidFill>
                  <a:srgbClr val="FF0000"/>
                </a:solidFill>
              </a:rPr>
              <a:t>a</a:t>
            </a:r>
            <a:r>
              <a:rPr kumimoji="1" lang="zh-CN" altLang="en-US" sz="2000" b="1" baseline="-25000" dirty="0">
                <a:solidFill>
                  <a:srgbClr val="FF0000"/>
                </a:solidFill>
              </a:rPr>
              <a:t> </a:t>
            </a:r>
            <a:r>
              <a:rPr kumimoji="1" lang="zh-CN" altLang="en-US" sz="2000" b="1" dirty="0">
                <a:solidFill>
                  <a:srgbClr val="FF0000"/>
                </a:solidFill>
              </a:rPr>
              <a:t>～</a:t>
            </a:r>
            <a:r>
              <a:rPr kumimoji="1" lang="en-US" altLang="zh-CN" sz="2000" b="1" dirty="0">
                <a:solidFill>
                  <a:srgbClr val="FF0000"/>
                </a:solidFill>
              </a:rPr>
              <a:t> 0.2 keV – 1 MeV; g</a:t>
            </a:r>
            <a:r>
              <a:rPr kumimoji="1" lang="en-US" altLang="zh-CN" sz="2000" b="1" baseline="-25000" dirty="0">
                <a:solidFill>
                  <a:srgbClr val="FF0000"/>
                </a:solidFill>
              </a:rPr>
              <a:t>a</a:t>
            </a:r>
            <a:r>
              <a:rPr kumimoji="1" lang="en-US" altLang="zh-CN" sz="2000" b="1" dirty="0">
                <a:solidFill>
                  <a:srgbClr val="FF0000"/>
                </a:solidFill>
              </a:rPr>
              <a:t>  </a:t>
            </a:r>
            <a:r>
              <a:rPr kumimoji="1" lang="zh-CN" altLang="en-US" sz="2000" b="1" dirty="0">
                <a:solidFill>
                  <a:srgbClr val="FF0000"/>
                </a:solidFill>
              </a:rPr>
              <a:t>～ </a:t>
            </a:r>
            <a:r>
              <a:rPr kumimoji="1" lang="en-US" altLang="zh-CN" sz="2000" b="1" dirty="0">
                <a:solidFill>
                  <a:srgbClr val="FF0000"/>
                </a:solidFill>
              </a:rPr>
              <a:t>10</a:t>
            </a:r>
            <a:r>
              <a:rPr kumimoji="1" lang="en-US" altLang="zh-CN" sz="2000" b="1" baseline="30000" dirty="0">
                <a:solidFill>
                  <a:srgbClr val="FF0000"/>
                </a:solidFill>
              </a:rPr>
              <a:t>-5</a:t>
            </a:r>
            <a:r>
              <a:rPr kumimoji="1" lang="zh-CN" altLang="en-US" sz="2000" b="1" dirty="0">
                <a:solidFill>
                  <a:srgbClr val="FF0000"/>
                </a:solidFill>
              </a:rPr>
              <a:t> </a:t>
            </a:r>
            <a:r>
              <a:rPr kumimoji="1" lang="en-US" altLang="zh-CN" sz="2000" b="1" dirty="0">
                <a:solidFill>
                  <a:srgbClr val="FF0000"/>
                </a:solidFill>
              </a:rPr>
              <a:t>GeV</a:t>
            </a:r>
            <a:r>
              <a:rPr kumimoji="1" lang="en-US" altLang="zh-CN" sz="2000" b="1" baseline="30000" dirty="0">
                <a:solidFill>
                  <a:srgbClr val="FF0000"/>
                </a:solidFill>
              </a:rPr>
              <a:t>-1</a:t>
            </a:r>
            <a:r>
              <a:rPr kumimoji="1" lang="zh-CN" altLang="en-US" sz="2000" b="1" dirty="0">
                <a:solidFill>
                  <a:srgbClr val="FF0000"/>
                </a:solidFill>
              </a:rPr>
              <a:t> </a:t>
            </a:r>
            <a:endParaRPr kumimoji="1" lang="en-US" altLang="zh-CN" sz="2000" b="1" dirty="0">
              <a:solidFill>
                <a:srgbClr val="FF0000"/>
              </a:solidFill>
            </a:endParaRPr>
          </a:p>
        </p:txBody>
      </p:sp>
      <p:sp>
        <p:nvSpPr>
          <p:cNvPr id="9" name="文本框 8">
            <a:extLst>
              <a:ext uri="{FF2B5EF4-FFF2-40B4-BE49-F238E27FC236}">
                <a16:creationId xmlns:a16="http://schemas.microsoft.com/office/drawing/2014/main" id="{DB43BCE5-EA03-867D-9412-CD47BE155B16}"/>
              </a:ext>
            </a:extLst>
          </p:cNvPr>
          <p:cNvSpPr txBox="1"/>
          <p:nvPr/>
        </p:nvSpPr>
        <p:spPr>
          <a:xfrm>
            <a:off x="6350935" y="1206229"/>
            <a:ext cx="4229043" cy="584775"/>
          </a:xfrm>
          <a:prstGeom prst="rect">
            <a:avLst/>
          </a:prstGeom>
          <a:noFill/>
        </p:spPr>
        <p:txBody>
          <a:bodyPr wrap="none" rtlCol="0">
            <a:spAutoFit/>
          </a:bodyPr>
          <a:lstStyle/>
          <a:p>
            <a:r>
              <a:rPr kumimoji="1" lang="en-US" altLang="zh-CN" sz="3200" b="1" i="1" dirty="0">
                <a:solidFill>
                  <a:srgbClr val="FF0000"/>
                </a:solidFill>
              </a:rPr>
              <a:t>“Cosmological triangle”</a:t>
            </a:r>
            <a:endParaRPr kumimoji="1" lang="zh-CN" altLang="en-US" sz="3200" b="1" i="1" dirty="0">
              <a:solidFill>
                <a:srgbClr val="FF0000"/>
              </a:solidFill>
            </a:endParaRPr>
          </a:p>
        </p:txBody>
      </p:sp>
      <p:grpSp>
        <p:nvGrpSpPr>
          <p:cNvPr id="14" name="组合 13">
            <a:extLst>
              <a:ext uri="{FF2B5EF4-FFF2-40B4-BE49-F238E27FC236}">
                <a16:creationId xmlns:a16="http://schemas.microsoft.com/office/drawing/2014/main" id="{B61C804C-837A-F9ED-A3FE-25D24613BDBF}"/>
              </a:ext>
            </a:extLst>
          </p:cNvPr>
          <p:cNvGrpSpPr/>
          <p:nvPr/>
        </p:nvGrpSpPr>
        <p:grpSpPr>
          <a:xfrm>
            <a:off x="330293" y="1051718"/>
            <a:ext cx="5337775" cy="5059003"/>
            <a:chOff x="584292" y="1077216"/>
            <a:chExt cx="6372393" cy="5059003"/>
          </a:xfrm>
        </p:grpSpPr>
        <p:pic>
          <p:nvPicPr>
            <p:cNvPr id="7" name="图片 6">
              <a:extLst>
                <a:ext uri="{FF2B5EF4-FFF2-40B4-BE49-F238E27FC236}">
                  <a16:creationId xmlns:a16="http://schemas.microsoft.com/office/drawing/2014/main" id="{731B543E-D13D-9109-D6BA-747C039B0A08}"/>
                </a:ext>
              </a:extLst>
            </p:cNvPr>
            <p:cNvPicPr>
              <a:picLocks noChangeAspect="1"/>
            </p:cNvPicPr>
            <p:nvPr/>
          </p:nvPicPr>
          <p:blipFill>
            <a:blip r:embed="rId3"/>
            <a:stretch>
              <a:fillRect/>
            </a:stretch>
          </p:blipFill>
          <p:spPr>
            <a:xfrm>
              <a:off x="584292" y="1077216"/>
              <a:ext cx="6372393" cy="5059003"/>
            </a:xfrm>
            <a:prstGeom prst="rect">
              <a:avLst/>
            </a:prstGeom>
          </p:spPr>
        </p:pic>
        <p:sp>
          <p:nvSpPr>
            <p:cNvPr id="13" name="椭圆 12">
              <a:extLst>
                <a:ext uri="{FF2B5EF4-FFF2-40B4-BE49-F238E27FC236}">
                  <a16:creationId xmlns:a16="http://schemas.microsoft.com/office/drawing/2014/main" id="{AA5B5790-8A2F-4998-D544-DAF939465E11}"/>
                </a:ext>
              </a:extLst>
            </p:cNvPr>
            <p:cNvSpPr/>
            <p:nvPr/>
          </p:nvSpPr>
          <p:spPr>
            <a:xfrm>
              <a:off x="2534480" y="2743198"/>
              <a:ext cx="1236009" cy="1222790"/>
            </a:xfrm>
            <a:prstGeom prst="ellipse">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灯片编号占位符 1">
            <a:extLst>
              <a:ext uri="{FF2B5EF4-FFF2-40B4-BE49-F238E27FC236}">
                <a16:creationId xmlns:a16="http://schemas.microsoft.com/office/drawing/2014/main" id="{24F8D2D7-9654-429D-A211-4C68F3D81CAE}"/>
              </a:ext>
            </a:extLst>
          </p:cNvPr>
          <p:cNvSpPr>
            <a:spLocks noGrp="1"/>
          </p:cNvSpPr>
          <p:nvPr>
            <p:ph type="sldNum" sz="quarter" idx="12"/>
          </p:nvPr>
        </p:nvSpPr>
        <p:spPr/>
        <p:txBody>
          <a:bodyPr/>
          <a:lstStyle/>
          <a:p>
            <a:fld id="{08131D0A-A404-0740-B6FB-EEA5752EAA1C}" type="slidenum">
              <a:rPr lang="en-CN" smtClean="0"/>
              <a:t>33</a:t>
            </a:fld>
            <a:endParaRPr lang="en-CN"/>
          </a:p>
        </p:txBody>
      </p:sp>
      <p:grpSp>
        <p:nvGrpSpPr>
          <p:cNvPr id="15" name="组合 14">
            <a:extLst>
              <a:ext uri="{FF2B5EF4-FFF2-40B4-BE49-F238E27FC236}">
                <a16:creationId xmlns:a16="http://schemas.microsoft.com/office/drawing/2014/main" id="{7C224E43-7067-C78F-5137-C07532E2E89B}"/>
              </a:ext>
            </a:extLst>
          </p:cNvPr>
          <p:cNvGrpSpPr/>
          <p:nvPr/>
        </p:nvGrpSpPr>
        <p:grpSpPr>
          <a:xfrm>
            <a:off x="5673837" y="4774951"/>
            <a:ext cx="6320732" cy="1278915"/>
            <a:chOff x="5958114" y="4373491"/>
            <a:chExt cx="6160277" cy="1278915"/>
          </a:xfrm>
        </p:grpSpPr>
        <p:pic>
          <p:nvPicPr>
            <p:cNvPr id="3" name="图片 2">
              <a:extLst>
                <a:ext uri="{FF2B5EF4-FFF2-40B4-BE49-F238E27FC236}">
                  <a16:creationId xmlns:a16="http://schemas.microsoft.com/office/drawing/2014/main" id="{F8CD8454-E1EB-FE55-EF11-399DBE8C5464}"/>
                </a:ext>
              </a:extLst>
            </p:cNvPr>
            <p:cNvPicPr>
              <a:picLocks noChangeAspect="1"/>
            </p:cNvPicPr>
            <p:nvPr/>
          </p:nvPicPr>
          <p:blipFill>
            <a:blip r:embed="rId4"/>
            <a:stretch>
              <a:fillRect/>
            </a:stretch>
          </p:blipFill>
          <p:spPr>
            <a:xfrm>
              <a:off x="5958114" y="4380785"/>
              <a:ext cx="6160277" cy="1271621"/>
            </a:xfrm>
            <a:prstGeom prst="rect">
              <a:avLst/>
            </a:prstGeom>
          </p:spPr>
        </p:pic>
        <p:pic>
          <p:nvPicPr>
            <p:cNvPr id="6" name="图片 5">
              <a:extLst>
                <a:ext uri="{FF2B5EF4-FFF2-40B4-BE49-F238E27FC236}">
                  <a16:creationId xmlns:a16="http://schemas.microsoft.com/office/drawing/2014/main" id="{67295C61-52E8-C432-8925-724FEA91FCE3}"/>
                </a:ext>
              </a:extLst>
            </p:cNvPr>
            <p:cNvPicPr>
              <a:picLocks noChangeAspect="1"/>
            </p:cNvPicPr>
            <p:nvPr/>
          </p:nvPicPr>
          <p:blipFill>
            <a:blip r:embed="rId5"/>
            <a:stretch>
              <a:fillRect/>
            </a:stretch>
          </p:blipFill>
          <p:spPr>
            <a:xfrm>
              <a:off x="8939767" y="4373491"/>
              <a:ext cx="1866900" cy="292100"/>
            </a:xfrm>
            <a:prstGeom prst="rect">
              <a:avLst/>
            </a:prstGeom>
          </p:spPr>
        </p:pic>
      </p:grpSp>
      <p:pic>
        <p:nvPicPr>
          <p:cNvPr id="16" name="图片 15">
            <a:extLst>
              <a:ext uri="{FF2B5EF4-FFF2-40B4-BE49-F238E27FC236}">
                <a16:creationId xmlns:a16="http://schemas.microsoft.com/office/drawing/2014/main" id="{05DD8B08-2F30-93B1-B483-4C62ECFE33B8}"/>
              </a:ext>
            </a:extLst>
          </p:cNvPr>
          <p:cNvPicPr>
            <a:picLocks noChangeAspect="1"/>
          </p:cNvPicPr>
          <p:nvPr/>
        </p:nvPicPr>
        <p:blipFill>
          <a:blip r:embed="rId6"/>
          <a:stretch>
            <a:fillRect/>
          </a:stretch>
        </p:blipFill>
        <p:spPr>
          <a:xfrm>
            <a:off x="5668067" y="3133242"/>
            <a:ext cx="6193639" cy="1308436"/>
          </a:xfrm>
          <a:prstGeom prst="rect">
            <a:avLst/>
          </a:prstGeom>
        </p:spPr>
      </p:pic>
      <p:pic>
        <p:nvPicPr>
          <p:cNvPr id="17" name="图片 16">
            <a:extLst>
              <a:ext uri="{FF2B5EF4-FFF2-40B4-BE49-F238E27FC236}">
                <a16:creationId xmlns:a16="http://schemas.microsoft.com/office/drawing/2014/main" id="{DB719396-A220-C3D9-1A7B-4BFB5D472919}"/>
              </a:ext>
            </a:extLst>
          </p:cNvPr>
          <p:cNvPicPr>
            <a:picLocks noChangeAspect="1"/>
          </p:cNvPicPr>
          <p:nvPr/>
        </p:nvPicPr>
        <p:blipFill>
          <a:blip r:embed="rId7"/>
          <a:stretch>
            <a:fillRect/>
          </a:stretch>
        </p:blipFill>
        <p:spPr>
          <a:xfrm>
            <a:off x="8733152" y="3194398"/>
            <a:ext cx="1803400" cy="292100"/>
          </a:xfrm>
          <a:prstGeom prst="rect">
            <a:avLst/>
          </a:prstGeom>
        </p:spPr>
      </p:pic>
      <p:sp>
        <p:nvSpPr>
          <p:cNvPr id="20" name="Title 1">
            <a:extLst>
              <a:ext uri="{FF2B5EF4-FFF2-40B4-BE49-F238E27FC236}">
                <a16:creationId xmlns:a16="http://schemas.microsoft.com/office/drawing/2014/main" id="{8F240A51-1A3F-A4A4-E081-5F03A6B4D24D}"/>
              </a:ext>
            </a:extLst>
          </p:cNvPr>
          <p:cNvSpPr txBox="1">
            <a:spLocks/>
          </p:cNvSpPr>
          <p:nvPr/>
        </p:nvSpPr>
        <p:spPr>
          <a:xfrm>
            <a:off x="1524002" y="20293"/>
            <a:ext cx="7673276" cy="743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432FF"/>
                </a:solidFill>
                <a:latin typeface="+mn-lt"/>
              </a:rPr>
              <a:t>4. A new axion factory: Nuclear Reactor</a:t>
            </a:r>
            <a:endParaRPr lang="en-CN" sz="3200" dirty="0">
              <a:solidFill>
                <a:srgbClr val="0432FF"/>
              </a:solidFill>
              <a:latin typeface="+mn-lt"/>
            </a:endParaRPr>
          </a:p>
        </p:txBody>
      </p:sp>
    </p:spTree>
    <p:extLst>
      <p:ext uri="{BB962C8B-B14F-4D97-AF65-F5344CB8AC3E}">
        <p14:creationId xmlns:p14="http://schemas.microsoft.com/office/powerpoint/2010/main" val="3033603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1F67C-32B1-BE78-DA35-0ACAC81C1AF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0D9E511-755A-E554-09F1-D64751A2F4F6}"/>
              </a:ext>
            </a:extLst>
          </p:cNvPr>
          <p:cNvSpPr>
            <a:spLocks noGrp="1"/>
          </p:cNvSpPr>
          <p:nvPr>
            <p:ph type="dt" sz="half" idx="10"/>
          </p:nvPr>
        </p:nvSpPr>
        <p:spPr/>
        <p:txBody>
          <a:bodyPr/>
          <a:lstStyle/>
          <a:p>
            <a:fld id="{B7592442-94DB-404F-8BEB-45C5BB0F3A49}" type="datetime1">
              <a:rPr lang="zh-CN" altLang="en-US" smtClean="0"/>
              <a:t>2025/9/20</a:t>
            </a:fld>
            <a:endParaRPr lang="en-CN"/>
          </a:p>
        </p:txBody>
      </p:sp>
      <p:sp>
        <p:nvSpPr>
          <p:cNvPr id="5" name="Footer Placeholder 4">
            <a:extLst>
              <a:ext uri="{FF2B5EF4-FFF2-40B4-BE49-F238E27FC236}">
                <a16:creationId xmlns:a16="http://schemas.microsoft.com/office/drawing/2014/main" id="{FD339226-B06C-1D1F-7AA4-A29B208D90F9}"/>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dirty="0"/>
          </a:p>
        </p:txBody>
      </p:sp>
      <p:cxnSp>
        <p:nvCxnSpPr>
          <p:cNvPr id="10" name="Straight Connector 6">
            <a:extLst>
              <a:ext uri="{FF2B5EF4-FFF2-40B4-BE49-F238E27FC236}">
                <a16:creationId xmlns:a16="http://schemas.microsoft.com/office/drawing/2014/main" id="{F0B0D41F-484D-836B-5FC6-250B5CCDDEF8}"/>
              </a:ext>
            </a:extLst>
          </p:cNvPr>
          <p:cNvCxnSpPr>
            <a:cxnSpLocks/>
          </p:cNvCxnSpPr>
          <p:nvPr/>
        </p:nvCxnSpPr>
        <p:spPr>
          <a:xfrm>
            <a:off x="1524000" y="721781"/>
            <a:ext cx="9144000" cy="0"/>
          </a:xfrm>
          <a:prstGeom prst="line">
            <a:avLst/>
          </a:prstGeom>
          <a:ln w="38100">
            <a:solidFill>
              <a:srgbClr val="7A81FF"/>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D1B90515-7D3C-1872-92F2-920C88316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219" y="0"/>
            <a:ext cx="632264" cy="66344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CD378F6E-2D5A-86A3-4F8E-2B3240E00814}"/>
              </a:ext>
            </a:extLst>
          </p:cNvPr>
          <p:cNvSpPr txBox="1"/>
          <p:nvPr/>
        </p:nvSpPr>
        <p:spPr>
          <a:xfrm>
            <a:off x="1524000" y="942204"/>
            <a:ext cx="9658782" cy="523220"/>
          </a:xfrm>
          <a:prstGeom prst="rect">
            <a:avLst/>
          </a:prstGeom>
          <a:noFill/>
        </p:spPr>
        <p:txBody>
          <a:bodyPr wrap="square">
            <a:spAutoFit/>
          </a:bodyPr>
          <a:lstStyle/>
          <a:p>
            <a:r>
              <a:rPr lang="en-US" altLang="zh-CN" sz="2800" b="1" dirty="0" err="1">
                <a:solidFill>
                  <a:srgbClr val="FB0007"/>
                </a:solidFill>
                <a:effectLst/>
              </a:rPr>
              <a:t>RE</a:t>
            </a:r>
            <a:r>
              <a:rPr lang="en-US" altLang="zh-CN" sz="2800" b="1" dirty="0" err="1">
                <a:solidFill>
                  <a:srgbClr val="000000"/>
                </a:solidFill>
                <a:effectLst/>
              </a:rPr>
              <a:t>actor</a:t>
            </a:r>
            <a:r>
              <a:rPr lang="en-US" altLang="zh-CN" sz="2800" b="1" dirty="0">
                <a:solidFill>
                  <a:srgbClr val="000000"/>
                </a:solidFill>
                <a:effectLst/>
              </a:rPr>
              <a:t> neutrino </a:t>
            </a:r>
            <a:r>
              <a:rPr lang="en-US" altLang="zh-CN" sz="2800" b="1" dirty="0" err="1">
                <a:solidFill>
                  <a:srgbClr val="FB0007"/>
                </a:solidFill>
                <a:effectLst/>
              </a:rPr>
              <a:t>CO</a:t>
            </a:r>
            <a:r>
              <a:rPr lang="en-US" altLang="zh-CN" sz="2800" b="1" dirty="0" err="1">
                <a:solidFill>
                  <a:srgbClr val="000000"/>
                </a:solidFill>
                <a:effectLst/>
              </a:rPr>
              <a:t>herent</a:t>
            </a:r>
            <a:r>
              <a:rPr lang="en-US" altLang="zh-CN" sz="2800" b="1" dirty="0">
                <a:solidFill>
                  <a:srgbClr val="000000"/>
                </a:solidFill>
                <a:effectLst/>
              </a:rPr>
              <a:t> scattering </a:t>
            </a:r>
            <a:r>
              <a:rPr lang="en-US" altLang="zh-CN" sz="2800" b="1" dirty="0">
                <a:solidFill>
                  <a:srgbClr val="FB0007"/>
                </a:solidFill>
                <a:effectLst/>
              </a:rPr>
              <a:t>D</a:t>
            </a:r>
            <a:r>
              <a:rPr lang="en-US" altLang="zh-CN" sz="2800" b="1" dirty="0">
                <a:solidFill>
                  <a:srgbClr val="000000"/>
                </a:solidFill>
                <a:effectLst/>
              </a:rPr>
              <a:t>etection </a:t>
            </a:r>
            <a:r>
              <a:rPr lang="en-US" altLang="zh-CN" sz="2800" b="1" dirty="0">
                <a:solidFill>
                  <a:srgbClr val="FB0007"/>
                </a:solidFill>
                <a:effectLst/>
              </a:rPr>
              <a:t>E</a:t>
            </a:r>
            <a:r>
              <a:rPr lang="en-US" altLang="zh-CN" sz="2800" b="1" dirty="0">
                <a:solidFill>
                  <a:srgbClr val="000000"/>
                </a:solidFill>
                <a:effectLst/>
              </a:rPr>
              <a:t>xperiment</a:t>
            </a:r>
          </a:p>
        </p:txBody>
      </p:sp>
      <p:sp>
        <p:nvSpPr>
          <p:cNvPr id="7" name="Title 1">
            <a:extLst>
              <a:ext uri="{FF2B5EF4-FFF2-40B4-BE49-F238E27FC236}">
                <a16:creationId xmlns:a16="http://schemas.microsoft.com/office/drawing/2014/main" id="{887AC7E7-66A8-2F8F-A2F7-C925582F587E}"/>
              </a:ext>
            </a:extLst>
          </p:cNvPr>
          <p:cNvSpPr txBox="1">
            <a:spLocks/>
          </p:cNvSpPr>
          <p:nvPr/>
        </p:nvSpPr>
        <p:spPr>
          <a:xfrm>
            <a:off x="1524002" y="20293"/>
            <a:ext cx="7626218" cy="743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0432FF"/>
                </a:solidFill>
                <a:latin typeface="+mn-lt"/>
              </a:rPr>
              <a:t>2. Reactor</a:t>
            </a:r>
            <a:r>
              <a:rPr lang="zh-CN" altLang="en-US" sz="3200" b="1">
                <a:solidFill>
                  <a:srgbClr val="0432FF"/>
                </a:solidFill>
                <a:latin typeface="+mn-lt"/>
              </a:rPr>
              <a:t> </a:t>
            </a:r>
            <a:r>
              <a:rPr lang="en-US" altLang="zh-CN" sz="3200" b="1">
                <a:solidFill>
                  <a:srgbClr val="0432FF"/>
                </a:solidFill>
                <a:latin typeface="+mn-lt"/>
              </a:rPr>
              <a:t>Neutrino</a:t>
            </a:r>
            <a:r>
              <a:rPr lang="zh-CN" altLang="en-US" sz="3200" b="1">
                <a:solidFill>
                  <a:srgbClr val="0432FF"/>
                </a:solidFill>
                <a:latin typeface="+mn-lt"/>
              </a:rPr>
              <a:t> </a:t>
            </a:r>
            <a:r>
              <a:rPr lang="en-US" altLang="zh-CN" sz="3200" b="1">
                <a:solidFill>
                  <a:srgbClr val="0432FF"/>
                </a:solidFill>
                <a:latin typeface="+mn-lt"/>
              </a:rPr>
              <a:t>Experiment: </a:t>
            </a:r>
            <a:r>
              <a:rPr lang="en-US" sz="3200" b="1">
                <a:solidFill>
                  <a:srgbClr val="0432FF"/>
                </a:solidFill>
                <a:latin typeface="+mn-lt"/>
              </a:rPr>
              <a:t>RECODE</a:t>
            </a:r>
            <a:endParaRPr lang="en-CN" sz="2200" dirty="0">
              <a:solidFill>
                <a:srgbClr val="0432FF"/>
              </a:solidFill>
              <a:latin typeface="+mn-lt"/>
            </a:endParaRPr>
          </a:p>
        </p:txBody>
      </p:sp>
      <p:grpSp>
        <p:nvGrpSpPr>
          <p:cNvPr id="20" name="组合 19">
            <a:extLst>
              <a:ext uri="{FF2B5EF4-FFF2-40B4-BE49-F238E27FC236}">
                <a16:creationId xmlns:a16="http://schemas.microsoft.com/office/drawing/2014/main" id="{3883F081-AB57-D99B-ED66-63A88B59DA45}"/>
              </a:ext>
            </a:extLst>
          </p:cNvPr>
          <p:cNvGrpSpPr/>
          <p:nvPr/>
        </p:nvGrpSpPr>
        <p:grpSpPr>
          <a:xfrm>
            <a:off x="614255" y="1745069"/>
            <a:ext cx="10963490" cy="4331635"/>
            <a:chOff x="417689" y="1745069"/>
            <a:chExt cx="10963490" cy="4331635"/>
          </a:xfrm>
        </p:grpSpPr>
        <p:pic>
          <p:nvPicPr>
            <p:cNvPr id="16" name="图片 15">
              <a:extLst>
                <a:ext uri="{FF2B5EF4-FFF2-40B4-BE49-F238E27FC236}">
                  <a16:creationId xmlns:a16="http://schemas.microsoft.com/office/drawing/2014/main" id="{E235CE33-0B88-D894-3DDB-1784343DDB1C}"/>
                </a:ext>
              </a:extLst>
            </p:cNvPr>
            <p:cNvPicPr>
              <a:picLocks noChangeAspect="1"/>
            </p:cNvPicPr>
            <p:nvPr/>
          </p:nvPicPr>
          <p:blipFill>
            <a:blip r:embed="rId4"/>
            <a:stretch>
              <a:fillRect/>
            </a:stretch>
          </p:blipFill>
          <p:spPr>
            <a:xfrm>
              <a:off x="1325602" y="1745069"/>
              <a:ext cx="10055577" cy="4331635"/>
            </a:xfrm>
            <a:prstGeom prst="rect">
              <a:avLst/>
            </a:prstGeom>
          </p:spPr>
        </p:pic>
        <p:pic>
          <p:nvPicPr>
            <p:cNvPr id="17" name="图片 16">
              <a:extLst>
                <a:ext uri="{FF2B5EF4-FFF2-40B4-BE49-F238E27FC236}">
                  <a16:creationId xmlns:a16="http://schemas.microsoft.com/office/drawing/2014/main" id="{53DD024B-F5EC-C3FD-50A8-ECAF9397ED6E}"/>
                </a:ext>
              </a:extLst>
            </p:cNvPr>
            <p:cNvPicPr>
              <a:picLocks noChangeAspect="1"/>
            </p:cNvPicPr>
            <p:nvPr/>
          </p:nvPicPr>
          <p:blipFill>
            <a:blip r:embed="rId5"/>
            <a:stretch>
              <a:fillRect/>
            </a:stretch>
          </p:blipFill>
          <p:spPr>
            <a:xfrm>
              <a:off x="1422400" y="1787222"/>
              <a:ext cx="4602712" cy="1102733"/>
            </a:xfrm>
            <a:prstGeom prst="rect">
              <a:avLst/>
            </a:prstGeom>
          </p:spPr>
        </p:pic>
        <p:pic>
          <p:nvPicPr>
            <p:cNvPr id="18" name="图片 17">
              <a:extLst>
                <a:ext uri="{FF2B5EF4-FFF2-40B4-BE49-F238E27FC236}">
                  <a16:creationId xmlns:a16="http://schemas.microsoft.com/office/drawing/2014/main" id="{652D87A5-7162-1361-EE67-1E7080C1CDC0}"/>
                </a:ext>
              </a:extLst>
            </p:cNvPr>
            <p:cNvPicPr>
              <a:picLocks noChangeAspect="1"/>
            </p:cNvPicPr>
            <p:nvPr/>
          </p:nvPicPr>
          <p:blipFill>
            <a:blip r:embed="rId6"/>
            <a:stretch>
              <a:fillRect/>
            </a:stretch>
          </p:blipFill>
          <p:spPr>
            <a:xfrm>
              <a:off x="417689" y="5001396"/>
              <a:ext cx="2641600" cy="914400"/>
            </a:xfrm>
            <a:prstGeom prst="rect">
              <a:avLst/>
            </a:prstGeom>
          </p:spPr>
        </p:pic>
      </p:grpSp>
      <p:sp>
        <p:nvSpPr>
          <p:cNvPr id="2" name="灯片编号占位符 1">
            <a:extLst>
              <a:ext uri="{FF2B5EF4-FFF2-40B4-BE49-F238E27FC236}">
                <a16:creationId xmlns:a16="http://schemas.microsoft.com/office/drawing/2014/main" id="{5E26E371-9E5D-AC44-C980-60AB5B4E1D7D}"/>
              </a:ext>
            </a:extLst>
          </p:cNvPr>
          <p:cNvSpPr>
            <a:spLocks noGrp="1"/>
          </p:cNvSpPr>
          <p:nvPr>
            <p:ph type="sldNum" sz="quarter" idx="12"/>
          </p:nvPr>
        </p:nvSpPr>
        <p:spPr/>
        <p:txBody>
          <a:bodyPr/>
          <a:lstStyle/>
          <a:p>
            <a:fld id="{08131D0A-A404-0740-B6FB-EEA5752EAA1C}" type="slidenum">
              <a:rPr lang="en-CN" smtClean="0"/>
              <a:t>34</a:t>
            </a:fld>
            <a:endParaRPr lang="en-CN"/>
          </a:p>
        </p:txBody>
      </p:sp>
      <p:pic>
        <p:nvPicPr>
          <p:cNvPr id="2058" name="Picture 10">
            <a:extLst>
              <a:ext uri="{FF2B5EF4-FFF2-40B4-BE49-F238E27FC236}">
                <a16:creationId xmlns:a16="http://schemas.microsoft.com/office/drawing/2014/main" id="{6802119C-391A-F81C-EC8C-09BCC13D2E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139" y="3407495"/>
            <a:ext cx="990122" cy="104160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A2796549-EDC9-7B2F-5297-5FA1B015FD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309" y="831727"/>
            <a:ext cx="1125797" cy="11303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6658517C-27E0-DAAA-6314-390A2A401378}"/>
              </a:ext>
            </a:extLst>
          </p:cNvPr>
          <p:cNvPicPr>
            <a:picLocks noChangeAspect="1"/>
          </p:cNvPicPr>
          <p:nvPr/>
        </p:nvPicPr>
        <p:blipFill>
          <a:blip r:embed="rId9"/>
          <a:stretch>
            <a:fillRect/>
          </a:stretch>
        </p:blipFill>
        <p:spPr>
          <a:xfrm>
            <a:off x="240309" y="2053007"/>
            <a:ext cx="1139063" cy="1130301"/>
          </a:xfrm>
          <a:prstGeom prst="rect">
            <a:avLst/>
          </a:prstGeom>
        </p:spPr>
      </p:pic>
    </p:spTree>
    <p:extLst>
      <p:ext uri="{BB962C8B-B14F-4D97-AF65-F5344CB8AC3E}">
        <p14:creationId xmlns:p14="http://schemas.microsoft.com/office/powerpoint/2010/main" val="2109448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6E18E-5A9B-0813-C948-54A48626B65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8AB592B-087F-2545-FD8E-EBF56D8CEF38}"/>
              </a:ext>
            </a:extLst>
          </p:cNvPr>
          <p:cNvSpPr>
            <a:spLocks noGrp="1"/>
          </p:cNvSpPr>
          <p:nvPr>
            <p:ph type="dt" sz="half" idx="10"/>
          </p:nvPr>
        </p:nvSpPr>
        <p:spPr/>
        <p:txBody>
          <a:bodyPr/>
          <a:lstStyle/>
          <a:p>
            <a:fld id="{7ABF1C9A-D17E-104E-803B-B16793E17BCD}" type="datetime1">
              <a:rPr lang="zh-CN" altLang="en-US" smtClean="0"/>
              <a:t>2025/9/20</a:t>
            </a:fld>
            <a:endParaRPr lang="en-CN"/>
          </a:p>
        </p:txBody>
      </p:sp>
      <p:sp>
        <p:nvSpPr>
          <p:cNvPr id="5" name="Footer Placeholder 4">
            <a:extLst>
              <a:ext uri="{FF2B5EF4-FFF2-40B4-BE49-F238E27FC236}">
                <a16:creationId xmlns:a16="http://schemas.microsoft.com/office/drawing/2014/main" id="{F1A98C3C-91AD-08A8-8012-DD05BBC6B06E}"/>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dirty="0"/>
          </a:p>
        </p:txBody>
      </p:sp>
      <p:cxnSp>
        <p:nvCxnSpPr>
          <p:cNvPr id="10" name="Straight Connector 6">
            <a:extLst>
              <a:ext uri="{FF2B5EF4-FFF2-40B4-BE49-F238E27FC236}">
                <a16:creationId xmlns:a16="http://schemas.microsoft.com/office/drawing/2014/main" id="{B4818FB7-F08D-BAB0-1C0B-D162D17EFBDE}"/>
              </a:ext>
            </a:extLst>
          </p:cNvPr>
          <p:cNvCxnSpPr>
            <a:cxnSpLocks/>
          </p:cNvCxnSpPr>
          <p:nvPr/>
        </p:nvCxnSpPr>
        <p:spPr>
          <a:xfrm>
            <a:off x="1524000" y="721781"/>
            <a:ext cx="9144000" cy="0"/>
          </a:xfrm>
          <a:prstGeom prst="line">
            <a:avLst/>
          </a:prstGeom>
          <a:ln w="38100">
            <a:solidFill>
              <a:srgbClr val="7A81FF"/>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49A2AD4F-530B-9E32-6945-27EC8BC5E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3219" y="0"/>
            <a:ext cx="632264" cy="6634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801E8A61-0C6A-0AD7-D6BB-C545B995C1D4}"/>
              </a:ext>
            </a:extLst>
          </p:cNvPr>
          <p:cNvSpPr txBox="1">
            <a:spLocks/>
          </p:cNvSpPr>
          <p:nvPr/>
        </p:nvSpPr>
        <p:spPr>
          <a:xfrm>
            <a:off x="1524002" y="20293"/>
            <a:ext cx="7626218" cy="743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0432FF"/>
                </a:solidFill>
                <a:latin typeface="+mn-lt"/>
              </a:rPr>
              <a:t>2. Reactor</a:t>
            </a:r>
            <a:r>
              <a:rPr lang="zh-CN" altLang="en-US" sz="3200" b="1">
                <a:solidFill>
                  <a:srgbClr val="0432FF"/>
                </a:solidFill>
                <a:latin typeface="+mn-lt"/>
              </a:rPr>
              <a:t> </a:t>
            </a:r>
            <a:r>
              <a:rPr lang="en-US" altLang="zh-CN" sz="3200" b="1">
                <a:solidFill>
                  <a:srgbClr val="0432FF"/>
                </a:solidFill>
                <a:latin typeface="+mn-lt"/>
              </a:rPr>
              <a:t>Neutrino</a:t>
            </a:r>
            <a:r>
              <a:rPr lang="zh-CN" altLang="en-US" sz="3200" b="1">
                <a:solidFill>
                  <a:srgbClr val="0432FF"/>
                </a:solidFill>
                <a:latin typeface="+mn-lt"/>
              </a:rPr>
              <a:t> </a:t>
            </a:r>
            <a:r>
              <a:rPr lang="en-US" altLang="zh-CN" sz="3200" b="1">
                <a:solidFill>
                  <a:srgbClr val="0432FF"/>
                </a:solidFill>
                <a:latin typeface="+mn-lt"/>
              </a:rPr>
              <a:t>Experiment: </a:t>
            </a:r>
            <a:r>
              <a:rPr lang="en-US" sz="3200" b="1">
                <a:solidFill>
                  <a:srgbClr val="0432FF"/>
                </a:solidFill>
                <a:latin typeface="+mn-lt"/>
              </a:rPr>
              <a:t>RECODE</a:t>
            </a:r>
            <a:endParaRPr lang="en-CN" sz="2200" dirty="0">
              <a:solidFill>
                <a:srgbClr val="0432FF"/>
              </a:solidFill>
              <a:latin typeface="+mn-lt"/>
            </a:endParaRPr>
          </a:p>
        </p:txBody>
      </p:sp>
      <p:grpSp>
        <p:nvGrpSpPr>
          <p:cNvPr id="16" name="组合 15">
            <a:extLst>
              <a:ext uri="{FF2B5EF4-FFF2-40B4-BE49-F238E27FC236}">
                <a16:creationId xmlns:a16="http://schemas.microsoft.com/office/drawing/2014/main" id="{0CD1A74C-B70E-2F9D-96EC-F8AC504D3C8E}"/>
              </a:ext>
            </a:extLst>
          </p:cNvPr>
          <p:cNvGrpSpPr/>
          <p:nvPr/>
        </p:nvGrpSpPr>
        <p:grpSpPr>
          <a:xfrm>
            <a:off x="507596" y="1465424"/>
            <a:ext cx="3636037" cy="4467237"/>
            <a:chOff x="402563" y="1465424"/>
            <a:chExt cx="3636037" cy="4467237"/>
          </a:xfrm>
        </p:grpSpPr>
        <p:pic>
          <p:nvPicPr>
            <p:cNvPr id="2" name="图片 1">
              <a:extLst>
                <a:ext uri="{FF2B5EF4-FFF2-40B4-BE49-F238E27FC236}">
                  <a16:creationId xmlns:a16="http://schemas.microsoft.com/office/drawing/2014/main" id="{DF62FC0B-C81B-E98C-491A-9BD9B3B221F4}"/>
                </a:ext>
              </a:extLst>
            </p:cNvPr>
            <p:cNvPicPr>
              <a:picLocks noChangeAspect="1"/>
            </p:cNvPicPr>
            <p:nvPr/>
          </p:nvPicPr>
          <p:blipFill>
            <a:blip r:embed="rId3"/>
            <a:stretch>
              <a:fillRect/>
            </a:stretch>
          </p:blipFill>
          <p:spPr>
            <a:xfrm>
              <a:off x="402563" y="1465424"/>
              <a:ext cx="3636037" cy="4043548"/>
            </a:xfrm>
            <a:prstGeom prst="rect">
              <a:avLst/>
            </a:prstGeom>
          </p:spPr>
        </p:pic>
        <p:sp>
          <p:nvSpPr>
            <p:cNvPr id="6" name="文本框 5">
              <a:extLst>
                <a:ext uri="{FF2B5EF4-FFF2-40B4-BE49-F238E27FC236}">
                  <a16:creationId xmlns:a16="http://schemas.microsoft.com/office/drawing/2014/main" id="{DB0F24B5-15E9-EB55-B4A4-B0FB8CDBAE63}"/>
                </a:ext>
              </a:extLst>
            </p:cNvPr>
            <p:cNvSpPr txBox="1"/>
            <p:nvPr/>
          </p:nvSpPr>
          <p:spPr>
            <a:xfrm>
              <a:off x="1408670" y="5563329"/>
              <a:ext cx="1486048" cy="369332"/>
            </a:xfrm>
            <a:prstGeom prst="rect">
              <a:avLst/>
            </a:prstGeom>
            <a:noFill/>
          </p:spPr>
          <p:txBody>
            <a:bodyPr wrap="none" rtlCol="0">
              <a:spAutoFit/>
            </a:bodyPr>
            <a:lstStyle/>
            <a:p>
              <a:r>
                <a:rPr kumimoji="1" lang="en-US" altLang="zh-CN" b="1" dirty="0"/>
                <a:t>HPG</a:t>
              </a:r>
              <a:r>
                <a:rPr kumimoji="1" lang="zh-CN" altLang="en-US" b="1" dirty="0"/>
                <a:t> </a:t>
              </a:r>
              <a:r>
                <a:rPr kumimoji="1" lang="en-US" altLang="zh-CN" b="1" dirty="0"/>
                <a:t>Detector</a:t>
              </a:r>
              <a:endParaRPr kumimoji="1" lang="zh-CN" altLang="en-US" b="1" dirty="0"/>
            </a:p>
          </p:txBody>
        </p:sp>
      </p:grpSp>
      <p:grpSp>
        <p:nvGrpSpPr>
          <p:cNvPr id="20" name="组合 19">
            <a:extLst>
              <a:ext uri="{FF2B5EF4-FFF2-40B4-BE49-F238E27FC236}">
                <a16:creationId xmlns:a16="http://schemas.microsoft.com/office/drawing/2014/main" id="{88E539B0-0F0E-8E46-9B02-4355BB4CC89D}"/>
              </a:ext>
            </a:extLst>
          </p:cNvPr>
          <p:cNvGrpSpPr/>
          <p:nvPr/>
        </p:nvGrpSpPr>
        <p:grpSpPr>
          <a:xfrm>
            <a:off x="4839104" y="1836992"/>
            <a:ext cx="6845300" cy="3446301"/>
            <a:chOff x="4839104" y="1836992"/>
            <a:chExt cx="6845300" cy="3446301"/>
          </a:xfrm>
        </p:grpSpPr>
        <p:grpSp>
          <p:nvGrpSpPr>
            <p:cNvPr id="14" name="组合 13">
              <a:extLst>
                <a:ext uri="{FF2B5EF4-FFF2-40B4-BE49-F238E27FC236}">
                  <a16:creationId xmlns:a16="http://schemas.microsoft.com/office/drawing/2014/main" id="{A1D268FA-C03F-19AA-0B8D-EC96C4BCB2AD}"/>
                </a:ext>
              </a:extLst>
            </p:cNvPr>
            <p:cNvGrpSpPr/>
            <p:nvPr/>
          </p:nvGrpSpPr>
          <p:grpSpPr>
            <a:xfrm>
              <a:off x="4839104" y="1836992"/>
              <a:ext cx="6845300" cy="3446301"/>
              <a:chOff x="4944137" y="1836992"/>
              <a:chExt cx="6845300" cy="3446301"/>
            </a:xfrm>
          </p:grpSpPr>
          <p:pic>
            <p:nvPicPr>
              <p:cNvPr id="3" name="图片 2">
                <a:extLst>
                  <a:ext uri="{FF2B5EF4-FFF2-40B4-BE49-F238E27FC236}">
                    <a16:creationId xmlns:a16="http://schemas.microsoft.com/office/drawing/2014/main" id="{782BB1D9-F735-BC0B-314A-3559FFB2EF97}"/>
                  </a:ext>
                </a:extLst>
              </p:cNvPr>
              <p:cNvPicPr>
                <a:picLocks noChangeAspect="1"/>
              </p:cNvPicPr>
              <p:nvPr/>
            </p:nvPicPr>
            <p:blipFill>
              <a:blip r:embed="rId4"/>
              <a:stretch>
                <a:fillRect/>
              </a:stretch>
            </p:blipFill>
            <p:spPr>
              <a:xfrm>
                <a:off x="4944137" y="1836992"/>
                <a:ext cx="6845300" cy="3446301"/>
              </a:xfrm>
              <a:prstGeom prst="rect">
                <a:avLst/>
              </a:prstGeom>
            </p:spPr>
          </p:pic>
          <p:sp>
            <p:nvSpPr>
              <p:cNvPr id="8" name="文本框 7">
                <a:extLst>
                  <a:ext uri="{FF2B5EF4-FFF2-40B4-BE49-F238E27FC236}">
                    <a16:creationId xmlns:a16="http://schemas.microsoft.com/office/drawing/2014/main" id="{8B285BD4-BDD3-E26B-31F2-CE414192EE50}"/>
                  </a:ext>
                </a:extLst>
              </p:cNvPr>
              <p:cNvSpPr txBox="1"/>
              <p:nvPr/>
            </p:nvSpPr>
            <p:spPr>
              <a:xfrm>
                <a:off x="5855716" y="4594429"/>
                <a:ext cx="641522" cy="246221"/>
              </a:xfrm>
              <a:prstGeom prst="rect">
                <a:avLst/>
              </a:prstGeom>
              <a:solidFill>
                <a:schemeClr val="bg1"/>
              </a:solidFill>
            </p:spPr>
            <p:txBody>
              <a:bodyPr wrap="none" rtlCol="0">
                <a:spAutoFit/>
              </a:bodyPr>
              <a:lstStyle/>
              <a:p>
                <a:r>
                  <a:rPr kumimoji="1" lang="en-US" altLang="zh-CN" sz="1000" dirty="0"/>
                  <a:t>far-point</a:t>
                </a:r>
              </a:p>
            </p:txBody>
          </p:sp>
          <p:sp>
            <p:nvSpPr>
              <p:cNvPr id="9" name="文本框 8">
                <a:extLst>
                  <a:ext uri="{FF2B5EF4-FFF2-40B4-BE49-F238E27FC236}">
                    <a16:creationId xmlns:a16="http://schemas.microsoft.com/office/drawing/2014/main" id="{C44C6C74-5593-7239-6D80-80468F840027}"/>
                  </a:ext>
                </a:extLst>
              </p:cNvPr>
              <p:cNvSpPr txBox="1"/>
              <p:nvPr/>
            </p:nvSpPr>
            <p:spPr>
              <a:xfrm>
                <a:off x="6472880" y="4304876"/>
                <a:ext cx="734496" cy="246221"/>
              </a:xfrm>
              <a:prstGeom prst="rect">
                <a:avLst/>
              </a:prstGeom>
              <a:solidFill>
                <a:schemeClr val="bg1"/>
              </a:solidFill>
            </p:spPr>
            <p:txBody>
              <a:bodyPr wrap="none" rtlCol="0">
                <a:spAutoFit/>
              </a:bodyPr>
              <a:lstStyle/>
              <a:p>
                <a:r>
                  <a:rPr kumimoji="1" lang="en-US" altLang="zh-CN" sz="1000" dirty="0"/>
                  <a:t>near-point</a:t>
                </a:r>
              </a:p>
            </p:txBody>
          </p:sp>
          <p:sp>
            <p:nvSpPr>
              <p:cNvPr id="12" name="文本框 11">
                <a:extLst>
                  <a:ext uri="{FF2B5EF4-FFF2-40B4-BE49-F238E27FC236}">
                    <a16:creationId xmlns:a16="http://schemas.microsoft.com/office/drawing/2014/main" id="{7728CB66-5521-CC52-23DD-BD0A2CFD43F9}"/>
                  </a:ext>
                </a:extLst>
              </p:cNvPr>
              <p:cNvSpPr txBox="1"/>
              <p:nvPr/>
            </p:nvSpPr>
            <p:spPr>
              <a:xfrm>
                <a:off x="9633795" y="4123700"/>
                <a:ext cx="734496" cy="246221"/>
              </a:xfrm>
              <a:prstGeom prst="rect">
                <a:avLst/>
              </a:prstGeom>
              <a:solidFill>
                <a:schemeClr val="bg1"/>
              </a:solidFill>
            </p:spPr>
            <p:txBody>
              <a:bodyPr wrap="none" rtlCol="0">
                <a:spAutoFit/>
              </a:bodyPr>
              <a:lstStyle/>
              <a:p>
                <a:r>
                  <a:rPr kumimoji="1" lang="en-US" altLang="zh-CN" sz="1000" dirty="0"/>
                  <a:t>near-point</a:t>
                </a:r>
              </a:p>
            </p:txBody>
          </p:sp>
          <p:sp>
            <p:nvSpPr>
              <p:cNvPr id="13" name="文本框 12">
                <a:extLst>
                  <a:ext uri="{FF2B5EF4-FFF2-40B4-BE49-F238E27FC236}">
                    <a16:creationId xmlns:a16="http://schemas.microsoft.com/office/drawing/2014/main" id="{75A8B9FF-ECF1-3269-8A8C-D0E173F31B96}"/>
                  </a:ext>
                </a:extLst>
              </p:cNvPr>
              <p:cNvSpPr txBox="1"/>
              <p:nvPr/>
            </p:nvSpPr>
            <p:spPr>
              <a:xfrm>
                <a:off x="8992273" y="4580386"/>
                <a:ext cx="641522" cy="246221"/>
              </a:xfrm>
              <a:prstGeom prst="rect">
                <a:avLst/>
              </a:prstGeom>
              <a:solidFill>
                <a:schemeClr val="bg1"/>
              </a:solidFill>
            </p:spPr>
            <p:txBody>
              <a:bodyPr wrap="none" rtlCol="0">
                <a:spAutoFit/>
              </a:bodyPr>
              <a:lstStyle/>
              <a:p>
                <a:r>
                  <a:rPr kumimoji="1" lang="en-US" altLang="zh-CN" sz="1000" dirty="0"/>
                  <a:t>far-point</a:t>
                </a:r>
              </a:p>
            </p:txBody>
          </p:sp>
        </p:grpSp>
        <p:sp>
          <p:nvSpPr>
            <p:cNvPr id="18" name="文本框 17">
              <a:extLst>
                <a:ext uri="{FF2B5EF4-FFF2-40B4-BE49-F238E27FC236}">
                  <a16:creationId xmlns:a16="http://schemas.microsoft.com/office/drawing/2014/main" id="{6C805438-7CE8-1088-A4AD-91727E64AB7C}"/>
                </a:ext>
              </a:extLst>
            </p:cNvPr>
            <p:cNvSpPr txBox="1"/>
            <p:nvPr/>
          </p:nvSpPr>
          <p:spPr>
            <a:xfrm>
              <a:off x="6761431" y="4000589"/>
              <a:ext cx="845004" cy="246221"/>
            </a:xfrm>
            <a:prstGeom prst="rect">
              <a:avLst/>
            </a:prstGeom>
            <a:solidFill>
              <a:schemeClr val="bg1"/>
            </a:solidFill>
          </p:spPr>
          <p:txBody>
            <a:bodyPr wrap="square">
              <a:spAutoFit/>
            </a:bodyPr>
            <a:lstStyle/>
            <a:p>
              <a:r>
                <a:rPr lang="en-US" altLang="zh-CN" sz="1000" dirty="0"/>
                <a:t>reactor core</a:t>
              </a:r>
              <a:endParaRPr lang="zh-CN" altLang="en-US" sz="1000" dirty="0"/>
            </a:p>
          </p:txBody>
        </p:sp>
        <p:sp>
          <p:nvSpPr>
            <p:cNvPr id="19" name="文本框 18">
              <a:extLst>
                <a:ext uri="{FF2B5EF4-FFF2-40B4-BE49-F238E27FC236}">
                  <a16:creationId xmlns:a16="http://schemas.microsoft.com/office/drawing/2014/main" id="{98E82FAF-B2CC-F38C-69E0-911A2B58CE2D}"/>
                </a:ext>
              </a:extLst>
            </p:cNvPr>
            <p:cNvSpPr txBox="1"/>
            <p:nvPr/>
          </p:nvSpPr>
          <p:spPr>
            <a:xfrm>
              <a:off x="10188372" y="3464292"/>
              <a:ext cx="845004" cy="246221"/>
            </a:xfrm>
            <a:prstGeom prst="rect">
              <a:avLst/>
            </a:prstGeom>
            <a:solidFill>
              <a:schemeClr val="bg1"/>
            </a:solidFill>
          </p:spPr>
          <p:txBody>
            <a:bodyPr wrap="square">
              <a:spAutoFit/>
            </a:bodyPr>
            <a:lstStyle/>
            <a:p>
              <a:r>
                <a:rPr lang="en-US" altLang="zh-CN" sz="1000" dirty="0"/>
                <a:t>reactor core</a:t>
              </a:r>
              <a:endParaRPr lang="zh-CN" altLang="en-US" sz="1000" dirty="0"/>
            </a:p>
          </p:txBody>
        </p:sp>
      </p:grpSp>
      <p:sp>
        <p:nvSpPr>
          <p:cNvPr id="21" name="灯片编号占位符 20">
            <a:extLst>
              <a:ext uri="{FF2B5EF4-FFF2-40B4-BE49-F238E27FC236}">
                <a16:creationId xmlns:a16="http://schemas.microsoft.com/office/drawing/2014/main" id="{6E04A77D-2B6A-B330-616E-C561FD88952D}"/>
              </a:ext>
            </a:extLst>
          </p:cNvPr>
          <p:cNvSpPr>
            <a:spLocks noGrp="1"/>
          </p:cNvSpPr>
          <p:nvPr>
            <p:ph type="sldNum" sz="quarter" idx="12"/>
          </p:nvPr>
        </p:nvSpPr>
        <p:spPr/>
        <p:txBody>
          <a:bodyPr/>
          <a:lstStyle/>
          <a:p>
            <a:fld id="{08131D0A-A404-0740-B6FB-EEA5752EAA1C}" type="slidenum">
              <a:rPr lang="en-CN" smtClean="0"/>
              <a:t>35</a:t>
            </a:fld>
            <a:endParaRPr lang="en-CN"/>
          </a:p>
        </p:txBody>
      </p:sp>
    </p:spTree>
    <p:extLst>
      <p:ext uri="{BB962C8B-B14F-4D97-AF65-F5344CB8AC3E}">
        <p14:creationId xmlns:p14="http://schemas.microsoft.com/office/powerpoint/2010/main" val="4176430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B061-A933-1379-DF53-F93B01A0B7D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5E68CA5-39AB-F948-72FF-AC4575EEC76B}"/>
              </a:ext>
            </a:extLst>
          </p:cNvPr>
          <p:cNvSpPr>
            <a:spLocks noGrp="1"/>
          </p:cNvSpPr>
          <p:nvPr>
            <p:ph type="dt" sz="half" idx="10"/>
          </p:nvPr>
        </p:nvSpPr>
        <p:spPr/>
        <p:txBody>
          <a:bodyPr/>
          <a:lstStyle/>
          <a:p>
            <a:fld id="{F9F13625-D941-5B48-8CC8-3AF71D76E8A9}" type="datetime1">
              <a:rPr lang="zh-CN" altLang="en-US" smtClean="0"/>
              <a:t>2025/9/20</a:t>
            </a:fld>
            <a:endParaRPr lang="en-CN"/>
          </a:p>
        </p:txBody>
      </p:sp>
      <p:sp>
        <p:nvSpPr>
          <p:cNvPr id="5" name="Footer Placeholder 4">
            <a:extLst>
              <a:ext uri="{FF2B5EF4-FFF2-40B4-BE49-F238E27FC236}">
                <a16:creationId xmlns:a16="http://schemas.microsoft.com/office/drawing/2014/main" id="{821E4912-9934-6D62-E12B-683156B02290}"/>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dirty="0"/>
          </a:p>
        </p:txBody>
      </p:sp>
      <p:cxnSp>
        <p:nvCxnSpPr>
          <p:cNvPr id="10" name="Straight Connector 6">
            <a:extLst>
              <a:ext uri="{FF2B5EF4-FFF2-40B4-BE49-F238E27FC236}">
                <a16:creationId xmlns:a16="http://schemas.microsoft.com/office/drawing/2014/main" id="{CCE7AF3B-CD48-347E-E044-C63DD14AC791}"/>
              </a:ext>
            </a:extLst>
          </p:cNvPr>
          <p:cNvCxnSpPr>
            <a:cxnSpLocks/>
          </p:cNvCxnSpPr>
          <p:nvPr/>
        </p:nvCxnSpPr>
        <p:spPr>
          <a:xfrm>
            <a:off x="1524000" y="721781"/>
            <a:ext cx="9144000" cy="0"/>
          </a:xfrm>
          <a:prstGeom prst="line">
            <a:avLst/>
          </a:prstGeom>
          <a:ln w="38100">
            <a:solidFill>
              <a:srgbClr val="7A81FF"/>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937F40C0-B77E-1AD7-ED9D-E08019808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3219" y="0"/>
            <a:ext cx="632264" cy="6634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676BCC8-B5A5-2052-1C1E-4FBA59AA195A}"/>
              </a:ext>
            </a:extLst>
          </p:cNvPr>
          <p:cNvSpPr txBox="1">
            <a:spLocks/>
          </p:cNvSpPr>
          <p:nvPr/>
        </p:nvSpPr>
        <p:spPr>
          <a:xfrm>
            <a:off x="1524002" y="20293"/>
            <a:ext cx="7626218" cy="743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0432FF"/>
                </a:solidFill>
                <a:latin typeface="+mn-lt"/>
              </a:rPr>
              <a:t>2. Reactor</a:t>
            </a:r>
            <a:r>
              <a:rPr lang="zh-CN" altLang="en-US" sz="3200" b="1">
                <a:solidFill>
                  <a:srgbClr val="0432FF"/>
                </a:solidFill>
                <a:latin typeface="+mn-lt"/>
              </a:rPr>
              <a:t> </a:t>
            </a:r>
            <a:r>
              <a:rPr lang="en-US" altLang="zh-CN" sz="3200" b="1">
                <a:solidFill>
                  <a:srgbClr val="0432FF"/>
                </a:solidFill>
                <a:latin typeface="+mn-lt"/>
              </a:rPr>
              <a:t>Neutrino</a:t>
            </a:r>
            <a:r>
              <a:rPr lang="zh-CN" altLang="en-US" sz="3200" b="1">
                <a:solidFill>
                  <a:srgbClr val="0432FF"/>
                </a:solidFill>
                <a:latin typeface="+mn-lt"/>
              </a:rPr>
              <a:t> </a:t>
            </a:r>
            <a:r>
              <a:rPr lang="en-US" altLang="zh-CN" sz="3200" b="1">
                <a:solidFill>
                  <a:srgbClr val="0432FF"/>
                </a:solidFill>
                <a:latin typeface="+mn-lt"/>
              </a:rPr>
              <a:t>Experiment: </a:t>
            </a:r>
            <a:r>
              <a:rPr lang="en-US" sz="3200" b="1">
                <a:solidFill>
                  <a:srgbClr val="0432FF"/>
                </a:solidFill>
                <a:latin typeface="+mn-lt"/>
              </a:rPr>
              <a:t>RECODE</a:t>
            </a:r>
            <a:endParaRPr lang="en-CN" sz="2200" dirty="0">
              <a:solidFill>
                <a:srgbClr val="0432FF"/>
              </a:solidFill>
              <a:latin typeface="+mn-lt"/>
            </a:endParaRPr>
          </a:p>
        </p:txBody>
      </p:sp>
      <p:sp>
        <p:nvSpPr>
          <p:cNvPr id="15" name="灯片编号占位符 14">
            <a:extLst>
              <a:ext uri="{FF2B5EF4-FFF2-40B4-BE49-F238E27FC236}">
                <a16:creationId xmlns:a16="http://schemas.microsoft.com/office/drawing/2014/main" id="{1B22443B-3D49-4757-6233-2DD0D4843C9A}"/>
              </a:ext>
            </a:extLst>
          </p:cNvPr>
          <p:cNvSpPr>
            <a:spLocks noGrp="1"/>
          </p:cNvSpPr>
          <p:nvPr>
            <p:ph type="sldNum" sz="quarter" idx="12"/>
          </p:nvPr>
        </p:nvSpPr>
        <p:spPr/>
        <p:txBody>
          <a:bodyPr/>
          <a:lstStyle/>
          <a:p>
            <a:fld id="{08131D0A-A404-0740-B6FB-EEA5752EAA1C}" type="slidenum">
              <a:rPr lang="en-CN" smtClean="0"/>
              <a:t>36</a:t>
            </a:fld>
            <a:endParaRPr lang="en-CN"/>
          </a:p>
        </p:txBody>
      </p:sp>
      <p:pic>
        <p:nvPicPr>
          <p:cNvPr id="21" name="图片 20">
            <a:extLst>
              <a:ext uri="{FF2B5EF4-FFF2-40B4-BE49-F238E27FC236}">
                <a16:creationId xmlns:a16="http://schemas.microsoft.com/office/drawing/2014/main" id="{349632C1-4F13-89A7-ED14-8BD481143EB6}"/>
              </a:ext>
            </a:extLst>
          </p:cNvPr>
          <p:cNvPicPr>
            <a:picLocks noChangeAspect="1"/>
          </p:cNvPicPr>
          <p:nvPr/>
        </p:nvPicPr>
        <p:blipFill>
          <a:blip r:embed="rId3"/>
          <a:stretch>
            <a:fillRect/>
          </a:stretch>
        </p:blipFill>
        <p:spPr>
          <a:xfrm>
            <a:off x="5480218" y="1097843"/>
            <a:ext cx="6170143" cy="1511947"/>
          </a:xfrm>
          <a:prstGeom prst="rect">
            <a:avLst/>
          </a:prstGeom>
        </p:spPr>
      </p:pic>
      <p:grpSp>
        <p:nvGrpSpPr>
          <p:cNvPr id="27" name="组合 26">
            <a:extLst>
              <a:ext uri="{FF2B5EF4-FFF2-40B4-BE49-F238E27FC236}">
                <a16:creationId xmlns:a16="http://schemas.microsoft.com/office/drawing/2014/main" id="{DB2B01FF-8E99-9372-FBC4-4BD62C071C27}"/>
              </a:ext>
            </a:extLst>
          </p:cNvPr>
          <p:cNvGrpSpPr/>
          <p:nvPr/>
        </p:nvGrpSpPr>
        <p:grpSpPr>
          <a:xfrm>
            <a:off x="5432689" y="2917867"/>
            <a:ext cx="6170143" cy="2942939"/>
            <a:chOff x="5432689" y="2917867"/>
            <a:chExt cx="6170143" cy="2942939"/>
          </a:xfrm>
        </p:grpSpPr>
        <p:pic>
          <p:nvPicPr>
            <p:cNvPr id="22" name="图片 21">
              <a:extLst>
                <a:ext uri="{FF2B5EF4-FFF2-40B4-BE49-F238E27FC236}">
                  <a16:creationId xmlns:a16="http://schemas.microsoft.com/office/drawing/2014/main" id="{85454E0E-5829-ACE3-4902-D725910A7EB1}"/>
                </a:ext>
              </a:extLst>
            </p:cNvPr>
            <p:cNvPicPr>
              <a:picLocks noChangeAspect="1"/>
            </p:cNvPicPr>
            <p:nvPr/>
          </p:nvPicPr>
          <p:blipFill>
            <a:blip r:embed="rId4"/>
            <a:stretch>
              <a:fillRect/>
            </a:stretch>
          </p:blipFill>
          <p:spPr>
            <a:xfrm>
              <a:off x="5432689" y="2917867"/>
              <a:ext cx="6170143" cy="2942939"/>
            </a:xfrm>
            <a:prstGeom prst="rect">
              <a:avLst/>
            </a:prstGeom>
          </p:spPr>
        </p:pic>
        <p:sp>
          <p:nvSpPr>
            <p:cNvPr id="23" name="文本框 22">
              <a:extLst>
                <a:ext uri="{FF2B5EF4-FFF2-40B4-BE49-F238E27FC236}">
                  <a16:creationId xmlns:a16="http://schemas.microsoft.com/office/drawing/2014/main" id="{4458C58F-FAF2-99B3-D3CD-0D9DD8C8E66C}"/>
                </a:ext>
              </a:extLst>
            </p:cNvPr>
            <p:cNvSpPr txBox="1"/>
            <p:nvPr/>
          </p:nvSpPr>
          <p:spPr>
            <a:xfrm>
              <a:off x="6376086" y="3583459"/>
              <a:ext cx="491180" cy="469557"/>
            </a:xfrm>
            <a:prstGeom prst="rect">
              <a:avLst/>
            </a:prstGeom>
            <a:solidFill>
              <a:schemeClr val="bg1"/>
            </a:solidFill>
          </p:spPr>
          <p:txBody>
            <a:bodyPr wrap="square" rtlCol="0">
              <a:spAutoFit/>
            </a:bodyPr>
            <a:lstStyle/>
            <a:p>
              <a:endParaRPr kumimoji="1" lang="zh-CN" altLang="en-US" dirty="0"/>
            </a:p>
          </p:txBody>
        </p:sp>
        <p:sp>
          <p:nvSpPr>
            <p:cNvPr id="24" name="文本框 23">
              <a:extLst>
                <a:ext uri="{FF2B5EF4-FFF2-40B4-BE49-F238E27FC236}">
                  <a16:creationId xmlns:a16="http://schemas.microsoft.com/office/drawing/2014/main" id="{573BFFB6-4FF1-C855-249B-49A6121312C1}"/>
                </a:ext>
              </a:extLst>
            </p:cNvPr>
            <p:cNvSpPr txBox="1"/>
            <p:nvPr/>
          </p:nvSpPr>
          <p:spPr>
            <a:xfrm>
              <a:off x="6700451" y="4053016"/>
              <a:ext cx="491181" cy="1581665"/>
            </a:xfrm>
            <a:prstGeom prst="rect">
              <a:avLst/>
            </a:prstGeom>
            <a:solidFill>
              <a:schemeClr val="bg1"/>
            </a:solidFill>
          </p:spPr>
          <p:txBody>
            <a:bodyPr wrap="square" rtlCol="0">
              <a:spAutoFit/>
            </a:bodyPr>
            <a:lstStyle/>
            <a:p>
              <a:endParaRPr kumimoji="1" lang="zh-CN" altLang="en-US" dirty="0"/>
            </a:p>
          </p:txBody>
        </p:sp>
        <p:sp>
          <p:nvSpPr>
            <p:cNvPr id="25" name="文本框 24">
              <a:extLst>
                <a:ext uri="{FF2B5EF4-FFF2-40B4-BE49-F238E27FC236}">
                  <a16:creationId xmlns:a16="http://schemas.microsoft.com/office/drawing/2014/main" id="{D9CFBC58-AE6A-B482-66DA-644BB4D11185}"/>
                </a:ext>
              </a:extLst>
            </p:cNvPr>
            <p:cNvSpPr txBox="1"/>
            <p:nvPr/>
          </p:nvSpPr>
          <p:spPr>
            <a:xfrm>
              <a:off x="6315847" y="5102922"/>
              <a:ext cx="444843" cy="276999"/>
            </a:xfrm>
            <a:prstGeom prst="rect">
              <a:avLst/>
            </a:prstGeom>
            <a:solidFill>
              <a:schemeClr val="bg1"/>
            </a:solidFill>
          </p:spPr>
          <p:txBody>
            <a:bodyPr wrap="square" rtlCol="0">
              <a:spAutoFit/>
            </a:bodyPr>
            <a:lstStyle/>
            <a:p>
              <a:endParaRPr kumimoji="1" lang="zh-CN" altLang="en-US" sz="1200" dirty="0"/>
            </a:p>
          </p:txBody>
        </p:sp>
        <p:sp>
          <p:nvSpPr>
            <p:cNvPr id="26" name="文本框 25">
              <a:extLst>
                <a:ext uri="{FF2B5EF4-FFF2-40B4-BE49-F238E27FC236}">
                  <a16:creationId xmlns:a16="http://schemas.microsoft.com/office/drawing/2014/main" id="{1B784577-93AB-CE72-4DA9-84800FCCBA3B}"/>
                </a:ext>
              </a:extLst>
            </p:cNvPr>
            <p:cNvSpPr txBox="1"/>
            <p:nvPr/>
          </p:nvSpPr>
          <p:spPr>
            <a:xfrm>
              <a:off x="6315847" y="5549498"/>
              <a:ext cx="444843" cy="246221"/>
            </a:xfrm>
            <a:prstGeom prst="rect">
              <a:avLst/>
            </a:prstGeom>
            <a:solidFill>
              <a:schemeClr val="bg1"/>
            </a:solidFill>
          </p:spPr>
          <p:txBody>
            <a:bodyPr wrap="square" rtlCol="0">
              <a:spAutoFit/>
            </a:bodyPr>
            <a:lstStyle/>
            <a:p>
              <a:endParaRPr kumimoji="1" lang="zh-CN" altLang="en-US" sz="1000" dirty="0"/>
            </a:p>
          </p:txBody>
        </p:sp>
      </p:grpSp>
      <p:grpSp>
        <p:nvGrpSpPr>
          <p:cNvPr id="29" name="组合 28">
            <a:extLst>
              <a:ext uri="{FF2B5EF4-FFF2-40B4-BE49-F238E27FC236}">
                <a16:creationId xmlns:a16="http://schemas.microsoft.com/office/drawing/2014/main" id="{26C04428-7B55-F3CB-5359-DC1F15435689}"/>
              </a:ext>
            </a:extLst>
          </p:cNvPr>
          <p:cNvGrpSpPr/>
          <p:nvPr/>
        </p:nvGrpSpPr>
        <p:grpSpPr>
          <a:xfrm>
            <a:off x="389785" y="1092845"/>
            <a:ext cx="4566788" cy="4949095"/>
            <a:chOff x="389785" y="1092845"/>
            <a:chExt cx="4566788" cy="4949095"/>
          </a:xfrm>
        </p:grpSpPr>
        <p:pic>
          <p:nvPicPr>
            <p:cNvPr id="17" name="图片 16">
              <a:extLst>
                <a:ext uri="{FF2B5EF4-FFF2-40B4-BE49-F238E27FC236}">
                  <a16:creationId xmlns:a16="http://schemas.microsoft.com/office/drawing/2014/main" id="{4922655E-9DD4-A782-9C45-5AB6A9825A78}"/>
                </a:ext>
              </a:extLst>
            </p:cNvPr>
            <p:cNvPicPr>
              <a:picLocks noChangeAspect="1"/>
            </p:cNvPicPr>
            <p:nvPr/>
          </p:nvPicPr>
          <p:blipFill>
            <a:blip r:embed="rId5"/>
            <a:stretch>
              <a:fillRect/>
            </a:stretch>
          </p:blipFill>
          <p:spPr>
            <a:xfrm>
              <a:off x="389785" y="1092845"/>
              <a:ext cx="4566788" cy="4672310"/>
            </a:xfrm>
            <a:prstGeom prst="rect">
              <a:avLst/>
            </a:prstGeom>
          </p:spPr>
        </p:pic>
        <p:sp>
          <p:nvSpPr>
            <p:cNvPr id="28" name="文本框 27">
              <a:extLst>
                <a:ext uri="{FF2B5EF4-FFF2-40B4-BE49-F238E27FC236}">
                  <a16:creationId xmlns:a16="http://schemas.microsoft.com/office/drawing/2014/main" id="{95876D84-396C-7C95-CC29-A48F248ED38B}"/>
                </a:ext>
              </a:extLst>
            </p:cNvPr>
            <p:cNvSpPr txBox="1"/>
            <p:nvPr/>
          </p:nvSpPr>
          <p:spPr>
            <a:xfrm>
              <a:off x="3150973" y="5672608"/>
              <a:ext cx="1156727" cy="369332"/>
            </a:xfrm>
            <a:prstGeom prst="rect">
              <a:avLst/>
            </a:prstGeom>
            <a:noFill/>
          </p:spPr>
          <p:txBody>
            <a:bodyPr wrap="none" rtlCol="0">
              <a:spAutoFit/>
            </a:bodyPr>
            <a:lstStyle/>
            <a:p>
              <a:r>
                <a:rPr kumimoji="1" lang="en-US" altLang="zh-CN" b="1" dirty="0">
                  <a:solidFill>
                    <a:schemeClr val="accent2">
                      <a:lumMod val="60000"/>
                      <a:lumOff val="40000"/>
                    </a:schemeClr>
                  </a:solidFill>
                </a:rPr>
                <a:t>(in future)</a:t>
              </a:r>
              <a:endParaRPr kumimoji="1" lang="zh-CN" altLang="en-US" b="1" dirty="0">
                <a:solidFill>
                  <a:schemeClr val="accent2">
                    <a:lumMod val="60000"/>
                    <a:lumOff val="40000"/>
                  </a:schemeClr>
                </a:solidFill>
              </a:endParaRPr>
            </a:p>
          </p:txBody>
        </p:sp>
      </p:grpSp>
      <p:sp>
        <p:nvSpPr>
          <p:cNvPr id="31" name="文本框 30">
            <a:extLst>
              <a:ext uri="{FF2B5EF4-FFF2-40B4-BE49-F238E27FC236}">
                <a16:creationId xmlns:a16="http://schemas.microsoft.com/office/drawing/2014/main" id="{3AC2937C-DEA2-58C2-DCD1-DAA2B66A8311}"/>
              </a:ext>
            </a:extLst>
          </p:cNvPr>
          <p:cNvSpPr txBox="1"/>
          <p:nvPr/>
        </p:nvSpPr>
        <p:spPr>
          <a:xfrm>
            <a:off x="5432688" y="2604701"/>
            <a:ext cx="5235312" cy="369332"/>
          </a:xfrm>
          <a:prstGeom prst="rect">
            <a:avLst/>
          </a:prstGeom>
          <a:noFill/>
        </p:spPr>
        <p:txBody>
          <a:bodyPr wrap="square">
            <a:spAutoFit/>
          </a:bodyPr>
          <a:lstStyle/>
          <a:p>
            <a:r>
              <a:rPr lang="en-US" altLang="zh-CN" i="1" dirty="0">
                <a:solidFill>
                  <a:srgbClr val="92D050"/>
                </a:solidFill>
              </a:rPr>
              <a:t>Dai, Gong, Gu, Su, LW, Wu, Wang, Yang,</a:t>
            </a:r>
            <a:r>
              <a:rPr lang="en-US" altLang="zh-CN" sz="1800" i="1" dirty="0">
                <a:solidFill>
                  <a:srgbClr val="92D050"/>
                </a:solidFill>
              </a:rPr>
              <a:t> 2509.01538</a:t>
            </a:r>
          </a:p>
        </p:txBody>
      </p:sp>
      <p:sp>
        <p:nvSpPr>
          <p:cNvPr id="2" name="圆角矩形 1">
            <a:extLst>
              <a:ext uri="{FF2B5EF4-FFF2-40B4-BE49-F238E27FC236}">
                <a16:creationId xmlns:a16="http://schemas.microsoft.com/office/drawing/2014/main" id="{1B9DCCE4-0F4B-E4FC-AFD8-D0DAAC75FE94}"/>
              </a:ext>
            </a:extLst>
          </p:cNvPr>
          <p:cNvSpPr/>
          <p:nvPr/>
        </p:nvSpPr>
        <p:spPr>
          <a:xfrm>
            <a:off x="5153891" y="3401292"/>
            <a:ext cx="6631709" cy="23069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686127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A9546-BF43-767F-C1D7-0B37FBA7257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FC969479-10FD-E493-FEB1-1BC80969CB83}"/>
              </a:ext>
            </a:extLst>
          </p:cNvPr>
          <p:cNvSpPr>
            <a:spLocks noGrp="1"/>
          </p:cNvSpPr>
          <p:nvPr>
            <p:ph type="dt" sz="half" idx="10"/>
          </p:nvPr>
        </p:nvSpPr>
        <p:spPr/>
        <p:txBody>
          <a:bodyPr/>
          <a:lstStyle/>
          <a:p>
            <a:fld id="{42EBD127-516D-1D4A-883B-0FED3417052F}" type="datetime1">
              <a:rPr lang="zh-CN" altLang="en-US" smtClean="0"/>
              <a:t>2025/9/20</a:t>
            </a:fld>
            <a:endParaRPr lang="en-CN"/>
          </a:p>
        </p:txBody>
      </p:sp>
      <p:sp>
        <p:nvSpPr>
          <p:cNvPr id="5" name="Footer Placeholder 4">
            <a:extLst>
              <a:ext uri="{FF2B5EF4-FFF2-40B4-BE49-F238E27FC236}">
                <a16:creationId xmlns:a16="http://schemas.microsoft.com/office/drawing/2014/main" id="{E0E26679-59B5-BA5C-1FAA-983A28241F18}"/>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dirty="0"/>
          </a:p>
        </p:txBody>
      </p:sp>
      <p:cxnSp>
        <p:nvCxnSpPr>
          <p:cNvPr id="10" name="Straight Connector 6">
            <a:extLst>
              <a:ext uri="{FF2B5EF4-FFF2-40B4-BE49-F238E27FC236}">
                <a16:creationId xmlns:a16="http://schemas.microsoft.com/office/drawing/2014/main" id="{3A9D7470-450E-4F54-5769-497D9E7C86F0}"/>
              </a:ext>
            </a:extLst>
          </p:cNvPr>
          <p:cNvCxnSpPr>
            <a:cxnSpLocks/>
          </p:cNvCxnSpPr>
          <p:nvPr/>
        </p:nvCxnSpPr>
        <p:spPr>
          <a:xfrm>
            <a:off x="1524000" y="721781"/>
            <a:ext cx="9144000" cy="0"/>
          </a:xfrm>
          <a:prstGeom prst="line">
            <a:avLst/>
          </a:prstGeom>
          <a:ln w="38100">
            <a:solidFill>
              <a:srgbClr val="7A81FF"/>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FC07BAB0-FC8D-847C-D499-42B72FC74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3219" y="0"/>
            <a:ext cx="632264" cy="6634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9F09C94-163C-FDA3-B5B1-743387B30454}"/>
              </a:ext>
            </a:extLst>
          </p:cNvPr>
          <p:cNvSpPr txBox="1">
            <a:spLocks/>
          </p:cNvSpPr>
          <p:nvPr/>
        </p:nvSpPr>
        <p:spPr>
          <a:xfrm>
            <a:off x="1524002" y="20293"/>
            <a:ext cx="7626218" cy="743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432FF"/>
                </a:solidFill>
                <a:latin typeface="+mn-lt"/>
              </a:rPr>
              <a:t>3. Prospects of searching for MeV axion</a:t>
            </a:r>
            <a:endParaRPr lang="en-CN" sz="2200" dirty="0">
              <a:solidFill>
                <a:srgbClr val="0432FF"/>
              </a:solidFill>
              <a:latin typeface="+mn-lt"/>
            </a:endParaRPr>
          </a:p>
        </p:txBody>
      </p:sp>
      <p:sp>
        <p:nvSpPr>
          <p:cNvPr id="2" name="灯片编号占位符 1">
            <a:extLst>
              <a:ext uri="{FF2B5EF4-FFF2-40B4-BE49-F238E27FC236}">
                <a16:creationId xmlns:a16="http://schemas.microsoft.com/office/drawing/2014/main" id="{D4374456-99E5-AFC8-9810-6B4D6DBC0F78}"/>
              </a:ext>
            </a:extLst>
          </p:cNvPr>
          <p:cNvSpPr>
            <a:spLocks noGrp="1"/>
          </p:cNvSpPr>
          <p:nvPr>
            <p:ph type="sldNum" sz="quarter" idx="12"/>
          </p:nvPr>
        </p:nvSpPr>
        <p:spPr/>
        <p:txBody>
          <a:bodyPr/>
          <a:lstStyle/>
          <a:p>
            <a:fld id="{08131D0A-A404-0740-B6FB-EEA5752EAA1C}" type="slidenum">
              <a:rPr lang="en-CN" smtClean="0"/>
              <a:t>37</a:t>
            </a:fld>
            <a:endParaRPr lang="en-CN"/>
          </a:p>
        </p:txBody>
      </p:sp>
      <p:pic>
        <p:nvPicPr>
          <p:cNvPr id="13" name="图片 12">
            <a:extLst>
              <a:ext uri="{FF2B5EF4-FFF2-40B4-BE49-F238E27FC236}">
                <a16:creationId xmlns:a16="http://schemas.microsoft.com/office/drawing/2014/main" id="{E1B577B1-2D7A-33E2-C56A-5C247568F186}"/>
              </a:ext>
            </a:extLst>
          </p:cNvPr>
          <p:cNvPicPr>
            <a:picLocks noChangeAspect="1"/>
          </p:cNvPicPr>
          <p:nvPr/>
        </p:nvPicPr>
        <p:blipFill>
          <a:blip r:embed="rId3"/>
          <a:stretch>
            <a:fillRect/>
          </a:stretch>
        </p:blipFill>
        <p:spPr>
          <a:xfrm>
            <a:off x="1239622" y="1357826"/>
            <a:ext cx="4310731" cy="656305"/>
          </a:xfrm>
          <a:prstGeom prst="rect">
            <a:avLst/>
          </a:prstGeom>
        </p:spPr>
      </p:pic>
      <p:sp>
        <p:nvSpPr>
          <p:cNvPr id="15" name="圆角矩形 14">
            <a:extLst>
              <a:ext uri="{FF2B5EF4-FFF2-40B4-BE49-F238E27FC236}">
                <a16:creationId xmlns:a16="http://schemas.microsoft.com/office/drawing/2014/main" id="{CE3A6011-0214-E540-DD9B-FF4394256700}"/>
              </a:ext>
            </a:extLst>
          </p:cNvPr>
          <p:cNvSpPr/>
          <p:nvPr/>
        </p:nvSpPr>
        <p:spPr>
          <a:xfrm>
            <a:off x="1134885" y="1198605"/>
            <a:ext cx="4740753" cy="97000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9" name="图片 18">
            <a:extLst>
              <a:ext uri="{FF2B5EF4-FFF2-40B4-BE49-F238E27FC236}">
                <a16:creationId xmlns:a16="http://schemas.microsoft.com/office/drawing/2014/main" id="{8FA101CB-A79B-8DC3-808F-20452CF2C097}"/>
              </a:ext>
            </a:extLst>
          </p:cNvPr>
          <p:cNvPicPr>
            <a:picLocks noChangeAspect="1"/>
          </p:cNvPicPr>
          <p:nvPr/>
        </p:nvPicPr>
        <p:blipFill>
          <a:blip r:embed="rId4"/>
          <a:stretch>
            <a:fillRect/>
          </a:stretch>
        </p:blipFill>
        <p:spPr>
          <a:xfrm>
            <a:off x="365837" y="3207822"/>
            <a:ext cx="5397094" cy="821059"/>
          </a:xfrm>
          <a:prstGeom prst="rect">
            <a:avLst/>
          </a:prstGeom>
        </p:spPr>
      </p:pic>
      <p:grpSp>
        <p:nvGrpSpPr>
          <p:cNvPr id="23" name="组合 22">
            <a:extLst>
              <a:ext uri="{FF2B5EF4-FFF2-40B4-BE49-F238E27FC236}">
                <a16:creationId xmlns:a16="http://schemas.microsoft.com/office/drawing/2014/main" id="{A77FAA57-C733-5734-ABC1-13438AA03031}"/>
              </a:ext>
            </a:extLst>
          </p:cNvPr>
          <p:cNvGrpSpPr/>
          <p:nvPr/>
        </p:nvGrpSpPr>
        <p:grpSpPr>
          <a:xfrm>
            <a:off x="5984930" y="1154305"/>
            <a:ext cx="6002062" cy="4857089"/>
            <a:chOff x="304406" y="2828416"/>
            <a:chExt cx="6135871" cy="3096648"/>
          </a:xfrm>
        </p:grpSpPr>
        <p:pic>
          <p:nvPicPr>
            <p:cNvPr id="8" name="图片 7">
              <a:extLst>
                <a:ext uri="{FF2B5EF4-FFF2-40B4-BE49-F238E27FC236}">
                  <a16:creationId xmlns:a16="http://schemas.microsoft.com/office/drawing/2014/main" id="{6310D0E8-F7F3-6937-8138-B9685B03ABD5}"/>
                </a:ext>
              </a:extLst>
            </p:cNvPr>
            <p:cNvPicPr>
              <a:picLocks noChangeAspect="1"/>
            </p:cNvPicPr>
            <p:nvPr/>
          </p:nvPicPr>
          <p:blipFill>
            <a:blip r:embed="rId5"/>
            <a:stretch>
              <a:fillRect/>
            </a:stretch>
          </p:blipFill>
          <p:spPr>
            <a:xfrm>
              <a:off x="924525" y="2828416"/>
              <a:ext cx="5515752" cy="3096648"/>
            </a:xfrm>
            <a:prstGeom prst="rect">
              <a:avLst/>
            </a:prstGeom>
          </p:spPr>
        </p:pic>
        <p:sp>
          <p:nvSpPr>
            <p:cNvPr id="17" name="文本框 16">
              <a:extLst>
                <a:ext uri="{FF2B5EF4-FFF2-40B4-BE49-F238E27FC236}">
                  <a16:creationId xmlns:a16="http://schemas.microsoft.com/office/drawing/2014/main" id="{E6B4915E-9BD5-3CC5-6A7B-F317D5364111}"/>
                </a:ext>
              </a:extLst>
            </p:cNvPr>
            <p:cNvSpPr txBox="1"/>
            <p:nvPr/>
          </p:nvSpPr>
          <p:spPr>
            <a:xfrm>
              <a:off x="491990" y="5344388"/>
              <a:ext cx="1242247" cy="369332"/>
            </a:xfrm>
            <a:prstGeom prst="rect">
              <a:avLst/>
            </a:prstGeom>
            <a:noFill/>
          </p:spPr>
          <p:txBody>
            <a:bodyPr wrap="square">
              <a:spAutoFit/>
            </a:bodyPr>
            <a:lstStyle/>
            <a:p>
              <a:r>
                <a:rPr lang="en-US" altLang="zh-CN" b="1" i="1" u="none" strike="noStrike" dirty="0" err="1">
                  <a:solidFill>
                    <a:srgbClr val="0432FF"/>
                  </a:solidFill>
                  <a:effectLst/>
                </a:rPr>
                <a:t>Primakoff</a:t>
              </a:r>
              <a:r>
                <a:rPr lang="en-US" altLang="zh-CN" b="1" i="1" u="none" strike="noStrike" dirty="0">
                  <a:solidFill>
                    <a:srgbClr val="0432FF"/>
                  </a:solidFill>
                  <a:effectLst/>
                </a:rPr>
                <a:t> </a:t>
              </a:r>
              <a:endParaRPr lang="zh-CN" altLang="en-US" b="1" i="1" dirty="0">
                <a:solidFill>
                  <a:srgbClr val="0432FF"/>
                </a:solidFill>
              </a:endParaRPr>
            </a:p>
          </p:txBody>
        </p:sp>
        <p:sp>
          <p:nvSpPr>
            <p:cNvPr id="18" name="文本框 17">
              <a:extLst>
                <a:ext uri="{FF2B5EF4-FFF2-40B4-BE49-F238E27FC236}">
                  <a16:creationId xmlns:a16="http://schemas.microsoft.com/office/drawing/2014/main" id="{8926AB98-51D3-C598-39EF-95D14166C976}"/>
                </a:ext>
              </a:extLst>
            </p:cNvPr>
            <p:cNvSpPr txBox="1"/>
            <p:nvPr/>
          </p:nvSpPr>
          <p:spPr>
            <a:xfrm>
              <a:off x="304406" y="3994069"/>
              <a:ext cx="1242246" cy="235468"/>
            </a:xfrm>
            <a:prstGeom prst="rect">
              <a:avLst/>
            </a:prstGeom>
            <a:noFill/>
          </p:spPr>
          <p:txBody>
            <a:bodyPr wrap="square">
              <a:spAutoFit/>
            </a:bodyPr>
            <a:lstStyle/>
            <a:p>
              <a:r>
                <a:rPr lang="en-US" altLang="zh-CN" b="1" i="1" u="none" strike="noStrike" dirty="0">
                  <a:solidFill>
                    <a:srgbClr val="0432FF"/>
                  </a:solidFill>
                  <a:effectLst/>
                </a:rPr>
                <a:t>Compton</a:t>
              </a:r>
              <a:endParaRPr lang="zh-CN" altLang="en-US" b="1" i="1" dirty="0">
                <a:solidFill>
                  <a:srgbClr val="0432FF"/>
                </a:solidFill>
              </a:endParaRPr>
            </a:p>
          </p:txBody>
        </p:sp>
        <p:sp>
          <p:nvSpPr>
            <p:cNvPr id="24" name="文本框 23">
              <a:extLst>
                <a:ext uri="{FF2B5EF4-FFF2-40B4-BE49-F238E27FC236}">
                  <a16:creationId xmlns:a16="http://schemas.microsoft.com/office/drawing/2014/main" id="{D40E09D5-0E09-AF85-7CEB-B6DB43E4FE70}"/>
                </a:ext>
              </a:extLst>
            </p:cNvPr>
            <p:cNvSpPr txBox="1"/>
            <p:nvPr/>
          </p:nvSpPr>
          <p:spPr>
            <a:xfrm>
              <a:off x="1671987" y="5290063"/>
              <a:ext cx="989570" cy="369332"/>
            </a:xfrm>
            <a:prstGeom prst="rect">
              <a:avLst/>
            </a:prstGeom>
            <a:noFill/>
          </p:spPr>
          <p:txBody>
            <a:bodyPr wrap="square">
              <a:spAutoFit/>
            </a:bodyPr>
            <a:lstStyle/>
            <a:p>
              <a:r>
                <a:rPr lang="en-US" altLang="zh-CN" b="1" baseline="30000" dirty="0">
                  <a:solidFill>
                    <a:srgbClr val="0432FF"/>
                  </a:solidFill>
                </a:rPr>
                <a:t>235</a:t>
              </a:r>
              <a:r>
                <a:rPr lang="en-US" altLang="zh-CN" b="1" dirty="0">
                  <a:solidFill>
                    <a:srgbClr val="0432FF"/>
                  </a:solidFill>
                </a:rPr>
                <a:t>U</a:t>
              </a:r>
            </a:p>
          </p:txBody>
        </p:sp>
        <p:sp>
          <p:nvSpPr>
            <p:cNvPr id="25" name="文本框 24">
              <a:extLst>
                <a:ext uri="{FF2B5EF4-FFF2-40B4-BE49-F238E27FC236}">
                  <a16:creationId xmlns:a16="http://schemas.microsoft.com/office/drawing/2014/main" id="{AE62975D-901A-FC61-A8D5-51189EC8E57E}"/>
                </a:ext>
              </a:extLst>
            </p:cNvPr>
            <p:cNvSpPr txBox="1"/>
            <p:nvPr/>
          </p:nvSpPr>
          <p:spPr>
            <a:xfrm>
              <a:off x="5270722" y="5159722"/>
              <a:ext cx="604916" cy="369332"/>
            </a:xfrm>
            <a:prstGeom prst="rect">
              <a:avLst/>
            </a:prstGeom>
            <a:noFill/>
          </p:spPr>
          <p:txBody>
            <a:bodyPr wrap="square">
              <a:spAutoFit/>
            </a:bodyPr>
            <a:lstStyle/>
            <a:p>
              <a:r>
                <a:rPr lang="en-US" altLang="zh-CN" b="1" baseline="30000" dirty="0">
                  <a:solidFill>
                    <a:srgbClr val="0432FF"/>
                  </a:solidFill>
                </a:rPr>
                <a:t>72</a:t>
              </a:r>
              <a:r>
                <a:rPr lang="en-US" altLang="zh-CN" b="1" dirty="0">
                  <a:solidFill>
                    <a:srgbClr val="0432FF"/>
                  </a:solidFill>
                </a:rPr>
                <a:t>Ge</a:t>
              </a:r>
              <a:endParaRPr lang="zh-CN" altLang="en-US" b="1" dirty="0">
                <a:solidFill>
                  <a:srgbClr val="0432FF"/>
                </a:solidFill>
              </a:endParaRPr>
            </a:p>
          </p:txBody>
        </p:sp>
        <p:sp>
          <p:nvSpPr>
            <p:cNvPr id="27" name="文本框 26">
              <a:extLst>
                <a:ext uri="{FF2B5EF4-FFF2-40B4-BE49-F238E27FC236}">
                  <a16:creationId xmlns:a16="http://schemas.microsoft.com/office/drawing/2014/main" id="{CC4ECB4D-D2B1-E605-AB08-132981830234}"/>
                </a:ext>
              </a:extLst>
            </p:cNvPr>
            <p:cNvSpPr txBox="1"/>
            <p:nvPr/>
          </p:nvSpPr>
          <p:spPr>
            <a:xfrm>
              <a:off x="3801015" y="4380264"/>
              <a:ext cx="614410" cy="369332"/>
            </a:xfrm>
            <a:prstGeom prst="rect">
              <a:avLst/>
            </a:prstGeom>
            <a:noFill/>
          </p:spPr>
          <p:txBody>
            <a:bodyPr wrap="square">
              <a:spAutoFit/>
            </a:bodyPr>
            <a:lstStyle/>
            <a:p>
              <a:r>
                <a:rPr lang="en-US" altLang="zh-CN" b="1" baseline="30000" dirty="0">
                  <a:solidFill>
                    <a:srgbClr val="0432FF"/>
                  </a:solidFill>
                </a:rPr>
                <a:t>72</a:t>
              </a:r>
              <a:r>
                <a:rPr lang="en-US" altLang="zh-CN" b="1" dirty="0">
                  <a:solidFill>
                    <a:srgbClr val="0432FF"/>
                  </a:solidFill>
                </a:rPr>
                <a:t>Ge</a:t>
              </a:r>
              <a:endParaRPr lang="zh-CN" altLang="en-US" b="1" dirty="0">
                <a:solidFill>
                  <a:srgbClr val="0432FF"/>
                </a:solidFill>
              </a:endParaRPr>
            </a:p>
          </p:txBody>
        </p:sp>
      </p:grpSp>
      <p:sp>
        <p:nvSpPr>
          <p:cNvPr id="3" name="文本框 2">
            <a:extLst>
              <a:ext uri="{FF2B5EF4-FFF2-40B4-BE49-F238E27FC236}">
                <a16:creationId xmlns:a16="http://schemas.microsoft.com/office/drawing/2014/main" id="{844BC605-AE08-211B-3100-12537F9B5907}"/>
              </a:ext>
            </a:extLst>
          </p:cNvPr>
          <p:cNvSpPr txBox="1"/>
          <p:nvPr/>
        </p:nvSpPr>
        <p:spPr>
          <a:xfrm>
            <a:off x="924525" y="2415231"/>
            <a:ext cx="5235312" cy="369332"/>
          </a:xfrm>
          <a:prstGeom prst="rect">
            <a:avLst/>
          </a:prstGeom>
          <a:noFill/>
        </p:spPr>
        <p:txBody>
          <a:bodyPr wrap="square">
            <a:spAutoFit/>
          </a:bodyPr>
          <a:lstStyle/>
          <a:p>
            <a:r>
              <a:rPr lang="en-US" altLang="zh-CN" i="1" dirty="0">
                <a:solidFill>
                  <a:srgbClr val="92D050"/>
                </a:solidFill>
              </a:rPr>
              <a:t>Dai, Gong, Gu, Su, LW, Wu, Wang, Yang,</a:t>
            </a:r>
            <a:r>
              <a:rPr lang="en-US" altLang="zh-CN" sz="1800" i="1" dirty="0">
                <a:solidFill>
                  <a:srgbClr val="92D050"/>
                </a:solidFill>
              </a:rPr>
              <a:t> 2509.01538</a:t>
            </a:r>
          </a:p>
        </p:txBody>
      </p:sp>
      <p:grpSp>
        <p:nvGrpSpPr>
          <p:cNvPr id="26" name="组合 25">
            <a:extLst>
              <a:ext uri="{FF2B5EF4-FFF2-40B4-BE49-F238E27FC236}">
                <a16:creationId xmlns:a16="http://schemas.microsoft.com/office/drawing/2014/main" id="{A5A31F5D-1BE5-0CDF-F318-7AA8C8EB297F}"/>
              </a:ext>
            </a:extLst>
          </p:cNvPr>
          <p:cNvGrpSpPr/>
          <p:nvPr/>
        </p:nvGrpSpPr>
        <p:grpSpPr>
          <a:xfrm>
            <a:off x="393856" y="4676282"/>
            <a:ext cx="5515751" cy="1461022"/>
            <a:chOff x="1111007" y="4447657"/>
            <a:chExt cx="4783925" cy="1206674"/>
          </a:xfrm>
        </p:grpSpPr>
        <p:pic>
          <p:nvPicPr>
            <p:cNvPr id="6" name="图片 5">
              <a:extLst>
                <a:ext uri="{FF2B5EF4-FFF2-40B4-BE49-F238E27FC236}">
                  <a16:creationId xmlns:a16="http://schemas.microsoft.com/office/drawing/2014/main" id="{8727BD80-7C89-7151-9904-791415F46694}"/>
                </a:ext>
              </a:extLst>
            </p:cNvPr>
            <p:cNvPicPr>
              <a:picLocks noChangeAspect="1"/>
            </p:cNvPicPr>
            <p:nvPr/>
          </p:nvPicPr>
          <p:blipFill>
            <a:blip r:embed="rId6"/>
            <a:stretch>
              <a:fillRect/>
            </a:stretch>
          </p:blipFill>
          <p:spPr>
            <a:xfrm>
              <a:off x="1111007" y="4447657"/>
              <a:ext cx="4364166" cy="564419"/>
            </a:xfrm>
            <a:prstGeom prst="rect">
              <a:avLst/>
            </a:prstGeom>
          </p:spPr>
        </p:pic>
        <p:pic>
          <p:nvPicPr>
            <p:cNvPr id="9" name="图片 8">
              <a:extLst>
                <a:ext uri="{FF2B5EF4-FFF2-40B4-BE49-F238E27FC236}">
                  <a16:creationId xmlns:a16="http://schemas.microsoft.com/office/drawing/2014/main" id="{6884655F-CF42-A0CF-694F-551E7E999AA7}"/>
                </a:ext>
              </a:extLst>
            </p:cNvPr>
            <p:cNvPicPr>
              <a:picLocks noChangeAspect="1"/>
            </p:cNvPicPr>
            <p:nvPr/>
          </p:nvPicPr>
          <p:blipFill>
            <a:blip r:embed="rId7"/>
            <a:stretch>
              <a:fillRect/>
            </a:stretch>
          </p:blipFill>
          <p:spPr>
            <a:xfrm>
              <a:off x="2521156" y="5435335"/>
              <a:ext cx="2794393" cy="218996"/>
            </a:xfrm>
            <a:prstGeom prst="rect">
              <a:avLst/>
            </a:prstGeom>
          </p:spPr>
        </p:pic>
        <p:sp>
          <p:nvSpPr>
            <p:cNvPr id="12" name="下箭头 11">
              <a:extLst>
                <a:ext uri="{FF2B5EF4-FFF2-40B4-BE49-F238E27FC236}">
                  <a16:creationId xmlns:a16="http://schemas.microsoft.com/office/drawing/2014/main" id="{54283233-B67E-2EC3-18AC-6C6B9F2EDF91}"/>
                </a:ext>
              </a:extLst>
            </p:cNvPr>
            <p:cNvSpPr/>
            <p:nvPr/>
          </p:nvSpPr>
          <p:spPr>
            <a:xfrm>
              <a:off x="4438150" y="4921597"/>
              <a:ext cx="228600" cy="459113"/>
            </a:xfrm>
            <a:prstGeom prst="downArrow">
              <a:avLst/>
            </a:prstGeom>
            <a:solidFill>
              <a:srgbClr val="043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DBD10A8E-D3C3-5283-9A5E-A97568C51E55}"/>
                </a:ext>
              </a:extLst>
            </p:cNvPr>
            <p:cNvSpPr txBox="1"/>
            <p:nvPr/>
          </p:nvSpPr>
          <p:spPr>
            <a:xfrm>
              <a:off x="4572134" y="5019216"/>
              <a:ext cx="1322798" cy="246221"/>
            </a:xfrm>
            <a:prstGeom prst="rect">
              <a:avLst/>
            </a:prstGeom>
            <a:noFill/>
          </p:spPr>
          <p:txBody>
            <a:bodyPr wrap="none" rtlCol="0">
              <a:spAutoFit/>
            </a:bodyPr>
            <a:lstStyle/>
            <a:p>
              <a:r>
                <a:rPr kumimoji="1" lang="en-US" altLang="zh-CN" sz="1000" b="1" dirty="0">
                  <a:solidFill>
                    <a:srgbClr val="0432FF"/>
                  </a:solidFill>
                </a:rPr>
                <a:t>decay inside detector</a:t>
              </a:r>
              <a:endParaRPr kumimoji="1" lang="zh-CN" altLang="en-US" sz="1000" b="1" dirty="0">
                <a:solidFill>
                  <a:srgbClr val="0432FF"/>
                </a:solidFill>
              </a:endParaRPr>
            </a:p>
          </p:txBody>
        </p:sp>
      </p:grpSp>
    </p:spTree>
    <p:extLst>
      <p:ext uri="{BB962C8B-B14F-4D97-AF65-F5344CB8AC3E}">
        <p14:creationId xmlns:p14="http://schemas.microsoft.com/office/powerpoint/2010/main" val="1776781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FC4B8-A837-69E4-6AEE-81AA199FEE6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AC0EDD2-7FB4-B490-8587-5523B7D57138}"/>
              </a:ext>
            </a:extLst>
          </p:cNvPr>
          <p:cNvSpPr>
            <a:spLocks noGrp="1"/>
          </p:cNvSpPr>
          <p:nvPr>
            <p:ph type="dt" sz="half" idx="10"/>
          </p:nvPr>
        </p:nvSpPr>
        <p:spPr/>
        <p:txBody>
          <a:bodyPr/>
          <a:lstStyle/>
          <a:p>
            <a:fld id="{6B24672A-D14F-3D44-8871-15EFF73F787C}" type="datetime1">
              <a:rPr lang="zh-CN" altLang="en-US" smtClean="0"/>
              <a:t>2025/9/20</a:t>
            </a:fld>
            <a:endParaRPr lang="en-CN"/>
          </a:p>
        </p:txBody>
      </p:sp>
      <p:sp>
        <p:nvSpPr>
          <p:cNvPr id="5" name="Footer Placeholder 4">
            <a:extLst>
              <a:ext uri="{FF2B5EF4-FFF2-40B4-BE49-F238E27FC236}">
                <a16:creationId xmlns:a16="http://schemas.microsoft.com/office/drawing/2014/main" id="{414369E3-B9E0-5425-869F-41D0EEF5699A}"/>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dirty="0"/>
          </a:p>
        </p:txBody>
      </p:sp>
      <p:cxnSp>
        <p:nvCxnSpPr>
          <p:cNvPr id="10" name="Straight Connector 6">
            <a:extLst>
              <a:ext uri="{FF2B5EF4-FFF2-40B4-BE49-F238E27FC236}">
                <a16:creationId xmlns:a16="http://schemas.microsoft.com/office/drawing/2014/main" id="{C52528F1-44EB-ADF7-6461-F59F66867B80}"/>
              </a:ext>
            </a:extLst>
          </p:cNvPr>
          <p:cNvCxnSpPr>
            <a:cxnSpLocks/>
          </p:cNvCxnSpPr>
          <p:nvPr/>
        </p:nvCxnSpPr>
        <p:spPr>
          <a:xfrm>
            <a:off x="1524000" y="721781"/>
            <a:ext cx="9144000" cy="0"/>
          </a:xfrm>
          <a:prstGeom prst="line">
            <a:avLst/>
          </a:prstGeom>
          <a:ln w="38100">
            <a:solidFill>
              <a:srgbClr val="7A81FF"/>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B807D5CB-8B29-4793-375F-4D0F438B0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219" y="0"/>
            <a:ext cx="632264" cy="66344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907D591-3AFB-EDE2-7666-8C47D1B16CBE}"/>
              </a:ext>
            </a:extLst>
          </p:cNvPr>
          <p:cNvSpPr txBox="1">
            <a:spLocks/>
          </p:cNvSpPr>
          <p:nvPr/>
        </p:nvSpPr>
        <p:spPr>
          <a:xfrm>
            <a:off x="1524002" y="20293"/>
            <a:ext cx="7626218" cy="743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rgbClr val="0432FF"/>
                </a:solidFill>
                <a:latin typeface="+mn-lt"/>
              </a:rPr>
              <a:t>3. Prospects of searching for MeV axion</a:t>
            </a:r>
            <a:endParaRPr lang="en-CN" altLang="zh-CN" sz="2200">
              <a:solidFill>
                <a:srgbClr val="0432FF"/>
              </a:solidFill>
              <a:latin typeface="+mn-lt"/>
            </a:endParaRPr>
          </a:p>
        </p:txBody>
      </p:sp>
      <p:sp>
        <p:nvSpPr>
          <p:cNvPr id="2" name="灯片编号占位符 1">
            <a:extLst>
              <a:ext uri="{FF2B5EF4-FFF2-40B4-BE49-F238E27FC236}">
                <a16:creationId xmlns:a16="http://schemas.microsoft.com/office/drawing/2014/main" id="{43660295-E832-4BD6-1A20-A5B6C4DBE886}"/>
              </a:ext>
            </a:extLst>
          </p:cNvPr>
          <p:cNvSpPr>
            <a:spLocks noGrp="1"/>
          </p:cNvSpPr>
          <p:nvPr>
            <p:ph type="sldNum" sz="quarter" idx="12"/>
          </p:nvPr>
        </p:nvSpPr>
        <p:spPr/>
        <p:txBody>
          <a:bodyPr/>
          <a:lstStyle/>
          <a:p>
            <a:fld id="{08131D0A-A404-0740-B6FB-EEA5752EAA1C}" type="slidenum">
              <a:rPr lang="en-CN" smtClean="0"/>
              <a:t>38</a:t>
            </a:fld>
            <a:endParaRPr lang="en-CN"/>
          </a:p>
        </p:txBody>
      </p:sp>
      <p:sp>
        <p:nvSpPr>
          <p:cNvPr id="7" name="文本框 6">
            <a:extLst>
              <a:ext uri="{FF2B5EF4-FFF2-40B4-BE49-F238E27FC236}">
                <a16:creationId xmlns:a16="http://schemas.microsoft.com/office/drawing/2014/main" id="{5B01D5C3-7043-9CAA-9D74-633071119EDE}"/>
              </a:ext>
            </a:extLst>
          </p:cNvPr>
          <p:cNvSpPr txBox="1"/>
          <p:nvPr/>
        </p:nvSpPr>
        <p:spPr>
          <a:xfrm>
            <a:off x="444417" y="1014724"/>
            <a:ext cx="2735521" cy="1342034"/>
          </a:xfrm>
          <a:prstGeom prst="rect">
            <a:avLst/>
          </a:prstGeom>
          <a:noFill/>
        </p:spPr>
        <p:txBody>
          <a:bodyPr wrap="square">
            <a:spAutoFit/>
          </a:bodyPr>
          <a:lstStyle/>
          <a:p>
            <a:pPr>
              <a:lnSpc>
                <a:spcPct val="150000"/>
              </a:lnSpc>
            </a:pPr>
            <a:r>
              <a:rPr lang="en-US" altLang="zh-CN" sz="2000" b="1" dirty="0">
                <a:solidFill>
                  <a:srgbClr val="0432FF"/>
                </a:solidFill>
              </a:rPr>
              <a:t>D</a:t>
            </a:r>
            <a:r>
              <a:rPr lang="en-US" altLang="zh-CN" sz="2000" b="1" i="0" u="none" strike="noStrike" dirty="0">
                <a:solidFill>
                  <a:srgbClr val="0432FF"/>
                </a:solidFill>
                <a:effectLst/>
              </a:rPr>
              <a:t>ominant</a:t>
            </a:r>
            <a:r>
              <a:rPr lang="zh-CN" altLang="en-US" sz="2000" b="1" i="0" u="none" strike="noStrike" dirty="0">
                <a:solidFill>
                  <a:srgbClr val="0432FF"/>
                </a:solidFill>
                <a:effectLst/>
              </a:rPr>
              <a:t> </a:t>
            </a:r>
            <a:r>
              <a:rPr lang="en-US" altLang="zh-CN" sz="2000" b="1" i="0" u="none" strike="noStrike" dirty="0">
                <a:solidFill>
                  <a:srgbClr val="0432FF"/>
                </a:solidFill>
                <a:effectLst/>
              </a:rPr>
              <a:t>backgrounds</a:t>
            </a:r>
            <a:r>
              <a:rPr lang="en-US" altLang="zh-CN" sz="2000" b="1" dirty="0">
                <a:solidFill>
                  <a:srgbClr val="0432FF"/>
                </a:solidFill>
              </a:rPr>
              <a:t>:</a:t>
            </a:r>
            <a:br>
              <a:rPr lang="en-US" altLang="zh-CN" sz="2000" b="1" dirty="0">
                <a:solidFill>
                  <a:srgbClr val="0432FF"/>
                </a:solidFill>
              </a:rPr>
            </a:br>
            <a:r>
              <a:rPr lang="en-US" altLang="zh-CN" dirty="0"/>
              <a:t>1) CR</a:t>
            </a:r>
            <a:r>
              <a:rPr lang="zh-CN" altLang="en-US" dirty="0"/>
              <a:t> </a:t>
            </a:r>
            <a:r>
              <a:rPr lang="en-US" altLang="zh-CN" b="0" i="0" u="none" strike="noStrike" dirty="0">
                <a:effectLst/>
              </a:rPr>
              <a:t>induced muons;</a:t>
            </a:r>
          </a:p>
          <a:p>
            <a:pPr>
              <a:lnSpc>
                <a:spcPct val="150000"/>
              </a:lnSpc>
            </a:pPr>
            <a:r>
              <a:rPr lang="en-US" altLang="zh-CN" dirty="0"/>
              <a:t>2) reactor </a:t>
            </a:r>
            <a:r>
              <a:rPr lang="en-US" altLang="zh-CN" b="0" i="0" u="none" strike="noStrike" dirty="0">
                <a:effectLst/>
              </a:rPr>
              <a:t>neutrons </a:t>
            </a:r>
          </a:p>
        </p:txBody>
      </p:sp>
      <p:sp>
        <p:nvSpPr>
          <p:cNvPr id="8" name="文本框 7">
            <a:extLst>
              <a:ext uri="{FF2B5EF4-FFF2-40B4-BE49-F238E27FC236}">
                <a16:creationId xmlns:a16="http://schemas.microsoft.com/office/drawing/2014/main" id="{B09AB8CD-6760-17A8-37C0-C041CA1347D6}"/>
              </a:ext>
            </a:extLst>
          </p:cNvPr>
          <p:cNvSpPr txBox="1"/>
          <p:nvPr/>
        </p:nvSpPr>
        <p:spPr>
          <a:xfrm>
            <a:off x="1066792" y="2473477"/>
            <a:ext cx="1056700" cy="369332"/>
          </a:xfrm>
          <a:prstGeom prst="rect">
            <a:avLst/>
          </a:prstGeom>
          <a:noFill/>
        </p:spPr>
        <p:txBody>
          <a:bodyPr wrap="none" rtlCol="0">
            <a:spAutoFit/>
          </a:bodyPr>
          <a:lstStyle/>
          <a:p>
            <a:r>
              <a:rPr kumimoji="1" lang="en-US" altLang="zh-CN" b="1" dirty="0">
                <a:solidFill>
                  <a:srgbClr val="FF0000"/>
                </a:solidFill>
              </a:rPr>
              <a:t>Shielding</a:t>
            </a:r>
            <a:endParaRPr kumimoji="1" lang="zh-CN" altLang="en-US" b="1" dirty="0">
              <a:solidFill>
                <a:srgbClr val="FF0000"/>
              </a:solidFill>
            </a:endParaRPr>
          </a:p>
        </p:txBody>
      </p:sp>
      <p:sp>
        <p:nvSpPr>
          <p:cNvPr id="14" name="文本框 13">
            <a:extLst>
              <a:ext uri="{FF2B5EF4-FFF2-40B4-BE49-F238E27FC236}">
                <a16:creationId xmlns:a16="http://schemas.microsoft.com/office/drawing/2014/main" id="{2362A48A-A9C6-5C1C-858E-B8ABF6512314}"/>
              </a:ext>
            </a:extLst>
          </p:cNvPr>
          <p:cNvSpPr txBox="1"/>
          <p:nvPr/>
        </p:nvSpPr>
        <p:spPr>
          <a:xfrm>
            <a:off x="8226966" y="2473477"/>
            <a:ext cx="3907392" cy="369332"/>
          </a:xfrm>
          <a:prstGeom prst="rect">
            <a:avLst/>
          </a:prstGeom>
          <a:noFill/>
        </p:spPr>
        <p:txBody>
          <a:bodyPr wrap="square">
            <a:spAutoFit/>
          </a:bodyPr>
          <a:lstStyle/>
          <a:p>
            <a:r>
              <a:rPr lang="en-US" altLang="zh-CN" b="1" dirty="0">
                <a:solidFill>
                  <a:srgbClr val="0432FF"/>
                </a:solidFill>
                <a:effectLst/>
              </a:rPr>
              <a:t>100 - 5000 keV, 7 bins Stat. </a:t>
            </a:r>
            <a:r>
              <a:rPr lang="en-US" altLang="zh-CN" b="1" dirty="0">
                <a:solidFill>
                  <a:srgbClr val="0432FF"/>
                </a:solidFill>
              </a:rPr>
              <a:t>e</a:t>
            </a:r>
            <a:r>
              <a:rPr lang="en-US" altLang="zh-CN" b="1" dirty="0">
                <a:solidFill>
                  <a:srgbClr val="0432FF"/>
                </a:solidFill>
                <a:effectLst/>
              </a:rPr>
              <a:t>rror only</a:t>
            </a:r>
          </a:p>
        </p:txBody>
      </p:sp>
      <p:sp>
        <p:nvSpPr>
          <p:cNvPr id="17" name="文本框 16">
            <a:extLst>
              <a:ext uri="{FF2B5EF4-FFF2-40B4-BE49-F238E27FC236}">
                <a16:creationId xmlns:a16="http://schemas.microsoft.com/office/drawing/2014/main" id="{E77108CA-F3EB-0309-4464-0E69A07C78F6}"/>
              </a:ext>
            </a:extLst>
          </p:cNvPr>
          <p:cNvSpPr txBox="1"/>
          <p:nvPr/>
        </p:nvSpPr>
        <p:spPr>
          <a:xfrm>
            <a:off x="4499514" y="2473477"/>
            <a:ext cx="2694215" cy="369332"/>
          </a:xfrm>
          <a:prstGeom prst="rect">
            <a:avLst/>
          </a:prstGeom>
          <a:noFill/>
        </p:spPr>
        <p:txBody>
          <a:bodyPr wrap="square">
            <a:spAutoFit/>
          </a:bodyPr>
          <a:lstStyle/>
          <a:p>
            <a:r>
              <a:rPr lang="en-US" altLang="zh-CN" b="1" dirty="0">
                <a:solidFill>
                  <a:srgbClr val="FF0000"/>
                </a:solidFill>
              </a:rPr>
              <a:t>S</a:t>
            </a:r>
            <a:r>
              <a:rPr lang="en-US" altLang="zh-CN" sz="1800" b="1" i="0" u="none" strike="noStrike" dirty="0">
                <a:solidFill>
                  <a:srgbClr val="FF0000"/>
                </a:solidFill>
                <a:effectLst/>
              </a:rPr>
              <a:t>cintillator veto detector </a:t>
            </a:r>
            <a:endParaRPr lang="zh-CN" altLang="en-US" b="1" dirty="0">
              <a:solidFill>
                <a:srgbClr val="FF0000"/>
              </a:solidFill>
            </a:endParaRPr>
          </a:p>
        </p:txBody>
      </p:sp>
      <p:sp>
        <p:nvSpPr>
          <p:cNvPr id="19" name="文本框 18">
            <a:extLst>
              <a:ext uri="{FF2B5EF4-FFF2-40B4-BE49-F238E27FC236}">
                <a16:creationId xmlns:a16="http://schemas.microsoft.com/office/drawing/2014/main" id="{759F7C08-3576-4710-3177-8E0E0A56F9CF}"/>
              </a:ext>
            </a:extLst>
          </p:cNvPr>
          <p:cNvSpPr txBox="1"/>
          <p:nvPr/>
        </p:nvSpPr>
        <p:spPr>
          <a:xfrm>
            <a:off x="3789222" y="1035999"/>
            <a:ext cx="4572000" cy="1342034"/>
          </a:xfrm>
          <a:prstGeom prst="rect">
            <a:avLst/>
          </a:prstGeom>
          <a:noFill/>
        </p:spPr>
        <p:txBody>
          <a:bodyPr wrap="square">
            <a:spAutoFit/>
          </a:bodyPr>
          <a:lstStyle/>
          <a:p>
            <a:pPr>
              <a:lnSpc>
                <a:spcPct val="150000"/>
              </a:lnSpc>
            </a:pPr>
            <a:r>
              <a:rPr lang="en-US" altLang="zh-CN" sz="2000" b="1" dirty="0">
                <a:solidFill>
                  <a:srgbClr val="0432FF"/>
                </a:solidFill>
              </a:rPr>
              <a:t>Sub-dominant backgrounds:</a:t>
            </a:r>
          </a:p>
          <a:p>
            <a:pPr>
              <a:lnSpc>
                <a:spcPct val="150000"/>
              </a:lnSpc>
            </a:pPr>
            <a:r>
              <a:rPr lang="en-US" altLang="zh-CN" sz="1800" dirty="0"/>
              <a:t>1) </a:t>
            </a:r>
            <a:r>
              <a:rPr lang="en-US" altLang="zh-CN" sz="1800" b="0" i="0" u="none" strike="noStrike" dirty="0">
                <a:effectLst/>
              </a:rPr>
              <a:t>natural radioactivity</a:t>
            </a:r>
            <a:br>
              <a:rPr lang="en-US" altLang="zh-CN" sz="1800" dirty="0"/>
            </a:br>
            <a:r>
              <a:rPr lang="en-US" altLang="zh-CN" sz="1800" dirty="0"/>
              <a:t>2) </a:t>
            </a:r>
            <a:r>
              <a:rPr lang="en-US" altLang="zh-CN" sz="1800" b="0" i="0" u="none" strike="noStrike" dirty="0">
                <a:effectLst/>
              </a:rPr>
              <a:t>gamma rays  CR induced secondary particles</a:t>
            </a:r>
            <a:endParaRPr lang="en-US" altLang="zh-CN" sz="1800" dirty="0"/>
          </a:p>
        </p:txBody>
      </p:sp>
      <p:sp>
        <p:nvSpPr>
          <p:cNvPr id="21" name="文本框 20">
            <a:extLst>
              <a:ext uri="{FF2B5EF4-FFF2-40B4-BE49-F238E27FC236}">
                <a16:creationId xmlns:a16="http://schemas.microsoft.com/office/drawing/2014/main" id="{DA594B5B-A16D-8AF3-7C3A-7ECFC5530F54}"/>
              </a:ext>
            </a:extLst>
          </p:cNvPr>
          <p:cNvSpPr txBox="1"/>
          <p:nvPr/>
        </p:nvSpPr>
        <p:spPr>
          <a:xfrm>
            <a:off x="8666444" y="1042298"/>
            <a:ext cx="3276178" cy="926536"/>
          </a:xfrm>
          <a:prstGeom prst="rect">
            <a:avLst/>
          </a:prstGeom>
          <a:noFill/>
        </p:spPr>
        <p:txBody>
          <a:bodyPr wrap="square">
            <a:spAutoFit/>
          </a:bodyPr>
          <a:lstStyle/>
          <a:p>
            <a:pPr>
              <a:lnSpc>
                <a:spcPct val="150000"/>
              </a:lnSpc>
            </a:pPr>
            <a:r>
              <a:rPr lang="en-US" altLang="zh-CN" sz="2000" b="1" i="0" u="none" strike="noStrike" dirty="0">
                <a:solidFill>
                  <a:srgbClr val="0432FF"/>
                </a:solidFill>
                <a:effectLst/>
              </a:rPr>
              <a:t>Remaining background:</a:t>
            </a:r>
          </a:p>
          <a:p>
            <a:pPr>
              <a:lnSpc>
                <a:spcPct val="150000"/>
              </a:lnSpc>
            </a:pPr>
            <a:r>
              <a:rPr lang="en-US" altLang="zh-CN" sz="1800" b="0" i="0" u="none" strike="noStrike" dirty="0">
                <a:effectLst/>
              </a:rPr>
              <a:t>intrinsic radioactivity: </a:t>
            </a:r>
            <a:r>
              <a:rPr lang="en-US" altLang="zh-CN" sz="1800" b="0" i="0" u="none" strike="noStrike" baseline="30000" dirty="0">
                <a:effectLst/>
              </a:rPr>
              <a:t>40</a:t>
            </a:r>
            <a:r>
              <a:rPr lang="en-US" altLang="zh-CN" sz="1800" b="0" i="0" u="none" strike="noStrike" dirty="0">
                <a:effectLst/>
              </a:rPr>
              <a:t>K decays </a:t>
            </a:r>
            <a:endParaRPr lang="zh-CN" altLang="en-US" sz="1800" dirty="0"/>
          </a:p>
        </p:txBody>
      </p:sp>
      <p:pic>
        <p:nvPicPr>
          <p:cNvPr id="3" name="图片 2">
            <a:extLst>
              <a:ext uri="{FF2B5EF4-FFF2-40B4-BE49-F238E27FC236}">
                <a16:creationId xmlns:a16="http://schemas.microsoft.com/office/drawing/2014/main" id="{546FE65C-D1B1-F74D-CA6C-E3BC1674CEB3}"/>
              </a:ext>
            </a:extLst>
          </p:cNvPr>
          <p:cNvPicPr>
            <a:picLocks noChangeAspect="1"/>
          </p:cNvPicPr>
          <p:nvPr/>
        </p:nvPicPr>
        <p:blipFill>
          <a:blip r:embed="rId4"/>
          <a:stretch>
            <a:fillRect/>
          </a:stretch>
        </p:blipFill>
        <p:spPr>
          <a:xfrm>
            <a:off x="342235" y="3162564"/>
            <a:ext cx="5577696" cy="3215061"/>
          </a:xfrm>
          <a:prstGeom prst="rect">
            <a:avLst/>
          </a:prstGeom>
        </p:spPr>
      </p:pic>
      <p:pic>
        <p:nvPicPr>
          <p:cNvPr id="9" name="图片 8">
            <a:extLst>
              <a:ext uri="{FF2B5EF4-FFF2-40B4-BE49-F238E27FC236}">
                <a16:creationId xmlns:a16="http://schemas.microsoft.com/office/drawing/2014/main" id="{6161E26B-EEBB-2972-2590-BDC8BC0406B5}"/>
              </a:ext>
            </a:extLst>
          </p:cNvPr>
          <p:cNvPicPr>
            <a:picLocks noChangeAspect="1"/>
          </p:cNvPicPr>
          <p:nvPr/>
        </p:nvPicPr>
        <p:blipFill>
          <a:blip r:embed="rId5"/>
          <a:stretch>
            <a:fillRect/>
          </a:stretch>
        </p:blipFill>
        <p:spPr>
          <a:xfrm>
            <a:off x="6255906" y="3162563"/>
            <a:ext cx="5577695" cy="3215062"/>
          </a:xfrm>
          <a:prstGeom prst="rect">
            <a:avLst/>
          </a:prstGeom>
        </p:spPr>
      </p:pic>
    </p:spTree>
    <p:extLst>
      <p:ext uri="{BB962C8B-B14F-4D97-AF65-F5344CB8AC3E}">
        <p14:creationId xmlns:p14="http://schemas.microsoft.com/office/powerpoint/2010/main" val="747320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315E2CB-6723-4D9C-0EB5-EC2A3754A58B}"/>
              </a:ext>
            </a:extLst>
          </p:cNvPr>
          <p:cNvSpPr>
            <a:spLocks noGrp="1"/>
          </p:cNvSpPr>
          <p:nvPr>
            <p:ph type="title"/>
          </p:nvPr>
        </p:nvSpPr>
        <p:spPr>
          <a:xfrm>
            <a:off x="1524006" y="121227"/>
            <a:ext cx="8057477" cy="760956"/>
          </a:xfrm>
        </p:spPr>
        <p:txBody>
          <a:bodyPr>
            <a:normAutofit/>
          </a:bodyPr>
          <a:lstStyle/>
          <a:p>
            <a:r>
              <a:rPr lang="en-CN" sz="3200" b="1">
                <a:solidFill>
                  <a:srgbClr val="0432FF"/>
                </a:solidFill>
                <a:latin typeface="+mn-lt"/>
              </a:rPr>
              <a:t>1.</a:t>
            </a:r>
            <a:r>
              <a:rPr lang="en-US" altLang="zh-CN" sz="3200" b="1" dirty="0">
                <a:solidFill>
                  <a:srgbClr val="0432FF"/>
                </a:solidFill>
                <a:latin typeface="+mn-lt"/>
              </a:rPr>
              <a:t> From WIMPs to Light DM</a:t>
            </a:r>
            <a:endParaRPr lang="en-CN" sz="3200" b="1" dirty="0">
              <a:solidFill>
                <a:srgbClr val="0432FF"/>
              </a:solidFill>
              <a:latin typeface="+mn-lt"/>
            </a:endParaRPr>
          </a:p>
        </p:txBody>
      </p:sp>
      <p:sp>
        <p:nvSpPr>
          <p:cNvPr id="4" name="日期占位符 3">
            <a:extLst>
              <a:ext uri="{FF2B5EF4-FFF2-40B4-BE49-F238E27FC236}">
                <a16:creationId xmlns:a16="http://schemas.microsoft.com/office/drawing/2014/main" id="{47A77362-E259-A5D2-E9F7-1B03437AD337}"/>
              </a:ext>
            </a:extLst>
          </p:cNvPr>
          <p:cNvSpPr>
            <a:spLocks noGrp="1"/>
          </p:cNvSpPr>
          <p:nvPr>
            <p:ph type="dt" sz="half" idx="10"/>
          </p:nvPr>
        </p:nvSpPr>
        <p:spPr/>
        <p:txBody>
          <a:bodyPr/>
          <a:lstStyle/>
          <a:p>
            <a:fld id="{0FBAB233-6F65-8446-BA66-994999EDA05A}" type="datetime1">
              <a:rPr kumimoji="1" lang="zh-CN" altLang="en-US" smtClean="0"/>
              <a:t>2025/9/20</a:t>
            </a:fld>
            <a:endParaRPr kumimoji="1" lang="zh-CN" altLang="en-US"/>
          </a:p>
        </p:txBody>
      </p:sp>
      <p:sp>
        <p:nvSpPr>
          <p:cNvPr id="9" name="页脚占位符 8">
            <a:extLst>
              <a:ext uri="{FF2B5EF4-FFF2-40B4-BE49-F238E27FC236}">
                <a16:creationId xmlns:a16="http://schemas.microsoft.com/office/drawing/2014/main" id="{12D945AE-DC50-6944-B7D8-F25ABD37C4F0}"/>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5" name="灯片编号占位符 4">
            <a:extLst>
              <a:ext uri="{FF2B5EF4-FFF2-40B4-BE49-F238E27FC236}">
                <a16:creationId xmlns:a16="http://schemas.microsoft.com/office/drawing/2014/main" id="{C303A636-BE21-EDA8-451C-9AE6763D8E8E}"/>
              </a:ext>
            </a:extLst>
          </p:cNvPr>
          <p:cNvSpPr>
            <a:spLocks noGrp="1"/>
          </p:cNvSpPr>
          <p:nvPr>
            <p:ph type="sldNum" sz="quarter" idx="12"/>
          </p:nvPr>
        </p:nvSpPr>
        <p:spPr/>
        <p:txBody>
          <a:bodyPr/>
          <a:lstStyle/>
          <a:p>
            <a:fld id="{BB1373A5-4827-6B46-A456-4073A047D00B}" type="slidenum">
              <a:rPr kumimoji="1" lang="zh-CN" altLang="en-US" smtClean="0"/>
              <a:t>3</a:t>
            </a:fld>
            <a:endParaRPr kumimoji="1" lang="zh-CN" altLang="en-US"/>
          </a:p>
        </p:txBody>
      </p:sp>
      <p:cxnSp>
        <p:nvCxnSpPr>
          <p:cNvPr id="11" name="Straight Connector 3">
            <a:extLst>
              <a:ext uri="{FF2B5EF4-FFF2-40B4-BE49-F238E27FC236}">
                <a16:creationId xmlns:a16="http://schemas.microsoft.com/office/drawing/2014/main" id="{31B3C909-9A9E-B801-4436-A16C454046DC}"/>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37C1CA54-C6C8-56B1-5485-FADE7A8DB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31B7F419-FD8A-418B-810C-224BD33B77C9}"/>
              </a:ext>
            </a:extLst>
          </p:cNvPr>
          <p:cNvGrpSpPr/>
          <p:nvPr/>
        </p:nvGrpSpPr>
        <p:grpSpPr>
          <a:xfrm>
            <a:off x="664176" y="3429000"/>
            <a:ext cx="4114800" cy="2636883"/>
            <a:chOff x="7008344" y="3226946"/>
            <a:chExt cx="4695769" cy="3318126"/>
          </a:xfrm>
        </p:grpSpPr>
        <p:pic>
          <p:nvPicPr>
            <p:cNvPr id="12" name="Picture 7">
              <a:extLst>
                <a:ext uri="{FF2B5EF4-FFF2-40B4-BE49-F238E27FC236}">
                  <a16:creationId xmlns:a16="http://schemas.microsoft.com/office/drawing/2014/main" id="{0D115193-A087-AC18-E3A5-5608B5700FE9}"/>
                </a:ext>
              </a:extLst>
            </p:cNvPr>
            <p:cNvPicPr>
              <a:picLocks noChangeAspect="1"/>
            </p:cNvPicPr>
            <p:nvPr/>
          </p:nvPicPr>
          <p:blipFill>
            <a:blip r:embed="rId4"/>
            <a:stretch>
              <a:fillRect/>
            </a:stretch>
          </p:blipFill>
          <p:spPr>
            <a:xfrm>
              <a:off x="7206938" y="3226946"/>
              <a:ext cx="4009430" cy="2165749"/>
            </a:xfrm>
            <a:prstGeom prst="rect">
              <a:avLst/>
            </a:prstGeom>
          </p:spPr>
        </p:pic>
        <p:pic>
          <p:nvPicPr>
            <p:cNvPr id="13" name="图片 12">
              <a:extLst>
                <a:ext uri="{FF2B5EF4-FFF2-40B4-BE49-F238E27FC236}">
                  <a16:creationId xmlns:a16="http://schemas.microsoft.com/office/drawing/2014/main" id="{0855968C-11FB-EF23-FB08-EF3461209F91}"/>
                </a:ext>
              </a:extLst>
            </p:cNvPr>
            <p:cNvPicPr>
              <a:picLocks noChangeAspect="1"/>
            </p:cNvPicPr>
            <p:nvPr/>
          </p:nvPicPr>
          <p:blipFill>
            <a:blip r:embed="rId5"/>
            <a:stretch>
              <a:fillRect/>
            </a:stretch>
          </p:blipFill>
          <p:spPr>
            <a:xfrm>
              <a:off x="7008344" y="6053419"/>
              <a:ext cx="4695769" cy="491653"/>
            </a:xfrm>
            <a:prstGeom prst="rect">
              <a:avLst/>
            </a:prstGeom>
          </p:spPr>
        </p:pic>
      </p:grpSp>
      <p:grpSp>
        <p:nvGrpSpPr>
          <p:cNvPr id="17" name="组合 16">
            <a:extLst>
              <a:ext uri="{FF2B5EF4-FFF2-40B4-BE49-F238E27FC236}">
                <a16:creationId xmlns:a16="http://schemas.microsoft.com/office/drawing/2014/main" id="{981281A0-62AE-8545-9474-9C2AB0AACE2A}"/>
              </a:ext>
            </a:extLst>
          </p:cNvPr>
          <p:cNvGrpSpPr/>
          <p:nvPr/>
        </p:nvGrpSpPr>
        <p:grpSpPr>
          <a:xfrm>
            <a:off x="1017606" y="1046182"/>
            <a:ext cx="2914092" cy="2207189"/>
            <a:chOff x="237484" y="704367"/>
            <a:chExt cx="1783586" cy="2207189"/>
          </a:xfrm>
        </p:grpSpPr>
        <p:sp>
          <p:nvSpPr>
            <p:cNvPr id="20" name="文本框 19">
              <a:extLst>
                <a:ext uri="{FF2B5EF4-FFF2-40B4-BE49-F238E27FC236}">
                  <a16:creationId xmlns:a16="http://schemas.microsoft.com/office/drawing/2014/main" id="{CBD15700-5C46-D211-5EA3-E7A1C334C85E}"/>
                </a:ext>
              </a:extLst>
            </p:cNvPr>
            <p:cNvSpPr txBox="1"/>
            <p:nvPr/>
          </p:nvSpPr>
          <p:spPr>
            <a:xfrm>
              <a:off x="410604" y="1484795"/>
              <a:ext cx="1341647" cy="646331"/>
            </a:xfrm>
            <a:prstGeom prst="rect">
              <a:avLst/>
            </a:prstGeom>
            <a:noFill/>
          </p:spPr>
          <p:txBody>
            <a:bodyPr wrap="square">
              <a:spAutoFit/>
            </a:bodyPr>
            <a:lstStyle/>
            <a:p>
              <a:pPr algn="ctr"/>
              <a:r>
                <a:rPr kumimoji="1" lang="en-US" altLang="zh-CN" sz="3600" b="1" dirty="0">
                  <a:solidFill>
                    <a:srgbClr val="C00000"/>
                  </a:solidFill>
                </a:rPr>
                <a:t>WIMPs</a:t>
              </a:r>
              <a:endParaRPr lang="zh-CN" altLang="en-US" sz="3600" dirty="0"/>
            </a:p>
          </p:txBody>
        </p:sp>
        <p:sp>
          <p:nvSpPr>
            <p:cNvPr id="16" name="爆炸形 1 15">
              <a:extLst>
                <a:ext uri="{FF2B5EF4-FFF2-40B4-BE49-F238E27FC236}">
                  <a16:creationId xmlns:a16="http://schemas.microsoft.com/office/drawing/2014/main" id="{D8813F29-97FA-8B4A-80D3-DA36A9E700CA}"/>
                </a:ext>
              </a:extLst>
            </p:cNvPr>
            <p:cNvSpPr/>
            <p:nvPr/>
          </p:nvSpPr>
          <p:spPr>
            <a:xfrm>
              <a:off x="237484" y="704367"/>
              <a:ext cx="1783586" cy="2207189"/>
            </a:xfrm>
            <a:prstGeom prst="irregularSeal1">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pic>
        <p:nvPicPr>
          <p:cNvPr id="22" name="图片 21">
            <a:extLst>
              <a:ext uri="{FF2B5EF4-FFF2-40B4-BE49-F238E27FC236}">
                <a16:creationId xmlns:a16="http://schemas.microsoft.com/office/drawing/2014/main" id="{329758C5-2D68-2E41-B4F6-1D076A8297A4}"/>
              </a:ext>
            </a:extLst>
          </p:cNvPr>
          <p:cNvPicPr>
            <a:picLocks noChangeAspect="1"/>
          </p:cNvPicPr>
          <p:nvPr/>
        </p:nvPicPr>
        <p:blipFill>
          <a:blip r:embed="rId6"/>
          <a:stretch>
            <a:fillRect/>
          </a:stretch>
        </p:blipFill>
        <p:spPr>
          <a:xfrm>
            <a:off x="5020235" y="1235515"/>
            <a:ext cx="6507588" cy="4666278"/>
          </a:xfrm>
          <a:prstGeom prst="rect">
            <a:avLst/>
          </a:prstGeom>
        </p:spPr>
      </p:pic>
      <p:sp>
        <p:nvSpPr>
          <p:cNvPr id="23" name="椭圆 22">
            <a:extLst>
              <a:ext uri="{FF2B5EF4-FFF2-40B4-BE49-F238E27FC236}">
                <a16:creationId xmlns:a16="http://schemas.microsoft.com/office/drawing/2014/main" id="{3A06796E-CF8D-A04F-AC9B-32EAE67849F1}"/>
              </a:ext>
            </a:extLst>
          </p:cNvPr>
          <p:cNvSpPr/>
          <p:nvPr/>
        </p:nvSpPr>
        <p:spPr>
          <a:xfrm rot="21077740">
            <a:off x="5889891" y="2377264"/>
            <a:ext cx="1282144" cy="2650064"/>
          </a:xfrm>
          <a:prstGeom prst="ellipse">
            <a:avLst/>
          </a:prstGeom>
          <a:noFill/>
          <a:ln w="63500">
            <a:solidFill>
              <a:srgbClr val="73FB7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Light</a:t>
            </a:r>
          </a:p>
          <a:p>
            <a:pPr algn="ctr"/>
            <a:endParaRPr kumimoji="1" lang="en-US" altLang="zh-CN" sz="2000" b="1" dirty="0"/>
          </a:p>
          <a:p>
            <a:pPr algn="ctr"/>
            <a:r>
              <a:rPr kumimoji="1" lang="en-US" altLang="zh-CN" sz="2000" b="1" dirty="0"/>
              <a:t>Dark</a:t>
            </a:r>
          </a:p>
          <a:p>
            <a:pPr algn="ctr"/>
            <a:r>
              <a:rPr kumimoji="1" lang="en-US" altLang="zh-CN" sz="2000" b="1" dirty="0"/>
              <a:t> matter</a:t>
            </a:r>
            <a:endParaRPr kumimoji="1" lang="zh-CN" altLang="en-US" sz="20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日期占位符 8">
            <a:extLst>
              <a:ext uri="{FF2B5EF4-FFF2-40B4-BE49-F238E27FC236}">
                <a16:creationId xmlns:a16="http://schemas.microsoft.com/office/drawing/2014/main" id="{2687072D-DC61-B089-6F3D-AC2D20D9EF1D}"/>
              </a:ext>
            </a:extLst>
          </p:cNvPr>
          <p:cNvSpPr>
            <a:spLocks noGrp="1"/>
          </p:cNvSpPr>
          <p:nvPr>
            <p:ph type="dt" sz="half" idx="10"/>
          </p:nvPr>
        </p:nvSpPr>
        <p:spPr/>
        <p:txBody>
          <a:bodyPr/>
          <a:lstStyle/>
          <a:p>
            <a:fld id="{58D0CBDD-8663-AE45-AAC3-B1711EF37560}" type="datetime1">
              <a:rPr kumimoji="1" lang="zh-CN" altLang="en-US" smtClean="0"/>
              <a:t>2025/9/20</a:t>
            </a:fld>
            <a:endParaRPr kumimoji="1" lang="zh-CN" altLang="en-US"/>
          </a:p>
        </p:txBody>
      </p:sp>
      <p:sp>
        <p:nvSpPr>
          <p:cNvPr id="21" name="页脚占位符 20">
            <a:extLst>
              <a:ext uri="{FF2B5EF4-FFF2-40B4-BE49-F238E27FC236}">
                <a16:creationId xmlns:a16="http://schemas.microsoft.com/office/drawing/2014/main" id="{88A10CEB-A547-6349-84D1-D84335344717}"/>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endParaRPr kumimoji="1" lang="zh-CN" altLang="en-US" dirty="0"/>
          </a:p>
        </p:txBody>
      </p:sp>
      <p:sp>
        <p:nvSpPr>
          <p:cNvPr id="13" name="灯片编号占位符 12">
            <a:extLst>
              <a:ext uri="{FF2B5EF4-FFF2-40B4-BE49-F238E27FC236}">
                <a16:creationId xmlns:a16="http://schemas.microsoft.com/office/drawing/2014/main" id="{29ECCA95-A6B4-A3B8-560F-C53FF2E1CD71}"/>
              </a:ext>
            </a:extLst>
          </p:cNvPr>
          <p:cNvSpPr>
            <a:spLocks noGrp="1"/>
          </p:cNvSpPr>
          <p:nvPr>
            <p:ph type="sldNum" sz="quarter" idx="12"/>
          </p:nvPr>
        </p:nvSpPr>
        <p:spPr/>
        <p:txBody>
          <a:bodyPr/>
          <a:lstStyle/>
          <a:p>
            <a:fld id="{BB1373A5-4827-6B46-A456-4073A047D00B}" type="slidenum">
              <a:rPr kumimoji="1" lang="zh-CN" altLang="en-US" smtClean="0"/>
              <a:t>39</a:t>
            </a:fld>
            <a:endParaRPr kumimoji="1" lang="zh-CN" altLang="en-US"/>
          </a:p>
        </p:txBody>
      </p:sp>
      <p:sp>
        <p:nvSpPr>
          <p:cNvPr id="10" name="文本框 9">
            <a:extLst>
              <a:ext uri="{FF2B5EF4-FFF2-40B4-BE49-F238E27FC236}">
                <a16:creationId xmlns:a16="http://schemas.microsoft.com/office/drawing/2014/main" id="{8E45DD1D-D572-2C43-8B81-91BD7AD10445}"/>
              </a:ext>
            </a:extLst>
          </p:cNvPr>
          <p:cNvSpPr txBox="1"/>
          <p:nvPr/>
        </p:nvSpPr>
        <p:spPr>
          <a:xfrm>
            <a:off x="2813164" y="5591097"/>
            <a:ext cx="6333785" cy="769441"/>
          </a:xfrm>
          <a:prstGeom prst="rect">
            <a:avLst/>
          </a:prstGeom>
          <a:noFill/>
        </p:spPr>
        <p:txBody>
          <a:bodyPr wrap="none" rtlCol="0">
            <a:spAutoFit/>
          </a:bodyPr>
          <a:lstStyle/>
          <a:p>
            <a:r>
              <a:rPr kumimoji="1" lang="en-US" altLang="zh-CN" sz="4400" b="1" i="1" dirty="0">
                <a:solidFill>
                  <a:schemeClr val="bg1"/>
                </a:solidFill>
                <a:latin typeface="Helvetica" pitchFamily="2" charset="0"/>
                <a:ea typeface="Libian SC" panose="02010600040101010101" pitchFamily="2" charset="-122"/>
              </a:rPr>
              <a:t>Thank you very much !</a:t>
            </a:r>
          </a:p>
        </p:txBody>
      </p:sp>
      <p:grpSp>
        <p:nvGrpSpPr>
          <p:cNvPr id="23" name="组合 22">
            <a:extLst>
              <a:ext uri="{FF2B5EF4-FFF2-40B4-BE49-F238E27FC236}">
                <a16:creationId xmlns:a16="http://schemas.microsoft.com/office/drawing/2014/main" id="{3B84C8C1-6FE7-BF45-97A4-E41130F8EE90}"/>
              </a:ext>
            </a:extLst>
          </p:cNvPr>
          <p:cNvGrpSpPr/>
          <p:nvPr/>
        </p:nvGrpSpPr>
        <p:grpSpPr>
          <a:xfrm>
            <a:off x="0" y="0"/>
            <a:ext cx="12192000" cy="6858000"/>
            <a:chOff x="0" y="938856"/>
            <a:chExt cx="12192000" cy="5209963"/>
          </a:xfrm>
        </p:grpSpPr>
        <p:pic>
          <p:nvPicPr>
            <p:cNvPr id="2" name="图片 1">
              <a:extLst>
                <a:ext uri="{FF2B5EF4-FFF2-40B4-BE49-F238E27FC236}">
                  <a16:creationId xmlns:a16="http://schemas.microsoft.com/office/drawing/2014/main" id="{452AEC22-522A-5943-BC5D-3071E7A67204}"/>
                </a:ext>
              </a:extLst>
            </p:cNvPr>
            <p:cNvPicPr>
              <a:picLocks noChangeAspect="1"/>
            </p:cNvPicPr>
            <p:nvPr/>
          </p:nvPicPr>
          <p:blipFill>
            <a:blip r:embed="rId3"/>
            <a:stretch>
              <a:fillRect/>
            </a:stretch>
          </p:blipFill>
          <p:spPr>
            <a:xfrm>
              <a:off x="0" y="938856"/>
              <a:ext cx="12192000" cy="5209963"/>
            </a:xfrm>
            <a:prstGeom prst="rect">
              <a:avLst/>
            </a:prstGeom>
          </p:spPr>
        </p:pic>
        <p:sp>
          <p:nvSpPr>
            <p:cNvPr id="22" name="矩形 21">
              <a:extLst>
                <a:ext uri="{FF2B5EF4-FFF2-40B4-BE49-F238E27FC236}">
                  <a16:creationId xmlns:a16="http://schemas.microsoft.com/office/drawing/2014/main" id="{EA96C08C-58A3-2E24-2D3D-1CF3C2CA2A31}"/>
                </a:ext>
              </a:extLst>
            </p:cNvPr>
            <p:cNvSpPr/>
            <p:nvPr/>
          </p:nvSpPr>
          <p:spPr>
            <a:xfrm>
              <a:off x="5004532" y="5995413"/>
              <a:ext cx="2282959" cy="15340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2471921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0A4704E-A216-FDE6-F3E2-F52678354B55}"/>
              </a:ext>
            </a:extLst>
          </p:cNvPr>
          <p:cNvPicPr>
            <a:picLocks noChangeAspect="1"/>
          </p:cNvPicPr>
          <p:nvPr/>
        </p:nvPicPr>
        <p:blipFill>
          <a:blip r:embed="rId3"/>
          <a:stretch>
            <a:fillRect/>
          </a:stretch>
        </p:blipFill>
        <p:spPr>
          <a:xfrm>
            <a:off x="0" y="0"/>
            <a:ext cx="6676571" cy="2837543"/>
          </a:xfrm>
          <a:prstGeom prst="rect">
            <a:avLst/>
          </a:prstGeom>
        </p:spPr>
      </p:pic>
      <p:sp>
        <p:nvSpPr>
          <p:cNvPr id="4" name="日期占位符 3">
            <a:extLst>
              <a:ext uri="{FF2B5EF4-FFF2-40B4-BE49-F238E27FC236}">
                <a16:creationId xmlns:a16="http://schemas.microsoft.com/office/drawing/2014/main" id="{3B56C2ED-C20C-0E14-21B5-D72758DE3161}"/>
              </a:ext>
            </a:extLst>
          </p:cNvPr>
          <p:cNvSpPr>
            <a:spLocks noGrp="1"/>
          </p:cNvSpPr>
          <p:nvPr>
            <p:ph type="dt" sz="half" idx="10"/>
          </p:nvPr>
        </p:nvSpPr>
        <p:spPr/>
        <p:txBody>
          <a:bodyPr/>
          <a:lstStyle/>
          <a:p>
            <a:fld id="{C4B79EFF-6B31-F44C-B589-25E21175BA86}" type="datetime1">
              <a:rPr lang="zh-CN" altLang="en-US" smtClean="0"/>
              <a:t>2025/9/20</a:t>
            </a:fld>
            <a:endParaRPr lang="en-CN"/>
          </a:p>
        </p:txBody>
      </p:sp>
      <p:sp>
        <p:nvSpPr>
          <p:cNvPr id="5" name="页脚占位符 4">
            <a:extLst>
              <a:ext uri="{FF2B5EF4-FFF2-40B4-BE49-F238E27FC236}">
                <a16:creationId xmlns:a16="http://schemas.microsoft.com/office/drawing/2014/main" id="{02768C9A-7098-81B3-7366-B567A06160EE}"/>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6" name="灯片编号占位符 5">
            <a:extLst>
              <a:ext uri="{FF2B5EF4-FFF2-40B4-BE49-F238E27FC236}">
                <a16:creationId xmlns:a16="http://schemas.microsoft.com/office/drawing/2014/main" id="{27E92291-D8F6-6952-C5E1-B8102B253A67}"/>
              </a:ext>
            </a:extLst>
          </p:cNvPr>
          <p:cNvSpPr>
            <a:spLocks noGrp="1"/>
          </p:cNvSpPr>
          <p:nvPr>
            <p:ph type="sldNum" sz="quarter" idx="12"/>
          </p:nvPr>
        </p:nvSpPr>
        <p:spPr/>
        <p:txBody>
          <a:bodyPr/>
          <a:lstStyle/>
          <a:p>
            <a:fld id="{08131D0A-A404-0740-B6FB-EEA5752EAA1C}" type="slidenum">
              <a:rPr lang="en-CN" smtClean="0"/>
              <a:t>40</a:t>
            </a:fld>
            <a:endParaRPr lang="en-CN"/>
          </a:p>
        </p:txBody>
      </p:sp>
      <p:sp>
        <p:nvSpPr>
          <p:cNvPr id="9" name="文本框 8">
            <a:extLst>
              <a:ext uri="{FF2B5EF4-FFF2-40B4-BE49-F238E27FC236}">
                <a16:creationId xmlns:a16="http://schemas.microsoft.com/office/drawing/2014/main" id="{B8D1CBEA-2F49-C65E-E005-0700E3ECB06A}"/>
              </a:ext>
            </a:extLst>
          </p:cNvPr>
          <p:cNvSpPr txBox="1"/>
          <p:nvPr/>
        </p:nvSpPr>
        <p:spPr>
          <a:xfrm>
            <a:off x="7861299" y="959358"/>
            <a:ext cx="3641272" cy="1697068"/>
          </a:xfrm>
          <a:prstGeom prst="rect">
            <a:avLst/>
          </a:prstGeom>
          <a:noFill/>
        </p:spPr>
        <p:txBody>
          <a:bodyPr wrap="square" rtlCol="0">
            <a:spAutoFit/>
          </a:bodyPr>
          <a:lstStyle/>
          <a:p>
            <a:pPr algn="just">
              <a:lnSpc>
                <a:spcPct val="150000"/>
              </a:lnSpc>
            </a:pPr>
            <a:r>
              <a:rPr lang="en-US" altLang="zh-CN" sz="2400" b="1" i="0" u="none" strike="noStrike" dirty="0">
                <a:effectLst/>
              </a:rPr>
              <a:t>Reactor Neutrino Exp:</a:t>
            </a:r>
          </a:p>
          <a:p>
            <a:pPr algn="just">
              <a:lnSpc>
                <a:spcPct val="150000"/>
              </a:lnSpc>
            </a:pPr>
            <a:r>
              <a:rPr lang="en-US" altLang="zh-CN" sz="2400" b="1" i="0" u="none" strike="noStrike" dirty="0">
                <a:effectLst/>
              </a:rPr>
              <a:t>1. testing the SM</a:t>
            </a:r>
          </a:p>
          <a:p>
            <a:pPr>
              <a:lnSpc>
                <a:spcPct val="150000"/>
              </a:lnSpc>
            </a:pPr>
            <a:r>
              <a:rPr lang="en-US" altLang="zh-CN" sz="2400" b="1" dirty="0"/>
              <a:t>2. Searching for</a:t>
            </a:r>
            <a:r>
              <a:rPr lang="en-US" altLang="zh-CN" sz="2400" b="1" i="0" u="none" strike="noStrike" dirty="0">
                <a:effectLst/>
              </a:rPr>
              <a:t> BSM:</a:t>
            </a:r>
            <a:endParaRPr kumimoji="1" lang="zh-CN" altLang="en-US" sz="2400" b="1" dirty="0"/>
          </a:p>
        </p:txBody>
      </p:sp>
      <p:sp>
        <p:nvSpPr>
          <p:cNvPr id="10" name="文本框 9">
            <a:extLst>
              <a:ext uri="{FF2B5EF4-FFF2-40B4-BE49-F238E27FC236}">
                <a16:creationId xmlns:a16="http://schemas.microsoft.com/office/drawing/2014/main" id="{0A80666E-B3C1-0B44-A336-F860D2BFA4F7}"/>
              </a:ext>
            </a:extLst>
          </p:cNvPr>
          <p:cNvSpPr txBox="1"/>
          <p:nvPr/>
        </p:nvSpPr>
        <p:spPr>
          <a:xfrm>
            <a:off x="8572978" y="143129"/>
            <a:ext cx="2217915" cy="707886"/>
          </a:xfrm>
          <a:prstGeom prst="rect">
            <a:avLst/>
          </a:prstGeom>
          <a:noFill/>
        </p:spPr>
        <p:txBody>
          <a:bodyPr wrap="none" rtlCol="0">
            <a:spAutoFit/>
          </a:bodyPr>
          <a:lstStyle/>
          <a:p>
            <a:r>
              <a:rPr kumimoji="1" lang="en-US" altLang="zh-CN" sz="4000" b="1" dirty="0">
                <a:solidFill>
                  <a:srgbClr val="0432FF"/>
                </a:solidFill>
              </a:rPr>
              <a:t>Summary</a:t>
            </a:r>
            <a:endParaRPr kumimoji="1" lang="zh-CN" altLang="en-US" sz="4000" b="1" dirty="0">
              <a:solidFill>
                <a:srgbClr val="0432FF"/>
              </a:solidFill>
            </a:endParaRPr>
          </a:p>
        </p:txBody>
      </p:sp>
      <p:sp>
        <p:nvSpPr>
          <p:cNvPr id="12" name="文本框 11">
            <a:extLst>
              <a:ext uri="{FF2B5EF4-FFF2-40B4-BE49-F238E27FC236}">
                <a16:creationId xmlns:a16="http://schemas.microsoft.com/office/drawing/2014/main" id="{B3F32E47-32BE-A585-71B4-A5DF0BFD517A}"/>
              </a:ext>
            </a:extLst>
          </p:cNvPr>
          <p:cNvSpPr txBox="1"/>
          <p:nvPr/>
        </p:nvSpPr>
        <p:spPr>
          <a:xfrm>
            <a:off x="8421247" y="2656426"/>
            <a:ext cx="2671965" cy="1697068"/>
          </a:xfrm>
          <a:prstGeom prst="rect">
            <a:avLst/>
          </a:prstGeom>
          <a:noFill/>
        </p:spPr>
        <p:txBody>
          <a:bodyPr wrap="square">
            <a:spAutoFit/>
          </a:bodyPr>
          <a:lstStyle/>
          <a:p>
            <a:pPr>
              <a:lnSpc>
                <a:spcPct val="150000"/>
              </a:lnSpc>
            </a:pPr>
            <a:r>
              <a:rPr lang="en-US" altLang="zh-CN" sz="2400" b="1" dirty="0">
                <a:solidFill>
                  <a:srgbClr val="E66826"/>
                </a:solidFill>
                <a:effectLst/>
              </a:rPr>
              <a:t>• Neutrino</a:t>
            </a:r>
          </a:p>
          <a:p>
            <a:pPr>
              <a:lnSpc>
                <a:spcPct val="150000"/>
              </a:lnSpc>
            </a:pPr>
            <a:r>
              <a:rPr lang="en-US" altLang="zh-CN" sz="2400" b="1" dirty="0">
                <a:solidFill>
                  <a:srgbClr val="5B1A8E"/>
                </a:solidFill>
                <a:effectLst/>
              </a:rPr>
              <a:t>• Light Dark Matter</a:t>
            </a:r>
          </a:p>
          <a:p>
            <a:pPr>
              <a:lnSpc>
                <a:spcPct val="150000"/>
              </a:lnSpc>
            </a:pPr>
            <a:r>
              <a:rPr lang="en-US" altLang="zh-CN" sz="2400" b="1" dirty="0">
                <a:solidFill>
                  <a:srgbClr val="FB0007"/>
                </a:solidFill>
                <a:effectLst/>
              </a:rPr>
              <a:t>• Exotic Particles</a:t>
            </a:r>
          </a:p>
        </p:txBody>
      </p:sp>
      <p:sp>
        <p:nvSpPr>
          <p:cNvPr id="13" name="文本框 12">
            <a:extLst>
              <a:ext uri="{FF2B5EF4-FFF2-40B4-BE49-F238E27FC236}">
                <a16:creationId xmlns:a16="http://schemas.microsoft.com/office/drawing/2014/main" id="{B055B3E9-1D74-C0CD-06B7-C74DDB2C6553}"/>
              </a:ext>
            </a:extLst>
          </p:cNvPr>
          <p:cNvSpPr txBox="1"/>
          <p:nvPr/>
        </p:nvSpPr>
        <p:spPr>
          <a:xfrm>
            <a:off x="7737589" y="4754757"/>
            <a:ext cx="4018985" cy="1200329"/>
          </a:xfrm>
          <a:prstGeom prst="rect">
            <a:avLst/>
          </a:prstGeom>
          <a:noFill/>
        </p:spPr>
        <p:txBody>
          <a:bodyPr wrap="none" rtlCol="0">
            <a:spAutoFit/>
          </a:bodyPr>
          <a:lstStyle/>
          <a:p>
            <a:pPr algn="ctr"/>
            <a:r>
              <a:rPr kumimoji="1" lang="en-US" altLang="zh-CN" sz="2400" b="1" dirty="0">
                <a:solidFill>
                  <a:srgbClr val="0432FF"/>
                </a:solidFill>
              </a:rPr>
              <a:t>A New Probe </a:t>
            </a:r>
          </a:p>
          <a:p>
            <a:pPr algn="ctr"/>
            <a:r>
              <a:rPr kumimoji="1" lang="en-US" altLang="zh-CN" sz="2400" b="1" dirty="0">
                <a:solidFill>
                  <a:srgbClr val="0432FF"/>
                </a:solidFill>
              </a:rPr>
              <a:t>to</a:t>
            </a:r>
          </a:p>
          <a:p>
            <a:r>
              <a:rPr kumimoji="1" lang="en-US" altLang="zh-CN" sz="2400" b="1" dirty="0">
                <a:solidFill>
                  <a:srgbClr val="0432FF"/>
                </a:solidFill>
              </a:rPr>
              <a:t>cosmological triangle of Axion</a:t>
            </a:r>
            <a:endParaRPr kumimoji="1" lang="zh-CN" altLang="en-US" sz="2400" b="1" dirty="0">
              <a:solidFill>
                <a:srgbClr val="0432FF"/>
              </a:solidFill>
            </a:endParaRPr>
          </a:p>
        </p:txBody>
      </p:sp>
      <p:pic>
        <p:nvPicPr>
          <p:cNvPr id="16" name="图片 15">
            <a:extLst>
              <a:ext uri="{FF2B5EF4-FFF2-40B4-BE49-F238E27FC236}">
                <a16:creationId xmlns:a16="http://schemas.microsoft.com/office/drawing/2014/main" id="{5D0832E2-D554-586B-8CA0-44D206142263}"/>
              </a:ext>
            </a:extLst>
          </p:cNvPr>
          <p:cNvPicPr>
            <a:picLocks noChangeAspect="1"/>
          </p:cNvPicPr>
          <p:nvPr/>
        </p:nvPicPr>
        <p:blipFill>
          <a:blip r:embed="rId4"/>
          <a:stretch>
            <a:fillRect/>
          </a:stretch>
        </p:blipFill>
        <p:spPr>
          <a:xfrm>
            <a:off x="0" y="3142343"/>
            <a:ext cx="6676571" cy="3301999"/>
          </a:xfrm>
          <a:prstGeom prst="rect">
            <a:avLst/>
          </a:prstGeom>
        </p:spPr>
      </p:pic>
      <p:grpSp>
        <p:nvGrpSpPr>
          <p:cNvPr id="19" name="组合 18">
            <a:extLst>
              <a:ext uri="{FF2B5EF4-FFF2-40B4-BE49-F238E27FC236}">
                <a16:creationId xmlns:a16="http://schemas.microsoft.com/office/drawing/2014/main" id="{35BFFC3D-3C59-CC05-FE3E-132BD85E344E}"/>
              </a:ext>
            </a:extLst>
          </p:cNvPr>
          <p:cNvGrpSpPr/>
          <p:nvPr/>
        </p:nvGrpSpPr>
        <p:grpSpPr>
          <a:xfrm>
            <a:off x="5529944" y="5007429"/>
            <a:ext cx="2207645" cy="504684"/>
            <a:chOff x="5529944" y="5007429"/>
            <a:chExt cx="2207645" cy="504684"/>
          </a:xfrm>
        </p:grpSpPr>
        <p:sp>
          <p:nvSpPr>
            <p:cNvPr id="17" name="圆角矩形 16">
              <a:extLst>
                <a:ext uri="{FF2B5EF4-FFF2-40B4-BE49-F238E27FC236}">
                  <a16:creationId xmlns:a16="http://schemas.microsoft.com/office/drawing/2014/main" id="{C85A947C-A4A2-5C11-2B94-5857861D33BA}"/>
                </a:ext>
              </a:extLst>
            </p:cNvPr>
            <p:cNvSpPr/>
            <p:nvPr/>
          </p:nvSpPr>
          <p:spPr>
            <a:xfrm>
              <a:off x="5529944" y="5101771"/>
              <a:ext cx="696686" cy="355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1000" dirty="0"/>
                <a:t>Reactor</a:t>
              </a:r>
            </a:p>
            <a:p>
              <a:pPr algn="ctr"/>
              <a:r>
                <a:rPr kumimoji="1" lang="en-US" altLang="zh-CN" sz="1000" dirty="0"/>
                <a:t>Exp.</a:t>
              </a:r>
              <a:endParaRPr kumimoji="1" lang="zh-CN" altLang="en-US" sz="1000" dirty="0"/>
            </a:p>
          </p:txBody>
        </p:sp>
        <p:sp>
          <p:nvSpPr>
            <p:cNvPr id="18" name="下箭头 17">
              <a:extLst>
                <a:ext uri="{FF2B5EF4-FFF2-40B4-BE49-F238E27FC236}">
                  <a16:creationId xmlns:a16="http://schemas.microsoft.com/office/drawing/2014/main" id="{3AF9788F-AFDB-117B-F3BA-491EE4B104A8}"/>
                </a:ext>
              </a:extLst>
            </p:cNvPr>
            <p:cNvSpPr/>
            <p:nvPr/>
          </p:nvSpPr>
          <p:spPr>
            <a:xfrm rot="5400000">
              <a:off x="6954738" y="4729262"/>
              <a:ext cx="504684" cy="1061018"/>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0" name="文本框 19">
            <a:extLst>
              <a:ext uri="{FF2B5EF4-FFF2-40B4-BE49-F238E27FC236}">
                <a16:creationId xmlns:a16="http://schemas.microsoft.com/office/drawing/2014/main" id="{4B08B5D9-92BB-04AD-8668-6CCE22681713}"/>
              </a:ext>
            </a:extLst>
          </p:cNvPr>
          <p:cNvSpPr txBox="1"/>
          <p:nvPr/>
        </p:nvSpPr>
        <p:spPr>
          <a:xfrm>
            <a:off x="5845894" y="2880733"/>
            <a:ext cx="830677" cy="523220"/>
          </a:xfrm>
          <a:prstGeom prst="rect">
            <a:avLst/>
          </a:prstGeom>
          <a:noFill/>
        </p:spPr>
        <p:txBody>
          <a:bodyPr wrap="none" rtlCol="0">
            <a:spAutoFit/>
          </a:bodyPr>
          <a:lstStyle/>
          <a:p>
            <a:r>
              <a:rPr kumimoji="1" lang="en-US" altLang="zh-CN" sz="2800" b="1" dirty="0">
                <a:solidFill>
                  <a:srgbClr val="FF0000"/>
                </a:solidFill>
              </a:rPr>
              <a:t>PDG</a:t>
            </a:r>
            <a:endParaRPr kumimoji="1" lang="zh-CN" altLang="en-US" sz="2800" b="1" dirty="0">
              <a:solidFill>
                <a:srgbClr val="FF0000"/>
              </a:solidFill>
            </a:endParaRPr>
          </a:p>
        </p:txBody>
      </p:sp>
    </p:spTree>
    <p:extLst>
      <p:ext uri="{BB962C8B-B14F-4D97-AF65-F5344CB8AC3E}">
        <p14:creationId xmlns:p14="http://schemas.microsoft.com/office/powerpoint/2010/main" val="399721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7B12DC2-7813-6A08-BB8D-7AE077154D0D}"/>
              </a:ext>
            </a:extLst>
          </p:cNvPr>
          <p:cNvSpPr>
            <a:spLocks noGrp="1"/>
          </p:cNvSpPr>
          <p:nvPr>
            <p:ph type="dt" sz="half" idx="10"/>
          </p:nvPr>
        </p:nvSpPr>
        <p:spPr/>
        <p:txBody>
          <a:bodyPr/>
          <a:lstStyle/>
          <a:p>
            <a:fld id="{5F2AFD82-964D-264E-BFEE-251535775FC0}" type="datetime1">
              <a:rPr lang="zh-CN" altLang="en-US" smtClean="0"/>
              <a:t>2025/9/20</a:t>
            </a:fld>
            <a:endParaRPr lang="en-CN"/>
          </a:p>
        </p:txBody>
      </p:sp>
      <p:sp>
        <p:nvSpPr>
          <p:cNvPr id="5" name="Footer Placeholder 4">
            <a:extLst>
              <a:ext uri="{FF2B5EF4-FFF2-40B4-BE49-F238E27FC236}">
                <a16:creationId xmlns:a16="http://schemas.microsoft.com/office/drawing/2014/main" id="{5660028C-0F8A-759E-D9E7-090A263C9EE2}"/>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dirty="0"/>
          </a:p>
        </p:txBody>
      </p:sp>
      <p:sp>
        <p:nvSpPr>
          <p:cNvPr id="6" name="灯片编号占位符 5">
            <a:extLst>
              <a:ext uri="{FF2B5EF4-FFF2-40B4-BE49-F238E27FC236}">
                <a16:creationId xmlns:a16="http://schemas.microsoft.com/office/drawing/2014/main" id="{170479B6-5EA8-39AE-72C0-44D8EBB07B08}"/>
              </a:ext>
            </a:extLst>
          </p:cNvPr>
          <p:cNvSpPr>
            <a:spLocks noGrp="1"/>
          </p:cNvSpPr>
          <p:nvPr>
            <p:ph type="sldNum" sz="quarter" idx="12"/>
          </p:nvPr>
        </p:nvSpPr>
        <p:spPr/>
        <p:txBody>
          <a:bodyPr/>
          <a:lstStyle/>
          <a:p>
            <a:fld id="{08131D0A-A404-0740-B6FB-EEA5752EAA1C}" type="slidenum">
              <a:rPr lang="en-CN" smtClean="0"/>
              <a:t>41</a:t>
            </a:fld>
            <a:endParaRPr lang="en-CN"/>
          </a:p>
        </p:txBody>
      </p:sp>
      <p:pic>
        <p:nvPicPr>
          <p:cNvPr id="9" name="图片 8">
            <a:extLst>
              <a:ext uri="{FF2B5EF4-FFF2-40B4-BE49-F238E27FC236}">
                <a16:creationId xmlns:a16="http://schemas.microsoft.com/office/drawing/2014/main" id="{80121023-3586-0A88-C567-16DCBC2C71E9}"/>
              </a:ext>
            </a:extLst>
          </p:cNvPr>
          <p:cNvPicPr>
            <a:picLocks noChangeAspect="1"/>
          </p:cNvPicPr>
          <p:nvPr/>
        </p:nvPicPr>
        <p:blipFill>
          <a:blip r:embed="rId2"/>
          <a:stretch>
            <a:fillRect/>
          </a:stretch>
        </p:blipFill>
        <p:spPr>
          <a:xfrm>
            <a:off x="2209800" y="1866345"/>
            <a:ext cx="7772400" cy="3125309"/>
          </a:xfrm>
          <a:prstGeom prst="rect">
            <a:avLst/>
          </a:prstGeom>
        </p:spPr>
      </p:pic>
      <p:cxnSp>
        <p:nvCxnSpPr>
          <p:cNvPr id="10" name="Straight Connector 6">
            <a:extLst>
              <a:ext uri="{FF2B5EF4-FFF2-40B4-BE49-F238E27FC236}">
                <a16:creationId xmlns:a16="http://schemas.microsoft.com/office/drawing/2014/main" id="{4A0BD5AF-C478-05E0-C534-EEEC60946E66}"/>
              </a:ext>
            </a:extLst>
          </p:cNvPr>
          <p:cNvCxnSpPr>
            <a:cxnSpLocks/>
          </p:cNvCxnSpPr>
          <p:nvPr/>
        </p:nvCxnSpPr>
        <p:spPr>
          <a:xfrm>
            <a:off x="1524000" y="721781"/>
            <a:ext cx="9144000" cy="0"/>
          </a:xfrm>
          <a:prstGeom prst="line">
            <a:avLst/>
          </a:prstGeom>
          <a:ln w="38100">
            <a:solidFill>
              <a:srgbClr val="7A81FF"/>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BF56CB1B-7E58-46AF-FB85-4D866ED8B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219" y="0"/>
            <a:ext cx="632264" cy="66344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EF8A3EFA-B5BD-DDC4-1BC2-7719B8A9D019}"/>
              </a:ext>
            </a:extLst>
          </p:cNvPr>
          <p:cNvSpPr txBox="1">
            <a:spLocks/>
          </p:cNvSpPr>
          <p:nvPr/>
        </p:nvSpPr>
        <p:spPr>
          <a:xfrm>
            <a:off x="1524002" y="20293"/>
            <a:ext cx="7626218" cy="743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432FF"/>
                </a:solidFill>
                <a:latin typeface="+mn-lt"/>
              </a:rPr>
              <a:t>Backup</a:t>
            </a:r>
            <a:endParaRPr lang="en-CN" sz="3200" dirty="0">
              <a:solidFill>
                <a:srgbClr val="0432FF"/>
              </a:solidFill>
              <a:latin typeface="+mn-lt"/>
            </a:endParaRPr>
          </a:p>
        </p:txBody>
      </p:sp>
    </p:spTree>
    <p:extLst>
      <p:ext uri="{BB962C8B-B14F-4D97-AF65-F5344CB8AC3E}">
        <p14:creationId xmlns:p14="http://schemas.microsoft.com/office/powerpoint/2010/main" val="3001146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47D0F4C-CD5E-F7FB-F3F0-0EDBFA05EE1B}"/>
              </a:ext>
            </a:extLst>
          </p:cNvPr>
          <p:cNvSpPr>
            <a:spLocks noGrp="1"/>
          </p:cNvSpPr>
          <p:nvPr>
            <p:ph type="dt" sz="half" idx="10"/>
          </p:nvPr>
        </p:nvSpPr>
        <p:spPr/>
        <p:txBody>
          <a:bodyPr/>
          <a:lstStyle/>
          <a:p>
            <a:fld id="{85E38BFA-EE89-2546-BFD7-678D4C25CD60}" type="datetime1">
              <a:rPr lang="zh-CN" altLang="en-US" smtClean="0"/>
              <a:t>2025/9/20</a:t>
            </a:fld>
            <a:endParaRPr lang="en-CN"/>
          </a:p>
        </p:txBody>
      </p:sp>
      <p:sp>
        <p:nvSpPr>
          <p:cNvPr id="5" name="页脚占位符 4">
            <a:extLst>
              <a:ext uri="{FF2B5EF4-FFF2-40B4-BE49-F238E27FC236}">
                <a16:creationId xmlns:a16="http://schemas.microsoft.com/office/drawing/2014/main" id="{88F383C4-CEB4-9402-8F73-6AF479D15266}"/>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a:p>
        </p:txBody>
      </p:sp>
      <p:sp>
        <p:nvSpPr>
          <p:cNvPr id="6" name="灯片编号占位符 5">
            <a:extLst>
              <a:ext uri="{FF2B5EF4-FFF2-40B4-BE49-F238E27FC236}">
                <a16:creationId xmlns:a16="http://schemas.microsoft.com/office/drawing/2014/main" id="{A3E15564-0EB5-C960-3C02-4655465E584E}"/>
              </a:ext>
            </a:extLst>
          </p:cNvPr>
          <p:cNvSpPr>
            <a:spLocks noGrp="1"/>
          </p:cNvSpPr>
          <p:nvPr>
            <p:ph type="sldNum" sz="quarter" idx="12"/>
          </p:nvPr>
        </p:nvSpPr>
        <p:spPr/>
        <p:txBody>
          <a:bodyPr/>
          <a:lstStyle/>
          <a:p>
            <a:fld id="{08131D0A-A404-0740-B6FB-EEA5752EAA1C}" type="slidenum">
              <a:rPr lang="en-CN" smtClean="0"/>
              <a:t>42</a:t>
            </a:fld>
            <a:endParaRPr lang="en-CN"/>
          </a:p>
        </p:txBody>
      </p:sp>
      <p:pic>
        <p:nvPicPr>
          <p:cNvPr id="7" name="图片 6">
            <a:extLst>
              <a:ext uri="{FF2B5EF4-FFF2-40B4-BE49-F238E27FC236}">
                <a16:creationId xmlns:a16="http://schemas.microsoft.com/office/drawing/2014/main" id="{CD186279-5854-FF9B-5661-1C8188A0F7F7}"/>
              </a:ext>
            </a:extLst>
          </p:cNvPr>
          <p:cNvPicPr>
            <a:picLocks noChangeAspect="1"/>
          </p:cNvPicPr>
          <p:nvPr/>
        </p:nvPicPr>
        <p:blipFill>
          <a:blip r:embed="rId2"/>
          <a:stretch>
            <a:fillRect/>
          </a:stretch>
        </p:blipFill>
        <p:spPr>
          <a:xfrm>
            <a:off x="1701104" y="1558880"/>
            <a:ext cx="7968368" cy="2911519"/>
          </a:xfrm>
          <a:prstGeom prst="rect">
            <a:avLst/>
          </a:prstGeom>
        </p:spPr>
      </p:pic>
      <p:cxnSp>
        <p:nvCxnSpPr>
          <p:cNvPr id="8" name="Straight Connector 6">
            <a:extLst>
              <a:ext uri="{FF2B5EF4-FFF2-40B4-BE49-F238E27FC236}">
                <a16:creationId xmlns:a16="http://schemas.microsoft.com/office/drawing/2014/main" id="{DBFAF01D-B13F-BBB1-B3DC-C49369E8AB1A}"/>
              </a:ext>
            </a:extLst>
          </p:cNvPr>
          <p:cNvCxnSpPr>
            <a:cxnSpLocks/>
          </p:cNvCxnSpPr>
          <p:nvPr/>
        </p:nvCxnSpPr>
        <p:spPr>
          <a:xfrm>
            <a:off x="1524000" y="721781"/>
            <a:ext cx="9144000" cy="0"/>
          </a:xfrm>
          <a:prstGeom prst="line">
            <a:avLst/>
          </a:prstGeom>
          <a:ln w="38100">
            <a:solidFill>
              <a:srgbClr val="7A81FF"/>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55FBADCC-148B-14EC-905E-72F54EADE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219" y="0"/>
            <a:ext cx="632264" cy="66344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AA34BA03-2263-EB02-679B-28B2A092D3E7}"/>
              </a:ext>
            </a:extLst>
          </p:cNvPr>
          <p:cNvSpPr txBox="1">
            <a:spLocks/>
          </p:cNvSpPr>
          <p:nvPr/>
        </p:nvSpPr>
        <p:spPr>
          <a:xfrm>
            <a:off x="1524002" y="20293"/>
            <a:ext cx="7626218" cy="743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432FF"/>
                </a:solidFill>
                <a:latin typeface="+mn-lt"/>
              </a:rPr>
              <a:t>Backup</a:t>
            </a:r>
            <a:endParaRPr lang="en-CN" sz="3200" dirty="0">
              <a:solidFill>
                <a:srgbClr val="0432FF"/>
              </a:solidFill>
              <a:latin typeface="+mn-lt"/>
            </a:endParaRPr>
          </a:p>
        </p:txBody>
      </p:sp>
    </p:spTree>
    <p:extLst>
      <p:ext uri="{BB962C8B-B14F-4D97-AF65-F5344CB8AC3E}">
        <p14:creationId xmlns:p14="http://schemas.microsoft.com/office/powerpoint/2010/main" val="1919121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B5AA7DD-03D7-679C-AD7B-899DAA0D4EA7}"/>
              </a:ext>
            </a:extLst>
          </p:cNvPr>
          <p:cNvSpPr>
            <a:spLocks noGrp="1"/>
          </p:cNvSpPr>
          <p:nvPr>
            <p:ph type="title"/>
          </p:nvPr>
        </p:nvSpPr>
        <p:spPr>
          <a:xfrm>
            <a:off x="1524002" y="20293"/>
            <a:ext cx="7673276" cy="743643"/>
          </a:xfrm>
        </p:spPr>
        <p:txBody>
          <a:bodyPr>
            <a:normAutofit/>
          </a:bodyPr>
          <a:lstStyle/>
          <a:p>
            <a:r>
              <a:rPr lang="en-US" sz="3200" b="1" dirty="0">
                <a:solidFill>
                  <a:srgbClr val="0432FF"/>
                </a:solidFill>
                <a:latin typeface="+mn-lt"/>
              </a:rPr>
              <a:t>4. A new axion factory: Nuclear Reactor</a:t>
            </a:r>
            <a:endParaRPr lang="en-CN" sz="3200" dirty="0">
              <a:solidFill>
                <a:srgbClr val="0432FF"/>
              </a:solidFill>
              <a:latin typeface="+mn-lt"/>
            </a:endParaRPr>
          </a:p>
        </p:txBody>
      </p:sp>
      <p:sp>
        <p:nvSpPr>
          <p:cNvPr id="4" name="Date Placeholder 3">
            <a:extLst>
              <a:ext uri="{FF2B5EF4-FFF2-40B4-BE49-F238E27FC236}">
                <a16:creationId xmlns:a16="http://schemas.microsoft.com/office/drawing/2014/main" id="{47B12DC2-7813-6A08-BB8D-7AE077154D0D}"/>
              </a:ext>
            </a:extLst>
          </p:cNvPr>
          <p:cNvSpPr>
            <a:spLocks noGrp="1"/>
          </p:cNvSpPr>
          <p:nvPr>
            <p:ph type="dt" sz="half" idx="10"/>
          </p:nvPr>
        </p:nvSpPr>
        <p:spPr/>
        <p:txBody>
          <a:bodyPr/>
          <a:lstStyle/>
          <a:p>
            <a:fld id="{BE594350-C541-B741-B76B-196F63CD9512}" type="datetime1">
              <a:rPr lang="zh-CN" altLang="en-US" smtClean="0"/>
              <a:t>2025/9/20</a:t>
            </a:fld>
            <a:endParaRPr lang="en-CN"/>
          </a:p>
        </p:txBody>
      </p:sp>
      <p:sp>
        <p:nvSpPr>
          <p:cNvPr id="5" name="Footer Placeholder 4">
            <a:extLst>
              <a:ext uri="{FF2B5EF4-FFF2-40B4-BE49-F238E27FC236}">
                <a16:creationId xmlns:a16="http://schemas.microsoft.com/office/drawing/2014/main" id="{5660028C-0F8A-759E-D9E7-090A263C9EE2}"/>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dirty="0"/>
          </a:p>
        </p:txBody>
      </p:sp>
      <p:cxnSp>
        <p:nvCxnSpPr>
          <p:cNvPr id="7" name="Straight Connector 6">
            <a:extLst>
              <a:ext uri="{FF2B5EF4-FFF2-40B4-BE49-F238E27FC236}">
                <a16:creationId xmlns:a16="http://schemas.microsoft.com/office/drawing/2014/main" id="{E757EEC6-C72D-1B24-CD81-9CB4ADA913BE}"/>
              </a:ext>
            </a:extLst>
          </p:cNvPr>
          <p:cNvCxnSpPr>
            <a:cxnSpLocks/>
          </p:cNvCxnSpPr>
          <p:nvPr/>
        </p:nvCxnSpPr>
        <p:spPr>
          <a:xfrm>
            <a:off x="1524000" y="721781"/>
            <a:ext cx="9144000" cy="0"/>
          </a:xfrm>
          <a:prstGeom prst="line">
            <a:avLst/>
          </a:prstGeom>
          <a:ln w="38100">
            <a:solidFill>
              <a:srgbClr val="7A81FF"/>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7A84C307-8A01-7114-5D26-75A4C39E8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219" y="0"/>
            <a:ext cx="632264" cy="663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9EE168-295F-47D1-052D-F80E54855BC5}"/>
              </a:ext>
            </a:extLst>
          </p:cNvPr>
          <p:cNvSpPr txBox="1"/>
          <p:nvPr/>
        </p:nvSpPr>
        <p:spPr>
          <a:xfrm>
            <a:off x="844336" y="1073207"/>
            <a:ext cx="2563972"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CN" sz="2400" b="1" dirty="0"/>
              <a:t>Strong CP Problem</a:t>
            </a:r>
          </a:p>
        </p:txBody>
      </p:sp>
      <p:pic>
        <p:nvPicPr>
          <p:cNvPr id="10" name="Picture 9">
            <a:extLst>
              <a:ext uri="{FF2B5EF4-FFF2-40B4-BE49-F238E27FC236}">
                <a16:creationId xmlns:a16="http://schemas.microsoft.com/office/drawing/2014/main" id="{9F721F56-030E-2AED-0DFC-BA4EFC3E54D0}"/>
              </a:ext>
            </a:extLst>
          </p:cNvPr>
          <p:cNvPicPr>
            <a:picLocks noChangeAspect="1"/>
          </p:cNvPicPr>
          <p:nvPr/>
        </p:nvPicPr>
        <p:blipFill>
          <a:blip r:embed="rId4"/>
          <a:stretch>
            <a:fillRect/>
          </a:stretch>
        </p:blipFill>
        <p:spPr>
          <a:xfrm>
            <a:off x="4402425" y="1878874"/>
            <a:ext cx="4000500" cy="793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Arrow Connector 13">
            <a:extLst>
              <a:ext uri="{FF2B5EF4-FFF2-40B4-BE49-F238E27FC236}">
                <a16:creationId xmlns:a16="http://schemas.microsoft.com/office/drawing/2014/main" id="{AB30472B-75C9-388D-C7F9-91E085B0AE6D}"/>
              </a:ext>
            </a:extLst>
          </p:cNvPr>
          <p:cNvCxnSpPr>
            <a:cxnSpLocks/>
          </p:cNvCxnSpPr>
          <p:nvPr/>
        </p:nvCxnSpPr>
        <p:spPr>
          <a:xfrm flipH="1">
            <a:off x="4823650" y="2828012"/>
            <a:ext cx="749583" cy="715288"/>
          </a:xfrm>
          <a:prstGeom prst="straightConnector1">
            <a:avLst/>
          </a:prstGeom>
          <a:ln w="88900">
            <a:solidFill>
              <a:srgbClr val="7A81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CDF41E3-CB98-F73F-B37A-3769A25CCBA8}"/>
              </a:ext>
            </a:extLst>
          </p:cNvPr>
          <p:cNvCxnSpPr>
            <a:cxnSpLocks/>
          </p:cNvCxnSpPr>
          <p:nvPr/>
        </p:nvCxnSpPr>
        <p:spPr>
          <a:xfrm>
            <a:off x="7419370" y="2866242"/>
            <a:ext cx="607030" cy="677059"/>
          </a:xfrm>
          <a:prstGeom prst="straightConnector1">
            <a:avLst/>
          </a:prstGeom>
          <a:ln w="88900">
            <a:solidFill>
              <a:srgbClr val="7A81FF"/>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4C88471A-68C0-B75C-E3F0-D15D80BA6B15}"/>
              </a:ext>
            </a:extLst>
          </p:cNvPr>
          <p:cNvGrpSpPr/>
          <p:nvPr/>
        </p:nvGrpSpPr>
        <p:grpSpPr>
          <a:xfrm>
            <a:off x="1897148" y="3699428"/>
            <a:ext cx="8397705" cy="1939998"/>
            <a:chOff x="578370" y="4395369"/>
            <a:chExt cx="11196939" cy="2035782"/>
          </a:xfrm>
        </p:grpSpPr>
        <p:pic>
          <p:nvPicPr>
            <p:cNvPr id="11" name="Picture 10">
              <a:extLst>
                <a:ext uri="{FF2B5EF4-FFF2-40B4-BE49-F238E27FC236}">
                  <a16:creationId xmlns:a16="http://schemas.microsoft.com/office/drawing/2014/main" id="{CCB61523-60D4-166A-69BE-69C658D1B894}"/>
                </a:ext>
              </a:extLst>
            </p:cNvPr>
            <p:cNvPicPr>
              <a:picLocks noChangeAspect="1"/>
            </p:cNvPicPr>
            <p:nvPr/>
          </p:nvPicPr>
          <p:blipFill>
            <a:blip r:embed="rId5"/>
            <a:stretch>
              <a:fillRect/>
            </a:stretch>
          </p:blipFill>
          <p:spPr>
            <a:xfrm>
              <a:off x="578370" y="4508083"/>
              <a:ext cx="5334000" cy="484460"/>
            </a:xfrm>
            <a:prstGeom prst="rect">
              <a:avLst/>
            </a:prstGeom>
          </p:spPr>
        </p:pic>
        <p:sp>
          <p:nvSpPr>
            <p:cNvPr id="18" name="Rounded Rectangle 17">
              <a:extLst>
                <a:ext uri="{FF2B5EF4-FFF2-40B4-BE49-F238E27FC236}">
                  <a16:creationId xmlns:a16="http://schemas.microsoft.com/office/drawing/2014/main" id="{966D0317-7606-9420-18BE-06DCB52999A4}"/>
                </a:ext>
              </a:extLst>
            </p:cNvPr>
            <p:cNvSpPr/>
            <p:nvPr/>
          </p:nvSpPr>
          <p:spPr>
            <a:xfrm>
              <a:off x="1980734" y="4434712"/>
              <a:ext cx="1124263" cy="602709"/>
            </a:xfrm>
            <a:prstGeom prst="roundRect">
              <a:avLst/>
            </a:prstGeom>
            <a:solidFill>
              <a:srgbClr val="FF0000">
                <a:alpha val="2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351"/>
            </a:p>
          </p:txBody>
        </p:sp>
        <p:sp>
          <p:nvSpPr>
            <p:cNvPr id="19" name="Rounded Rectangle 18">
              <a:extLst>
                <a:ext uri="{FF2B5EF4-FFF2-40B4-BE49-F238E27FC236}">
                  <a16:creationId xmlns:a16="http://schemas.microsoft.com/office/drawing/2014/main" id="{7520A319-51A7-2CAC-3985-B823D7F6ECD7}"/>
                </a:ext>
              </a:extLst>
            </p:cNvPr>
            <p:cNvSpPr/>
            <p:nvPr/>
          </p:nvSpPr>
          <p:spPr>
            <a:xfrm>
              <a:off x="3375344" y="4441572"/>
              <a:ext cx="2619532" cy="602709"/>
            </a:xfrm>
            <a:prstGeom prst="roundRect">
              <a:avLst/>
            </a:prstGeom>
            <a:solidFill>
              <a:srgbClr val="00FA00">
                <a:alpha val="2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351"/>
            </a:p>
          </p:txBody>
        </p:sp>
        <p:pic>
          <p:nvPicPr>
            <p:cNvPr id="25" name="Picture 24">
              <a:extLst>
                <a:ext uri="{FF2B5EF4-FFF2-40B4-BE49-F238E27FC236}">
                  <a16:creationId xmlns:a16="http://schemas.microsoft.com/office/drawing/2014/main" id="{51CC82C0-1427-B67C-4FA7-6BF7464DF36C}"/>
                </a:ext>
              </a:extLst>
            </p:cNvPr>
            <p:cNvPicPr>
              <a:picLocks noChangeAspect="1"/>
            </p:cNvPicPr>
            <p:nvPr/>
          </p:nvPicPr>
          <p:blipFill>
            <a:blip r:embed="rId6"/>
            <a:stretch>
              <a:fillRect/>
            </a:stretch>
          </p:blipFill>
          <p:spPr>
            <a:xfrm>
              <a:off x="6987409" y="4515963"/>
              <a:ext cx="4787900" cy="501980"/>
            </a:xfrm>
            <a:prstGeom prst="rect">
              <a:avLst/>
            </a:prstGeom>
          </p:spPr>
        </p:pic>
        <p:sp>
          <p:nvSpPr>
            <p:cNvPr id="26" name="Rounded Rectangle 25">
              <a:extLst>
                <a:ext uri="{FF2B5EF4-FFF2-40B4-BE49-F238E27FC236}">
                  <a16:creationId xmlns:a16="http://schemas.microsoft.com/office/drawing/2014/main" id="{A0D8339C-8A9F-E978-778A-9C384AAE51BB}"/>
                </a:ext>
              </a:extLst>
            </p:cNvPr>
            <p:cNvSpPr/>
            <p:nvPr/>
          </p:nvSpPr>
          <p:spPr>
            <a:xfrm>
              <a:off x="6753980" y="4395369"/>
              <a:ext cx="4972242" cy="642071"/>
            </a:xfrm>
            <a:prstGeom prst="roundRect">
              <a:avLst/>
            </a:prstGeom>
            <a:solidFill>
              <a:srgbClr val="FFFF00">
                <a:alpha val="2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351"/>
            </a:p>
          </p:txBody>
        </p:sp>
        <p:cxnSp>
          <p:nvCxnSpPr>
            <p:cNvPr id="27" name="Straight Arrow Connector 26">
              <a:extLst>
                <a:ext uri="{FF2B5EF4-FFF2-40B4-BE49-F238E27FC236}">
                  <a16:creationId xmlns:a16="http://schemas.microsoft.com/office/drawing/2014/main" id="{9DC6DCB2-FBA6-E00A-3168-FA75692FFFA4}"/>
                </a:ext>
              </a:extLst>
            </p:cNvPr>
            <p:cNvCxnSpPr>
              <a:cxnSpLocks/>
            </p:cNvCxnSpPr>
            <p:nvPr/>
          </p:nvCxnSpPr>
          <p:spPr>
            <a:xfrm>
              <a:off x="9171169" y="5104560"/>
              <a:ext cx="0" cy="528325"/>
            </a:xfrm>
            <a:prstGeom prst="straightConnector1">
              <a:avLst/>
            </a:prstGeom>
            <a:ln w="88900">
              <a:solidFill>
                <a:srgbClr val="7A81FF"/>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81433A48-CFEB-0437-F98F-FC1AD2C1C518}"/>
                </a:ext>
              </a:extLst>
            </p:cNvPr>
            <p:cNvPicPr>
              <a:picLocks noChangeAspect="1"/>
            </p:cNvPicPr>
            <p:nvPr/>
          </p:nvPicPr>
          <p:blipFill>
            <a:blip r:embed="rId7"/>
            <a:stretch>
              <a:fillRect/>
            </a:stretch>
          </p:blipFill>
          <p:spPr>
            <a:xfrm>
              <a:off x="8030461" y="5998173"/>
              <a:ext cx="2281414" cy="432978"/>
            </a:xfrm>
            <a:prstGeom prst="rect">
              <a:avLst/>
            </a:prstGeom>
          </p:spPr>
        </p:pic>
        <p:sp>
          <p:nvSpPr>
            <p:cNvPr id="32" name="TextBox 31">
              <a:extLst>
                <a:ext uri="{FF2B5EF4-FFF2-40B4-BE49-F238E27FC236}">
                  <a16:creationId xmlns:a16="http://schemas.microsoft.com/office/drawing/2014/main" id="{C93F5242-57E0-3C30-166E-5C6783E1FD35}"/>
                </a:ext>
              </a:extLst>
            </p:cNvPr>
            <p:cNvSpPr txBox="1"/>
            <p:nvPr/>
          </p:nvSpPr>
          <p:spPr>
            <a:xfrm>
              <a:off x="1802573" y="5151626"/>
              <a:ext cx="1480588" cy="315032"/>
            </a:xfrm>
            <a:prstGeom prst="rect">
              <a:avLst/>
            </a:prstGeom>
            <a:noFill/>
          </p:spPr>
          <p:txBody>
            <a:bodyPr wrap="square">
              <a:spAutoFit/>
            </a:bodyPr>
            <a:lstStyle/>
            <a:p>
              <a:r>
                <a:rPr lang="en-CN" sz="1351" b="1" dirty="0"/>
                <a:t>(gluon term)</a:t>
              </a:r>
            </a:p>
          </p:txBody>
        </p:sp>
        <p:sp>
          <p:nvSpPr>
            <p:cNvPr id="33" name="TextBox 32">
              <a:extLst>
                <a:ext uri="{FF2B5EF4-FFF2-40B4-BE49-F238E27FC236}">
                  <a16:creationId xmlns:a16="http://schemas.microsoft.com/office/drawing/2014/main" id="{12BF0EB4-8880-7794-C413-E01216B81A37}"/>
                </a:ext>
              </a:extLst>
            </p:cNvPr>
            <p:cNvSpPr txBox="1"/>
            <p:nvPr/>
          </p:nvSpPr>
          <p:spPr>
            <a:xfrm>
              <a:off x="3722868" y="5143922"/>
              <a:ext cx="2129222" cy="315032"/>
            </a:xfrm>
            <a:prstGeom prst="rect">
              <a:avLst/>
            </a:prstGeom>
            <a:noFill/>
          </p:spPr>
          <p:txBody>
            <a:bodyPr wrap="square">
              <a:spAutoFit/>
            </a:bodyPr>
            <a:lstStyle/>
            <a:p>
              <a:r>
                <a:rPr lang="en-CN" sz="1351" b="1" dirty="0"/>
                <a:t>(electroweak term)</a:t>
              </a:r>
            </a:p>
          </p:txBody>
        </p:sp>
        <p:cxnSp>
          <p:nvCxnSpPr>
            <p:cNvPr id="34" name="Straight Arrow Connector 33">
              <a:extLst>
                <a:ext uri="{FF2B5EF4-FFF2-40B4-BE49-F238E27FC236}">
                  <a16:creationId xmlns:a16="http://schemas.microsoft.com/office/drawing/2014/main" id="{0945F2E0-6B1C-6A28-90EE-9A4B20CAB171}"/>
                </a:ext>
              </a:extLst>
            </p:cNvPr>
            <p:cNvCxnSpPr>
              <a:cxnSpLocks/>
            </p:cNvCxnSpPr>
            <p:nvPr/>
          </p:nvCxnSpPr>
          <p:spPr>
            <a:xfrm flipH="1">
              <a:off x="5669399" y="6188923"/>
              <a:ext cx="1318011" cy="0"/>
            </a:xfrm>
            <a:prstGeom prst="straightConnector1">
              <a:avLst/>
            </a:prstGeom>
            <a:ln w="88900">
              <a:solidFill>
                <a:srgbClr val="7A81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CA213EE-BFC8-6298-FE6C-C3A357430A9C}"/>
                </a:ext>
              </a:extLst>
            </p:cNvPr>
            <p:cNvSpPr txBox="1"/>
            <p:nvPr/>
          </p:nvSpPr>
          <p:spPr>
            <a:xfrm>
              <a:off x="2387298" y="5946692"/>
              <a:ext cx="2317737" cy="484459"/>
            </a:xfrm>
            <a:prstGeom prst="rect">
              <a:avLst/>
            </a:prstGeom>
            <a:noFill/>
          </p:spPr>
          <p:txBody>
            <a:bodyPr wrap="square">
              <a:spAutoFit/>
            </a:bodyPr>
            <a:lstStyle/>
            <a:p>
              <a:r>
                <a:rPr lang="en-US" sz="2400" b="1" dirty="0">
                  <a:solidFill>
                    <a:srgbClr val="FF0000"/>
                  </a:solidFill>
                </a:rPr>
                <a:t>F</a:t>
              </a:r>
              <a:r>
                <a:rPr lang="en-CN" sz="2400" b="1" dirty="0">
                  <a:solidFill>
                    <a:srgbClr val="FF0000"/>
                  </a:solidFill>
                </a:rPr>
                <a:t>ine-tuning</a:t>
              </a:r>
            </a:p>
          </p:txBody>
        </p:sp>
      </p:grpSp>
      <p:sp>
        <p:nvSpPr>
          <p:cNvPr id="42" name="Oval 41">
            <a:extLst>
              <a:ext uri="{FF2B5EF4-FFF2-40B4-BE49-F238E27FC236}">
                <a16:creationId xmlns:a16="http://schemas.microsoft.com/office/drawing/2014/main" id="{7BD9B039-A0BF-7BFA-660F-12850182CCB9}"/>
              </a:ext>
            </a:extLst>
          </p:cNvPr>
          <p:cNvSpPr/>
          <p:nvPr/>
        </p:nvSpPr>
        <p:spPr>
          <a:xfrm>
            <a:off x="2882423" y="5021741"/>
            <a:ext cx="2425591" cy="7737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351"/>
          </a:p>
        </p:txBody>
      </p:sp>
      <p:sp>
        <p:nvSpPr>
          <p:cNvPr id="43" name="Oval 42">
            <a:extLst>
              <a:ext uri="{FF2B5EF4-FFF2-40B4-BE49-F238E27FC236}">
                <a16:creationId xmlns:a16="http://schemas.microsoft.com/office/drawing/2014/main" id="{9665221E-097D-F449-2396-19F1B67750CD}"/>
              </a:ext>
            </a:extLst>
          </p:cNvPr>
          <p:cNvSpPr/>
          <p:nvPr/>
        </p:nvSpPr>
        <p:spPr>
          <a:xfrm>
            <a:off x="7083180" y="5021741"/>
            <a:ext cx="2425591" cy="7737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351"/>
          </a:p>
        </p:txBody>
      </p:sp>
      <p:grpSp>
        <p:nvGrpSpPr>
          <p:cNvPr id="16" name="组合 15">
            <a:extLst>
              <a:ext uri="{FF2B5EF4-FFF2-40B4-BE49-F238E27FC236}">
                <a16:creationId xmlns:a16="http://schemas.microsoft.com/office/drawing/2014/main" id="{745456AD-BA57-4EF7-7840-B345D24B93E0}"/>
              </a:ext>
            </a:extLst>
          </p:cNvPr>
          <p:cNvGrpSpPr/>
          <p:nvPr/>
        </p:nvGrpSpPr>
        <p:grpSpPr>
          <a:xfrm>
            <a:off x="2242330" y="2102631"/>
            <a:ext cx="1683410" cy="415498"/>
            <a:chOff x="6665404" y="2229893"/>
            <a:chExt cx="1683410" cy="415498"/>
          </a:xfrm>
        </p:grpSpPr>
        <p:sp>
          <p:nvSpPr>
            <p:cNvPr id="15" name="TextBox 14">
              <a:extLst>
                <a:ext uri="{FF2B5EF4-FFF2-40B4-BE49-F238E27FC236}">
                  <a16:creationId xmlns:a16="http://schemas.microsoft.com/office/drawing/2014/main" id="{C479999A-687F-57B0-C36E-D1698A9BC2F4}"/>
                </a:ext>
              </a:extLst>
            </p:cNvPr>
            <p:cNvSpPr txBox="1"/>
            <p:nvPr/>
          </p:nvSpPr>
          <p:spPr>
            <a:xfrm>
              <a:off x="6665404" y="2229893"/>
              <a:ext cx="1683410" cy="415498"/>
            </a:xfrm>
            <a:prstGeom prst="rect">
              <a:avLst/>
            </a:prstGeom>
            <a:noFill/>
          </p:spPr>
          <p:txBody>
            <a:bodyPr wrap="none" rtlCol="0">
              <a:spAutoFit/>
            </a:bodyPr>
            <a:lstStyle/>
            <a:p>
              <a:r>
                <a:rPr lang="en-CN" sz="2100" b="1" dirty="0"/>
                <a:t>( 𝞱-term, CP )</a:t>
              </a:r>
            </a:p>
          </p:txBody>
        </p:sp>
        <p:cxnSp>
          <p:nvCxnSpPr>
            <p:cNvPr id="46" name="Straight Connector 45">
              <a:extLst>
                <a:ext uri="{FF2B5EF4-FFF2-40B4-BE49-F238E27FC236}">
                  <a16:creationId xmlns:a16="http://schemas.microsoft.com/office/drawing/2014/main" id="{0E768BA3-A8F7-65FA-17B1-64EAEEA59BAD}"/>
                </a:ext>
              </a:extLst>
            </p:cNvPr>
            <p:cNvCxnSpPr/>
            <p:nvPr/>
          </p:nvCxnSpPr>
          <p:spPr>
            <a:xfrm flipH="1">
              <a:off x="7782344" y="2260960"/>
              <a:ext cx="317477" cy="3452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灯片编号占位符 1">
            <a:extLst>
              <a:ext uri="{FF2B5EF4-FFF2-40B4-BE49-F238E27FC236}">
                <a16:creationId xmlns:a16="http://schemas.microsoft.com/office/drawing/2014/main" id="{040FEE80-D95A-AAE7-8F74-5AD126D61EBC}"/>
              </a:ext>
            </a:extLst>
          </p:cNvPr>
          <p:cNvSpPr>
            <a:spLocks noGrp="1"/>
          </p:cNvSpPr>
          <p:nvPr>
            <p:ph type="sldNum" sz="quarter" idx="12"/>
          </p:nvPr>
        </p:nvSpPr>
        <p:spPr/>
        <p:txBody>
          <a:bodyPr/>
          <a:lstStyle/>
          <a:p>
            <a:fld id="{08131D0A-A404-0740-B6FB-EEA5752EAA1C}" type="slidenum">
              <a:rPr lang="en-CN" smtClean="0"/>
              <a:t>43</a:t>
            </a:fld>
            <a:endParaRPr lang="en-CN"/>
          </a:p>
        </p:txBody>
      </p:sp>
    </p:spTree>
    <p:extLst>
      <p:ext uri="{BB962C8B-B14F-4D97-AF65-F5344CB8AC3E}">
        <p14:creationId xmlns:p14="http://schemas.microsoft.com/office/powerpoint/2010/main" val="2185305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86EF5BF-9335-3F01-0CEF-BB71EDA21847}"/>
              </a:ext>
            </a:extLst>
          </p:cNvPr>
          <p:cNvSpPr>
            <a:spLocks noGrp="1"/>
          </p:cNvSpPr>
          <p:nvPr>
            <p:ph type="title"/>
          </p:nvPr>
        </p:nvSpPr>
        <p:spPr>
          <a:xfrm>
            <a:off x="1524002" y="20293"/>
            <a:ext cx="6380923" cy="743643"/>
          </a:xfrm>
        </p:spPr>
        <p:txBody>
          <a:bodyPr>
            <a:normAutofit/>
          </a:bodyPr>
          <a:lstStyle/>
          <a:p>
            <a:r>
              <a:rPr lang="en-US" sz="3200" b="1" dirty="0">
                <a:solidFill>
                  <a:srgbClr val="0432FF"/>
                </a:solidFill>
                <a:latin typeface="+mn-lt"/>
              </a:rPr>
              <a:t>1. A</a:t>
            </a:r>
            <a:r>
              <a:rPr lang="en-US" altLang="zh-CN" sz="3200" b="1" dirty="0">
                <a:solidFill>
                  <a:srgbClr val="0432FF"/>
                </a:solidFill>
                <a:latin typeface="+mn-lt"/>
              </a:rPr>
              <a:t>xions</a:t>
            </a:r>
            <a:r>
              <a:rPr lang="zh-CN" altLang="en-US" sz="3200" b="1" dirty="0">
                <a:solidFill>
                  <a:srgbClr val="0432FF"/>
                </a:solidFill>
                <a:latin typeface="+mn-lt"/>
              </a:rPr>
              <a:t> </a:t>
            </a:r>
            <a:r>
              <a:rPr lang="en-US" altLang="zh-CN" sz="3200" b="1" dirty="0">
                <a:solidFill>
                  <a:srgbClr val="0432FF"/>
                </a:solidFill>
                <a:latin typeface="+mn-lt"/>
              </a:rPr>
              <a:t>in</a:t>
            </a:r>
            <a:r>
              <a:rPr lang="zh-CN" altLang="en-US" sz="3200" b="1" dirty="0">
                <a:solidFill>
                  <a:srgbClr val="0432FF"/>
                </a:solidFill>
                <a:latin typeface="+mn-lt"/>
              </a:rPr>
              <a:t> </a:t>
            </a:r>
            <a:r>
              <a:rPr lang="en-US" altLang="zh-CN" sz="3200" b="1" dirty="0">
                <a:solidFill>
                  <a:srgbClr val="0432FF"/>
                </a:solidFill>
                <a:latin typeface="+mn-lt"/>
              </a:rPr>
              <a:t>a nutshell</a:t>
            </a:r>
            <a:r>
              <a:rPr lang="en-US" sz="3200" b="1" dirty="0">
                <a:solidFill>
                  <a:srgbClr val="0432FF"/>
                </a:solidFill>
                <a:latin typeface="+mn-lt"/>
              </a:rPr>
              <a:t> </a:t>
            </a:r>
            <a:endParaRPr lang="en-CN" sz="3200" dirty="0">
              <a:solidFill>
                <a:srgbClr val="0432FF"/>
              </a:solidFill>
              <a:latin typeface="+mn-lt"/>
            </a:endParaRPr>
          </a:p>
        </p:txBody>
      </p:sp>
      <p:sp>
        <p:nvSpPr>
          <p:cNvPr id="4" name="Date Placeholder 3">
            <a:extLst>
              <a:ext uri="{FF2B5EF4-FFF2-40B4-BE49-F238E27FC236}">
                <a16:creationId xmlns:a16="http://schemas.microsoft.com/office/drawing/2014/main" id="{47B12DC2-7813-6A08-BB8D-7AE077154D0D}"/>
              </a:ext>
            </a:extLst>
          </p:cNvPr>
          <p:cNvSpPr>
            <a:spLocks noGrp="1"/>
          </p:cNvSpPr>
          <p:nvPr>
            <p:ph type="dt" sz="half" idx="10"/>
          </p:nvPr>
        </p:nvSpPr>
        <p:spPr/>
        <p:txBody>
          <a:bodyPr/>
          <a:lstStyle/>
          <a:p>
            <a:fld id="{70B75F77-3F76-3D40-B6A8-4602887D931E}" type="datetime1">
              <a:rPr lang="zh-CN" altLang="en-US" smtClean="0"/>
              <a:t>2025/9/20</a:t>
            </a:fld>
            <a:endParaRPr lang="en-CN"/>
          </a:p>
        </p:txBody>
      </p:sp>
      <p:sp>
        <p:nvSpPr>
          <p:cNvPr id="5" name="Footer Placeholder 4">
            <a:extLst>
              <a:ext uri="{FF2B5EF4-FFF2-40B4-BE49-F238E27FC236}">
                <a16:creationId xmlns:a16="http://schemas.microsoft.com/office/drawing/2014/main" id="{5660028C-0F8A-759E-D9E7-090A263C9EE2}"/>
              </a:ext>
            </a:extLst>
          </p:cNvPr>
          <p:cNvSpPr>
            <a:spLocks noGrp="1"/>
          </p:cNvSpPr>
          <p:nvPr>
            <p:ph type="ftr" sz="quarter" idx="11"/>
          </p:nvPr>
        </p:nvSpPr>
        <p:spPr/>
        <p:txBody>
          <a:bodyPr/>
          <a:lstStyle/>
          <a:p>
            <a:r>
              <a:rPr lang="en-US" altLang="zh-CN"/>
              <a:t>2025 </a:t>
            </a:r>
            <a:r>
              <a:rPr lang="zh-CN" altLang="en-US"/>
              <a:t>高能物理理论与实验融合研讨会</a:t>
            </a:r>
            <a:endParaRPr lang="en-CN" dirty="0"/>
          </a:p>
        </p:txBody>
      </p:sp>
      <p:cxnSp>
        <p:nvCxnSpPr>
          <p:cNvPr id="7" name="Straight Connector 6">
            <a:extLst>
              <a:ext uri="{FF2B5EF4-FFF2-40B4-BE49-F238E27FC236}">
                <a16:creationId xmlns:a16="http://schemas.microsoft.com/office/drawing/2014/main" id="{E757EEC6-C72D-1B24-CD81-9CB4ADA913BE}"/>
              </a:ext>
            </a:extLst>
          </p:cNvPr>
          <p:cNvCxnSpPr>
            <a:cxnSpLocks/>
          </p:cNvCxnSpPr>
          <p:nvPr/>
        </p:nvCxnSpPr>
        <p:spPr>
          <a:xfrm>
            <a:off x="1524000" y="721781"/>
            <a:ext cx="9144000" cy="0"/>
          </a:xfrm>
          <a:prstGeom prst="line">
            <a:avLst/>
          </a:prstGeom>
          <a:ln w="38100">
            <a:solidFill>
              <a:srgbClr val="7A81FF"/>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7A84C307-8A01-7114-5D26-75A4C39E8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219" y="0"/>
            <a:ext cx="632264" cy="663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9EE168-295F-47D1-052D-F80E54855BC5}"/>
              </a:ext>
            </a:extLst>
          </p:cNvPr>
          <p:cNvSpPr txBox="1"/>
          <p:nvPr/>
        </p:nvSpPr>
        <p:spPr>
          <a:xfrm>
            <a:off x="578103" y="1077453"/>
            <a:ext cx="3263394"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CN" sz="2400" b="1" dirty="0"/>
              <a:t>PQ symmetry and Axion</a:t>
            </a:r>
          </a:p>
        </p:txBody>
      </p:sp>
      <p:sp>
        <p:nvSpPr>
          <p:cNvPr id="14" name="Right Arrow 13">
            <a:extLst>
              <a:ext uri="{FF2B5EF4-FFF2-40B4-BE49-F238E27FC236}">
                <a16:creationId xmlns:a16="http://schemas.microsoft.com/office/drawing/2014/main" id="{590D7770-4D23-16B8-0DBF-FB599147CBF2}"/>
              </a:ext>
            </a:extLst>
          </p:cNvPr>
          <p:cNvSpPr/>
          <p:nvPr/>
        </p:nvSpPr>
        <p:spPr>
          <a:xfrm>
            <a:off x="2453043" y="2472677"/>
            <a:ext cx="1145158" cy="365619"/>
          </a:xfrm>
          <a:prstGeom prst="rightArrow">
            <a:avLst>
              <a:gd name="adj1" fmla="val 56175"/>
              <a:gd name="adj2" fmla="val 50000"/>
            </a:avLst>
          </a:prstGeom>
          <a:solidFill>
            <a:srgbClr val="00FA00"/>
          </a:solidFill>
          <a:ln>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351"/>
          </a:p>
        </p:txBody>
      </p:sp>
      <p:grpSp>
        <p:nvGrpSpPr>
          <p:cNvPr id="31" name="Group 30">
            <a:extLst>
              <a:ext uri="{FF2B5EF4-FFF2-40B4-BE49-F238E27FC236}">
                <a16:creationId xmlns:a16="http://schemas.microsoft.com/office/drawing/2014/main" id="{50D2F890-59C4-0A46-CAC2-A47EEC7E5225}"/>
              </a:ext>
            </a:extLst>
          </p:cNvPr>
          <p:cNvGrpSpPr/>
          <p:nvPr/>
        </p:nvGrpSpPr>
        <p:grpSpPr>
          <a:xfrm>
            <a:off x="463463" y="1978468"/>
            <a:ext cx="2104036" cy="1110849"/>
            <a:chOff x="1028528" y="2525747"/>
            <a:chExt cx="2918885" cy="1109344"/>
          </a:xfrm>
        </p:grpSpPr>
        <p:grpSp>
          <p:nvGrpSpPr>
            <p:cNvPr id="13" name="Group 12">
              <a:extLst>
                <a:ext uri="{FF2B5EF4-FFF2-40B4-BE49-F238E27FC236}">
                  <a16:creationId xmlns:a16="http://schemas.microsoft.com/office/drawing/2014/main" id="{B3ABF1BF-7727-8ECC-CB02-8A6195797470}"/>
                </a:ext>
              </a:extLst>
            </p:cNvPr>
            <p:cNvGrpSpPr/>
            <p:nvPr/>
          </p:nvGrpSpPr>
          <p:grpSpPr>
            <a:xfrm>
              <a:off x="1028528" y="2525747"/>
              <a:ext cx="2234725" cy="700641"/>
              <a:chOff x="403985" y="2217210"/>
              <a:chExt cx="2234725" cy="700641"/>
            </a:xfrm>
          </p:grpSpPr>
          <p:sp>
            <p:nvSpPr>
              <p:cNvPr id="8" name="TextBox 7">
                <a:extLst>
                  <a:ext uri="{FF2B5EF4-FFF2-40B4-BE49-F238E27FC236}">
                    <a16:creationId xmlns:a16="http://schemas.microsoft.com/office/drawing/2014/main" id="{D5E3BF8E-0CEE-F757-AAF3-492CE4DA0BB3}"/>
                  </a:ext>
                </a:extLst>
              </p:cNvPr>
              <p:cNvSpPr txBox="1"/>
              <p:nvPr/>
            </p:nvSpPr>
            <p:spPr>
              <a:xfrm>
                <a:off x="434959" y="2687332"/>
                <a:ext cx="1985472" cy="230519"/>
              </a:xfrm>
              <a:prstGeom prst="rect">
                <a:avLst/>
              </a:prstGeom>
              <a:noFill/>
            </p:spPr>
            <p:txBody>
              <a:bodyPr wrap="square">
                <a:spAutoFit/>
              </a:bodyPr>
              <a:lstStyle/>
              <a:p>
                <a:r>
                  <a:rPr lang="en-CN" sz="900" b="1" i="1" dirty="0">
                    <a:solidFill>
                      <a:schemeClr val="bg1">
                        <a:lumMod val="50000"/>
                      </a:schemeClr>
                    </a:solidFill>
                  </a:rPr>
                  <a:t>Peccei and Quinn, 1977</a:t>
                </a:r>
              </a:p>
            </p:txBody>
          </p:sp>
          <p:sp>
            <p:nvSpPr>
              <p:cNvPr id="10" name="TextBox 9">
                <a:extLst>
                  <a:ext uri="{FF2B5EF4-FFF2-40B4-BE49-F238E27FC236}">
                    <a16:creationId xmlns:a16="http://schemas.microsoft.com/office/drawing/2014/main" id="{3C18B539-1DB0-4F00-334E-DC27353FB109}"/>
                  </a:ext>
                </a:extLst>
              </p:cNvPr>
              <p:cNvSpPr txBox="1"/>
              <p:nvPr/>
            </p:nvSpPr>
            <p:spPr>
              <a:xfrm>
                <a:off x="403985" y="2217210"/>
                <a:ext cx="2234725" cy="461040"/>
              </a:xfrm>
              <a:prstGeom prst="rect">
                <a:avLst/>
              </a:prstGeom>
              <a:noFill/>
            </p:spPr>
            <p:txBody>
              <a:bodyPr wrap="square">
                <a:spAutoFit/>
              </a:bodyPr>
              <a:lstStyle/>
              <a:p>
                <a:r>
                  <a:rPr lang="en-CN" sz="2400" b="1" dirty="0"/>
                  <a:t>U</a:t>
                </a:r>
                <a:r>
                  <a:rPr lang="en-CN" sz="2400" b="1" baseline="-25000" dirty="0"/>
                  <a:t>PQ</a:t>
                </a:r>
                <a:r>
                  <a:rPr lang="en-CN" sz="2400" b="1" dirty="0"/>
                  <a:t>(1)</a:t>
                </a:r>
              </a:p>
            </p:txBody>
          </p:sp>
        </p:grpSp>
        <p:sp>
          <p:nvSpPr>
            <p:cNvPr id="16" name="TextBox 15">
              <a:extLst>
                <a:ext uri="{FF2B5EF4-FFF2-40B4-BE49-F238E27FC236}">
                  <a16:creationId xmlns:a16="http://schemas.microsoft.com/office/drawing/2014/main" id="{F5CE39B9-13CC-E696-76BB-46A2999B94BC}"/>
                </a:ext>
              </a:extLst>
            </p:cNvPr>
            <p:cNvSpPr txBox="1"/>
            <p:nvPr/>
          </p:nvSpPr>
          <p:spPr>
            <a:xfrm>
              <a:off x="1059502" y="3204788"/>
              <a:ext cx="2887911" cy="430303"/>
            </a:xfrm>
            <a:prstGeom prst="rect">
              <a:avLst/>
            </a:prstGeom>
            <a:noFill/>
          </p:spPr>
          <p:txBody>
            <a:bodyPr wrap="square">
              <a:spAutoFit/>
            </a:bodyPr>
            <a:lstStyle/>
            <a:p>
              <a:r>
                <a:rPr lang="en-US" sz="1100" b="1" dirty="0">
                  <a:solidFill>
                    <a:srgbClr val="FF0000"/>
                  </a:solidFill>
                </a:rPr>
                <a:t>global chiral U(1) symmetry</a:t>
              </a:r>
            </a:p>
            <a:p>
              <a:r>
                <a:rPr lang="en-US" sz="1100" b="1" dirty="0">
                  <a:solidFill>
                    <a:srgbClr val="FF0000"/>
                  </a:solidFill>
                </a:rPr>
                <a:t>anomalous under QCD</a:t>
              </a:r>
              <a:endParaRPr lang="en-CN" sz="1100" b="1" dirty="0">
                <a:solidFill>
                  <a:srgbClr val="FF0000"/>
                </a:solidFill>
              </a:endParaRPr>
            </a:p>
          </p:txBody>
        </p:sp>
      </p:grpSp>
      <p:sp>
        <p:nvSpPr>
          <p:cNvPr id="23" name="TextBox 22">
            <a:extLst>
              <a:ext uri="{FF2B5EF4-FFF2-40B4-BE49-F238E27FC236}">
                <a16:creationId xmlns:a16="http://schemas.microsoft.com/office/drawing/2014/main" id="{75945115-A0CA-922C-C4E2-2532721F6897}"/>
              </a:ext>
            </a:extLst>
          </p:cNvPr>
          <p:cNvSpPr txBox="1"/>
          <p:nvPr/>
        </p:nvSpPr>
        <p:spPr>
          <a:xfrm>
            <a:off x="1995309" y="2104301"/>
            <a:ext cx="1969649" cy="400110"/>
          </a:xfrm>
          <a:prstGeom prst="rect">
            <a:avLst/>
          </a:prstGeom>
          <a:noFill/>
        </p:spPr>
        <p:txBody>
          <a:bodyPr wrap="square">
            <a:spAutoFit/>
          </a:bodyPr>
          <a:lstStyle/>
          <a:p>
            <a:pPr algn="ctr"/>
            <a:r>
              <a:rPr lang="en-CN" sz="1000" b="1" dirty="0"/>
              <a:t>spontaneously </a:t>
            </a:r>
            <a:r>
              <a:rPr lang="en-CN" sz="1000" b="1"/>
              <a:t>broken </a:t>
            </a:r>
            <a:endParaRPr lang="en-US" sz="1000" b="1" dirty="0"/>
          </a:p>
          <a:p>
            <a:pPr algn="ctr"/>
            <a:r>
              <a:rPr lang="en-CN" sz="1000" b="1"/>
              <a:t>at </a:t>
            </a:r>
            <a:r>
              <a:rPr lang="en-CN" sz="1000" b="1" dirty="0"/>
              <a:t>scale f</a:t>
            </a:r>
            <a:r>
              <a:rPr lang="en-CN" sz="1000" b="1" baseline="-25000" dirty="0"/>
              <a:t>a</a:t>
            </a:r>
          </a:p>
        </p:txBody>
      </p:sp>
      <p:grpSp>
        <p:nvGrpSpPr>
          <p:cNvPr id="33" name="Group 32">
            <a:extLst>
              <a:ext uri="{FF2B5EF4-FFF2-40B4-BE49-F238E27FC236}">
                <a16:creationId xmlns:a16="http://schemas.microsoft.com/office/drawing/2014/main" id="{523110A3-B66E-B93D-B343-366432A52D8B}"/>
              </a:ext>
            </a:extLst>
          </p:cNvPr>
          <p:cNvGrpSpPr/>
          <p:nvPr/>
        </p:nvGrpSpPr>
        <p:grpSpPr>
          <a:xfrm>
            <a:off x="3785219" y="1978468"/>
            <a:ext cx="2369976" cy="917852"/>
            <a:chOff x="7842926" y="2545394"/>
            <a:chExt cx="3382230" cy="916609"/>
          </a:xfrm>
        </p:grpSpPr>
        <p:grpSp>
          <p:nvGrpSpPr>
            <p:cNvPr id="6" name="Group 5">
              <a:extLst>
                <a:ext uri="{FF2B5EF4-FFF2-40B4-BE49-F238E27FC236}">
                  <a16:creationId xmlns:a16="http://schemas.microsoft.com/office/drawing/2014/main" id="{50CB3A18-A524-CE57-2532-7983C53D77DE}"/>
                </a:ext>
              </a:extLst>
            </p:cNvPr>
            <p:cNvGrpSpPr/>
            <p:nvPr/>
          </p:nvGrpSpPr>
          <p:grpSpPr>
            <a:xfrm>
              <a:off x="7842926" y="2545394"/>
              <a:ext cx="3071193" cy="670155"/>
              <a:chOff x="436499" y="4661580"/>
              <a:chExt cx="3071193" cy="670155"/>
            </a:xfrm>
          </p:grpSpPr>
          <p:sp>
            <p:nvSpPr>
              <p:cNvPr id="21" name="TextBox 20">
                <a:extLst>
                  <a:ext uri="{FF2B5EF4-FFF2-40B4-BE49-F238E27FC236}">
                    <a16:creationId xmlns:a16="http://schemas.microsoft.com/office/drawing/2014/main" id="{14B3BD7D-78FF-5EF1-9781-0A216D98AA49}"/>
                  </a:ext>
                </a:extLst>
              </p:cNvPr>
              <p:cNvSpPr txBox="1"/>
              <p:nvPr/>
            </p:nvSpPr>
            <p:spPr>
              <a:xfrm>
                <a:off x="436499" y="5101215"/>
                <a:ext cx="3071193" cy="230520"/>
              </a:xfrm>
              <a:prstGeom prst="rect">
                <a:avLst/>
              </a:prstGeom>
              <a:noFill/>
            </p:spPr>
            <p:txBody>
              <a:bodyPr wrap="square">
                <a:spAutoFit/>
              </a:bodyPr>
              <a:lstStyle/>
              <a:p>
                <a:r>
                  <a:rPr lang="en-CN" sz="900" b="1" i="1" dirty="0">
                    <a:solidFill>
                      <a:schemeClr val="bg1">
                        <a:lumMod val="50000"/>
                      </a:schemeClr>
                    </a:solidFill>
                  </a:rPr>
                  <a:t>Weinberg</a:t>
                </a:r>
                <a:r>
                  <a:rPr lang="en-US" sz="900" b="1" i="1" dirty="0">
                    <a:solidFill>
                      <a:schemeClr val="bg1">
                        <a:lumMod val="50000"/>
                      </a:schemeClr>
                    </a:solidFill>
                  </a:rPr>
                  <a:t>, 1978; </a:t>
                </a:r>
                <a:r>
                  <a:rPr lang="en-US" sz="900" b="1" i="1" dirty="0" err="1">
                    <a:solidFill>
                      <a:schemeClr val="bg1">
                        <a:lumMod val="50000"/>
                      </a:schemeClr>
                    </a:solidFill>
                  </a:rPr>
                  <a:t>Wilczek</a:t>
                </a:r>
                <a:r>
                  <a:rPr lang="en-US" sz="900" b="1" i="1" dirty="0">
                    <a:solidFill>
                      <a:schemeClr val="bg1">
                        <a:lumMod val="50000"/>
                      </a:schemeClr>
                    </a:solidFill>
                  </a:rPr>
                  <a:t>, 1978, </a:t>
                </a:r>
                <a:r>
                  <a:rPr lang="en-US" altLang="zh-CN" sz="900" b="1" i="1" dirty="0">
                    <a:solidFill>
                      <a:schemeClr val="bg1">
                        <a:lumMod val="50000"/>
                      </a:schemeClr>
                    </a:solidFill>
                  </a:rPr>
                  <a:t>1991</a:t>
                </a:r>
                <a:endParaRPr lang="en-CN" sz="900" b="1" i="1" dirty="0">
                  <a:solidFill>
                    <a:schemeClr val="bg1">
                      <a:lumMod val="50000"/>
                    </a:schemeClr>
                  </a:solidFill>
                </a:endParaRPr>
              </a:p>
            </p:txBody>
          </p:sp>
          <p:sp>
            <p:nvSpPr>
              <p:cNvPr id="22" name="TextBox 21">
                <a:extLst>
                  <a:ext uri="{FF2B5EF4-FFF2-40B4-BE49-F238E27FC236}">
                    <a16:creationId xmlns:a16="http://schemas.microsoft.com/office/drawing/2014/main" id="{7E6543C0-4940-0501-B5B9-DF91B220E270}"/>
                  </a:ext>
                </a:extLst>
              </p:cNvPr>
              <p:cNvSpPr txBox="1"/>
              <p:nvPr/>
            </p:nvSpPr>
            <p:spPr>
              <a:xfrm>
                <a:off x="436499" y="4661580"/>
                <a:ext cx="2234725" cy="461040"/>
              </a:xfrm>
              <a:prstGeom prst="rect">
                <a:avLst/>
              </a:prstGeom>
              <a:noFill/>
            </p:spPr>
            <p:txBody>
              <a:bodyPr wrap="square">
                <a:spAutoFit/>
              </a:bodyPr>
              <a:lstStyle/>
              <a:p>
                <a:r>
                  <a:rPr lang="en-CN" sz="2400" b="1" dirty="0"/>
                  <a:t>QCD</a:t>
                </a:r>
                <a:r>
                  <a:rPr lang="zh-CN" altLang="en-US" sz="2400" b="1" dirty="0"/>
                  <a:t> </a:t>
                </a:r>
                <a:r>
                  <a:rPr lang="en-CN" sz="2400" b="1" dirty="0"/>
                  <a:t>Axion</a:t>
                </a:r>
              </a:p>
            </p:txBody>
          </p:sp>
        </p:grpSp>
        <p:sp>
          <p:nvSpPr>
            <p:cNvPr id="11" name="TextBox 10">
              <a:extLst>
                <a:ext uri="{FF2B5EF4-FFF2-40B4-BE49-F238E27FC236}">
                  <a16:creationId xmlns:a16="http://schemas.microsoft.com/office/drawing/2014/main" id="{B5AB483E-5D40-2FF0-28DD-5E133D8C92B3}"/>
                </a:ext>
              </a:extLst>
            </p:cNvPr>
            <p:cNvSpPr txBox="1"/>
            <p:nvPr/>
          </p:nvSpPr>
          <p:spPr>
            <a:xfrm>
              <a:off x="7862181" y="3200747"/>
              <a:ext cx="3362975" cy="261256"/>
            </a:xfrm>
            <a:prstGeom prst="rect">
              <a:avLst/>
            </a:prstGeom>
            <a:noFill/>
          </p:spPr>
          <p:txBody>
            <a:bodyPr wrap="square">
              <a:spAutoFit/>
            </a:bodyPr>
            <a:lstStyle/>
            <a:p>
              <a:r>
                <a:rPr lang="en-CN" sz="1100" b="1" dirty="0">
                  <a:solidFill>
                    <a:srgbClr val="FF0000"/>
                  </a:solidFill>
                </a:rPr>
                <a:t>pseudo-Nambu-Goldstone boson</a:t>
              </a:r>
            </a:p>
          </p:txBody>
        </p:sp>
      </p:grpSp>
      <p:grpSp>
        <p:nvGrpSpPr>
          <p:cNvPr id="2" name="组合 1">
            <a:extLst>
              <a:ext uri="{FF2B5EF4-FFF2-40B4-BE49-F238E27FC236}">
                <a16:creationId xmlns:a16="http://schemas.microsoft.com/office/drawing/2014/main" id="{AB0EE759-4A15-529A-7C2C-8FB2D996C5B3}"/>
              </a:ext>
            </a:extLst>
          </p:cNvPr>
          <p:cNvGrpSpPr/>
          <p:nvPr/>
        </p:nvGrpSpPr>
        <p:grpSpPr>
          <a:xfrm>
            <a:off x="241648" y="5317408"/>
            <a:ext cx="5721745" cy="655590"/>
            <a:chOff x="443947" y="5424723"/>
            <a:chExt cx="6041826" cy="655590"/>
          </a:xfrm>
        </p:grpSpPr>
        <p:sp>
          <p:nvSpPr>
            <p:cNvPr id="41" name="TextBox 40">
              <a:extLst>
                <a:ext uri="{FF2B5EF4-FFF2-40B4-BE49-F238E27FC236}">
                  <a16:creationId xmlns:a16="http://schemas.microsoft.com/office/drawing/2014/main" id="{247D9700-AEC2-02A6-08EC-694B39040DA1}"/>
                </a:ext>
              </a:extLst>
            </p:cNvPr>
            <p:cNvSpPr txBox="1"/>
            <p:nvPr/>
          </p:nvSpPr>
          <p:spPr>
            <a:xfrm>
              <a:off x="443947" y="5484174"/>
              <a:ext cx="1037864" cy="523220"/>
            </a:xfrm>
            <a:prstGeom prst="rect">
              <a:avLst/>
            </a:prstGeom>
            <a:noFill/>
          </p:spPr>
          <p:txBody>
            <a:bodyPr wrap="square">
              <a:spAutoFit/>
            </a:bodyPr>
            <a:lstStyle/>
            <a:p>
              <a:pPr algn="ctr"/>
              <a:r>
                <a:rPr lang="en-CN" sz="1400" b="1" dirty="0"/>
                <a:t>PQWW</a:t>
              </a:r>
            </a:p>
            <a:p>
              <a:pPr algn="ctr"/>
              <a:r>
                <a:rPr lang="en-US" sz="1400" b="1" dirty="0"/>
                <a:t>PQ scalar</a:t>
              </a:r>
              <a:endParaRPr lang="en-CN" sz="1400" b="1" dirty="0"/>
            </a:p>
          </p:txBody>
        </p:sp>
        <p:sp>
          <p:nvSpPr>
            <p:cNvPr id="43" name="TextBox 42">
              <a:extLst>
                <a:ext uri="{FF2B5EF4-FFF2-40B4-BE49-F238E27FC236}">
                  <a16:creationId xmlns:a16="http://schemas.microsoft.com/office/drawing/2014/main" id="{A7810F24-2FBF-D6B5-4C30-BBAA1B65E1FE}"/>
                </a:ext>
              </a:extLst>
            </p:cNvPr>
            <p:cNvSpPr txBox="1"/>
            <p:nvPr/>
          </p:nvSpPr>
          <p:spPr>
            <a:xfrm>
              <a:off x="1891896" y="5486832"/>
              <a:ext cx="2367885" cy="523220"/>
            </a:xfrm>
            <a:prstGeom prst="rect">
              <a:avLst/>
            </a:prstGeom>
            <a:noFill/>
          </p:spPr>
          <p:txBody>
            <a:bodyPr wrap="square">
              <a:spAutoFit/>
            </a:bodyPr>
            <a:lstStyle/>
            <a:p>
              <a:pPr algn="ctr"/>
              <a:r>
                <a:rPr lang="en-CN" sz="1400" b="1" dirty="0"/>
                <a:t>KSVZ</a:t>
              </a:r>
            </a:p>
            <a:p>
              <a:pPr algn="ctr"/>
              <a:r>
                <a:rPr lang="en-US" sz="1400" b="1" dirty="0"/>
                <a:t>heavy quarks + PQ scalar</a:t>
              </a:r>
              <a:endParaRPr lang="en-CN" sz="1400" b="1" dirty="0"/>
            </a:p>
          </p:txBody>
        </p:sp>
        <p:sp>
          <p:nvSpPr>
            <p:cNvPr id="45" name="TextBox 44">
              <a:extLst>
                <a:ext uri="{FF2B5EF4-FFF2-40B4-BE49-F238E27FC236}">
                  <a16:creationId xmlns:a16="http://schemas.microsoft.com/office/drawing/2014/main" id="{1C46C94A-B815-DFBA-30D5-88720331AC15}"/>
                </a:ext>
              </a:extLst>
            </p:cNvPr>
            <p:cNvSpPr txBox="1"/>
            <p:nvPr/>
          </p:nvSpPr>
          <p:spPr>
            <a:xfrm>
              <a:off x="4264168" y="5495108"/>
              <a:ext cx="2221605" cy="523220"/>
            </a:xfrm>
            <a:prstGeom prst="rect">
              <a:avLst/>
            </a:prstGeom>
            <a:noFill/>
          </p:spPr>
          <p:txBody>
            <a:bodyPr wrap="square">
              <a:spAutoFit/>
            </a:bodyPr>
            <a:lstStyle/>
            <a:p>
              <a:pPr algn="ctr"/>
              <a:r>
                <a:rPr lang="en-CN" sz="1400" b="1" dirty="0"/>
                <a:t>DFSZ</a:t>
              </a:r>
            </a:p>
            <a:p>
              <a:pPr algn="ctr"/>
              <a:r>
                <a:rPr lang="en-CN" sz="1400" b="1"/>
                <a:t>Higgs doublet+</a:t>
              </a:r>
              <a:r>
                <a:rPr lang="en-CN" sz="1400" b="1" dirty="0"/>
                <a:t>PQ scalar</a:t>
              </a:r>
            </a:p>
          </p:txBody>
        </p:sp>
        <p:sp>
          <p:nvSpPr>
            <p:cNvPr id="46" name="圆角矩形 45">
              <a:extLst>
                <a:ext uri="{FF2B5EF4-FFF2-40B4-BE49-F238E27FC236}">
                  <a16:creationId xmlns:a16="http://schemas.microsoft.com/office/drawing/2014/main" id="{CB7DC242-7BF8-6773-952B-A2F52CAE01FF}"/>
                </a:ext>
              </a:extLst>
            </p:cNvPr>
            <p:cNvSpPr/>
            <p:nvPr/>
          </p:nvSpPr>
          <p:spPr>
            <a:xfrm>
              <a:off x="596348" y="5424723"/>
              <a:ext cx="5728097" cy="655590"/>
            </a:xfrm>
            <a:prstGeom prst="roundRect">
              <a:avLst/>
            </a:prstGeom>
            <a:solidFill>
              <a:srgbClr val="FFFF00">
                <a:alpha val="203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sp>
        <p:nvSpPr>
          <p:cNvPr id="25" name="TextBox 7">
            <a:extLst>
              <a:ext uri="{FF2B5EF4-FFF2-40B4-BE49-F238E27FC236}">
                <a16:creationId xmlns:a16="http://schemas.microsoft.com/office/drawing/2014/main" id="{CBAAA45B-A235-920E-C5F3-A88BADF6CAA2}"/>
              </a:ext>
            </a:extLst>
          </p:cNvPr>
          <p:cNvSpPr txBox="1"/>
          <p:nvPr/>
        </p:nvSpPr>
        <p:spPr>
          <a:xfrm>
            <a:off x="8306334" y="1056329"/>
            <a:ext cx="2548455"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CN" sz="2400" b="1" dirty="0"/>
              <a:t>Axion Dark Matter</a:t>
            </a:r>
          </a:p>
        </p:txBody>
      </p:sp>
      <p:sp>
        <p:nvSpPr>
          <p:cNvPr id="26" name="TextBox 9">
            <a:extLst>
              <a:ext uri="{FF2B5EF4-FFF2-40B4-BE49-F238E27FC236}">
                <a16:creationId xmlns:a16="http://schemas.microsoft.com/office/drawing/2014/main" id="{791ED84A-531E-9AB6-9341-26E7FBAFE32A}"/>
              </a:ext>
            </a:extLst>
          </p:cNvPr>
          <p:cNvSpPr txBox="1"/>
          <p:nvPr/>
        </p:nvSpPr>
        <p:spPr>
          <a:xfrm>
            <a:off x="8598932" y="1762122"/>
            <a:ext cx="3045420" cy="307777"/>
          </a:xfrm>
          <a:prstGeom prst="rect">
            <a:avLst/>
          </a:prstGeom>
          <a:noFill/>
        </p:spPr>
        <p:txBody>
          <a:bodyPr wrap="square">
            <a:spAutoFit/>
          </a:bodyPr>
          <a:lstStyle/>
          <a:p>
            <a:pPr algn="ctr"/>
            <a:r>
              <a:rPr lang="en-CN" sz="1400" b="1" dirty="0"/>
              <a:t>Misalignment Production Mechanism</a:t>
            </a:r>
          </a:p>
        </p:txBody>
      </p:sp>
      <p:grpSp>
        <p:nvGrpSpPr>
          <p:cNvPr id="12" name="组合 11">
            <a:extLst>
              <a:ext uri="{FF2B5EF4-FFF2-40B4-BE49-F238E27FC236}">
                <a16:creationId xmlns:a16="http://schemas.microsoft.com/office/drawing/2014/main" id="{CAD6E63B-DB3E-F34B-85AD-ADE8D34998FC}"/>
              </a:ext>
            </a:extLst>
          </p:cNvPr>
          <p:cNvGrpSpPr/>
          <p:nvPr/>
        </p:nvGrpSpPr>
        <p:grpSpPr>
          <a:xfrm>
            <a:off x="808153" y="3749666"/>
            <a:ext cx="4537406" cy="795403"/>
            <a:chOff x="808153" y="3749666"/>
            <a:chExt cx="4537406" cy="795403"/>
          </a:xfrm>
        </p:grpSpPr>
        <p:grpSp>
          <p:nvGrpSpPr>
            <p:cNvPr id="9" name="组合 8">
              <a:extLst>
                <a:ext uri="{FF2B5EF4-FFF2-40B4-BE49-F238E27FC236}">
                  <a16:creationId xmlns:a16="http://schemas.microsoft.com/office/drawing/2014/main" id="{7BA34594-10B9-C294-DF08-3C0B1EB6856A}"/>
                </a:ext>
              </a:extLst>
            </p:cNvPr>
            <p:cNvGrpSpPr/>
            <p:nvPr/>
          </p:nvGrpSpPr>
          <p:grpSpPr>
            <a:xfrm>
              <a:off x="895669" y="3828431"/>
              <a:ext cx="4360337" cy="661486"/>
              <a:chOff x="1050907" y="3586399"/>
              <a:chExt cx="4696576" cy="757860"/>
            </a:xfrm>
            <a:effectLst/>
          </p:grpSpPr>
          <p:pic>
            <p:nvPicPr>
              <p:cNvPr id="36" name="图片 35">
                <a:extLst>
                  <a:ext uri="{FF2B5EF4-FFF2-40B4-BE49-F238E27FC236}">
                    <a16:creationId xmlns:a16="http://schemas.microsoft.com/office/drawing/2014/main" id="{C4B11B56-9F11-B2A5-4219-50D5636B84C7}"/>
                  </a:ext>
                </a:extLst>
              </p:cNvPr>
              <p:cNvPicPr>
                <a:picLocks noChangeAspect="1"/>
              </p:cNvPicPr>
              <p:nvPr/>
            </p:nvPicPr>
            <p:blipFill>
              <a:blip r:embed="rId4"/>
              <a:stretch>
                <a:fillRect/>
              </a:stretch>
            </p:blipFill>
            <p:spPr>
              <a:xfrm>
                <a:off x="1050907" y="3586399"/>
                <a:ext cx="4696576" cy="751114"/>
              </a:xfrm>
              <a:prstGeom prst="rect">
                <a:avLst/>
              </a:prstGeom>
              <a:solidFill>
                <a:srgbClr val="FFFFFF">
                  <a:shade val="85000"/>
                </a:srgbClr>
              </a:solidFill>
              <a:ln w="88900" cap="sq">
                <a:solidFill>
                  <a:srgbClr val="FFFFFF"/>
                </a:solidFill>
                <a:miter lim="800000"/>
              </a:ln>
              <a:effectLst/>
            </p:spPr>
          </p:pic>
          <p:sp>
            <p:nvSpPr>
              <p:cNvPr id="47" name="圆角矩形 46">
                <a:extLst>
                  <a:ext uri="{FF2B5EF4-FFF2-40B4-BE49-F238E27FC236}">
                    <a16:creationId xmlns:a16="http://schemas.microsoft.com/office/drawing/2014/main" id="{03350D1F-4D70-D8EF-6E89-8264D173E5C2}"/>
                  </a:ext>
                </a:extLst>
              </p:cNvPr>
              <p:cNvSpPr/>
              <p:nvPr/>
            </p:nvSpPr>
            <p:spPr>
              <a:xfrm>
                <a:off x="3365865" y="3593145"/>
                <a:ext cx="1187603" cy="751114"/>
              </a:xfrm>
              <a:prstGeom prst="roundRect">
                <a:avLst/>
              </a:prstGeom>
              <a:solidFill>
                <a:srgbClr val="00FA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9" name="圆角矩形 28">
              <a:extLst>
                <a:ext uri="{FF2B5EF4-FFF2-40B4-BE49-F238E27FC236}">
                  <a16:creationId xmlns:a16="http://schemas.microsoft.com/office/drawing/2014/main" id="{29461927-A978-D81F-BBB2-4ABFB72107A1}"/>
                </a:ext>
              </a:extLst>
            </p:cNvPr>
            <p:cNvSpPr/>
            <p:nvPr/>
          </p:nvSpPr>
          <p:spPr>
            <a:xfrm>
              <a:off x="808153" y="3749666"/>
              <a:ext cx="4537406" cy="795403"/>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5" name="文本框 34">
            <a:extLst>
              <a:ext uri="{FF2B5EF4-FFF2-40B4-BE49-F238E27FC236}">
                <a16:creationId xmlns:a16="http://schemas.microsoft.com/office/drawing/2014/main" id="{5616A991-F04C-C164-A170-FA1B28B230F5}"/>
              </a:ext>
            </a:extLst>
          </p:cNvPr>
          <p:cNvSpPr txBox="1"/>
          <p:nvPr/>
        </p:nvSpPr>
        <p:spPr>
          <a:xfrm>
            <a:off x="7255385" y="3119918"/>
            <a:ext cx="636592" cy="276999"/>
          </a:xfrm>
          <a:prstGeom prst="rect">
            <a:avLst/>
          </a:prstGeom>
          <a:noFill/>
        </p:spPr>
        <p:txBody>
          <a:bodyPr wrap="square">
            <a:spAutoFit/>
          </a:bodyPr>
          <a:lstStyle/>
          <a:p>
            <a:r>
              <a:rPr lang="zh-CN" altLang="en-US" sz="1200" dirty="0">
                <a:solidFill>
                  <a:srgbClr val="FF0000"/>
                </a:solidFill>
              </a:rPr>
              <a:t>𝜃</a:t>
            </a:r>
            <a:r>
              <a:rPr lang="en-US" altLang="zh-CN" sz="1200" dirty="0">
                <a:solidFill>
                  <a:srgbClr val="FF0000"/>
                </a:solidFill>
              </a:rPr>
              <a:t>=</a:t>
            </a:r>
            <a:r>
              <a:rPr lang="en-CN" altLang="zh-CN" sz="1200">
                <a:solidFill>
                  <a:srgbClr val="FF0000"/>
                </a:solidFill>
              </a:rPr>
              <a:t>a/f</a:t>
            </a:r>
            <a:r>
              <a:rPr lang="en-CN" altLang="zh-CN" sz="1200" baseline="-25000">
                <a:solidFill>
                  <a:srgbClr val="FF0000"/>
                </a:solidFill>
              </a:rPr>
              <a:t>a</a:t>
            </a:r>
            <a:endParaRPr lang="zh-CN" altLang="en-US" sz="1200" dirty="0">
              <a:solidFill>
                <a:srgbClr val="FF0000"/>
              </a:solidFill>
            </a:endParaRPr>
          </a:p>
        </p:txBody>
      </p:sp>
      <p:grpSp>
        <p:nvGrpSpPr>
          <p:cNvPr id="28" name="组合 27">
            <a:extLst>
              <a:ext uri="{FF2B5EF4-FFF2-40B4-BE49-F238E27FC236}">
                <a16:creationId xmlns:a16="http://schemas.microsoft.com/office/drawing/2014/main" id="{7B71E5EB-03CA-6DDC-3FF6-65BA8A817194}"/>
              </a:ext>
            </a:extLst>
          </p:cNvPr>
          <p:cNvGrpSpPr/>
          <p:nvPr/>
        </p:nvGrpSpPr>
        <p:grpSpPr>
          <a:xfrm>
            <a:off x="6321688" y="1896617"/>
            <a:ext cx="5177554" cy="4359237"/>
            <a:chOff x="6643666" y="1938772"/>
            <a:chExt cx="5177554" cy="4459733"/>
          </a:xfrm>
        </p:grpSpPr>
        <p:grpSp>
          <p:nvGrpSpPr>
            <p:cNvPr id="15" name="Group 12">
              <a:extLst>
                <a:ext uri="{FF2B5EF4-FFF2-40B4-BE49-F238E27FC236}">
                  <a16:creationId xmlns:a16="http://schemas.microsoft.com/office/drawing/2014/main" id="{72F5C911-F955-79CE-2CEF-039ACA9A8004}"/>
                </a:ext>
              </a:extLst>
            </p:cNvPr>
            <p:cNvGrpSpPr/>
            <p:nvPr/>
          </p:nvGrpSpPr>
          <p:grpSpPr>
            <a:xfrm>
              <a:off x="7036080" y="1938772"/>
              <a:ext cx="4785140" cy="4459733"/>
              <a:chOff x="439177" y="2003132"/>
              <a:chExt cx="4798623" cy="4165507"/>
            </a:xfrm>
          </p:grpSpPr>
          <p:pic>
            <p:nvPicPr>
              <p:cNvPr id="18" name="Picture 2" descr="quantum field theory - What corresponds to the radial component of the axion  potential? - Physics Stack Exchange">
                <a:extLst>
                  <a:ext uri="{FF2B5EF4-FFF2-40B4-BE49-F238E27FC236}">
                    <a16:creationId xmlns:a16="http://schemas.microsoft.com/office/drawing/2014/main" id="{83C4B4AF-6C43-3534-AF4E-B6F5A01F42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568" y="2124315"/>
                <a:ext cx="4665232" cy="40443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DDBE2B4-DE74-88EA-A3F7-4120D86DACCF}"/>
                  </a:ext>
                </a:extLst>
              </p:cNvPr>
              <p:cNvSpPr txBox="1"/>
              <p:nvPr/>
            </p:nvSpPr>
            <p:spPr>
              <a:xfrm>
                <a:off x="439177" y="2003132"/>
                <a:ext cx="1659001" cy="242367"/>
              </a:xfrm>
              <a:prstGeom prst="rect">
                <a:avLst/>
              </a:prstGeom>
              <a:noFill/>
            </p:spPr>
            <p:txBody>
              <a:bodyPr wrap="none" rtlCol="0">
                <a:spAutoFit/>
              </a:bodyPr>
              <a:lstStyle/>
              <a:p>
                <a:r>
                  <a:rPr lang="en-CN" sz="1051" b="1" dirty="0">
                    <a:solidFill>
                      <a:srgbClr val="FF0000"/>
                    </a:solidFill>
                  </a:rPr>
                  <a:t>After PQ transition</a:t>
                </a:r>
              </a:p>
            </p:txBody>
          </p:sp>
          <p:sp>
            <p:nvSpPr>
              <p:cNvPr id="20" name="TextBox 8">
                <a:extLst>
                  <a:ext uri="{FF2B5EF4-FFF2-40B4-BE49-F238E27FC236}">
                    <a16:creationId xmlns:a16="http://schemas.microsoft.com/office/drawing/2014/main" id="{53D0A1B4-E4C2-6B2A-40EA-E2EEE00C1229}"/>
                  </a:ext>
                </a:extLst>
              </p:cNvPr>
              <p:cNvSpPr txBox="1"/>
              <p:nvPr/>
            </p:nvSpPr>
            <p:spPr>
              <a:xfrm>
                <a:off x="439177" y="3947923"/>
                <a:ext cx="1376232" cy="237284"/>
              </a:xfrm>
              <a:prstGeom prst="rect">
                <a:avLst/>
              </a:prstGeom>
              <a:noFill/>
            </p:spPr>
            <p:txBody>
              <a:bodyPr wrap="square" rtlCol="0">
                <a:spAutoFit/>
              </a:bodyPr>
              <a:lstStyle/>
              <a:p>
                <a:r>
                  <a:rPr lang="en-CN" sz="1051" b="1" dirty="0">
                    <a:solidFill>
                      <a:srgbClr val="FF0000"/>
                    </a:solidFill>
                  </a:rPr>
                  <a:t>After QCD transition</a:t>
                </a:r>
              </a:p>
            </p:txBody>
          </p:sp>
          <p:sp>
            <p:nvSpPr>
              <p:cNvPr id="24" name="TextBox 13">
                <a:extLst>
                  <a:ext uri="{FF2B5EF4-FFF2-40B4-BE49-F238E27FC236}">
                    <a16:creationId xmlns:a16="http://schemas.microsoft.com/office/drawing/2014/main" id="{3850B798-5702-7027-49FD-9A8C90482F6F}"/>
                  </a:ext>
                </a:extLst>
              </p:cNvPr>
              <p:cNvSpPr txBox="1"/>
              <p:nvPr/>
            </p:nvSpPr>
            <p:spPr>
              <a:xfrm>
                <a:off x="439177" y="5136755"/>
                <a:ext cx="1970552" cy="539368"/>
              </a:xfrm>
              <a:prstGeom prst="rect">
                <a:avLst/>
              </a:prstGeom>
              <a:noFill/>
            </p:spPr>
            <p:txBody>
              <a:bodyPr wrap="square">
                <a:spAutoFit/>
              </a:bodyPr>
              <a:lstStyle/>
              <a:p>
                <a:r>
                  <a:rPr lang="en-CN" sz="1051" b="1" dirty="0">
                    <a:solidFill>
                      <a:srgbClr val="FF0000"/>
                    </a:solidFill>
                  </a:rPr>
                  <a:t>Damped oscillations around </a:t>
                </a:r>
              </a:p>
              <a:p>
                <a:r>
                  <a:rPr lang="en-CN" sz="1051" b="1">
                    <a:solidFill>
                      <a:srgbClr val="FF0000"/>
                    </a:solidFill>
                  </a:rPr>
                  <a:t>the minimum</a:t>
                </a:r>
                <a:r>
                  <a:rPr lang="en-US" altLang="zh-CN" sz="1051" b="1" dirty="0">
                    <a:solidFill>
                      <a:srgbClr val="FF0000"/>
                    </a:solidFill>
                  </a:rPr>
                  <a:t>, the energy density scales as </a:t>
                </a:r>
                <a:r>
                  <a:rPr lang="el-GR" altLang="zh-CN" sz="1051" b="1" dirty="0">
                    <a:solidFill>
                      <a:srgbClr val="FF0000"/>
                    </a:solidFill>
                  </a:rPr>
                  <a:t>ρ</a:t>
                </a:r>
                <a:r>
                  <a:rPr lang="en-US" altLang="zh-CN" sz="1051" b="1" baseline="-25000" dirty="0">
                    <a:solidFill>
                      <a:srgbClr val="FF0000"/>
                    </a:solidFill>
                  </a:rPr>
                  <a:t>a</a:t>
                </a:r>
                <a:r>
                  <a:rPr lang="en-US" altLang="zh-CN" sz="1051" b="1" dirty="0">
                    <a:solidFill>
                      <a:srgbClr val="FF0000"/>
                    </a:solidFill>
                  </a:rPr>
                  <a:t> ∝ a</a:t>
                </a:r>
                <a:r>
                  <a:rPr lang="en-US" altLang="zh-CN" sz="1051" b="1" baseline="30000" dirty="0">
                    <a:solidFill>
                      <a:srgbClr val="FF0000"/>
                    </a:solidFill>
                  </a:rPr>
                  <a:t>−3</a:t>
                </a:r>
                <a:r>
                  <a:rPr lang="en-US" altLang="zh-CN" sz="1051" b="1" dirty="0">
                    <a:solidFill>
                      <a:srgbClr val="FF0000"/>
                    </a:solidFill>
                  </a:rPr>
                  <a:t> as cold DM. </a:t>
                </a:r>
              </a:p>
            </p:txBody>
          </p:sp>
        </p:grpSp>
        <p:pic>
          <p:nvPicPr>
            <p:cNvPr id="37" name="Picture 18">
              <a:extLst>
                <a:ext uri="{FF2B5EF4-FFF2-40B4-BE49-F238E27FC236}">
                  <a16:creationId xmlns:a16="http://schemas.microsoft.com/office/drawing/2014/main" id="{2810CFF1-DAC3-8284-259F-1E3D930BE4EB}"/>
                </a:ext>
              </a:extLst>
            </p:cNvPr>
            <p:cNvPicPr>
              <a:picLocks noChangeAspect="1"/>
            </p:cNvPicPr>
            <p:nvPr/>
          </p:nvPicPr>
          <p:blipFill>
            <a:blip r:embed="rId6"/>
            <a:stretch>
              <a:fillRect/>
            </a:stretch>
          </p:blipFill>
          <p:spPr>
            <a:xfrm>
              <a:off x="6643666" y="4321996"/>
              <a:ext cx="1520748" cy="300613"/>
            </a:xfrm>
            <a:prstGeom prst="rect">
              <a:avLst/>
            </a:prstGeom>
            <a:ln w="12700">
              <a:solidFill>
                <a:srgbClr val="FF0000"/>
              </a:solidFill>
            </a:ln>
          </p:spPr>
        </p:pic>
      </p:grpSp>
      <p:sp>
        <p:nvSpPr>
          <p:cNvPr id="27" name="TextBox 15">
            <a:extLst>
              <a:ext uri="{FF2B5EF4-FFF2-40B4-BE49-F238E27FC236}">
                <a16:creationId xmlns:a16="http://schemas.microsoft.com/office/drawing/2014/main" id="{53336B3B-9DBD-188F-5C7F-C61EBC1D59EC}"/>
              </a:ext>
            </a:extLst>
          </p:cNvPr>
          <p:cNvSpPr txBox="1"/>
          <p:nvPr/>
        </p:nvSpPr>
        <p:spPr>
          <a:xfrm>
            <a:off x="10749568" y="2040023"/>
            <a:ext cx="989890" cy="338554"/>
          </a:xfrm>
          <a:prstGeom prst="rect">
            <a:avLst/>
          </a:prstGeom>
          <a:noFill/>
        </p:spPr>
        <p:txBody>
          <a:bodyPr wrap="square" rtlCol="0">
            <a:spAutoFit/>
          </a:bodyPr>
          <a:lstStyle/>
          <a:p>
            <a:r>
              <a:rPr lang="zh-CN" altLang="en-US" sz="1600" b="1" dirty="0">
                <a:solidFill>
                  <a:srgbClr val="FF0000"/>
                </a:solidFill>
              </a:rPr>
              <a:t>𝜃</a:t>
            </a:r>
            <a:r>
              <a:rPr lang="en-US" altLang="zh-CN" sz="1600" b="1" i="1" baseline="-25000" dirty="0" err="1">
                <a:solidFill>
                  <a:srgbClr val="FF0000"/>
                </a:solidFill>
              </a:rPr>
              <a:t>ini</a:t>
            </a:r>
            <a:r>
              <a:rPr lang="en-US" altLang="zh-CN" sz="1600" b="1" i="1" baseline="-25000" dirty="0">
                <a:solidFill>
                  <a:srgbClr val="FF0000"/>
                </a:solidFill>
              </a:rPr>
              <a:t>  </a:t>
            </a:r>
            <a:r>
              <a:rPr lang="en-US" altLang="zh-CN" sz="1600" b="1" dirty="0">
                <a:solidFill>
                  <a:srgbClr val="FF0000"/>
                </a:solidFill>
              </a:rPr>
              <a:t>≠ </a:t>
            </a:r>
            <a:r>
              <a:rPr lang="zh-CN" altLang="en-US" sz="1600" b="1" dirty="0">
                <a:solidFill>
                  <a:srgbClr val="FF0000"/>
                </a:solidFill>
              </a:rPr>
              <a:t>𝜃</a:t>
            </a:r>
            <a:r>
              <a:rPr lang="en-US" altLang="zh-CN" sz="1600" b="1" baseline="-25000" dirty="0">
                <a:solidFill>
                  <a:srgbClr val="FF0000"/>
                </a:solidFill>
              </a:rPr>
              <a:t>min</a:t>
            </a:r>
            <a:endParaRPr lang="en-CN" sz="1600" b="1" i="1" baseline="-25000" dirty="0">
              <a:solidFill>
                <a:srgbClr val="FF0000"/>
              </a:solidFill>
            </a:endParaRPr>
          </a:p>
        </p:txBody>
      </p:sp>
      <p:sp>
        <p:nvSpPr>
          <p:cNvPr id="30" name="圆角矩形 29">
            <a:extLst>
              <a:ext uri="{FF2B5EF4-FFF2-40B4-BE49-F238E27FC236}">
                <a16:creationId xmlns:a16="http://schemas.microsoft.com/office/drawing/2014/main" id="{DA4C17AC-3CE7-F75A-8D3C-0B258F98FB44}"/>
              </a:ext>
            </a:extLst>
          </p:cNvPr>
          <p:cNvSpPr/>
          <p:nvPr/>
        </p:nvSpPr>
        <p:spPr>
          <a:xfrm>
            <a:off x="215502" y="1674658"/>
            <a:ext cx="5774039" cy="46816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圆角矩形 31">
            <a:extLst>
              <a:ext uri="{FF2B5EF4-FFF2-40B4-BE49-F238E27FC236}">
                <a16:creationId xmlns:a16="http://schemas.microsoft.com/office/drawing/2014/main" id="{AB873F10-7D91-06CB-314C-A790EE19FEA5}"/>
              </a:ext>
            </a:extLst>
          </p:cNvPr>
          <p:cNvSpPr/>
          <p:nvPr/>
        </p:nvSpPr>
        <p:spPr>
          <a:xfrm>
            <a:off x="6288557" y="1674659"/>
            <a:ext cx="5687942" cy="46816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灯片编号占位符 33">
            <a:extLst>
              <a:ext uri="{FF2B5EF4-FFF2-40B4-BE49-F238E27FC236}">
                <a16:creationId xmlns:a16="http://schemas.microsoft.com/office/drawing/2014/main" id="{CE802A7B-CE75-B317-0D55-F15F227E2C2E}"/>
              </a:ext>
            </a:extLst>
          </p:cNvPr>
          <p:cNvSpPr>
            <a:spLocks noGrp="1"/>
          </p:cNvSpPr>
          <p:nvPr>
            <p:ph type="sldNum" sz="quarter" idx="12"/>
          </p:nvPr>
        </p:nvSpPr>
        <p:spPr/>
        <p:txBody>
          <a:bodyPr/>
          <a:lstStyle/>
          <a:p>
            <a:fld id="{08131D0A-A404-0740-B6FB-EEA5752EAA1C}" type="slidenum">
              <a:rPr lang="en-CN" smtClean="0"/>
              <a:t>44</a:t>
            </a:fld>
            <a:endParaRPr lang="en-CN"/>
          </a:p>
        </p:txBody>
      </p:sp>
    </p:spTree>
    <p:extLst>
      <p:ext uri="{BB962C8B-B14F-4D97-AF65-F5344CB8AC3E}">
        <p14:creationId xmlns:p14="http://schemas.microsoft.com/office/powerpoint/2010/main" val="302043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CC6BDC6-8F0D-3C98-EE60-8CCEC2E33028}"/>
              </a:ext>
            </a:extLst>
          </p:cNvPr>
          <p:cNvSpPr>
            <a:spLocks noGrp="1"/>
          </p:cNvSpPr>
          <p:nvPr>
            <p:ph type="title"/>
          </p:nvPr>
        </p:nvSpPr>
        <p:spPr>
          <a:xfrm>
            <a:off x="1524006" y="121227"/>
            <a:ext cx="8057477" cy="760956"/>
          </a:xfrm>
        </p:spPr>
        <p:txBody>
          <a:bodyPr>
            <a:normAutofit/>
          </a:bodyPr>
          <a:lstStyle/>
          <a:p>
            <a:r>
              <a:rPr lang="en-CN" sz="3200" b="1">
                <a:solidFill>
                  <a:srgbClr val="0432FF"/>
                </a:solidFill>
                <a:latin typeface="+mn-lt"/>
              </a:rPr>
              <a:t>1.</a:t>
            </a:r>
            <a:r>
              <a:rPr lang="en-US" altLang="zh-CN" sz="3200" b="1" dirty="0">
                <a:solidFill>
                  <a:srgbClr val="0432FF"/>
                </a:solidFill>
                <a:latin typeface="+mn-lt"/>
              </a:rPr>
              <a:t> From WIMPs to Light DM</a:t>
            </a:r>
            <a:endParaRPr lang="en-CN" sz="3200" b="1" dirty="0">
              <a:solidFill>
                <a:srgbClr val="0432FF"/>
              </a:solidFill>
              <a:latin typeface="+mn-lt"/>
            </a:endParaRPr>
          </a:p>
        </p:txBody>
      </p:sp>
      <p:sp>
        <p:nvSpPr>
          <p:cNvPr id="2" name="日期占位符 1">
            <a:extLst>
              <a:ext uri="{FF2B5EF4-FFF2-40B4-BE49-F238E27FC236}">
                <a16:creationId xmlns:a16="http://schemas.microsoft.com/office/drawing/2014/main" id="{7A32B754-D239-95D0-D493-E6087BDB48C9}"/>
              </a:ext>
            </a:extLst>
          </p:cNvPr>
          <p:cNvSpPr>
            <a:spLocks noGrp="1"/>
          </p:cNvSpPr>
          <p:nvPr>
            <p:ph type="dt" sz="half" idx="10"/>
          </p:nvPr>
        </p:nvSpPr>
        <p:spPr/>
        <p:txBody>
          <a:bodyPr/>
          <a:lstStyle/>
          <a:p>
            <a:fld id="{B0A77649-0666-504A-90E7-5B2E8836BE65}" type="datetime1">
              <a:rPr kumimoji="1" lang="zh-CN" altLang="en-US" smtClean="0"/>
              <a:t>2025/9/20</a:t>
            </a:fld>
            <a:endParaRPr kumimoji="1" lang="zh-CN" altLang="en-US"/>
          </a:p>
        </p:txBody>
      </p:sp>
      <p:sp>
        <p:nvSpPr>
          <p:cNvPr id="24" name="页脚占位符 23">
            <a:extLst>
              <a:ext uri="{FF2B5EF4-FFF2-40B4-BE49-F238E27FC236}">
                <a16:creationId xmlns:a16="http://schemas.microsoft.com/office/drawing/2014/main" id="{E9B3977E-9E33-C74B-AF44-17D3DBC0F168}"/>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3" name="灯片编号占位符 2">
            <a:extLst>
              <a:ext uri="{FF2B5EF4-FFF2-40B4-BE49-F238E27FC236}">
                <a16:creationId xmlns:a16="http://schemas.microsoft.com/office/drawing/2014/main" id="{9D0C65DC-B739-B217-3C65-DA42540AE656}"/>
              </a:ext>
            </a:extLst>
          </p:cNvPr>
          <p:cNvSpPr>
            <a:spLocks noGrp="1"/>
          </p:cNvSpPr>
          <p:nvPr>
            <p:ph type="sldNum" sz="quarter" idx="12"/>
          </p:nvPr>
        </p:nvSpPr>
        <p:spPr/>
        <p:txBody>
          <a:bodyPr/>
          <a:lstStyle/>
          <a:p>
            <a:fld id="{BB1373A5-4827-6B46-A456-4073A047D00B}" type="slidenum">
              <a:rPr kumimoji="1" lang="zh-CN" altLang="en-US" smtClean="0"/>
              <a:t>45</a:t>
            </a:fld>
            <a:endParaRPr kumimoji="1" lang="zh-CN" altLang="en-US"/>
          </a:p>
        </p:txBody>
      </p:sp>
      <p:cxnSp>
        <p:nvCxnSpPr>
          <p:cNvPr id="19" name="Straight Connector 3">
            <a:extLst>
              <a:ext uri="{FF2B5EF4-FFF2-40B4-BE49-F238E27FC236}">
                <a16:creationId xmlns:a16="http://schemas.microsoft.com/office/drawing/2014/main" id="{8BECCC65-33DD-EC22-15A8-3E48B204EA8D}"/>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0" name="Picture 2">
            <a:extLst>
              <a:ext uri="{FF2B5EF4-FFF2-40B4-BE49-F238E27FC236}">
                <a16:creationId xmlns:a16="http://schemas.microsoft.com/office/drawing/2014/main" id="{0467F2BE-4836-D1A0-A80D-4ADBB0E50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9543D95B-C8D5-0A4E-AD21-F7C2403C319C}"/>
              </a:ext>
            </a:extLst>
          </p:cNvPr>
          <p:cNvPicPr>
            <a:picLocks noChangeAspect="1"/>
          </p:cNvPicPr>
          <p:nvPr/>
        </p:nvPicPr>
        <p:blipFill>
          <a:blip r:embed="rId4"/>
          <a:stretch>
            <a:fillRect/>
          </a:stretch>
        </p:blipFill>
        <p:spPr>
          <a:xfrm>
            <a:off x="3552718" y="1219505"/>
            <a:ext cx="7768292" cy="4915965"/>
          </a:xfrm>
          <a:prstGeom prst="rect">
            <a:avLst/>
          </a:prstGeom>
        </p:spPr>
      </p:pic>
      <p:pic>
        <p:nvPicPr>
          <p:cNvPr id="1028" name="Picture 4">
            <a:extLst>
              <a:ext uri="{FF2B5EF4-FFF2-40B4-BE49-F238E27FC236}">
                <a16:creationId xmlns:a16="http://schemas.microsoft.com/office/drawing/2014/main" id="{62A4230D-FE9C-F141-9FF6-9C7D7DD1A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260" y="1255893"/>
            <a:ext cx="2115670" cy="2178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enjamin w lee">
            <a:extLst>
              <a:ext uri="{FF2B5EF4-FFF2-40B4-BE49-F238E27FC236}">
                <a16:creationId xmlns:a16="http://schemas.microsoft.com/office/drawing/2014/main" id="{59217497-E6FA-D843-A73B-9A1BC0202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260" y="3851193"/>
            <a:ext cx="2115670" cy="217888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线连接符 6">
            <a:extLst>
              <a:ext uri="{FF2B5EF4-FFF2-40B4-BE49-F238E27FC236}">
                <a16:creationId xmlns:a16="http://schemas.microsoft.com/office/drawing/2014/main" id="{79E2C996-BFC6-864E-B362-E85547A19E50}"/>
              </a:ext>
            </a:extLst>
          </p:cNvPr>
          <p:cNvCxnSpPr/>
          <p:nvPr/>
        </p:nvCxnSpPr>
        <p:spPr>
          <a:xfrm>
            <a:off x="5916706" y="5970494"/>
            <a:ext cx="43368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线连接符 20">
            <a:extLst>
              <a:ext uri="{FF2B5EF4-FFF2-40B4-BE49-F238E27FC236}">
                <a16:creationId xmlns:a16="http://schemas.microsoft.com/office/drawing/2014/main" id="{39119E9D-3A6F-4E40-92D3-3AB74FC81006}"/>
              </a:ext>
            </a:extLst>
          </p:cNvPr>
          <p:cNvCxnSpPr>
            <a:cxnSpLocks/>
          </p:cNvCxnSpPr>
          <p:nvPr/>
        </p:nvCxnSpPr>
        <p:spPr>
          <a:xfrm>
            <a:off x="4450086" y="6177056"/>
            <a:ext cx="11026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EADAFFE6-CFDF-B845-A2E9-BD18C1EF8499}"/>
              </a:ext>
            </a:extLst>
          </p:cNvPr>
          <p:cNvSpPr txBox="1"/>
          <p:nvPr/>
        </p:nvSpPr>
        <p:spPr>
          <a:xfrm>
            <a:off x="3581400" y="1662615"/>
            <a:ext cx="1819152" cy="923330"/>
          </a:xfrm>
          <a:prstGeom prst="rect">
            <a:avLst/>
          </a:prstGeom>
          <a:solidFill>
            <a:srgbClr val="FFFF00"/>
          </a:solidFill>
        </p:spPr>
        <p:txBody>
          <a:bodyPr wrap="none" rtlCol="0">
            <a:spAutoFit/>
          </a:bodyPr>
          <a:lstStyle/>
          <a:p>
            <a:pPr algn="ctr"/>
            <a:r>
              <a:rPr kumimoji="1" lang="en-US" altLang="zh-CN" b="1" dirty="0"/>
              <a:t>Freeze-out</a:t>
            </a:r>
          </a:p>
          <a:p>
            <a:pPr algn="ctr"/>
            <a:r>
              <a:rPr kumimoji="1" lang="en-US" altLang="zh-CN" b="1" dirty="0"/>
              <a:t>+</a:t>
            </a:r>
          </a:p>
          <a:p>
            <a:pPr algn="ctr"/>
            <a:r>
              <a:rPr kumimoji="1" lang="en-US" altLang="zh-CN" b="1" dirty="0"/>
              <a:t>Weak interaction</a:t>
            </a:r>
            <a:endParaRPr kumimoji="1" lang="zh-CN" altLang="en-US" b="1" dirty="0"/>
          </a:p>
        </p:txBody>
      </p:sp>
      <p:sp>
        <p:nvSpPr>
          <p:cNvPr id="4" name="文本框 3">
            <a:extLst>
              <a:ext uri="{FF2B5EF4-FFF2-40B4-BE49-F238E27FC236}">
                <a16:creationId xmlns:a16="http://schemas.microsoft.com/office/drawing/2014/main" id="{936FF2F4-15DD-BE59-3C3B-8AAA049D237B}"/>
              </a:ext>
            </a:extLst>
          </p:cNvPr>
          <p:cNvSpPr txBox="1"/>
          <p:nvPr/>
        </p:nvSpPr>
        <p:spPr>
          <a:xfrm>
            <a:off x="9581483" y="1939614"/>
            <a:ext cx="1769843" cy="369332"/>
          </a:xfrm>
          <a:prstGeom prst="rect">
            <a:avLst/>
          </a:prstGeom>
          <a:solidFill>
            <a:srgbClr val="FFFF00"/>
          </a:solidFill>
        </p:spPr>
        <p:txBody>
          <a:bodyPr wrap="none" rtlCol="0">
            <a:spAutoFit/>
          </a:bodyPr>
          <a:lstStyle/>
          <a:p>
            <a:pPr algn="ctr"/>
            <a:r>
              <a:rPr kumimoji="1" lang="en-US" altLang="zh-CN" b="1" dirty="0"/>
              <a:t>Relic Abundance</a:t>
            </a:r>
            <a:endParaRPr kumimoji="1" lang="zh-CN" altLang="en-US" b="1" dirty="0"/>
          </a:p>
        </p:txBody>
      </p:sp>
    </p:spTree>
    <p:extLst>
      <p:ext uri="{BB962C8B-B14F-4D97-AF65-F5344CB8AC3E}">
        <p14:creationId xmlns:p14="http://schemas.microsoft.com/office/powerpoint/2010/main" val="3804271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3">
            <a:extLst>
              <a:ext uri="{FF2B5EF4-FFF2-40B4-BE49-F238E27FC236}">
                <a16:creationId xmlns:a16="http://schemas.microsoft.com/office/drawing/2014/main" id="{31B3C909-9A9E-B801-4436-A16C454046DC}"/>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37C1CA54-C6C8-56B1-5485-FADE7A8DB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AFB73353-22AE-099B-7205-A6A80A34F7F2}"/>
              </a:ext>
            </a:extLst>
          </p:cNvPr>
          <p:cNvSpPr>
            <a:spLocks noGrp="1"/>
          </p:cNvSpPr>
          <p:nvPr>
            <p:ph type="title"/>
          </p:nvPr>
        </p:nvSpPr>
        <p:spPr>
          <a:xfrm>
            <a:off x="1524003" y="121227"/>
            <a:ext cx="8263464" cy="760956"/>
          </a:xfrm>
        </p:spPr>
        <p:txBody>
          <a:bodyPr>
            <a:normAutofit/>
          </a:bodyPr>
          <a:lstStyle/>
          <a:p>
            <a:r>
              <a:rPr lang="en-US" altLang="zh-CN" sz="3200" b="1" dirty="0">
                <a:solidFill>
                  <a:srgbClr val="0432FF"/>
                </a:solidFill>
                <a:latin typeface="+mn-lt"/>
              </a:rPr>
              <a:t>2</a:t>
            </a:r>
            <a:r>
              <a:rPr lang="en-CN" altLang="zh-CN" sz="3200" b="1">
                <a:solidFill>
                  <a:srgbClr val="0432FF"/>
                </a:solidFill>
                <a:latin typeface="+mn-lt"/>
              </a:rPr>
              <a:t>. </a:t>
            </a:r>
            <a:r>
              <a:rPr lang="en-US" altLang="zh-CN" sz="3200" b="1" dirty="0" err="1">
                <a:solidFill>
                  <a:srgbClr val="0432FF"/>
                </a:solidFill>
                <a:latin typeface="+mn-lt"/>
              </a:rPr>
              <a:t>DM+Nucleus</a:t>
            </a:r>
            <a:r>
              <a:rPr lang="zh-CN" altLang="en-US" sz="3200" b="1" dirty="0">
                <a:solidFill>
                  <a:srgbClr val="0432FF"/>
                </a:solidFill>
                <a:latin typeface="+mn-lt"/>
              </a:rPr>
              <a:t> </a:t>
            </a:r>
            <a:r>
              <a:rPr lang="en-US" altLang="zh-CN" sz="3200" b="1" dirty="0">
                <a:solidFill>
                  <a:srgbClr val="0432FF"/>
                </a:solidFill>
                <a:latin typeface="+mn-lt"/>
              </a:rPr>
              <a:t>Scattering</a:t>
            </a:r>
            <a:endParaRPr lang="en-CN" altLang="zh-CN" sz="3200" b="1" dirty="0">
              <a:solidFill>
                <a:srgbClr val="0432FF"/>
              </a:solidFill>
              <a:latin typeface="+mn-lt"/>
            </a:endParaRPr>
          </a:p>
        </p:txBody>
      </p:sp>
      <p:sp>
        <p:nvSpPr>
          <p:cNvPr id="2" name="日期占位符 1">
            <a:extLst>
              <a:ext uri="{FF2B5EF4-FFF2-40B4-BE49-F238E27FC236}">
                <a16:creationId xmlns:a16="http://schemas.microsoft.com/office/drawing/2014/main" id="{C5795B7A-F163-83E9-E35E-90D358D4A6C6}"/>
              </a:ext>
            </a:extLst>
          </p:cNvPr>
          <p:cNvSpPr>
            <a:spLocks noGrp="1"/>
          </p:cNvSpPr>
          <p:nvPr>
            <p:ph type="dt" sz="half" idx="10"/>
          </p:nvPr>
        </p:nvSpPr>
        <p:spPr/>
        <p:txBody>
          <a:bodyPr/>
          <a:lstStyle/>
          <a:p>
            <a:fld id="{B6BE6399-36ED-1B4D-9496-B3F1CC9C1320}" type="datetime1">
              <a:rPr kumimoji="1" lang="zh-CN" altLang="en-US" smtClean="0"/>
              <a:t>2025/9/20</a:t>
            </a:fld>
            <a:endParaRPr kumimoji="1" lang="zh-CN" altLang="en-US"/>
          </a:p>
        </p:txBody>
      </p:sp>
      <p:sp>
        <p:nvSpPr>
          <p:cNvPr id="29" name="页脚占位符 28">
            <a:extLst>
              <a:ext uri="{FF2B5EF4-FFF2-40B4-BE49-F238E27FC236}">
                <a16:creationId xmlns:a16="http://schemas.microsoft.com/office/drawing/2014/main" id="{F8F78823-D9D4-1F46-9885-21411E0A317D}"/>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4" name="灯片编号占位符 3">
            <a:extLst>
              <a:ext uri="{FF2B5EF4-FFF2-40B4-BE49-F238E27FC236}">
                <a16:creationId xmlns:a16="http://schemas.microsoft.com/office/drawing/2014/main" id="{C76A8800-2C3C-9612-DAB9-A15422054EBF}"/>
              </a:ext>
            </a:extLst>
          </p:cNvPr>
          <p:cNvSpPr>
            <a:spLocks noGrp="1"/>
          </p:cNvSpPr>
          <p:nvPr>
            <p:ph type="sldNum" sz="quarter" idx="12"/>
          </p:nvPr>
        </p:nvSpPr>
        <p:spPr/>
        <p:txBody>
          <a:bodyPr/>
          <a:lstStyle/>
          <a:p>
            <a:fld id="{BB1373A5-4827-6B46-A456-4073A047D00B}" type="slidenum">
              <a:rPr kumimoji="1" lang="zh-CN" altLang="en-US" smtClean="0"/>
              <a:t>46</a:t>
            </a:fld>
            <a:endParaRPr kumimoji="1" lang="zh-CN" altLang="en-US"/>
          </a:p>
        </p:txBody>
      </p:sp>
      <p:pic>
        <p:nvPicPr>
          <p:cNvPr id="33" name="pasted-movie.png" descr="pasted-movie.png">
            <a:extLst>
              <a:ext uri="{FF2B5EF4-FFF2-40B4-BE49-F238E27FC236}">
                <a16:creationId xmlns:a16="http://schemas.microsoft.com/office/drawing/2014/main" id="{9FA3929F-44B0-084F-BB26-072BC9127820}"/>
              </a:ext>
            </a:extLst>
          </p:cNvPr>
          <p:cNvPicPr>
            <a:picLocks noChangeAspect="1"/>
          </p:cNvPicPr>
          <p:nvPr/>
        </p:nvPicPr>
        <p:blipFill>
          <a:blip r:embed="rId4"/>
          <a:stretch>
            <a:fillRect/>
          </a:stretch>
        </p:blipFill>
        <p:spPr>
          <a:xfrm>
            <a:off x="25953" y="1304369"/>
            <a:ext cx="3655617" cy="4736107"/>
          </a:xfrm>
          <a:prstGeom prst="rect">
            <a:avLst/>
          </a:prstGeom>
          <a:ln w="12700">
            <a:miter lim="400000"/>
          </a:ln>
        </p:spPr>
      </p:pic>
      <p:grpSp>
        <p:nvGrpSpPr>
          <p:cNvPr id="5" name="组合 4">
            <a:extLst>
              <a:ext uri="{FF2B5EF4-FFF2-40B4-BE49-F238E27FC236}">
                <a16:creationId xmlns:a16="http://schemas.microsoft.com/office/drawing/2014/main" id="{46AD6059-89E4-DF7E-DDA8-718DBCB2E982}"/>
              </a:ext>
            </a:extLst>
          </p:cNvPr>
          <p:cNvGrpSpPr/>
          <p:nvPr/>
        </p:nvGrpSpPr>
        <p:grpSpPr>
          <a:xfrm>
            <a:off x="3731491" y="1351801"/>
            <a:ext cx="3964708" cy="4736108"/>
            <a:chOff x="4741390" y="1198055"/>
            <a:chExt cx="3555447" cy="4842420"/>
          </a:xfrm>
        </p:grpSpPr>
        <p:pic>
          <p:nvPicPr>
            <p:cNvPr id="34" name="pasted-movie.png" descr="pasted-movie.png">
              <a:extLst>
                <a:ext uri="{FF2B5EF4-FFF2-40B4-BE49-F238E27FC236}">
                  <a16:creationId xmlns:a16="http://schemas.microsoft.com/office/drawing/2014/main" id="{D2957349-8896-F746-B0BD-FEA4CF6EA899}"/>
                </a:ext>
              </a:extLst>
            </p:cNvPr>
            <p:cNvPicPr>
              <a:picLocks noChangeAspect="1"/>
            </p:cNvPicPr>
            <p:nvPr/>
          </p:nvPicPr>
          <p:blipFill>
            <a:blip r:embed="rId5"/>
            <a:srcRect/>
            <a:stretch>
              <a:fillRect/>
            </a:stretch>
          </p:blipFill>
          <p:spPr>
            <a:xfrm>
              <a:off x="4769099" y="1198056"/>
              <a:ext cx="3527738" cy="4842419"/>
            </a:xfrm>
            <a:prstGeom prst="rect">
              <a:avLst/>
            </a:prstGeom>
            <a:ln w="12700">
              <a:miter lim="400000"/>
            </a:ln>
          </p:spPr>
        </p:pic>
        <p:pic>
          <p:nvPicPr>
            <p:cNvPr id="37" name="图片 36">
              <a:extLst>
                <a:ext uri="{FF2B5EF4-FFF2-40B4-BE49-F238E27FC236}">
                  <a16:creationId xmlns:a16="http://schemas.microsoft.com/office/drawing/2014/main" id="{972EE495-4EB9-4A49-8C22-6802BB5E4D25}"/>
                </a:ext>
              </a:extLst>
            </p:cNvPr>
            <p:cNvPicPr>
              <a:picLocks noChangeAspect="1"/>
            </p:cNvPicPr>
            <p:nvPr/>
          </p:nvPicPr>
          <p:blipFill>
            <a:blip r:embed="rId6"/>
            <a:stretch>
              <a:fillRect/>
            </a:stretch>
          </p:blipFill>
          <p:spPr>
            <a:xfrm>
              <a:off x="4741390" y="1198055"/>
              <a:ext cx="3555446" cy="2006571"/>
            </a:xfrm>
            <a:prstGeom prst="rect">
              <a:avLst/>
            </a:prstGeom>
            <a:ln>
              <a:solidFill>
                <a:schemeClr val="tx1"/>
              </a:solidFill>
            </a:ln>
          </p:spPr>
        </p:pic>
      </p:grpSp>
      <p:pic>
        <p:nvPicPr>
          <p:cNvPr id="3" name="Picture 2" descr="Status of Dark Matter in the Universe - Katherine Freese">
            <a:extLst>
              <a:ext uri="{FF2B5EF4-FFF2-40B4-BE49-F238E27FC236}">
                <a16:creationId xmlns:a16="http://schemas.microsoft.com/office/drawing/2014/main" id="{06A57831-B758-7144-C009-21BF149B2C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7018" y="1250580"/>
            <a:ext cx="4389028" cy="49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520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CC6BDC6-8F0D-3C98-EE60-8CCEC2E33028}"/>
              </a:ext>
            </a:extLst>
          </p:cNvPr>
          <p:cNvSpPr>
            <a:spLocks noGrp="1"/>
          </p:cNvSpPr>
          <p:nvPr>
            <p:ph type="title"/>
          </p:nvPr>
        </p:nvSpPr>
        <p:spPr>
          <a:xfrm>
            <a:off x="1524006" y="121227"/>
            <a:ext cx="8057477" cy="760956"/>
          </a:xfrm>
        </p:spPr>
        <p:txBody>
          <a:bodyPr>
            <a:normAutofit/>
          </a:bodyPr>
          <a:lstStyle/>
          <a:p>
            <a:r>
              <a:rPr lang="en-CN" sz="3200" b="1">
                <a:solidFill>
                  <a:srgbClr val="0432FF"/>
                </a:solidFill>
                <a:latin typeface="+mn-lt"/>
              </a:rPr>
              <a:t>1.</a:t>
            </a:r>
            <a:r>
              <a:rPr lang="en-US" altLang="zh-CN" sz="3200" b="1" dirty="0">
                <a:solidFill>
                  <a:srgbClr val="0432FF"/>
                </a:solidFill>
                <a:latin typeface="+mn-lt"/>
              </a:rPr>
              <a:t> From WIMPs to Light DM</a:t>
            </a:r>
            <a:endParaRPr lang="en-CN" sz="3200" b="1" dirty="0">
              <a:solidFill>
                <a:srgbClr val="0432FF"/>
              </a:solidFill>
              <a:latin typeface="+mn-lt"/>
            </a:endParaRPr>
          </a:p>
        </p:txBody>
      </p:sp>
      <p:sp>
        <p:nvSpPr>
          <p:cNvPr id="2" name="日期占位符 1">
            <a:extLst>
              <a:ext uri="{FF2B5EF4-FFF2-40B4-BE49-F238E27FC236}">
                <a16:creationId xmlns:a16="http://schemas.microsoft.com/office/drawing/2014/main" id="{7A32B754-D239-95D0-D493-E6087BDB48C9}"/>
              </a:ext>
            </a:extLst>
          </p:cNvPr>
          <p:cNvSpPr>
            <a:spLocks noGrp="1"/>
          </p:cNvSpPr>
          <p:nvPr>
            <p:ph type="dt" sz="half" idx="10"/>
          </p:nvPr>
        </p:nvSpPr>
        <p:spPr/>
        <p:txBody>
          <a:bodyPr/>
          <a:lstStyle/>
          <a:p>
            <a:fld id="{8B9AFAD8-9B6B-2344-A994-AAB64A31C00B}" type="datetime1">
              <a:rPr kumimoji="1" lang="zh-CN" altLang="en-US" smtClean="0"/>
              <a:t>2025/9/20</a:t>
            </a:fld>
            <a:endParaRPr kumimoji="1" lang="zh-CN" altLang="en-US" dirty="0"/>
          </a:p>
        </p:txBody>
      </p:sp>
      <p:sp>
        <p:nvSpPr>
          <p:cNvPr id="24" name="页脚占位符 23">
            <a:extLst>
              <a:ext uri="{FF2B5EF4-FFF2-40B4-BE49-F238E27FC236}">
                <a16:creationId xmlns:a16="http://schemas.microsoft.com/office/drawing/2014/main" id="{E9B3977E-9E33-C74B-AF44-17D3DBC0F168}"/>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3" name="灯片编号占位符 2">
            <a:extLst>
              <a:ext uri="{FF2B5EF4-FFF2-40B4-BE49-F238E27FC236}">
                <a16:creationId xmlns:a16="http://schemas.microsoft.com/office/drawing/2014/main" id="{9D0C65DC-B739-B217-3C65-DA42540AE656}"/>
              </a:ext>
            </a:extLst>
          </p:cNvPr>
          <p:cNvSpPr>
            <a:spLocks noGrp="1"/>
          </p:cNvSpPr>
          <p:nvPr>
            <p:ph type="sldNum" sz="quarter" idx="12"/>
          </p:nvPr>
        </p:nvSpPr>
        <p:spPr/>
        <p:txBody>
          <a:bodyPr/>
          <a:lstStyle/>
          <a:p>
            <a:fld id="{BB1373A5-4827-6B46-A456-4073A047D00B}" type="slidenum">
              <a:rPr kumimoji="1" lang="zh-CN" altLang="en-US" smtClean="0"/>
              <a:t>4</a:t>
            </a:fld>
            <a:endParaRPr kumimoji="1" lang="zh-CN" altLang="en-US"/>
          </a:p>
        </p:txBody>
      </p:sp>
      <p:cxnSp>
        <p:nvCxnSpPr>
          <p:cNvPr id="19" name="Straight Connector 3">
            <a:extLst>
              <a:ext uri="{FF2B5EF4-FFF2-40B4-BE49-F238E27FC236}">
                <a16:creationId xmlns:a16="http://schemas.microsoft.com/office/drawing/2014/main" id="{8BECCC65-33DD-EC22-15A8-3E48B204EA8D}"/>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0" name="Picture 2">
            <a:extLst>
              <a:ext uri="{FF2B5EF4-FFF2-40B4-BE49-F238E27FC236}">
                <a16:creationId xmlns:a16="http://schemas.microsoft.com/office/drawing/2014/main" id="{0467F2BE-4836-D1A0-A80D-4ADBB0E50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70365C37-2A9F-3F2E-DD3D-17E623FC5685}"/>
              </a:ext>
            </a:extLst>
          </p:cNvPr>
          <p:cNvSpPr txBox="1"/>
          <p:nvPr/>
        </p:nvSpPr>
        <p:spPr>
          <a:xfrm>
            <a:off x="536327" y="1984378"/>
            <a:ext cx="4778829" cy="2308324"/>
          </a:xfrm>
          <a:prstGeom prst="rect">
            <a:avLst/>
          </a:prstGeom>
          <a:noFill/>
        </p:spPr>
        <p:txBody>
          <a:bodyPr wrap="square">
            <a:spAutoFit/>
          </a:bodyPr>
          <a:lstStyle/>
          <a:p>
            <a:r>
              <a:rPr lang="en-US" altLang="zh-CN" sz="2400" b="1" dirty="0"/>
              <a:t>A reasonable 1st guess: </a:t>
            </a:r>
          </a:p>
          <a:p>
            <a:endParaRPr lang="en-US" altLang="zh-CN" sz="2400" b="1" dirty="0"/>
          </a:p>
          <a:p>
            <a:r>
              <a:rPr lang="en-US" altLang="zh-CN" sz="2400" b="1" dirty="0"/>
              <a:t>Dark matter has no SM gauge</a:t>
            </a:r>
          </a:p>
          <a:p>
            <a:r>
              <a:rPr lang="en-US" altLang="zh-CN" sz="2400" b="1" dirty="0"/>
              <a:t>interactions, i.e., </a:t>
            </a:r>
          </a:p>
          <a:p>
            <a:endParaRPr lang="en-US" altLang="zh-CN" sz="2400" b="1" dirty="0"/>
          </a:p>
          <a:p>
            <a:r>
              <a:rPr lang="en-US" altLang="zh-CN" sz="2400" b="1" i="1" dirty="0">
                <a:solidFill>
                  <a:srgbClr val="FF0000"/>
                </a:solidFill>
              </a:rPr>
              <a:t>It is hidden and has hidden charge</a:t>
            </a:r>
          </a:p>
        </p:txBody>
      </p:sp>
      <p:grpSp>
        <p:nvGrpSpPr>
          <p:cNvPr id="13" name="组合 12">
            <a:extLst>
              <a:ext uri="{FF2B5EF4-FFF2-40B4-BE49-F238E27FC236}">
                <a16:creationId xmlns:a16="http://schemas.microsoft.com/office/drawing/2014/main" id="{8E829F50-9BC1-691C-A688-3E5A7B4AE192}"/>
              </a:ext>
            </a:extLst>
          </p:cNvPr>
          <p:cNvGrpSpPr/>
          <p:nvPr/>
        </p:nvGrpSpPr>
        <p:grpSpPr>
          <a:xfrm>
            <a:off x="5579655" y="1254899"/>
            <a:ext cx="6351789" cy="5101446"/>
            <a:chOff x="5910943" y="1409294"/>
            <a:chExt cx="5962054" cy="4403855"/>
          </a:xfrm>
        </p:grpSpPr>
        <p:pic>
          <p:nvPicPr>
            <p:cNvPr id="4" name="图片 3">
              <a:extLst>
                <a:ext uri="{FF2B5EF4-FFF2-40B4-BE49-F238E27FC236}">
                  <a16:creationId xmlns:a16="http://schemas.microsoft.com/office/drawing/2014/main" id="{89DBD1C8-7909-7A22-E8D4-1C343270732D}"/>
                </a:ext>
              </a:extLst>
            </p:cNvPr>
            <p:cNvPicPr>
              <a:picLocks noChangeAspect="1"/>
            </p:cNvPicPr>
            <p:nvPr/>
          </p:nvPicPr>
          <p:blipFill>
            <a:blip r:embed="rId4"/>
            <a:stretch>
              <a:fillRect/>
            </a:stretch>
          </p:blipFill>
          <p:spPr>
            <a:xfrm>
              <a:off x="5910943" y="1409294"/>
              <a:ext cx="5837464" cy="4403855"/>
            </a:xfrm>
            <a:prstGeom prst="rect">
              <a:avLst/>
            </a:prstGeom>
          </p:spPr>
        </p:pic>
        <p:pic>
          <p:nvPicPr>
            <p:cNvPr id="12" name="图片 11">
              <a:extLst>
                <a:ext uri="{FF2B5EF4-FFF2-40B4-BE49-F238E27FC236}">
                  <a16:creationId xmlns:a16="http://schemas.microsoft.com/office/drawing/2014/main" id="{0EA0DA99-8753-366E-FFDE-2C2626546983}"/>
                </a:ext>
              </a:extLst>
            </p:cNvPr>
            <p:cNvPicPr>
              <a:picLocks noChangeAspect="1"/>
            </p:cNvPicPr>
            <p:nvPr/>
          </p:nvPicPr>
          <p:blipFill>
            <a:blip r:embed="rId5"/>
            <a:stretch>
              <a:fillRect/>
            </a:stretch>
          </p:blipFill>
          <p:spPr>
            <a:xfrm>
              <a:off x="9248084" y="3905873"/>
              <a:ext cx="2624913" cy="881568"/>
            </a:xfrm>
            <a:prstGeom prst="rect">
              <a:avLst/>
            </a:prstGeom>
          </p:spPr>
        </p:pic>
      </p:grpSp>
      <p:sp>
        <p:nvSpPr>
          <p:cNvPr id="14" name="文本框 13">
            <a:extLst>
              <a:ext uri="{FF2B5EF4-FFF2-40B4-BE49-F238E27FC236}">
                <a16:creationId xmlns:a16="http://schemas.microsoft.com/office/drawing/2014/main" id="{59E185F9-A6FF-7C25-655A-2B93A60B878E}"/>
              </a:ext>
            </a:extLst>
          </p:cNvPr>
          <p:cNvSpPr txBox="1"/>
          <p:nvPr/>
        </p:nvSpPr>
        <p:spPr>
          <a:xfrm>
            <a:off x="538149" y="1254899"/>
            <a:ext cx="4520544" cy="523220"/>
          </a:xfrm>
          <a:prstGeom prst="rect">
            <a:avLst/>
          </a:prstGeom>
          <a:solidFill>
            <a:srgbClr val="FFFF00"/>
          </a:solidFill>
        </p:spPr>
        <p:txBody>
          <a:bodyPr wrap="square">
            <a:spAutoFit/>
          </a:bodyPr>
          <a:lstStyle/>
          <a:p>
            <a:pPr algn="ctr"/>
            <a:r>
              <a:rPr kumimoji="1" lang="en-US" altLang="zh-CN" sz="2800" b="1" dirty="0"/>
              <a:t>LDM Models: Hidden Sectors</a:t>
            </a:r>
            <a:endParaRPr lang="zh-CN" altLang="en-US" sz="2800" dirty="0"/>
          </a:p>
        </p:txBody>
      </p:sp>
      <p:grpSp>
        <p:nvGrpSpPr>
          <p:cNvPr id="26" name="组合 25">
            <a:extLst>
              <a:ext uri="{FF2B5EF4-FFF2-40B4-BE49-F238E27FC236}">
                <a16:creationId xmlns:a16="http://schemas.microsoft.com/office/drawing/2014/main" id="{E088CF8F-0941-8665-95D9-A586D0804EF3}"/>
              </a:ext>
            </a:extLst>
          </p:cNvPr>
          <p:cNvGrpSpPr/>
          <p:nvPr/>
        </p:nvGrpSpPr>
        <p:grpSpPr>
          <a:xfrm>
            <a:off x="538149" y="4297884"/>
            <a:ext cx="4777007" cy="1580134"/>
            <a:chOff x="773915" y="4556262"/>
            <a:chExt cx="4777007" cy="1580134"/>
          </a:xfrm>
        </p:grpSpPr>
        <p:sp>
          <p:nvSpPr>
            <p:cNvPr id="8" name="文本框 7">
              <a:extLst>
                <a:ext uri="{FF2B5EF4-FFF2-40B4-BE49-F238E27FC236}">
                  <a16:creationId xmlns:a16="http://schemas.microsoft.com/office/drawing/2014/main" id="{0CC4797D-65EF-E992-E74F-78CD3305992E}"/>
                </a:ext>
              </a:extLst>
            </p:cNvPr>
            <p:cNvSpPr txBox="1"/>
            <p:nvPr/>
          </p:nvSpPr>
          <p:spPr>
            <a:xfrm>
              <a:off x="2225337" y="4571533"/>
              <a:ext cx="3325585" cy="1384995"/>
            </a:xfrm>
            <a:prstGeom prst="rect">
              <a:avLst/>
            </a:prstGeom>
            <a:noFill/>
          </p:spPr>
          <p:txBody>
            <a:bodyPr wrap="square">
              <a:spAutoFit/>
            </a:bodyPr>
            <a:lstStyle/>
            <a:p>
              <a:r>
                <a:rPr lang="en-US" altLang="zh-CN" sz="1400" i="1" dirty="0">
                  <a:solidFill>
                    <a:srgbClr val="00B050"/>
                  </a:solidFill>
                </a:rPr>
                <a:t>Boehm and </a:t>
              </a:r>
              <a:r>
                <a:rPr lang="en-US" altLang="zh-CN" sz="1400" i="1" dirty="0" err="1">
                  <a:solidFill>
                    <a:srgbClr val="00B050"/>
                  </a:solidFill>
                </a:rPr>
                <a:t>Fayet</a:t>
              </a:r>
              <a:r>
                <a:rPr lang="en-US" altLang="zh-CN" sz="1400" i="1" dirty="0">
                  <a:solidFill>
                    <a:srgbClr val="00B050"/>
                  </a:solidFill>
                </a:rPr>
                <a:t>, 0305261</a:t>
              </a:r>
            </a:p>
            <a:p>
              <a:r>
                <a:rPr lang="zh-CN" altLang="en-US" sz="1400" i="1" dirty="0">
                  <a:solidFill>
                    <a:srgbClr val="00B050"/>
                  </a:solidFill>
                </a:rPr>
                <a:t>Pospelov</a:t>
              </a:r>
              <a:r>
                <a:rPr lang="en-US" altLang="zh-CN" sz="1400" i="1" dirty="0">
                  <a:solidFill>
                    <a:srgbClr val="00B050"/>
                  </a:solidFill>
                </a:rPr>
                <a:t>,</a:t>
              </a:r>
              <a:r>
                <a:rPr lang="zh-CN" altLang="en-US" sz="1400" i="1" dirty="0">
                  <a:solidFill>
                    <a:srgbClr val="00B050"/>
                  </a:solidFill>
                </a:rPr>
                <a:t> Ritz,</a:t>
              </a:r>
              <a:r>
                <a:rPr lang="en-US" altLang="zh-CN" sz="1400" i="1" dirty="0">
                  <a:solidFill>
                    <a:srgbClr val="00B050"/>
                  </a:solidFill>
                </a:rPr>
                <a:t> Voloshin,</a:t>
              </a:r>
              <a:r>
                <a:rPr lang="zh-CN" altLang="en-US" sz="1400" i="1" dirty="0">
                  <a:solidFill>
                    <a:srgbClr val="00B050"/>
                  </a:solidFill>
                </a:rPr>
                <a:t> </a:t>
              </a:r>
              <a:r>
                <a:rPr lang="en-US" altLang="zh-CN" sz="1400" i="1" dirty="0">
                  <a:solidFill>
                    <a:srgbClr val="00B050"/>
                  </a:solidFill>
                </a:rPr>
                <a:t>0711.4866</a:t>
              </a:r>
              <a:r>
                <a:rPr lang="zh-CN" altLang="en-US" sz="1400" i="1" dirty="0">
                  <a:solidFill>
                    <a:srgbClr val="00B050"/>
                  </a:solidFill>
                </a:rPr>
                <a:t> </a:t>
              </a:r>
              <a:endParaRPr lang="en-US" altLang="zh-CN" sz="1400" i="1" dirty="0">
                <a:solidFill>
                  <a:srgbClr val="00B050"/>
                </a:solidFill>
              </a:endParaRPr>
            </a:p>
            <a:p>
              <a:r>
                <a:rPr lang="zh-CN" altLang="en-US" sz="1400" i="1" dirty="0">
                  <a:solidFill>
                    <a:srgbClr val="00B050"/>
                  </a:solidFill>
                </a:rPr>
                <a:t>Feng</a:t>
              </a:r>
              <a:r>
                <a:rPr lang="en-US" altLang="zh-CN" sz="1400" i="1" dirty="0">
                  <a:solidFill>
                    <a:srgbClr val="00B050"/>
                  </a:solidFill>
                </a:rPr>
                <a:t> and</a:t>
              </a:r>
              <a:r>
                <a:rPr lang="zh-CN" altLang="en-US" sz="1400" i="1" dirty="0">
                  <a:solidFill>
                    <a:srgbClr val="00B050"/>
                  </a:solidFill>
                </a:rPr>
                <a:t> Kumar, </a:t>
              </a:r>
              <a:r>
                <a:rPr lang="en-US" altLang="zh-CN" sz="1400" i="1" dirty="0">
                  <a:solidFill>
                    <a:srgbClr val="00B050"/>
                  </a:solidFill>
                </a:rPr>
                <a:t>0803.4196</a:t>
              </a:r>
              <a:r>
                <a:rPr lang="zh-CN" altLang="en-US" sz="1400" i="1" dirty="0">
                  <a:solidFill>
                    <a:srgbClr val="00B050"/>
                  </a:solidFill>
                </a:rPr>
                <a:t> </a:t>
              </a:r>
              <a:endParaRPr lang="en-US" altLang="zh-CN" sz="1400" i="1" dirty="0">
                <a:solidFill>
                  <a:srgbClr val="00B050"/>
                </a:solidFill>
              </a:endParaRPr>
            </a:p>
            <a:p>
              <a:r>
                <a:rPr lang="zh-CN" altLang="en-US" sz="1400" i="1" dirty="0">
                  <a:solidFill>
                    <a:srgbClr val="00B050"/>
                  </a:solidFill>
                </a:rPr>
                <a:t>Arkani-Hamed,</a:t>
              </a:r>
              <a:r>
                <a:rPr lang="en-US" altLang="zh-CN" sz="1400" i="1" dirty="0">
                  <a:solidFill>
                    <a:srgbClr val="00B050"/>
                  </a:solidFill>
                </a:rPr>
                <a:t> </a:t>
              </a:r>
              <a:r>
                <a:rPr lang="en-US" altLang="zh-CN" sz="1400" i="1" dirty="0" err="1">
                  <a:solidFill>
                    <a:srgbClr val="00B050"/>
                  </a:solidFill>
                </a:rPr>
                <a:t>etc</a:t>
              </a:r>
              <a:r>
                <a:rPr lang="zh-CN" altLang="en-US" sz="1400" i="1" dirty="0">
                  <a:solidFill>
                    <a:srgbClr val="00B050"/>
                  </a:solidFill>
                </a:rPr>
                <a:t>, </a:t>
              </a:r>
              <a:r>
                <a:rPr lang="en-US" altLang="zh-CN" sz="1400" i="1" dirty="0">
                  <a:solidFill>
                    <a:srgbClr val="00B050"/>
                  </a:solidFill>
                </a:rPr>
                <a:t>0810.0713</a:t>
              </a:r>
            </a:p>
            <a:p>
              <a:r>
                <a:rPr lang="en-US" altLang="zh-CN" sz="1400" i="1" dirty="0">
                  <a:solidFill>
                    <a:srgbClr val="00B050"/>
                  </a:solidFill>
                </a:rPr>
                <a:t>Kaplan, </a:t>
              </a:r>
            </a:p>
            <a:p>
              <a:r>
                <a:rPr lang="en-US" altLang="zh-CN" sz="1400" i="1" dirty="0" err="1">
                  <a:solidFill>
                    <a:srgbClr val="00B050"/>
                  </a:solidFill>
                </a:rPr>
                <a:t>Falkowski</a:t>
              </a:r>
              <a:r>
                <a:rPr lang="en-US" altLang="zh-CN" sz="1400" i="1" dirty="0">
                  <a:solidFill>
                    <a:srgbClr val="00B050"/>
                  </a:solidFill>
                </a:rPr>
                <a:t>, Ruderman, </a:t>
              </a:r>
              <a:r>
                <a:rPr lang="en-US" altLang="zh-CN" sz="1400" i="1" dirty="0" err="1">
                  <a:solidFill>
                    <a:srgbClr val="00B050"/>
                  </a:solidFill>
                </a:rPr>
                <a:t>Volansky</a:t>
              </a:r>
              <a:r>
                <a:rPr lang="en-US" altLang="zh-CN" sz="1400" i="1" dirty="0">
                  <a:solidFill>
                    <a:srgbClr val="00B050"/>
                  </a:solidFill>
                </a:rPr>
                <a:t>, 1101.4936</a:t>
              </a:r>
            </a:p>
          </p:txBody>
        </p:sp>
        <p:sp>
          <p:nvSpPr>
            <p:cNvPr id="15" name="文本框 14">
              <a:extLst>
                <a:ext uri="{FF2B5EF4-FFF2-40B4-BE49-F238E27FC236}">
                  <a16:creationId xmlns:a16="http://schemas.microsoft.com/office/drawing/2014/main" id="{A17F4816-8DE8-66F7-821D-9C567D17DA44}"/>
                </a:ext>
              </a:extLst>
            </p:cNvPr>
            <p:cNvSpPr txBox="1"/>
            <p:nvPr/>
          </p:nvSpPr>
          <p:spPr>
            <a:xfrm>
              <a:off x="773916" y="4556262"/>
              <a:ext cx="1349024" cy="1169551"/>
            </a:xfrm>
            <a:prstGeom prst="rect">
              <a:avLst/>
            </a:prstGeom>
            <a:noFill/>
          </p:spPr>
          <p:txBody>
            <a:bodyPr wrap="none" rtlCol="0">
              <a:spAutoFit/>
            </a:bodyPr>
            <a:lstStyle/>
            <a:p>
              <a:r>
                <a:rPr kumimoji="1" lang="en-US" altLang="zh-CN" sz="1400" i="1" dirty="0">
                  <a:solidFill>
                    <a:srgbClr val="00B050"/>
                  </a:solidFill>
                </a:rPr>
                <a:t>U-boson</a:t>
              </a:r>
            </a:p>
            <a:p>
              <a:r>
                <a:rPr kumimoji="1" lang="en-US" altLang="zh-CN" sz="1400" i="1" dirty="0">
                  <a:solidFill>
                    <a:srgbClr val="00B050"/>
                  </a:solidFill>
                </a:rPr>
                <a:t>Secluded DM</a:t>
              </a:r>
              <a:endParaRPr kumimoji="1" lang="zh-CN" altLang="en-US" sz="1400" i="1" dirty="0">
                <a:solidFill>
                  <a:srgbClr val="00B050"/>
                </a:solidFill>
              </a:endParaRPr>
            </a:p>
            <a:p>
              <a:r>
                <a:rPr kumimoji="1" lang="en-US" altLang="zh-CN" sz="1400" i="1" dirty="0" err="1">
                  <a:solidFill>
                    <a:srgbClr val="00B050"/>
                  </a:solidFill>
                </a:rPr>
                <a:t>WIMPless</a:t>
              </a:r>
              <a:endParaRPr kumimoji="1" lang="en-US" altLang="zh-CN" sz="1400" i="1" dirty="0">
                <a:solidFill>
                  <a:srgbClr val="00B050"/>
                </a:solidFill>
              </a:endParaRPr>
            </a:p>
            <a:p>
              <a:r>
                <a:rPr kumimoji="1" lang="en-US" altLang="zh-CN" sz="1400" i="1" dirty="0">
                  <a:solidFill>
                    <a:srgbClr val="00B050"/>
                  </a:solidFill>
                </a:rPr>
                <a:t>Dark sector</a:t>
              </a:r>
            </a:p>
            <a:p>
              <a:r>
                <a:rPr kumimoji="1" lang="en-US" altLang="zh-CN" sz="1400" i="1" dirty="0">
                  <a:solidFill>
                    <a:srgbClr val="00B050"/>
                  </a:solidFill>
                </a:rPr>
                <a:t>Asymmetric DM</a:t>
              </a:r>
              <a:endParaRPr kumimoji="1" lang="zh-CN" altLang="en-US" sz="1400" i="1" dirty="0">
                <a:solidFill>
                  <a:srgbClr val="00B050"/>
                </a:solidFill>
              </a:endParaRPr>
            </a:p>
          </p:txBody>
        </p:sp>
        <p:sp>
          <p:nvSpPr>
            <p:cNvPr id="16" name="文本框 15">
              <a:extLst>
                <a:ext uri="{FF2B5EF4-FFF2-40B4-BE49-F238E27FC236}">
                  <a16:creationId xmlns:a16="http://schemas.microsoft.com/office/drawing/2014/main" id="{D71A0F5E-E27D-227C-226D-5D8684848A5D}"/>
                </a:ext>
              </a:extLst>
            </p:cNvPr>
            <p:cNvSpPr txBox="1"/>
            <p:nvPr/>
          </p:nvSpPr>
          <p:spPr>
            <a:xfrm>
              <a:off x="787561" y="5401881"/>
              <a:ext cx="184731" cy="307777"/>
            </a:xfrm>
            <a:prstGeom prst="rect">
              <a:avLst/>
            </a:prstGeom>
            <a:noFill/>
          </p:spPr>
          <p:txBody>
            <a:bodyPr wrap="none" rtlCol="0">
              <a:spAutoFit/>
            </a:bodyPr>
            <a:lstStyle/>
            <a:p>
              <a:endParaRPr kumimoji="1" lang="zh-CN" altLang="en-US" sz="1400" i="1" dirty="0">
                <a:solidFill>
                  <a:srgbClr val="00B050"/>
                </a:solidFill>
              </a:endParaRPr>
            </a:p>
          </p:txBody>
        </p:sp>
        <p:sp>
          <p:nvSpPr>
            <p:cNvPr id="17" name="文本框 16">
              <a:extLst>
                <a:ext uri="{FF2B5EF4-FFF2-40B4-BE49-F238E27FC236}">
                  <a16:creationId xmlns:a16="http://schemas.microsoft.com/office/drawing/2014/main" id="{6E5B17E2-A59D-70FE-EC08-678E8C9B30F3}"/>
                </a:ext>
              </a:extLst>
            </p:cNvPr>
            <p:cNvSpPr txBox="1"/>
            <p:nvPr/>
          </p:nvSpPr>
          <p:spPr>
            <a:xfrm>
              <a:off x="773915" y="4969492"/>
              <a:ext cx="184731" cy="307777"/>
            </a:xfrm>
            <a:prstGeom prst="rect">
              <a:avLst/>
            </a:prstGeom>
            <a:noFill/>
          </p:spPr>
          <p:txBody>
            <a:bodyPr wrap="none" rtlCol="0">
              <a:spAutoFit/>
            </a:bodyPr>
            <a:lstStyle/>
            <a:p>
              <a:endParaRPr kumimoji="1" lang="zh-CN" altLang="en-US" sz="1400" i="1" dirty="0">
                <a:solidFill>
                  <a:srgbClr val="00B050"/>
                </a:solidFill>
              </a:endParaRPr>
            </a:p>
          </p:txBody>
        </p:sp>
        <p:sp>
          <p:nvSpPr>
            <p:cNvPr id="21" name="文本框 20">
              <a:extLst>
                <a:ext uri="{FF2B5EF4-FFF2-40B4-BE49-F238E27FC236}">
                  <a16:creationId xmlns:a16="http://schemas.microsoft.com/office/drawing/2014/main" id="{55041873-8391-ED4E-B659-F46BEC2E2FA3}"/>
                </a:ext>
              </a:extLst>
            </p:cNvPr>
            <p:cNvSpPr txBox="1"/>
            <p:nvPr/>
          </p:nvSpPr>
          <p:spPr>
            <a:xfrm>
              <a:off x="773915" y="5828619"/>
              <a:ext cx="184731" cy="307777"/>
            </a:xfrm>
            <a:prstGeom prst="rect">
              <a:avLst/>
            </a:prstGeom>
            <a:noFill/>
          </p:spPr>
          <p:txBody>
            <a:bodyPr wrap="none" rtlCol="0">
              <a:spAutoFit/>
            </a:bodyPr>
            <a:lstStyle/>
            <a:p>
              <a:endParaRPr kumimoji="1" lang="zh-CN" altLang="en-US" sz="1400" i="1" dirty="0">
                <a:solidFill>
                  <a:srgbClr val="00B050"/>
                </a:solidFill>
              </a:endParaRPr>
            </a:p>
          </p:txBody>
        </p:sp>
      </p:grpSp>
      <p:sp>
        <p:nvSpPr>
          <p:cNvPr id="25" name="文本框 24">
            <a:extLst>
              <a:ext uri="{FF2B5EF4-FFF2-40B4-BE49-F238E27FC236}">
                <a16:creationId xmlns:a16="http://schemas.microsoft.com/office/drawing/2014/main" id="{5FEBF6DF-157F-F500-33E6-A70C73A1F285}"/>
              </a:ext>
            </a:extLst>
          </p:cNvPr>
          <p:cNvSpPr txBox="1"/>
          <p:nvPr/>
        </p:nvSpPr>
        <p:spPr>
          <a:xfrm>
            <a:off x="722880" y="5810690"/>
            <a:ext cx="4150142" cy="461665"/>
          </a:xfrm>
          <a:prstGeom prst="rect">
            <a:avLst/>
          </a:prstGeom>
          <a:noFill/>
        </p:spPr>
        <p:txBody>
          <a:bodyPr wrap="square">
            <a:spAutoFit/>
          </a:bodyPr>
          <a:lstStyle/>
          <a:p>
            <a:r>
              <a:rPr lang="en-US" altLang="zh-CN" sz="2400" b="1" i="1" dirty="0">
                <a:solidFill>
                  <a:srgbClr val="00B050"/>
                </a:solidFill>
              </a:rPr>
              <a:t>MeV - GeV DM,  </a:t>
            </a:r>
            <a:r>
              <a:rPr lang="en-US" altLang="zh-CN" sz="2400" b="1" i="1" dirty="0">
                <a:solidFill>
                  <a:srgbClr val="C00000"/>
                </a:solidFill>
              </a:rPr>
              <a:t>Freeze-out !</a:t>
            </a:r>
          </a:p>
        </p:txBody>
      </p:sp>
    </p:spTree>
    <p:extLst>
      <p:ext uri="{BB962C8B-B14F-4D97-AF65-F5344CB8AC3E}">
        <p14:creationId xmlns:p14="http://schemas.microsoft.com/office/powerpoint/2010/main" val="1814711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CC6BDC6-8F0D-3C98-EE60-8CCEC2E33028}"/>
              </a:ext>
            </a:extLst>
          </p:cNvPr>
          <p:cNvSpPr>
            <a:spLocks noGrp="1"/>
          </p:cNvSpPr>
          <p:nvPr>
            <p:ph type="title"/>
          </p:nvPr>
        </p:nvSpPr>
        <p:spPr>
          <a:xfrm>
            <a:off x="1524006" y="121227"/>
            <a:ext cx="8057477" cy="760956"/>
          </a:xfrm>
        </p:spPr>
        <p:txBody>
          <a:bodyPr>
            <a:normAutofit/>
          </a:bodyPr>
          <a:lstStyle/>
          <a:p>
            <a:r>
              <a:rPr lang="en-CN" sz="3200" b="1">
                <a:solidFill>
                  <a:srgbClr val="0432FF"/>
                </a:solidFill>
                <a:latin typeface="+mn-lt"/>
              </a:rPr>
              <a:t>1.</a:t>
            </a:r>
            <a:r>
              <a:rPr lang="en-US" altLang="zh-CN" sz="3200" b="1" dirty="0">
                <a:solidFill>
                  <a:srgbClr val="0432FF"/>
                </a:solidFill>
                <a:latin typeface="+mn-lt"/>
              </a:rPr>
              <a:t> From WIMPs to Light DM</a:t>
            </a:r>
            <a:endParaRPr lang="en-CN" sz="3200" b="1" dirty="0">
              <a:solidFill>
                <a:srgbClr val="0432FF"/>
              </a:solidFill>
              <a:latin typeface="+mn-lt"/>
            </a:endParaRPr>
          </a:p>
        </p:txBody>
      </p:sp>
      <p:sp>
        <p:nvSpPr>
          <p:cNvPr id="2" name="日期占位符 1">
            <a:extLst>
              <a:ext uri="{FF2B5EF4-FFF2-40B4-BE49-F238E27FC236}">
                <a16:creationId xmlns:a16="http://schemas.microsoft.com/office/drawing/2014/main" id="{7A32B754-D239-95D0-D493-E6087BDB48C9}"/>
              </a:ext>
            </a:extLst>
          </p:cNvPr>
          <p:cNvSpPr>
            <a:spLocks noGrp="1"/>
          </p:cNvSpPr>
          <p:nvPr>
            <p:ph type="dt" sz="half" idx="10"/>
          </p:nvPr>
        </p:nvSpPr>
        <p:spPr/>
        <p:txBody>
          <a:bodyPr/>
          <a:lstStyle/>
          <a:p>
            <a:fld id="{645DD72A-EA64-5C4D-84F7-096D8CF4F032}" type="datetime1">
              <a:rPr kumimoji="1" lang="zh-CN" altLang="en-US" smtClean="0"/>
              <a:t>2025/9/20</a:t>
            </a:fld>
            <a:endParaRPr kumimoji="1" lang="zh-CN" altLang="en-US"/>
          </a:p>
        </p:txBody>
      </p:sp>
      <p:sp>
        <p:nvSpPr>
          <p:cNvPr id="24" name="页脚占位符 23">
            <a:extLst>
              <a:ext uri="{FF2B5EF4-FFF2-40B4-BE49-F238E27FC236}">
                <a16:creationId xmlns:a16="http://schemas.microsoft.com/office/drawing/2014/main" id="{E9B3977E-9E33-C74B-AF44-17D3DBC0F168}"/>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3" name="灯片编号占位符 2">
            <a:extLst>
              <a:ext uri="{FF2B5EF4-FFF2-40B4-BE49-F238E27FC236}">
                <a16:creationId xmlns:a16="http://schemas.microsoft.com/office/drawing/2014/main" id="{9D0C65DC-B739-B217-3C65-DA42540AE656}"/>
              </a:ext>
            </a:extLst>
          </p:cNvPr>
          <p:cNvSpPr>
            <a:spLocks noGrp="1"/>
          </p:cNvSpPr>
          <p:nvPr>
            <p:ph type="sldNum" sz="quarter" idx="12"/>
          </p:nvPr>
        </p:nvSpPr>
        <p:spPr/>
        <p:txBody>
          <a:bodyPr/>
          <a:lstStyle/>
          <a:p>
            <a:fld id="{BB1373A5-4827-6B46-A456-4073A047D00B}" type="slidenum">
              <a:rPr kumimoji="1" lang="zh-CN" altLang="en-US" smtClean="0"/>
              <a:t>5</a:t>
            </a:fld>
            <a:endParaRPr kumimoji="1" lang="zh-CN" altLang="en-US"/>
          </a:p>
        </p:txBody>
      </p:sp>
      <p:cxnSp>
        <p:nvCxnSpPr>
          <p:cNvPr id="19" name="Straight Connector 3">
            <a:extLst>
              <a:ext uri="{FF2B5EF4-FFF2-40B4-BE49-F238E27FC236}">
                <a16:creationId xmlns:a16="http://schemas.microsoft.com/office/drawing/2014/main" id="{8BECCC65-33DD-EC22-15A8-3E48B204EA8D}"/>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0" name="Picture 2">
            <a:extLst>
              <a:ext uri="{FF2B5EF4-FFF2-40B4-BE49-F238E27FC236}">
                <a16:creationId xmlns:a16="http://schemas.microsoft.com/office/drawing/2014/main" id="{0467F2BE-4836-D1A0-A80D-4ADBB0E50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0DCF169F-64EA-2913-E98C-2792DD8764B0}"/>
              </a:ext>
            </a:extLst>
          </p:cNvPr>
          <p:cNvSpPr txBox="1"/>
          <p:nvPr/>
        </p:nvSpPr>
        <p:spPr>
          <a:xfrm>
            <a:off x="538149" y="1069371"/>
            <a:ext cx="3129499" cy="523220"/>
          </a:xfrm>
          <a:prstGeom prst="rect">
            <a:avLst/>
          </a:prstGeom>
          <a:solidFill>
            <a:srgbClr val="FFFF00"/>
          </a:solidFill>
        </p:spPr>
        <p:txBody>
          <a:bodyPr wrap="square">
            <a:spAutoFit/>
          </a:bodyPr>
          <a:lstStyle/>
          <a:p>
            <a:pPr algn="ctr"/>
            <a:r>
              <a:rPr kumimoji="1" lang="en-US" altLang="zh-CN" sz="2800" b="1" dirty="0"/>
              <a:t>LDM Models: FIMPs</a:t>
            </a:r>
            <a:endParaRPr lang="zh-CN" altLang="en-US" sz="2800" dirty="0"/>
          </a:p>
        </p:txBody>
      </p:sp>
      <p:sp>
        <p:nvSpPr>
          <p:cNvPr id="6" name="文本框 5">
            <a:extLst>
              <a:ext uri="{FF2B5EF4-FFF2-40B4-BE49-F238E27FC236}">
                <a16:creationId xmlns:a16="http://schemas.microsoft.com/office/drawing/2014/main" id="{4A53214A-4793-1F98-C932-BEE15BF99F00}"/>
              </a:ext>
            </a:extLst>
          </p:cNvPr>
          <p:cNvSpPr txBox="1"/>
          <p:nvPr/>
        </p:nvSpPr>
        <p:spPr>
          <a:xfrm>
            <a:off x="7673340" y="1069371"/>
            <a:ext cx="3213274" cy="523220"/>
          </a:xfrm>
          <a:prstGeom prst="rect">
            <a:avLst/>
          </a:prstGeom>
          <a:solidFill>
            <a:srgbClr val="FFFF00"/>
          </a:solidFill>
        </p:spPr>
        <p:txBody>
          <a:bodyPr wrap="square">
            <a:spAutoFit/>
          </a:bodyPr>
          <a:lstStyle/>
          <a:p>
            <a:pPr algn="ctr"/>
            <a:r>
              <a:rPr kumimoji="1" lang="en-US" altLang="zh-CN" sz="2800" b="1" dirty="0"/>
              <a:t>LDM Models: SIMPs</a:t>
            </a:r>
            <a:endParaRPr lang="zh-CN" altLang="en-US" sz="2800" dirty="0"/>
          </a:p>
        </p:txBody>
      </p:sp>
      <p:sp>
        <p:nvSpPr>
          <p:cNvPr id="7" name="文本框 6">
            <a:extLst>
              <a:ext uri="{FF2B5EF4-FFF2-40B4-BE49-F238E27FC236}">
                <a16:creationId xmlns:a16="http://schemas.microsoft.com/office/drawing/2014/main" id="{04B2C820-8BAD-16A6-7C46-DA16E2D167DD}"/>
              </a:ext>
            </a:extLst>
          </p:cNvPr>
          <p:cNvSpPr txBox="1"/>
          <p:nvPr/>
        </p:nvSpPr>
        <p:spPr>
          <a:xfrm>
            <a:off x="1524000" y="5945396"/>
            <a:ext cx="3441699" cy="461665"/>
          </a:xfrm>
          <a:prstGeom prst="rect">
            <a:avLst/>
          </a:prstGeom>
          <a:noFill/>
        </p:spPr>
        <p:txBody>
          <a:bodyPr wrap="square">
            <a:spAutoFit/>
          </a:bodyPr>
          <a:lstStyle/>
          <a:p>
            <a:r>
              <a:rPr lang="en-US" altLang="zh-CN" sz="2400" b="1" i="1" dirty="0">
                <a:solidFill>
                  <a:srgbClr val="00B050"/>
                </a:solidFill>
              </a:rPr>
              <a:t>keV - MeV DM, </a:t>
            </a:r>
            <a:r>
              <a:rPr lang="en-US" altLang="zh-CN" sz="2400" b="1" i="1" dirty="0">
                <a:solidFill>
                  <a:srgbClr val="C00000"/>
                </a:solidFill>
              </a:rPr>
              <a:t>Freeze-in !</a:t>
            </a:r>
          </a:p>
        </p:txBody>
      </p:sp>
      <p:sp>
        <p:nvSpPr>
          <p:cNvPr id="8" name="文本框 7">
            <a:extLst>
              <a:ext uri="{FF2B5EF4-FFF2-40B4-BE49-F238E27FC236}">
                <a16:creationId xmlns:a16="http://schemas.microsoft.com/office/drawing/2014/main" id="{41F673FC-DA98-BA29-41ED-404C4CBA2FBF}"/>
              </a:ext>
            </a:extLst>
          </p:cNvPr>
          <p:cNvSpPr txBox="1"/>
          <p:nvPr/>
        </p:nvSpPr>
        <p:spPr>
          <a:xfrm>
            <a:off x="7502121" y="5945396"/>
            <a:ext cx="3555713" cy="461665"/>
          </a:xfrm>
          <a:prstGeom prst="rect">
            <a:avLst/>
          </a:prstGeom>
          <a:noFill/>
        </p:spPr>
        <p:txBody>
          <a:bodyPr wrap="square">
            <a:spAutoFit/>
          </a:bodyPr>
          <a:lstStyle/>
          <a:p>
            <a:r>
              <a:rPr lang="en-US" altLang="zh-CN" sz="2400" b="1" i="1" dirty="0">
                <a:solidFill>
                  <a:srgbClr val="00B050"/>
                </a:solidFill>
              </a:rPr>
              <a:t>MeV DM, </a:t>
            </a:r>
            <a:r>
              <a:rPr lang="en-US" altLang="zh-CN" sz="2400" b="1" i="1" dirty="0">
                <a:solidFill>
                  <a:srgbClr val="C00000"/>
                </a:solidFill>
              </a:rPr>
              <a:t>Cannibalization !</a:t>
            </a:r>
          </a:p>
        </p:txBody>
      </p:sp>
      <p:pic>
        <p:nvPicPr>
          <p:cNvPr id="9" name="图片 8">
            <a:extLst>
              <a:ext uri="{FF2B5EF4-FFF2-40B4-BE49-F238E27FC236}">
                <a16:creationId xmlns:a16="http://schemas.microsoft.com/office/drawing/2014/main" id="{CB225F20-FBD1-04F1-F9E8-8D8D3BECDF32}"/>
              </a:ext>
            </a:extLst>
          </p:cNvPr>
          <p:cNvPicPr>
            <a:picLocks noChangeAspect="1"/>
          </p:cNvPicPr>
          <p:nvPr/>
        </p:nvPicPr>
        <p:blipFill>
          <a:blip r:embed="rId4"/>
          <a:stretch>
            <a:fillRect/>
          </a:stretch>
        </p:blipFill>
        <p:spPr>
          <a:xfrm>
            <a:off x="251827" y="1592592"/>
            <a:ext cx="4480703" cy="3341357"/>
          </a:xfrm>
          <a:prstGeom prst="rect">
            <a:avLst/>
          </a:prstGeom>
        </p:spPr>
      </p:pic>
      <p:pic>
        <p:nvPicPr>
          <p:cNvPr id="10" name="图片 9">
            <a:extLst>
              <a:ext uri="{FF2B5EF4-FFF2-40B4-BE49-F238E27FC236}">
                <a16:creationId xmlns:a16="http://schemas.microsoft.com/office/drawing/2014/main" id="{C8FA7810-F689-A373-0B81-87D288C761CC}"/>
              </a:ext>
            </a:extLst>
          </p:cNvPr>
          <p:cNvPicPr>
            <a:picLocks noChangeAspect="1"/>
          </p:cNvPicPr>
          <p:nvPr/>
        </p:nvPicPr>
        <p:blipFill>
          <a:blip r:embed="rId5"/>
          <a:stretch>
            <a:fillRect/>
          </a:stretch>
        </p:blipFill>
        <p:spPr>
          <a:xfrm>
            <a:off x="6479220" y="1884018"/>
            <a:ext cx="5283634" cy="1821557"/>
          </a:xfrm>
          <a:prstGeom prst="rect">
            <a:avLst/>
          </a:prstGeom>
        </p:spPr>
      </p:pic>
      <p:pic>
        <p:nvPicPr>
          <p:cNvPr id="11" name="图片 10">
            <a:extLst>
              <a:ext uri="{FF2B5EF4-FFF2-40B4-BE49-F238E27FC236}">
                <a16:creationId xmlns:a16="http://schemas.microsoft.com/office/drawing/2014/main" id="{43428571-93F0-057C-24F5-F05FEE8530F9}"/>
              </a:ext>
            </a:extLst>
          </p:cNvPr>
          <p:cNvPicPr>
            <a:picLocks noChangeAspect="1"/>
          </p:cNvPicPr>
          <p:nvPr/>
        </p:nvPicPr>
        <p:blipFill>
          <a:blip r:embed="rId6"/>
          <a:stretch>
            <a:fillRect/>
          </a:stretch>
        </p:blipFill>
        <p:spPr>
          <a:xfrm>
            <a:off x="6866934" y="4701640"/>
            <a:ext cx="4467363" cy="530026"/>
          </a:xfrm>
          <a:prstGeom prst="rect">
            <a:avLst/>
          </a:prstGeom>
        </p:spPr>
      </p:pic>
      <p:sp>
        <p:nvSpPr>
          <p:cNvPr id="13" name="文本框 12">
            <a:extLst>
              <a:ext uri="{FF2B5EF4-FFF2-40B4-BE49-F238E27FC236}">
                <a16:creationId xmlns:a16="http://schemas.microsoft.com/office/drawing/2014/main" id="{49945DF2-58C4-1962-59FD-12D0C9D2D503}"/>
              </a:ext>
            </a:extLst>
          </p:cNvPr>
          <p:cNvSpPr txBox="1"/>
          <p:nvPr/>
        </p:nvSpPr>
        <p:spPr>
          <a:xfrm>
            <a:off x="838200" y="5644366"/>
            <a:ext cx="3669479" cy="307777"/>
          </a:xfrm>
          <a:prstGeom prst="rect">
            <a:avLst/>
          </a:prstGeom>
          <a:noFill/>
        </p:spPr>
        <p:txBody>
          <a:bodyPr wrap="square">
            <a:spAutoFit/>
          </a:bodyPr>
          <a:lstStyle/>
          <a:p>
            <a:r>
              <a:rPr lang="en-US" altLang="zh-CN" sz="1400" i="1" dirty="0">
                <a:solidFill>
                  <a:srgbClr val="00B050"/>
                </a:solidFill>
              </a:rPr>
              <a:t>Hall,</a:t>
            </a:r>
            <a:r>
              <a:rPr lang="zh-CN" altLang="en-US" sz="1400" i="1" dirty="0">
                <a:solidFill>
                  <a:srgbClr val="00B050"/>
                </a:solidFill>
              </a:rPr>
              <a:t> </a:t>
            </a:r>
            <a:r>
              <a:rPr lang="en-US" altLang="zh-CN" sz="1400" i="1" dirty="0" err="1">
                <a:solidFill>
                  <a:srgbClr val="00B050"/>
                </a:solidFill>
              </a:rPr>
              <a:t>Jedamzik</a:t>
            </a:r>
            <a:r>
              <a:rPr lang="en-US" altLang="zh-CN" sz="1400" i="1" dirty="0">
                <a:solidFill>
                  <a:srgbClr val="00B050"/>
                </a:solidFill>
              </a:rPr>
              <a:t>, March-Russell, West, 0911.1120</a:t>
            </a:r>
            <a:endParaRPr lang="zh-CN" altLang="en-US" sz="1400" i="1" dirty="0">
              <a:solidFill>
                <a:srgbClr val="00B050"/>
              </a:solidFill>
            </a:endParaRPr>
          </a:p>
        </p:txBody>
      </p:sp>
      <p:pic>
        <p:nvPicPr>
          <p:cNvPr id="21" name="图片 20">
            <a:extLst>
              <a:ext uri="{FF2B5EF4-FFF2-40B4-BE49-F238E27FC236}">
                <a16:creationId xmlns:a16="http://schemas.microsoft.com/office/drawing/2014/main" id="{A8412FCC-48C8-D1F4-8E82-E1A92992677B}"/>
              </a:ext>
            </a:extLst>
          </p:cNvPr>
          <p:cNvPicPr>
            <a:picLocks noChangeAspect="1"/>
          </p:cNvPicPr>
          <p:nvPr/>
        </p:nvPicPr>
        <p:blipFill>
          <a:blip r:embed="rId7"/>
          <a:stretch>
            <a:fillRect/>
          </a:stretch>
        </p:blipFill>
        <p:spPr>
          <a:xfrm>
            <a:off x="7787583" y="3920024"/>
            <a:ext cx="2190751" cy="407581"/>
          </a:xfrm>
          <a:prstGeom prst="rect">
            <a:avLst/>
          </a:prstGeom>
        </p:spPr>
      </p:pic>
      <p:sp>
        <p:nvSpPr>
          <p:cNvPr id="23" name="文本框 22">
            <a:extLst>
              <a:ext uri="{FF2B5EF4-FFF2-40B4-BE49-F238E27FC236}">
                <a16:creationId xmlns:a16="http://schemas.microsoft.com/office/drawing/2014/main" id="{DAF4BB86-DEBB-6426-63A4-B5A3E1F38C65}"/>
              </a:ext>
            </a:extLst>
          </p:cNvPr>
          <p:cNvSpPr txBox="1"/>
          <p:nvPr/>
        </p:nvSpPr>
        <p:spPr>
          <a:xfrm>
            <a:off x="7416083" y="5499506"/>
            <a:ext cx="3918214" cy="307777"/>
          </a:xfrm>
          <a:prstGeom prst="rect">
            <a:avLst/>
          </a:prstGeom>
          <a:noFill/>
        </p:spPr>
        <p:txBody>
          <a:bodyPr wrap="square">
            <a:spAutoFit/>
          </a:bodyPr>
          <a:lstStyle/>
          <a:p>
            <a:r>
              <a:rPr lang="en-US" altLang="zh-CN" sz="1400" i="1" dirty="0">
                <a:solidFill>
                  <a:srgbClr val="00B050"/>
                </a:solidFill>
              </a:rPr>
              <a:t>Hochberg, Eric </a:t>
            </a:r>
            <a:r>
              <a:rPr lang="en-US" altLang="zh-CN" sz="1400" i="1" dirty="0" err="1">
                <a:solidFill>
                  <a:srgbClr val="00B050"/>
                </a:solidFill>
              </a:rPr>
              <a:t>Kuflik</a:t>
            </a:r>
            <a:r>
              <a:rPr lang="en-US" altLang="zh-CN" sz="1400" i="1" dirty="0">
                <a:solidFill>
                  <a:srgbClr val="00B050"/>
                </a:solidFill>
              </a:rPr>
              <a:t>, </a:t>
            </a:r>
            <a:r>
              <a:rPr lang="en-US" altLang="zh-CN" sz="1400" i="1" dirty="0" err="1">
                <a:solidFill>
                  <a:srgbClr val="00B050"/>
                </a:solidFill>
              </a:rPr>
              <a:t>Volansky</a:t>
            </a:r>
            <a:r>
              <a:rPr lang="en-US" altLang="zh-CN" sz="1400" i="1" dirty="0">
                <a:solidFill>
                  <a:srgbClr val="00B050"/>
                </a:solidFill>
              </a:rPr>
              <a:t>, Wacker, 1402.5143</a:t>
            </a:r>
          </a:p>
        </p:txBody>
      </p:sp>
      <p:pic>
        <p:nvPicPr>
          <p:cNvPr id="5" name="图片 4">
            <a:extLst>
              <a:ext uri="{FF2B5EF4-FFF2-40B4-BE49-F238E27FC236}">
                <a16:creationId xmlns:a16="http://schemas.microsoft.com/office/drawing/2014/main" id="{261C962B-BE36-14EF-7250-522C14006472}"/>
              </a:ext>
            </a:extLst>
          </p:cNvPr>
          <p:cNvPicPr>
            <a:picLocks noChangeAspect="1"/>
          </p:cNvPicPr>
          <p:nvPr/>
        </p:nvPicPr>
        <p:blipFill>
          <a:blip r:embed="rId8"/>
          <a:stretch>
            <a:fillRect/>
          </a:stretch>
        </p:blipFill>
        <p:spPr>
          <a:xfrm>
            <a:off x="3360374" y="3535430"/>
            <a:ext cx="3158345" cy="1964076"/>
          </a:xfrm>
          <a:prstGeom prst="rect">
            <a:avLst/>
          </a:prstGeom>
        </p:spPr>
      </p:pic>
      <p:sp>
        <p:nvSpPr>
          <p:cNvPr id="22" name="文本框 21">
            <a:extLst>
              <a:ext uri="{FF2B5EF4-FFF2-40B4-BE49-F238E27FC236}">
                <a16:creationId xmlns:a16="http://schemas.microsoft.com/office/drawing/2014/main" id="{BBCE6968-4F44-7DD4-6B77-B025F3E6D1FD}"/>
              </a:ext>
            </a:extLst>
          </p:cNvPr>
          <p:cNvSpPr txBox="1"/>
          <p:nvPr/>
        </p:nvSpPr>
        <p:spPr>
          <a:xfrm>
            <a:off x="729339" y="3124770"/>
            <a:ext cx="1459679" cy="276999"/>
          </a:xfrm>
          <a:prstGeom prst="rect">
            <a:avLst/>
          </a:prstGeom>
          <a:noFill/>
        </p:spPr>
        <p:txBody>
          <a:bodyPr wrap="square">
            <a:spAutoFit/>
          </a:bodyPr>
          <a:lstStyle/>
          <a:p>
            <a:r>
              <a:rPr lang="en-US" altLang="zh-CN" sz="1200" i="1" dirty="0">
                <a:solidFill>
                  <a:srgbClr val="00B050"/>
                </a:solidFill>
                <a:effectLst/>
              </a:rPr>
              <a:t>JCAP10(2021)045</a:t>
            </a:r>
          </a:p>
        </p:txBody>
      </p:sp>
    </p:spTree>
    <p:extLst>
      <p:ext uri="{BB962C8B-B14F-4D97-AF65-F5344CB8AC3E}">
        <p14:creationId xmlns:p14="http://schemas.microsoft.com/office/powerpoint/2010/main" val="2569781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3AEAD-B3A3-D7D9-7600-F25DC89038AB}"/>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AE91DE1C-50AE-72C6-98EA-418D334DE9F5}"/>
              </a:ext>
            </a:extLst>
          </p:cNvPr>
          <p:cNvSpPr>
            <a:spLocks noGrp="1"/>
          </p:cNvSpPr>
          <p:nvPr>
            <p:ph type="title"/>
          </p:nvPr>
        </p:nvSpPr>
        <p:spPr>
          <a:xfrm>
            <a:off x="1524006" y="121227"/>
            <a:ext cx="8057477" cy="760956"/>
          </a:xfrm>
        </p:spPr>
        <p:txBody>
          <a:bodyPr>
            <a:normAutofit/>
          </a:bodyPr>
          <a:lstStyle/>
          <a:p>
            <a:r>
              <a:rPr lang="en-CN" sz="3200" b="1">
                <a:solidFill>
                  <a:srgbClr val="0432FF"/>
                </a:solidFill>
                <a:latin typeface="+mn-lt"/>
              </a:rPr>
              <a:t>1.</a:t>
            </a:r>
            <a:r>
              <a:rPr lang="en-US" altLang="zh-CN" sz="3200" b="1" dirty="0">
                <a:solidFill>
                  <a:srgbClr val="0432FF"/>
                </a:solidFill>
                <a:latin typeface="+mn-lt"/>
              </a:rPr>
              <a:t> From WIMPs to Light DM</a:t>
            </a:r>
            <a:endParaRPr lang="en-CN" sz="3200" b="1" dirty="0">
              <a:solidFill>
                <a:srgbClr val="0432FF"/>
              </a:solidFill>
              <a:latin typeface="+mn-lt"/>
            </a:endParaRPr>
          </a:p>
        </p:txBody>
      </p:sp>
      <p:sp>
        <p:nvSpPr>
          <p:cNvPr id="2" name="日期占位符 1">
            <a:extLst>
              <a:ext uri="{FF2B5EF4-FFF2-40B4-BE49-F238E27FC236}">
                <a16:creationId xmlns:a16="http://schemas.microsoft.com/office/drawing/2014/main" id="{54E01528-FC9D-A1C8-5607-0C187016647B}"/>
              </a:ext>
            </a:extLst>
          </p:cNvPr>
          <p:cNvSpPr>
            <a:spLocks noGrp="1"/>
          </p:cNvSpPr>
          <p:nvPr>
            <p:ph type="dt" sz="half" idx="10"/>
          </p:nvPr>
        </p:nvSpPr>
        <p:spPr/>
        <p:txBody>
          <a:bodyPr/>
          <a:lstStyle/>
          <a:p>
            <a:fld id="{AA1A2C91-9B9F-434B-B3A8-ABE367DCC594}" type="datetime1">
              <a:rPr kumimoji="1" lang="zh-CN" altLang="en-US" smtClean="0"/>
              <a:t>2025/9/20</a:t>
            </a:fld>
            <a:endParaRPr kumimoji="1" lang="zh-CN" altLang="en-US"/>
          </a:p>
        </p:txBody>
      </p:sp>
      <p:sp>
        <p:nvSpPr>
          <p:cNvPr id="24" name="页脚占位符 23">
            <a:extLst>
              <a:ext uri="{FF2B5EF4-FFF2-40B4-BE49-F238E27FC236}">
                <a16:creationId xmlns:a16="http://schemas.microsoft.com/office/drawing/2014/main" id="{9D6803CA-730A-8D3C-A2B7-6D5105BADFC4}"/>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3" name="灯片编号占位符 2">
            <a:extLst>
              <a:ext uri="{FF2B5EF4-FFF2-40B4-BE49-F238E27FC236}">
                <a16:creationId xmlns:a16="http://schemas.microsoft.com/office/drawing/2014/main" id="{2877DD63-6C96-2A6F-E5D6-A4187C3C9DF8}"/>
              </a:ext>
            </a:extLst>
          </p:cNvPr>
          <p:cNvSpPr>
            <a:spLocks noGrp="1"/>
          </p:cNvSpPr>
          <p:nvPr>
            <p:ph type="sldNum" sz="quarter" idx="12"/>
          </p:nvPr>
        </p:nvSpPr>
        <p:spPr/>
        <p:txBody>
          <a:bodyPr/>
          <a:lstStyle/>
          <a:p>
            <a:fld id="{BB1373A5-4827-6B46-A456-4073A047D00B}" type="slidenum">
              <a:rPr kumimoji="1" lang="zh-CN" altLang="en-US" smtClean="0"/>
              <a:t>6</a:t>
            </a:fld>
            <a:endParaRPr kumimoji="1" lang="zh-CN" altLang="en-US"/>
          </a:p>
        </p:txBody>
      </p:sp>
      <p:cxnSp>
        <p:nvCxnSpPr>
          <p:cNvPr id="19" name="Straight Connector 3">
            <a:extLst>
              <a:ext uri="{FF2B5EF4-FFF2-40B4-BE49-F238E27FC236}">
                <a16:creationId xmlns:a16="http://schemas.microsoft.com/office/drawing/2014/main" id="{0502B57A-A03D-1E16-7F47-BB7A7E51A30F}"/>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0" name="Picture 2">
            <a:extLst>
              <a:ext uri="{FF2B5EF4-FFF2-40B4-BE49-F238E27FC236}">
                <a16:creationId xmlns:a16="http://schemas.microsoft.com/office/drawing/2014/main" id="{E4FE391F-CE7E-215C-C272-C8A3AC11F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A9970480-1F04-4971-D924-6BFFD2EEF5AF}"/>
              </a:ext>
            </a:extLst>
          </p:cNvPr>
          <p:cNvSpPr txBox="1"/>
          <p:nvPr/>
        </p:nvSpPr>
        <p:spPr>
          <a:xfrm>
            <a:off x="751977" y="1240150"/>
            <a:ext cx="4553553" cy="523220"/>
          </a:xfrm>
          <a:prstGeom prst="rect">
            <a:avLst/>
          </a:prstGeom>
          <a:solidFill>
            <a:srgbClr val="FFFF00"/>
          </a:solidFill>
        </p:spPr>
        <p:txBody>
          <a:bodyPr wrap="square">
            <a:spAutoFit/>
          </a:bodyPr>
          <a:lstStyle/>
          <a:p>
            <a:pPr algn="ctr"/>
            <a:r>
              <a:rPr kumimoji="1" lang="en-US" altLang="zh-CN" sz="2800" b="1" dirty="0"/>
              <a:t>LDM Models: Light Mediators</a:t>
            </a:r>
            <a:endParaRPr lang="zh-CN" altLang="en-US" sz="2800" dirty="0"/>
          </a:p>
        </p:txBody>
      </p:sp>
      <p:pic>
        <p:nvPicPr>
          <p:cNvPr id="6" name="Picture 7">
            <a:extLst>
              <a:ext uri="{FF2B5EF4-FFF2-40B4-BE49-F238E27FC236}">
                <a16:creationId xmlns:a16="http://schemas.microsoft.com/office/drawing/2014/main" id="{08A0BE74-C655-4796-F285-D9E22ED7633C}"/>
              </a:ext>
            </a:extLst>
          </p:cNvPr>
          <p:cNvPicPr>
            <a:picLocks noChangeAspect="1"/>
          </p:cNvPicPr>
          <p:nvPr/>
        </p:nvPicPr>
        <p:blipFill>
          <a:blip r:embed="rId4"/>
          <a:stretch>
            <a:fillRect/>
          </a:stretch>
        </p:blipFill>
        <p:spPr>
          <a:xfrm>
            <a:off x="1236042" y="1963973"/>
            <a:ext cx="2942199" cy="1623204"/>
          </a:xfrm>
          <a:prstGeom prst="rect">
            <a:avLst/>
          </a:prstGeom>
        </p:spPr>
      </p:pic>
      <p:grpSp>
        <p:nvGrpSpPr>
          <p:cNvPr id="7" name="组合 6">
            <a:extLst>
              <a:ext uri="{FF2B5EF4-FFF2-40B4-BE49-F238E27FC236}">
                <a16:creationId xmlns:a16="http://schemas.microsoft.com/office/drawing/2014/main" id="{820366E3-F6F0-78DC-67D1-9D891FACC40B}"/>
              </a:ext>
            </a:extLst>
          </p:cNvPr>
          <p:cNvGrpSpPr/>
          <p:nvPr/>
        </p:nvGrpSpPr>
        <p:grpSpPr>
          <a:xfrm>
            <a:off x="649741" y="3787780"/>
            <a:ext cx="4114800" cy="2632230"/>
            <a:chOff x="2732419" y="2472077"/>
            <a:chExt cx="4307482" cy="2647255"/>
          </a:xfrm>
        </p:grpSpPr>
        <p:grpSp>
          <p:nvGrpSpPr>
            <p:cNvPr id="8" name="Group 11">
              <a:extLst>
                <a:ext uri="{FF2B5EF4-FFF2-40B4-BE49-F238E27FC236}">
                  <a16:creationId xmlns:a16="http://schemas.microsoft.com/office/drawing/2014/main" id="{EE30ECE9-2B6E-CB1C-0350-68EFB6E75B6C}"/>
                </a:ext>
              </a:extLst>
            </p:cNvPr>
            <p:cNvGrpSpPr/>
            <p:nvPr/>
          </p:nvGrpSpPr>
          <p:grpSpPr>
            <a:xfrm>
              <a:off x="2732419" y="2472077"/>
              <a:ext cx="4307482" cy="658813"/>
              <a:chOff x="6048209" y="1964723"/>
              <a:chExt cx="5392076" cy="715054"/>
            </a:xfrm>
          </p:grpSpPr>
          <p:pic>
            <p:nvPicPr>
              <p:cNvPr id="16" name="Picture 6">
                <a:extLst>
                  <a:ext uri="{FF2B5EF4-FFF2-40B4-BE49-F238E27FC236}">
                    <a16:creationId xmlns:a16="http://schemas.microsoft.com/office/drawing/2014/main" id="{7FF37610-2FD9-91DC-23DE-F833EA51F8F8}"/>
                  </a:ext>
                </a:extLst>
              </p:cNvPr>
              <p:cNvPicPr>
                <a:picLocks noChangeAspect="1"/>
              </p:cNvPicPr>
              <p:nvPr/>
            </p:nvPicPr>
            <p:blipFill>
              <a:blip r:embed="rId5"/>
              <a:stretch>
                <a:fillRect/>
              </a:stretch>
            </p:blipFill>
            <p:spPr>
              <a:xfrm>
                <a:off x="8400901" y="1964723"/>
                <a:ext cx="3039384" cy="715054"/>
              </a:xfrm>
              <a:prstGeom prst="rect">
                <a:avLst/>
              </a:prstGeom>
            </p:spPr>
          </p:pic>
          <p:pic>
            <p:nvPicPr>
              <p:cNvPr id="17" name="Picture 8">
                <a:extLst>
                  <a:ext uri="{FF2B5EF4-FFF2-40B4-BE49-F238E27FC236}">
                    <a16:creationId xmlns:a16="http://schemas.microsoft.com/office/drawing/2014/main" id="{D089B5B8-43CC-7DB1-0C08-BDC6429C11D7}"/>
                  </a:ext>
                </a:extLst>
              </p:cNvPr>
              <p:cNvPicPr>
                <a:picLocks noChangeAspect="1"/>
              </p:cNvPicPr>
              <p:nvPr/>
            </p:nvPicPr>
            <p:blipFill>
              <a:blip r:embed="rId6"/>
              <a:stretch>
                <a:fillRect/>
              </a:stretch>
            </p:blipFill>
            <p:spPr>
              <a:xfrm>
                <a:off x="6048209" y="2158215"/>
                <a:ext cx="1996185" cy="335093"/>
              </a:xfrm>
              <a:prstGeom prst="rect">
                <a:avLst/>
              </a:prstGeom>
            </p:spPr>
          </p:pic>
        </p:grpSp>
        <p:grpSp>
          <p:nvGrpSpPr>
            <p:cNvPr id="9" name="Group 13">
              <a:extLst>
                <a:ext uri="{FF2B5EF4-FFF2-40B4-BE49-F238E27FC236}">
                  <a16:creationId xmlns:a16="http://schemas.microsoft.com/office/drawing/2014/main" id="{DEFC4B4F-1E1F-4952-2BC3-CF088EC754B5}"/>
                </a:ext>
              </a:extLst>
            </p:cNvPr>
            <p:cNvGrpSpPr/>
            <p:nvPr/>
          </p:nvGrpSpPr>
          <p:grpSpPr>
            <a:xfrm>
              <a:off x="2774354" y="4562145"/>
              <a:ext cx="3686646" cy="557187"/>
              <a:chOff x="5906228" y="3200499"/>
              <a:chExt cx="4740246" cy="598552"/>
            </a:xfrm>
          </p:grpSpPr>
          <p:pic>
            <p:nvPicPr>
              <p:cNvPr id="14" name="Picture 10">
                <a:extLst>
                  <a:ext uri="{FF2B5EF4-FFF2-40B4-BE49-F238E27FC236}">
                    <a16:creationId xmlns:a16="http://schemas.microsoft.com/office/drawing/2014/main" id="{2FEF07FA-408B-94F2-973F-30413775C622}"/>
                  </a:ext>
                </a:extLst>
              </p:cNvPr>
              <p:cNvPicPr>
                <a:picLocks noChangeAspect="1"/>
              </p:cNvPicPr>
              <p:nvPr/>
            </p:nvPicPr>
            <p:blipFill>
              <a:blip r:embed="rId7"/>
              <a:stretch>
                <a:fillRect/>
              </a:stretch>
            </p:blipFill>
            <p:spPr>
              <a:xfrm>
                <a:off x="5906228" y="3281160"/>
                <a:ext cx="1893488" cy="301847"/>
              </a:xfrm>
              <a:prstGeom prst="rect">
                <a:avLst/>
              </a:prstGeom>
            </p:spPr>
          </p:pic>
          <p:pic>
            <p:nvPicPr>
              <p:cNvPr id="15" name="Picture 12">
                <a:extLst>
                  <a:ext uri="{FF2B5EF4-FFF2-40B4-BE49-F238E27FC236}">
                    <a16:creationId xmlns:a16="http://schemas.microsoft.com/office/drawing/2014/main" id="{540EEF29-24B9-5D14-513E-608B82C5BE11}"/>
                  </a:ext>
                </a:extLst>
              </p:cNvPr>
              <p:cNvPicPr>
                <a:picLocks noChangeAspect="1"/>
              </p:cNvPicPr>
              <p:nvPr/>
            </p:nvPicPr>
            <p:blipFill>
              <a:blip r:embed="rId8"/>
              <a:stretch>
                <a:fillRect/>
              </a:stretch>
            </p:blipFill>
            <p:spPr>
              <a:xfrm>
                <a:off x="8565989" y="3200499"/>
                <a:ext cx="2080485" cy="598552"/>
              </a:xfrm>
              <a:prstGeom prst="rect">
                <a:avLst/>
              </a:prstGeom>
            </p:spPr>
          </p:pic>
        </p:grpSp>
        <p:grpSp>
          <p:nvGrpSpPr>
            <p:cNvPr id="10" name="Group 19">
              <a:extLst>
                <a:ext uri="{FF2B5EF4-FFF2-40B4-BE49-F238E27FC236}">
                  <a16:creationId xmlns:a16="http://schemas.microsoft.com/office/drawing/2014/main" id="{ED6E6925-7AC8-CC7C-33DC-6B0413CC7613}"/>
                </a:ext>
              </a:extLst>
            </p:cNvPr>
            <p:cNvGrpSpPr/>
            <p:nvPr/>
          </p:nvGrpSpPr>
          <p:grpSpPr>
            <a:xfrm>
              <a:off x="3675696" y="3202708"/>
              <a:ext cx="2420932" cy="1200749"/>
              <a:chOff x="7141303" y="2777866"/>
              <a:chExt cx="2282096" cy="1608708"/>
            </a:xfrm>
          </p:grpSpPr>
          <p:sp>
            <p:nvSpPr>
              <p:cNvPr id="12" name="Down Arrow 15">
                <a:extLst>
                  <a:ext uri="{FF2B5EF4-FFF2-40B4-BE49-F238E27FC236}">
                    <a16:creationId xmlns:a16="http://schemas.microsoft.com/office/drawing/2014/main" id="{ACAB43B7-35F6-D16E-4631-FC521F05A490}"/>
                  </a:ext>
                </a:extLst>
              </p:cNvPr>
              <p:cNvSpPr/>
              <p:nvPr/>
            </p:nvSpPr>
            <p:spPr>
              <a:xfrm>
                <a:off x="8010211" y="2777866"/>
                <a:ext cx="406771" cy="860568"/>
              </a:xfrm>
              <a:prstGeom prst="downArrow">
                <a:avLst>
                  <a:gd name="adj1" fmla="val 42214"/>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CN" sz="1351">
                  <a:solidFill>
                    <a:srgbClr val="FF0000"/>
                  </a:solidFill>
                </a:endParaRPr>
              </a:p>
            </p:txBody>
          </p:sp>
          <p:sp>
            <p:nvSpPr>
              <p:cNvPr id="13" name="TextBox 18">
                <a:extLst>
                  <a:ext uri="{FF2B5EF4-FFF2-40B4-BE49-F238E27FC236}">
                    <a16:creationId xmlns:a16="http://schemas.microsoft.com/office/drawing/2014/main" id="{437761E7-E524-B1BE-B240-3CE06E48B5EF}"/>
                  </a:ext>
                </a:extLst>
              </p:cNvPr>
              <p:cNvSpPr txBox="1"/>
              <p:nvPr/>
            </p:nvSpPr>
            <p:spPr>
              <a:xfrm>
                <a:off x="7141303" y="3977678"/>
                <a:ext cx="2282096" cy="408896"/>
              </a:xfrm>
              <a:prstGeom prst="rect">
                <a:avLst/>
              </a:prstGeom>
              <a:noFill/>
            </p:spPr>
            <p:txBody>
              <a:bodyPr wrap="non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0432FF"/>
                    </a:solidFill>
                  </a:rPr>
                  <a:t>Light</a:t>
                </a:r>
                <a:r>
                  <a:rPr lang="zh-CN" altLang="en-US" sz="2400" b="1" dirty="0">
                    <a:solidFill>
                      <a:srgbClr val="0432FF"/>
                    </a:solidFill>
                  </a:rPr>
                  <a:t> </a:t>
                </a:r>
                <a:r>
                  <a:rPr lang="en-US" altLang="zh-CN" sz="2400" b="1" dirty="0">
                    <a:solidFill>
                      <a:srgbClr val="0432FF"/>
                    </a:solidFill>
                  </a:rPr>
                  <a:t>non-SM</a:t>
                </a:r>
                <a:r>
                  <a:rPr lang="en-US" sz="2400" b="1" dirty="0">
                    <a:solidFill>
                      <a:srgbClr val="0432FF"/>
                    </a:solidFill>
                  </a:rPr>
                  <a:t> mediator</a:t>
                </a:r>
                <a:endParaRPr lang="en-CN" sz="2400" b="1" dirty="0">
                  <a:solidFill>
                    <a:srgbClr val="0432FF"/>
                  </a:solidFill>
                </a:endParaRPr>
              </a:p>
            </p:txBody>
          </p:sp>
        </p:grpSp>
      </p:grpSp>
      <p:grpSp>
        <p:nvGrpSpPr>
          <p:cNvPr id="21" name="组合 20">
            <a:extLst>
              <a:ext uri="{FF2B5EF4-FFF2-40B4-BE49-F238E27FC236}">
                <a16:creationId xmlns:a16="http://schemas.microsoft.com/office/drawing/2014/main" id="{08620E9E-6F8B-4743-ABDB-D18B89D30457}"/>
              </a:ext>
            </a:extLst>
          </p:cNvPr>
          <p:cNvGrpSpPr/>
          <p:nvPr/>
        </p:nvGrpSpPr>
        <p:grpSpPr>
          <a:xfrm>
            <a:off x="5305530" y="1950071"/>
            <a:ext cx="3023010" cy="3985134"/>
            <a:chOff x="197686" y="1643139"/>
            <a:chExt cx="4050757" cy="6395615"/>
          </a:xfrm>
        </p:grpSpPr>
        <p:pic>
          <p:nvPicPr>
            <p:cNvPr id="22" name="Picture 2" descr="Dark Matter | Brown Particle Astrophysics">
              <a:extLst>
                <a:ext uri="{FF2B5EF4-FFF2-40B4-BE49-F238E27FC236}">
                  <a16:creationId xmlns:a16="http://schemas.microsoft.com/office/drawing/2014/main" id="{B5313A50-77CD-6542-BDFD-658A007524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081" y="1854340"/>
              <a:ext cx="3773967" cy="5973212"/>
            </a:xfrm>
            <a:prstGeom prst="rect">
              <a:avLst/>
            </a:prstGeom>
            <a:noFill/>
            <a:extLst>
              <a:ext uri="{909E8E84-426E-40DD-AFC4-6F175D3DCCD1}">
                <a14:hiddenFill xmlns:a14="http://schemas.microsoft.com/office/drawing/2010/main">
                  <a:solidFill>
                    <a:srgbClr val="FFFFFF"/>
                  </a:solidFill>
                </a14:hiddenFill>
              </a:ext>
            </a:extLst>
          </p:spPr>
        </p:pic>
        <p:sp>
          <p:nvSpPr>
            <p:cNvPr id="23" name="圆角矩形 22">
              <a:extLst>
                <a:ext uri="{FF2B5EF4-FFF2-40B4-BE49-F238E27FC236}">
                  <a16:creationId xmlns:a16="http://schemas.microsoft.com/office/drawing/2014/main" id="{CF22ED29-C876-8340-A6CC-0C96B912B101}"/>
                </a:ext>
              </a:extLst>
            </p:cNvPr>
            <p:cNvSpPr/>
            <p:nvPr/>
          </p:nvSpPr>
          <p:spPr>
            <a:xfrm>
              <a:off x="197686" y="1643139"/>
              <a:ext cx="4050757" cy="639561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dirty="0"/>
            </a:p>
          </p:txBody>
        </p:sp>
      </p:grpSp>
      <p:grpSp>
        <p:nvGrpSpPr>
          <p:cNvPr id="25" name="组合 24">
            <a:extLst>
              <a:ext uri="{FF2B5EF4-FFF2-40B4-BE49-F238E27FC236}">
                <a16:creationId xmlns:a16="http://schemas.microsoft.com/office/drawing/2014/main" id="{7DEEF72C-C323-E447-A23F-7365C77EB4E2}"/>
              </a:ext>
            </a:extLst>
          </p:cNvPr>
          <p:cNvGrpSpPr/>
          <p:nvPr/>
        </p:nvGrpSpPr>
        <p:grpSpPr>
          <a:xfrm>
            <a:off x="8457481" y="1950069"/>
            <a:ext cx="3356567" cy="3985135"/>
            <a:chOff x="6197453" y="2161487"/>
            <a:chExt cx="4281699" cy="3985135"/>
          </a:xfrm>
        </p:grpSpPr>
        <p:sp>
          <p:nvSpPr>
            <p:cNvPr id="26" name="文本框 25">
              <a:extLst>
                <a:ext uri="{FF2B5EF4-FFF2-40B4-BE49-F238E27FC236}">
                  <a16:creationId xmlns:a16="http://schemas.microsoft.com/office/drawing/2014/main" id="{E7867762-1CE7-1B4A-9762-3EA7233CCCDF}"/>
                </a:ext>
              </a:extLst>
            </p:cNvPr>
            <p:cNvSpPr txBox="1"/>
            <p:nvPr/>
          </p:nvSpPr>
          <p:spPr>
            <a:xfrm>
              <a:off x="6214259" y="2161487"/>
              <a:ext cx="4264891" cy="3636060"/>
            </a:xfrm>
            <a:prstGeom prst="rect">
              <a:avLst/>
            </a:prstGeom>
            <a:noFill/>
          </p:spPr>
          <p:txBody>
            <a:bodyPr wrap="square">
              <a:spAutoFit/>
            </a:bodyPr>
            <a:lstStyle/>
            <a:p>
              <a:pPr marL="342900" indent="-342900">
                <a:lnSpc>
                  <a:spcPct val="250000"/>
                </a:lnSpc>
                <a:buSzPct val="60000"/>
                <a:buFont typeface="Wingdings" pitchFamily="2" charset="2"/>
                <a:buChar char="l"/>
              </a:pPr>
              <a:r>
                <a:rPr lang="zh-CN" altLang="en-US" sz="2400" b="1" dirty="0"/>
                <a:t>BBN</a:t>
              </a:r>
              <a:r>
                <a:rPr lang="en-US" altLang="zh-CN" sz="2400" b="1" dirty="0"/>
                <a:t>, </a:t>
              </a:r>
              <a:r>
                <a:rPr lang="zh-CN" altLang="en-US" sz="2400" b="1" dirty="0"/>
                <a:t>CMB</a:t>
              </a:r>
              <a:endParaRPr lang="en-US" altLang="zh-CN" sz="2400" b="1" dirty="0"/>
            </a:p>
            <a:p>
              <a:pPr marL="342900" indent="-342900">
                <a:lnSpc>
                  <a:spcPct val="250000"/>
                </a:lnSpc>
                <a:buSzPct val="60000"/>
                <a:buFont typeface="Wingdings" pitchFamily="2" charset="2"/>
                <a:buChar char="l"/>
              </a:pPr>
              <a:r>
                <a:rPr lang="zh-CN" altLang="en-US" sz="2400" b="1" dirty="0"/>
                <a:t>Large Scale Structure</a:t>
              </a:r>
              <a:endParaRPr lang="en-US" altLang="zh-CN" sz="2400" b="1" dirty="0"/>
            </a:p>
            <a:p>
              <a:pPr marL="342900" indent="-342900">
                <a:lnSpc>
                  <a:spcPct val="250000"/>
                </a:lnSpc>
                <a:buSzPct val="60000"/>
                <a:buFont typeface="Wingdings" pitchFamily="2" charset="2"/>
                <a:buChar char="l"/>
              </a:pPr>
              <a:r>
                <a:rPr lang="zh-CN" altLang="en-US" sz="2400" b="1" dirty="0"/>
                <a:t>Stellar Evolution</a:t>
              </a:r>
              <a:endParaRPr lang="en-US" altLang="zh-CN" sz="2400" b="1" dirty="0"/>
            </a:p>
            <a:p>
              <a:pPr marL="342900" indent="-342900">
                <a:lnSpc>
                  <a:spcPct val="250000"/>
                </a:lnSpc>
                <a:buSzPct val="60000"/>
                <a:buFont typeface="Wingdings" pitchFamily="2" charset="2"/>
                <a:buChar char="l"/>
              </a:pPr>
              <a:r>
                <a:rPr lang="en-US" altLang="zh-CN" sz="2400" b="1" dirty="0"/>
                <a:t>……</a:t>
              </a:r>
            </a:p>
          </p:txBody>
        </p:sp>
        <p:sp>
          <p:nvSpPr>
            <p:cNvPr id="27" name="圆角矩形 26">
              <a:extLst>
                <a:ext uri="{FF2B5EF4-FFF2-40B4-BE49-F238E27FC236}">
                  <a16:creationId xmlns:a16="http://schemas.microsoft.com/office/drawing/2014/main" id="{53C615B3-6776-D641-81BB-39661F3D468E}"/>
                </a:ext>
              </a:extLst>
            </p:cNvPr>
            <p:cNvSpPr/>
            <p:nvPr/>
          </p:nvSpPr>
          <p:spPr>
            <a:xfrm>
              <a:off x="6197453" y="2161488"/>
              <a:ext cx="4281699" cy="398513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dirty="0"/>
            </a:p>
          </p:txBody>
        </p:sp>
      </p:grpSp>
    </p:spTree>
    <p:extLst>
      <p:ext uri="{BB962C8B-B14F-4D97-AF65-F5344CB8AC3E}">
        <p14:creationId xmlns:p14="http://schemas.microsoft.com/office/powerpoint/2010/main" val="1542396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CC6BDC6-8F0D-3C98-EE60-8CCEC2E33028}"/>
              </a:ext>
            </a:extLst>
          </p:cNvPr>
          <p:cNvSpPr>
            <a:spLocks noGrp="1"/>
          </p:cNvSpPr>
          <p:nvPr>
            <p:ph type="title"/>
          </p:nvPr>
        </p:nvSpPr>
        <p:spPr>
          <a:xfrm>
            <a:off x="1524006" y="121227"/>
            <a:ext cx="8057477" cy="760956"/>
          </a:xfrm>
        </p:spPr>
        <p:txBody>
          <a:bodyPr>
            <a:normAutofit/>
          </a:bodyPr>
          <a:lstStyle/>
          <a:p>
            <a:r>
              <a:rPr lang="en-CN" sz="3200" b="1">
                <a:solidFill>
                  <a:srgbClr val="0432FF"/>
                </a:solidFill>
                <a:latin typeface="+mn-lt"/>
              </a:rPr>
              <a:t>1.</a:t>
            </a:r>
            <a:r>
              <a:rPr lang="en-US" altLang="zh-CN" sz="3200" b="1" dirty="0">
                <a:solidFill>
                  <a:srgbClr val="0432FF"/>
                </a:solidFill>
                <a:latin typeface="+mn-lt"/>
              </a:rPr>
              <a:t> From WIMPs to Light DM</a:t>
            </a:r>
            <a:endParaRPr lang="en-CN" sz="3200" b="1" dirty="0">
              <a:solidFill>
                <a:srgbClr val="0432FF"/>
              </a:solidFill>
              <a:latin typeface="+mn-lt"/>
            </a:endParaRPr>
          </a:p>
        </p:txBody>
      </p:sp>
      <p:sp>
        <p:nvSpPr>
          <p:cNvPr id="2" name="日期占位符 1">
            <a:extLst>
              <a:ext uri="{FF2B5EF4-FFF2-40B4-BE49-F238E27FC236}">
                <a16:creationId xmlns:a16="http://schemas.microsoft.com/office/drawing/2014/main" id="{F0DF1A4B-B167-5914-32C0-65003466EFF1}"/>
              </a:ext>
            </a:extLst>
          </p:cNvPr>
          <p:cNvSpPr>
            <a:spLocks noGrp="1"/>
          </p:cNvSpPr>
          <p:nvPr>
            <p:ph type="dt" sz="half" idx="10"/>
          </p:nvPr>
        </p:nvSpPr>
        <p:spPr/>
        <p:txBody>
          <a:bodyPr/>
          <a:lstStyle/>
          <a:p>
            <a:fld id="{CC301B6E-9904-2444-9379-865EB7E755FD}" type="datetime1">
              <a:rPr kumimoji="1" lang="zh-CN" altLang="en-US" smtClean="0"/>
              <a:t>2025/9/20</a:t>
            </a:fld>
            <a:endParaRPr kumimoji="1" lang="zh-CN" altLang="en-US"/>
          </a:p>
        </p:txBody>
      </p:sp>
      <p:sp>
        <p:nvSpPr>
          <p:cNvPr id="4" name="页脚占位符 3">
            <a:extLst>
              <a:ext uri="{FF2B5EF4-FFF2-40B4-BE49-F238E27FC236}">
                <a16:creationId xmlns:a16="http://schemas.microsoft.com/office/drawing/2014/main" id="{905727C9-5527-0148-9771-A750C01E8292}"/>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p>
        </p:txBody>
      </p:sp>
      <p:sp>
        <p:nvSpPr>
          <p:cNvPr id="3" name="灯片编号占位符 2">
            <a:extLst>
              <a:ext uri="{FF2B5EF4-FFF2-40B4-BE49-F238E27FC236}">
                <a16:creationId xmlns:a16="http://schemas.microsoft.com/office/drawing/2014/main" id="{1E5FFB7E-98F8-8ED5-8B54-2AA768B0CFFB}"/>
              </a:ext>
            </a:extLst>
          </p:cNvPr>
          <p:cNvSpPr>
            <a:spLocks noGrp="1"/>
          </p:cNvSpPr>
          <p:nvPr>
            <p:ph type="sldNum" sz="quarter" idx="12"/>
          </p:nvPr>
        </p:nvSpPr>
        <p:spPr/>
        <p:txBody>
          <a:bodyPr/>
          <a:lstStyle/>
          <a:p>
            <a:fld id="{BB1373A5-4827-6B46-A456-4073A047D00B}" type="slidenum">
              <a:rPr kumimoji="1" lang="zh-CN" altLang="en-US" smtClean="0"/>
              <a:t>7</a:t>
            </a:fld>
            <a:endParaRPr kumimoji="1" lang="zh-CN" altLang="en-US"/>
          </a:p>
        </p:txBody>
      </p:sp>
      <p:cxnSp>
        <p:nvCxnSpPr>
          <p:cNvPr id="19" name="Straight Connector 3">
            <a:extLst>
              <a:ext uri="{FF2B5EF4-FFF2-40B4-BE49-F238E27FC236}">
                <a16:creationId xmlns:a16="http://schemas.microsoft.com/office/drawing/2014/main" id="{8BECCC65-33DD-EC22-15A8-3E48B204EA8D}"/>
              </a:ext>
            </a:extLst>
          </p:cNvPr>
          <p:cNvCxnSpPr>
            <a:cxnSpLocks/>
          </p:cNvCxnSpPr>
          <p:nvPr/>
        </p:nvCxnSpPr>
        <p:spPr>
          <a:xfrm>
            <a:off x="1524000"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0" name="Picture 2">
            <a:extLst>
              <a:ext uri="{FF2B5EF4-FFF2-40B4-BE49-F238E27FC236}">
                <a16:creationId xmlns:a16="http://schemas.microsoft.com/office/drawing/2014/main" id="{0467F2BE-4836-D1A0-A80D-4ADBB0E50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451" y="64554"/>
            <a:ext cx="720219" cy="76701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id="{19E8AEED-F2E1-AE2A-1964-7A35175EF89F}"/>
              </a:ext>
            </a:extLst>
          </p:cNvPr>
          <p:cNvGrpSpPr/>
          <p:nvPr/>
        </p:nvGrpSpPr>
        <p:grpSpPr>
          <a:xfrm>
            <a:off x="1118833" y="2121336"/>
            <a:ext cx="3937200" cy="3985134"/>
            <a:chOff x="197686" y="1643139"/>
            <a:chExt cx="4050757" cy="6395615"/>
          </a:xfrm>
        </p:grpSpPr>
        <p:pic>
          <p:nvPicPr>
            <p:cNvPr id="9" name="Picture 2" descr="Dark Matter | Brown Particle Astrophysics">
              <a:extLst>
                <a:ext uri="{FF2B5EF4-FFF2-40B4-BE49-F238E27FC236}">
                  <a16:creationId xmlns:a16="http://schemas.microsoft.com/office/drawing/2014/main" id="{2BE6266D-BFDC-6117-7D91-F9F6E2048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81" y="1854340"/>
              <a:ext cx="3773967" cy="5973212"/>
            </a:xfrm>
            <a:prstGeom prst="rect">
              <a:avLst/>
            </a:prstGeom>
            <a:noFill/>
            <a:extLst>
              <a:ext uri="{909E8E84-426E-40DD-AFC4-6F175D3DCCD1}">
                <a14:hiddenFill xmlns:a14="http://schemas.microsoft.com/office/drawing/2010/main">
                  <a:solidFill>
                    <a:srgbClr val="FFFFFF"/>
                  </a:solidFill>
                </a14:hiddenFill>
              </a:ext>
            </a:extLst>
          </p:spPr>
        </p:pic>
        <p:sp>
          <p:nvSpPr>
            <p:cNvPr id="10" name="圆角矩形 9">
              <a:extLst>
                <a:ext uri="{FF2B5EF4-FFF2-40B4-BE49-F238E27FC236}">
                  <a16:creationId xmlns:a16="http://schemas.microsoft.com/office/drawing/2014/main" id="{C42E6D3C-5E10-BB22-3BBF-AB8E40EA0CDA}"/>
                </a:ext>
              </a:extLst>
            </p:cNvPr>
            <p:cNvSpPr/>
            <p:nvPr/>
          </p:nvSpPr>
          <p:spPr>
            <a:xfrm>
              <a:off x="197686" y="1643139"/>
              <a:ext cx="4050757" cy="639561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dirty="0"/>
            </a:p>
          </p:txBody>
        </p:sp>
      </p:grpSp>
      <p:grpSp>
        <p:nvGrpSpPr>
          <p:cNvPr id="12" name="组合 11">
            <a:extLst>
              <a:ext uri="{FF2B5EF4-FFF2-40B4-BE49-F238E27FC236}">
                <a16:creationId xmlns:a16="http://schemas.microsoft.com/office/drawing/2014/main" id="{FF5C1113-3F7E-4B35-12BD-AEC5D74D4C67}"/>
              </a:ext>
            </a:extLst>
          </p:cNvPr>
          <p:cNvGrpSpPr/>
          <p:nvPr/>
        </p:nvGrpSpPr>
        <p:grpSpPr>
          <a:xfrm>
            <a:off x="6640146" y="2121335"/>
            <a:ext cx="4298506" cy="3985135"/>
            <a:chOff x="6197453" y="2161487"/>
            <a:chExt cx="4298506" cy="3985135"/>
          </a:xfrm>
        </p:grpSpPr>
        <p:sp>
          <p:nvSpPr>
            <p:cNvPr id="11" name="文本框 10">
              <a:extLst>
                <a:ext uri="{FF2B5EF4-FFF2-40B4-BE49-F238E27FC236}">
                  <a16:creationId xmlns:a16="http://schemas.microsoft.com/office/drawing/2014/main" id="{E96D9FAA-3E45-31AE-91DA-5CD74059AAA7}"/>
                </a:ext>
              </a:extLst>
            </p:cNvPr>
            <p:cNvSpPr txBox="1"/>
            <p:nvPr/>
          </p:nvSpPr>
          <p:spPr>
            <a:xfrm>
              <a:off x="6214259" y="2161487"/>
              <a:ext cx="4281700" cy="3636060"/>
            </a:xfrm>
            <a:prstGeom prst="rect">
              <a:avLst/>
            </a:prstGeom>
            <a:noFill/>
          </p:spPr>
          <p:txBody>
            <a:bodyPr wrap="square">
              <a:spAutoFit/>
            </a:bodyPr>
            <a:lstStyle/>
            <a:p>
              <a:pPr marL="342900" indent="-342900">
                <a:lnSpc>
                  <a:spcPct val="250000"/>
                </a:lnSpc>
                <a:buSzPct val="60000"/>
                <a:buFont typeface="Wingdings" pitchFamily="2" charset="2"/>
                <a:buChar char="l"/>
              </a:pPr>
              <a:r>
                <a:rPr lang="zh-CN" altLang="en-US" sz="2400" b="1" dirty="0"/>
                <a:t>BBN</a:t>
              </a:r>
              <a:r>
                <a:rPr lang="en-US" altLang="zh-CN" sz="2400" b="1" dirty="0"/>
                <a:t>, </a:t>
              </a:r>
              <a:r>
                <a:rPr lang="zh-CN" altLang="en-US" sz="2400" b="1" dirty="0"/>
                <a:t>CMB</a:t>
              </a:r>
              <a:endParaRPr lang="en-US" altLang="zh-CN" sz="2400" b="1" dirty="0"/>
            </a:p>
            <a:p>
              <a:pPr marL="342900" indent="-342900">
                <a:lnSpc>
                  <a:spcPct val="250000"/>
                </a:lnSpc>
                <a:buSzPct val="60000"/>
                <a:buFont typeface="Wingdings" pitchFamily="2" charset="2"/>
                <a:buChar char="l"/>
              </a:pPr>
              <a:r>
                <a:rPr lang="zh-CN" altLang="en-US" sz="2400" b="1" dirty="0"/>
                <a:t>Large Scale Structure</a:t>
              </a:r>
              <a:endParaRPr lang="en-US" altLang="zh-CN" sz="2400" b="1" dirty="0"/>
            </a:p>
            <a:p>
              <a:pPr marL="342900" indent="-342900">
                <a:lnSpc>
                  <a:spcPct val="250000"/>
                </a:lnSpc>
                <a:buSzPct val="60000"/>
                <a:buFont typeface="Wingdings" pitchFamily="2" charset="2"/>
                <a:buChar char="l"/>
              </a:pPr>
              <a:r>
                <a:rPr lang="zh-CN" altLang="en-US" sz="2400" b="1" dirty="0"/>
                <a:t>Stellar Evolution and Cooling</a:t>
              </a:r>
              <a:endParaRPr lang="en-US" altLang="zh-CN" sz="2400" b="1" dirty="0"/>
            </a:p>
            <a:p>
              <a:pPr marL="342900" indent="-342900">
                <a:lnSpc>
                  <a:spcPct val="250000"/>
                </a:lnSpc>
                <a:buSzPct val="60000"/>
                <a:buFont typeface="Wingdings" pitchFamily="2" charset="2"/>
                <a:buChar char="l"/>
              </a:pPr>
              <a:r>
                <a:rPr lang="en-US" altLang="zh-CN" sz="2400" b="1" dirty="0"/>
                <a:t>……</a:t>
              </a:r>
            </a:p>
          </p:txBody>
        </p:sp>
        <p:sp>
          <p:nvSpPr>
            <p:cNvPr id="13" name="圆角矩形 12">
              <a:extLst>
                <a:ext uri="{FF2B5EF4-FFF2-40B4-BE49-F238E27FC236}">
                  <a16:creationId xmlns:a16="http://schemas.microsoft.com/office/drawing/2014/main" id="{40F1CCC6-5F82-A842-9826-710B153E7951}"/>
                </a:ext>
              </a:extLst>
            </p:cNvPr>
            <p:cNvSpPr/>
            <p:nvPr/>
          </p:nvSpPr>
          <p:spPr>
            <a:xfrm>
              <a:off x="6197453" y="2161488"/>
              <a:ext cx="4281699" cy="398513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dirty="0"/>
            </a:p>
          </p:txBody>
        </p:sp>
      </p:grpSp>
      <p:sp>
        <p:nvSpPr>
          <p:cNvPr id="8" name="十字形 7">
            <a:extLst>
              <a:ext uri="{FF2B5EF4-FFF2-40B4-BE49-F238E27FC236}">
                <a16:creationId xmlns:a16="http://schemas.microsoft.com/office/drawing/2014/main" id="{DC2BF8F9-BEA1-7244-AECA-0C1F84E7AE73}"/>
              </a:ext>
            </a:extLst>
          </p:cNvPr>
          <p:cNvSpPr/>
          <p:nvPr/>
        </p:nvSpPr>
        <p:spPr>
          <a:xfrm>
            <a:off x="5590774" y="3881840"/>
            <a:ext cx="514630" cy="464124"/>
          </a:xfrm>
          <a:prstGeom prst="plus">
            <a:avLst>
              <a:gd name="adj" fmla="val 36940"/>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文本框 5">
            <a:extLst>
              <a:ext uri="{FF2B5EF4-FFF2-40B4-BE49-F238E27FC236}">
                <a16:creationId xmlns:a16="http://schemas.microsoft.com/office/drawing/2014/main" id="{7DED7341-DDB0-7547-EBFF-6EDEA302EB3F}"/>
              </a:ext>
            </a:extLst>
          </p:cNvPr>
          <p:cNvSpPr txBox="1"/>
          <p:nvPr/>
        </p:nvSpPr>
        <p:spPr>
          <a:xfrm>
            <a:off x="751977" y="1240150"/>
            <a:ext cx="3286623" cy="523220"/>
          </a:xfrm>
          <a:prstGeom prst="rect">
            <a:avLst/>
          </a:prstGeom>
          <a:solidFill>
            <a:srgbClr val="FFFF00"/>
          </a:solidFill>
        </p:spPr>
        <p:txBody>
          <a:bodyPr wrap="square">
            <a:spAutoFit/>
          </a:bodyPr>
          <a:lstStyle/>
          <a:p>
            <a:pPr algn="ctr"/>
            <a:r>
              <a:rPr kumimoji="1" lang="en-US" altLang="zh-CN" sz="2800" b="1" dirty="0"/>
              <a:t>LDM Models: Probes</a:t>
            </a:r>
            <a:endParaRPr lang="zh-CN" altLang="en-US" sz="2800" dirty="0"/>
          </a:p>
        </p:txBody>
      </p:sp>
    </p:spTree>
    <p:extLst>
      <p:ext uri="{BB962C8B-B14F-4D97-AF65-F5344CB8AC3E}">
        <p14:creationId xmlns:p14="http://schemas.microsoft.com/office/powerpoint/2010/main" val="614384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BE683-5799-327C-871A-81E5BE4E4BD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343CC4F-665D-C392-28F5-8E55C1A386A9}"/>
              </a:ext>
            </a:extLst>
          </p:cNvPr>
          <p:cNvSpPr>
            <a:spLocks noGrp="1"/>
          </p:cNvSpPr>
          <p:nvPr>
            <p:ph type="title"/>
          </p:nvPr>
        </p:nvSpPr>
        <p:spPr>
          <a:xfrm>
            <a:off x="2152650" y="-159807"/>
            <a:ext cx="7886700" cy="1325563"/>
          </a:xfrm>
        </p:spPr>
        <p:txBody>
          <a:bodyPr/>
          <a:lstStyle/>
          <a:p>
            <a:pPr algn="ctr"/>
            <a:r>
              <a:rPr kumimoji="1" lang="en-US" altLang="zh-CN" b="1" dirty="0">
                <a:solidFill>
                  <a:srgbClr val="0432FF"/>
                </a:solidFill>
                <a:latin typeface="+mn-lt"/>
              </a:rPr>
              <a:t>Outline</a:t>
            </a:r>
            <a:endParaRPr kumimoji="1" lang="zh-CN" altLang="en-US" b="1" dirty="0">
              <a:solidFill>
                <a:srgbClr val="0432FF"/>
              </a:solidFill>
              <a:latin typeface="+mn-lt"/>
            </a:endParaRPr>
          </a:p>
        </p:txBody>
      </p:sp>
      <p:sp>
        <p:nvSpPr>
          <p:cNvPr id="3" name="内容占位符 2">
            <a:extLst>
              <a:ext uri="{FF2B5EF4-FFF2-40B4-BE49-F238E27FC236}">
                <a16:creationId xmlns:a16="http://schemas.microsoft.com/office/drawing/2014/main" id="{AF81681B-C272-4166-8D5A-2C1A97410BEA}"/>
              </a:ext>
            </a:extLst>
          </p:cNvPr>
          <p:cNvSpPr>
            <a:spLocks noGrp="1"/>
          </p:cNvSpPr>
          <p:nvPr>
            <p:ph idx="1"/>
          </p:nvPr>
        </p:nvSpPr>
        <p:spPr>
          <a:xfrm>
            <a:off x="641270" y="1176979"/>
            <a:ext cx="10130642" cy="4821374"/>
          </a:xfrm>
        </p:spPr>
        <p:txBody>
          <a:bodyPr>
            <a:noAutofit/>
          </a:bodyPr>
          <a:lstStyle/>
          <a:p>
            <a:pPr>
              <a:lnSpc>
                <a:spcPct val="100000"/>
              </a:lnSpc>
            </a:pPr>
            <a:r>
              <a:rPr kumimoji="1" lang="en-US" altLang="zh-CN" sz="3600" b="1" dirty="0">
                <a:solidFill>
                  <a:schemeClr val="bg1">
                    <a:lumMod val="95000"/>
                  </a:schemeClr>
                </a:solidFill>
              </a:rPr>
              <a:t>From WIMPs to Light Dark Matter</a:t>
            </a:r>
          </a:p>
          <a:p>
            <a:pPr>
              <a:lnSpc>
                <a:spcPct val="100000"/>
              </a:lnSpc>
            </a:pPr>
            <a:endParaRPr kumimoji="1" lang="en-US" altLang="zh-CN" sz="3600" b="1" dirty="0"/>
          </a:p>
          <a:p>
            <a:pPr>
              <a:lnSpc>
                <a:spcPct val="100000"/>
              </a:lnSpc>
            </a:pPr>
            <a:r>
              <a:rPr kumimoji="1" lang="en-US" altLang="zh-CN" sz="3600" b="1" dirty="0"/>
              <a:t>LDM-Nucleus Scattering :</a:t>
            </a:r>
          </a:p>
          <a:p>
            <a:pPr>
              <a:lnSpc>
                <a:spcPct val="100000"/>
              </a:lnSpc>
            </a:pPr>
            <a:endParaRPr kumimoji="1" lang="en-US" altLang="zh-CN" sz="3600" b="1" dirty="0"/>
          </a:p>
          <a:p>
            <a:pPr>
              <a:lnSpc>
                <a:spcPct val="100000"/>
              </a:lnSpc>
            </a:pPr>
            <a:r>
              <a:rPr kumimoji="1" lang="en-US" altLang="zh-CN" sz="3600" b="1" dirty="0">
                <a:solidFill>
                  <a:schemeClr val="bg1">
                    <a:lumMod val="95000"/>
                  </a:schemeClr>
                </a:solidFill>
              </a:rPr>
              <a:t>LDM-Electron Scattering:</a:t>
            </a:r>
          </a:p>
          <a:p>
            <a:pPr>
              <a:lnSpc>
                <a:spcPct val="100000"/>
              </a:lnSpc>
            </a:pPr>
            <a:endParaRPr kumimoji="1" lang="en-US" altLang="zh-CN" sz="3600" b="1" dirty="0"/>
          </a:p>
          <a:p>
            <a:pPr>
              <a:lnSpc>
                <a:spcPct val="100000"/>
              </a:lnSpc>
            </a:pPr>
            <a:r>
              <a:rPr kumimoji="1" lang="en-US" altLang="zh-CN" sz="3600" b="1" dirty="0">
                <a:solidFill>
                  <a:schemeClr val="bg1">
                    <a:lumMod val="95000"/>
                  </a:schemeClr>
                </a:solidFill>
              </a:rPr>
              <a:t>A new axion factory:</a:t>
            </a:r>
          </a:p>
          <a:p>
            <a:pPr>
              <a:lnSpc>
                <a:spcPct val="120000"/>
              </a:lnSpc>
            </a:pPr>
            <a:endParaRPr kumimoji="1" lang="en-US" altLang="zh-CN" sz="3600" b="1" dirty="0"/>
          </a:p>
        </p:txBody>
      </p:sp>
      <p:sp>
        <p:nvSpPr>
          <p:cNvPr id="4" name="日期占位符 3">
            <a:extLst>
              <a:ext uri="{FF2B5EF4-FFF2-40B4-BE49-F238E27FC236}">
                <a16:creationId xmlns:a16="http://schemas.microsoft.com/office/drawing/2014/main" id="{3F40C994-F895-FB63-D910-C91810BDAB52}"/>
              </a:ext>
            </a:extLst>
          </p:cNvPr>
          <p:cNvSpPr>
            <a:spLocks noGrp="1"/>
          </p:cNvSpPr>
          <p:nvPr>
            <p:ph type="dt" sz="half" idx="10"/>
          </p:nvPr>
        </p:nvSpPr>
        <p:spPr/>
        <p:txBody>
          <a:bodyPr/>
          <a:lstStyle/>
          <a:p>
            <a:fld id="{7DBE20B7-96E4-2541-81B6-E6EF16725D41}" type="datetime1">
              <a:rPr kumimoji="1" lang="zh-CN" altLang="en-US" smtClean="0"/>
              <a:t>2025/9/20</a:t>
            </a:fld>
            <a:endParaRPr kumimoji="1" lang="zh-CN" altLang="en-US"/>
          </a:p>
        </p:txBody>
      </p:sp>
      <p:sp>
        <p:nvSpPr>
          <p:cNvPr id="8" name="页脚占位符 7">
            <a:extLst>
              <a:ext uri="{FF2B5EF4-FFF2-40B4-BE49-F238E27FC236}">
                <a16:creationId xmlns:a16="http://schemas.microsoft.com/office/drawing/2014/main" id="{D9067679-5219-18EB-94D0-3F7782F19D61}"/>
              </a:ext>
            </a:extLst>
          </p:cNvPr>
          <p:cNvSpPr>
            <a:spLocks noGrp="1"/>
          </p:cNvSpPr>
          <p:nvPr>
            <p:ph type="ftr" sz="quarter" idx="11"/>
          </p:nvPr>
        </p:nvSpPr>
        <p:spPr/>
        <p:txBody>
          <a:bodyPr/>
          <a:lstStyle/>
          <a:p>
            <a:r>
              <a:rPr kumimoji="1" lang="en-US" altLang="zh-CN"/>
              <a:t>2025 </a:t>
            </a:r>
            <a:r>
              <a:rPr kumimoji="1" lang="zh-CN" altLang="en-US"/>
              <a:t>高能物理理论与实验融合研讨会</a:t>
            </a:r>
            <a:endParaRPr kumimoji="1" lang="zh-CN" altLang="en-US" dirty="0"/>
          </a:p>
        </p:txBody>
      </p:sp>
      <p:sp>
        <p:nvSpPr>
          <p:cNvPr id="5" name="灯片编号占位符 4">
            <a:extLst>
              <a:ext uri="{FF2B5EF4-FFF2-40B4-BE49-F238E27FC236}">
                <a16:creationId xmlns:a16="http://schemas.microsoft.com/office/drawing/2014/main" id="{B2ED4232-FED8-63EF-959B-9BA84707A4CA}"/>
              </a:ext>
            </a:extLst>
          </p:cNvPr>
          <p:cNvSpPr>
            <a:spLocks noGrp="1"/>
          </p:cNvSpPr>
          <p:nvPr>
            <p:ph type="sldNum" sz="quarter" idx="12"/>
          </p:nvPr>
        </p:nvSpPr>
        <p:spPr/>
        <p:txBody>
          <a:bodyPr/>
          <a:lstStyle/>
          <a:p>
            <a:fld id="{BB1373A5-4827-6B46-A456-4073A047D00B}" type="slidenum">
              <a:rPr kumimoji="1" lang="zh-CN" altLang="en-US" smtClean="0"/>
              <a:t>8</a:t>
            </a:fld>
            <a:endParaRPr kumimoji="1" lang="zh-CN" altLang="en-US"/>
          </a:p>
        </p:txBody>
      </p:sp>
      <p:cxnSp>
        <p:nvCxnSpPr>
          <p:cNvPr id="7" name="Straight Connector 3">
            <a:extLst>
              <a:ext uri="{FF2B5EF4-FFF2-40B4-BE49-F238E27FC236}">
                <a16:creationId xmlns:a16="http://schemas.microsoft.com/office/drawing/2014/main" id="{9A043AEA-BAB0-01D2-C36A-2545BBD4D9B5}"/>
              </a:ext>
            </a:extLst>
          </p:cNvPr>
          <p:cNvCxnSpPr>
            <a:cxnSpLocks/>
          </p:cNvCxnSpPr>
          <p:nvPr/>
        </p:nvCxnSpPr>
        <p:spPr>
          <a:xfrm>
            <a:off x="942112" y="882183"/>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A60FB642-D198-CE23-C10B-C7D764DB0B07}"/>
              </a:ext>
            </a:extLst>
          </p:cNvPr>
          <p:cNvSpPr txBox="1"/>
          <p:nvPr/>
        </p:nvSpPr>
        <p:spPr>
          <a:xfrm>
            <a:off x="6244098" y="2300930"/>
            <a:ext cx="3431902" cy="1077218"/>
          </a:xfrm>
          <a:prstGeom prst="rect">
            <a:avLst/>
          </a:prstGeom>
          <a:noFill/>
        </p:spPr>
        <p:txBody>
          <a:bodyPr wrap="none" rtlCol="0">
            <a:spAutoFit/>
          </a:bodyPr>
          <a:lstStyle/>
          <a:p>
            <a:r>
              <a:rPr kumimoji="1" lang="en-US" altLang="zh-CN" sz="3200" b="1" dirty="0">
                <a:solidFill>
                  <a:srgbClr val="7A81FF"/>
                </a:solidFill>
              </a:rPr>
              <a:t>Migdal effect </a:t>
            </a:r>
          </a:p>
          <a:p>
            <a:r>
              <a:rPr kumimoji="1" lang="en-US" altLang="zh-CN" sz="3200" b="1" dirty="0">
                <a:solidFill>
                  <a:schemeClr val="bg1">
                    <a:lumMod val="95000"/>
                  </a:schemeClr>
                </a:solidFill>
              </a:rPr>
              <a:t>Quasi-elastic effect</a:t>
            </a:r>
            <a:endParaRPr kumimoji="1" lang="zh-CN" altLang="en-US" sz="3200" dirty="0">
              <a:solidFill>
                <a:schemeClr val="bg1">
                  <a:lumMod val="95000"/>
                </a:schemeClr>
              </a:solidFill>
            </a:endParaRPr>
          </a:p>
        </p:txBody>
      </p:sp>
      <p:sp>
        <p:nvSpPr>
          <p:cNvPr id="10" name="文本框 9">
            <a:extLst>
              <a:ext uri="{FF2B5EF4-FFF2-40B4-BE49-F238E27FC236}">
                <a16:creationId xmlns:a16="http://schemas.microsoft.com/office/drawing/2014/main" id="{89533F79-3B7B-7402-5B84-FF8572DCA63C}"/>
              </a:ext>
            </a:extLst>
          </p:cNvPr>
          <p:cNvSpPr txBox="1"/>
          <p:nvPr/>
        </p:nvSpPr>
        <p:spPr>
          <a:xfrm>
            <a:off x="6244098" y="3963013"/>
            <a:ext cx="4323608" cy="584775"/>
          </a:xfrm>
          <a:prstGeom prst="rect">
            <a:avLst/>
          </a:prstGeom>
          <a:noFill/>
        </p:spPr>
        <p:txBody>
          <a:bodyPr wrap="square">
            <a:spAutoFit/>
          </a:bodyPr>
          <a:lstStyle/>
          <a:p>
            <a:r>
              <a:rPr kumimoji="1" lang="en-US" altLang="zh-CN" sz="3200" b="1" dirty="0">
                <a:solidFill>
                  <a:schemeClr val="bg1">
                    <a:lumMod val="95000"/>
                  </a:schemeClr>
                </a:solidFill>
              </a:rPr>
              <a:t>Collective Excitations</a:t>
            </a:r>
            <a:endParaRPr lang="zh-CN" altLang="en-US" sz="3200" dirty="0">
              <a:solidFill>
                <a:schemeClr val="bg1">
                  <a:lumMod val="95000"/>
                </a:schemeClr>
              </a:solidFill>
            </a:endParaRPr>
          </a:p>
        </p:txBody>
      </p:sp>
      <p:sp>
        <p:nvSpPr>
          <p:cNvPr id="12" name="文本框 11">
            <a:extLst>
              <a:ext uri="{FF2B5EF4-FFF2-40B4-BE49-F238E27FC236}">
                <a16:creationId xmlns:a16="http://schemas.microsoft.com/office/drawing/2014/main" id="{8C0563F3-696C-77B5-428C-F2328813D954}"/>
              </a:ext>
            </a:extLst>
          </p:cNvPr>
          <p:cNvSpPr txBox="1"/>
          <p:nvPr/>
        </p:nvSpPr>
        <p:spPr>
          <a:xfrm>
            <a:off x="6244098" y="5278683"/>
            <a:ext cx="3339935" cy="584775"/>
          </a:xfrm>
          <a:prstGeom prst="rect">
            <a:avLst/>
          </a:prstGeom>
          <a:noFill/>
        </p:spPr>
        <p:txBody>
          <a:bodyPr wrap="square">
            <a:spAutoFit/>
          </a:bodyPr>
          <a:lstStyle/>
          <a:p>
            <a:r>
              <a:rPr lang="en-US" altLang="zh-CN" sz="3200" b="1" dirty="0">
                <a:solidFill>
                  <a:schemeClr val="bg1">
                    <a:lumMod val="95000"/>
                  </a:schemeClr>
                </a:solidFill>
              </a:rPr>
              <a:t>Nuclear Reactor</a:t>
            </a:r>
            <a:endParaRPr lang="zh-CN" altLang="en-US" sz="3200" b="1" dirty="0">
              <a:solidFill>
                <a:schemeClr val="bg1">
                  <a:lumMod val="95000"/>
                </a:schemeClr>
              </a:solidFill>
            </a:endParaRPr>
          </a:p>
        </p:txBody>
      </p:sp>
      <p:sp>
        <p:nvSpPr>
          <p:cNvPr id="14" name="文本框 13">
            <a:extLst>
              <a:ext uri="{FF2B5EF4-FFF2-40B4-BE49-F238E27FC236}">
                <a16:creationId xmlns:a16="http://schemas.microsoft.com/office/drawing/2014/main" id="{D7CB3F97-FF8E-7903-7F21-28067D2BA23D}"/>
              </a:ext>
            </a:extLst>
          </p:cNvPr>
          <p:cNvSpPr txBox="1"/>
          <p:nvPr/>
        </p:nvSpPr>
        <p:spPr>
          <a:xfrm>
            <a:off x="9017127" y="2470207"/>
            <a:ext cx="2694582" cy="369332"/>
          </a:xfrm>
          <a:prstGeom prst="rect">
            <a:avLst/>
          </a:prstGeom>
          <a:noFill/>
        </p:spPr>
        <p:txBody>
          <a:bodyPr wrap="square">
            <a:spAutoFit/>
          </a:bodyPr>
          <a:lstStyle/>
          <a:p>
            <a:r>
              <a:rPr lang="en-US" altLang="zh-CN" sz="1800" b="1" dirty="0">
                <a:solidFill>
                  <a:schemeClr val="bg1">
                    <a:lumMod val="65000"/>
                  </a:schemeClr>
                </a:solidFill>
              </a:rPr>
              <a:t>Nature 2025 (2</a:t>
            </a:r>
            <a:r>
              <a:rPr lang="en-US" altLang="zh-CN" sz="1800" b="1" baseline="30000" dirty="0">
                <a:solidFill>
                  <a:schemeClr val="bg1">
                    <a:lumMod val="65000"/>
                  </a:schemeClr>
                </a:solidFill>
              </a:rPr>
              <a:t>nd</a:t>
            </a:r>
            <a:r>
              <a:rPr lang="en-US" altLang="zh-CN" sz="1800" b="1" dirty="0">
                <a:solidFill>
                  <a:schemeClr val="bg1">
                    <a:lumMod val="65000"/>
                  </a:schemeClr>
                </a:solidFill>
              </a:rPr>
              <a:t> revision)</a:t>
            </a:r>
          </a:p>
        </p:txBody>
      </p:sp>
      <p:sp>
        <p:nvSpPr>
          <p:cNvPr id="15" name="文本框 14">
            <a:extLst>
              <a:ext uri="{FF2B5EF4-FFF2-40B4-BE49-F238E27FC236}">
                <a16:creationId xmlns:a16="http://schemas.microsoft.com/office/drawing/2014/main" id="{09BE11BA-D759-CB1E-A92B-2AE89844E448}"/>
              </a:ext>
            </a:extLst>
          </p:cNvPr>
          <p:cNvSpPr txBox="1"/>
          <p:nvPr/>
        </p:nvSpPr>
        <p:spPr>
          <a:xfrm>
            <a:off x="9046033" y="3344637"/>
            <a:ext cx="2665676" cy="646331"/>
          </a:xfrm>
          <a:prstGeom prst="rect">
            <a:avLst/>
          </a:prstGeom>
          <a:noFill/>
        </p:spPr>
        <p:txBody>
          <a:bodyPr wrap="square">
            <a:spAutoFit/>
          </a:bodyPr>
          <a:lstStyle/>
          <a:p>
            <a:r>
              <a:rPr lang="en-US" altLang="zh-CN" b="1" dirty="0">
                <a:solidFill>
                  <a:schemeClr val="bg1">
                    <a:lumMod val="95000"/>
                  </a:schemeClr>
                </a:solidFill>
              </a:rPr>
              <a:t>2504.13007</a:t>
            </a:r>
          </a:p>
          <a:p>
            <a:r>
              <a:rPr lang="en-US" altLang="zh-CN" b="1" dirty="0">
                <a:solidFill>
                  <a:schemeClr val="bg1">
                    <a:lumMod val="95000"/>
                  </a:schemeClr>
                </a:solidFill>
              </a:rPr>
              <a:t>PRL 131 (2023) 4, 041001</a:t>
            </a:r>
          </a:p>
        </p:txBody>
      </p:sp>
      <p:sp>
        <p:nvSpPr>
          <p:cNvPr id="17" name="文本框 16">
            <a:extLst>
              <a:ext uri="{FF2B5EF4-FFF2-40B4-BE49-F238E27FC236}">
                <a16:creationId xmlns:a16="http://schemas.microsoft.com/office/drawing/2014/main" id="{AFC7C4ED-A970-5AEF-ADB7-5DFD651BDB88}"/>
              </a:ext>
            </a:extLst>
          </p:cNvPr>
          <p:cNvSpPr txBox="1"/>
          <p:nvPr/>
        </p:nvSpPr>
        <p:spPr>
          <a:xfrm>
            <a:off x="9046032" y="4478926"/>
            <a:ext cx="2734293" cy="369332"/>
          </a:xfrm>
          <a:prstGeom prst="rect">
            <a:avLst/>
          </a:prstGeom>
          <a:noFill/>
        </p:spPr>
        <p:txBody>
          <a:bodyPr wrap="square">
            <a:spAutoFit/>
          </a:bodyPr>
          <a:lstStyle/>
          <a:p>
            <a:r>
              <a:rPr lang="en-US" altLang="zh-CN" sz="1800" b="1" dirty="0">
                <a:solidFill>
                  <a:schemeClr val="bg1">
                    <a:lumMod val="95000"/>
                  </a:schemeClr>
                </a:solidFill>
              </a:rPr>
              <a:t>PRL 134 (2025) 7, 071001</a:t>
            </a:r>
          </a:p>
        </p:txBody>
      </p:sp>
      <p:sp>
        <p:nvSpPr>
          <p:cNvPr id="19" name="文本框 18">
            <a:extLst>
              <a:ext uri="{FF2B5EF4-FFF2-40B4-BE49-F238E27FC236}">
                <a16:creationId xmlns:a16="http://schemas.microsoft.com/office/drawing/2014/main" id="{09A6EAA7-6FEC-34F9-3F64-C564DCC30DA9}"/>
              </a:ext>
            </a:extLst>
          </p:cNvPr>
          <p:cNvSpPr txBox="1"/>
          <p:nvPr/>
        </p:nvSpPr>
        <p:spPr>
          <a:xfrm>
            <a:off x="9104419" y="5750069"/>
            <a:ext cx="1340922" cy="369332"/>
          </a:xfrm>
          <a:prstGeom prst="rect">
            <a:avLst/>
          </a:prstGeom>
          <a:noFill/>
        </p:spPr>
        <p:txBody>
          <a:bodyPr wrap="square">
            <a:spAutoFit/>
          </a:bodyPr>
          <a:lstStyle/>
          <a:p>
            <a:r>
              <a:rPr lang="en-US" altLang="zh-CN" sz="1800" b="1" dirty="0">
                <a:solidFill>
                  <a:schemeClr val="bg1">
                    <a:lumMod val="95000"/>
                  </a:schemeClr>
                </a:solidFill>
              </a:rPr>
              <a:t>2509.01538</a:t>
            </a:r>
          </a:p>
        </p:txBody>
      </p:sp>
    </p:spTree>
    <p:extLst>
      <p:ext uri="{BB962C8B-B14F-4D97-AF65-F5344CB8AC3E}">
        <p14:creationId xmlns:p14="http://schemas.microsoft.com/office/powerpoint/2010/main" val="18882614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98.7251"/>
  <p:tag name="ORIGINALWIDTH" val="1211.849"/>
  <p:tag name="OUTPUTTYPE" val="PNG"/>
  <p:tag name="IGUANATEXVERSION" val="160"/>
  <p:tag name="LATEXADDIN" val="\documentclass{article}&#10;\usepackage{amsmath}&#10;\pagestyle{empty}&#10;\begin{document}&#10;&#10;$\mathrm{Im}\left\lbrack\frac{-1}{\epsilon}\right\rbrack=\frac{\mathrm{Im}\left\lbrack\epsilon\right\rbrack}{\operatorname{Re}\left\lbrack\epsilon\right\rbrack^2+\mathrm{Im}\left\lbrack\epsilon\right\rbrack^2}$&#10;&#10;\end{document}"/>
  <p:tag name="IGUANATEXSIZE" val="20"/>
  <p:tag name="IGUANATEXCURSOR" val="291"/>
  <p:tag name="TRANSPARENCY" val="True"/>
  <p:tag name="LATEXENGINEID" val="0"/>
  <p:tag name="TEMPFOLDER" val="C:\Program Files (x86)\IguanaTex\"/>
  <p:tag name="LATEXFORMHEIGHT" val="320"/>
  <p:tag name="LATEXFORMWIDTH" val="385"/>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254.2182"/>
  <p:tag name="ORIGINALWIDTH" val="1488.564"/>
  <p:tag name="OUTPUTTYPE" val="PNG"/>
  <p:tag name="IGUANATEXVERSION" val="160"/>
  <p:tag name="LATEXADDIN" val="\documentclass{article}&#10;\usepackage{amsmath}&#10;\pagestyle{empty}&#10;\begin{document}&#10;&#10;&#10;$\frac1\pi\frac{\frac12\Gamma}{\left(x-x_0\right)^2+\left(\frac12\Gamma\right)^2}\sim\delta(x-x_0)$&#10;&#10;\end{document}"/>
  <p:tag name="IGUANATEXSIZE" val="20"/>
  <p:tag name="IGUANATEXCURSOR" val="181"/>
  <p:tag name="TRANSPARENCY" val="True"/>
  <p:tag name="LATEXENGINEID" val="0"/>
  <p:tag name="TEMPFOLDER" val="C:\Program Files (x86)\IguanaTex\"/>
  <p:tag name="LATEXFORMHEIGHT" val="320"/>
  <p:tag name="LATEXFORMWIDTH" val="385"/>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97.9753"/>
  <p:tag name="ORIGINALWIDTH" val="2376.453"/>
  <p:tag name="OUTPUTTYPE" val="PNG"/>
  <p:tag name="IGUANATEXVERSION" val="160"/>
  <p:tag name="LATEXADDIN" val="\documentclass{article}&#10;\usepackage{amsmath}&#10;\pagestyle{empty}&#10;\begin{document}&#10;&#10;$\frac{\mathrm{d}\Phi_{\chi}}{\mathrm{d}T_{\chi}}=\int\frac{\mathrm{d}\Omega}{4\pi}\int_{\mathrm{l.o.s.}}\frac{\rho_{\chi}\left(\Omega,\ell\right)}{m_{\chi}}\mathrm{d}\ell\int_{T_{e}^{\mathrm{min}}}^{+\infty}\mathrm{d}T_{e}\frac{\mathrm{d}\sigma_{\chi e}}{\mathrm{d}T_{\chi}}\frac{\mathrm{d}\Phi_{e}^{}}{\mathrm{d}T_{e}}$&#10;&#10;&#10;\end{document}"/>
  <p:tag name="IGUANATEXSIZE" val="20"/>
  <p:tag name="IGUANATEXCURSOR" val="402"/>
  <p:tag name="TRANSPARENCY" val="True"/>
  <p:tag name="LATEXENGINEID" val="0"/>
  <p:tag name="TEMPFOLDER" val="C:\Program Files (x86)\IguanaTex\"/>
  <p:tag name="LATEXFORMHEIGHT" val="320"/>
  <p:tag name="LATEXFORMWIDTH" val="38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740.9074"/>
  <p:tag name="OUTPUTTYPE" val="PNG"/>
  <p:tag name="IGUANATEXVERSION" val="160"/>
  <p:tag name="LATEXADDIN" val="\documentclass{article}&#10;\usepackage{amsmath}&#10;\pagestyle{empty}&#10;\begin{document}&#10;&#10;$\omega_{p}=\sqrt{\frac{4\pi\alpha n_{e}}{m_{e}}}$&#10;&#10;&#10;\end{document}"/>
  <p:tag name="IGUANATEXSIZE" val="20"/>
  <p:tag name="IGUANATEXCURSOR" val="131"/>
  <p:tag name="TRANSPARENCY" val="True"/>
  <p:tag name="LATEXENGINEID" val="0"/>
  <p:tag name="TEMPFOLDER" val="C:\Program Files (x86)\IguanaTex\"/>
  <p:tag name="LATEXFORMHEIGHT" val="320"/>
  <p:tag name="LATEXFORMWIDTH" val="385"/>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43.2321"/>
  <p:tag name="ORIGINALWIDTH" val="1624.297"/>
  <p:tag name="OUTPUTTYPE" val="PNG"/>
  <p:tag name="IGUANATEXVERSION" val="160"/>
  <p:tag name="LATEXADDIN" val="\documentclass{article}&#10;\usepackage{amsmath}&#10;\pagestyle{empty}&#10;\begin{document}&#10;&#10;$\mathcal{L}_{{\mathrm{int}}}\supset g_{\chi}\bar{\chi}\gamma^{\mu}\chi A_{\mu}^{\prime}+g_{e}\bar{e}\gamma^{\mu}eA_{\mu}^{\prime}$&#10;&#10;&#10;\end{document}"/>
  <p:tag name="IGUANATEXSIZE" val="20"/>
  <p:tag name="IGUANATEXCURSOR" val="211"/>
  <p:tag name="TRANSPARENCY" val="True"/>
  <p:tag name="LATEXENGINEID" val="0"/>
  <p:tag name="TEMPFOLDER" val="C:\Program Files (x86)\IguanaTex\"/>
  <p:tag name="LATEXFORMHEIGHT" val="320"/>
  <p:tag name="LATEXFORMWIDTH" val="385"/>
  <p:tag name="LATEXFORMWRAP" val="True"/>
  <p:tag name="BITMAPVECTOR" val="0"/>
</p:tagLst>
</file>

<file path=ppt/theme/theme1.xml><?xml version="1.0" encoding="utf-8"?>
<a:theme xmlns:a="http://schemas.openxmlformats.org/drawingml/2006/main" name="Office 2013 - 2022 主题">
  <a:themeElements>
    <a:clrScheme name="Office 2013 - 2022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26243</TotalTime>
  <Words>4475</Words>
  <Application>Microsoft Macintosh PowerPoint</Application>
  <PresentationFormat>宽屏</PresentationFormat>
  <Paragraphs>616</Paragraphs>
  <Slides>47</Slides>
  <Notes>41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47</vt:i4>
      </vt:variant>
    </vt:vector>
  </HeadingPairs>
  <TitlesOfParts>
    <vt:vector size="59" baseType="lpstr">
      <vt:lpstr>DengXian</vt:lpstr>
      <vt:lpstr>微软雅黑</vt:lpstr>
      <vt:lpstr>微软雅黑</vt:lpstr>
      <vt:lpstr>PingFang SC</vt:lpstr>
      <vt:lpstr>Arial</vt:lpstr>
      <vt:lpstr>Calibri</vt:lpstr>
      <vt:lpstr>Calibri Light</vt:lpstr>
      <vt:lpstr>Cambria Math</vt:lpstr>
      <vt:lpstr>Helvetica</vt:lpstr>
      <vt:lpstr>Times New Roman</vt:lpstr>
      <vt:lpstr>Wingdings</vt:lpstr>
      <vt:lpstr>Office 2013 - 2022 主题</vt:lpstr>
      <vt:lpstr>Probing Light Dark Matter in direct detection and neutrino experiments</vt:lpstr>
      <vt:lpstr>Outline</vt:lpstr>
      <vt:lpstr>1. From WIMPs to Light DM</vt:lpstr>
      <vt:lpstr>1. From WIMPs to Light DM</vt:lpstr>
      <vt:lpstr>1. From WIMPs to Light DM</vt:lpstr>
      <vt:lpstr>1. From WIMPs to Light DM</vt:lpstr>
      <vt:lpstr>1. From WIMPs to Light DM</vt:lpstr>
      <vt:lpstr>1. From WIMPs to Light DM</vt:lpstr>
      <vt:lpstr>Outline</vt:lpstr>
      <vt:lpstr>PowerPoint 演示文稿</vt:lpstr>
      <vt:lpstr>PowerPoint 演示文稿</vt:lpstr>
      <vt:lpstr>PowerPoint 演示文稿</vt:lpstr>
      <vt:lpstr>Characteristics of Migdal Events and Detector Requirements</vt:lpstr>
      <vt:lpstr>PowerPoint 演示文稿</vt:lpstr>
      <vt:lpstr>PowerPoint 演示文稿</vt:lpstr>
      <vt:lpstr>PowerPoint 演示文稿</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Outline</vt:lpstr>
      <vt:lpstr>3. DM+Electron: Collective Excitation</vt:lpstr>
      <vt:lpstr>3. DM+Electron: Collective Excitation</vt:lpstr>
      <vt:lpstr>3. DM+Electron: Collective Excitation</vt:lpstr>
      <vt:lpstr>3. DM+Electron: Collective Excitation</vt:lpstr>
      <vt:lpstr>3. DM+Electron: Collective Excitation</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4. A new axion factory: Nuclear Reactor</vt:lpstr>
      <vt:lpstr>1. Axions in a nutshell </vt:lpstr>
      <vt:lpstr>1. From WIMPs to Light DM</vt:lpstr>
      <vt:lpstr>2. DM+Nucleus Scattering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 boson mass: EW Fits and New Physics </dc:title>
  <dc:creator>wu lei</dc:creator>
  <cp:lastModifiedBy>wu lei</cp:lastModifiedBy>
  <cp:revision>383</cp:revision>
  <dcterms:created xsi:type="dcterms:W3CDTF">2022-04-23T10:54:27Z</dcterms:created>
  <dcterms:modified xsi:type="dcterms:W3CDTF">2025-09-20T05:09:49Z</dcterms:modified>
</cp:coreProperties>
</file>