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331" r:id="rId3"/>
    <p:sldId id="367" r:id="rId4"/>
    <p:sldId id="370" r:id="rId5"/>
    <p:sldId id="381" r:id="rId6"/>
    <p:sldId id="382" r:id="rId7"/>
    <p:sldId id="383" r:id="rId8"/>
    <p:sldId id="384" r:id="rId9"/>
    <p:sldId id="385" r:id="rId10"/>
    <p:sldId id="386" r:id="rId11"/>
    <p:sldId id="387" r:id="rId12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4F23EF"/>
    <a:srgbClr val="4242FC"/>
    <a:srgbClr val="824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>
      <p:cViewPr varScale="1">
        <p:scale>
          <a:sx n="102" d="100"/>
          <a:sy n="102" d="100"/>
        </p:scale>
        <p:origin x="82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D5730-129E-490E-A11C-F1222968CEC6}" type="datetime1">
              <a:rPr lang="en-US" altLang="zh-CN" smtClean="0"/>
              <a:t>4/10/2025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11F28-5E30-4E9D-BBA9-622F5D263E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001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5BA4-B347-44A4-B090-8298B063EDC7}" type="datetime1">
              <a:rPr lang="en-US" altLang="zh-CN" smtClean="0"/>
              <a:t>4/10/2025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13D7-25F8-4EDB-B886-EFA06B14A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522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8264" y="647292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51" y="116632"/>
            <a:ext cx="2835313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300192" y="48861"/>
            <a:ext cx="2808312" cy="55744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082" y="1484784"/>
            <a:ext cx="9019721" cy="8834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Gravitational form factors of pion from top-down holographic QCD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9832" y="558924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Weekly Group Meeting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456267"/>
            <a:ext cx="2977033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Hiwa A. Ahmed (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何瓦</a:t>
            </a:r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4188326"/>
            <a:ext cx="623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Nuclear Science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Technology, UCAS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108" y="6152692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 10</a:t>
            </a:r>
            <a:r>
              <a:rPr lang="en-US" baseline="300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2025</a:t>
            </a:r>
            <a:endParaRPr lang="en-US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4672" y="2634140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arXiv:2407.21113v2</a:t>
            </a:r>
          </a:p>
        </p:txBody>
      </p:sp>
    </p:spTree>
    <p:extLst>
      <p:ext uri="{BB962C8B-B14F-4D97-AF65-F5344CB8AC3E}">
        <p14:creationId xmlns:p14="http://schemas.microsoft.com/office/powerpoint/2010/main" val="10647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93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Gravitational Form Factors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72604" y="1047200"/>
            <a:ext cx="8714004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Substituting the pion field into the EMT </a:t>
            </a:r>
            <a:r>
              <a:rPr lang="en-US" dirty="0" smtClean="0"/>
              <a:t>of the </a:t>
            </a:r>
            <a:r>
              <a:rPr lang="en-US" dirty="0"/>
              <a:t>bulk, </a:t>
            </a:r>
            <a:r>
              <a:rPr lang="en-US" dirty="0" smtClean="0"/>
              <a:t>one can  </a:t>
            </a:r>
            <a:r>
              <a:rPr lang="en-US" dirty="0"/>
              <a:t>read off the matrix elements of the </a:t>
            </a:r>
            <a:r>
              <a:rPr lang="en-US" dirty="0" smtClean="0"/>
              <a:t>boundary EMT as </a:t>
            </a:r>
            <a:r>
              <a:rPr lang="en-US" dirty="0"/>
              <a:t>follows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52220" y="1704215"/>
            <a:ext cx="7920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2924944"/>
            <a:ext cx="7920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88224" y="3501008"/>
            <a:ext cx="7920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6819"/>
            <a:ext cx="6336704" cy="3834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12" y="2564904"/>
            <a:ext cx="6617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72200" y="4293096"/>
            <a:ext cx="6617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5085184"/>
            <a:ext cx="6617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469"/>
            <a:ext cx="6588079" cy="6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93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Gravitational Form Factors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552220" y="1704215"/>
            <a:ext cx="7920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2924944"/>
            <a:ext cx="7920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88224" y="3501008"/>
            <a:ext cx="7920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2564904"/>
            <a:ext cx="6617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72200" y="4293096"/>
            <a:ext cx="6617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5085184"/>
            <a:ext cx="6617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6" y="1150384"/>
            <a:ext cx="4557933" cy="4776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" y="1297821"/>
            <a:ext cx="4632670" cy="1296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2540" y="2136263"/>
            <a:ext cx="4135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34422" y="2811713"/>
                <a:ext cx="4680521" cy="369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 </a:t>
                </a:r>
                <a:r>
                  <a:rPr lang="en-US" dirty="0"/>
                  <a:t>the top-down holographic QCD approach, the amplitude of D(t) dumps more rapidly than that of A(t</a:t>
                </a:r>
                <a:r>
                  <a:rPr lang="en-US" dirty="0" smtClean="0"/>
                  <a:t>), which </a:t>
                </a:r>
                <a:r>
                  <a:rPr lang="en-US" dirty="0"/>
                  <a:t>is qualitatively consistent with the results of lattice </a:t>
                </a:r>
                <a:r>
                  <a:rPr lang="en-US" dirty="0" smtClean="0"/>
                  <a:t>QCD. </a:t>
                </a:r>
                <a:r>
                  <a:rPr lang="en-US" dirty="0"/>
                  <a:t>These differences are due to the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modes to D(t), which is not observed in </a:t>
                </a:r>
                <a:r>
                  <a:rPr lang="en-US" dirty="0" smtClean="0"/>
                  <a:t>the bottom-up </a:t>
                </a:r>
                <a:r>
                  <a:rPr lang="en-US" dirty="0"/>
                  <a:t>holographic QCD framework </a:t>
                </a:r>
                <a:r>
                  <a:rPr lang="en-US" dirty="0" smtClean="0"/>
                  <a:t>This </a:t>
                </a:r>
                <a:r>
                  <a:rPr lang="en-US" dirty="0"/>
                  <a:t>is because the usual bottom-up model, </a:t>
                </a:r>
                <a:r>
                  <a:rPr lang="en-US" dirty="0" smtClean="0"/>
                  <a:t>does </a:t>
                </a:r>
                <a:r>
                  <a:rPr lang="en-US" dirty="0"/>
                  <a:t>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Also in </a:t>
                </a:r>
                <a:r>
                  <a:rPr lang="en-US" dirty="0" smtClean="0"/>
                  <a:t>this approach</a:t>
                </a:r>
                <a:r>
                  <a:rPr lang="en-US" dirty="0"/>
                  <a:t>, as in previous </a:t>
                </a:r>
                <a:r>
                  <a:rPr lang="en-US" dirty="0" smtClean="0"/>
                  <a:t>studies, </a:t>
                </a:r>
                <a:r>
                  <a:rPr lang="en-US" dirty="0"/>
                  <a:t>we observe the </a:t>
                </a:r>
                <a:r>
                  <a:rPr lang="en-US" dirty="0" smtClean="0"/>
                  <a:t>so called </a:t>
                </a:r>
                <a:r>
                  <a:rPr lang="en-US" dirty="0" err="1"/>
                  <a:t>glueball</a:t>
                </a:r>
                <a:r>
                  <a:rPr lang="en-US" dirty="0"/>
                  <a:t> dominance, in which </a:t>
                </a:r>
                <a:r>
                  <a:rPr lang="en-US" dirty="0" err="1"/>
                  <a:t>pions</a:t>
                </a:r>
                <a:r>
                  <a:rPr lang="en-US" dirty="0"/>
                  <a:t> have gravitational interactions via infinite </a:t>
                </a:r>
                <a:r>
                  <a:rPr lang="en-US" dirty="0" err="1"/>
                  <a:t>glueball</a:t>
                </a:r>
                <a:r>
                  <a:rPr lang="en-US" dirty="0"/>
                  <a:t> </a:t>
                </a:r>
                <a:r>
                  <a:rPr lang="en-US" dirty="0" smtClean="0"/>
                  <a:t>spectra.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22" y="2811713"/>
                <a:ext cx="4680521" cy="3693319"/>
              </a:xfrm>
              <a:prstGeom prst="rect">
                <a:avLst/>
              </a:prstGeom>
              <a:blipFill>
                <a:blip r:embed="rId4"/>
                <a:stretch>
                  <a:fillRect l="-781" t="-825" r="-1172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7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Introduction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907704" y="5229200"/>
            <a:ext cx="8183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12" y="1196752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The stress distribution inside </a:t>
            </a:r>
            <a:r>
              <a:rPr lang="en-US" sz="2400" dirty="0" smtClean="0"/>
              <a:t>hadrons, </a:t>
            </a:r>
            <a:r>
              <a:rPr lang="en-US" sz="2400" dirty="0"/>
              <a:t>extracted from the matrix elements of </a:t>
            </a:r>
            <a:r>
              <a:rPr lang="en-US" sz="2400" dirty="0" smtClean="0"/>
              <a:t>the </a:t>
            </a:r>
            <a:r>
              <a:rPr lang="en-US" sz="2400" dirty="0"/>
              <a:t>energy-momentum tensor (EMT</a:t>
            </a:r>
            <a:r>
              <a:rPr lang="en-US" sz="2400" dirty="0" smtClean="0"/>
              <a:t>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8312" y="2338463"/>
            <a:ext cx="8678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 The form factors that characterize the matrix </a:t>
            </a:r>
            <a:r>
              <a:rPr lang="en-US" sz="2400" dirty="0" smtClean="0"/>
              <a:t>elements are </a:t>
            </a:r>
            <a:r>
              <a:rPr lang="en-US" sz="2400" dirty="0"/>
              <a:t>called gravitational form factors (GFFs), which </a:t>
            </a:r>
            <a:r>
              <a:rPr lang="en-US" sz="2400" dirty="0" smtClean="0"/>
              <a:t>are calculated </a:t>
            </a:r>
            <a:r>
              <a:rPr lang="en-US" sz="2400" dirty="0"/>
              <a:t>theoretically from their coupling with gravity.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3974416"/>
            <a:ext cx="8676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In this work for the first time the </a:t>
            </a:r>
            <a:r>
              <a:rPr lang="en-US" sz="2400" dirty="0"/>
              <a:t>momentum transfer dependence of the pion GFFs from </a:t>
            </a:r>
            <a:r>
              <a:rPr lang="en-US" sz="2400" dirty="0" smtClean="0"/>
              <a:t>a top-down </a:t>
            </a:r>
            <a:r>
              <a:rPr lang="en-US" sz="2400" dirty="0"/>
              <a:t>holographic QCD </a:t>
            </a:r>
            <a:r>
              <a:rPr lang="en-US" sz="2400" dirty="0" smtClean="0"/>
              <a:t>approach were calculated using the Sakai-Sugimoto </a:t>
            </a:r>
            <a:r>
              <a:rPr lang="en-US" sz="2400" dirty="0"/>
              <a:t>model, a top-down holographic QCD </a:t>
            </a:r>
            <a:r>
              <a:rPr lang="en-US" sz="2400" dirty="0" smtClean="0"/>
              <a:t>model based </a:t>
            </a:r>
            <a:r>
              <a:rPr lang="en-US" sz="2400" dirty="0"/>
              <a:t>on the D4-D8 brane </a:t>
            </a:r>
            <a:r>
              <a:rPr lang="en-US" sz="2400" dirty="0" smtClean="0"/>
              <a:t>construction.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49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Formulation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79512" y="1101379"/>
            <a:ext cx="8653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matrix elements of EMT of a spin-0 particle </a:t>
            </a:r>
            <a:r>
              <a:rPr lang="en-US" sz="2000" dirty="0" smtClean="0"/>
              <a:t>are expressed </a:t>
            </a:r>
            <a:r>
              <a:rPr lang="en-US" sz="2000" dirty="0"/>
              <a:t>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10"/>
          <a:stretch/>
        </p:blipFill>
        <p:spPr>
          <a:xfrm>
            <a:off x="107504" y="1725824"/>
            <a:ext cx="6358670" cy="385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8567" r="4875" b="78670"/>
          <a:stretch/>
        </p:blipFill>
        <p:spPr>
          <a:xfrm>
            <a:off x="3143256" y="1628800"/>
            <a:ext cx="5616624" cy="57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 t="37871" r="1963" b="55513"/>
          <a:stretch/>
        </p:blipFill>
        <p:spPr>
          <a:xfrm>
            <a:off x="428598" y="2447174"/>
            <a:ext cx="3960440" cy="365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44487" r="60237" b="48897"/>
          <a:stretch/>
        </p:blipFill>
        <p:spPr>
          <a:xfrm>
            <a:off x="4389851" y="2428531"/>
            <a:ext cx="3290044" cy="402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9" b="25740"/>
          <a:stretch/>
        </p:blipFill>
        <p:spPr>
          <a:xfrm>
            <a:off x="251520" y="3212976"/>
            <a:ext cx="7956376" cy="9398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7504" y="4553033"/>
            <a:ext cx="8714004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Within the </a:t>
            </a:r>
            <a:r>
              <a:rPr lang="en-US" sz="2000" dirty="0"/>
              <a:t>framework of holographic QCD, perturbations to </a:t>
            </a:r>
            <a:r>
              <a:rPr lang="en-US" sz="2000" dirty="0" smtClean="0"/>
              <a:t>the metric </a:t>
            </a:r>
            <a:r>
              <a:rPr lang="en-US" sz="2000" dirty="0"/>
              <a:t>caused by matter fields in the bulk </a:t>
            </a:r>
            <a:r>
              <a:rPr lang="en-US" sz="2000" dirty="0" smtClean="0"/>
              <a:t>propagate to </a:t>
            </a:r>
            <a:r>
              <a:rPr lang="en-US" sz="2000" dirty="0"/>
              <a:t>the boundary, </a:t>
            </a:r>
            <a:r>
              <a:rPr lang="en-US" sz="2000" dirty="0" smtClean="0"/>
              <a:t>allowing </a:t>
            </a:r>
            <a:r>
              <a:rPr lang="en-US" sz="2000" dirty="0"/>
              <a:t>to extract the </a:t>
            </a:r>
            <a:r>
              <a:rPr lang="en-US" sz="2000" dirty="0" smtClean="0"/>
              <a:t>expectation values </a:t>
            </a:r>
            <a:r>
              <a:rPr lang="en-US" sz="2000" dirty="0"/>
              <a:t>of the EMT in the boundary theory from </a:t>
            </a:r>
            <a:r>
              <a:rPr lang="en-US" sz="2000" dirty="0" smtClean="0"/>
              <a:t>these perturbations</a:t>
            </a:r>
            <a:r>
              <a:rPr lang="en-US" sz="2000" dirty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391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Holographic model</a:t>
            </a: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2604" y="1047200"/>
                <a:ext cx="8714004" cy="1093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top-down holographic QCD used in this work is the </a:t>
                </a:r>
                <a:r>
                  <a:rPr lang="en-US" dirty="0"/>
                  <a:t>Sakai-Sugimoto model, consists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D8 </a:t>
                </a:r>
                <a:r>
                  <a:rPr lang="en-US" dirty="0"/>
                  <a:t>branes embedded as a probe in black 4-brane </a:t>
                </a:r>
                <a:r>
                  <a:rPr lang="en-US" dirty="0" smtClean="0"/>
                  <a:t>background, </a:t>
                </a:r>
                <a:r>
                  <a:rPr lang="en-US" dirty="0"/>
                  <a:t>a holographic dual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D4 branes.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4" y="1047200"/>
                <a:ext cx="8714004" cy="1093313"/>
              </a:xfrm>
              <a:prstGeom prst="rect">
                <a:avLst/>
              </a:prstGeom>
              <a:blipFill>
                <a:blip r:embed="rId2"/>
                <a:stretch>
                  <a:fillRect l="-420" r="-559" b="-8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" b="86887"/>
          <a:stretch/>
        </p:blipFill>
        <p:spPr>
          <a:xfrm>
            <a:off x="172604" y="2552955"/>
            <a:ext cx="5695540" cy="576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t="20833" r="47252" b="62775"/>
          <a:stretch/>
        </p:blipFill>
        <p:spPr>
          <a:xfrm>
            <a:off x="5868144" y="2480947"/>
            <a:ext cx="2160240" cy="720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1"/>
          <a:stretch/>
        </p:blipFill>
        <p:spPr>
          <a:xfrm>
            <a:off x="428598" y="3415001"/>
            <a:ext cx="6156176" cy="28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Holographic model</a:t>
            </a: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72604" y="1047200"/>
            <a:ext cx="871400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The metric can be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504" y="2031440"/>
                <a:ext cx="8714004" cy="734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metric fluctuations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𝑀𝑁</m:t>
                        </m:r>
                      </m:sub>
                    </m:sSub>
                  </m:oMath>
                </a14:m>
                <a:r>
                  <a:rPr lang="en-US" dirty="0"/>
                  <a:t> of the bulk obey </a:t>
                </a:r>
                <a:r>
                  <a:rPr lang="en-US" dirty="0" smtClean="0"/>
                  <a:t>the following </a:t>
                </a:r>
                <a:r>
                  <a:rPr lang="en-US" dirty="0"/>
                  <a:t>linearized Einstein equations: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31440"/>
                <a:ext cx="8714004" cy="734945"/>
              </a:xfrm>
              <a:prstGeom prst="rect">
                <a:avLst/>
              </a:prstGeom>
              <a:blipFill>
                <a:blip r:embed="rId2"/>
                <a:stretch>
                  <a:fillRect l="-490" r="-560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724128" cy="1536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4590" y="1555712"/>
                <a:ext cx="2783454" cy="370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sub>
                    </m:sSub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590" y="1555712"/>
                <a:ext cx="2783454" cy="370101"/>
              </a:xfrm>
              <a:prstGeom prst="rect">
                <a:avLst/>
              </a:prstGeom>
              <a:blipFill>
                <a:blip r:embed="rId4"/>
                <a:stretch>
                  <a:fillRect l="-3947" t="-32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2604" y="4220535"/>
            <a:ext cx="8714004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 order to examine the </a:t>
            </a:r>
            <a:r>
              <a:rPr lang="en-US" dirty="0" smtClean="0"/>
              <a:t>EMT </a:t>
            </a:r>
            <a:r>
              <a:rPr lang="en-US" dirty="0"/>
              <a:t>in the bulk, D8 </a:t>
            </a:r>
            <a:r>
              <a:rPr lang="en-US" dirty="0" smtClean="0"/>
              <a:t>branes were embed </a:t>
            </a:r>
            <a:r>
              <a:rPr lang="en-US" dirty="0"/>
              <a:t>the </a:t>
            </a:r>
            <a:r>
              <a:rPr lang="en-US" dirty="0" smtClean="0"/>
              <a:t>into </a:t>
            </a:r>
            <a:r>
              <a:rPr lang="en-US" dirty="0"/>
              <a:t>the 11-dimensional space, considering the action as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3"/>
          <a:stretch/>
        </p:blipFill>
        <p:spPr>
          <a:xfrm>
            <a:off x="323528" y="5030843"/>
            <a:ext cx="5428498" cy="15544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6" r="59657"/>
          <a:stretch/>
        </p:blipFill>
        <p:spPr>
          <a:xfrm>
            <a:off x="5369826" y="6129775"/>
            <a:ext cx="2189998" cy="3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Holographic model</a:t>
            </a: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72604" y="1047200"/>
            <a:ext cx="871400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Defining the EMT 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2347405"/>
            <a:ext cx="871400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which leads to the following expression: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21" y="1597898"/>
            <a:ext cx="3777605" cy="676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49951"/>
            <a:ext cx="9019947" cy="273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83192"/>
            <a:ext cx="4345856" cy="7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Glueball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spectrum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2604" y="1047200"/>
                <a:ext cx="8714004" cy="115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Since the spatial part </a:t>
                </a:r>
                <a:r>
                  <a:rPr lang="en-US" dirty="0"/>
                  <a:t>of the field theory energy momentum tensor is transverse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near the boundary </a:t>
                </a:r>
                <a:r>
                  <a:rPr lang="en-US" dirty="0" smtClean="0"/>
                  <a:t>the metric </a:t>
                </a:r>
                <a:r>
                  <a:rPr lang="en-US" dirty="0"/>
                  <a:t>fluctuation must also be transverse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can be parameterized as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4" y="1047200"/>
                <a:ext cx="8714004" cy="1157496"/>
              </a:xfrm>
              <a:prstGeom prst="rect">
                <a:avLst/>
              </a:prstGeom>
              <a:blipFill>
                <a:blip r:embed="rId2"/>
                <a:stretch>
                  <a:fillRect l="-420" r="-559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2604" y="2647700"/>
                <a:ext cx="8714004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Therefore, we consider TT modes in the metric fluctuation, which is nothing but </a:t>
                </a:r>
                <a:r>
                  <a:rPr lang="en-US" dirty="0" err="1"/>
                  <a:t>glueball</a:t>
                </a:r>
                <a:r>
                  <a:rPr lang="en-US" dirty="0"/>
                  <a:t> spectra. Among </a:t>
                </a:r>
                <a:r>
                  <a:rPr lang="en-US" dirty="0" smtClean="0"/>
                  <a:t>the 14 </a:t>
                </a:r>
                <a:r>
                  <a:rPr lang="en-US" dirty="0"/>
                  <a:t>TT </a:t>
                </a:r>
                <a:r>
                  <a:rPr lang="en-US" dirty="0" smtClean="0"/>
                  <a:t>modes,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contribute to the EMT (</a:t>
                </a:r>
                <a:r>
                  <a:rPr lang="en-US" dirty="0">
                    <a:solidFill>
                      <a:srgbClr val="3399FF"/>
                    </a:solidFill>
                  </a:rPr>
                  <a:t>Nucl.Phys.B587:249-276,2000</a:t>
                </a:r>
                <a:r>
                  <a:rPr lang="en-US" dirty="0"/>
                  <a:t>). 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4" y="2647700"/>
                <a:ext cx="8714004" cy="1089529"/>
              </a:xfrm>
              <a:prstGeom prst="rect">
                <a:avLst/>
              </a:prstGeom>
              <a:blipFill>
                <a:blip r:embed="rId3"/>
                <a:stretch>
                  <a:fillRect l="-420" r="-559" b="-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3"/>
          <a:stretch/>
        </p:blipFill>
        <p:spPr>
          <a:xfrm>
            <a:off x="1902701" y="2249370"/>
            <a:ext cx="4373045" cy="353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/>
          <a:stretch/>
        </p:blipFill>
        <p:spPr>
          <a:xfrm>
            <a:off x="0" y="4434044"/>
            <a:ext cx="4751115" cy="18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/>
          <a:stretch/>
        </p:blipFill>
        <p:spPr>
          <a:xfrm>
            <a:off x="35202" y="3801611"/>
            <a:ext cx="4308614" cy="3650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4283968" cy="2419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7984" y="4941168"/>
            <a:ext cx="3583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Glueball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spectrum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72604" y="1047200"/>
            <a:ext cx="871400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Each part of </a:t>
            </a:r>
            <a:r>
              <a:rPr lang="en-US" dirty="0"/>
              <a:t>EMT is written as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72604" y="4038819"/>
            <a:ext cx="8714004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The perturbation </a:t>
            </a:r>
            <a:r>
              <a:rPr lang="en-US" dirty="0"/>
              <a:t>to the metric </a:t>
            </a:r>
            <a:r>
              <a:rPr lang="en-US" dirty="0" smtClean="0"/>
              <a:t>caused by </a:t>
            </a:r>
            <a:r>
              <a:rPr lang="en-US" dirty="0"/>
              <a:t>the pion field as the bulk EMT source using </a:t>
            </a:r>
            <a:r>
              <a:rPr lang="en-US" dirty="0" smtClean="0"/>
              <a:t>Green’s function </a:t>
            </a:r>
            <a:r>
              <a:rPr lang="en-US" dirty="0"/>
              <a:t>method </a:t>
            </a:r>
            <a:r>
              <a:rPr lang="en-US" dirty="0" smtClean="0"/>
              <a:t>is given by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9036496" cy="2374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5483" r="10625" b="76812"/>
          <a:stretch/>
        </p:blipFill>
        <p:spPr>
          <a:xfrm>
            <a:off x="611560" y="4941168"/>
            <a:ext cx="4752528" cy="57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23188" r="10625" b="59739"/>
          <a:stretch/>
        </p:blipFill>
        <p:spPr>
          <a:xfrm>
            <a:off x="5436096" y="4916889"/>
            <a:ext cx="2160240" cy="555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76432" r="17713"/>
          <a:stretch/>
        </p:blipFill>
        <p:spPr>
          <a:xfrm>
            <a:off x="2339752" y="5714177"/>
            <a:ext cx="3672408" cy="7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Glueball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spectrum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72604" y="1047200"/>
            <a:ext cx="871400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EOM for tensor and scalar </a:t>
            </a:r>
            <a:r>
              <a:rPr lang="en-US" dirty="0" err="1" smtClean="0"/>
              <a:t>glueball</a:t>
            </a:r>
            <a:r>
              <a:rPr lang="en-US" dirty="0" smtClean="0"/>
              <a:t> is reduced 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4" y="1510844"/>
            <a:ext cx="7308304" cy="2322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2220" y="1704215"/>
            <a:ext cx="7920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2924944"/>
            <a:ext cx="7920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88224" y="3501008"/>
            <a:ext cx="79208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37"/>
          <a:stretch/>
        </p:blipFill>
        <p:spPr>
          <a:xfrm>
            <a:off x="150682" y="4152101"/>
            <a:ext cx="8142786" cy="7951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4"/>
          <a:stretch/>
        </p:blipFill>
        <p:spPr>
          <a:xfrm>
            <a:off x="185176" y="5055026"/>
            <a:ext cx="8287828" cy="744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6" y="6021288"/>
            <a:ext cx="2229218" cy="3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25547</TotalTime>
  <Words>601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HUAWEI</cp:lastModifiedBy>
  <cp:revision>552</cp:revision>
  <dcterms:created xsi:type="dcterms:W3CDTF">2016-07-05T07:37:40Z</dcterms:created>
  <dcterms:modified xsi:type="dcterms:W3CDTF">2025-04-10T01:34:21Z</dcterms:modified>
</cp:coreProperties>
</file>