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4" r:id="rId5"/>
    <p:sldId id="263" r:id="rId6"/>
    <p:sldId id="257" r:id="rId7"/>
    <p:sldId id="258" r:id="rId8"/>
    <p:sldId id="259" r:id="rId9"/>
    <p:sldId id="260" r:id="rId10"/>
    <p:sldId id="266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B00"/>
    <a:srgbClr val="A5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62" y="1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CF21A-C816-40AE-8777-9C9928567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2344A3-604D-491E-AC0A-3FFBDC6A4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F0B06-6737-45ED-9BE0-E51C5F97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D6B9D2-8CB5-447F-9720-85CD7762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6BD89D-B491-499C-BF5A-B1662B10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5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4143EA-CAA1-4D5A-9D76-12D43451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604213-C6DE-4AE3-A06E-5A8725046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1ECB45-46E3-481E-95F2-5CF6ACA6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791318-B8DE-441E-865C-6DFE0303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648A03-ABD9-49F1-9C40-607E1DF8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16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018580B-C8B1-440B-8705-5EC4BE27B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A2796A-9EC8-46EF-A177-6B6C10B5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667205-F215-4716-9BBB-BACCAE00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0C7A18-9B1E-4EE7-B14F-59617F8D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D26EEE-F5E1-4094-8D01-48D15CD1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92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F6EF5-65FD-4526-9041-FAF32418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43708A-4F77-4B95-9F31-E6F3C153A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35DD4F-6A56-4ED3-8CAC-4CB0D500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209F69-480D-4133-8E33-BA53B7E5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1A8C31-F039-4E35-B5F7-B43A43F0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34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AAF9E-1297-4919-8121-9E8ED0DD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8831F-2D8B-4149-9AD8-E30099AD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910129-CFFA-4C92-82C3-6A871699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D14BE1-5B4A-4610-8301-726CC561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88F7E-25FA-4F86-A1FF-6FCB0C6A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58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D5F2E-C22E-452E-9009-6D66B73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F9A9D1-234B-4ECF-BEAB-283E163B9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ED4FB3-8163-4051-8858-E50C3AD0E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82E7ED-1523-468B-B120-FEE9EC4E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E04D81-59BC-43AC-8623-937D0E28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B38904-5788-4D42-BE66-07408020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30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76DC7-8779-4AB6-B3E8-5FAC3E25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8D6C41-9B81-4D1E-A246-7FAA063AD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F5F31D-CE27-4F0C-B003-4F3F28AF7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D6983F-AA30-4490-BE7C-C7B124F13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34D31F-231A-42F8-AE7C-5D3B5CE19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118450-C850-4D43-9AF7-3439D67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8EBA94-0A89-449B-8D97-76226B18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692F07-1B4B-454E-A08E-CC4C7A18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AC1F1-E6A4-405E-8164-FFFE8A21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425E634-57FB-4F75-A093-E5D38D60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6CBFF3-5BB4-4986-8BD5-F7891CCE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64757B-215F-43E2-BC29-670EBCF6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9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9AB037F-006A-4403-8A28-D61B87D5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8049B8D-D5B4-4B09-A041-A623E608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7CD0FC-64AF-4769-ADFE-CB6AE52E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69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1867C-98D6-48F2-B36F-B370E325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89644D-3978-49BE-BF12-DD013848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ED018A-6879-441C-A382-B85C63FB5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7CE761-FE54-46CD-A30D-A04A47D9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3A074C-6D61-46DA-B62B-68D6AB75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048153-0B6A-433C-820C-650CB8EE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0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A2484-CADF-42A7-86EB-8D5BA1D8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73BA6D-C4F9-4F1C-A52C-CF1E35D42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268540-12C8-4431-B0EB-E4F0B1CB6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9A9B98-6AB6-456D-97E1-E9E1B392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E29C0C-2148-40AF-B36B-D97275FD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C478F5-FF93-4243-87FD-5C4298EE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5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787582-860D-4DCC-BCA5-148EA515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CCA963-9B93-420E-A1CF-0AA24E1DF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C34DAE-57FB-49AA-A0F8-C5CE28D45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F51A-BEAC-4A75-B297-C54711FFEDB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363918-DFD0-4712-8D64-224871F53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E3017F-B299-4B8F-85D5-6469D2957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185E-1EB8-4F5F-AD08-B906D782D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si@ihep.a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FBB17-0350-461B-87D1-0E655D131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313" y="1600200"/>
            <a:ext cx="10497148" cy="1304636"/>
          </a:xfrm>
        </p:spPr>
        <p:txBody>
          <a:bodyPr>
            <a:norm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CGEM  Control and Monitoring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9173A9-3D9C-4671-B50C-C708E896F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3164"/>
            <a:ext cx="9144000" cy="1884218"/>
          </a:xfrm>
        </p:spPr>
        <p:txBody>
          <a:bodyPr>
            <a:normAutofit/>
          </a:bodyPr>
          <a:lstStyle/>
          <a:p>
            <a:endParaRPr lang="en-US" altLang="zh-CN" dirty="0">
              <a:hlinkClick r:id="rId2"/>
            </a:endParaRPr>
          </a:p>
          <a:p>
            <a:r>
              <a:rPr lang="en-US" altLang="zh-CN" sz="3200" dirty="0">
                <a:hlinkClick r:id="rId2"/>
              </a:rPr>
              <a:t>masi@ihep.a.cn</a:t>
            </a:r>
            <a:endParaRPr lang="en-US" altLang="zh-CN" sz="3200" dirty="0"/>
          </a:p>
          <a:p>
            <a:r>
              <a:rPr lang="en-US" altLang="zh-CN" sz="3200" dirty="0"/>
              <a:t>2025.4.11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1887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D86EAD-8DB8-4A7D-89DC-E554101C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2" y="799235"/>
            <a:ext cx="7519556" cy="724766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HV and LV Configuration to DB</a:t>
            </a:r>
            <a:endParaRPr lang="zh-CN" altLang="en-US" b="1" dirty="0">
              <a:solidFill>
                <a:srgbClr val="404040"/>
              </a:solidFill>
              <a:latin typeface="Inter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88DCB6-7873-48F9-84F3-C2C48DF8C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26" y="199606"/>
            <a:ext cx="3980874" cy="64587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CAFD47E-D0A5-4666-9ECD-37003BEE4853}"/>
              </a:ext>
            </a:extLst>
          </p:cNvPr>
          <p:cNvSpPr txBox="1"/>
          <p:nvPr/>
        </p:nvSpPr>
        <p:spPr>
          <a:xfrm>
            <a:off x="299721" y="2124363"/>
            <a:ext cx="7809805" cy="327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features for other system access the configuration files.</a:t>
            </a:r>
          </a:p>
          <a:p>
            <a:pPr marL="285750" indent="-28575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Many configuration files with XML format can be uploaded.</a:t>
            </a:r>
          </a:p>
          <a:p>
            <a:pPr marL="285750" indent="-28575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Select an existing table or create a new one.</a:t>
            </a:r>
          </a:p>
          <a:p>
            <a:pPr marL="285750" indent="-28575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Write data according to the table structure.</a:t>
            </a:r>
          </a:p>
        </p:txBody>
      </p:sp>
    </p:spTree>
    <p:extLst>
      <p:ext uri="{BB962C8B-B14F-4D97-AF65-F5344CB8AC3E}">
        <p14:creationId xmlns:p14="http://schemas.microsoft.com/office/powerpoint/2010/main" val="354539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30F27-E5AC-4DD1-BCCC-21CF1221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Summary</a:t>
            </a:r>
            <a:endParaRPr lang="zh-CN" altLang="en-US" b="1" dirty="0">
              <a:solidFill>
                <a:srgbClr val="404040"/>
              </a:solidFill>
              <a:latin typeface="Inter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AE937-C3BD-41A8-A8FB-8213A0567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81" y="1871807"/>
            <a:ext cx="11038609" cy="3254375"/>
          </a:xfrm>
        </p:spPr>
        <p:txBody>
          <a:bodyPr/>
          <a:lstStyle/>
          <a:p>
            <a:r>
              <a:rPr lang="en-US" altLang="zh-CN" dirty="0">
                <a:solidFill>
                  <a:srgbClr val="404040"/>
                </a:solidFill>
                <a:latin typeface="Inter"/>
              </a:rPr>
              <a:t>Working hard to communicate the requirements and cooperate with the test operation with CGEM experts.</a:t>
            </a:r>
          </a:p>
          <a:p>
            <a:r>
              <a:rPr lang="en-US" altLang="zh-CN" dirty="0">
                <a:solidFill>
                  <a:srgbClr val="404040"/>
                </a:solidFill>
                <a:latin typeface="Inter"/>
              </a:rPr>
              <a:t>At present, a stable version of the software has been released, and we have been providing stable services for CGEM test stage recently.</a:t>
            </a:r>
          </a:p>
          <a:p>
            <a:r>
              <a:rPr lang="en-US" altLang="zh-CN" sz="4800" b="0" i="1" dirty="0">
                <a:solidFill>
                  <a:srgbClr val="00B0F0"/>
                </a:solidFill>
                <a:effectLst/>
                <a:latin typeface="Inter"/>
              </a:rPr>
              <a:t>Thanks</a:t>
            </a:r>
            <a:r>
              <a:rPr lang="en-US" altLang="zh-CN" b="0" i="1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to all the experts of Italian group and BESIII run team for their feedback and patient discussions during the joint debugging process.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94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7C655-F38C-4C76-819F-CEAD8463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Outline</a:t>
            </a:r>
            <a:endParaRPr lang="zh-CN" altLang="en-US" b="1" dirty="0">
              <a:solidFill>
                <a:srgbClr val="404040"/>
              </a:solidFill>
              <a:latin typeface="Inter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79ABFA-C9CE-4690-B891-AB42893D6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Special requirements for all CGEM software.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BESIII alarm judgment logic and trip handle for CGEM.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CGEM interlock with other systems.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Configuration archive to BESIII DB.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0243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5762C2C-8324-4272-8340-93BC923B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637" y="324501"/>
            <a:ext cx="5832543" cy="1001856"/>
          </a:xfrm>
        </p:spPr>
        <p:txBody>
          <a:bodyPr>
            <a:normAutofit/>
          </a:bodyPr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High Voltage Software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898C8EA-53F6-4F69-AFC9-FF6D9DBD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548"/>
            <a:ext cx="12192000" cy="5120624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Inter"/>
              </a:rPr>
              <a:t>Special requirements: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Inter"/>
              </a:rPr>
              <a:t>Added a 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Inter"/>
              </a:rPr>
              <a:t>p</a:t>
            </a:r>
            <a:r>
              <a:rPr lang="en-US" altLang="zh-CN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Inter"/>
              </a:rPr>
              <a:t>rerun state.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Inter"/>
              </a:rPr>
              <a:t>Transitioning to different states, multiple parameters are set differently</a:t>
            </a:r>
          </a:p>
          <a:p>
            <a:pPr lvl="2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0" i="0" dirty="0">
                <a:solidFill>
                  <a:srgbClr val="404040"/>
                </a:solidFill>
                <a:effectLst/>
                <a:latin typeface="Inter"/>
              </a:rPr>
              <a:t>V0Set, I0Set, </a:t>
            </a:r>
            <a:r>
              <a:rPr lang="en-US" altLang="zh-CN" sz="2800" dirty="0">
                <a:solidFill>
                  <a:srgbClr val="404040"/>
                </a:solidFill>
                <a:latin typeface="Inter"/>
              </a:rPr>
              <a:t>R</a:t>
            </a:r>
            <a:r>
              <a:rPr lang="en-US" altLang="zh-CN" sz="2800" b="0" i="0" dirty="0">
                <a:solidFill>
                  <a:srgbClr val="404040"/>
                </a:solidFill>
                <a:effectLst/>
                <a:latin typeface="Inter"/>
              </a:rPr>
              <a:t>up and the order.</a:t>
            </a:r>
          </a:p>
          <a:p>
            <a:pPr lvl="2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solidFill>
                  <a:srgbClr val="404040"/>
                </a:solidFill>
                <a:latin typeface="Inter"/>
              </a:rPr>
              <a:t>T</a:t>
            </a:r>
            <a:r>
              <a:rPr lang="en-US" altLang="zh-CN" sz="2800" b="0" i="0" dirty="0">
                <a:solidFill>
                  <a:srgbClr val="404040"/>
                </a:solidFill>
                <a:effectLst/>
                <a:latin typeface="Inter"/>
              </a:rPr>
              <a:t>he configuration turned out to be much more complicated.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Inter"/>
              </a:rPr>
              <a:t>The processing of the trip signal:</a:t>
            </a:r>
          </a:p>
          <a:p>
            <a:pPr lvl="2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solidFill>
                  <a:srgbClr val="404040"/>
                </a:solidFill>
                <a:latin typeface="Inter"/>
              </a:rPr>
              <a:t>N</a:t>
            </a:r>
            <a:r>
              <a:rPr lang="en-US" altLang="zh-CN" sz="2800" b="0" i="0" dirty="0">
                <a:solidFill>
                  <a:srgbClr val="404040"/>
                </a:solidFill>
                <a:effectLst/>
                <a:latin typeface="Inter"/>
              </a:rPr>
              <a:t>eeds to automatically clear the trip and then return to the injectable state. </a:t>
            </a:r>
          </a:p>
          <a:p>
            <a:pPr lvl="2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0" i="0" dirty="0">
                <a:solidFill>
                  <a:srgbClr val="404040"/>
                </a:solidFill>
                <a:effectLst/>
                <a:latin typeface="Inter"/>
              </a:rPr>
              <a:t>If clear is unsuccessful more than 3 times, then powe</a:t>
            </a:r>
            <a:r>
              <a:rPr lang="en-US" altLang="zh-CN" sz="2800" dirty="0">
                <a:solidFill>
                  <a:srgbClr val="404040"/>
                </a:solidFill>
                <a:latin typeface="Inter"/>
              </a:rPr>
              <a:t>r off the detector.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Inter"/>
              </a:rPr>
              <a:t>Interlock with CGEM FEBs and CGEM Gas status.</a:t>
            </a:r>
          </a:p>
        </p:txBody>
      </p:sp>
    </p:spTree>
    <p:extLst>
      <p:ext uri="{BB962C8B-B14F-4D97-AF65-F5344CB8AC3E}">
        <p14:creationId xmlns:p14="http://schemas.microsoft.com/office/powerpoint/2010/main" val="313880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0C73923-CB64-4EFB-9F42-460E4817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1827183"/>
            <a:ext cx="5373165" cy="46242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43E205-B4E9-41A1-8FE1-7E3E82E4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41" y="1752731"/>
            <a:ext cx="6568751" cy="46242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7C236C5-C846-41B5-94F9-BE34E886AA66}"/>
              </a:ext>
            </a:extLst>
          </p:cNvPr>
          <p:cNvSpPr txBox="1"/>
          <p:nvPr/>
        </p:nvSpPr>
        <p:spPr>
          <a:xfrm>
            <a:off x="544948" y="942713"/>
            <a:ext cx="4063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High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voltage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state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transition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4AE4C76-9DCE-444E-A86C-12D4A6D437A2}"/>
              </a:ext>
            </a:extLst>
          </p:cNvPr>
          <p:cNvSpPr txBox="1"/>
          <p:nvPr/>
        </p:nvSpPr>
        <p:spPr>
          <a:xfrm>
            <a:off x="7703128" y="943317"/>
            <a:ext cx="3583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Alarm judgment logic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DA6CD25-5676-44E9-AC43-623C269B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22" y="97490"/>
            <a:ext cx="5901314" cy="618212"/>
          </a:xfrm>
        </p:spPr>
        <p:txBody>
          <a:bodyPr>
            <a:normAutofit fontScale="90000"/>
          </a:bodyPr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High Voltage flowcharts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346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>
            <a:extLst>
              <a:ext uri="{FF2B5EF4-FFF2-40B4-BE49-F238E27FC236}">
                <a16:creationId xmlns:a16="http://schemas.microsoft.com/office/drawing/2014/main" id="{478A4557-BE8D-4F89-9D46-3F44D5E7AF1D}"/>
              </a:ext>
            </a:extLst>
          </p:cNvPr>
          <p:cNvGrpSpPr/>
          <p:nvPr/>
        </p:nvGrpSpPr>
        <p:grpSpPr>
          <a:xfrm>
            <a:off x="856885" y="1564169"/>
            <a:ext cx="10189805" cy="4699206"/>
            <a:chOff x="1124740" y="1942860"/>
            <a:chExt cx="10189805" cy="469920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66DA51B-687F-48F6-A3C6-D51AD475A4D1}"/>
                </a:ext>
              </a:extLst>
            </p:cNvPr>
            <p:cNvGrpSpPr/>
            <p:nvPr/>
          </p:nvGrpSpPr>
          <p:grpSpPr>
            <a:xfrm>
              <a:off x="4380065" y="3042963"/>
              <a:ext cx="1521168" cy="1109410"/>
              <a:chOff x="3776376" y="1066223"/>
              <a:chExt cx="1521168" cy="1109410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C5A4B565-3D14-4F6D-A5E7-428E87E3C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6376" y="1066223"/>
                <a:ext cx="1521168" cy="753341"/>
              </a:xfrm>
              <a:prstGeom prst="rect">
                <a:avLst/>
              </a:prstGeom>
            </p:spPr>
          </p:pic>
          <p:pic>
            <p:nvPicPr>
              <p:cNvPr id="11" name="图形 10" descr="指向右边的反手食指 纯色填充">
                <a:extLst>
                  <a:ext uri="{FF2B5EF4-FFF2-40B4-BE49-F238E27FC236}">
                    <a16:creationId xmlns:a16="http://schemas.microsoft.com/office/drawing/2014/main" id="{4B4FBAA8-1722-4423-AEC4-17D510A77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4334783" y="1613552"/>
                <a:ext cx="563594" cy="560568"/>
              </a:xfrm>
              <a:prstGeom prst="rect">
                <a:avLst/>
              </a:prstGeom>
            </p:spPr>
          </p:pic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83A0FD5-3075-4944-AC93-D482402C9156}"/>
                </a:ext>
              </a:extLst>
            </p:cNvPr>
            <p:cNvSpPr txBox="1"/>
            <p:nvPr/>
          </p:nvSpPr>
          <p:spPr>
            <a:xfrm>
              <a:off x="1124740" y="2020933"/>
              <a:ext cx="2438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Normal </a:t>
              </a:r>
              <a:r>
                <a:rPr lang="zh-CN" alt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State</a:t>
              </a:r>
              <a:endParaRPr lang="zh-CN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E4B66D7-9586-4670-B4C8-C309D612E475}"/>
                </a:ext>
              </a:extLst>
            </p:cNvPr>
            <p:cNvSpPr txBox="1"/>
            <p:nvPr/>
          </p:nvSpPr>
          <p:spPr>
            <a:xfrm>
              <a:off x="1124740" y="3347813"/>
              <a:ext cx="2438477" cy="2509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2800" b="1" dirty="0">
                  <a:highlight>
                    <a:srgbClr val="808080"/>
                  </a:highlight>
                </a:rPr>
                <a:t>Off</a:t>
              </a:r>
            </a:p>
            <a:p>
              <a:pPr marL="285750" indent="-285750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zh-CN" sz="2800" b="1" dirty="0">
                <a:highlight>
                  <a:srgbClr val="808080"/>
                </a:highlight>
              </a:endParaRPr>
            </a:p>
            <a:p>
              <a:pPr marL="285750" indent="-285750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2800" b="1" dirty="0">
                  <a:highlight>
                    <a:srgbClr val="FFFF00"/>
                  </a:highlight>
                </a:rPr>
                <a:t>Injectable</a:t>
              </a:r>
            </a:p>
            <a:p>
              <a:pPr marL="285750" indent="-285750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zh-CN" sz="2800" dirty="0">
                <a:highlight>
                  <a:srgbClr val="FFFF00"/>
                </a:highlight>
              </a:endParaRPr>
            </a:p>
            <a:p>
              <a:pPr marL="285750" indent="-285750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2800" b="1" dirty="0">
                  <a:highlight>
                    <a:srgbClr val="008000"/>
                  </a:highlight>
                </a:rPr>
                <a:t>Runnable</a:t>
              </a:r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9E412A00-E5A6-4449-A84B-89D3F37F2963}"/>
                </a:ext>
              </a:extLst>
            </p:cNvPr>
            <p:cNvSpPr/>
            <p:nvPr/>
          </p:nvSpPr>
          <p:spPr>
            <a:xfrm rot="20927312">
              <a:off x="6150261" y="2849459"/>
              <a:ext cx="571300" cy="41595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E2978BB-F46D-442C-BBAA-5977EDB47A81}"/>
                </a:ext>
              </a:extLst>
            </p:cNvPr>
            <p:cNvSpPr txBox="1"/>
            <p:nvPr/>
          </p:nvSpPr>
          <p:spPr>
            <a:xfrm>
              <a:off x="6732816" y="2764333"/>
              <a:ext cx="1845488" cy="457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2800" b="1" dirty="0">
                  <a:highlight>
                    <a:srgbClr val="008000"/>
                  </a:highlight>
                </a:rPr>
                <a:t>Runnable</a:t>
              </a:r>
              <a:endParaRPr lang="en-US" altLang="zh-CN" b="1" dirty="0">
                <a:highlight>
                  <a:srgbClr val="008000"/>
                </a:highlight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BD5AB56-53E0-45F8-89A8-30F71D7ABB2A}"/>
                </a:ext>
              </a:extLst>
            </p:cNvPr>
            <p:cNvSpPr txBox="1"/>
            <p:nvPr/>
          </p:nvSpPr>
          <p:spPr>
            <a:xfrm>
              <a:off x="7817813" y="1942860"/>
              <a:ext cx="20441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Desired State</a:t>
              </a:r>
            </a:p>
          </p:txBody>
        </p: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2769D347-201B-4DE2-B1A3-FE9917E8AC6F}"/>
                </a:ext>
              </a:extLst>
            </p:cNvPr>
            <p:cNvSpPr/>
            <p:nvPr/>
          </p:nvSpPr>
          <p:spPr>
            <a:xfrm rot="917994">
              <a:off x="6132634" y="4772688"/>
              <a:ext cx="541001" cy="391188"/>
            </a:xfrm>
            <a:prstGeom prst="rightArrow">
              <a:avLst>
                <a:gd name="adj1" fmla="val 50000"/>
                <a:gd name="adj2" fmla="val 4847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7883BB8-8900-4A45-B062-9A52DEE50CDA}"/>
                </a:ext>
              </a:extLst>
            </p:cNvPr>
            <p:cNvSpPr txBox="1"/>
            <p:nvPr/>
          </p:nvSpPr>
          <p:spPr>
            <a:xfrm>
              <a:off x="6756547" y="4856505"/>
              <a:ext cx="1818672" cy="457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2800" b="1" dirty="0">
                  <a:highlight>
                    <a:srgbClr val="FFFF00"/>
                  </a:highlight>
                </a:rPr>
                <a:t>Injectable</a:t>
              </a:r>
              <a:endParaRPr lang="en-US" altLang="zh-CN" b="1" dirty="0">
                <a:highlight>
                  <a:srgbClr val="FFFF00"/>
                </a:highlight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E35CAC8-A907-40C5-BD52-CEDD13BAC7E0}"/>
                </a:ext>
              </a:extLst>
            </p:cNvPr>
            <p:cNvGrpSpPr/>
            <p:nvPr/>
          </p:nvGrpSpPr>
          <p:grpSpPr>
            <a:xfrm>
              <a:off x="4387433" y="4327803"/>
              <a:ext cx="1521167" cy="1057297"/>
              <a:chOff x="3607011" y="3948857"/>
              <a:chExt cx="1521167" cy="1057297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A0B9C9B1-7BA2-4C02-9FFF-71D90EE0B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011" y="3948857"/>
                <a:ext cx="1521167" cy="625992"/>
              </a:xfrm>
              <a:prstGeom prst="rect">
                <a:avLst/>
              </a:prstGeom>
            </p:spPr>
          </p:pic>
          <p:pic>
            <p:nvPicPr>
              <p:cNvPr id="27" name="图形 26" descr="指向右边的反手食指 纯色填充">
                <a:extLst>
                  <a:ext uri="{FF2B5EF4-FFF2-40B4-BE49-F238E27FC236}">
                    <a16:creationId xmlns:a16="http://schemas.microsoft.com/office/drawing/2014/main" id="{5F44EE66-EBAD-43DC-942A-5F0BEEF8B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4124405" y="4433311"/>
                <a:ext cx="574385" cy="571301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182F7F4-EE81-4CC8-BF1D-E9D454802BFC}"/>
                </a:ext>
              </a:extLst>
            </p:cNvPr>
            <p:cNvGrpSpPr/>
            <p:nvPr/>
          </p:nvGrpSpPr>
          <p:grpSpPr>
            <a:xfrm>
              <a:off x="4367736" y="5527744"/>
              <a:ext cx="1521167" cy="1114322"/>
              <a:chOff x="3607010" y="4707442"/>
              <a:chExt cx="1521167" cy="1114322"/>
            </a:xfrm>
          </p:grpSpPr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2F2D7757-7516-4E0A-B52F-E2F2A5382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7010" y="4707442"/>
                <a:ext cx="1521167" cy="753340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62DF2932-8079-4E45-8F41-B92034140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0789" y="5244547"/>
                <a:ext cx="573004" cy="577217"/>
              </a:xfrm>
              <a:prstGeom prst="rect">
                <a:avLst/>
              </a:prstGeom>
            </p:spPr>
          </p:pic>
        </p:grpSp>
        <p:sp>
          <p:nvSpPr>
            <p:cNvPr id="43" name="箭头: 右 42">
              <a:extLst>
                <a:ext uri="{FF2B5EF4-FFF2-40B4-BE49-F238E27FC236}">
                  <a16:creationId xmlns:a16="http://schemas.microsoft.com/office/drawing/2014/main" id="{2CBD2D51-0A02-43B3-B2C3-5823D22E533E}"/>
                </a:ext>
              </a:extLst>
            </p:cNvPr>
            <p:cNvSpPr/>
            <p:nvPr/>
          </p:nvSpPr>
          <p:spPr>
            <a:xfrm rot="20567121">
              <a:off x="3642489" y="3342281"/>
              <a:ext cx="658304" cy="440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413ABC2D-1BB6-44DE-9938-758F0F5756E7}"/>
                </a:ext>
              </a:extLst>
            </p:cNvPr>
            <p:cNvSpPr/>
            <p:nvPr/>
          </p:nvSpPr>
          <p:spPr>
            <a:xfrm>
              <a:off x="3628411" y="4431759"/>
              <a:ext cx="656184" cy="418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3314A985-E26E-4BE8-8AFF-63B491238BB5}"/>
                </a:ext>
              </a:extLst>
            </p:cNvPr>
            <p:cNvSpPr/>
            <p:nvPr/>
          </p:nvSpPr>
          <p:spPr>
            <a:xfrm>
              <a:off x="6043655" y="5745578"/>
              <a:ext cx="571300" cy="40800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8431413-7E62-465B-BB5F-56E75A846595}"/>
                </a:ext>
              </a:extLst>
            </p:cNvPr>
            <p:cNvSpPr txBox="1"/>
            <p:nvPr/>
          </p:nvSpPr>
          <p:spPr>
            <a:xfrm>
              <a:off x="6732816" y="5757300"/>
              <a:ext cx="984441" cy="457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2800" b="1" dirty="0">
                  <a:highlight>
                    <a:srgbClr val="808080"/>
                  </a:highlight>
                </a:rPr>
                <a:t>Off</a:t>
              </a:r>
              <a:endParaRPr lang="en-US" altLang="zh-CN" b="1" dirty="0">
                <a:highlight>
                  <a:srgbClr val="808080"/>
                </a:highlight>
              </a:endParaRPr>
            </a:p>
          </p:txBody>
        </p:sp>
        <p:sp>
          <p:nvSpPr>
            <p:cNvPr id="49" name="箭头: 右 48">
              <a:extLst>
                <a:ext uri="{FF2B5EF4-FFF2-40B4-BE49-F238E27FC236}">
                  <a16:creationId xmlns:a16="http://schemas.microsoft.com/office/drawing/2014/main" id="{1927D734-46AF-41DD-9824-9535A8FABA33}"/>
                </a:ext>
              </a:extLst>
            </p:cNvPr>
            <p:cNvSpPr/>
            <p:nvPr/>
          </p:nvSpPr>
          <p:spPr>
            <a:xfrm rot="1712237">
              <a:off x="3645558" y="5484486"/>
              <a:ext cx="651786" cy="4326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ACAF96CF-D1B9-46EC-A92D-7AC5FE7E564B}"/>
                </a:ext>
              </a:extLst>
            </p:cNvPr>
            <p:cNvSpPr txBox="1"/>
            <p:nvPr/>
          </p:nvSpPr>
          <p:spPr>
            <a:xfrm>
              <a:off x="6823613" y="3603859"/>
              <a:ext cx="4490932" cy="95410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</a:rPr>
                <a:t>abnormal or trip state, cannot recover on its own. </a:t>
              </a:r>
              <a:endParaRPr lang="zh-CN" altLang="en-US" sz="2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7" name="箭头: 右 56">
              <a:extLst>
                <a:ext uri="{FF2B5EF4-FFF2-40B4-BE49-F238E27FC236}">
                  <a16:creationId xmlns:a16="http://schemas.microsoft.com/office/drawing/2014/main" id="{7D87F496-7737-4AE6-A043-F29B4B3A783B}"/>
                </a:ext>
              </a:extLst>
            </p:cNvPr>
            <p:cNvSpPr/>
            <p:nvPr/>
          </p:nvSpPr>
          <p:spPr>
            <a:xfrm rot="1758591">
              <a:off x="6094600" y="3462274"/>
              <a:ext cx="566783" cy="356351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E8DFF4FE-44F2-47DF-B0D7-C4FD9DF5F0DB}"/>
                </a:ext>
              </a:extLst>
            </p:cNvPr>
            <p:cNvSpPr/>
            <p:nvPr/>
          </p:nvSpPr>
          <p:spPr>
            <a:xfrm rot="20354414">
              <a:off x="6081767" y="4197884"/>
              <a:ext cx="608306" cy="37214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连接符: 肘形 60">
              <a:extLst>
                <a:ext uri="{FF2B5EF4-FFF2-40B4-BE49-F238E27FC236}">
                  <a16:creationId xmlns:a16="http://schemas.microsoft.com/office/drawing/2014/main" id="{9A23F887-59E4-44F7-A280-A7BBADA4D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4519" y="4132002"/>
              <a:ext cx="5880026" cy="2272545"/>
            </a:xfrm>
            <a:prstGeom prst="bentConnector3">
              <a:avLst>
                <a:gd name="adj1" fmla="val -7187"/>
              </a:avLst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标题 1">
            <a:extLst>
              <a:ext uri="{FF2B5EF4-FFF2-40B4-BE49-F238E27FC236}">
                <a16:creationId xmlns:a16="http://schemas.microsoft.com/office/drawing/2014/main" id="{EE1BBD60-39DD-4136-BE30-97AD98E0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027" y="350566"/>
            <a:ext cx="7473256" cy="61821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E</a:t>
            </a:r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xplanation of HV control buttons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23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7A6B72E-A990-41F2-9301-80FED6204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2" y="788895"/>
            <a:ext cx="9402618" cy="59129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0B5C1E2-14BC-449F-A737-798FE310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197" y="45342"/>
            <a:ext cx="6611112" cy="604695"/>
          </a:xfrm>
        </p:spPr>
        <p:txBody>
          <a:bodyPr>
            <a:normAutofit fontScale="90000"/>
          </a:bodyPr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High Voltage Interlock logic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41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C73A8-ABEB-4264-A799-4C2A0BB6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7" y="277406"/>
            <a:ext cx="5107450" cy="683708"/>
          </a:xfrm>
        </p:spPr>
        <p:txBody>
          <a:bodyPr>
            <a:normAutofit fontScale="90000"/>
          </a:bodyPr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Low Voltage Software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F9AE98-721A-4091-B8B9-2F3E07DB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191" y="2646219"/>
            <a:ext cx="3226408" cy="3837878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8BED779-DA78-46A1-BEFC-618710BB38AA}"/>
              </a:ext>
            </a:extLst>
          </p:cNvPr>
          <p:cNvSpPr txBox="1">
            <a:spLocks/>
          </p:cNvSpPr>
          <p:nvPr/>
        </p:nvSpPr>
        <p:spPr>
          <a:xfrm>
            <a:off x="288482" y="1151092"/>
            <a:ext cx="7636318" cy="1464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Special requirements:</a:t>
            </a: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3400" dirty="0">
                <a:solidFill>
                  <a:srgbClr val="404040"/>
                </a:solidFill>
                <a:latin typeface="Inter"/>
              </a:rPr>
              <a:t>Interlock with cooling.</a:t>
            </a: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3400" dirty="0">
                <a:solidFill>
                  <a:srgbClr val="404040"/>
                </a:solidFill>
                <a:latin typeface="Inter"/>
              </a:rPr>
              <a:t>Publish FEBs status for HV and</a:t>
            </a:r>
            <a:r>
              <a:rPr lang="zh-CN" altLang="en-US" sz="3400" dirty="0">
                <a:solidFill>
                  <a:srgbClr val="404040"/>
                </a:solidFill>
                <a:latin typeface="Inter"/>
              </a:rPr>
              <a:t> </a:t>
            </a:r>
            <a:r>
              <a:rPr lang="en-US" altLang="zh-CN" sz="3400" dirty="0">
                <a:solidFill>
                  <a:srgbClr val="404040"/>
                </a:solidFill>
                <a:latin typeface="Inter"/>
              </a:rPr>
              <a:t>Safety interlock.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C000E1-687B-4955-A447-D50ED852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3568010"/>
            <a:ext cx="3885289" cy="28535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77E83F8-18F7-4BE9-8EC6-F07139AD7A66}"/>
              </a:ext>
            </a:extLst>
          </p:cNvPr>
          <p:cNvSpPr txBox="1"/>
          <p:nvPr/>
        </p:nvSpPr>
        <p:spPr>
          <a:xfrm>
            <a:off x="288482" y="2839481"/>
            <a:ext cx="4920827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2860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Alarm judgment logic:</a:t>
            </a:r>
          </a:p>
          <a:p>
            <a:pPr marL="514350" lvl="1" indent="-22860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404040"/>
                </a:solidFill>
                <a:latin typeface="Inter"/>
              </a:rPr>
              <a:t>If any GEMROC cannot be connected, FEBs status is off, and generate an alarm.</a:t>
            </a:r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903D7FA-C085-444F-B1AC-E2AFF006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629" y="545301"/>
            <a:ext cx="3801227" cy="29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89F4A-1A3A-4233-9A95-F9536BF7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109" y="0"/>
            <a:ext cx="4599781" cy="872548"/>
          </a:xfrm>
        </p:spPr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Cooling Software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797D9FD-238A-4065-8B58-3A3FFD9C7A44}"/>
              </a:ext>
            </a:extLst>
          </p:cNvPr>
          <p:cNvSpPr txBox="1">
            <a:spLocks/>
          </p:cNvSpPr>
          <p:nvPr/>
        </p:nvSpPr>
        <p:spPr>
          <a:xfrm>
            <a:off x="6865917" y="1575567"/>
            <a:ext cx="4649679" cy="122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Special requirements: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404040"/>
                </a:solidFill>
                <a:latin typeface="Inter"/>
              </a:rPr>
              <a:t>Interlock with FEBs.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2BF2221-4269-4BD0-B28B-1364D468D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1195820"/>
            <a:ext cx="6125225" cy="4900179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3E09D0B4-1882-4805-BF2C-0C66B26A3F46}"/>
              </a:ext>
            </a:extLst>
          </p:cNvPr>
          <p:cNvSpPr txBox="1">
            <a:spLocks/>
          </p:cNvSpPr>
          <p:nvPr/>
        </p:nvSpPr>
        <p:spPr>
          <a:xfrm>
            <a:off x="6865917" y="3197226"/>
            <a:ext cx="4649679" cy="192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Alarm judgment logic :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404040"/>
                </a:solidFill>
                <a:latin typeface="Inter"/>
              </a:rPr>
              <a:t>Check WF limit range, if exceed range, cooling status is abnormal, generate an alarm.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9E15B6-DE30-4B6E-870B-D96F78817BE4}"/>
              </a:ext>
            </a:extLst>
          </p:cNvPr>
          <p:cNvSpPr txBox="1"/>
          <p:nvPr/>
        </p:nvSpPr>
        <p:spPr>
          <a:xfrm>
            <a:off x="1107121" y="4161956"/>
            <a:ext cx="438748" cy="276999"/>
          </a:xfrm>
          <a:prstGeom prst="rect">
            <a:avLst/>
          </a:prstGeom>
          <a:solidFill>
            <a:srgbClr val="A5BDCF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WF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7593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BBDF56-CF95-4F26-A980-D643C998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52" y="1110073"/>
            <a:ext cx="9564276" cy="552173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E3292D8-067C-4A8B-A251-ABDAEEDB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16" y="226188"/>
            <a:ext cx="8416730" cy="762000"/>
          </a:xfrm>
        </p:spPr>
        <p:txBody>
          <a:bodyPr>
            <a:normAutofit/>
          </a:bodyPr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Running </a:t>
            </a:r>
            <a:r>
              <a:rPr lang="en-US" altLang="zh-CN" b="1" dirty="0">
                <a:solidFill>
                  <a:srgbClr val="404040"/>
                </a:solidFill>
                <a:latin typeface="Inter"/>
              </a:rPr>
              <a:t>with all s</a:t>
            </a:r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afety Interlock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95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357</Words>
  <Application>Microsoft Office PowerPoint</Application>
  <PresentationFormat>宽屏</PresentationFormat>
  <Paragraphs>58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Inter</vt:lpstr>
      <vt:lpstr>等线</vt:lpstr>
      <vt:lpstr>等线 Light</vt:lpstr>
      <vt:lpstr>Arial</vt:lpstr>
      <vt:lpstr>Office 主题​​</vt:lpstr>
      <vt:lpstr>CGEM  Control and Monitoring</vt:lpstr>
      <vt:lpstr>Outline</vt:lpstr>
      <vt:lpstr>High Voltage Software</vt:lpstr>
      <vt:lpstr>High Voltage flowcharts</vt:lpstr>
      <vt:lpstr>Explanation of HV control buttons</vt:lpstr>
      <vt:lpstr>High Voltage Interlock logic</vt:lpstr>
      <vt:lpstr>Low Voltage Software</vt:lpstr>
      <vt:lpstr>Cooling Software</vt:lpstr>
      <vt:lpstr>Running with all safety Interlock</vt:lpstr>
      <vt:lpstr>HV and LV Configuration to DB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CGEM Debugging Progress</dc:title>
  <dc:creator>mas</dc:creator>
  <cp:lastModifiedBy>webuser</cp:lastModifiedBy>
  <cp:revision>88</cp:revision>
  <dcterms:created xsi:type="dcterms:W3CDTF">2025-03-09T03:56:16Z</dcterms:created>
  <dcterms:modified xsi:type="dcterms:W3CDTF">2025-04-11T08:34:55Z</dcterms:modified>
</cp:coreProperties>
</file>