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3" r:id="rId3"/>
    <p:sldId id="294" r:id="rId4"/>
    <p:sldId id="300" r:id="rId5"/>
    <p:sldId id="301" r:id="rId6"/>
    <p:sldId id="257" r:id="rId7"/>
    <p:sldId id="297" r:id="rId8"/>
    <p:sldId id="298" r:id="rId9"/>
    <p:sldId id="299" r:id="rId10"/>
    <p:sldId id="293" r:id="rId11"/>
    <p:sldId id="288" r:id="rId12"/>
    <p:sldId id="28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F3F54-78B1-4782-9C98-34155338B6C3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2582-09CA-4BFE-A156-D960FA08C8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41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768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9856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20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0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959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271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171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15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650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284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92582-09CA-4BFE-A156-D960FA08C85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23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117A2F-2A53-8353-2C23-708446377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43F762-7148-CB7D-39D4-CE3594DE7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4D528F-EEE7-0BD5-E1AC-77DB4B5B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AD22-1888-452D-81B5-222EA30F83AF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1AA5DE-74FB-3011-DC1E-D3C46775A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85896A-4A5B-51D1-ABB9-71AC81E0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64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B105EB-2712-7633-5FC3-2343E784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445D1D-DD63-3628-1221-7B8EF9DAD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1F185F-61E2-E9B6-5541-E1D39877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C126-44EC-49CA-9B74-682C94A0E886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63DBD4-7437-50D4-B1AE-B6DDB5E8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88F530-F2FA-EB57-97C5-5A9B7FB1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10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CE40F1C-9D8E-85D1-1C68-C5D87CCD5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5BE70D-82D1-5CF2-A3C5-0F7CB8A70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EC3FAD-C449-3401-A7E9-43E47499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78E5-762B-493E-A0A8-5D6E57E75E3C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D6F27B-EC06-025B-CD61-9690A372A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D3B54E-0089-0DEB-8DDE-2C0C78D4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10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D188C0-EB10-B0DF-75B0-F1AF99E0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A917F7-29FB-DE16-8E16-EBBEE989A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33B463-9DB6-35B1-E93E-40EBC420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C961-1E74-4423-8F79-61170CBC6D4A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504055-0030-4561-49EE-F46B7FE8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AC0D94-FD6E-A0C4-B7A5-DA50A675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92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2217BC-DB24-7E0D-9AE1-C8C14C8F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74F2EA-1E7E-E102-AC7B-F766DB082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BA5B09-3F75-AFA0-C6F5-22C1EF12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1FB0A-3BDA-4699-9169-7F1BF097299C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FB754D-23F6-DB5E-529C-F5E90A527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C29462-E4A2-427C-B415-EED6289A0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19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A6321-9056-87E7-1510-7EE3835D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CB4E4-F813-A8ED-3356-532F86B17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5C54046-0669-E6BA-764C-9E8315474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D67DE2-C4C1-9793-449D-469192A06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E096-6FC3-4208-B51E-39F4391CA26B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E8F7C7-5DD6-7FA1-55D6-496FB64F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54A826-A6F4-2392-1A8F-EA065786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89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125868-B751-4807-2A2B-39E45F51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43D49F-E025-E504-F293-9B56D806F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1D70B3C-DD67-B7D3-CF2B-C100D80AE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77BC214-672F-E695-864E-B10B195A7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FA355EE-DA7E-5BF8-237D-8F885FEEC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21A6FB1-D162-BC57-A2D8-3FC00EEA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F0FC5-C6A5-49FC-AE29-9618DDEB1EEE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179C966-79D8-1062-1516-64A76CF40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D222899-72CB-D134-9BBE-2E049363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10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B3BC2B-E03A-FAD5-D0BB-657196D1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FB040F5-26BD-CCB3-2BBD-65699E07F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F42E-240A-4F08-96AB-9C4B106A20B9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9764F22-B07C-C930-188B-886796D2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6359AF0-24B7-8616-7A5E-DD42863D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09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7872AEA-3432-A653-706B-E74D2CDA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6AA-A1A0-4453-ABB4-68F7F5431B8E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17E6969-7B43-E4E0-5F3F-6CFA40B6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9BC3EC-05E3-E791-3F8F-C17F39FE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96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8124D-6BC1-93E7-FEB0-851DEE290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8D64B8-D209-DE8E-6FD9-7C6D40190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ACA0F8-3E80-ED6C-D93A-F5C1817BF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630F2BD-AA36-F7A1-1B89-E252CD69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EDC2-BCD8-41B1-81AC-7F2FB8551F6F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C85349-8C9E-BE32-1B3B-3CD047C8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7E6E37-B479-85B8-39DE-353CEF30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92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0731F7-526D-C827-4295-5EB22F6A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B4CD1E-47E9-E80F-319D-B59AA9482A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C3CDCF8-0389-3E32-E7FB-472D4C51C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5FA8A5-1CEE-3439-B87D-1821816E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036C-A129-4773-BA25-7C114615C98C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734C58-D00D-1176-FF86-C8F6F52FF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6E12D2-BCBD-CF3F-49BF-EB48FD83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60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49235B1-7B9B-0A29-2790-840B853CA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1CD157-BDD6-D8C6-39BB-D041254BB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EA4321-4A97-B405-708C-29469FB42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8FECA-A15C-4D7E-868F-749FBF3E70FF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FD3951-B0D5-F61B-CB8D-94D96028B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055CB5-73E7-4675-EA11-4D1DFA36E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50BBF-415A-47E7-A6FF-A6174C016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7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FCB87956-D96F-F3E3-85F6-77ABE637D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1688" y="1417479"/>
            <a:ext cx="8613775" cy="4023042"/>
          </a:xfrm>
        </p:spPr>
        <p:txBody>
          <a:bodyPr rtlCol="0">
            <a:normAutofit fontScale="90000"/>
          </a:bodyPr>
          <a:lstStyle/>
          <a:p>
            <a:pPr>
              <a:lnSpc>
                <a:spcPct val="120000"/>
              </a:lnSpc>
              <a:defRPr/>
            </a:pPr>
            <a:br>
              <a:rPr lang="en-US" altLang="zh-CN" sz="440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en-US" sz="4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半导体器件电学性能</a:t>
            </a:r>
            <a:r>
              <a:rPr lang="zh-CN" altLang="en-US" sz="4400" dirty="0">
                <a:solidFill>
                  <a:schemeClr val="accent1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仿真</a:t>
            </a:r>
            <a:br>
              <a:rPr lang="en-US" altLang="zh-CN" sz="440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br>
              <a:rPr lang="en-US" altLang="zh-CN" sz="440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br>
              <a:rPr lang="en-US" altLang="zh-CN" sz="440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朱霖</a:t>
            </a:r>
            <a:br>
              <a:rPr lang="en-US" altLang="zh-CN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2025</a:t>
            </a:r>
            <a:r>
              <a:rPr lang="zh-CN" alt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sz="2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2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日</a:t>
            </a:r>
            <a:endParaRPr lang="zh-CN" altLang="en-US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8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四、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DEVSIM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仿真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C-V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流程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10</a:t>
            </a:fld>
            <a:endParaRPr lang="zh-CN" altLang="en-US"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683F23C4-210F-7419-4A8B-B7CD46FA3484}"/>
              </a:ext>
            </a:extLst>
          </p:cNvPr>
          <p:cNvGrpSpPr/>
          <p:nvPr/>
        </p:nvGrpSpPr>
        <p:grpSpPr>
          <a:xfrm>
            <a:off x="426715" y="1022676"/>
            <a:ext cx="10925175" cy="4410075"/>
            <a:chOff x="2261914" y="1170366"/>
            <a:chExt cx="10925175" cy="44100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8E64FED6-A04F-C248-F3A3-9EFA621836D2}"/>
                    </a:ext>
                  </a:extLst>
                </p:cNvPr>
                <p:cNvSpPr txBox="1"/>
                <p:nvPr/>
              </p:nvSpPr>
              <p:spPr>
                <a:xfrm>
                  <a:off x="3143794" y="2764975"/>
                  <a:ext cx="1724297" cy="5348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num>
                          <m:den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den>
                        </m:f>
                        <m:r>
                          <a:rPr lang="en-US" altLang="zh-CN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den>
                        </m:f>
                      </m:oMath>
                    </m:oMathPara>
                  </a14:m>
                  <a:endParaRPr lang="zh-CN" alt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8E64FED6-A04F-C248-F3A3-9EFA621836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3794" y="2764975"/>
                  <a:ext cx="1724297" cy="534826"/>
                </a:xfrm>
                <a:prstGeom prst="rect">
                  <a:avLst/>
                </a:prstGeom>
                <a:blipFill>
                  <a:blip r:embed="rId3"/>
                  <a:stretch>
                    <a:fillRect b="-454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8F5B302F-DD18-7D9E-BEBD-E373740A2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1914" y="1170366"/>
              <a:ext cx="10925175" cy="4410075"/>
            </a:xfrm>
            <a:prstGeom prst="rect">
              <a:avLst/>
            </a:prstGeom>
          </p:spPr>
        </p:pic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6FF3CD1-7822-91BA-9070-F93C300A80F7}"/>
              </a:ext>
            </a:extLst>
          </p:cNvPr>
          <p:cNvSpPr txBox="1"/>
          <p:nvPr/>
        </p:nvSpPr>
        <p:spPr>
          <a:xfrm>
            <a:off x="2708363" y="1292837"/>
            <a:ext cx="1881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或者用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gMesh</a:t>
            </a:r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endParaRPr lang="zh-CN" altLang="en-US" sz="1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03E84D2-BBE5-4EFF-7F6E-10DDB274D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017" y="3715024"/>
            <a:ext cx="7288501" cy="309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384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四、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DEVSIM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仿真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I-V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流程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8F5B302F-DD18-7D9E-BEBD-E373740A2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625" y="1032201"/>
            <a:ext cx="10925175" cy="4391025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0AFB7C87-68EA-6E7D-6A12-E7DAA77A2C1E}"/>
              </a:ext>
            </a:extLst>
          </p:cNvPr>
          <p:cNvSpPr txBox="1"/>
          <p:nvPr/>
        </p:nvSpPr>
        <p:spPr>
          <a:xfrm>
            <a:off x="2708363" y="1292837"/>
            <a:ext cx="1881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或者用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gMesh</a:t>
            </a:r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endParaRPr lang="zh-CN" altLang="en-US" sz="1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BC07585-C761-A968-F812-83F5434412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" b="864"/>
          <a:stretch/>
        </p:blipFill>
        <p:spPr bwMode="auto">
          <a:xfrm>
            <a:off x="4241074" y="3750197"/>
            <a:ext cx="6529707" cy="302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51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6DBB56A1-C7C9-7D45-FA6B-45A2B8B87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2486434"/>
            <a:ext cx="530225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5pPr>
            <a:lvl6pPr marL="2514600" indent="-228600" defTabSz="7127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6pPr>
            <a:lvl7pPr marL="2971800" indent="-228600" defTabSz="7127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7pPr>
            <a:lvl8pPr marL="3429000" indent="-228600" defTabSz="7127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8pPr>
            <a:lvl9pPr marL="3886200" indent="-228600" defTabSz="7127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LID4096" altLang="zh-CN" sz="3200" dirty="0">
              <a:solidFill>
                <a:schemeClr val="accent1">
                  <a:lumMod val="7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20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目录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423685"/>
            <a:ext cx="9178724" cy="501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一、半导体器件模拟方法</a:t>
            </a: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二、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TCAD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软件</a:t>
            </a: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三、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RASER</a:t>
            </a: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四、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DEVSIM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仿真</a:t>
            </a: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C-V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仿真</a:t>
            </a: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I-V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仿真</a:t>
            </a:r>
            <a:endParaRPr lang="en-US" altLang="zh-CN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19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一、半导体器件模拟方法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423685"/>
            <a:ext cx="9178724" cy="5008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器件等效电路模拟法</a:t>
            </a:r>
            <a:endParaRPr lang="en-US" altLang="zh-CN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依据半导体器件的输入、输出特性建立模型分析它们在电路中的作用，而不关心器件内部的微观机理，在电路模拟中常用这种方法。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器件物理模拟法</a:t>
            </a:r>
            <a:endParaRPr lang="en-US" altLang="zh-CN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从器件内部载流子的状态及运动出发，依据器件的几何结构及杂质分布，建立严格的物理模型及数学模型，运算得到器件的性能参数，这种方法能深刻理解器件内部的工作原理、能定量分析器件性能参数与设计参数之间的关系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463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一、半导体器件模拟方法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423685"/>
            <a:ext cx="9178724" cy="5008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器件物理模拟法</a:t>
            </a:r>
            <a:endParaRPr lang="en-US" altLang="zh-CN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有限差分法：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最简单、离散数值模拟方法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有限元法 （综合计算复杂度及解多维电场需求）：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离散数值模拟方法、自适应计算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蒙特卡洛法：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统计模拟方法、计算冗繁</a:t>
            </a:r>
          </a:p>
        </p:txBody>
      </p:sp>
    </p:spTree>
    <p:extLst>
      <p:ext uri="{BB962C8B-B14F-4D97-AF65-F5344CB8AC3E}">
        <p14:creationId xmlns:p14="http://schemas.microsoft.com/office/powerpoint/2010/main" val="361940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一、半导体器件模拟方法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231174"/>
            <a:ext cx="10214176" cy="4758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器件物理模拟基本模型</a:t>
            </a:r>
            <a:endParaRPr lang="en-US" altLang="zh-CN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在半导体器件中，电流传导靠的是电子和空穴的移动，因此电子和空穴被统称为载流子。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通过建立载流子的输运模型来模拟半导体器件的电学特性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漂移扩散模型</a:t>
            </a:r>
            <a:endParaRPr lang="en-US" altLang="zh-CN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80000"/>
              </a:lnSpc>
              <a:buFontTx/>
              <a:buChar char="-"/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Poisson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方程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</a:p>
          <a:p>
            <a:pPr>
              <a:lnSpc>
                <a:spcPct val="18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空穴连续性方程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</a:p>
          <a:p>
            <a:pPr>
              <a:lnSpc>
                <a:spcPct val="18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电子连续性方程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zh-CN" alt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BF4B941-10DF-B85A-8858-53640990D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17" y="4249591"/>
            <a:ext cx="5552060" cy="3651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264474A-822E-B6DC-957D-8FD09CC4D0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31" b="5039"/>
          <a:stretch/>
        </p:blipFill>
        <p:spPr>
          <a:xfrm>
            <a:off x="3447935" y="4772957"/>
            <a:ext cx="4493710" cy="62327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BB1738A-7973-ED83-BB50-480650A97D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7935" y="5531318"/>
            <a:ext cx="4329195" cy="62327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019CDE10-37D7-9720-58A7-62589DD9ABCE}"/>
              </a:ext>
            </a:extLst>
          </p:cNvPr>
          <p:cNvSpPr txBox="1"/>
          <p:nvPr/>
        </p:nvSpPr>
        <p:spPr>
          <a:xfrm>
            <a:off x="723900" y="6152232"/>
            <a:ext cx="11161486" cy="495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Possion</a:t>
            </a:r>
            <a:r>
              <a:rPr lang="zh-CN" alt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方程确定电势的分布，连续性方程则描述了 在电场、浓度梯度等作用下的载流子浓度分布。</a:t>
            </a:r>
            <a:endParaRPr lang="en-US" altLang="zh-CN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80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二、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TCAD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软件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423685"/>
            <a:ext cx="9178724" cy="445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商业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TCAD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软件：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Synopsys </a:t>
            </a:r>
            <a:r>
              <a:rPr lang="en-US" altLang="zh-CN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Sentaurus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（工艺模拟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器件模拟）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Silvaco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（工艺模拟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器件模拟）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自研仿真软件：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Allpix2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器件）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RASER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  <a:endParaRPr lang="zh-CN" alt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633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三、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RASER--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功能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377385"/>
            <a:ext cx="9178724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DEVSIM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解电场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1D/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2D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/3D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器件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I-V C-V </a:t>
            </a:r>
            <a:r>
              <a:rPr lang="zh-CN" alt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曲线仿真</a:t>
            </a:r>
            <a:endParaRPr lang="en-US" altLang="zh-CN" sz="2400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TCT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扫描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具体器件：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PIN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LGAD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Si-strip</a:t>
            </a:r>
            <a:endParaRPr lang="en-US" altLang="zh-CN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167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三、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RASER--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框架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366355"/>
            <a:ext cx="5341937" cy="5164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285750">
              <a:lnSpc>
                <a:spcPct val="150000"/>
              </a:lnSpc>
              <a:buFont typeface="宋体" panose="02010600030101010101" pitchFamily="2" charset="-122"/>
              <a:buAutoNum type="arabicPeriod"/>
              <a:tabLst>
                <a:tab pos="495300" algn="l"/>
              </a:tabLst>
            </a:pP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利用器件初始化模块设定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的尺寸，以及设定所述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上每个设定位置的掺杂浓度、电极的位置尺寸及电压、粒子属性、激光属性；</a:t>
            </a:r>
            <a:endParaRPr lang="en-US" altLang="zh-CN" kern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1" indent="-285750">
              <a:buFont typeface="宋体" panose="02010600030101010101" pitchFamily="2" charset="-122"/>
              <a:buAutoNum type="arabicPeriod"/>
              <a:tabLst>
                <a:tab pos="495300" algn="l"/>
              </a:tabLst>
            </a:pPr>
            <a:endParaRPr lang="zh-CN" altLang="zh-CN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1" indent="-285750">
              <a:lnSpc>
                <a:spcPct val="150000"/>
              </a:lnSpc>
              <a:buFont typeface="宋体" panose="02010600030101010101" pitchFamily="2" charset="-122"/>
              <a:buAutoNum type="arabicPeriod"/>
              <a:tabLst>
                <a:tab pos="495300" algn="l"/>
              </a:tabLst>
            </a:pP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器件电场计算模块根据所述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的尺寸、每个设定位置的掺杂浓度、电极的位置尺寸构建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模型；采用有限元方法将所述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分割为多个微元，并利用有限元求解器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DEVSIM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求解每一微元内的电势，根据电势梯度求解电场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 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；</a:t>
            </a:r>
            <a:endParaRPr lang="en-US" altLang="zh-CN" kern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1" indent="-285750">
              <a:buFont typeface="宋体" panose="02010600030101010101" pitchFamily="2" charset="-122"/>
              <a:buAutoNum type="arabicPeriod"/>
              <a:tabLst>
                <a:tab pos="495300" algn="l"/>
              </a:tabLst>
            </a:pPr>
            <a:endParaRPr lang="en-US" altLang="zh-CN" kern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1" indent="-285750">
              <a:lnSpc>
                <a:spcPct val="150000"/>
              </a:lnSpc>
              <a:buFont typeface="宋体" panose="02010600030101010101" pitchFamily="2" charset="-122"/>
              <a:buAutoNum type="arabicPeriod"/>
              <a:tabLst>
                <a:tab pos="495300" algn="l"/>
              </a:tabLst>
            </a:pP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电荷载流子沉积模块利用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Geant4</a:t>
            </a: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获得在每个微元中的粒子的生成和传播，并将每个微元内产生的能量沉积转化为电荷载流子沉积，用于激发载流子；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051" name="图片 1">
            <a:extLst>
              <a:ext uri="{FF2B5EF4-FFF2-40B4-BE49-F238E27FC236}">
                <a16:creationId xmlns:a16="http://schemas.microsoft.com/office/drawing/2014/main" id="{0C9F4E7D-E960-B548-D794-D187F64F8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348" y="1159854"/>
            <a:ext cx="5341937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97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589D49E-BE0E-DC1C-2412-E5C53F4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62279"/>
            <a:ext cx="75565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三、</a:t>
            </a:r>
            <a:r>
              <a:rPr lang="en-US" altLang="zh-CN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RASER--</a:t>
            </a:r>
            <a:r>
              <a:rPr lang="zh-CN" altLang="en-US" sz="2800" b="1" dirty="0">
                <a:solidFill>
                  <a:srgbClr val="843C0C"/>
                </a:solidFill>
                <a:latin typeface="Times New Roman" panose="02020603050405020304" pitchFamily="18" charset="0"/>
              </a:rPr>
              <a:t>框架</a:t>
            </a:r>
            <a:endParaRPr lang="zh-CN" altLang="en-US" sz="2800" b="1" dirty="0">
              <a:solidFill>
                <a:srgbClr val="5A99D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C2E510-189A-78C0-601E-287CB283FBA4}"/>
              </a:ext>
            </a:extLst>
          </p:cNvPr>
          <p:cNvCxnSpPr>
            <a:cxnSpLocks/>
          </p:cNvCxnSpPr>
          <p:nvPr/>
        </p:nvCxnSpPr>
        <p:spPr>
          <a:xfrm>
            <a:off x="603799" y="1022676"/>
            <a:ext cx="11161486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2F2EE512-90D7-02DF-A260-58857E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0BBF-415A-47E7-A6FF-A6174C016B48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941E6E5-BB55-DB06-EDF1-D577F063E395}"/>
              </a:ext>
            </a:extLst>
          </p:cNvPr>
          <p:cNvSpPr txBox="1"/>
          <p:nvPr/>
        </p:nvSpPr>
        <p:spPr>
          <a:xfrm>
            <a:off x="723900" y="1400880"/>
            <a:ext cx="5341937" cy="4056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1" indent="-342900">
              <a:lnSpc>
                <a:spcPct val="150000"/>
              </a:lnSpc>
              <a:buFont typeface="+mj-lt"/>
              <a:buAutoNum type="arabicPeriod" startAt="4"/>
              <a:tabLst>
                <a:tab pos="495300" algn="l"/>
              </a:tabLst>
            </a:pP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载流子传播模块根据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各微元内的电场和所激发的载流子</a:t>
            </a: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，在不同辐照条件下，确定所述载流子的运动轨迹并记录载流子平均俘获时间；然后根据肖克莱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拉莫定理和载流子平均俘获时间，估算在激光激励下所述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模型</a:t>
            </a: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内部产生的载流子引起的感应电流；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1" indent="-285750">
              <a:buFont typeface="宋体" panose="02010600030101010101" pitchFamily="2" charset="-122"/>
              <a:buAutoNum type="arabicPeriod" startAt="4"/>
              <a:tabLst>
                <a:tab pos="495300" algn="l"/>
              </a:tabLst>
            </a:pPr>
            <a:endParaRPr lang="zh-CN" altLang="zh-CN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1" indent="-285750">
              <a:lnSpc>
                <a:spcPct val="150000"/>
              </a:lnSpc>
              <a:buFont typeface="宋体" panose="02010600030101010101" pitchFamily="2" charset="-122"/>
              <a:buAutoNum type="arabicPeriod" startAt="4"/>
              <a:tabLst>
                <a:tab pos="495300" algn="l"/>
              </a:tabLst>
            </a:pP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利用电子学读出模块模拟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所述</a:t>
            </a:r>
            <a:r>
              <a:rPr lang="en-US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LGAD</a:t>
            </a:r>
            <a:r>
              <a:rPr lang="zh-CN" altLang="zh-CN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的电子学读出电路</a:t>
            </a:r>
            <a:r>
              <a:rPr lang="zh-CN" altLang="zh-CN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对所述感应电流进行处理后输出到示波器，得到不同辐照条件对应的仿真结果。</a:t>
            </a:r>
          </a:p>
        </p:txBody>
      </p:sp>
      <p:pic>
        <p:nvPicPr>
          <p:cNvPr id="2051" name="图片 1">
            <a:extLst>
              <a:ext uri="{FF2B5EF4-FFF2-40B4-BE49-F238E27FC236}">
                <a16:creationId xmlns:a16="http://schemas.microsoft.com/office/drawing/2014/main" id="{0C9F4E7D-E960-B548-D794-D187F64F8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348" y="1159854"/>
            <a:ext cx="5341937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472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612</Words>
  <Application>Microsoft Office PowerPoint</Application>
  <PresentationFormat>宽屏</PresentationFormat>
  <Paragraphs>91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宋体</vt:lpstr>
      <vt:lpstr>Arial</vt:lpstr>
      <vt:lpstr>Cambria Math</vt:lpstr>
      <vt:lpstr>Times New Roman</vt:lpstr>
      <vt:lpstr>Wingdings</vt:lpstr>
      <vt:lpstr>Office 主题​​</vt:lpstr>
      <vt:lpstr> 半导体器件电学性能仿真   朱霖 2025年7月15日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Comsol仿真工作进展   朱霖 粒子物理研究中心 2023年06月15日</dc:title>
  <dc:creator>朱 霖</dc:creator>
  <cp:lastModifiedBy>霖 朱</cp:lastModifiedBy>
  <cp:revision>32</cp:revision>
  <dcterms:created xsi:type="dcterms:W3CDTF">2023-06-14T02:20:08Z</dcterms:created>
  <dcterms:modified xsi:type="dcterms:W3CDTF">2025-07-15T12:01:15Z</dcterms:modified>
</cp:coreProperties>
</file>