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12"/>
  </p:handoutMasterIdLst>
  <p:sldIdLst>
    <p:sldId id="281" r:id="rId3"/>
    <p:sldId id="282" r:id="rId5"/>
    <p:sldId id="266" r:id="rId6"/>
    <p:sldId id="261" r:id="rId7"/>
    <p:sldId id="262" r:id="rId8"/>
    <p:sldId id="280" r:id="rId9"/>
    <p:sldId id="286" r:id="rId10"/>
    <p:sldId id="285"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2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r>
              <a:rPr lang="zh-CN" altLang="en-US" smtClean="0"/>
              <a:t>2025-7-15</a:t>
            </a:r>
            <a:endParaRPr lang="zh-CN" altLang="en-US"/>
          </a:p>
        </p:txBody>
      </p:sp>
      <p:sp>
        <p:nvSpPr>
          <p:cNvPr id="17" name="页脚占位符 16"/>
          <p:cNvSpPr>
            <a:spLocks noGrp="1"/>
          </p:cNvSpPr>
          <p:nvPr>
            <p:ph type="ftr" sz="quarter" idx="11"/>
            <p:custDataLst>
              <p:tags r:id="rId5"/>
            </p:custDataLst>
          </p:nvPr>
        </p:nvSpPr>
        <p:spPr/>
        <p:txBody>
          <a:bodyPr/>
          <a:lstStyle/>
          <a:p>
            <a:r>
              <a:rPr lang="zh-CN" altLang="en-US" dirty="0"/>
              <a:t>3rd DRD3 week on Solid State Detectors R&amp;D</a:t>
            </a:r>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r>
              <a:rPr lang="zh-CN" altLang="en-US" smtClean="0"/>
              <a:t>2025-7-15</a:t>
            </a:r>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3rd DRD3 week on Solid State Detectors R&amp;D</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r>
              <a:rPr lang="zh-CN" altLang="en-US" smtClean="0"/>
              <a:t>2025-7-15</a:t>
            </a:r>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3rd DRD3 week on Solid State Detectors R&amp;D</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397600"/>
            <a:ext cx="9799200" cy="11052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5040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r>
              <a:rPr lang="zh-CN" altLang="en-US" smtClean="0"/>
              <a:t>2025-7-15</a:t>
            </a:r>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3rd DRD3 week on Solid State Detectors R&amp;D</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r>
              <a:rPr lang="zh-CN" altLang="en-US" smtClean="0"/>
              <a:t>2025-7-15</a:t>
            </a:r>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3rd DRD3 week on Solid State Detectors R&amp;D</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r>
              <a:rPr lang="zh-CN" altLang="en-US" smtClean="0"/>
              <a:t>2025-7-15</a:t>
            </a:r>
            <a:endParaRPr lang="zh-CN" altLang="en-US"/>
          </a:p>
        </p:txBody>
      </p:sp>
      <p:sp>
        <p:nvSpPr>
          <p:cNvPr id="6" name="页脚占位符 5"/>
          <p:cNvSpPr>
            <a:spLocks noGrp="1"/>
          </p:cNvSpPr>
          <p:nvPr>
            <p:ph type="ftr" sz="quarter" idx="11"/>
            <p:custDataLst>
              <p:tags r:id="rId6"/>
            </p:custDataLst>
          </p:nvPr>
        </p:nvSpPr>
        <p:spPr/>
        <p:txBody>
          <a:bodyPr/>
          <a:lstStyle/>
          <a:p>
            <a:r>
              <a:rPr lang="zh-CN" altLang="en-US"/>
              <a:t>3rd DRD3 week on Solid State Detectors R&amp;D</a:t>
            </a:r>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04000"/>
            <a:ext cx="5342400" cy="4140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04000"/>
            <a:ext cx="5342400" cy="4140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r>
              <a:rPr lang="zh-CN" altLang="en-US" smtClean="0"/>
              <a:t>2025-7-15</a:t>
            </a:r>
            <a:endParaRPr lang="zh-CN" altLang="en-US"/>
          </a:p>
        </p:txBody>
      </p:sp>
      <p:sp>
        <p:nvSpPr>
          <p:cNvPr id="8" name="页脚占位符 7"/>
          <p:cNvSpPr>
            <a:spLocks noGrp="1"/>
          </p:cNvSpPr>
          <p:nvPr>
            <p:ph type="ftr" sz="quarter" idx="11"/>
            <p:custDataLst>
              <p:tags r:id="rId8"/>
            </p:custDataLst>
          </p:nvPr>
        </p:nvSpPr>
        <p:spPr/>
        <p:txBody>
          <a:bodyPr/>
          <a:lstStyle/>
          <a:p>
            <a:r>
              <a:rPr lang="zh-CN" altLang="en-US"/>
              <a:t>3rd DRD3 week on Solid State Detectors R&amp;D</a:t>
            </a:r>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r>
              <a:rPr lang="zh-CN" altLang="en-US" smtClean="0"/>
              <a:t>2025-7-15</a:t>
            </a:r>
            <a:endParaRPr lang="zh-CN" altLang="en-US"/>
          </a:p>
        </p:txBody>
      </p:sp>
      <p:sp>
        <p:nvSpPr>
          <p:cNvPr id="4" name="页脚占位符 3"/>
          <p:cNvSpPr>
            <a:spLocks noGrp="1"/>
          </p:cNvSpPr>
          <p:nvPr>
            <p:ph type="ftr" sz="quarter" idx="11"/>
            <p:custDataLst>
              <p:tags r:id="rId4"/>
            </p:custDataLst>
          </p:nvPr>
        </p:nvSpPr>
        <p:spPr/>
        <p:txBody>
          <a:bodyPr/>
          <a:lstStyle/>
          <a:p>
            <a:r>
              <a:rPr lang="zh-CN" altLang="en-US"/>
              <a:t>3rd DRD3 week on Solid State Detectors R&amp;D</a:t>
            </a:r>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r>
              <a:rPr lang="zh-CN" altLang="en-US" smtClean="0"/>
              <a:t>2025-7-15</a:t>
            </a:r>
            <a:endParaRPr lang="zh-CN" altLang="en-US"/>
          </a:p>
        </p:txBody>
      </p:sp>
      <p:sp>
        <p:nvSpPr>
          <p:cNvPr id="3" name="页脚占位符 2"/>
          <p:cNvSpPr>
            <a:spLocks noGrp="1"/>
          </p:cNvSpPr>
          <p:nvPr>
            <p:ph type="ftr" sz="quarter" idx="11"/>
            <p:custDataLst>
              <p:tags r:id="rId3"/>
            </p:custDataLst>
          </p:nvPr>
        </p:nvSpPr>
        <p:spPr/>
        <p:txBody>
          <a:bodyPr/>
          <a:lstStyle/>
          <a:p>
            <a:r>
              <a:rPr lang="zh-CN" altLang="en-US"/>
              <a:t>3rd DRD3 week on Solid State Detectors R&amp;D</a:t>
            </a:r>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r>
              <a:rPr lang="zh-CN" altLang="en-US" smtClean="0"/>
              <a:t>2025-7-15</a:t>
            </a:r>
            <a:endParaRPr lang="zh-CN" altLang="en-US" dirty="0"/>
          </a:p>
        </p:txBody>
      </p:sp>
      <p:sp>
        <p:nvSpPr>
          <p:cNvPr id="6" name="页脚占位符 5"/>
          <p:cNvSpPr>
            <a:spLocks noGrp="1"/>
          </p:cNvSpPr>
          <p:nvPr>
            <p:ph type="ftr" sz="quarter" idx="11"/>
            <p:custDataLst>
              <p:tags r:id="rId5"/>
            </p:custDataLst>
          </p:nvPr>
        </p:nvSpPr>
        <p:spPr/>
        <p:txBody>
          <a:bodyPr/>
          <a:lstStyle/>
          <a:p>
            <a:r>
              <a:rPr lang="zh-CN" altLang="en-US" dirty="0"/>
              <a:t>3rd DRD3 week on Solid State Detectors R&amp;D</a:t>
            </a:r>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r>
              <a:rPr lang="zh-CN" altLang="en-US" smtClean="0"/>
              <a:t>2025-7-15</a:t>
            </a:r>
            <a:endParaRPr lang="zh-CN" altLang="en-US"/>
          </a:p>
        </p:txBody>
      </p:sp>
      <p:sp>
        <p:nvSpPr>
          <p:cNvPr id="5" name="页脚占位符 4"/>
          <p:cNvSpPr>
            <a:spLocks noGrp="1"/>
          </p:cNvSpPr>
          <p:nvPr>
            <p:ph type="ftr" sz="quarter" idx="11"/>
            <p:custDataLst>
              <p:tags r:id="rId5"/>
            </p:custDataLst>
          </p:nvPr>
        </p:nvSpPr>
        <p:spPr/>
        <p:txBody>
          <a:bodyPr/>
          <a:lstStyle/>
          <a:p>
            <a:r>
              <a:rPr lang="zh-CN" altLang="en-US"/>
              <a:t>3rd DRD3 week on Solid State Detectors R&amp;D</a:t>
            </a:r>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r>
              <a:rPr lang="zh-CN" altLang="en-US" smtClean="0"/>
              <a:t>2025-7-15</a:t>
            </a:r>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r>
              <a:rPr lang="zh-CN" altLang="en-US" dirty="0"/>
              <a:t>3rd DRD3 week on Solid State Detectors R&amp;D</a:t>
            </a:r>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ea"/>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Electric Property Simulation - Electric Field</a:t>
            </a:r>
            <a:endParaRPr lang="en-US" altLang="zh-CN"/>
          </a:p>
        </p:txBody>
      </p:sp>
      <p:sp>
        <p:nvSpPr>
          <p:cNvPr id="3" name="内容占位符 2"/>
          <p:cNvSpPr>
            <a:spLocks noGrp="1"/>
          </p:cNvSpPr>
          <p:nvPr>
            <p:ph idx="1"/>
          </p:nvPr>
        </p:nvSpPr>
        <p:spPr/>
        <p:txBody>
          <a:bodyPr/>
          <a:p>
            <a:r>
              <a:rPr lang="en-US" altLang="zh-CN"/>
              <a:t>Solving the Poisson equation and the carrier continuous equations in st</a:t>
            </a:r>
            <a:r>
              <a:rPr lang="en-US" altLang="zh-CN"/>
              <a:t>eady state</a:t>
            </a:r>
            <a:endParaRPr lang="en-US" altLang="zh-CN"/>
          </a:p>
          <a:p>
            <a:pPr lvl="1"/>
            <a:r>
              <a:rPr lang="en-US" altLang="zh-CN">
                <a:sym typeface="+mn-ea"/>
              </a:rPr>
              <a:t>Using Scharfetter - Guemmel framework provided by Devsim</a:t>
            </a:r>
            <a:endParaRPr lang="en-US" altLang="zh-CN">
              <a:sym typeface="+mn-ea"/>
            </a:endParaRPr>
          </a:p>
          <a:p>
            <a:pPr lvl="2"/>
            <a:r>
              <a:rPr lang="en-US" altLang="zh-CN" sz="1600"/>
              <a:t>git repo: http://github.com/devsim/devsim</a:t>
            </a:r>
            <a:endParaRPr lang="en-US" altLang="zh-CN" sz="1600"/>
          </a:p>
          <a:p>
            <a:pPr lvl="1"/>
            <a:r>
              <a:rPr lang="en-US" altLang="zh-CN"/>
              <a:t>Necessary for non-planar like devices (like 3D) under non-depleted voltage</a:t>
            </a:r>
            <a:endParaRPr lang="en-US" altLang="zh-CN"/>
          </a:p>
        </p:txBody>
      </p:sp>
      <p:sp>
        <p:nvSpPr>
          <p:cNvPr id="4" name="日期占位符 3"/>
          <p:cNvSpPr>
            <a:spLocks noGrp="1"/>
          </p:cNvSpPr>
          <p:nvPr>
            <p:ph type="dt" sz="half" idx="10"/>
          </p:nvPr>
        </p:nvSpPr>
        <p:spPr/>
        <p:txBody>
          <a:bodyPr/>
          <a:p>
            <a:r>
              <a:rPr lang="zh-CN" altLang="en-US" smtClean="0"/>
              <a:t>2025-7-15</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pic>
        <p:nvPicPr>
          <p:cNvPr id="7" name="图片 6" descr="截屏2025-06-03 17.25.48"/>
          <p:cNvPicPr>
            <a:picLocks noChangeAspect="1"/>
          </p:cNvPicPr>
          <p:nvPr/>
        </p:nvPicPr>
        <p:blipFill>
          <a:blip r:embed="rId1"/>
          <a:stretch>
            <a:fillRect/>
          </a:stretch>
        </p:blipFill>
        <p:spPr>
          <a:xfrm>
            <a:off x="612140" y="3051810"/>
            <a:ext cx="3031490" cy="2886710"/>
          </a:xfrm>
          <a:prstGeom prst="rect">
            <a:avLst/>
          </a:prstGeom>
        </p:spPr>
      </p:pic>
      <p:sp>
        <p:nvSpPr>
          <p:cNvPr id="8" name="文本框 7"/>
          <p:cNvSpPr txBox="1"/>
          <p:nvPr/>
        </p:nvSpPr>
        <p:spPr>
          <a:xfrm>
            <a:off x="382905" y="5877560"/>
            <a:ext cx="3952240" cy="316865"/>
          </a:xfrm>
          <a:prstGeom prst="rect">
            <a:avLst/>
          </a:prstGeom>
          <a:noFill/>
        </p:spPr>
        <p:txBody>
          <a:bodyPr wrap="square" rtlCol="0">
            <a:noAutofit/>
          </a:bodyPr>
          <a:p>
            <a:r>
              <a:rPr lang="en-US" altLang="zh-CN" sz="1200"/>
              <a:t>The doping profile of an 1D 4H-SiC LGAD prototype, total thickness 66.4um, active thickness 25.1um. </a:t>
            </a:r>
            <a:endParaRPr lang="en-US" altLang="zh-CN" sz="1200"/>
          </a:p>
        </p:txBody>
      </p:sp>
      <p:pic>
        <p:nvPicPr>
          <p:cNvPr id="10" name="图片 9" descr="截屏2025-06-03 20.16.38"/>
          <p:cNvPicPr>
            <a:picLocks noChangeAspect="1"/>
          </p:cNvPicPr>
          <p:nvPr/>
        </p:nvPicPr>
        <p:blipFill>
          <a:blip r:embed="rId2"/>
          <a:stretch>
            <a:fillRect/>
          </a:stretch>
        </p:blipFill>
        <p:spPr>
          <a:xfrm>
            <a:off x="4398645" y="3085465"/>
            <a:ext cx="3470910" cy="2654935"/>
          </a:xfrm>
          <a:prstGeom prst="rect">
            <a:avLst/>
          </a:prstGeom>
        </p:spPr>
      </p:pic>
      <p:pic>
        <p:nvPicPr>
          <p:cNvPr id="11" name="图片 10" descr="截屏2025-06-03 20.17.00"/>
          <p:cNvPicPr>
            <a:picLocks noChangeAspect="1"/>
          </p:cNvPicPr>
          <p:nvPr/>
        </p:nvPicPr>
        <p:blipFill>
          <a:blip r:embed="rId3"/>
          <a:stretch>
            <a:fillRect/>
          </a:stretch>
        </p:blipFill>
        <p:spPr>
          <a:xfrm>
            <a:off x="8188960" y="3082290"/>
            <a:ext cx="3335655" cy="2592070"/>
          </a:xfrm>
          <a:prstGeom prst="rect">
            <a:avLst/>
          </a:prstGeom>
        </p:spPr>
      </p:pic>
      <p:sp>
        <p:nvSpPr>
          <p:cNvPr id="12" name="文本框 11"/>
          <p:cNvSpPr txBox="1"/>
          <p:nvPr/>
        </p:nvSpPr>
        <p:spPr>
          <a:xfrm>
            <a:off x="4709795" y="5764530"/>
            <a:ext cx="6708140" cy="705485"/>
          </a:xfrm>
          <a:prstGeom prst="rect">
            <a:avLst/>
          </a:prstGeom>
          <a:noFill/>
        </p:spPr>
        <p:txBody>
          <a:bodyPr wrap="square" rtlCol="0">
            <a:noAutofit/>
          </a:bodyPr>
          <a:p>
            <a:r>
              <a:rPr lang="en-US" altLang="zh-CN" sz="1200"/>
              <a:t>The Electric field and the potential of the 4H-SiC LGAD, bias voltage -500V on the top. </a:t>
            </a:r>
            <a:endParaRPr lang="en-US" altLang="zh-CN" sz="1200"/>
          </a:p>
          <a:p>
            <a:r>
              <a:rPr lang="en-US" altLang="zh-CN" sz="1200"/>
              <a:t>Under bias voltage enough to deplete the device, the electric field and the potential look just the same as one could obtain from barely the Poisson equation, with doping as charge.</a:t>
            </a:r>
            <a:endParaRPr lang="en-US" altLang="zh-CN" sz="1200"/>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Electric Property Simulation - Weighting Potential</a:t>
            </a:r>
            <a:endParaRPr lang="en-US" altLang="zh-CN"/>
          </a:p>
        </p:txBody>
      </p:sp>
      <p:sp>
        <p:nvSpPr>
          <p:cNvPr id="3" name="内容占位符 2"/>
          <p:cNvSpPr>
            <a:spLocks noGrp="1"/>
          </p:cNvSpPr>
          <p:nvPr>
            <p:ph idx="1"/>
          </p:nvPr>
        </p:nvSpPr>
        <p:spPr>
          <a:xfrm>
            <a:off x="287655" y="1457325"/>
            <a:ext cx="4383405" cy="4759325"/>
          </a:xfrm>
        </p:spPr>
        <p:txBody>
          <a:bodyPr/>
          <a:p>
            <a:r>
              <a:rPr lang="en-US" altLang="zh-CN"/>
              <a:t>Two approaches</a:t>
            </a:r>
            <a:endParaRPr lang="en-US" altLang="zh-CN"/>
          </a:p>
          <a:p>
            <a:pPr lvl="1"/>
            <a:r>
              <a:rPr lang="en-US" altLang="zh-CN"/>
              <a:t>1: calculate the electric potential of the original system which the charges are all removed and a bias voltage of 1V is set onto the specified electrode</a:t>
            </a:r>
            <a:endParaRPr lang="en-US" altLang="zh-CN"/>
          </a:p>
          <a:p>
            <a:pPr lvl="1"/>
            <a:r>
              <a:rPr lang="en-US" altLang="zh-CN"/>
              <a:t>2: after the original electric potential is calculated, add another 1V bias voltage onto </a:t>
            </a:r>
            <a:r>
              <a:rPr lang="en-US" altLang="zh-CN">
                <a:sym typeface="+mn-ea"/>
              </a:rPr>
              <a:t>the specified electrode, obtain a new electric field and take the substraction between the new potential and the old potential</a:t>
            </a:r>
            <a:endParaRPr lang="en-US" altLang="zh-CN"/>
          </a:p>
        </p:txBody>
      </p:sp>
      <p:sp>
        <p:nvSpPr>
          <p:cNvPr id="4" name="日期占位符 3"/>
          <p:cNvSpPr>
            <a:spLocks noGrp="1"/>
          </p:cNvSpPr>
          <p:nvPr>
            <p:ph type="dt" sz="half" idx="10"/>
          </p:nvPr>
        </p:nvSpPr>
        <p:spPr/>
        <p:txBody>
          <a:bodyPr/>
          <a:p>
            <a:r>
              <a:rPr lang="zh-CN" altLang="en-US" smtClean="0"/>
              <a:t>2025-7-15</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pic>
        <p:nvPicPr>
          <p:cNvPr id="7" name="图片 6" descr="截屏2025-06-03 20.29.49"/>
          <p:cNvPicPr>
            <a:picLocks noChangeAspect="1"/>
          </p:cNvPicPr>
          <p:nvPr/>
        </p:nvPicPr>
        <p:blipFill>
          <a:blip r:embed="rId1"/>
          <a:stretch>
            <a:fillRect/>
          </a:stretch>
        </p:blipFill>
        <p:spPr>
          <a:xfrm>
            <a:off x="4671060" y="1624965"/>
            <a:ext cx="2479040" cy="3936365"/>
          </a:xfrm>
          <a:prstGeom prst="rect">
            <a:avLst/>
          </a:prstGeom>
        </p:spPr>
      </p:pic>
      <p:pic>
        <p:nvPicPr>
          <p:cNvPr id="8" name="图片 7" descr="截屏2025-06-03 20.30.52"/>
          <p:cNvPicPr>
            <a:picLocks noChangeAspect="1"/>
          </p:cNvPicPr>
          <p:nvPr/>
        </p:nvPicPr>
        <p:blipFill>
          <a:blip r:embed="rId2"/>
          <a:stretch>
            <a:fillRect/>
          </a:stretch>
        </p:blipFill>
        <p:spPr>
          <a:xfrm>
            <a:off x="7134225" y="1656715"/>
            <a:ext cx="2530475" cy="3919220"/>
          </a:xfrm>
          <a:prstGeom prst="rect">
            <a:avLst/>
          </a:prstGeom>
        </p:spPr>
      </p:pic>
      <p:pic>
        <p:nvPicPr>
          <p:cNvPr id="9" name="图片 8" descr="截屏2025-06-03 20.31.58"/>
          <p:cNvPicPr>
            <a:picLocks noChangeAspect="1"/>
          </p:cNvPicPr>
          <p:nvPr/>
        </p:nvPicPr>
        <p:blipFill>
          <a:blip r:embed="rId3"/>
          <a:stretch>
            <a:fillRect/>
          </a:stretch>
        </p:blipFill>
        <p:spPr>
          <a:xfrm>
            <a:off x="9601200" y="1657350"/>
            <a:ext cx="2527300" cy="3918585"/>
          </a:xfrm>
          <a:prstGeom prst="rect">
            <a:avLst/>
          </a:prstGeom>
        </p:spPr>
      </p:pic>
      <p:sp>
        <p:nvSpPr>
          <p:cNvPr id="10" name="文本框 9"/>
          <p:cNvSpPr txBox="1"/>
          <p:nvPr/>
        </p:nvSpPr>
        <p:spPr>
          <a:xfrm>
            <a:off x="4813300" y="5461635"/>
            <a:ext cx="7165340" cy="541655"/>
          </a:xfrm>
          <a:prstGeom prst="rect">
            <a:avLst/>
          </a:prstGeom>
          <a:noFill/>
        </p:spPr>
        <p:txBody>
          <a:bodyPr wrap="square" rtlCol="0">
            <a:noAutofit/>
          </a:bodyPr>
          <a:p>
            <a:r>
              <a:rPr lang="en-US" altLang="zh-CN" sz="1200"/>
              <a:t>The weighting field of a silicon strip sensor prototype with 3 strips (thickness 300um, total width 175um, pitch 75um, strip width 25um).</a:t>
            </a:r>
            <a:endParaRPr lang="en-US" altLang="zh-CN" sz="1200"/>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Single Event Simulation - Energy Deposition</a:t>
            </a:r>
            <a:endParaRPr lang="en-US" altLang="zh-CN"/>
          </a:p>
        </p:txBody>
      </p:sp>
      <p:sp>
        <p:nvSpPr>
          <p:cNvPr id="3" name="内容占位符 2"/>
          <p:cNvSpPr>
            <a:spLocks noGrp="1"/>
          </p:cNvSpPr>
          <p:nvPr>
            <p:ph idx="1"/>
          </p:nvPr>
        </p:nvSpPr>
        <p:spPr>
          <a:xfrm>
            <a:off x="608330" y="1490345"/>
            <a:ext cx="6386195" cy="4759325"/>
          </a:xfrm>
        </p:spPr>
        <p:txBody>
          <a:bodyPr/>
          <a:p>
            <a:r>
              <a:rPr lang="en-US" altLang="zh-CN"/>
              <a:t>The detector geometry need to be constructed in Geant4</a:t>
            </a:r>
            <a:endParaRPr lang="en-US" altLang="zh-CN"/>
          </a:p>
          <a:p>
            <a:r>
              <a:rPr lang="en-US" altLang="zh-CN"/>
              <a:t>After the materials and the geometrys are defined, a particle gun is appended to the system</a:t>
            </a:r>
            <a:endParaRPr lang="en-US" altLang="zh-CN"/>
          </a:p>
          <a:p>
            <a:r>
              <a:rPr lang="en-US" altLang="zh-CN"/>
              <a:t>Several events are generated with different track and energy deposition</a:t>
            </a:r>
            <a:endParaRPr lang="en-US" altLang="zh-CN"/>
          </a:p>
          <a:p>
            <a:r>
              <a:rPr lang="en-US" altLang="zh-CN"/>
              <a:t>The deposited energy is converted to excited carriers, which drift inside the detector and generate signal (next page)</a:t>
            </a:r>
            <a:endParaRPr lang="en-US" altLang="zh-CN"/>
          </a:p>
        </p:txBody>
      </p:sp>
      <p:sp>
        <p:nvSpPr>
          <p:cNvPr id="4" name="日期占位符 3"/>
          <p:cNvSpPr>
            <a:spLocks noGrp="1"/>
          </p:cNvSpPr>
          <p:nvPr>
            <p:ph type="dt" sz="half" idx="10"/>
          </p:nvPr>
        </p:nvSpPr>
        <p:spPr/>
        <p:txBody>
          <a:bodyPr/>
          <a:p>
            <a:r>
              <a:rPr lang="zh-CN" altLang="en-US" smtClean="0"/>
              <a:t>2025-7-15</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pic>
        <p:nvPicPr>
          <p:cNvPr id="7" name="图片 6" descr="截屏2025-06-03 21.56.59"/>
          <p:cNvPicPr>
            <a:picLocks noChangeAspect="1"/>
          </p:cNvPicPr>
          <p:nvPr/>
        </p:nvPicPr>
        <p:blipFill>
          <a:blip r:embed="rId1"/>
          <a:stretch>
            <a:fillRect/>
          </a:stretch>
        </p:blipFill>
        <p:spPr>
          <a:xfrm>
            <a:off x="7910830" y="1377315"/>
            <a:ext cx="3035935" cy="4307205"/>
          </a:xfrm>
          <a:prstGeom prst="rect">
            <a:avLst/>
          </a:prstGeom>
        </p:spPr>
      </p:pic>
      <p:sp>
        <p:nvSpPr>
          <p:cNvPr id="8" name="文本框 7"/>
          <p:cNvSpPr txBox="1"/>
          <p:nvPr/>
        </p:nvSpPr>
        <p:spPr>
          <a:xfrm>
            <a:off x="7595235" y="5746115"/>
            <a:ext cx="3700780" cy="442595"/>
          </a:xfrm>
          <a:prstGeom prst="rect">
            <a:avLst/>
          </a:prstGeom>
          <a:noFill/>
        </p:spPr>
        <p:txBody>
          <a:bodyPr wrap="square" rtlCol="0">
            <a:noAutofit/>
          </a:bodyPr>
          <a:p>
            <a:r>
              <a:rPr lang="en-US" altLang="zh-CN" sz="1200"/>
              <a:t>A Sr90 beta source is placed on the left of the DUT (the red rectangle). After passing through the DUT, the beta rays are greatly scattered.  </a:t>
            </a:r>
            <a:endParaRPr lang="en-US" altLang="zh-CN" sz="120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Single Event Simulation - Carrier Transport</a:t>
            </a:r>
            <a:endParaRPr lang="zh-CN" altLang="en-US"/>
          </a:p>
        </p:txBody>
      </p:sp>
      <p:sp>
        <p:nvSpPr>
          <p:cNvPr id="3" name="内容占位符 2"/>
          <p:cNvSpPr>
            <a:spLocks noGrp="1"/>
          </p:cNvSpPr>
          <p:nvPr>
            <p:ph idx="1"/>
          </p:nvPr>
        </p:nvSpPr>
        <p:spPr>
          <a:xfrm>
            <a:off x="608330" y="1490345"/>
            <a:ext cx="4881245" cy="4759325"/>
          </a:xfrm>
        </p:spPr>
        <p:txBody>
          <a:bodyPr>
            <a:normAutofit fontScale="90000"/>
          </a:bodyPr>
          <a:p>
            <a:r>
              <a:rPr lang="en-US" altLang="zh-CN"/>
              <a:t>Starting at where the injected particle depleted its energy, several pairs of electrons and holes start to drift under the electric field of the device</a:t>
            </a:r>
            <a:endParaRPr lang="en-US" altLang="zh-CN"/>
          </a:p>
          <a:p>
            <a:r>
              <a:rPr lang="en-US" altLang="zh-CN"/>
              <a:t>Drift will end when the carrier reaches the border of the device or enters an area with low electric field intensity (except for non-full-depletion MAPS)</a:t>
            </a:r>
            <a:endParaRPr lang="en-US" altLang="zh-CN"/>
          </a:p>
          <a:p>
            <a:r>
              <a:rPr lang="en-US" altLang="zh-CN"/>
              <a:t>For LGADs, after an carrier reached the gain layer, M </a:t>
            </a:r>
            <a:r>
              <a:rPr lang="en-US" altLang="zh-CN">
                <a:sym typeface="+mn-ea"/>
              </a:rPr>
              <a:t>(equal to the gain) </a:t>
            </a:r>
            <a:r>
              <a:rPr lang="en-US" altLang="zh-CN"/>
              <a:t>carriers with opposite sign will be released at the gain layer and start to drift</a:t>
            </a:r>
            <a:endParaRPr lang="en-US" altLang="zh-CN"/>
          </a:p>
        </p:txBody>
      </p:sp>
      <p:sp>
        <p:nvSpPr>
          <p:cNvPr id="4" name="日期占位符 3"/>
          <p:cNvSpPr>
            <a:spLocks noGrp="1"/>
          </p:cNvSpPr>
          <p:nvPr>
            <p:ph type="dt" sz="half" idx="10"/>
          </p:nvPr>
        </p:nvSpPr>
        <p:spPr/>
        <p:txBody>
          <a:bodyPr/>
          <a:p>
            <a:r>
              <a:rPr lang="zh-CN" altLang="en-US" smtClean="0"/>
              <a:t>2025-7-15</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
        <p:nvSpPr>
          <p:cNvPr id="8" name="文本框 7"/>
          <p:cNvSpPr txBox="1"/>
          <p:nvPr/>
        </p:nvSpPr>
        <p:spPr>
          <a:xfrm>
            <a:off x="5706110" y="5360670"/>
            <a:ext cx="6343650" cy="895985"/>
          </a:xfrm>
          <a:prstGeom prst="rect">
            <a:avLst/>
          </a:prstGeom>
          <a:noFill/>
        </p:spPr>
        <p:txBody>
          <a:bodyPr wrap="square" rtlCol="0">
            <a:noAutofit/>
          </a:bodyPr>
          <a:p>
            <a:r>
              <a:rPr lang="en-US" altLang="zh-CN" sz="1200"/>
              <a:t>The black line illustrates how an incoming beta ray passes through a </a:t>
            </a:r>
            <a:r>
              <a:rPr lang="en-US" altLang="zh-CN" sz="1200"/>
              <a:t>silicon LGAD. The original carriers (red for holes, blue for electrons) start to drift immediately after generated, and when the holes touch the gain layer (the green line), the gain carrier pairs will be generated from avalanche (magenta for holes, cyan for electrons).</a:t>
            </a:r>
            <a:endParaRPr lang="en-US" altLang="zh-CN" sz="1200"/>
          </a:p>
        </p:txBody>
      </p:sp>
      <p:pic>
        <p:nvPicPr>
          <p:cNvPr id="9" name="图片 8" descr="截屏2025-06-03 23.04.17"/>
          <p:cNvPicPr>
            <a:picLocks noChangeAspect="1"/>
          </p:cNvPicPr>
          <p:nvPr/>
        </p:nvPicPr>
        <p:blipFill>
          <a:blip r:embed="rId1"/>
          <a:stretch>
            <a:fillRect/>
          </a:stretch>
        </p:blipFill>
        <p:spPr>
          <a:xfrm>
            <a:off x="5546725" y="1350645"/>
            <a:ext cx="6247130" cy="4010025"/>
          </a:xfrm>
          <a:prstGeom prst="rect">
            <a:avLst/>
          </a:prstGeom>
        </p:spPr>
      </p:pic>
      <p:cxnSp>
        <p:nvCxnSpPr>
          <p:cNvPr id="7" name="直接连接符 6"/>
          <p:cNvCxnSpPr/>
          <p:nvPr/>
        </p:nvCxnSpPr>
        <p:spPr>
          <a:xfrm>
            <a:off x="6450965" y="4126865"/>
            <a:ext cx="5038090" cy="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ym typeface="+mn-ea"/>
              </a:rPr>
              <a:t>Single Event Simulation - Signal Generation</a:t>
            </a:r>
            <a:endParaRPr lang="zh-CN" altLang="en-US"/>
          </a:p>
        </p:txBody>
      </p:sp>
      <p:sp>
        <p:nvSpPr>
          <p:cNvPr id="3" name="内容占位符 2"/>
          <p:cNvSpPr>
            <a:spLocks noGrp="1"/>
          </p:cNvSpPr>
          <p:nvPr>
            <p:ph idx="1"/>
          </p:nvPr>
        </p:nvSpPr>
        <p:spPr>
          <a:xfrm>
            <a:off x="608330" y="1490345"/>
            <a:ext cx="5416550" cy="4759325"/>
          </a:xfrm>
        </p:spPr>
        <p:txBody>
          <a:bodyPr/>
          <a:p>
            <a:r>
              <a:rPr lang="en-US" altLang="zh-CN"/>
              <a:t>According to the Shockley-Ramo theorem, a drifting charge will induce a current on certain electrode, the value of which is I = q*v*E</a:t>
            </a:r>
            <a:r>
              <a:rPr lang="en-US" altLang="zh-CN" baseline="-25000"/>
              <a:t>w</a:t>
            </a:r>
            <a:endParaRPr lang="en-US" altLang="zh-CN" baseline="-25000"/>
          </a:p>
          <a:p>
            <a:r>
              <a:rPr lang="en-US" altLang="zh-CN"/>
              <a:t>As there are a great number of carriers, we turn to calculate I*dt = q*dx*E</a:t>
            </a:r>
            <a:r>
              <a:rPr lang="en-US" altLang="zh-CN" baseline="-25000"/>
              <a:t>w</a:t>
            </a:r>
            <a:r>
              <a:rPr lang="en-US" altLang="zh-CN"/>
              <a:t> = q*dU</a:t>
            </a:r>
            <a:r>
              <a:rPr lang="en-US" altLang="zh-CN" baseline="-25000"/>
              <a:t>w</a:t>
            </a:r>
            <a:r>
              <a:rPr lang="en-US" altLang="zh-CN"/>
              <a:t> </a:t>
            </a:r>
            <a:r>
              <a:rPr lang="en-US" altLang="zh-CN"/>
              <a:t>instead</a:t>
            </a:r>
            <a:endParaRPr lang="en-US" altLang="zh-CN"/>
          </a:p>
          <a:p>
            <a:pPr lvl="1"/>
            <a:r>
              <a:rPr lang="en-US" altLang="zh-CN"/>
              <a:t>avoids differentiating </a:t>
            </a:r>
            <a:r>
              <a:rPr lang="en-US" altLang="zh-CN"/>
              <a:t>the weighting potential</a:t>
            </a:r>
            <a:endParaRPr lang="en-US" altLang="zh-CN"/>
          </a:p>
          <a:p>
            <a:pPr lvl="1"/>
            <a:r>
              <a:rPr lang="en-US" altLang="zh-CN"/>
              <a:t>shows good compatibility with TH1F format, because we can just Fill() the signal generated by one carrier into the total signal</a:t>
            </a:r>
            <a:endParaRPr lang="en-US" altLang="zh-CN"/>
          </a:p>
        </p:txBody>
      </p:sp>
      <p:sp>
        <p:nvSpPr>
          <p:cNvPr id="4" name="日期占位符 3"/>
          <p:cNvSpPr>
            <a:spLocks noGrp="1"/>
          </p:cNvSpPr>
          <p:nvPr>
            <p:ph type="dt" sz="half" idx="10"/>
          </p:nvPr>
        </p:nvSpPr>
        <p:spPr/>
        <p:txBody>
          <a:bodyPr/>
          <a:p>
            <a:r>
              <a:rPr lang="zh-CN" altLang="en-US" smtClean="0"/>
              <a:t>2025-7-15</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
        <p:nvSpPr>
          <p:cNvPr id="8" name="文本框 7"/>
          <p:cNvSpPr txBox="1"/>
          <p:nvPr/>
        </p:nvSpPr>
        <p:spPr>
          <a:xfrm>
            <a:off x="6125210" y="5669280"/>
            <a:ext cx="5515610" cy="460375"/>
          </a:xfrm>
          <a:prstGeom prst="rect">
            <a:avLst/>
          </a:prstGeom>
          <a:noFill/>
        </p:spPr>
        <p:txBody>
          <a:bodyPr wrap="square" rtlCol="0">
            <a:spAutoFit/>
          </a:bodyPr>
          <a:p>
            <a:r>
              <a:rPr lang="en-US" altLang="zh-CN" sz="1200"/>
              <a:t>The generated signal by beta ray in a silicon LGAD. The four components  and the overall signal are shown in the legend. The gain of the LGAD is 3.3.</a:t>
            </a:r>
            <a:endParaRPr lang="en-US" altLang="zh-CN" sz="1200"/>
          </a:p>
        </p:txBody>
      </p:sp>
      <p:pic>
        <p:nvPicPr>
          <p:cNvPr id="9" name="图片 8" descr="截屏2025-06-03 23.32.37"/>
          <p:cNvPicPr>
            <a:picLocks noChangeAspect="1"/>
          </p:cNvPicPr>
          <p:nvPr/>
        </p:nvPicPr>
        <p:blipFill>
          <a:blip r:embed="rId1"/>
          <a:stretch>
            <a:fillRect/>
          </a:stretch>
        </p:blipFill>
        <p:spPr>
          <a:xfrm>
            <a:off x="6417310" y="1490345"/>
            <a:ext cx="5159375" cy="4144010"/>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Single Event Simulation - Electronics</a:t>
            </a:r>
            <a:endParaRPr lang="zh-CN" altLang="en-US"/>
          </a:p>
        </p:txBody>
      </p:sp>
      <p:sp>
        <p:nvSpPr>
          <p:cNvPr id="3" name="内容占位符 2"/>
          <p:cNvSpPr>
            <a:spLocks noGrp="1"/>
          </p:cNvSpPr>
          <p:nvPr>
            <p:ph idx="1"/>
          </p:nvPr>
        </p:nvSpPr>
        <p:spPr>
          <a:xfrm>
            <a:off x="608330" y="1490345"/>
            <a:ext cx="10969625" cy="4759325"/>
          </a:xfrm>
        </p:spPr>
        <p:txBody>
          <a:bodyPr/>
          <a:p>
            <a:r>
              <a:rPr lang="en-US" altLang="zh-CN"/>
              <a:t>Original signal needs to be amplified to be observed or further processed</a:t>
            </a:r>
            <a:endParaRPr lang="en-US" altLang="zh-CN"/>
          </a:p>
          <a:p>
            <a:pPr lvl="1"/>
            <a:r>
              <a:rPr lang="en-US" altLang="zh-CN" sz="1600"/>
              <a:t>Noise are considered too</a:t>
            </a:r>
            <a:endParaRPr lang="en-US" altLang="zh-CN"/>
          </a:p>
          <a:p>
            <a:r>
              <a:rPr lang="en-US" altLang="zh-CN"/>
              <a:t>Two approaches:</a:t>
            </a:r>
            <a:endParaRPr lang="en-US" altLang="zh-CN"/>
          </a:p>
          <a:p>
            <a:pPr lvl="1"/>
            <a:r>
              <a:rPr lang="en-US" altLang="zh-CN"/>
              <a:t>Convoluting the signal with pulse response functions modelled from an amplifier</a:t>
            </a:r>
            <a:endParaRPr lang="en-US" altLang="zh-CN"/>
          </a:p>
          <a:p>
            <a:pPr lvl="1"/>
            <a:r>
              <a:rPr lang="en-US" altLang="zh-CN"/>
              <a:t>Using NGSpice by sending the signal into a .cir netlist file</a:t>
            </a:r>
            <a:endParaRPr lang="en-US" altLang="zh-CN"/>
          </a:p>
          <a:p>
            <a:pPr lvl="2"/>
            <a:r>
              <a:rPr lang="en-US" altLang="zh-CN"/>
              <a:t>NGSpice: https://ngspice.sourceforge.io</a:t>
            </a:r>
            <a:endParaRPr lang="en-US" altLang="zh-CN"/>
          </a:p>
          <a:p>
            <a:pPr lvl="2"/>
            <a:r>
              <a:rPr lang="en-US" altLang="zh-CN"/>
              <a:t>KiCad: https://www.kicad.org</a:t>
            </a:r>
            <a:endParaRPr lang="en-US" altLang="zh-CN"/>
          </a:p>
          <a:p>
            <a:pPr lvl="1"/>
            <a:endParaRPr lang="en-US" altLang="zh-CN"/>
          </a:p>
        </p:txBody>
      </p:sp>
      <p:sp>
        <p:nvSpPr>
          <p:cNvPr id="4" name="日期占位符 3"/>
          <p:cNvSpPr>
            <a:spLocks noGrp="1"/>
          </p:cNvSpPr>
          <p:nvPr>
            <p:ph type="dt" sz="half" idx="10"/>
          </p:nvPr>
        </p:nvSpPr>
        <p:spPr/>
        <p:txBody>
          <a:bodyPr/>
          <a:p>
            <a:r>
              <a:rPr lang="zh-CN" altLang="en-US" smtClean="0"/>
              <a:t>2025-7-15</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pic>
        <p:nvPicPr>
          <p:cNvPr id="8" name="图片 7" descr="截屏2025-06-03 23.25.04"/>
          <p:cNvPicPr>
            <a:picLocks noChangeAspect="1"/>
          </p:cNvPicPr>
          <p:nvPr/>
        </p:nvPicPr>
        <p:blipFill>
          <a:blip r:embed="rId1"/>
          <a:stretch>
            <a:fillRect/>
          </a:stretch>
        </p:blipFill>
        <p:spPr>
          <a:xfrm>
            <a:off x="986155" y="4244340"/>
            <a:ext cx="1952625" cy="1635125"/>
          </a:xfrm>
          <a:prstGeom prst="rect">
            <a:avLst/>
          </a:prstGeom>
        </p:spPr>
      </p:pic>
      <p:sp>
        <p:nvSpPr>
          <p:cNvPr id="9" name="文本框 8"/>
          <p:cNvSpPr txBox="1"/>
          <p:nvPr/>
        </p:nvSpPr>
        <p:spPr>
          <a:xfrm>
            <a:off x="303530" y="5854065"/>
            <a:ext cx="4064000" cy="460375"/>
          </a:xfrm>
          <a:prstGeom prst="rect">
            <a:avLst/>
          </a:prstGeom>
          <a:noFill/>
        </p:spPr>
        <p:txBody>
          <a:bodyPr wrap="square" rtlCol="0">
            <a:spAutoFit/>
          </a:bodyPr>
          <a:p>
            <a:r>
              <a:rPr lang="en-US" altLang="zh-CN" sz="1200"/>
              <a:t>Approach 1: the signal (black line) is convoluted into an amplificated waveform (red line).</a:t>
            </a:r>
            <a:endParaRPr lang="en-US" altLang="zh-CN" sz="1200"/>
          </a:p>
        </p:txBody>
      </p:sp>
      <p:pic>
        <p:nvPicPr>
          <p:cNvPr id="11" name="图片 10" descr="截屏2025-06-03 23.56.02"/>
          <p:cNvPicPr>
            <a:picLocks noChangeAspect="1"/>
          </p:cNvPicPr>
          <p:nvPr/>
        </p:nvPicPr>
        <p:blipFill>
          <a:blip r:embed="rId2"/>
          <a:stretch>
            <a:fillRect/>
          </a:stretch>
        </p:blipFill>
        <p:spPr>
          <a:xfrm>
            <a:off x="4516755" y="4269740"/>
            <a:ext cx="6445885" cy="1565275"/>
          </a:xfrm>
          <a:prstGeom prst="rect">
            <a:avLst/>
          </a:prstGeom>
        </p:spPr>
      </p:pic>
      <p:sp>
        <p:nvSpPr>
          <p:cNvPr id="12" name="文本框 11"/>
          <p:cNvSpPr txBox="1"/>
          <p:nvPr/>
        </p:nvSpPr>
        <p:spPr>
          <a:xfrm>
            <a:off x="4251960" y="5854065"/>
            <a:ext cx="6975475" cy="460375"/>
          </a:xfrm>
          <a:prstGeom prst="rect">
            <a:avLst/>
          </a:prstGeom>
          <a:noFill/>
        </p:spPr>
        <p:txBody>
          <a:bodyPr wrap="square" rtlCol="0">
            <a:spAutoFit/>
          </a:bodyPr>
          <a:p>
            <a:r>
              <a:rPr lang="en-US" altLang="zh-CN" sz="1200"/>
              <a:t>Approach 2: an amplifier circuit drawn in KiCad, which could easily converted into an NGSpice netlist, which could be utilized by RASER as the front end electronics.</a:t>
            </a:r>
            <a:endParaRPr lang="en-US" altLang="zh-CN" sz="1200"/>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最简单的情况：无限大</a:t>
            </a:r>
            <a:r>
              <a:rPr lang="zh-CN" altLang="en-US"/>
              <a:t>平板</a:t>
            </a:r>
            <a:endParaRPr lang="zh-CN" altLang="en-US"/>
          </a:p>
        </p:txBody>
      </p:sp>
      <p:sp>
        <p:nvSpPr>
          <p:cNvPr id="3" name="内容占位符 2"/>
          <p:cNvSpPr>
            <a:spLocks noGrp="1"/>
          </p:cNvSpPr>
          <p:nvPr>
            <p:ph idx="1"/>
          </p:nvPr>
        </p:nvSpPr>
        <p:spPr/>
        <p:txBody>
          <a:bodyPr/>
          <a:p>
            <a:r>
              <a:rPr lang="zh-CN" altLang="en-US"/>
              <a:t>像电荷跟原电荷等大</a:t>
            </a:r>
            <a:r>
              <a:rPr lang="zh-CN" altLang="en-US"/>
              <a:t>反号</a:t>
            </a:r>
            <a:endParaRPr lang="zh-CN" altLang="en-US"/>
          </a:p>
          <a:p>
            <a:r>
              <a:rPr lang="zh-CN" altLang="en-US"/>
              <a:t>原电荷越接近电极</a:t>
            </a:r>
            <a:r>
              <a:rPr lang="en-US" altLang="zh-CN"/>
              <a:t>，</a:t>
            </a:r>
            <a:r>
              <a:rPr lang="zh-CN" altLang="en-US"/>
              <a:t>像电荷</a:t>
            </a:r>
            <a:r>
              <a:rPr lang="zh-CN" altLang="en-US"/>
              <a:t>也越接近</a:t>
            </a:r>
            <a:endParaRPr lang="zh-CN" altLang="en-US"/>
          </a:p>
          <a:p>
            <a:pPr lvl="1"/>
            <a:r>
              <a:rPr lang="zh-CN" altLang="en-US" sz="1600"/>
              <a:t>也就是说产生信号的时间是瞬时的</a:t>
            </a:r>
            <a:endParaRPr lang="zh-CN" altLang="en-US" sz="1600"/>
          </a:p>
          <a:p>
            <a:pPr lvl="2"/>
            <a:r>
              <a:rPr lang="zh-CN" altLang="en-US"/>
              <a:t>至少是电场传播</a:t>
            </a:r>
            <a:r>
              <a:rPr lang="zh-CN" altLang="en-US"/>
              <a:t>速度</a:t>
            </a:r>
            <a:endParaRPr lang="zh-CN" altLang="en-US"/>
          </a:p>
          <a:p>
            <a:r>
              <a:rPr lang="zh-CN" altLang="en-US"/>
              <a:t>板上的真实电荷越来越多</a:t>
            </a:r>
            <a:endParaRPr lang="zh-CN" altLang="en-US"/>
          </a:p>
          <a:p>
            <a:pPr lvl="1"/>
            <a:r>
              <a:rPr lang="zh-CN" altLang="en-US"/>
              <a:t>不断有电荷流入</a:t>
            </a:r>
            <a:r>
              <a:rPr lang="zh-CN" altLang="en-US"/>
              <a:t>板</a:t>
            </a:r>
            <a:endParaRPr lang="zh-CN" altLang="en-US"/>
          </a:p>
          <a:p>
            <a:pPr lvl="1"/>
            <a:r>
              <a:rPr lang="zh-CN" altLang="en-US"/>
              <a:t>电荷到板前一刻板上电荷量达到</a:t>
            </a:r>
            <a:r>
              <a:rPr lang="zh-CN" altLang="en-US"/>
              <a:t>顶峰</a:t>
            </a:r>
            <a:endParaRPr lang="zh-CN" altLang="en-US"/>
          </a:p>
          <a:p>
            <a:pPr lvl="0"/>
            <a:r>
              <a:rPr lang="zh-CN" altLang="en-US"/>
              <a:t>直到电荷接触到电极</a:t>
            </a:r>
            <a:r>
              <a:rPr lang="en-US" altLang="zh-CN"/>
              <a:t>，</a:t>
            </a:r>
            <a:r>
              <a:rPr lang="zh-CN" altLang="en-US"/>
              <a:t>电荷中和</a:t>
            </a:r>
            <a:endParaRPr lang="zh-CN" altLang="en-US"/>
          </a:p>
          <a:p>
            <a:pPr lvl="1"/>
            <a:r>
              <a:rPr lang="zh-CN" altLang="en-US"/>
              <a:t>此时电信号消失</a:t>
            </a:r>
            <a:r>
              <a:rPr lang="en-US" altLang="zh-CN"/>
              <a:t>，</a:t>
            </a:r>
            <a:r>
              <a:rPr lang="zh-CN" altLang="en-US"/>
              <a:t>电流为</a:t>
            </a:r>
            <a:r>
              <a:rPr lang="en-US" altLang="zh-CN"/>
              <a:t>0</a:t>
            </a:r>
            <a:endParaRPr lang="en-US" altLang="zh-CN"/>
          </a:p>
        </p:txBody>
      </p:sp>
      <p:sp>
        <p:nvSpPr>
          <p:cNvPr id="4" name="日期占位符 3"/>
          <p:cNvSpPr>
            <a:spLocks noGrp="1"/>
          </p:cNvSpPr>
          <p:nvPr>
            <p:ph type="dt" sz="half" idx="10"/>
          </p:nvPr>
        </p:nvSpPr>
        <p:spPr/>
        <p:txBody>
          <a:bodyPr/>
          <a:p>
            <a:r>
              <a:rPr lang="zh-CN" altLang="en-US" smtClean="0"/>
              <a:t>2025-7-15</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pic>
        <p:nvPicPr>
          <p:cNvPr id="7" name="图片 6" descr="截屏2025-07-15 19.26.52"/>
          <p:cNvPicPr>
            <a:picLocks noChangeAspect="1"/>
          </p:cNvPicPr>
          <p:nvPr/>
        </p:nvPicPr>
        <p:blipFill>
          <a:blip r:embed="rId1"/>
          <a:stretch>
            <a:fillRect/>
          </a:stretch>
        </p:blipFill>
        <p:spPr>
          <a:xfrm>
            <a:off x="5156200" y="1782445"/>
            <a:ext cx="7035800" cy="406400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实操</a:t>
            </a:r>
            <a:r>
              <a:rPr lang="zh-CN" altLang="en-US"/>
              <a:t>环节</a:t>
            </a:r>
            <a:endParaRPr lang="zh-CN" altLang="en-US"/>
          </a:p>
        </p:txBody>
      </p:sp>
      <p:sp>
        <p:nvSpPr>
          <p:cNvPr id="3" name="内容占位符 2"/>
          <p:cNvSpPr>
            <a:spLocks noGrp="1"/>
          </p:cNvSpPr>
          <p:nvPr>
            <p:ph idx="1"/>
          </p:nvPr>
        </p:nvSpPr>
        <p:spPr/>
        <p:txBody>
          <a:bodyPr/>
          <a:p>
            <a:r>
              <a:rPr lang="en-US" altLang="zh-CN"/>
              <a:t>python src/raser signal HPK-Si-LGAD (</a:t>
            </a:r>
            <a:r>
              <a:rPr lang="zh-CN" altLang="en-US"/>
              <a:t>或换成任何你已经计算过电场和加权场的器件</a:t>
            </a:r>
            <a:r>
              <a:rPr lang="en-US" altLang="zh-CN"/>
              <a:t>)</a:t>
            </a:r>
            <a:endParaRPr lang="en-US" altLang="zh-CN"/>
          </a:p>
          <a:p>
            <a:pPr lvl="1"/>
            <a:r>
              <a:rPr lang="zh-CN" altLang="en-US"/>
              <a:t>如果还没有运行电场和加权场</a:t>
            </a:r>
            <a:r>
              <a:rPr lang="en-US" altLang="zh-CN"/>
              <a:t>，</a:t>
            </a:r>
            <a:r>
              <a:rPr lang="zh-CN" altLang="en-US"/>
              <a:t>则先运行</a:t>
            </a:r>
            <a:r>
              <a:rPr lang="en-US" altLang="zh-CN"/>
              <a:t>：</a:t>
            </a:r>
            <a:endParaRPr lang="en-US" altLang="zh-CN"/>
          </a:p>
          <a:p>
            <a:pPr lvl="2"/>
            <a:r>
              <a:rPr lang="en-US" altLang="zh-CN">
                <a:sym typeface="+mn-ea"/>
              </a:rPr>
              <a:t>python src/raser </a:t>
            </a:r>
            <a:r>
              <a:rPr lang="en-US" altLang="zh-CN">
                <a:sym typeface="+mn-ea"/>
              </a:rPr>
              <a:t>field HPK-Si-LGAD</a:t>
            </a:r>
            <a:endParaRPr lang="en-US" altLang="zh-CN">
              <a:sym typeface="+mn-ea"/>
            </a:endParaRPr>
          </a:p>
          <a:p>
            <a:pPr lvl="2"/>
            <a:r>
              <a:rPr lang="en-US" altLang="zh-CN">
                <a:sym typeface="+mn-ea"/>
              </a:rPr>
              <a:t>python src/raser field -wf HPK-Si-LGAD</a:t>
            </a:r>
            <a:endParaRPr lang="en-US" altLang="zh-CN">
              <a:sym typeface="+mn-ea"/>
            </a:endParaRPr>
          </a:p>
        </p:txBody>
      </p:sp>
      <p:sp>
        <p:nvSpPr>
          <p:cNvPr id="4" name="日期占位符 3"/>
          <p:cNvSpPr>
            <a:spLocks noGrp="1"/>
          </p:cNvSpPr>
          <p:nvPr>
            <p:ph type="dt" sz="half" idx="10"/>
          </p:nvPr>
        </p:nvSpPr>
        <p:spPr/>
        <p:txBody>
          <a:bodyPr/>
          <a:p>
            <a:r>
              <a:rPr lang="zh-CN" altLang="en-US" smtClean="0"/>
              <a:t>2025-7-15</a:t>
            </a:r>
            <a:endParaRPr lang="zh-CN" altLang="en-US"/>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苹方-简"/>
        <a:ea typeface="苹方-简"/>
        <a:cs typeface=""/>
      </a:majorFont>
      <a:minorFont>
        <a:latin typeface="苹方-简"/>
        <a:ea typeface="苹方-简"/>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PS">
      <a:majorFont>
        <a:latin typeface="苹方-简"/>
        <a:ea typeface="苹方-简"/>
        <a:cs typeface=""/>
      </a:majorFont>
      <a:minorFont>
        <a:latin typeface="苹方-简"/>
        <a:ea typeface="苹方-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4154</Words>
  <Application>WPS 演示</Application>
  <PresentationFormat>宽屏</PresentationFormat>
  <Paragraphs>112</Paragraphs>
  <Slides>8</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vt:i4>
      </vt:variant>
    </vt:vector>
  </HeadingPairs>
  <TitlesOfParts>
    <vt:vector size="19" baseType="lpstr">
      <vt:lpstr>Arial</vt:lpstr>
      <vt:lpstr>宋体</vt:lpstr>
      <vt:lpstr>Wingdings</vt:lpstr>
      <vt:lpstr>Wingdings</vt:lpstr>
      <vt:lpstr>苹方-简</vt:lpstr>
      <vt:lpstr>微软雅黑</vt:lpstr>
      <vt:lpstr>汉仪旗黑</vt:lpstr>
      <vt:lpstr>宋体</vt:lpstr>
      <vt:lpstr>Arial Unicode MS</vt:lpstr>
      <vt:lpstr>汉仪书宋二KW</vt:lpstr>
      <vt:lpstr>WPS</vt:lpstr>
      <vt:lpstr>Electric Property Simulation - Electric Field</vt:lpstr>
      <vt:lpstr>Electric Property Simulation - Weighting Potential</vt:lpstr>
      <vt:lpstr>Single Event Simulation - Energy Deposition</vt:lpstr>
      <vt:lpstr>Single Event Simulation - Carrier Transport</vt:lpstr>
      <vt:lpstr>Single Event Simulation - Signal Generation</vt:lpstr>
      <vt:lpstr>Single Event Simulation - Electronics</vt:lpstr>
      <vt:lpstr>最简单的情况：无限大平板</vt:lpstr>
      <vt:lpstr>实操环节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一只（）</cp:lastModifiedBy>
  <cp:revision>398</cp:revision>
  <dcterms:created xsi:type="dcterms:W3CDTF">2025-07-15T12:14:20Z</dcterms:created>
  <dcterms:modified xsi:type="dcterms:W3CDTF">2025-07-15T12:14:20Z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2052-7.4.0.8981</vt:lpwstr>
  </property>
  <property fmtid="{D5CDD505-2E9C-101B-9397-08002B2CF9AE}" pid="3" name="ICV">
    <vt:lpwstr>D165B744936C719C42943D68B52B3C22_41</vt:lpwstr>
  </property>
</Properties>
</file>