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94" r:id="rId4"/>
    <p:sldId id="300" r:id="rId5"/>
    <p:sldId id="304" r:id="rId6"/>
    <p:sldId id="301" r:id="rId7"/>
    <p:sldId id="257" r:id="rId8"/>
    <p:sldId id="306" r:id="rId9"/>
    <p:sldId id="308" r:id="rId10"/>
    <p:sldId id="307" r:id="rId11"/>
    <p:sldId id="309" r:id="rId12"/>
    <p:sldId id="311" r:id="rId13"/>
    <p:sldId id="310" r:id="rId14"/>
    <p:sldId id="312" r:id="rId15"/>
    <p:sldId id="28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3F54-78B1-4782-9C98-34155338B6C3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2582-09CA-4BFE-A156-D960FA08C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68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59DC7-C70C-426A-0ECC-85C5385F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DED0E-3E19-CC7C-F698-670D93CC7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555CDA-FD3D-7386-60D8-2F0C312D6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8F9037-71A0-C5E9-15C6-FE68E4E9C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65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282A0-701C-A49E-7DD5-7CDD3718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B39637-0EED-6F56-46F2-8413A04B0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9385DF-0991-23CE-5A5C-343C22927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DC626F-284E-A215-F1F4-68DAC7D0E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868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C34A1-0BF3-5DD0-3C6F-394AAB7AB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26E85C-6348-2982-A9A7-265CF990A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EEEB53-864C-F8ED-8C06-061943E35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BCD00-BB0A-1552-1B4C-B0983590C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80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9613-6783-0565-3B61-60B1FBE61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067706-AADE-9945-D2FE-35485EF9B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576938B-54DB-415D-205D-93D5F3219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80F0E5-5774-5E73-9110-9076CAF80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77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20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0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95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C70C9-6385-614C-028A-2CF62319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99A60E-9B14-6EC1-D5A2-B588FE078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F6958F-7399-1DA5-B398-DEC78FFA6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ADC66F-AEA4-E985-E09E-4A9590173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34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7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17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DB93B-81ED-C84F-392D-8ED8EE0C9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3BCC06-5209-3EE5-CC7D-BEE9896E2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B8F420-E8CD-27E0-5EDB-48FBFCEE6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7EF971-7682-3CBB-CC1B-1A2369DCE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6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C39D-C77A-52D8-13F1-651FA03B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311CB3-2DDD-6E16-45DA-1C6B90850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07DEC6-A94A-0002-5BDE-56341718F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99FEDE-9A39-E207-A975-F709A3880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7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27CE0-6DBF-F297-D842-A4910920A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09219-B9E2-70CF-7B1B-7BE8704B9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13267A-61E7-DDE1-EB8F-675ECBCD1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FB70BA-084C-3ABB-1DCB-15A8659EF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92582-09CA-4BFE-A156-D960FA08C85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5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17A2F-2A53-8353-2C23-708446377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43F762-7148-CB7D-39D4-CE3594DE7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4D528F-EEE7-0BD5-E1AC-77DB4B5B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AD22-1888-452D-81B5-222EA30F83AF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1AA5DE-74FB-3011-DC1E-D3C46775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85896A-4A5B-51D1-ABB9-71AC81E0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4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105EB-2712-7633-5FC3-2343E784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445D1D-DD63-3628-1221-7B8EF9DAD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1F185F-61E2-E9B6-5541-E1D39877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126-44EC-49CA-9B74-682C94A0E886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63DBD4-7437-50D4-B1AE-B6DDB5E8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88F530-F2FA-EB57-97C5-5A9B7FB1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0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E40F1C-9D8E-85D1-1C68-C5D87CCD5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5BE70D-82D1-5CF2-A3C5-0F7CB8A70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C3FAD-C449-3401-A7E9-43E47499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78E5-762B-493E-A0A8-5D6E57E75E3C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D6F27B-EC06-025B-CD61-9690A372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D3B54E-0089-0DEB-8DDE-2C0C78D4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1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188C0-EB10-B0DF-75B0-F1AF99E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917F7-29FB-DE16-8E16-EBBEE989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3B463-9DB6-35B1-E93E-40EBC420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961-1E74-4423-8F79-61170CBC6D4A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504055-0030-4561-49EE-F46B7FE8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AC0D94-FD6E-A0C4-B7A5-DA50A675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217BC-DB24-7E0D-9AE1-C8C14C8F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74F2EA-1E7E-E102-AC7B-F766DB082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BA5B09-3F75-AFA0-C6F5-22C1EF12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B0A-3BDA-4699-9169-7F1BF097299C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FB754D-23F6-DB5E-529C-F5E90A52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29462-E4A2-427C-B415-EED6289A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19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3A6321-9056-87E7-1510-7EE3835D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CB4E4-F813-A8ED-3356-532F86B17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C54046-0669-E6BA-764C-9E8315474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D67DE2-C4C1-9793-449D-469192A0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E096-6FC3-4208-B51E-39F4391CA26B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8F7C7-5DD6-7FA1-55D6-496FB64F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54A826-A6F4-2392-1A8F-EA065786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8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25868-B751-4807-2A2B-39E45F51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43D49F-E025-E504-F293-9B56D806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D70B3C-DD67-B7D3-CF2B-C100D80AE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7BC214-672F-E695-864E-B10B195A7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A355EE-DA7E-5BF8-237D-8F885FEEC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1A6FB1-D162-BC57-A2D8-3FC00EEA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0FC5-C6A5-49FC-AE29-9618DDEB1EEE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79C966-79D8-1062-1516-64A76CF4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222899-72CB-D134-9BBE-2E049363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10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3BC2B-E03A-FAD5-D0BB-657196D1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B040F5-26BD-CCB3-2BBD-65699E07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F42E-240A-4F08-96AB-9C4B106A20B9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764F22-B07C-C930-188B-886796D2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359AF0-24B7-8616-7A5E-DD42863D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09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872AEA-3432-A653-706B-E74D2CDA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6AA-A1A0-4453-ABB4-68F7F5431B8E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7E6969-7B43-E4E0-5F3F-6CFA40B6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9BC3EC-05E3-E791-3F8F-C17F39FE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96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8124D-6BC1-93E7-FEB0-851DEE29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D64B8-D209-DE8E-6FD9-7C6D40190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ACA0F8-3E80-ED6C-D93A-F5C1817BF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30F2BD-AA36-F7A1-1B89-E252CD69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EDC2-BCD8-41B1-81AC-7F2FB8551F6F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C85349-8C9E-BE32-1B3B-3CD047C8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7E6E37-B479-85B8-39DE-353CEF30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92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731F7-526D-C827-4295-5EB22F6A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B4CD1E-47E9-E80F-319D-B59AA9482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3CDCF8-0389-3E32-E7FB-472D4C51C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5FA8A5-1CEE-3439-B87D-1821816E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036C-A129-4773-BA25-7C114615C98C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734C58-D00D-1176-FF86-C8F6F52F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6E12D2-BCBD-CF3F-49BF-EB48FD83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6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9235B1-7B9B-0A29-2790-840B853C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CD157-BDD6-D8C6-39BB-D041254B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A4321-4A97-B405-708C-29469FB42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FECA-A15C-4D7E-868F-749FBF3E70FF}" type="datetime1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D3951-B0D5-F61B-CB8D-94D96028B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055CB5-73E7-4675-EA11-4D1DFA36E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0BBF-415A-47E7-A6FF-A6174C016B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9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CB87956-D96F-F3E3-85F6-77ABE637D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688" y="1417479"/>
            <a:ext cx="8613775" cy="4023042"/>
          </a:xfrm>
        </p:spPr>
        <p:txBody>
          <a:bodyPr rtlCol="0"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b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TCT</a:t>
            </a:r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仿真</a:t>
            </a:r>
            <a:b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sz="4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朱霖</a:t>
            </a:r>
            <a:br>
              <a:rPr lang="en-US" altLang="zh-CN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97508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2CFC7-2B78-52E9-28A0-555EEEBF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6481411-E493-C919-B81F-53769F714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三、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固定位置入射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时间分辨率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5342F0-A6A3-DA0A-22A2-A9C4BBDAE547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48375F6-B3C3-41FD-B599-E47C8DF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5F6BAE-CDDA-A4FC-F325-9DE10C9290E8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重复入射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3000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次，半高峰时间的波动大小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8C9A5D6-99FD-4673-F258-0E762DDF202E}"/>
              </a:ext>
            </a:extLst>
          </p:cNvPr>
          <p:cNvGrpSpPr/>
          <p:nvPr/>
        </p:nvGrpSpPr>
        <p:grpSpPr>
          <a:xfrm>
            <a:off x="1675739" y="2167584"/>
            <a:ext cx="4067945" cy="4553891"/>
            <a:chOff x="6095997" y="1665923"/>
            <a:chExt cx="4067945" cy="455389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EFC1AF0-2E72-3676-7E87-618FD7137198}"/>
                </a:ext>
              </a:extLst>
            </p:cNvPr>
            <p:cNvSpPr/>
            <p:nvPr/>
          </p:nvSpPr>
          <p:spPr>
            <a:xfrm>
              <a:off x="6095997" y="1665923"/>
              <a:ext cx="4067945" cy="2605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P++ 0.3μm 2e19cm-3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BDEDD2F-2BF6-6CE8-B825-55249A2E959D}"/>
                </a:ext>
              </a:extLst>
            </p:cNvPr>
            <p:cNvSpPr/>
            <p:nvPr/>
          </p:nvSpPr>
          <p:spPr>
            <a:xfrm>
              <a:off x="6095997" y="1926445"/>
              <a:ext cx="4067945" cy="4697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N- 1.0μm 5e12cm-3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E4A2C4B-77E0-A8EA-19D6-694344596BD4}"/>
                </a:ext>
              </a:extLst>
            </p:cNvPr>
            <p:cNvSpPr/>
            <p:nvPr/>
          </p:nvSpPr>
          <p:spPr>
            <a:xfrm>
              <a:off x="6095997" y="2396173"/>
              <a:ext cx="4067945" cy="5903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N+ 2.0μm 7.2e16cm-3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2CD0783-4F46-3175-8226-30EA66CECDB5}"/>
                </a:ext>
              </a:extLst>
            </p:cNvPr>
            <p:cNvSpPr/>
            <p:nvPr/>
          </p:nvSpPr>
          <p:spPr>
            <a:xfrm>
              <a:off x="6095997" y="2963244"/>
              <a:ext cx="4067945" cy="1770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N- 48.0μm 5e12cm-3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DF8D526-073A-69B1-04EA-62EFCB83269A}"/>
                </a:ext>
              </a:extLst>
            </p:cNvPr>
            <p:cNvSpPr/>
            <p:nvPr/>
          </p:nvSpPr>
          <p:spPr>
            <a:xfrm>
              <a:off x="6095997" y="4736586"/>
              <a:ext cx="4067945" cy="6933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buffer 5.0μm 1e19cm-3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0E6FFE3-FDA2-FE8F-D8BD-3A483E362D3C}"/>
                </a:ext>
              </a:extLst>
            </p:cNvPr>
            <p:cNvSpPr/>
            <p:nvPr/>
          </p:nvSpPr>
          <p:spPr>
            <a:xfrm>
              <a:off x="6095997" y="5428633"/>
              <a:ext cx="4067945" cy="7911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N++ 10.0μm 1e19cm-3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2AF3907-B7BB-C1C9-B815-791303945825}"/>
              </a:ext>
            </a:extLst>
          </p:cNvPr>
          <p:cNvCxnSpPr>
            <a:cxnSpLocks/>
          </p:cNvCxnSpPr>
          <p:nvPr/>
        </p:nvCxnSpPr>
        <p:spPr>
          <a:xfrm>
            <a:off x="2739375" y="1206500"/>
            <a:ext cx="0" cy="9610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FBBC8E61-62E8-9237-1F1F-CAE84A1A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9204"/>
            <a:ext cx="5625546" cy="41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37C8D-68CF-7087-7B89-5B6B2282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37F060FD-58B7-F404-7442-59B93882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四、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扫描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空间分辨率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1DAD19-3198-7F03-1C90-5E6FBC146EA9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1865FE88-6BA9-410F-2CCD-C3EE69CD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EB12D7-0A8D-473C-90E9-3A2E6B1FA917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探测器结构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D15B4D-8033-059F-1AAE-1469767C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76" y="905387"/>
            <a:ext cx="7486537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0A0F-248B-000E-72B8-2FE31C5E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3E3C281-BDB6-DB5C-1D4D-FAC8DE23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四、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扫描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空间分辨率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1CE631-BD8E-3077-11D6-342E203BAEFF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31F612A5-7374-B3BD-59AE-7F51F65A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C7F17B4-2F0F-44A1-94BE-CB6DABE10714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不同电极条信号响应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73861A-78C8-EDC7-F7AA-DF86C5CC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1" y="2514586"/>
            <a:ext cx="12200791" cy="33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0FE3-14BC-0514-F155-97F6A2B7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AAF902-E9BC-E038-4753-DBF3A7F5B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692" y="1867435"/>
            <a:ext cx="6459615" cy="490166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0A2E2AB-C0F8-E90E-B53F-FB83A0D8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四、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扫描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空间分辨率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A03E8-C8C8-DFD7-3252-B89B5F3C5CF7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F525DBD-6C5F-878A-1A72-BA85F646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8AD43C-90F9-FC7E-E625-96ABD22EAC81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不同入射位置下，不同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strip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电极条的信号响应幅值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03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23B02-C3B2-DD62-7E3D-4FB29599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6462BC4-7F8E-FEE4-C736-2A9DD32D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四、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扫描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空间分辨率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7EED6F-07F5-D830-E097-6DD0242334F5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7743E868-4AB0-B82B-3C2C-8C13CCD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F35F2B-D298-D6FE-B153-213AD24923B5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信号幅度比值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与击中位置距离之间的关系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21585B-144F-083E-D0AB-094DB5444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2" y="2400941"/>
            <a:ext cx="5308267" cy="41125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553355-9997-BA8F-088F-81A1CE1F4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89" y="2400941"/>
            <a:ext cx="5405621" cy="397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F2EE512-90D7-02DF-A260-58857ECF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DBB56A1-C7C9-7D45-FA6B-45A2B8B8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2486434"/>
            <a:ext cx="530225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LID4096" altLang="zh-CN" sz="3200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0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589D49E-BE0E-DC1C-2412-E5C53F47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目录</a:t>
            </a:r>
            <a:endParaRPr lang="zh-CN" altLang="en-US" sz="2800" b="1" dirty="0">
              <a:solidFill>
                <a:srgbClr val="5A99D3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2E510-189A-78C0-601E-287CB283FBA4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F2EE512-90D7-02DF-A260-58857ECF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41E6E5-BB55-DB06-EDF1-D577F063E395}"/>
              </a:ext>
            </a:extLst>
          </p:cNvPr>
          <p:cNvSpPr txBox="1"/>
          <p:nvPr/>
        </p:nvSpPr>
        <p:spPr>
          <a:xfrm>
            <a:off x="723900" y="1423685"/>
            <a:ext cx="917872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TCT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介绍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TCT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工作模式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三、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TCT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固定位置入射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时间分辨率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四、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TCT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扫描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空间分辨率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9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589D49E-BE0E-DC1C-2412-E5C53F47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一、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介绍</a:t>
            </a:r>
            <a:endParaRPr lang="zh-CN" altLang="en-US" sz="2800" b="1" dirty="0">
              <a:solidFill>
                <a:srgbClr val="5A99D3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2E510-189A-78C0-601E-287CB283FBA4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F2EE512-90D7-02DF-A260-58857ECF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41E6E5-BB55-DB06-EDF1-D577F063E395}"/>
              </a:ext>
            </a:extLst>
          </p:cNvPr>
          <p:cNvSpPr txBox="1"/>
          <p:nvPr/>
        </p:nvSpPr>
        <p:spPr>
          <a:xfrm>
            <a:off x="723899" y="1423685"/>
            <a:ext cx="11041385" cy="500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定义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TCT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Transient Current Technique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，瞬态电流技术）一种通过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脉冲激光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激发半导体器件并测量其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瞬态电流响应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，以非破坏性方式分析内部电场分布、载流子输运特性及缺陷状态的电学表征技术。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核心目标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测绘器件内部电场强度与空间分布；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量化载流子漂移速度、寿命及收集效率；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定位材料缺陷与工艺失效点；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优化辐射探测器（如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LGAD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）的性能。</a:t>
            </a:r>
          </a:p>
        </p:txBody>
      </p:sp>
    </p:spTree>
    <p:extLst>
      <p:ext uri="{BB962C8B-B14F-4D97-AF65-F5344CB8AC3E}">
        <p14:creationId xmlns:p14="http://schemas.microsoft.com/office/powerpoint/2010/main" val="209463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2E510-189A-78C0-601E-287CB283FBA4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F2EE512-90D7-02DF-A260-58857ECF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3D217CC-ADEB-D06C-C41D-10A778A7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一、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介绍</a:t>
            </a:r>
            <a:endParaRPr lang="zh-CN" altLang="en-US" sz="2800" b="1" dirty="0">
              <a:solidFill>
                <a:srgbClr val="5A99D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EDF4B9D-7F7C-B89E-397D-9822007CE740}"/>
              </a:ext>
            </a:extLst>
          </p:cNvPr>
          <p:cNvGrpSpPr/>
          <p:nvPr/>
        </p:nvGrpSpPr>
        <p:grpSpPr>
          <a:xfrm>
            <a:off x="723899" y="1360185"/>
            <a:ext cx="11379201" cy="4915898"/>
            <a:chOff x="723899" y="1423685"/>
            <a:chExt cx="11379201" cy="491589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2CC89FF-B8C0-877D-51A7-4A4714F8C806}"/>
                </a:ext>
              </a:extLst>
            </p:cNvPr>
            <p:cNvSpPr txBox="1"/>
            <p:nvPr/>
          </p:nvSpPr>
          <p:spPr>
            <a:xfrm>
              <a:off x="723899" y="1423685"/>
              <a:ext cx="11379201" cy="491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物理基础</a:t>
              </a:r>
              <a:endPara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、载流子激发机制：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1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）选择激光：长波激光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—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穿透探测器，激发体内载流子；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1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		        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短波激光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—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浅层激发，用于表面附近分析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lvl="1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）电子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空穴对生成：光子能量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&gt;</a:t>
              </a:r>
              <a:r>
                <a:rPr lang="en-US" altLang="zh-CN" sz="24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Egap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时，在激光焦点处产生高密度电子</a:t>
              </a: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空穴对</a:t>
              </a:r>
              <a:endPara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、瞬态电流生成：探测器外加偏压形成耗尽区电场，载流子受电场驱动定向漂移产生瞬态电流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D33ACB0-1A29-5A5A-5A7B-E498EF672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7287" y="5898824"/>
              <a:ext cx="2391986" cy="41283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C4E1623-2FB4-D804-B123-4A9EC38F5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11" y="9753"/>
            <a:ext cx="7166889" cy="34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0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E8AD8-87C0-FEEB-776F-9C8C23DD4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BC0143-67DE-5C18-A363-F8EF6FF1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06157" y="2400941"/>
            <a:ext cx="4096943" cy="33524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333D12-F730-9881-AD43-6A52D68A7742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09AAF497-1A5D-2BD6-0306-DC4A90DA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9D246CA-BD3F-6159-3A91-E46E68FE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一、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介绍</a:t>
            </a:r>
            <a:endParaRPr lang="zh-CN" altLang="en-US" sz="2800" b="1" dirty="0">
              <a:solidFill>
                <a:srgbClr val="5A99D3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83F372B-832E-BFFE-5F9C-8DF0281A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70589"/>
              </p:ext>
            </p:extLst>
          </p:nvPr>
        </p:nvGraphicFramePr>
        <p:xfrm>
          <a:off x="76200" y="2300098"/>
          <a:ext cx="7874000" cy="3561080"/>
        </p:xfrm>
        <a:graphic>
          <a:graphicData uri="http://schemas.openxmlformats.org/drawingml/2006/table">
            <a:tbl>
              <a:tblPr/>
              <a:tblGrid>
                <a:gridCol w="1809963">
                  <a:extLst>
                    <a:ext uri="{9D8B030D-6E8A-4147-A177-3AD203B41FA5}">
                      <a16:colId xmlns:a16="http://schemas.microsoft.com/office/drawing/2014/main" val="458881002"/>
                    </a:ext>
                  </a:extLst>
                </a:gridCol>
                <a:gridCol w="2050837">
                  <a:extLst>
                    <a:ext uri="{9D8B030D-6E8A-4147-A177-3AD203B41FA5}">
                      <a16:colId xmlns:a16="http://schemas.microsoft.com/office/drawing/2014/main" val="1687600399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35420242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参数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物理意义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应用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09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上升时间</a:t>
                      </a:r>
                      <a:endParaRPr lang="zh-CN" altLang="en-US" sz="2400" baseline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载流子到达电极时间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反演电场强度（</a:t>
                      </a:r>
                      <a:r>
                        <a:rPr lang="en-US" sz="2400" i="1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∝1/</a:t>
                      </a:r>
                      <a:r>
                        <a:rPr lang="en-US" altLang="zh-CN" sz="2400" i="1" baseline="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t_</a:t>
                      </a:r>
                      <a:r>
                        <a:rPr lang="en-US" sz="2400" baseline="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rise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​）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123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振幅</a:t>
                      </a:r>
                      <a:endParaRPr lang="zh-CN" altLang="en-US" sz="2400" baseline="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初始载流子密度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评估激光吸收效率与缺陷猝灭效应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5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积分电荷量</a:t>
                      </a:r>
                      <a:endParaRPr lang="zh-CN" altLang="en-US" sz="24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总收集电荷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计算电荷收集效率（</a:t>
                      </a:r>
                      <a:r>
                        <a:rPr lang="en-US" altLang="zh-CN" sz="2400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CCE</a:t>
                      </a:r>
                      <a:r>
                        <a:rPr lang="zh-CN" altLang="en-US" sz="2400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89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波形拖尾</a:t>
                      </a:r>
                      <a:endParaRPr lang="zh-CN" altLang="en-US" sz="24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载流子陷阱或低场区存在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aseline="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定位缺陷或未耗尽区域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390384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C4EF409-F6A5-5BCD-6DF8-F668730AE5F9}"/>
              </a:ext>
            </a:extLst>
          </p:cNvPr>
          <p:cNvSpPr txBox="1"/>
          <p:nvPr/>
        </p:nvSpPr>
        <p:spPr>
          <a:xfrm>
            <a:off x="723899" y="1423685"/>
            <a:ext cx="11379201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信号解析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878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589D49E-BE0E-DC1C-2412-E5C53F47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二、核心工作模式</a:t>
            </a:r>
            <a:endParaRPr lang="zh-CN" altLang="en-US" sz="2800" b="1" dirty="0">
              <a:solidFill>
                <a:srgbClr val="5A99D3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2E510-189A-78C0-601E-287CB283FBA4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F2EE512-90D7-02DF-A260-58857ECF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41E6E5-BB55-DB06-EDF1-D577F063E395}"/>
              </a:ext>
            </a:extLst>
          </p:cNvPr>
          <p:cNvSpPr txBox="1"/>
          <p:nvPr/>
        </p:nvSpPr>
        <p:spPr>
          <a:xfrm>
            <a:off x="723900" y="1332774"/>
            <a:ext cx="10214176" cy="53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顶面入射模式（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Top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激光垂直入射探测器顶面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时间分辨、位置分辨（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strip/pixel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结构）、噪声水平、电荷收集效率（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CCE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）评估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边缘入射模式（</a:t>
            </a: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edge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80000"/>
              </a:lnSpc>
              <a:buFontTx/>
              <a:buChar char="-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激光从探测器边缘入射，感应电流信号与入射深度有关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80000"/>
              </a:lnSpc>
              <a:buFontTx/>
              <a:buChar char="-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观察电场分布（观察入射位置产生载流子的电场分布）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80000"/>
              </a:lnSpc>
              <a:buFontTx/>
              <a:buChar char="-"/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量化边缘死区宽度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80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589D49E-BE0E-DC1C-2412-E5C53F47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三、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固定位置入射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时间分辨率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2E510-189A-78C0-601E-287CB283FBA4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F2EE512-90D7-02DF-A260-58857ECF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41E6E5-BB55-DB06-EDF1-D577F063E395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探测器结构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F164E22-1110-180F-2FCB-DC9D4655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36976" y="1762580"/>
            <a:ext cx="4831124" cy="4831124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6ACCDB47-E1C3-5172-DF60-DC562590531A}"/>
              </a:ext>
            </a:extLst>
          </p:cNvPr>
          <p:cNvGrpSpPr/>
          <p:nvPr/>
        </p:nvGrpSpPr>
        <p:grpSpPr>
          <a:xfrm>
            <a:off x="1214529" y="2039813"/>
            <a:ext cx="4067945" cy="4553891"/>
            <a:chOff x="6095997" y="1665923"/>
            <a:chExt cx="4067945" cy="4553891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D195949-E470-6D90-E1B8-41448EF87413}"/>
                </a:ext>
              </a:extLst>
            </p:cNvPr>
            <p:cNvSpPr/>
            <p:nvPr/>
          </p:nvSpPr>
          <p:spPr>
            <a:xfrm>
              <a:off x="6095997" y="1665923"/>
              <a:ext cx="4067945" cy="2605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P++ 0.3μm 2e19cm-3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C553674-B352-92F4-C728-0A1C42390417}"/>
                </a:ext>
              </a:extLst>
            </p:cNvPr>
            <p:cNvSpPr/>
            <p:nvPr/>
          </p:nvSpPr>
          <p:spPr>
            <a:xfrm>
              <a:off x="6095997" y="1926445"/>
              <a:ext cx="4067945" cy="4697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N- 1.0μm 5e12cm-3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7CDA51-EB1A-802D-B1F5-AB048A446BAC}"/>
                </a:ext>
              </a:extLst>
            </p:cNvPr>
            <p:cNvSpPr/>
            <p:nvPr/>
          </p:nvSpPr>
          <p:spPr>
            <a:xfrm>
              <a:off x="6095997" y="2396173"/>
              <a:ext cx="4067945" cy="5903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N+ 2.0μm 7e16cm-3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E169291-446A-9BAB-0E1D-2024C7DC9088}"/>
                </a:ext>
              </a:extLst>
            </p:cNvPr>
            <p:cNvSpPr/>
            <p:nvPr/>
          </p:nvSpPr>
          <p:spPr>
            <a:xfrm>
              <a:off x="6095997" y="2963244"/>
              <a:ext cx="4067945" cy="1770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N- 48.0μm 5e12cm-3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985F392-1B55-E610-A669-3E023C899922}"/>
                </a:ext>
              </a:extLst>
            </p:cNvPr>
            <p:cNvSpPr/>
            <p:nvPr/>
          </p:nvSpPr>
          <p:spPr>
            <a:xfrm>
              <a:off x="6095997" y="4736586"/>
              <a:ext cx="4067945" cy="6933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buffer 5.0μm 1e19cm-3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BCAC50B-3921-3BC1-FECC-7C40D05E5976}"/>
                </a:ext>
              </a:extLst>
            </p:cNvPr>
            <p:cNvSpPr/>
            <p:nvPr/>
          </p:nvSpPr>
          <p:spPr>
            <a:xfrm>
              <a:off x="6095997" y="5428633"/>
              <a:ext cx="4067945" cy="7911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N++ 10.0μm 1e19cm-3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33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0DBE-6969-E567-D120-97FB4E2B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6BA1B56-D281-7A40-2563-8288CA1DC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三、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固定位置入射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时间分辨率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BB818-1EF0-809F-2514-33F2170B10C6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D00FC320-24BD-AFF3-3998-E13F1F00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824F50-6750-C10F-1DAF-2DF840871330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探测器电场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6362C9-3C09-8CFC-D19A-0B519D4C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214" y="2587153"/>
            <a:ext cx="7514878" cy="4234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6B0BBA-74A6-E114-A639-061519A075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92082" y="58957"/>
            <a:ext cx="4849144" cy="28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9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17D9C-164E-CF78-4DE5-7EBDF073D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AE06D10F-7FF0-AF09-2574-717678A8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362279"/>
            <a:ext cx="75565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三、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TCT 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固定位置入射</a:t>
            </a:r>
            <a:r>
              <a:rPr lang="en-US" altLang="zh-CN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843C0C"/>
                </a:solidFill>
                <a:latin typeface="Times New Roman" panose="02020603050405020304" pitchFamily="18" charset="0"/>
              </a:rPr>
              <a:t>时间分辨率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BBA40-797D-1F14-6823-5EDC75AA13B4}"/>
              </a:ext>
            </a:extLst>
          </p:cNvPr>
          <p:cNvCxnSpPr>
            <a:cxnSpLocks/>
          </p:cNvCxnSpPr>
          <p:nvPr/>
        </p:nvCxnSpPr>
        <p:spPr>
          <a:xfrm>
            <a:off x="603799" y="1022676"/>
            <a:ext cx="11161486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DCC15C98-2874-72A9-E41B-7F532FFC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BBF-415A-47E7-A6FF-A6174C016B48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F5991D-13C5-DC0A-2A94-5D3C65474309}"/>
              </a:ext>
            </a:extLst>
          </p:cNvPr>
          <p:cNvSpPr txBox="1"/>
          <p:nvPr/>
        </p:nvSpPr>
        <p:spPr>
          <a:xfrm>
            <a:off x="723900" y="1423685"/>
            <a:ext cx="9178724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激光单次入射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2032DAD-673C-76C8-A5DA-CF3243A3B5AB}"/>
              </a:ext>
            </a:extLst>
          </p:cNvPr>
          <p:cNvGrpSpPr/>
          <p:nvPr/>
        </p:nvGrpSpPr>
        <p:grpSpPr>
          <a:xfrm>
            <a:off x="1675739" y="2167584"/>
            <a:ext cx="4067945" cy="4553891"/>
            <a:chOff x="6095997" y="1665923"/>
            <a:chExt cx="4067945" cy="455389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196A35B-21FC-A154-51FE-3160D3D7C1A2}"/>
                </a:ext>
              </a:extLst>
            </p:cNvPr>
            <p:cNvSpPr/>
            <p:nvPr/>
          </p:nvSpPr>
          <p:spPr>
            <a:xfrm>
              <a:off x="6095997" y="1665923"/>
              <a:ext cx="4067945" cy="2605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P++ 0.3μm 2e19cm-3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6A9E022-84AD-6E97-4567-DC8CB0BDDFE3}"/>
                </a:ext>
              </a:extLst>
            </p:cNvPr>
            <p:cNvSpPr/>
            <p:nvPr/>
          </p:nvSpPr>
          <p:spPr>
            <a:xfrm>
              <a:off x="6095997" y="1926445"/>
              <a:ext cx="4067945" cy="4697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N- 1.0μm 5e12cm-3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3643270-2379-3426-6190-0FD1773261DF}"/>
                </a:ext>
              </a:extLst>
            </p:cNvPr>
            <p:cNvSpPr/>
            <p:nvPr/>
          </p:nvSpPr>
          <p:spPr>
            <a:xfrm>
              <a:off x="6095997" y="2396173"/>
              <a:ext cx="4067945" cy="5903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N+ 2.0μm 7.2e16cm-3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02ED1BC-ABE0-34F9-3AC6-11C150E181FF}"/>
                </a:ext>
              </a:extLst>
            </p:cNvPr>
            <p:cNvSpPr/>
            <p:nvPr/>
          </p:nvSpPr>
          <p:spPr>
            <a:xfrm>
              <a:off x="6095997" y="2963244"/>
              <a:ext cx="4067945" cy="1770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N- 48.0μm 5e12cm-3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F129761-82C9-B4EB-CA08-E388638FB8C2}"/>
                </a:ext>
              </a:extLst>
            </p:cNvPr>
            <p:cNvSpPr/>
            <p:nvPr/>
          </p:nvSpPr>
          <p:spPr>
            <a:xfrm>
              <a:off x="6095997" y="4736586"/>
              <a:ext cx="4067945" cy="6933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buffer 5.0μm 1e19cm-3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E86A54C-9D45-D6EA-0B66-A9B70CD37D4D}"/>
                </a:ext>
              </a:extLst>
            </p:cNvPr>
            <p:cNvSpPr/>
            <p:nvPr/>
          </p:nvSpPr>
          <p:spPr>
            <a:xfrm>
              <a:off x="6095997" y="5428633"/>
              <a:ext cx="4067945" cy="7911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N++ 10.0μm 1e19cm-3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3B78DAA-A1AE-F119-75E4-F10A59011E00}"/>
              </a:ext>
            </a:extLst>
          </p:cNvPr>
          <p:cNvCxnSpPr/>
          <p:nvPr/>
        </p:nvCxnSpPr>
        <p:spPr>
          <a:xfrm>
            <a:off x="2739375" y="921287"/>
            <a:ext cx="0" cy="1246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6DAC9E83-D182-3C57-04AA-2A62E274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8" r="1888"/>
          <a:stretch/>
        </p:blipFill>
        <p:spPr>
          <a:xfrm>
            <a:off x="6096000" y="2146742"/>
            <a:ext cx="5895871" cy="471125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9344C54-CB62-58ED-82A8-29235CCD3EBE}"/>
              </a:ext>
            </a:extLst>
          </p:cNvPr>
          <p:cNvSpPr txBox="1"/>
          <p:nvPr/>
        </p:nvSpPr>
        <p:spPr>
          <a:xfrm>
            <a:off x="7872078" y="1809509"/>
            <a:ext cx="309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gain_rate</a:t>
            </a:r>
            <a:r>
              <a:rPr lang="en-US" altLang="zh-CN" sz="2000" b="1" dirty="0"/>
              <a:t> = 10.022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53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560</Words>
  <Application>Microsoft Office PowerPoint</Application>
  <PresentationFormat>宽屏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 TCT仿真   朱霖 2025年7月16日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Comsol仿真工作进展   朱霖 粒子物理研究中心 2023年06月15日</dc:title>
  <dc:creator>朱 霖</dc:creator>
  <cp:lastModifiedBy>霖 朱</cp:lastModifiedBy>
  <cp:revision>46</cp:revision>
  <dcterms:created xsi:type="dcterms:W3CDTF">2023-06-14T02:20:08Z</dcterms:created>
  <dcterms:modified xsi:type="dcterms:W3CDTF">2025-07-16T12:38:36Z</dcterms:modified>
</cp:coreProperties>
</file>