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70" r:id="rId14"/>
    <p:sldId id="259" r:id="rId15"/>
    <p:sldId id="269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4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54F29B-CC0C-48A9-AD4B-923A264B190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D94F684-58D7-4FDC-BF0B-F1D28DCFDEDA}">
      <dgm:prSet phldrT="[文本]"/>
      <dgm:spPr/>
      <dgm:t>
        <a:bodyPr/>
        <a:lstStyle/>
        <a:p>
          <a:r>
            <a:rPr lang="en-US" altLang="zh-CN" dirty="0"/>
            <a:t>Higher  and Wider energy region </a:t>
          </a:r>
          <a:endParaRPr lang="zh-CN" altLang="en-US" dirty="0"/>
        </a:p>
      </dgm:t>
    </dgm:pt>
    <dgm:pt modelId="{C5673520-BAE2-4F18-804D-D3EA93B95C48}" type="parTrans" cxnId="{05CE1F83-A507-4BB4-96CA-B2CA877A696C}">
      <dgm:prSet/>
      <dgm:spPr/>
      <dgm:t>
        <a:bodyPr/>
        <a:lstStyle/>
        <a:p>
          <a:endParaRPr lang="zh-CN" altLang="en-US"/>
        </a:p>
      </dgm:t>
    </dgm:pt>
    <dgm:pt modelId="{301DAAD1-EB19-4D75-A5D6-A4810C2222A6}" type="sibTrans" cxnId="{05CE1F83-A507-4BB4-96CA-B2CA877A696C}">
      <dgm:prSet/>
      <dgm:spPr/>
      <dgm:t>
        <a:bodyPr/>
        <a:lstStyle/>
        <a:p>
          <a:endParaRPr lang="zh-CN" altLang="en-US"/>
        </a:p>
      </dgm:t>
    </dgm:pt>
    <dgm:pt modelId="{1E182A19-6CF3-42AF-98F2-944CA11B695B}">
      <dgm:prSet phldrT="[文本]"/>
      <dgm:spPr/>
      <dgm:t>
        <a:bodyPr/>
        <a:lstStyle/>
        <a:p>
          <a:r>
            <a:rPr lang="en-US" altLang="zh-CN" dirty="0"/>
            <a:t>Higher luminosity</a:t>
          </a:r>
          <a:endParaRPr lang="zh-CN" altLang="en-US" dirty="0"/>
        </a:p>
      </dgm:t>
    </dgm:pt>
    <dgm:pt modelId="{1968819C-4AA7-41DD-B32B-56849C382562}" type="parTrans" cxnId="{ABDFE0AD-CF0C-464E-8AB7-3E5A61702280}">
      <dgm:prSet/>
      <dgm:spPr/>
      <dgm:t>
        <a:bodyPr/>
        <a:lstStyle/>
        <a:p>
          <a:endParaRPr lang="zh-CN" altLang="en-US"/>
        </a:p>
      </dgm:t>
    </dgm:pt>
    <dgm:pt modelId="{6B1C8378-3A28-4D13-BEBC-42BECB8CC7DE}" type="sibTrans" cxnId="{ABDFE0AD-CF0C-464E-8AB7-3E5A61702280}">
      <dgm:prSet/>
      <dgm:spPr/>
      <dgm:t>
        <a:bodyPr/>
        <a:lstStyle/>
        <a:p>
          <a:endParaRPr lang="zh-CN" altLang="en-US"/>
        </a:p>
      </dgm:t>
    </dgm:pt>
    <dgm:pt modelId="{E67586BE-792E-44E1-B567-E46EFB139E46}">
      <dgm:prSet phldrT="[文本]"/>
      <dgm:spPr/>
      <dgm:t>
        <a:bodyPr/>
        <a:lstStyle/>
        <a:p>
          <a:r>
            <a:rPr lang="en-US" altLang="zh-CN" dirty="0"/>
            <a:t>More physic targets</a:t>
          </a:r>
          <a:endParaRPr lang="zh-CN" altLang="en-US" dirty="0"/>
        </a:p>
      </dgm:t>
    </dgm:pt>
    <dgm:pt modelId="{D6E349AA-E964-44CE-9DE5-29FC357A94B1}" type="parTrans" cxnId="{2E0384AB-108F-4C58-8F78-F473ABDA8682}">
      <dgm:prSet/>
      <dgm:spPr/>
      <dgm:t>
        <a:bodyPr/>
        <a:lstStyle/>
        <a:p>
          <a:endParaRPr lang="zh-CN" altLang="en-US"/>
        </a:p>
      </dgm:t>
    </dgm:pt>
    <dgm:pt modelId="{A88A2FBE-3AFC-4CC9-9208-0B8E86FCD9B3}" type="sibTrans" cxnId="{2E0384AB-108F-4C58-8F78-F473ABDA8682}">
      <dgm:prSet/>
      <dgm:spPr/>
      <dgm:t>
        <a:bodyPr/>
        <a:lstStyle/>
        <a:p>
          <a:endParaRPr lang="zh-CN" altLang="en-US"/>
        </a:p>
      </dgm:t>
    </dgm:pt>
    <dgm:pt modelId="{D73E828D-82A0-4587-AE29-147B638CF4EA}" type="pres">
      <dgm:prSet presAssocID="{DE54F29B-CC0C-48A9-AD4B-923A264B1908}" presName="linear" presStyleCnt="0">
        <dgm:presLayoutVars>
          <dgm:dir/>
          <dgm:animLvl val="lvl"/>
          <dgm:resizeHandles val="exact"/>
        </dgm:presLayoutVars>
      </dgm:prSet>
      <dgm:spPr/>
    </dgm:pt>
    <dgm:pt modelId="{1B501DBF-1BD8-4588-93EB-CF4D2FFFEA3E}" type="pres">
      <dgm:prSet presAssocID="{9D94F684-58D7-4FDC-BF0B-F1D28DCFDEDA}" presName="parentLin" presStyleCnt="0"/>
      <dgm:spPr/>
    </dgm:pt>
    <dgm:pt modelId="{CCC463A9-A69F-49D3-B5BC-53416720D3F8}" type="pres">
      <dgm:prSet presAssocID="{9D94F684-58D7-4FDC-BF0B-F1D28DCFDEDA}" presName="parentLeftMargin" presStyleLbl="node1" presStyleIdx="0" presStyleCnt="3"/>
      <dgm:spPr/>
    </dgm:pt>
    <dgm:pt modelId="{82AE6C8D-4953-4988-ADB8-6D1D1C456904}" type="pres">
      <dgm:prSet presAssocID="{9D94F684-58D7-4FDC-BF0B-F1D28DCFDED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2D74E08-1C4C-45DD-A9E4-8724FB82CF89}" type="pres">
      <dgm:prSet presAssocID="{9D94F684-58D7-4FDC-BF0B-F1D28DCFDEDA}" presName="negativeSpace" presStyleCnt="0"/>
      <dgm:spPr/>
    </dgm:pt>
    <dgm:pt modelId="{7D9220FD-F79B-4BB2-B6BC-2EEFEB476DD6}" type="pres">
      <dgm:prSet presAssocID="{9D94F684-58D7-4FDC-BF0B-F1D28DCFDEDA}" presName="childText" presStyleLbl="conFgAcc1" presStyleIdx="0" presStyleCnt="3">
        <dgm:presLayoutVars>
          <dgm:bulletEnabled val="1"/>
        </dgm:presLayoutVars>
      </dgm:prSet>
      <dgm:spPr/>
    </dgm:pt>
    <dgm:pt modelId="{4544F8AD-D2CA-4745-838E-1B02DB496E51}" type="pres">
      <dgm:prSet presAssocID="{301DAAD1-EB19-4D75-A5D6-A4810C2222A6}" presName="spaceBetweenRectangles" presStyleCnt="0"/>
      <dgm:spPr/>
    </dgm:pt>
    <dgm:pt modelId="{DD62D587-B188-4E79-9710-46B8040CC8D5}" type="pres">
      <dgm:prSet presAssocID="{1E182A19-6CF3-42AF-98F2-944CA11B695B}" presName="parentLin" presStyleCnt="0"/>
      <dgm:spPr/>
    </dgm:pt>
    <dgm:pt modelId="{058FC95F-4EF1-4C3A-AA62-B1671485D43E}" type="pres">
      <dgm:prSet presAssocID="{1E182A19-6CF3-42AF-98F2-944CA11B695B}" presName="parentLeftMargin" presStyleLbl="node1" presStyleIdx="0" presStyleCnt="3"/>
      <dgm:spPr/>
    </dgm:pt>
    <dgm:pt modelId="{DAC95B57-855C-4B3C-BE7B-3290F47DC467}" type="pres">
      <dgm:prSet presAssocID="{1E182A19-6CF3-42AF-98F2-944CA11B695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C87BD81-31F4-448B-865C-285578A9C09A}" type="pres">
      <dgm:prSet presAssocID="{1E182A19-6CF3-42AF-98F2-944CA11B695B}" presName="negativeSpace" presStyleCnt="0"/>
      <dgm:spPr/>
    </dgm:pt>
    <dgm:pt modelId="{B5DDF0AD-AE5D-4A22-98E1-CB9CC617FC62}" type="pres">
      <dgm:prSet presAssocID="{1E182A19-6CF3-42AF-98F2-944CA11B695B}" presName="childText" presStyleLbl="conFgAcc1" presStyleIdx="1" presStyleCnt="3">
        <dgm:presLayoutVars>
          <dgm:bulletEnabled val="1"/>
        </dgm:presLayoutVars>
      </dgm:prSet>
      <dgm:spPr/>
    </dgm:pt>
    <dgm:pt modelId="{6ED43BDC-894B-40A1-8811-03F575D2B566}" type="pres">
      <dgm:prSet presAssocID="{6B1C8378-3A28-4D13-BEBC-42BECB8CC7DE}" presName="spaceBetweenRectangles" presStyleCnt="0"/>
      <dgm:spPr/>
    </dgm:pt>
    <dgm:pt modelId="{EA7F199D-8861-4527-986F-8830CE4490F6}" type="pres">
      <dgm:prSet presAssocID="{E67586BE-792E-44E1-B567-E46EFB139E46}" presName="parentLin" presStyleCnt="0"/>
      <dgm:spPr/>
    </dgm:pt>
    <dgm:pt modelId="{3B85AF32-C3E4-47FF-BEFD-C45F9AE3D3D7}" type="pres">
      <dgm:prSet presAssocID="{E67586BE-792E-44E1-B567-E46EFB139E46}" presName="parentLeftMargin" presStyleLbl="node1" presStyleIdx="1" presStyleCnt="3"/>
      <dgm:spPr/>
    </dgm:pt>
    <dgm:pt modelId="{3A49732E-EA21-40B0-9C58-AAEB3FD04005}" type="pres">
      <dgm:prSet presAssocID="{E67586BE-792E-44E1-B567-E46EFB139E4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5631EA4-F813-4DA9-AE04-E5CDF6888337}" type="pres">
      <dgm:prSet presAssocID="{E67586BE-792E-44E1-B567-E46EFB139E46}" presName="negativeSpace" presStyleCnt="0"/>
      <dgm:spPr/>
    </dgm:pt>
    <dgm:pt modelId="{2F1AF9CF-5924-41DD-BB3E-5B1B4F09939A}" type="pres">
      <dgm:prSet presAssocID="{E67586BE-792E-44E1-B567-E46EFB139E46}" presName="childText" presStyleLbl="conFgAcc1" presStyleIdx="2" presStyleCnt="3" custLinFactNeighborX="103" custLinFactNeighborY="22610">
        <dgm:presLayoutVars>
          <dgm:bulletEnabled val="1"/>
        </dgm:presLayoutVars>
      </dgm:prSet>
      <dgm:spPr/>
    </dgm:pt>
  </dgm:ptLst>
  <dgm:cxnLst>
    <dgm:cxn modelId="{7AD84021-FA64-4442-B12D-6E56509EB7DD}" type="presOf" srcId="{E67586BE-792E-44E1-B567-E46EFB139E46}" destId="{3B85AF32-C3E4-47FF-BEFD-C45F9AE3D3D7}" srcOrd="0" destOrd="0" presId="urn:microsoft.com/office/officeart/2005/8/layout/list1"/>
    <dgm:cxn modelId="{F6255138-222D-4D88-974D-7A8FE26FB055}" type="presOf" srcId="{E67586BE-792E-44E1-B567-E46EFB139E46}" destId="{3A49732E-EA21-40B0-9C58-AAEB3FD04005}" srcOrd="1" destOrd="0" presId="urn:microsoft.com/office/officeart/2005/8/layout/list1"/>
    <dgm:cxn modelId="{51661B74-B2D0-4874-9604-4EF97AB37CF0}" type="presOf" srcId="{DE54F29B-CC0C-48A9-AD4B-923A264B1908}" destId="{D73E828D-82A0-4587-AE29-147B638CF4EA}" srcOrd="0" destOrd="0" presId="urn:microsoft.com/office/officeart/2005/8/layout/list1"/>
    <dgm:cxn modelId="{05CE1F83-A507-4BB4-96CA-B2CA877A696C}" srcId="{DE54F29B-CC0C-48A9-AD4B-923A264B1908}" destId="{9D94F684-58D7-4FDC-BF0B-F1D28DCFDEDA}" srcOrd="0" destOrd="0" parTransId="{C5673520-BAE2-4F18-804D-D3EA93B95C48}" sibTransId="{301DAAD1-EB19-4D75-A5D6-A4810C2222A6}"/>
    <dgm:cxn modelId="{3B2D4C9E-FB6F-4AB1-8AE8-D34D06007244}" type="presOf" srcId="{9D94F684-58D7-4FDC-BF0B-F1D28DCFDEDA}" destId="{82AE6C8D-4953-4988-ADB8-6D1D1C456904}" srcOrd="1" destOrd="0" presId="urn:microsoft.com/office/officeart/2005/8/layout/list1"/>
    <dgm:cxn modelId="{411DFE9E-56E3-4D60-A3ED-98E414FA774B}" type="presOf" srcId="{1E182A19-6CF3-42AF-98F2-944CA11B695B}" destId="{DAC95B57-855C-4B3C-BE7B-3290F47DC467}" srcOrd="1" destOrd="0" presId="urn:microsoft.com/office/officeart/2005/8/layout/list1"/>
    <dgm:cxn modelId="{2E0384AB-108F-4C58-8F78-F473ABDA8682}" srcId="{DE54F29B-CC0C-48A9-AD4B-923A264B1908}" destId="{E67586BE-792E-44E1-B567-E46EFB139E46}" srcOrd="2" destOrd="0" parTransId="{D6E349AA-E964-44CE-9DE5-29FC357A94B1}" sibTransId="{A88A2FBE-3AFC-4CC9-9208-0B8E86FCD9B3}"/>
    <dgm:cxn modelId="{ABDFE0AD-CF0C-464E-8AB7-3E5A61702280}" srcId="{DE54F29B-CC0C-48A9-AD4B-923A264B1908}" destId="{1E182A19-6CF3-42AF-98F2-944CA11B695B}" srcOrd="1" destOrd="0" parTransId="{1968819C-4AA7-41DD-B32B-56849C382562}" sibTransId="{6B1C8378-3A28-4D13-BEBC-42BECB8CC7DE}"/>
    <dgm:cxn modelId="{1D8886DE-2568-428E-B1EB-6E3CF6B44C37}" type="presOf" srcId="{1E182A19-6CF3-42AF-98F2-944CA11B695B}" destId="{058FC95F-4EF1-4C3A-AA62-B1671485D43E}" srcOrd="0" destOrd="0" presId="urn:microsoft.com/office/officeart/2005/8/layout/list1"/>
    <dgm:cxn modelId="{14C767F8-4A98-4DD3-A7AE-57DDFA02E64C}" type="presOf" srcId="{9D94F684-58D7-4FDC-BF0B-F1D28DCFDEDA}" destId="{CCC463A9-A69F-49D3-B5BC-53416720D3F8}" srcOrd="0" destOrd="0" presId="urn:microsoft.com/office/officeart/2005/8/layout/list1"/>
    <dgm:cxn modelId="{F0AE74EC-2DEB-48B8-B3DD-D780B1D12E7A}" type="presParOf" srcId="{D73E828D-82A0-4587-AE29-147B638CF4EA}" destId="{1B501DBF-1BD8-4588-93EB-CF4D2FFFEA3E}" srcOrd="0" destOrd="0" presId="urn:microsoft.com/office/officeart/2005/8/layout/list1"/>
    <dgm:cxn modelId="{D477A756-9AB3-48B1-BDAE-BE4F339D8A5C}" type="presParOf" srcId="{1B501DBF-1BD8-4588-93EB-CF4D2FFFEA3E}" destId="{CCC463A9-A69F-49D3-B5BC-53416720D3F8}" srcOrd="0" destOrd="0" presId="urn:microsoft.com/office/officeart/2005/8/layout/list1"/>
    <dgm:cxn modelId="{604EA3EC-F15C-47C3-8110-D21D16BED91B}" type="presParOf" srcId="{1B501DBF-1BD8-4588-93EB-CF4D2FFFEA3E}" destId="{82AE6C8D-4953-4988-ADB8-6D1D1C456904}" srcOrd="1" destOrd="0" presId="urn:microsoft.com/office/officeart/2005/8/layout/list1"/>
    <dgm:cxn modelId="{8AAD45A0-EF71-4EA3-9111-09B4BF6FA5E2}" type="presParOf" srcId="{D73E828D-82A0-4587-AE29-147B638CF4EA}" destId="{82D74E08-1C4C-45DD-A9E4-8724FB82CF89}" srcOrd="1" destOrd="0" presId="urn:microsoft.com/office/officeart/2005/8/layout/list1"/>
    <dgm:cxn modelId="{E33BEBE1-B796-4D81-B9D0-066FC0E55602}" type="presParOf" srcId="{D73E828D-82A0-4587-AE29-147B638CF4EA}" destId="{7D9220FD-F79B-4BB2-B6BC-2EEFEB476DD6}" srcOrd="2" destOrd="0" presId="urn:microsoft.com/office/officeart/2005/8/layout/list1"/>
    <dgm:cxn modelId="{920B2674-20AC-4C81-AEE1-7BC7D9D4E3DE}" type="presParOf" srcId="{D73E828D-82A0-4587-AE29-147B638CF4EA}" destId="{4544F8AD-D2CA-4745-838E-1B02DB496E51}" srcOrd="3" destOrd="0" presId="urn:microsoft.com/office/officeart/2005/8/layout/list1"/>
    <dgm:cxn modelId="{9B74379B-EEE7-4494-9706-8E223C38E742}" type="presParOf" srcId="{D73E828D-82A0-4587-AE29-147B638CF4EA}" destId="{DD62D587-B188-4E79-9710-46B8040CC8D5}" srcOrd="4" destOrd="0" presId="urn:microsoft.com/office/officeart/2005/8/layout/list1"/>
    <dgm:cxn modelId="{FEAE2DF9-565D-4F5B-A888-13394998639E}" type="presParOf" srcId="{DD62D587-B188-4E79-9710-46B8040CC8D5}" destId="{058FC95F-4EF1-4C3A-AA62-B1671485D43E}" srcOrd="0" destOrd="0" presId="urn:microsoft.com/office/officeart/2005/8/layout/list1"/>
    <dgm:cxn modelId="{AB823F1E-5348-495A-BCD1-B5DE4550A724}" type="presParOf" srcId="{DD62D587-B188-4E79-9710-46B8040CC8D5}" destId="{DAC95B57-855C-4B3C-BE7B-3290F47DC467}" srcOrd="1" destOrd="0" presId="urn:microsoft.com/office/officeart/2005/8/layout/list1"/>
    <dgm:cxn modelId="{B5502DCB-A417-4C78-8F99-E62959090586}" type="presParOf" srcId="{D73E828D-82A0-4587-AE29-147B638CF4EA}" destId="{DC87BD81-31F4-448B-865C-285578A9C09A}" srcOrd="5" destOrd="0" presId="urn:microsoft.com/office/officeart/2005/8/layout/list1"/>
    <dgm:cxn modelId="{E2A940D2-A7E4-4DA0-8871-AF6E471C01DE}" type="presParOf" srcId="{D73E828D-82A0-4587-AE29-147B638CF4EA}" destId="{B5DDF0AD-AE5D-4A22-98E1-CB9CC617FC62}" srcOrd="6" destOrd="0" presId="urn:microsoft.com/office/officeart/2005/8/layout/list1"/>
    <dgm:cxn modelId="{8B9C6568-CCA5-43C3-BFB6-0BA4E0D7EE12}" type="presParOf" srcId="{D73E828D-82A0-4587-AE29-147B638CF4EA}" destId="{6ED43BDC-894B-40A1-8811-03F575D2B566}" srcOrd="7" destOrd="0" presId="urn:microsoft.com/office/officeart/2005/8/layout/list1"/>
    <dgm:cxn modelId="{D15D326C-040E-4C09-850D-71ABD10E96A3}" type="presParOf" srcId="{D73E828D-82A0-4587-AE29-147B638CF4EA}" destId="{EA7F199D-8861-4527-986F-8830CE4490F6}" srcOrd="8" destOrd="0" presId="urn:microsoft.com/office/officeart/2005/8/layout/list1"/>
    <dgm:cxn modelId="{BA9D612E-2A35-48FB-A65F-0782F2B60C44}" type="presParOf" srcId="{EA7F199D-8861-4527-986F-8830CE4490F6}" destId="{3B85AF32-C3E4-47FF-BEFD-C45F9AE3D3D7}" srcOrd="0" destOrd="0" presId="urn:microsoft.com/office/officeart/2005/8/layout/list1"/>
    <dgm:cxn modelId="{C191C429-F9DA-4703-A873-7FD9FE22241D}" type="presParOf" srcId="{EA7F199D-8861-4527-986F-8830CE4490F6}" destId="{3A49732E-EA21-40B0-9C58-AAEB3FD04005}" srcOrd="1" destOrd="0" presId="urn:microsoft.com/office/officeart/2005/8/layout/list1"/>
    <dgm:cxn modelId="{0AE2D9A3-3BC6-47B8-A795-40264A46023A}" type="presParOf" srcId="{D73E828D-82A0-4587-AE29-147B638CF4EA}" destId="{45631EA4-F813-4DA9-AE04-E5CDF6888337}" srcOrd="9" destOrd="0" presId="urn:microsoft.com/office/officeart/2005/8/layout/list1"/>
    <dgm:cxn modelId="{FB39DBE5-0B71-4683-8139-20426DB047DE}" type="presParOf" srcId="{D73E828D-82A0-4587-AE29-147B638CF4EA}" destId="{2F1AF9CF-5924-41DD-BB3E-5B1B4F09939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220FD-F79B-4BB2-B6BC-2EEFEB476DD6}">
      <dsp:nvSpPr>
        <dsp:cNvPr id="0" name=""/>
        <dsp:cNvSpPr/>
      </dsp:nvSpPr>
      <dsp:spPr>
        <a:xfrm>
          <a:off x="0" y="472445"/>
          <a:ext cx="6484601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E6C8D-4953-4988-ADB8-6D1D1C456904}">
      <dsp:nvSpPr>
        <dsp:cNvPr id="0" name=""/>
        <dsp:cNvSpPr/>
      </dsp:nvSpPr>
      <dsp:spPr>
        <a:xfrm>
          <a:off x="324230" y="147725"/>
          <a:ext cx="453922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572" tIns="0" rIns="17157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kern="1200" dirty="0"/>
            <a:t>Higher  and Wider energy region </a:t>
          </a:r>
          <a:endParaRPr lang="zh-CN" altLang="en-US" sz="2200" kern="1200" dirty="0"/>
        </a:p>
      </dsp:txBody>
      <dsp:txXfrm>
        <a:off x="355933" y="179428"/>
        <a:ext cx="4475814" cy="586034"/>
      </dsp:txXfrm>
    </dsp:sp>
    <dsp:sp modelId="{B5DDF0AD-AE5D-4A22-98E1-CB9CC617FC62}">
      <dsp:nvSpPr>
        <dsp:cNvPr id="0" name=""/>
        <dsp:cNvSpPr/>
      </dsp:nvSpPr>
      <dsp:spPr>
        <a:xfrm>
          <a:off x="0" y="1470365"/>
          <a:ext cx="6484601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C95B57-855C-4B3C-BE7B-3290F47DC467}">
      <dsp:nvSpPr>
        <dsp:cNvPr id="0" name=""/>
        <dsp:cNvSpPr/>
      </dsp:nvSpPr>
      <dsp:spPr>
        <a:xfrm>
          <a:off x="324230" y="1145645"/>
          <a:ext cx="453922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572" tIns="0" rIns="17157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kern="1200" dirty="0"/>
            <a:t>Higher luminosity</a:t>
          </a:r>
          <a:endParaRPr lang="zh-CN" altLang="en-US" sz="2200" kern="1200" dirty="0"/>
        </a:p>
      </dsp:txBody>
      <dsp:txXfrm>
        <a:off x="355933" y="1177348"/>
        <a:ext cx="4475814" cy="586034"/>
      </dsp:txXfrm>
    </dsp:sp>
    <dsp:sp modelId="{2F1AF9CF-5924-41DD-BB3E-5B1B4F09939A}">
      <dsp:nvSpPr>
        <dsp:cNvPr id="0" name=""/>
        <dsp:cNvSpPr/>
      </dsp:nvSpPr>
      <dsp:spPr>
        <a:xfrm>
          <a:off x="0" y="2541705"/>
          <a:ext cx="6484601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9732E-EA21-40B0-9C58-AAEB3FD04005}">
      <dsp:nvSpPr>
        <dsp:cNvPr id="0" name=""/>
        <dsp:cNvSpPr/>
      </dsp:nvSpPr>
      <dsp:spPr>
        <a:xfrm>
          <a:off x="324230" y="2143565"/>
          <a:ext cx="453922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572" tIns="0" rIns="17157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kern="1200" dirty="0"/>
            <a:t>More physic targets</a:t>
          </a:r>
          <a:endParaRPr lang="zh-CN" altLang="en-US" sz="2200" kern="1200" dirty="0"/>
        </a:p>
      </dsp:txBody>
      <dsp:txXfrm>
        <a:off x="355933" y="2175268"/>
        <a:ext cx="4475814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3AC6F-A0F2-4257-BC91-410C81803406}" type="datetimeFigureOut">
              <a:rPr lang="zh-CN" altLang="en-US" smtClean="0"/>
              <a:t>2025/7/16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FCAF8-6541-4FD1-85BD-03E26B0876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639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FCAF8-6541-4FD1-85BD-03E26B08767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378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70114E-76FF-AAA8-CAAF-3941EF798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C1228EF-E65C-4D52-D2B7-B84231ED8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3F47F0-6173-229F-570D-8F045C280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4B5E-3DCD-4562-8C3C-7F08F6D03AE8}" type="datetimeFigureOut">
              <a:rPr lang="zh-CN" altLang="en-US" smtClean="0"/>
              <a:t>2025/7/16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DD12CD-0085-0FA7-9BEB-E32642456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1E02C1-E30C-4AF2-895F-F1C66C39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E29D-B5B4-488E-82C6-49D1FBF860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176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9DE717-ABA4-1B44-201A-C21B52EB9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0AF228D-0F27-13E8-F33B-9DFEB0073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C58DEA-CD48-471B-4D2E-92FA75C2B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4B5E-3DCD-4562-8C3C-7F08F6D03AE8}" type="datetimeFigureOut">
              <a:rPr lang="zh-CN" altLang="en-US" smtClean="0"/>
              <a:t>2025/7/16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8903EE-EC85-B4E3-2208-A54030366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514C59-8E88-4765-D776-EF4B0227B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E29D-B5B4-488E-82C6-49D1FBF860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1775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B91E31-338F-9D15-8DAF-391CE1A7D5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D46D447-72DB-00E8-CA48-FD08D5DE6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1E4B87-62D1-D64E-95BD-3258EAB61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4B5E-3DCD-4562-8C3C-7F08F6D03AE8}" type="datetimeFigureOut">
              <a:rPr lang="zh-CN" altLang="en-US" smtClean="0"/>
              <a:t>2025/7/16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F60D3D-9200-AAA6-A2E3-E54F2AB2C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BD8011-D02C-258E-D6B5-E90A81B10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E29D-B5B4-488E-82C6-49D1FBF860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1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07B6B3-5BAB-3B26-7BD1-210381DFC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8CC22D-4136-FD68-4752-21527A3E2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F8C9DE-BA81-1D99-4BE3-3A42AFD14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4B5E-3DCD-4562-8C3C-7F08F6D03AE8}" type="datetimeFigureOut">
              <a:rPr lang="zh-CN" altLang="en-US" smtClean="0"/>
              <a:t>2025/7/16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22060F-AFA9-F3DF-0235-DF3304C88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072522-9DB5-4511-815E-598FDABE9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E29D-B5B4-488E-82C6-49D1FBF860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24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8A5410-D7F9-0B09-B9F1-2D33EC7F1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4E5665-DA67-4ED8-6B1C-82ECD17AF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41F23B-704C-2519-64A4-B861BF876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4B5E-3DCD-4562-8C3C-7F08F6D03AE8}" type="datetimeFigureOut">
              <a:rPr lang="zh-CN" altLang="en-US" smtClean="0"/>
              <a:t>2025/7/16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CB2960-99CE-2A26-EA59-5F6626C4B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2A2FFF-E2C9-1AA1-A55E-C54EE9E2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E29D-B5B4-488E-82C6-49D1FBF860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17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A5CF6A-4941-1F05-7A96-3C9292D40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E5992B-D661-0D84-2C20-9B44E01CF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6FC47B5-7BBD-4EF4-C5CC-220C6BD96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B5AF94-2F62-0411-F5D0-A1208E383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4B5E-3DCD-4562-8C3C-7F08F6D03AE8}" type="datetimeFigureOut">
              <a:rPr lang="zh-CN" altLang="en-US" smtClean="0"/>
              <a:t>2025/7/16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DB232D-4CC5-2E13-9E5B-1B5A8E3E6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2BBA88-5569-384D-F1A7-00D45A713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E29D-B5B4-488E-82C6-49D1FBF860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49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F185A3-476E-5094-DB1D-83DFAAF2A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C1D556-C370-1039-20D1-6DD1A3AFB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FF9CC48-B606-91CF-FA7A-80FC03A1B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69B010-EE58-C79F-EB00-9C88149C9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7692FEB-65B4-965F-38AC-1512C48030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7A3FB6B-2E71-D10C-EA7C-E69AAAF85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4B5E-3DCD-4562-8C3C-7F08F6D03AE8}" type="datetimeFigureOut">
              <a:rPr lang="zh-CN" altLang="en-US" smtClean="0"/>
              <a:t>2025/7/16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128CFFF-285C-27D7-9CF7-C3CCAC207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65B2496-E316-34AE-7953-EA15529D5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E29D-B5B4-488E-82C6-49D1FBF860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84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013036-2340-ADD6-E8AB-7130CAA19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A0EC2CA-4A9D-E7C4-8437-D7F33514E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4B5E-3DCD-4562-8C3C-7F08F6D03AE8}" type="datetimeFigureOut">
              <a:rPr lang="zh-CN" altLang="en-US" smtClean="0"/>
              <a:t>2025/7/16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7A9E965-47A7-0942-A012-0007F5B54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39DD2F9-4087-F4A9-4E1A-B86C9E9ED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E29D-B5B4-488E-82C6-49D1FBF860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DED1667-78BD-A1BE-6E55-45659AF70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4B5E-3DCD-4562-8C3C-7F08F6D03AE8}" type="datetimeFigureOut">
              <a:rPr lang="zh-CN" altLang="en-US" smtClean="0"/>
              <a:t>2025/7/16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741B6C6-02F3-16B5-8C0A-FBD04186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622C945-9843-2FBD-3C5E-F62D60C7A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E29D-B5B4-488E-82C6-49D1FBF860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69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F14282-AAC4-666B-E11A-D717C3981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401E0F-A779-3F3F-36F0-702551B7B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CF980C3-65D0-38D7-62FD-0410C9E1D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58EBE16-4248-99E1-AE53-83963935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4B5E-3DCD-4562-8C3C-7F08F6D03AE8}" type="datetimeFigureOut">
              <a:rPr lang="zh-CN" altLang="en-US" smtClean="0"/>
              <a:t>2025/7/16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5DF985-B753-3169-051E-82E00D02C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AF17D0-F39F-A4CE-BB28-11F53F9A5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E29D-B5B4-488E-82C6-49D1FBF860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99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ACE5F2-60A1-89AD-632F-01D250FC2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48CB057-13B1-CA93-B83C-E7BD5C9AFD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AC784D1-AD5A-80F0-C36E-1CE9034E0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2B84CA-BCD8-00EF-115A-F4450A5EC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4B5E-3DCD-4562-8C3C-7F08F6D03AE8}" type="datetimeFigureOut">
              <a:rPr lang="zh-CN" altLang="en-US" smtClean="0"/>
              <a:t>2025/7/16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1B947DF-8B82-8A8D-0DAA-184AC5813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6A63DD2-5C0B-DBEE-1A2C-293382210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E29D-B5B4-488E-82C6-49D1FBF860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4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AA465C6-B16B-6202-11FF-EA75EEC73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EC798FA-C354-DE3B-765D-4E2234BD8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55D833-775B-D905-DA21-C289EC5FC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A4B5E-3DCD-4562-8C3C-7F08F6D03AE8}" type="datetimeFigureOut">
              <a:rPr lang="zh-CN" altLang="en-US" smtClean="0"/>
              <a:t>2025/7/16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C3894B-10EB-5131-56C8-9E7D9023EC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181096-4121-B30C-8E86-6A8BE386C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4E29D-B5B4-488E-82C6-49D1FBF860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54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B7D01BC-EDE5-FB14-ACDE-D1EA5929B18B}"/>
              </a:ext>
            </a:extLst>
          </p:cNvPr>
          <p:cNvSpPr txBox="1"/>
          <p:nvPr/>
        </p:nvSpPr>
        <p:spPr>
          <a:xfrm>
            <a:off x="615717" y="2293957"/>
            <a:ext cx="75955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/>
                </a:solidFill>
              </a:rPr>
              <a:t>CEPC Fast Luminosity Monitor Introduction</a:t>
            </a:r>
            <a:endParaRPr lang="zh-CN" altLang="en-US" sz="4000" b="1" dirty="0">
              <a:solidFill>
                <a:schemeClr val="accent1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D63E184-46FE-7DD7-FA88-84EB428CF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83" y="475311"/>
            <a:ext cx="957786" cy="93783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2372FAA-46F2-228D-A841-2AB3A260588C}"/>
              </a:ext>
            </a:extLst>
          </p:cNvPr>
          <p:cNvSpPr txBox="1"/>
          <p:nvPr/>
        </p:nvSpPr>
        <p:spPr>
          <a:xfrm>
            <a:off x="674120" y="5105585"/>
            <a:ext cx="3764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2025.07.16   RASER Workshop 2025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789C937-F592-5EC0-B595-FA7D98398972}"/>
              </a:ext>
            </a:extLst>
          </p:cNvPr>
          <p:cNvSpPr txBox="1"/>
          <p:nvPr/>
        </p:nvSpPr>
        <p:spPr>
          <a:xfrm>
            <a:off x="674120" y="4391947"/>
            <a:ext cx="1635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李雁鹏</a:t>
            </a:r>
          </a:p>
        </p:txBody>
      </p:sp>
    </p:spTree>
    <p:extLst>
      <p:ext uri="{BB962C8B-B14F-4D97-AF65-F5344CB8AC3E}">
        <p14:creationId xmlns:p14="http://schemas.microsoft.com/office/powerpoint/2010/main" val="1136633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10FB8E1-D458-A850-525C-47FFD073AC69}"/>
              </a:ext>
            </a:extLst>
          </p:cNvPr>
          <p:cNvSpPr txBox="1"/>
          <p:nvPr/>
        </p:nvSpPr>
        <p:spPr>
          <a:xfrm>
            <a:off x="271983" y="315936"/>
            <a:ext cx="53145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Fast Lumi Monitor Project of CEPC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EBB0FD1-11D2-E509-A1BB-5FE3862D0FA2}"/>
              </a:ext>
            </a:extLst>
          </p:cNvPr>
          <p:cNvSpPr txBox="1"/>
          <p:nvPr/>
        </p:nvSpPr>
        <p:spPr>
          <a:xfrm>
            <a:off x="271983" y="956683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Monitor candidates: Si, diamond and </a:t>
            </a:r>
            <a:r>
              <a:rPr lang="en-US" altLang="zh-CN" dirty="0" err="1">
                <a:solidFill>
                  <a:srgbClr val="FF0000"/>
                </a:solidFill>
              </a:rPr>
              <a:t>SiC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27730BB-81EF-E6BB-A14F-39294249E77C}"/>
              </a:ext>
            </a:extLst>
          </p:cNvPr>
          <p:cNvSpPr txBox="1"/>
          <p:nvPr/>
        </p:nvSpPr>
        <p:spPr>
          <a:xfrm>
            <a:off x="160187" y="3362805"/>
            <a:ext cx="1148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4H-SiC</a:t>
            </a:r>
            <a:endParaRPr lang="zh-CN" altLang="en-US" dirty="0"/>
          </a:p>
        </p:txBody>
      </p:sp>
      <p:sp>
        <p:nvSpPr>
          <p:cNvPr id="9" name="左大括号 8">
            <a:extLst>
              <a:ext uri="{FF2B5EF4-FFF2-40B4-BE49-F238E27FC236}">
                <a16:creationId xmlns:a16="http://schemas.microsoft.com/office/drawing/2014/main" id="{A20FCBB4-0D2B-A33F-9F8B-1EF58ACCF6E8}"/>
              </a:ext>
            </a:extLst>
          </p:cNvPr>
          <p:cNvSpPr/>
          <p:nvPr/>
        </p:nvSpPr>
        <p:spPr>
          <a:xfrm>
            <a:off x="1134658" y="1995661"/>
            <a:ext cx="320373" cy="310362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BAFBDA3-E027-CA04-A143-61B8A7F1D46E}"/>
                  </a:ext>
                </a:extLst>
              </p:cNvPr>
              <p:cNvSpPr txBox="1"/>
              <p:nvPr/>
            </p:nvSpPr>
            <p:spPr>
              <a:xfrm>
                <a:off x="1521774" y="1790412"/>
                <a:ext cx="43517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Stronger radiative tolerance(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altLang="zh-CN" dirty="0"/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BAFBDA3-E027-CA04-A143-61B8A7F1D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774" y="1790412"/>
                <a:ext cx="4351743" cy="369332"/>
              </a:xfrm>
              <a:prstGeom prst="rect">
                <a:avLst/>
              </a:prstGeom>
              <a:blipFill>
                <a:blip r:embed="rId2"/>
                <a:stretch>
                  <a:fillRect l="-1261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8F83D4DA-21D4-2E17-7B52-16A2D01B3D61}"/>
              </a:ext>
            </a:extLst>
          </p:cNvPr>
          <p:cNvSpPr txBox="1"/>
          <p:nvPr/>
        </p:nvSpPr>
        <p:spPr>
          <a:xfrm>
            <a:off x="1521774" y="2530678"/>
            <a:ext cx="3277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Lower leakage current(~</a:t>
            </a:r>
            <a:r>
              <a:rPr lang="en-US" altLang="zh-CN" dirty="0" err="1"/>
              <a:t>pA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6504114-98AD-F01F-3596-357064A48CAC}"/>
              </a:ext>
            </a:extLst>
          </p:cNvPr>
          <p:cNvSpPr txBox="1"/>
          <p:nvPr/>
        </p:nvSpPr>
        <p:spPr>
          <a:xfrm>
            <a:off x="1521774" y="3363606"/>
            <a:ext cx="3817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Excellent time resolution(~100ps)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FC0BE98-24BF-D661-8018-4D1BE6E7E5E4}"/>
              </a:ext>
            </a:extLst>
          </p:cNvPr>
          <p:cNvSpPr txBox="1"/>
          <p:nvPr/>
        </p:nvSpPr>
        <p:spPr>
          <a:xfrm>
            <a:off x="1521774" y="4196534"/>
            <a:ext cx="6097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effectLst/>
              </a:rPr>
              <a:t>Higher thermal conductivity(RT~500</a:t>
            </a:r>
            <a:r>
              <a:rPr lang="zh-CN" altLang="en-US" b="0" i="0" dirty="0">
                <a:effectLst/>
              </a:rPr>
              <a:t>℃</a:t>
            </a:r>
            <a:r>
              <a:rPr lang="en-US" altLang="zh-CN" b="0" i="0" dirty="0">
                <a:effectLst/>
              </a:rPr>
              <a:t>)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88DF835-8D69-FA55-1CD7-3DAF01D393A8}"/>
              </a:ext>
            </a:extLst>
          </p:cNvPr>
          <p:cNvSpPr txBox="1"/>
          <p:nvPr/>
        </p:nvSpPr>
        <p:spPr>
          <a:xfrm>
            <a:off x="1521774" y="4914616"/>
            <a:ext cx="1688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Cost less</a:t>
            </a:r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9B72533-0B3F-0C8F-47B3-0CD2ED648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485" y="467665"/>
            <a:ext cx="4591009" cy="163515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FC1F068-5F8B-53AC-895C-318BDE7CB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7154" y="4861551"/>
            <a:ext cx="7154451" cy="1877158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910B9B6D-DC95-0702-A77B-50CCC8A600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9043" y="2900010"/>
            <a:ext cx="1977595" cy="1801909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01E25D14-8801-ED46-9DEC-2A7BE1A7F4F0}"/>
              </a:ext>
            </a:extLst>
          </p:cNvPr>
          <p:cNvSpPr txBox="1"/>
          <p:nvPr/>
        </p:nvSpPr>
        <p:spPr>
          <a:xfrm>
            <a:off x="6992473" y="2275393"/>
            <a:ext cx="6258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+mn-ea"/>
              </a:rPr>
              <a:t>5mm×5mm PIN-type detector developed by NJU and IHEP</a:t>
            </a:r>
            <a:endParaRPr lang="zh-CN" altLang="en-US" sz="1000" dirty="0">
              <a:latin typeface="+mn-ea"/>
            </a:endParaRP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065E9A28-5895-52A0-9664-005FD32BBAE4}"/>
              </a:ext>
            </a:extLst>
          </p:cNvPr>
          <p:cNvSpPr/>
          <p:nvPr/>
        </p:nvSpPr>
        <p:spPr>
          <a:xfrm>
            <a:off x="8485057" y="3001360"/>
            <a:ext cx="780577" cy="3614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FFFF00"/>
                </a:solidFill>
                <a:latin typeface="Optima" panose="02000503060000020004" pitchFamily="2" charset="0"/>
              </a:rPr>
              <a:t>94ps</a:t>
            </a:r>
            <a:r>
              <a:rPr lang="zh-CN" altLang="en-US" sz="3200" dirty="0">
                <a:solidFill>
                  <a:srgbClr val="FFFF00"/>
                </a:solidFill>
                <a:latin typeface="Optima" panose="02000503060000020004" pitchFamily="2" charset="0"/>
              </a:rPr>
              <a:t>  </a:t>
            </a:r>
            <a:endParaRPr lang="en-CN" sz="3200" dirty="0">
              <a:solidFill>
                <a:srgbClr val="FFFF00"/>
              </a:solidFill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478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18313636-51E5-7F79-779C-B0ECAC15F357}"/>
              </a:ext>
            </a:extLst>
          </p:cNvPr>
          <p:cNvSpPr txBox="1"/>
          <p:nvPr/>
        </p:nvSpPr>
        <p:spPr>
          <a:xfrm>
            <a:off x="271983" y="295913"/>
            <a:ext cx="27915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RASER Simulation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755B351-EC4D-F16B-F081-760523B5625E}"/>
              </a:ext>
            </a:extLst>
          </p:cNvPr>
          <p:cNvSpPr txBox="1"/>
          <p:nvPr/>
        </p:nvSpPr>
        <p:spPr>
          <a:xfrm>
            <a:off x="5558681" y="1700577"/>
            <a:ext cx="359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Secondary particle distribution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2CAA6E0-CA79-1EAB-BF9F-7F5E6D9EE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83" y="3429000"/>
            <a:ext cx="7447554" cy="300515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2286632-3585-7C1E-8F26-6434FB56E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30" y="1191365"/>
            <a:ext cx="3796524" cy="2115952"/>
          </a:xfrm>
          <a:prstGeom prst="rect">
            <a:avLst/>
          </a:prstGeom>
        </p:spPr>
      </p:pic>
      <p:sp>
        <p:nvSpPr>
          <p:cNvPr id="15" name="箭头: 右 14">
            <a:extLst>
              <a:ext uri="{FF2B5EF4-FFF2-40B4-BE49-F238E27FC236}">
                <a16:creationId xmlns:a16="http://schemas.microsoft.com/office/drawing/2014/main" id="{F83FDFD0-462A-6E80-C27C-1CA56839B2DC}"/>
              </a:ext>
            </a:extLst>
          </p:cNvPr>
          <p:cNvSpPr/>
          <p:nvPr/>
        </p:nvSpPr>
        <p:spPr>
          <a:xfrm rot="4389002">
            <a:off x="2896712" y="2529618"/>
            <a:ext cx="1188053" cy="42716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BFEF9B1-5F06-4DA3-D42F-80B723A7C492}"/>
              </a:ext>
            </a:extLst>
          </p:cNvPr>
          <p:cNvSpPr txBox="1"/>
          <p:nvPr/>
        </p:nvSpPr>
        <p:spPr>
          <a:xfrm>
            <a:off x="5605402" y="2083064"/>
            <a:ext cx="3111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Vertival</a:t>
            </a:r>
            <a:r>
              <a:rPr lang="en-US" altLang="zh-CN" dirty="0"/>
              <a:t>: 0mm</a:t>
            </a:r>
          </a:p>
          <a:p>
            <a:r>
              <a:rPr lang="en-US" altLang="zh-CN" dirty="0"/>
              <a:t>Beam direction: 230mm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AD89B86-A128-EF3C-3739-47C374E16099}"/>
              </a:ext>
            </a:extLst>
          </p:cNvPr>
          <p:cNvSpPr txBox="1"/>
          <p:nvPr/>
        </p:nvSpPr>
        <p:spPr>
          <a:xfrm>
            <a:off x="7826328" y="3608344"/>
            <a:ext cx="305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Detector placement </a:t>
            </a:r>
            <a:r>
              <a:rPr lang="en-US" altLang="zh-CN" dirty="0" err="1"/>
              <a:t>postion</a:t>
            </a:r>
            <a:r>
              <a:rPr lang="en-US" altLang="zh-CN" dirty="0"/>
              <a:t>: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76A49B4-2BBD-3AD8-B68F-DC70BF3A0634}"/>
              </a:ext>
            </a:extLst>
          </p:cNvPr>
          <p:cNvSpPr txBox="1"/>
          <p:nvPr/>
        </p:nvSpPr>
        <p:spPr>
          <a:xfrm>
            <a:off x="7779607" y="4124319"/>
            <a:ext cx="2756549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+mn-ea"/>
              </a:rPr>
              <a:t> P1=(-31mm, 0, 230mm)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+mn-ea"/>
              </a:rPr>
              <a:t> P2=(31mm, 0, 230mm)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EBFF217-F9BD-61AC-65DC-BCE5A4C97867}"/>
                  </a:ext>
                </a:extLst>
              </p:cNvPr>
              <p:cNvSpPr txBox="1"/>
              <p:nvPr/>
            </p:nvSpPr>
            <p:spPr>
              <a:xfrm>
                <a:off x="8854194" y="5005458"/>
                <a:ext cx="26163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Whthin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coordinate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EBFF217-F9BD-61AC-65DC-BCE5A4C97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4194" y="5005458"/>
                <a:ext cx="2616385" cy="369332"/>
              </a:xfrm>
              <a:prstGeom prst="rect">
                <a:avLst/>
              </a:prstGeom>
              <a:blipFill>
                <a:blip r:embed="rId4"/>
                <a:stretch>
                  <a:fillRect l="-1860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904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1A32249-9895-903D-1931-5B446EBAF96D}"/>
              </a:ext>
            </a:extLst>
          </p:cNvPr>
          <p:cNvSpPr txBox="1"/>
          <p:nvPr/>
        </p:nvSpPr>
        <p:spPr>
          <a:xfrm>
            <a:off x="271983" y="295913"/>
            <a:ext cx="27915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RASER Simulation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7FED4D4-DC83-7E4C-08A2-9C25654BB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94" y="927436"/>
            <a:ext cx="4707236" cy="186628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BA6EA8-8DEE-E175-9CBC-E45B2670E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54" y="3429000"/>
            <a:ext cx="3293053" cy="22353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AC28A8E-C27D-67C8-A221-7C775BEFA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703" y="1941950"/>
            <a:ext cx="2784658" cy="4464498"/>
          </a:xfrm>
          <a:prstGeom prst="rect">
            <a:avLst/>
          </a:prstGeom>
        </p:spPr>
      </p:pic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42A1E451-D015-2C02-D659-48AD5E54A6A2}"/>
              </a:ext>
            </a:extLst>
          </p:cNvPr>
          <p:cNvCxnSpPr>
            <a:cxnSpLocks/>
          </p:cNvCxnSpPr>
          <p:nvPr/>
        </p:nvCxnSpPr>
        <p:spPr>
          <a:xfrm>
            <a:off x="3223902" y="4291390"/>
            <a:ext cx="197201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AC4E815D-1FB5-9B99-FC1C-DA66321DE627}"/>
              </a:ext>
            </a:extLst>
          </p:cNvPr>
          <p:cNvSpPr txBox="1"/>
          <p:nvPr/>
        </p:nvSpPr>
        <p:spPr>
          <a:xfrm>
            <a:off x="8330754" y="2969464"/>
            <a:ext cx="3861246" cy="2231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Vertical length: 3cm</a:t>
            </a:r>
          </a:p>
          <a:p>
            <a:pPr>
              <a:lnSpc>
                <a:spcPct val="200000"/>
              </a:lnSpc>
            </a:pPr>
            <a:r>
              <a:rPr lang="en-US" altLang="zh-CN" dirty="0"/>
              <a:t>     Beam direction length: 1cm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2*12 pixel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1uA threshold for each channel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9628869-8694-0C19-2135-04E92B7E819A}"/>
              </a:ext>
            </a:extLst>
          </p:cNvPr>
          <p:cNvSpPr txBox="1"/>
          <p:nvPr/>
        </p:nvSpPr>
        <p:spPr>
          <a:xfrm>
            <a:off x="8117171" y="2301090"/>
            <a:ext cx="1615218" cy="36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Design plan:</a:t>
            </a:r>
            <a:endParaRPr lang="zh-CN" altLang="en-US" dirty="0"/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DD7C85D2-70BD-BB29-F5C2-964608C2F390}"/>
              </a:ext>
            </a:extLst>
          </p:cNvPr>
          <p:cNvSpPr/>
          <p:nvPr/>
        </p:nvSpPr>
        <p:spPr>
          <a:xfrm>
            <a:off x="9732389" y="4434290"/>
            <a:ext cx="407142" cy="867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0D041A4-C3C6-E103-811B-AAE41EE61C42}"/>
              </a:ext>
            </a:extLst>
          </p:cNvPr>
          <p:cNvSpPr txBox="1"/>
          <p:nvPr/>
        </p:nvSpPr>
        <p:spPr>
          <a:xfrm>
            <a:off x="10165191" y="4293008"/>
            <a:ext cx="170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2*12 channel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0105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921F006-8B0D-AD3C-F64D-E2C5DD5850B3}"/>
              </a:ext>
            </a:extLst>
          </p:cNvPr>
          <p:cNvSpPr txBox="1"/>
          <p:nvPr/>
        </p:nvSpPr>
        <p:spPr>
          <a:xfrm>
            <a:off x="271983" y="295913"/>
            <a:ext cx="27915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RASER Simulation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361C290-9634-B715-8765-0ED53AD9A8E9}"/>
              </a:ext>
            </a:extLst>
          </p:cNvPr>
          <p:cNvSpPr txBox="1"/>
          <p:nvPr/>
        </p:nvSpPr>
        <p:spPr>
          <a:xfrm>
            <a:off x="271983" y="894378"/>
            <a:ext cx="4792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RASER to simulate CFLM project?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64C4CF5-875E-DB82-DD7D-BB0DFD563142}"/>
              </a:ext>
            </a:extLst>
          </p:cNvPr>
          <p:cNvSpPr txBox="1"/>
          <p:nvPr/>
        </p:nvSpPr>
        <p:spPr>
          <a:xfrm>
            <a:off x="271983" y="1400510"/>
            <a:ext cx="63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Example: Simulation for secondary particle distribution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C84FD9A-6A07-98AA-1E5A-BE52D674A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783" y="2861905"/>
            <a:ext cx="5087602" cy="205289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2A25CBFC-904D-FED2-AF6F-86C08D3C1807}"/>
              </a:ext>
            </a:extLst>
          </p:cNvPr>
          <p:cNvSpPr txBox="1"/>
          <p:nvPr/>
        </p:nvSpPr>
        <p:spPr>
          <a:xfrm>
            <a:off x="271983" y="1951695"/>
            <a:ext cx="6097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setting/g4experiment/cflm_spd.json 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6A7ADF50-11DA-AE84-64B1-C5D401B17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051" y="2374719"/>
            <a:ext cx="147829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"par_type": "gamma" </a:t>
            </a:r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E7BA26BB-63E2-857C-E695-4BF4EB0CD1BD}"/>
              </a:ext>
            </a:extLst>
          </p:cNvPr>
          <p:cNvSpPr/>
          <p:nvPr/>
        </p:nvSpPr>
        <p:spPr>
          <a:xfrm>
            <a:off x="1993341" y="2502880"/>
            <a:ext cx="354581" cy="534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382F62CB-76C1-ACBE-63D7-0217B18E1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22" y="2372075"/>
            <a:ext cx="116089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"par_type": "</a:t>
            </a:r>
            <a:r>
              <a:rPr kumimoji="0" lang="en-US" altLang="zh-CN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e-</a:t>
            </a:r>
            <a:r>
              <a:rPr kumimoji="0" lang="zh-CN" altLang="zh-CN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" 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1026930-A14C-95B4-A4AE-0B8DB8DFA758}"/>
              </a:ext>
            </a:extLst>
          </p:cNvPr>
          <p:cNvSpPr txBox="1"/>
          <p:nvPr/>
        </p:nvSpPr>
        <p:spPr>
          <a:xfrm>
            <a:off x="271983" y="3036899"/>
            <a:ext cx="4727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dirty="0" err="1"/>
              <a:t>mkdir</a:t>
            </a:r>
            <a:r>
              <a:rPr lang="zh-CN" altLang="en-US" dirty="0"/>
              <a:t> </a:t>
            </a:r>
            <a:r>
              <a:rPr lang="en-US" altLang="zh-CN" dirty="0" err="1"/>
              <a:t>src</a:t>
            </a:r>
            <a:r>
              <a:rPr lang="en-US" altLang="zh-CN" dirty="0"/>
              <a:t>/</a:t>
            </a:r>
            <a:r>
              <a:rPr lang="en-US" altLang="zh-CN" dirty="0" err="1"/>
              <a:t>raser</a:t>
            </a:r>
            <a:r>
              <a:rPr lang="en-US" altLang="zh-CN" dirty="0"/>
              <a:t>/</a:t>
            </a:r>
            <a:r>
              <a:rPr lang="en-US" altLang="zh-CN" dirty="0" err="1"/>
              <a:t>lumi</a:t>
            </a:r>
            <a:r>
              <a:rPr lang="en-US" altLang="zh-CN" dirty="0"/>
              <a:t>/figs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dirty="0" err="1"/>
              <a:t>mkdir</a:t>
            </a:r>
            <a:r>
              <a:rPr lang="en-US" altLang="zh-CN" dirty="0"/>
              <a:t> </a:t>
            </a:r>
            <a:r>
              <a:rPr lang="en-US" altLang="zh-CN" dirty="0" err="1"/>
              <a:t>src</a:t>
            </a:r>
            <a:r>
              <a:rPr lang="en-US" altLang="zh-CN" dirty="0"/>
              <a:t>/</a:t>
            </a:r>
            <a:r>
              <a:rPr lang="en-US" altLang="zh-CN" dirty="0" err="1"/>
              <a:t>raser</a:t>
            </a:r>
            <a:r>
              <a:rPr lang="en-US" altLang="zh-CN" dirty="0"/>
              <a:t>/</a:t>
            </a:r>
            <a:r>
              <a:rPr lang="en-US" altLang="zh-CN" dirty="0" err="1"/>
              <a:t>lumi</a:t>
            </a:r>
            <a:r>
              <a:rPr lang="en-US" altLang="zh-CN" dirty="0"/>
              <a:t>/input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dirty="0" err="1"/>
              <a:t>mkdir</a:t>
            </a:r>
            <a:r>
              <a:rPr lang="en-US" altLang="zh-CN" dirty="0"/>
              <a:t> </a:t>
            </a:r>
            <a:r>
              <a:rPr lang="en-US" altLang="zh-CN" dirty="0" err="1"/>
              <a:t>src</a:t>
            </a:r>
            <a:r>
              <a:rPr lang="en-US" altLang="zh-CN" dirty="0"/>
              <a:t>/</a:t>
            </a:r>
            <a:r>
              <a:rPr lang="en-US" altLang="zh-CN" dirty="0" err="1"/>
              <a:t>raser</a:t>
            </a:r>
            <a:r>
              <a:rPr lang="en-US" altLang="zh-CN" dirty="0"/>
              <a:t>/</a:t>
            </a:r>
            <a:r>
              <a:rPr lang="en-US" altLang="zh-CN" dirty="0" err="1"/>
              <a:t>lumi</a:t>
            </a:r>
            <a:r>
              <a:rPr lang="en-US" altLang="zh-CN" dirty="0"/>
              <a:t>/output/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dirty="0"/>
              <a:t>Upload input file to </a:t>
            </a:r>
            <a:r>
              <a:rPr lang="en-US" altLang="zh-CN" dirty="0" err="1"/>
              <a:t>src</a:t>
            </a:r>
            <a:r>
              <a:rPr lang="en-US" altLang="zh-CN" dirty="0"/>
              <a:t>/</a:t>
            </a:r>
            <a:r>
              <a:rPr lang="en-US" altLang="zh-CN" dirty="0" err="1"/>
              <a:t>raser</a:t>
            </a:r>
            <a:r>
              <a:rPr lang="en-US" altLang="zh-CN" dirty="0"/>
              <a:t>/</a:t>
            </a:r>
            <a:r>
              <a:rPr lang="en-US" altLang="zh-CN" dirty="0" err="1"/>
              <a:t>lumi</a:t>
            </a:r>
            <a:r>
              <a:rPr lang="en-US" altLang="zh-CN" dirty="0"/>
              <a:t>/input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E66C8BF-F548-81B1-FBF5-E13FB58B765E}"/>
              </a:ext>
            </a:extLst>
          </p:cNvPr>
          <p:cNvSpPr txBox="1"/>
          <p:nvPr/>
        </p:nvSpPr>
        <p:spPr>
          <a:xfrm>
            <a:off x="271983" y="4453132"/>
            <a:ext cx="3177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Setup RASER environment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err="1"/>
              <a:t>raser</a:t>
            </a:r>
            <a:r>
              <a:rPr lang="en-US" altLang="zh-CN" dirty="0"/>
              <a:t> </a:t>
            </a:r>
            <a:r>
              <a:rPr lang="en-US" altLang="zh-CN" dirty="0" err="1"/>
              <a:t>lumi</a:t>
            </a:r>
            <a:r>
              <a:rPr lang="en-US" altLang="zh-CN" dirty="0"/>
              <a:t> </a:t>
            </a:r>
            <a:r>
              <a:rPr lang="en-US" altLang="zh-CN" dirty="0" err="1"/>
              <a:t>spd_dis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err="1"/>
              <a:t>raser</a:t>
            </a:r>
            <a:r>
              <a:rPr lang="en-US" altLang="zh-CN" dirty="0"/>
              <a:t> </a:t>
            </a:r>
            <a:r>
              <a:rPr lang="en-US" altLang="zh-CN" dirty="0" err="1"/>
              <a:t>lumi</a:t>
            </a:r>
            <a:r>
              <a:rPr lang="en-US" altLang="zh-CN" dirty="0"/>
              <a:t> </a:t>
            </a:r>
            <a:r>
              <a:rPr lang="en-US" altLang="zh-CN" dirty="0" err="1"/>
              <a:t>spd_dis_plot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4B3EC74-B61B-5C8E-7BC8-2CEB3FE2F3EF}"/>
              </a:ext>
            </a:extLst>
          </p:cNvPr>
          <p:cNvSpPr txBox="1"/>
          <p:nvPr/>
        </p:nvSpPr>
        <p:spPr>
          <a:xfrm>
            <a:off x="276301" y="5678290"/>
            <a:ext cx="3434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About 1h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64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EF60015-90B6-FD59-5013-1A8ED4563EC2}"/>
              </a:ext>
            </a:extLst>
          </p:cNvPr>
          <p:cNvSpPr txBox="1"/>
          <p:nvPr/>
        </p:nvSpPr>
        <p:spPr>
          <a:xfrm>
            <a:off x="367095" y="320372"/>
            <a:ext cx="2242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Backup</a:t>
            </a:r>
            <a:endParaRPr lang="zh-CN" altLang="en-US" sz="2400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78AD11B-1C27-D0D5-78C5-39C999D30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95" y="1810445"/>
            <a:ext cx="4264975" cy="358700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AE94DEB-47B6-9FE2-6173-38E0D040C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509" y="1921303"/>
            <a:ext cx="2948598" cy="15076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7FA12BB-AE90-62B3-EFF4-26FCD9E1C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5546" y="1921303"/>
            <a:ext cx="2948598" cy="113238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9A649ED-A08C-5A43-4065-D8DE558E5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9509" y="3672652"/>
            <a:ext cx="2948598" cy="153540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8740BF4-BF15-F585-2734-FDFC852E1F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5546" y="3603946"/>
            <a:ext cx="3911663" cy="22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39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18D45AA-001E-74FA-D8B7-878DEB533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18" y="1205971"/>
            <a:ext cx="8154538" cy="325800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E3794ED-617C-693A-455B-9B91CDD22B08}"/>
              </a:ext>
            </a:extLst>
          </p:cNvPr>
          <p:cNvSpPr txBox="1"/>
          <p:nvPr/>
        </p:nvSpPr>
        <p:spPr>
          <a:xfrm>
            <a:off x="527282" y="500584"/>
            <a:ext cx="334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Primary electron distribution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9098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B317434-B6EE-F701-CF0C-9555C92E3D43}"/>
              </a:ext>
            </a:extLst>
          </p:cNvPr>
          <p:cNvSpPr txBox="1"/>
          <p:nvPr/>
        </p:nvSpPr>
        <p:spPr>
          <a:xfrm>
            <a:off x="266978" y="308154"/>
            <a:ext cx="1695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OUTLINE</a:t>
            </a:r>
            <a:endParaRPr lang="zh-CN" altLang="en-US" sz="24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8D7B2FB-7772-33F6-3462-57316583AF4D}"/>
              </a:ext>
            </a:extLst>
          </p:cNvPr>
          <p:cNvSpPr txBox="1"/>
          <p:nvPr/>
        </p:nvSpPr>
        <p:spPr>
          <a:xfrm>
            <a:off x="2309656" y="1955095"/>
            <a:ext cx="4965793" cy="220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/>
              <a:t>CEPC Introduction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/>
              <a:t>Fast Lumi Monitor Project of CEPC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/>
              <a:t>RASER Simulation</a:t>
            </a:r>
          </a:p>
        </p:txBody>
      </p:sp>
    </p:spTree>
    <p:extLst>
      <p:ext uri="{BB962C8B-B14F-4D97-AF65-F5344CB8AC3E}">
        <p14:creationId xmlns:p14="http://schemas.microsoft.com/office/powerpoint/2010/main" val="3339176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3AA0400-3A47-B071-945F-0B07BB88CB7F}"/>
              </a:ext>
            </a:extLst>
          </p:cNvPr>
          <p:cNvSpPr txBox="1"/>
          <p:nvPr/>
        </p:nvSpPr>
        <p:spPr>
          <a:xfrm>
            <a:off x="253629" y="241409"/>
            <a:ext cx="3690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CEPC Introduction</a:t>
            </a:r>
            <a:endParaRPr lang="zh-CN" altLang="en-US" sz="24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6BFE2C8-089F-203A-B639-41891D98CB5F}"/>
              </a:ext>
            </a:extLst>
          </p:cNvPr>
          <p:cNvSpPr txBox="1"/>
          <p:nvPr/>
        </p:nvSpPr>
        <p:spPr>
          <a:xfrm>
            <a:off x="253629" y="760887"/>
            <a:ext cx="3757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</a:t>
            </a:r>
            <a:r>
              <a:rPr lang="en-US" altLang="zh-CN" dirty="0"/>
              <a:t>ircular </a:t>
            </a:r>
            <a:r>
              <a:rPr lang="en-US" altLang="zh-CN" dirty="0">
                <a:solidFill>
                  <a:srgbClr val="FF0000"/>
                </a:solidFill>
              </a:rPr>
              <a:t>E</a:t>
            </a:r>
            <a:r>
              <a:rPr lang="en-US" altLang="zh-CN" dirty="0"/>
              <a:t>lectron </a:t>
            </a:r>
            <a:r>
              <a:rPr lang="en-US" altLang="zh-CN" dirty="0">
                <a:solidFill>
                  <a:srgbClr val="FF0000"/>
                </a:solidFill>
              </a:rPr>
              <a:t>P</a:t>
            </a:r>
            <a:r>
              <a:rPr lang="en-US" altLang="zh-CN" dirty="0"/>
              <a:t>ositron </a:t>
            </a:r>
            <a:r>
              <a:rPr lang="en-US" altLang="zh-CN" dirty="0">
                <a:solidFill>
                  <a:srgbClr val="FF0000"/>
                </a:solidFill>
              </a:rPr>
              <a:t>C</a:t>
            </a:r>
            <a:r>
              <a:rPr lang="en-US" altLang="zh-CN" dirty="0"/>
              <a:t>ollider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AD94884-81D2-F392-341C-654FE16AD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18" y="1500127"/>
            <a:ext cx="4511930" cy="39776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B572080-EADC-DA95-D850-91C833EF1680}"/>
                  </a:ext>
                </a:extLst>
              </p:cNvPr>
              <p:cNvSpPr txBox="1"/>
              <p:nvPr/>
            </p:nvSpPr>
            <p:spPr>
              <a:xfrm>
                <a:off x="4765560" y="1252578"/>
                <a:ext cx="6874685" cy="3337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Higgs factory</a:t>
                </a:r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Circumference: 100 km</a:t>
                </a:r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Symmetric circular electron-positron collider</a:t>
                </a:r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4 run mode: Higgs(240GeV), Z boson(91GeV), W boson(160GeV), </a:t>
                </a:r>
                <a:r>
                  <a:rPr lang="en-US" altLang="zh-CN" dirty="0" err="1"/>
                  <a:t>tt</a:t>
                </a:r>
                <a:r>
                  <a:rPr lang="en-US" altLang="zh-CN" dirty="0"/>
                  <a:t>^{bar}(360GeV)(</a:t>
                </a:r>
                <a:r>
                  <a:rPr lang="en-US" altLang="zh-CN" dirty="0" err="1"/>
                  <a:t>c.m.s</a:t>
                </a:r>
                <a:r>
                  <a:rPr lang="en-US" altLang="zh-CN" dirty="0"/>
                  <a:t>)</a:t>
                </a:r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High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luminosity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33</m:t>
                        </m:r>
                      </m:sup>
                    </m:sSup>
                  </m:oMath>
                </a14:m>
                <a:r>
                  <a:rPr lang="en-US" altLang="zh-CN" dirty="0"/>
                  <a:t>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sup>
                    </m:sSup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dirty="0"/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B572080-EADC-DA95-D850-91C833EF1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560" y="1252578"/>
                <a:ext cx="6874685" cy="3337452"/>
              </a:xfrm>
              <a:prstGeom prst="rect">
                <a:avLst/>
              </a:prstGeom>
              <a:blipFill>
                <a:blip r:embed="rId3"/>
                <a:stretch>
                  <a:fillRect l="-621" r="-1508" b="-20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卡通灯泡-快图网-免费PNG图片免抠PNG高清背景素材库kuaipng.com">
            <a:extLst>
              <a:ext uri="{FF2B5EF4-FFF2-40B4-BE49-F238E27FC236}">
                <a16:creationId xmlns:a16="http://schemas.microsoft.com/office/drawing/2014/main" id="{6F0F19F0-37D2-BA27-77E4-80F67D0AA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433" y="4737355"/>
            <a:ext cx="1480790" cy="148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214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4CDF5D2-2C17-5BA8-E748-DC0ACF1F4834}"/>
              </a:ext>
            </a:extLst>
          </p:cNvPr>
          <p:cNvSpPr txBox="1"/>
          <p:nvPr/>
        </p:nvSpPr>
        <p:spPr>
          <a:xfrm>
            <a:off x="253629" y="241409"/>
            <a:ext cx="3690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CEPC Introduction</a:t>
            </a:r>
            <a:endParaRPr lang="zh-CN" altLang="en-US" sz="24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36F0622-AD73-1040-E400-710370213E16}"/>
              </a:ext>
            </a:extLst>
          </p:cNvPr>
          <p:cNvSpPr txBox="1"/>
          <p:nvPr/>
        </p:nvSpPr>
        <p:spPr>
          <a:xfrm>
            <a:off x="253629" y="854330"/>
            <a:ext cx="493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B</a:t>
            </a:r>
            <a:r>
              <a:rPr lang="en-US" altLang="zh-CN" dirty="0"/>
              <a:t>eijing </a:t>
            </a:r>
            <a:r>
              <a:rPr lang="en-US" altLang="zh-CN" dirty="0">
                <a:solidFill>
                  <a:srgbClr val="FF0000"/>
                </a:solidFill>
              </a:rPr>
              <a:t>E</a:t>
            </a:r>
            <a:r>
              <a:rPr lang="en-US" altLang="zh-CN" dirty="0"/>
              <a:t>lectron </a:t>
            </a:r>
            <a:r>
              <a:rPr lang="en-US" altLang="zh-CN" dirty="0">
                <a:solidFill>
                  <a:srgbClr val="FF0000"/>
                </a:solidFill>
              </a:rPr>
              <a:t>P</a:t>
            </a:r>
            <a:r>
              <a:rPr lang="en-US" altLang="zh-CN" dirty="0"/>
              <a:t>ositron </a:t>
            </a:r>
            <a:r>
              <a:rPr lang="en-US" altLang="zh-CN" dirty="0">
                <a:solidFill>
                  <a:srgbClr val="FF0000"/>
                </a:solidFill>
              </a:rPr>
              <a:t>C</a:t>
            </a:r>
            <a:r>
              <a:rPr lang="en-US" altLang="zh-CN" dirty="0"/>
              <a:t>ollider II(BEPCII, China)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3E9E1D1-0E4E-6B4F-D23C-A12FD29AC0D0}"/>
                  </a:ext>
                </a:extLst>
              </p:cNvPr>
              <p:cNvSpPr txBox="1"/>
              <p:nvPr/>
            </p:nvSpPr>
            <p:spPr>
              <a:xfrm>
                <a:off x="5673286" y="2124991"/>
                <a:ext cx="5259467" cy="1710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Physic goal: τ-charm(2~5GeV </a:t>
                </a:r>
                <a:r>
                  <a:rPr lang="en-US" altLang="zh-CN" dirty="0" err="1"/>
                  <a:t>c.m.s</a:t>
                </a:r>
                <a:r>
                  <a:rPr lang="en-US" altLang="zh-CN" dirty="0"/>
                  <a:t>)</a:t>
                </a:r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Symmetric circular electron-positron collider</a:t>
                </a:r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Peak luminosity(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~10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33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dirty="0"/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3E9E1D1-0E4E-6B4F-D23C-A12FD29AC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286" y="2124991"/>
                <a:ext cx="5259467" cy="1710981"/>
              </a:xfrm>
              <a:prstGeom prst="rect">
                <a:avLst/>
              </a:prstGeom>
              <a:blipFill>
                <a:blip r:embed="rId2"/>
                <a:stretch>
                  <a:fillRect l="-812" b="-32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AC75B869-E3FE-7740-F67B-A2C8CAAA9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29" y="1597979"/>
            <a:ext cx="47625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D8E0086-0118-C172-F708-89E22B83B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83" y="4377566"/>
            <a:ext cx="2589687" cy="173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6BB60F6D-77C3-544C-69DE-016713F75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058" y="4353946"/>
            <a:ext cx="2482356" cy="178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389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A2CE7A5-74EA-7B02-FB61-FCFA7497D96C}"/>
              </a:ext>
            </a:extLst>
          </p:cNvPr>
          <p:cNvSpPr txBox="1"/>
          <p:nvPr/>
        </p:nvSpPr>
        <p:spPr>
          <a:xfrm>
            <a:off x="253629" y="241409"/>
            <a:ext cx="3690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CEPC Introduction</a:t>
            </a:r>
            <a:endParaRPr lang="zh-CN" altLang="en-US" sz="24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C6EC4D8-AF67-34AC-707B-F1909AD456B5}"/>
              </a:ext>
            </a:extLst>
          </p:cNvPr>
          <p:cNvSpPr txBox="1"/>
          <p:nvPr/>
        </p:nvSpPr>
        <p:spPr>
          <a:xfrm>
            <a:off x="300351" y="794260"/>
            <a:ext cx="2062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SuperKEKB</a:t>
            </a:r>
            <a:r>
              <a:rPr lang="en-US" altLang="zh-CN" dirty="0"/>
              <a:t>(Japan)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617C4FF-8ADF-18FD-4F67-5E0FDB13A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13" y="1254778"/>
            <a:ext cx="3320525" cy="246361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370F98D-6631-09D3-04A8-7C83CDC9D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354" y="1163592"/>
            <a:ext cx="3704542" cy="368429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7B5E1F0-1F38-3884-2A0F-E614DC640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039" y="409379"/>
            <a:ext cx="2858971" cy="2596362"/>
          </a:xfrm>
          <a:prstGeom prst="rect">
            <a:avLst/>
          </a:prstGeom>
        </p:spPr>
      </p:pic>
      <p:sp>
        <p:nvSpPr>
          <p:cNvPr id="12" name="箭头: 右 11">
            <a:extLst>
              <a:ext uri="{FF2B5EF4-FFF2-40B4-BE49-F238E27FC236}">
                <a16:creationId xmlns:a16="http://schemas.microsoft.com/office/drawing/2014/main" id="{4E9B5F66-7AE7-DBB9-E92D-7D67B9A62867}"/>
              </a:ext>
            </a:extLst>
          </p:cNvPr>
          <p:cNvSpPr/>
          <p:nvPr/>
        </p:nvSpPr>
        <p:spPr>
          <a:xfrm>
            <a:off x="7341898" y="1441682"/>
            <a:ext cx="575141" cy="934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7B5060C-6B79-2D79-75A5-16A74302C0A4}"/>
                  </a:ext>
                </a:extLst>
              </p:cNvPr>
              <p:cNvSpPr txBox="1"/>
              <p:nvPr/>
            </p:nvSpPr>
            <p:spPr>
              <a:xfrm>
                <a:off x="140392" y="4382646"/>
                <a:ext cx="7608417" cy="2233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Physic goal: B meson decay and CP violation</a:t>
                </a:r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Asymmetric</a:t>
                </a:r>
                <a:r>
                  <a:rPr lang="en-US" altLang="zh-CN" b="1" dirty="0"/>
                  <a:t> </a:t>
                </a:r>
                <a:r>
                  <a:rPr lang="en-US" altLang="zh-CN" dirty="0"/>
                  <a:t>circular electron-positron collider(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/>
                  <a:t>:4GeV,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/>
                  <a:t>:7GeV)</a:t>
                </a:r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Nanobeam collision scheme (+ crab waist)</a:t>
                </a:r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High luminosity(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~10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dirty="0"/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7B5060C-6B79-2D79-75A5-16A74302C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92" y="4382646"/>
                <a:ext cx="7608417" cy="2233945"/>
              </a:xfrm>
              <a:prstGeom prst="rect">
                <a:avLst/>
              </a:prstGeom>
              <a:blipFill>
                <a:blip r:embed="rId5"/>
                <a:stretch>
                  <a:fillRect l="-481" b="-35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2091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603D416-C459-58F9-B70B-DE188B330AE4}"/>
              </a:ext>
            </a:extLst>
          </p:cNvPr>
          <p:cNvSpPr txBox="1"/>
          <p:nvPr/>
        </p:nvSpPr>
        <p:spPr>
          <a:xfrm>
            <a:off x="253629" y="241409"/>
            <a:ext cx="3690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CEPC Introduction</a:t>
            </a:r>
            <a:endParaRPr lang="zh-CN" altLang="en-US" sz="2400" b="1" dirty="0"/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9524D02B-587C-0B7F-4B0D-A78AFAF6CA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5748258"/>
              </p:ext>
            </p:extLst>
          </p:nvPr>
        </p:nvGraphicFramePr>
        <p:xfrm>
          <a:off x="2392421" y="1741986"/>
          <a:ext cx="6484601" cy="3170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3978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CF30063-9D92-504E-7D4B-3CECA5BFF6B6}"/>
              </a:ext>
            </a:extLst>
          </p:cNvPr>
          <p:cNvSpPr txBox="1"/>
          <p:nvPr/>
        </p:nvSpPr>
        <p:spPr>
          <a:xfrm>
            <a:off x="271983" y="315936"/>
            <a:ext cx="53145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Fast Lumi Monitor Project of CEPC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B755AD2-ECC6-9BDA-FF54-22868F051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908" y="3399031"/>
            <a:ext cx="4638709" cy="258730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F74EBD0-9957-B6DE-6C08-86AF6E061B2C}"/>
              </a:ext>
            </a:extLst>
          </p:cNvPr>
          <p:cNvSpPr txBox="1"/>
          <p:nvPr/>
        </p:nvSpPr>
        <p:spPr>
          <a:xfrm>
            <a:off x="391654" y="2530560"/>
            <a:ext cx="8994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/>
              <a:t>For horizontal IP orbit feedback: </a:t>
            </a:r>
            <a:r>
              <a:rPr lang="en-US" altLang="zh-CN" sz="2000" dirty="0">
                <a:latin typeface="+mn-ea"/>
              </a:rPr>
              <a:t>Luminosity-driven with a dithering system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EFE5591-138A-6FA6-1B30-BD166EE554FF}"/>
              </a:ext>
            </a:extLst>
          </p:cNvPr>
          <p:cNvSpPr txBox="1"/>
          <p:nvPr/>
        </p:nvSpPr>
        <p:spPr>
          <a:xfrm>
            <a:off x="742224" y="3116540"/>
            <a:ext cx="2446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weak beam deflection</a:t>
            </a:r>
            <a:endParaRPr lang="zh-CN" altLang="en-US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C2AC934-3806-A20E-559A-ED6885A88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224" y="3556794"/>
            <a:ext cx="1919219" cy="65548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3D61107-0984-843A-98EC-703AA07CE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224" y="4560889"/>
            <a:ext cx="4374051" cy="59740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EE328C4-61D4-D59F-BAF5-C20FEA57DC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3389" y="3701503"/>
            <a:ext cx="3495017" cy="490054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FA20ACC2-0E7B-5453-C708-B33A97319C89}"/>
              </a:ext>
            </a:extLst>
          </p:cNvPr>
          <p:cNvSpPr txBox="1"/>
          <p:nvPr/>
        </p:nvSpPr>
        <p:spPr>
          <a:xfrm>
            <a:off x="369649" y="1168005"/>
            <a:ext cx="10035823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Based on </a:t>
            </a:r>
            <a:r>
              <a:rPr lang="en-US" altLang="zh-CN" dirty="0" err="1"/>
              <a:t>SuperKEKB</a:t>
            </a:r>
            <a:r>
              <a:rPr lang="en-US" altLang="zh-CN" dirty="0"/>
              <a:t> fast luminosity project design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Due to various reasons (e.g., GM), the two colliding bunches failed to align properly.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594D5DF-4051-4060-0958-3EC01F657C33}"/>
              </a:ext>
            </a:extLst>
          </p:cNvPr>
          <p:cNvSpPr txBox="1"/>
          <p:nvPr/>
        </p:nvSpPr>
        <p:spPr>
          <a:xfrm>
            <a:off x="7882528" y="4973629"/>
            <a:ext cx="700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😃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646979C-9C19-E306-D762-4CFC251F87DB}"/>
              </a:ext>
            </a:extLst>
          </p:cNvPr>
          <p:cNvSpPr txBox="1"/>
          <p:nvPr/>
        </p:nvSpPr>
        <p:spPr>
          <a:xfrm>
            <a:off x="9963845" y="4973629"/>
            <a:ext cx="700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🙁</a:t>
            </a:r>
          </a:p>
        </p:txBody>
      </p:sp>
    </p:spTree>
    <p:extLst>
      <p:ext uri="{BB962C8B-B14F-4D97-AF65-F5344CB8AC3E}">
        <p14:creationId xmlns:p14="http://schemas.microsoft.com/office/powerpoint/2010/main" val="3766621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60177C-19BC-DAF4-8D95-1F9E24EA1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938" y="825442"/>
            <a:ext cx="3330173" cy="18574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6F0285C-727C-5842-2908-243B155B3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800" y="2976193"/>
            <a:ext cx="4993532" cy="137130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F7747A2-2A9A-2ED9-99A2-DCC317CB7BA4}"/>
              </a:ext>
            </a:extLst>
          </p:cNvPr>
          <p:cNvSpPr txBox="1"/>
          <p:nvPr/>
        </p:nvSpPr>
        <p:spPr>
          <a:xfrm>
            <a:off x="338727" y="1281887"/>
            <a:ext cx="6892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>
                <a:ea typeface="楷体" panose="02010609060101010101" pitchFamily="49" charset="-122"/>
              </a:rPr>
              <a:t>Monitor based on </a:t>
            </a:r>
            <a:r>
              <a:rPr lang="en-US" altLang="zh-CN" sz="2000" dirty="0">
                <a:latin typeface="+mn-ea"/>
              </a:rPr>
              <a:t>radiative Bhabha at zero degree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D4C1620-63C8-4370-52D4-3EF9E7353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367" y="3034475"/>
            <a:ext cx="2013696" cy="46409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4AEB5B0-9609-808E-B299-81670B3CD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9415" y="2803335"/>
            <a:ext cx="1401251" cy="79064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61348B4-E130-D908-A8F6-A960E319C114}"/>
              </a:ext>
            </a:extLst>
          </p:cNvPr>
          <p:cNvSpPr txBox="1"/>
          <p:nvPr/>
        </p:nvSpPr>
        <p:spPr>
          <a:xfrm>
            <a:off x="810933" y="2009846"/>
            <a:ext cx="4625238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ea typeface="楷体" panose="02010609060101010101" pitchFamily="49" charset="-122"/>
              </a:rPr>
              <a:t>Large</a:t>
            </a:r>
            <a:r>
              <a:rPr lang="zh-CN" altLang="en-US" dirty="0">
                <a:ea typeface="楷体" panose="02010609060101010101" pitchFamily="49" charset="-122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楷体" panose="02010609060101010101" pitchFamily="49" charset="-122"/>
              </a:rPr>
              <a:t>cross</a:t>
            </a:r>
            <a:r>
              <a:rPr lang="zh-CN" altLang="en-US" dirty="0">
                <a:solidFill>
                  <a:srgbClr val="FF0000"/>
                </a:solidFill>
                <a:ea typeface="楷体" panose="02010609060101010101" pitchFamily="49" charset="-122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楷体" panose="02010609060101010101" pitchFamily="49" charset="-122"/>
              </a:rPr>
              <a:t>section</a:t>
            </a:r>
            <a:endParaRPr lang="zh-CN" altLang="en-US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F6BE073-2DBE-022A-BF51-CE8D3E835F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585" y="4564047"/>
            <a:ext cx="6350909" cy="79065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F6D2C92-8CD9-76ED-3E39-2CC4E97CD87A}"/>
              </a:ext>
            </a:extLst>
          </p:cNvPr>
          <p:cNvSpPr txBox="1"/>
          <p:nvPr/>
        </p:nvSpPr>
        <p:spPr>
          <a:xfrm>
            <a:off x="271983" y="315936"/>
            <a:ext cx="53145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Fast Lumi Monitor Project of CEPC</a:t>
            </a:r>
          </a:p>
        </p:txBody>
      </p:sp>
    </p:spTree>
    <p:extLst>
      <p:ext uri="{BB962C8B-B14F-4D97-AF65-F5344CB8AC3E}">
        <p14:creationId xmlns:p14="http://schemas.microsoft.com/office/powerpoint/2010/main" val="1292829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1BA0435-0FC8-3192-8FA8-69B0DCFA7BD2}"/>
              </a:ext>
            </a:extLst>
          </p:cNvPr>
          <p:cNvSpPr txBox="1"/>
          <p:nvPr/>
        </p:nvSpPr>
        <p:spPr>
          <a:xfrm>
            <a:off x="271983" y="315936"/>
            <a:ext cx="53145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Fast Lumi Monitor Project of CEPC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2C6DE1F-C49D-3396-A7BB-C2704889F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33" y="2234815"/>
            <a:ext cx="5829604" cy="256231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1440BBE-C046-0C29-AB83-29158AD159B5}"/>
              </a:ext>
            </a:extLst>
          </p:cNvPr>
          <p:cNvSpPr txBox="1"/>
          <p:nvPr/>
        </p:nvSpPr>
        <p:spPr>
          <a:xfrm>
            <a:off x="520607" y="1321542"/>
            <a:ext cx="506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Where to detect radiative Bhabha electrons?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BB73CE8-14F0-A28B-6ACB-617256C94D11}"/>
              </a:ext>
            </a:extLst>
          </p:cNvPr>
          <p:cNvSpPr/>
          <p:nvPr/>
        </p:nvSpPr>
        <p:spPr>
          <a:xfrm>
            <a:off x="3390622" y="2309361"/>
            <a:ext cx="1341565" cy="19889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4FCF30E-6889-C768-4432-961F6EECF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209" y="2234815"/>
            <a:ext cx="3219020" cy="18884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545387E-38BE-9FE3-C12F-FBAB5AFCF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050" y="4486117"/>
            <a:ext cx="3219020" cy="205396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3BF9680-D2ED-32CC-606C-82CBFDEF8A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7348" y="632552"/>
            <a:ext cx="3497722" cy="124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42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473</Words>
  <Application>Microsoft Office PowerPoint</Application>
  <PresentationFormat>宽屏</PresentationFormat>
  <Paragraphs>83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Optima</vt:lpstr>
      <vt:lpstr>等线</vt:lpstr>
      <vt:lpstr>等线 Light</vt:lpstr>
      <vt:lpstr>楷体</vt:lpstr>
      <vt:lpstr>Arial</vt:lpstr>
      <vt:lpstr>Cambria Math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雁鹏 李</dc:creator>
  <cp:lastModifiedBy>雁鹏 李</cp:lastModifiedBy>
  <cp:revision>7</cp:revision>
  <dcterms:created xsi:type="dcterms:W3CDTF">2025-07-15T04:20:49Z</dcterms:created>
  <dcterms:modified xsi:type="dcterms:W3CDTF">2025-07-16T05:23:17Z</dcterms:modified>
</cp:coreProperties>
</file>