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10"/>
  </p:handoutMasterIdLst>
  <p:sldIdLst>
    <p:sldId id="264" r:id="rId3"/>
    <p:sldId id="265" r:id="rId5"/>
    <p:sldId id="271" r:id="rId6"/>
    <p:sldId id="274" r:id="rId7"/>
    <p:sldId id="275" r:id="rId8"/>
    <p:sldId id="277"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r>
              <a:rPr lang="zh-CN" altLang="en-US" smtClean="0"/>
              <a:t>2025-6-5</a:t>
            </a:r>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3rd DRD3 week on Solid State Detectors R&amp;D</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r>
              <a:rPr lang="zh-CN" altLang="en-US" smtClean="0"/>
              <a:t>2025-6-5</a:t>
            </a:r>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3rd DRD3 week on Solid State Detectors R&amp;D</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r>
              <a:rPr lang="zh-CN" altLang="en-US" smtClean="0"/>
              <a:t>2025-6-5</a:t>
            </a:r>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3rd DRD3 week on Solid State Detectors R&amp;D</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397600"/>
            <a:ext cx="9799200" cy="11052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5040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r>
              <a:rPr lang="zh-CN" altLang="en-US" smtClean="0"/>
              <a:t>2025-6-5</a:t>
            </a:r>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3rd DRD3 week on Solid State Detectors R&amp;D</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r>
              <a:rPr lang="zh-CN" altLang="en-US" smtClean="0"/>
              <a:t>2025-6-5</a:t>
            </a:r>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3rd DRD3 week on Solid State Detectors R&amp;D</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r>
              <a:rPr lang="zh-CN" altLang="en-US" smtClean="0"/>
              <a:t>2025-6-5</a:t>
            </a:r>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3rd DRD3 week on Solid State Detectors R&amp;D</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04000"/>
            <a:ext cx="5342400" cy="4140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04000"/>
            <a:ext cx="5342400" cy="4140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r>
              <a:rPr lang="zh-CN" altLang="en-US" smtClean="0"/>
              <a:t>2025-6-5</a:t>
            </a:r>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3rd DRD3 week on Solid State Detectors R&amp;D</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r>
              <a:rPr lang="zh-CN" altLang="en-US" smtClean="0"/>
              <a:t>2025-6-5</a:t>
            </a:r>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3rd DRD3 week on Solid State Detectors R&amp;D</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r>
              <a:rPr lang="zh-CN" altLang="en-US" smtClean="0"/>
              <a:t>2025-6-5</a:t>
            </a:r>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3rd DRD3 week on Solid State Detectors R&amp;D</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r>
              <a:rPr lang="zh-CN" altLang="en-US" smtClean="0"/>
              <a:t>2025-6-5</a:t>
            </a:r>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3rd DRD3 week on Solid State Detectors R&amp;D</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r>
              <a:rPr lang="zh-CN" altLang="en-US" smtClean="0"/>
              <a:t>2025-6-5</a:t>
            </a:r>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3rd DRD3 week on Solid State Detectors R&amp;D</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r>
              <a:rPr lang="zh-CN" altLang="en-US" smtClean="0"/>
              <a:t>2025-6-5</a:t>
            </a:r>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zh-CN" altLang="en-US" dirty="0"/>
              <a:t>3rd DRD3 week on Solid State Detectors R&amp;D</a:t>
            </a:r>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ea"/>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6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Strip detectors - Adjustments on the Electric Field and Weighting Field</a:t>
            </a:r>
            <a:endParaRPr lang="zh-CN" altLang="en-US"/>
          </a:p>
        </p:txBody>
      </p:sp>
      <p:sp>
        <p:nvSpPr>
          <p:cNvPr id="3" name="内容占位符 2"/>
          <p:cNvSpPr>
            <a:spLocks noGrp="1"/>
          </p:cNvSpPr>
          <p:nvPr>
            <p:ph idx="1"/>
          </p:nvPr>
        </p:nvSpPr>
        <p:spPr>
          <a:xfrm>
            <a:off x="608330" y="1490345"/>
            <a:ext cx="5268595" cy="4759325"/>
          </a:xfrm>
        </p:spPr>
        <p:txBody>
          <a:bodyPr>
            <a:normAutofit lnSpcReduction="20000"/>
          </a:bodyPr>
          <a:p>
            <a:r>
              <a:rPr lang="en-US" altLang="zh-CN"/>
              <a:t>For detectors with many readout electrodes (say &gt; 10), it is hard and unnecessary to solve the fields across the whole detector</a:t>
            </a:r>
            <a:endParaRPr lang="en-US" altLang="zh-CN"/>
          </a:p>
          <a:p>
            <a:r>
              <a:rPr lang="en-US" altLang="zh-CN"/>
              <a:t>After considering the effect from neighbouring electrodes, all the electrodes could be assigned with the same fields because of periodicity</a:t>
            </a:r>
            <a:endParaRPr lang="en-US" altLang="zh-CN"/>
          </a:p>
          <a:p>
            <a:r>
              <a:rPr lang="en-US" altLang="zh-CN"/>
              <a:t>Carriers will not only induce signal on the nearest electrode, but also on other electrodes with non-zero weighting potential at the place of the carrier</a:t>
            </a:r>
            <a:endParaRPr lang="en-US" altLang="zh-CN"/>
          </a:p>
        </p:txBody>
      </p:sp>
      <p:sp>
        <p:nvSpPr>
          <p:cNvPr id="4" name="日期占位符 3"/>
          <p:cNvSpPr>
            <a:spLocks noGrp="1"/>
          </p:cNvSpPr>
          <p:nvPr>
            <p:ph type="dt" sz="half" idx="10"/>
          </p:nvPr>
        </p:nvSpPr>
        <p:spPr/>
        <p:txBody>
          <a:bodyPr/>
          <a:p>
            <a:r>
              <a:rPr lang="zh-CN" altLang="en-US" smtClean="0"/>
              <a:t>2025-6-5</a:t>
            </a:r>
            <a:endParaRPr lang="zh-CN" altLang="en-US"/>
          </a:p>
        </p:txBody>
      </p:sp>
      <p:sp>
        <p:nvSpPr>
          <p:cNvPr id="5" name="页脚占位符 4"/>
          <p:cNvSpPr>
            <a:spLocks noGrp="1"/>
          </p:cNvSpPr>
          <p:nvPr>
            <p:ph type="ftr" sz="quarter" idx="11"/>
          </p:nvPr>
        </p:nvSpPr>
        <p:spPr/>
        <p:txBody>
          <a:bodyPr/>
          <a:p>
            <a:r>
              <a:rPr lang="zh-CN" altLang="en-US"/>
              <a:t>3rd DRD3 week on Solid State Detectors R&amp;D</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7" name="图片 6" descr="截屏2025-06-04 00.13.14"/>
          <p:cNvPicPr>
            <a:picLocks noChangeAspect="1"/>
          </p:cNvPicPr>
          <p:nvPr/>
        </p:nvPicPr>
        <p:blipFill>
          <a:blip r:embed="rId1"/>
          <a:srcRect l="8567" t="6816" r="9275" b="8961"/>
          <a:stretch>
            <a:fillRect/>
          </a:stretch>
        </p:blipFill>
        <p:spPr>
          <a:xfrm rot="16200000">
            <a:off x="6913245" y="1506220"/>
            <a:ext cx="2210435" cy="1122045"/>
          </a:xfrm>
          <a:prstGeom prst="rect">
            <a:avLst/>
          </a:prstGeom>
        </p:spPr>
      </p:pic>
      <p:pic>
        <p:nvPicPr>
          <p:cNvPr id="8" name="图片 7"/>
          <p:cNvPicPr/>
          <p:nvPr/>
        </p:nvPicPr>
        <p:blipFill>
          <a:blip r:embed="rId2"/>
          <a:srcRect b="52809"/>
          <a:stretch>
            <a:fillRect/>
          </a:stretch>
        </p:blipFill>
        <p:spPr>
          <a:xfrm>
            <a:off x="6443345" y="3797300"/>
            <a:ext cx="4695825" cy="2245995"/>
          </a:xfrm>
          <a:prstGeom prst="rect">
            <a:avLst/>
          </a:prstGeom>
        </p:spPr>
      </p:pic>
      <p:sp>
        <p:nvSpPr>
          <p:cNvPr id="9" name="文本框 8"/>
          <p:cNvSpPr txBox="1"/>
          <p:nvPr/>
        </p:nvSpPr>
        <p:spPr>
          <a:xfrm>
            <a:off x="6244590" y="5801360"/>
            <a:ext cx="5487670" cy="645160"/>
          </a:xfrm>
          <a:prstGeom prst="rect">
            <a:avLst/>
          </a:prstGeom>
          <a:noFill/>
        </p:spPr>
        <p:txBody>
          <a:bodyPr wrap="square" rtlCol="0">
            <a:spAutoFit/>
          </a:bodyPr>
          <a:p>
            <a:r>
              <a:rPr lang="en-US" altLang="zh-CN" sz="1200"/>
              <a:t>An drifting carrier contributes signal to both the destination electrode and its neighbouring electrode (figure from</a:t>
            </a:r>
            <a:r>
              <a:rPr lang="en-US" altLang="zh-CN" sz="1200" i="1">
                <a:latin typeface="PingFang SC" panose="020B0400000000000000" charset="-122"/>
                <a:ea typeface="PingFang SC" panose="020B0400000000000000" charset="-122"/>
              </a:rPr>
              <a:t> Particle detectors: fundamentals and applications </a:t>
            </a:r>
            <a:r>
              <a:rPr lang="en-US" altLang="zh-CN" sz="1200"/>
              <a:t>by Hermann Kolanoski &amp; Norbert Wermes)</a:t>
            </a:r>
            <a:endParaRPr lang="en-US" altLang="zh-CN" sz="1200"/>
          </a:p>
        </p:txBody>
      </p:sp>
      <p:pic>
        <p:nvPicPr>
          <p:cNvPr id="10" name="图片 9" descr="截屏2025-06-04 00.23.17"/>
          <p:cNvPicPr>
            <a:picLocks noChangeAspect="1"/>
          </p:cNvPicPr>
          <p:nvPr/>
        </p:nvPicPr>
        <p:blipFill>
          <a:blip r:embed="rId3"/>
          <a:srcRect l="8702" t="7483" r="10654" b="8294"/>
          <a:stretch>
            <a:fillRect/>
          </a:stretch>
        </p:blipFill>
        <p:spPr>
          <a:xfrm rot="16200000">
            <a:off x="8760460" y="1489710"/>
            <a:ext cx="2177415" cy="1122045"/>
          </a:xfrm>
          <a:prstGeom prst="rect">
            <a:avLst/>
          </a:prstGeom>
        </p:spPr>
      </p:pic>
      <p:sp>
        <p:nvSpPr>
          <p:cNvPr id="11" name="文本框 10"/>
          <p:cNvSpPr txBox="1"/>
          <p:nvPr/>
        </p:nvSpPr>
        <p:spPr>
          <a:xfrm>
            <a:off x="6096635" y="3139440"/>
            <a:ext cx="5635625" cy="829945"/>
          </a:xfrm>
          <a:prstGeom prst="rect">
            <a:avLst/>
          </a:prstGeom>
          <a:noFill/>
        </p:spPr>
        <p:txBody>
          <a:bodyPr wrap="square" rtlCol="0">
            <a:spAutoFit/>
          </a:bodyPr>
          <a:p>
            <a:r>
              <a:rPr lang="en-US" altLang="zh-CN" sz="1200"/>
              <a:t>For each electrode, the electric nearby is periodic but the weighting field is not, while the weighting field of every electrode looks the same. That is why we could assign the same weighting field into every channel, avoiding calculate them many times. (But this is also true for the real electric field)</a:t>
            </a:r>
            <a:endParaRPr lang="en-US" altLang="zh-CN" sz="1200"/>
          </a:p>
        </p:txBody>
      </p:sp>
      <p:cxnSp>
        <p:nvCxnSpPr>
          <p:cNvPr id="12" name="直接箭头连接符 11"/>
          <p:cNvCxnSpPr>
            <a:stCxn id="7" idx="2"/>
          </p:cNvCxnSpPr>
          <p:nvPr/>
        </p:nvCxnSpPr>
        <p:spPr>
          <a:xfrm flipV="1">
            <a:off x="8579485" y="1193165"/>
            <a:ext cx="1706880" cy="87439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flipV="1">
            <a:off x="8579485" y="1621790"/>
            <a:ext cx="1690370" cy="44577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a:off x="8579485" y="2067560"/>
            <a:ext cx="1673860" cy="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a:off x="8595995" y="2067560"/>
            <a:ext cx="1657350" cy="4121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nvCxnSpPr>
        <p:spPr>
          <a:xfrm>
            <a:off x="8645525" y="2078990"/>
            <a:ext cx="1607820" cy="7804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Strip detectors - Cross Talk</a:t>
            </a:r>
            <a:endParaRPr lang="zh-CN" altLang="en-US"/>
          </a:p>
        </p:txBody>
      </p:sp>
      <p:sp>
        <p:nvSpPr>
          <p:cNvPr id="3" name="内容占位符 2"/>
          <p:cNvSpPr>
            <a:spLocks noGrp="1"/>
          </p:cNvSpPr>
          <p:nvPr>
            <p:ph idx="1"/>
          </p:nvPr>
        </p:nvSpPr>
        <p:spPr/>
        <p:txBody>
          <a:bodyPr/>
          <a:p>
            <a:r>
              <a:rPr lang="en-US" altLang="zh-CN"/>
              <a:t>Parasitic capacitances between neiboughing electrodes will change the output signal</a:t>
            </a:r>
            <a:endParaRPr lang="en-US" altLang="zh-CN"/>
          </a:p>
          <a:p>
            <a:pPr lvl="1"/>
            <a:r>
              <a:rPr lang="en-US" altLang="zh-CN"/>
              <a:t>Some strip sensor utilizes this feature to </a:t>
            </a:r>
            <a:r>
              <a:rPr lang="en-US" altLang="zh-CN"/>
              <a:t>reduce readout channels while keeping the space resolution unchanged</a:t>
            </a:r>
            <a:endParaRPr lang="en-US" altLang="zh-CN"/>
          </a:p>
        </p:txBody>
      </p:sp>
      <p:sp>
        <p:nvSpPr>
          <p:cNvPr id="4" name="日期占位符 3"/>
          <p:cNvSpPr>
            <a:spLocks noGrp="1"/>
          </p:cNvSpPr>
          <p:nvPr>
            <p:ph type="dt" sz="half" idx="10"/>
          </p:nvPr>
        </p:nvSpPr>
        <p:spPr/>
        <p:txBody>
          <a:bodyPr/>
          <a:p>
            <a:r>
              <a:rPr lang="zh-CN" altLang="en-US" smtClean="0"/>
              <a:t>2025-6-5</a:t>
            </a:r>
            <a:endParaRPr lang="zh-CN" altLang="en-US"/>
          </a:p>
        </p:txBody>
      </p:sp>
      <p:sp>
        <p:nvSpPr>
          <p:cNvPr id="5" name="页脚占位符 4"/>
          <p:cNvSpPr>
            <a:spLocks noGrp="1"/>
          </p:cNvSpPr>
          <p:nvPr>
            <p:ph type="ftr" sz="quarter" idx="11"/>
          </p:nvPr>
        </p:nvSpPr>
        <p:spPr/>
        <p:txBody>
          <a:bodyPr/>
          <a:p>
            <a:r>
              <a:rPr lang="zh-CN" altLang="en-US"/>
              <a:t>3rd DRD3 week on Solid State Detectors R&amp;D</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8" name="图片 7" descr="截屏2025-06-04 00.32.54"/>
          <p:cNvPicPr>
            <a:picLocks noChangeAspect="1"/>
          </p:cNvPicPr>
          <p:nvPr/>
        </p:nvPicPr>
        <p:blipFill>
          <a:blip r:embed="rId1"/>
          <a:stretch>
            <a:fillRect/>
          </a:stretch>
        </p:blipFill>
        <p:spPr>
          <a:xfrm>
            <a:off x="207645" y="3378200"/>
            <a:ext cx="2741930" cy="2248535"/>
          </a:xfrm>
          <a:prstGeom prst="rect">
            <a:avLst/>
          </a:prstGeom>
        </p:spPr>
      </p:pic>
      <p:sp>
        <p:nvSpPr>
          <p:cNvPr id="9" name="文本框 8"/>
          <p:cNvSpPr txBox="1"/>
          <p:nvPr/>
        </p:nvSpPr>
        <p:spPr>
          <a:xfrm>
            <a:off x="207645" y="5740400"/>
            <a:ext cx="3104515" cy="460375"/>
          </a:xfrm>
          <a:prstGeom prst="rect">
            <a:avLst/>
          </a:prstGeom>
          <a:noFill/>
        </p:spPr>
        <p:txBody>
          <a:bodyPr wrap="square" rtlCol="0">
            <a:spAutoFit/>
          </a:bodyPr>
          <a:p>
            <a:r>
              <a:rPr lang="en-US" altLang="zh-CN" sz="1200"/>
              <a:t>Resistances and capacitances between two readout strips in KiCad.</a:t>
            </a:r>
            <a:endParaRPr lang="en-US" altLang="zh-CN" sz="1200"/>
          </a:p>
        </p:txBody>
      </p:sp>
      <p:pic>
        <p:nvPicPr>
          <p:cNvPr id="11" name="图片 10" descr="截屏2025-06-04 00.35.51"/>
          <p:cNvPicPr>
            <a:picLocks noChangeAspect="1"/>
          </p:cNvPicPr>
          <p:nvPr/>
        </p:nvPicPr>
        <p:blipFill>
          <a:blip r:embed="rId2"/>
          <a:srcRect r="5487"/>
          <a:stretch>
            <a:fillRect/>
          </a:stretch>
        </p:blipFill>
        <p:spPr>
          <a:xfrm>
            <a:off x="10046970" y="3119755"/>
            <a:ext cx="2078355" cy="2148205"/>
          </a:xfrm>
          <a:prstGeom prst="rect">
            <a:avLst/>
          </a:prstGeom>
        </p:spPr>
      </p:pic>
      <p:pic>
        <p:nvPicPr>
          <p:cNvPr id="12" name="图片 11" descr="截屏2025-06-04 00.38.40"/>
          <p:cNvPicPr>
            <a:picLocks noChangeAspect="1"/>
          </p:cNvPicPr>
          <p:nvPr/>
        </p:nvPicPr>
        <p:blipFill>
          <a:blip r:embed="rId3"/>
          <a:stretch>
            <a:fillRect/>
          </a:stretch>
        </p:blipFill>
        <p:spPr>
          <a:xfrm>
            <a:off x="2949575" y="3462020"/>
            <a:ext cx="2359025" cy="1821815"/>
          </a:xfrm>
          <a:prstGeom prst="rect">
            <a:avLst/>
          </a:prstGeom>
        </p:spPr>
      </p:pic>
      <p:pic>
        <p:nvPicPr>
          <p:cNvPr id="13" name="图片 12" descr="截屏2025-06-04 00.39.10"/>
          <p:cNvPicPr>
            <a:picLocks noChangeAspect="1"/>
          </p:cNvPicPr>
          <p:nvPr/>
        </p:nvPicPr>
        <p:blipFill>
          <a:blip r:embed="rId4"/>
          <a:stretch>
            <a:fillRect/>
          </a:stretch>
        </p:blipFill>
        <p:spPr>
          <a:xfrm>
            <a:off x="5426075" y="3462020"/>
            <a:ext cx="2211705" cy="1821815"/>
          </a:xfrm>
          <a:prstGeom prst="rect">
            <a:avLst/>
          </a:prstGeom>
        </p:spPr>
      </p:pic>
      <p:pic>
        <p:nvPicPr>
          <p:cNvPr id="14" name="图片 13" descr="截屏2025-06-04 00.40.05"/>
          <p:cNvPicPr>
            <a:picLocks noChangeAspect="1"/>
          </p:cNvPicPr>
          <p:nvPr/>
        </p:nvPicPr>
        <p:blipFill>
          <a:blip r:embed="rId5"/>
          <a:stretch>
            <a:fillRect/>
          </a:stretch>
        </p:blipFill>
        <p:spPr>
          <a:xfrm>
            <a:off x="7637780" y="3462020"/>
            <a:ext cx="2358390" cy="1821815"/>
          </a:xfrm>
          <a:prstGeom prst="rect">
            <a:avLst/>
          </a:prstGeom>
        </p:spPr>
      </p:pic>
      <p:sp>
        <p:nvSpPr>
          <p:cNvPr id="15" name="文本框 14"/>
          <p:cNvSpPr txBox="1"/>
          <p:nvPr/>
        </p:nvSpPr>
        <p:spPr>
          <a:xfrm>
            <a:off x="3312160" y="5614670"/>
            <a:ext cx="8879840" cy="899160"/>
          </a:xfrm>
          <a:prstGeom prst="rect">
            <a:avLst/>
          </a:prstGeom>
          <a:noFill/>
        </p:spPr>
        <p:txBody>
          <a:bodyPr wrap="square" rtlCol="0">
            <a:noAutofit/>
          </a:bodyPr>
          <a:p>
            <a:r>
              <a:rPr lang="en-US" altLang="zh-CN" sz="1200"/>
              <a:t>Signals induced on a 40-channel AC-readout strip sensor (left 3 figures) from a MIP hitting on electrode 26. Without cross talking (merely considering the expansion of the weighting field), the signs of the pulse on the neighbouring electrodes are opposite to the original one. But with cross talking, these signs appear to be the same, and lead to a charge collection with the same sign as the target electrode (right).</a:t>
            </a:r>
            <a:endParaRPr lang="en-US" altLang="zh-CN" sz="1200"/>
          </a:p>
        </p:txBody>
      </p:sp>
      <p:sp>
        <p:nvSpPr>
          <p:cNvPr id="16" name="文本框 15"/>
          <p:cNvSpPr txBox="1"/>
          <p:nvPr/>
        </p:nvSpPr>
        <p:spPr>
          <a:xfrm>
            <a:off x="3290570" y="5267960"/>
            <a:ext cx="1898650" cy="275590"/>
          </a:xfrm>
          <a:prstGeom prst="rect">
            <a:avLst/>
          </a:prstGeom>
          <a:noFill/>
        </p:spPr>
        <p:txBody>
          <a:bodyPr wrap="square" rtlCol="0">
            <a:spAutoFit/>
          </a:bodyPr>
          <a:p>
            <a:pPr algn="ctr"/>
            <a:r>
              <a:rPr lang="en-US" altLang="zh-CN" sz="1200"/>
              <a:t>signal of electrode 25</a:t>
            </a:r>
            <a:endParaRPr lang="en-US" altLang="zh-CN" sz="1200"/>
          </a:p>
        </p:txBody>
      </p:sp>
      <p:sp>
        <p:nvSpPr>
          <p:cNvPr id="17" name="文本框 16"/>
          <p:cNvSpPr txBox="1"/>
          <p:nvPr/>
        </p:nvSpPr>
        <p:spPr>
          <a:xfrm>
            <a:off x="5628005" y="5267960"/>
            <a:ext cx="1898650" cy="275590"/>
          </a:xfrm>
          <a:prstGeom prst="rect">
            <a:avLst/>
          </a:prstGeom>
          <a:noFill/>
        </p:spPr>
        <p:txBody>
          <a:bodyPr wrap="square" rtlCol="0">
            <a:spAutoFit/>
          </a:bodyPr>
          <a:p>
            <a:pPr algn="ctr"/>
            <a:r>
              <a:rPr lang="en-US" altLang="zh-CN" sz="1200"/>
              <a:t>signal of electrode 26</a:t>
            </a:r>
            <a:endParaRPr lang="en-US" altLang="zh-CN" sz="1200"/>
          </a:p>
        </p:txBody>
      </p:sp>
      <p:sp>
        <p:nvSpPr>
          <p:cNvPr id="18" name="文本框 17"/>
          <p:cNvSpPr txBox="1"/>
          <p:nvPr/>
        </p:nvSpPr>
        <p:spPr>
          <a:xfrm>
            <a:off x="7901305" y="5267960"/>
            <a:ext cx="1898650" cy="275590"/>
          </a:xfrm>
          <a:prstGeom prst="rect">
            <a:avLst/>
          </a:prstGeom>
          <a:noFill/>
        </p:spPr>
        <p:txBody>
          <a:bodyPr wrap="square" rtlCol="0">
            <a:spAutoFit/>
          </a:bodyPr>
          <a:p>
            <a:pPr algn="ctr"/>
            <a:r>
              <a:rPr lang="en-US" altLang="zh-CN" sz="1200"/>
              <a:t>signal of electrode 27</a:t>
            </a:r>
            <a:endParaRPr lang="en-US" altLang="zh-CN" sz="1200"/>
          </a:p>
        </p:txBody>
      </p:sp>
      <p:sp>
        <p:nvSpPr>
          <p:cNvPr id="19" name="文本框 18"/>
          <p:cNvSpPr txBox="1"/>
          <p:nvPr/>
        </p:nvSpPr>
        <p:spPr>
          <a:xfrm>
            <a:off x="10189845" y="5166360"/>
            <a:ext cx="1898650" cy="460375"/>
          </a:xfrm>
          <a:prstGeom prst="rect">
            <a:avLst/>
          </a:prstGeom>
          <a:noFill/>
        </p:spPr>
        <p:txBody>
          <a:bodyPr wrap="square" rtlCol="0">
            <a:spAutoFit/>
          </a:bodyPr>
          <a:p>
            <a:pPr algn="ctr"/>
            <a:r>
              <a:rPr lang="en-US" altLang="zh-CN" sz="1200"/>
              <a:t>charge collection of the 40-channeled sensor</a:t>
            </a:r>
            <a:endParaRPr lang="en-US" altLang="zh-CN" sz="1200"/>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Multiple Events - Batch Job</a:t>
            </a:r>
            <a:endParaRPr lang="zh-CN" altLang="en-US"/>
          </a:p>
        </p:txBody>
      </p:sp>
      <p:sp>
        <p:nvSpPr>
          <p:cNvPr id="3" name="内容占位符 2"/>
          <p:cNvSpPr>
            <a:spLocks noGrp="1"/>
          </p:cNvSpPr>
          <p:nvPr>
            <p:ph idx="1"/>
          </p:nvPr>
        </p:nvSpPr>
        <p:spPr/>
        <p:txBody>
          <a:bodyPr/>
          <a:p>
            <a:r>
              <a:rPr lang="en-US" altLang="zh-CN"/>
              <a:t>For obtaining the statistical performances (e.g. the space resolution, the time resolution) of a detector, a great amount of events need to be simulated </a:t>
            </a:r>
            <a:endParaRPr lang="en-US" altLang="zh-CN"/>
          </a:p>
          <a:p>
            <a:r>
              <a:rPr lang="en-US" altLang="zh-CN"/>
              <a:t>HTCondor service is utilized (temporarily only available for IHEP users)</a:t>
            </a:r>
            <a:endParaRPr lang="en-US" altLang="zh-CN"/>
          </a:p>
        </p:txBody>
      </p:sp>
      <p:sp>
        <p:nvSpPr>
          <p:cNvPr id="4" name="日期占位符 3"/>
          <p:cNvSpPr>
            <a:spLocks noGrp="1"/>
          </p:cNvSpPr>
          <p:nvPr>
            <p:ph type="dt" sz="half" idx="10"/>
          </p:nvPr>
        </p:nvSpPr>
        <p:spPr/>
        <p:txBody>
          <a:bodyPr/>
          <a:p>
            <a:r>
              <a:rPr lang="zh-CN" altLang="en-US" smtClean="0"/>
              <a:t>2025-6-5</a:t>
            </a:r>
            <a:endParaRPr lang="zh-CN" altLang="en-US"/>
          </a:p>
        </p:txBody>
      </p:sp>
      <p:sp>
        <p:nvSpPr>
          <p:cNvPr id="5" name="页脚占位符 4"/>
          <p:cNvSpPr>
            <a:spLocks noGrp="1"/>
          </p:cNvSpPr>
          <p:nvPr>
            <p:ph type="ftr" sz="quarter" idx="11"/>
          </p:nvPr>
        </p:nvSpPr>
        <p:spPr/>
        <p:txBody>
          <a:bodyPr/>
          <a:p>
            <a:r>
              <a:rPr lang="zh-CN" altLang="en-US"/>
              <a:t>3rd DRD3 week on Solid State Detectors R&amp;D</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8" name="文本框 7"/>
          <p:cNvSpPr txBox="1"/>
          <p:nvPr/>
        </p:nvSpPr>
        <p:spPr>
          <a:xfrm>
            <a:off x="748030" y="5511800"/>
            <a:ext cx="5228590" cy="829945"/>
          </a:xfrm>
          <a:prstGeom prst="rect">
            <a:avLst/>
          </a:prstGeom>
          <a:noFill/>
        </p:spPr>
        <p:txBody>
          <a:bodyPr wrap="square" rtlCol="0">
            <a:spAutoFit/>
          </a:bodyPr>
          <a:p>
            <a:r>
              <a:rPr lang="en-US" altLang="zh-CN" sz="1200"/>
              <a:t>For calculating the space resolution of a strip sensor, about 10000 events are needed. We divide the events in to 100 jobs and send them to compute platforms by HTCondor service. The figures on the left and the right correspond to different injection angles.</a:t>
            </a:r>
            <a:endParaRPr lang="en-US" altLang="zh-CN" sz="1200"/>
          </a:p>
        </p:txBody>
      </p:sp>
      <p:pic>
        <p:nvPicPr>
          <p:cNvPr id="9" name="图片 8" descr="截屏2025-06-04 00.59.14"/>
          <p:cNvPicPr>
            <a:picLocks noChangeAspect="1"/>
          </p:cNvPicPr>
          <p:nvPr/>
        </p:nvPicPr>
        <p:blipFill>
          <a:blip r:embed="rId1"/>
          <a:srcRect b="10979"/>
          <a:stretch>
            <a:fillRect/>
          </a:stretch>
        </p:blipFill>
        <p:spPr>
          <a:xfrm>
            <a:off x="7053580" y="2802890"/>
            <a:ext cx="3453765" cy="2893695"/>
          </a:xfrm>
          <a:prstGeom prst="rect">
            <a:avLst/>
          </a:prstGeom>
        </p:spPr>
      </p:pic>
      <p:cxnSp>
        <p:nvCxnSpPr>
          <p:cNvPr id="10" name="直接箭头连接符 9"/>
          <p:cNvCxnSpPr/>
          <p:nvPr/>
        </p:nvCxnSpPr>
        <p:spPr>
          <a:xfrm>
            <a:off x="5971540" y="4250055"/>
            <a:ext cx="101981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6454775" y="5696585"/>
            <a:ext cx="4652010" cy="645160"/>
          </a:xfrm>
          <a:prstGeom prst="rect">
            <a:avLst/>
          </a:prstGeom>
          <a:noFill/>
        </p:spPr>
        <p:txBody>
          <a:bodyPr wrap="square" rtlCol="0">
            <a:spAutoFit/>
          </a:bodyPr>
          <a:p>
            <a:r>
              <a:rPr lang="en-US" altLang="zh-CN" sz="1200"/>
              <a:t>Every running result of a job will be filled into an .root file by the form of ROOT TTree object. The TTrees are able to be further analysed.</a:t>
            </a:r>
            <a:endParaRPr lang="en-US" altLang="zh-CN" sz="1200"/>
          </a:p>
        </p:txBody>
      </p:sp>
      <p:pic>
        <p:nvPicPr>
          <p:cNvPr id="12" name="图片 11" descr="截屏2025-06-04 02.08.25"/>
          <p:cNvPicPr>
            <a:picLocks noChangeAspect="1"/>
          </p:cNvPicPr>
          <p:nvPr/>
        </p:nvPicPr>
        <p:blipFill>
          <a:blip r:embed="rId2"/>
          <a:srcRect l="7525" r="6890"/>
          <a:stretch>
            <a:fillRect/>
          </a:stretch>
        </p:blipFill>
        <p:spPr>
          <a:xfrm rot="5400000">
            <a:off x="396240" y="3154680"/>
            <a:ext cx="2691765" cy="1988820"/>
          </a:xfrm>
          <a:prstGeom prst="rect">
            <a:avLst/>
          </a:prstGeom>
        </p:spPr>
      </p:pic>
      <p:pic>
        <p:nvPicPr>
          <p:cNvPr id="13" name="图片 12" descr="截屏2025-06-04 02.11.09"/>
          <p:cNvPicPr>
            <a:picLocks noChangeAspect="1"/>
          </p:cNvPicPr>
          <p:nvPr/>
        </p:nvPicPr>
        <p:blipFill>
          <a:blip r:embed="rId3"/>
          <a:srcRect l="24665" t="463" r="34665" b="-573"/>
          <a:stretch>
            <a:fillRect/>
          </a:stretch>
        </p:blipFill>
        <p:spPr>
          <a:xfrm rot="5400000">
            <a:off x="3195320" y="2678430"/>
            <a:ext cx="2541270" cy="288607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Multiple Events - Statistics from waveforms</a:t>
            </a:r>
            <a:endParaRPr lang="zh-CN" altLang="en-US"/>
          </a:p>
        </p:txBody>
      </p:sp>
      <p:sp>
        <p:nvSpPr>
          <p:cNvPr id="3" name="内容占位符 2"/>
          <p:cNvSpPr>
            <a:spLocks noGrp="1"/>
          </p:cNvSpPr>
          <p:nvPr>
            <p:ph idx="1"/>
          </p:nvPr>
        </p:nvSpPr>
        <p:spPr/>
        <p:txBody>
          <a:bodyPr/>
          <a:p>
            <a:r>
              <a:rPr lang="en-US" altLang="zh-CN"/>
              <a:t>Every event brings a list of </a:t>
            </a:r>
            <a:r>
              <a:rPr lang="en-US" altLang="zh-CN"/>
              <a:t>characterized datas</a:t>
            </a:r>
            <a:endParaRPr lang="en-US" altLang="zh-CN"/>
          </a:p>
          <a:p>
            <a:pPr lvl="1"/>
            <a:r>
              <a:rPr lang="en-US" altLang="zh-CN"/>
              <a:t>total amplitude, gravity center, cluster size,  time over threshold, etc.</a:t>
            </a:r>
            <a:endParaRPr lang="en-US" altLang="zh-CN"/>
          </a:p>
          <a:p>
            <a:pPr lvl="1"/>
            <a:r>
              <a:rPr lang="en-US" altLang="zh-CN"/>
              <a:t>their distributions reflect the procedure of particle-detector interaction</a:t>
            </a:r>
            <a:endParaRPr lang="en-US" altLang="zh-CN"/>
          </a:p>
        </p:txBody>
      </p:sp>
      <p:sp>
        <p:nvSpPr>
          <p:cNvPr id="4" name="日期占位符 3"/>
          <p:cNvSpPr>
            <a:spLocks noGrp="1"/>
          </p:cNvSpPr>
          <p:nvPr>
            <p:ph type="dt" sz="half" idx="10"/>
          </p:nvPr>
        </p:nvSpPr>
        <p:spPr/>
        <p:txBody>
          <a:bodyPr/>
          <a:p>
            <a:r>
              <a:rPr lang="zh-CN" altLang="en-US" smtClean="0"/>
              <a:t>2025-6-5</a:t>
            </a:r>
            <a:endParaRPr lang="zh-CN" altLang="en-US"/>
          </a:p>
        </p:txBody>
      </p:sp>
      <p:sp>
        <p:nvSpPr>
          <p:cNvPr id="5" name="页脚占位符 4"/>
          <p:cNvSpPr>
            <a:spLocks noGrp="1"/>
          </p:cNvSpPr>
          <p:nvPr>
            <p:ph type="ftr" sz="quarter" idx="11"/>
          </p:nvPr>
        </p:nvSpPr>
        <p:spPr/>
        <p:txBody>
          <a:bodyPr/>
          <a:p>
            <a:r>
              <a:rPr lang="zh-CN" altLang="en-US"/>
              <a:t>3rd DRD3 week on Solid State Detectors R&amp;D</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7" name="图片 6" descr="截屏2025-06-04 02.11.53"/>
          <p:cNvPicPr>
            <a:picLocks noChangeAspect="1"/>
          </p:cNvPicPr>
          <p:nvPr/>
        </p:nvPicPr>
        <p:blipFill>
          <a:blip r:embed="rId1"/>
          <a:stretch>
            <a:fillRect/>
          </a:stretch>
        </p:blipFill>
        <p:spPr>
          <a:xfrm>
            <a:off x="3509010" y="4180205"/>
            <a:ext cx="2517775" cy="1761490"/>
          </a:xfrm>
          <a:prstGeom prst="rect">
            <a:avLst/>
          </a:prstGeom>
        </p:spPr>
      </p:pic>
      <p:pic>
        <p:nvPicPr>
          <p:cNvPr id="8" name="图片 7" descr="截屏2025-06-04 02.12.14"/>
          <p:cNvPicPr>
            <a:picLocks noChangeAspect="1"/>
          </p:cNvPicPr>
          <p:nvPr/>
        </p:nvPicPr>
        <p:blipFill>
          <a:blip r:embed="rId2"/>
          <a:stretch>
            <a:fillRect/>
          </a:stretch>
        </p:blipFill>
        <p:spPr>
          <a:xfrm>
            <a:off x="1055370" y="4236085"/>
            <a:ext cx="2266315" cy="1625600"/>
          </a:xfrm>
          <a:prstGeom prst="rect">
            <a:avLst/>
          </a:prstGeom>
        </p:spPr>
      </p:pic>
      <p:pic>
        <p:nvPicPr>
          <p:cNvPr id="9" name="图片 8" descr="截屏2025-06-04 02.12.54"/>
          <p:cNvPicPr>
            <a:picLocks noChangeAspect="1"/>
          </p:cNvPicPr>
          <p:nvPr/>
        </p:nvPicPr>
        <p:blipFill>
          <a:blip r:embed="rId3"/>
          <a:stretch>
            <a:fillRect/>
          </a:stretch>
        </p:blipFill>
        <p:spPr>
          <a:xfrm>
            <a:off x="6266815" y="4177665"/>
            <a:ext cx="2362200" cy="1744980"/>
          </a:xfrm>
          <a:prstGeom prst="rect">
            <a:avLst/>
          </a:prstGeom>
        </p:spPr>
      </p:pic>
      <p:pic>
        <p:nvPicPr>
          <p:cNvPr id="12" name="图片 11" descr="截屏2025-06-04 02.19.34"/>
          <p:cNvPicPr>
            <a:picLocks noChangeAspect="1"/>
          </p:cNvPicPr>
          <p:nvPr/>
        </p:nvPicPr>
        <p:blipFill>
          <a:blip r:embed="rId4"/>
          <a:stretch>
            <a:fillRect/>
          </a:stretch>
        </p:blipFill>
        <p:spPr>
          <a:xfrm>
            <a:off x="8900160" y="4215765"/>
            <a:ext cx="2504440" cy="1673225"/>
          </a:xfrm>
          <a:prstGeom prst="rect">
            <a:avLst/>
          </a:prstGeom>
        </p:spPr>
      </p:pic>
      <p:sp>
        <p:nvSpPr>
          <p:cNvPr id="16" name="文本框 15"/>
          <p:cNvSpPr txBox="1"/>
          <p:nvPr/>
        </p:nvSpPr>
        <p:spPr>
          <a:xfrm>
            <a:off x="131445" y="5888990"/>
            <a:ext cx="12060555" cy="477520"/>
          </a:xfrm>
          <a:prstGeom prst="rect">
            <a:avLst/>
          </a:prstGeom>
          <a:noFill/>
        </p:spPr>
        <p:txBody>
          <a:bodyPr wrap="square" rtlCol="0">
            <a:noAutofit/>
          </a:bodyPr>
          <a:p>
            <a:r>
              <a:rPr lang="en-US" altLang="zh-CN" sz="1200"/>
              <a:t>The amplitude, c.o.g., cluster size and ToT of an strip sensor under 3 GeV proton beam. The upper figures are for perpendicular injection, while the lower figures corresopnds to an injection tilted for 60 degrees. Beacuse of the existance of a strong cross talk, the cluster sizes tend to be bigger than other strip devices.</a:t>
            </a:r>
            <a:endParaRPr lang="en-US" altLang="zh-CN" sz="1200"/>
          </a:p>
        </p:txBody>
      </p:sp>
      <p:pic>
        <p:nvPicPr>
          <p:cNvPr id="17" name="图片 16" descr="截屏2025-06-04 02.44.51"/>
          <p:cNvPicPr>
            <a:picLocks noChangeAspect="1"/>
          </p:cNvPicPr>
          <p:nvPr/>
        </p:nvPicPr>
        <p:blipFill>
          <a:blip r:embed="rId5"/>
          <a:stretch>
            <a:fillRect/>
          </a:stretch>
        </p:blipFill>
        <p:spPr>
          <a:xfrm>
            <a:off x="961390" y="2703195"/>
            <a:ext cx="2421890" cy="1498600"/>
          </a:xfrm>
          <a:prstGeom prst="rect">
            <a:avLst/>
          </a:prstGeom>
        </p:spPr>
      </p:pic>
      <p:pic>
        <p:nvPicPr>
          <p:cNvPr id="19" name="图片 18" descr="截屏2025-06-04 02.45.37"/>
          <p:cNvPicPr>
            <a:picLocks noChangeAspect="1"/>
          </p:cNvPicPr>
          <p:nvPr/>
        </p:nvPicPr>
        <p:blipFill>
          <a:blip r:embed="rId6"/>
          <a:stretch>
            <a:fillRect/>
          </a:stretch>
        </p:blipFill>
        <p:spPr>
          <a:xfrm>
            <a:off x="3468370" y="2668905"/>
            <a:ext cx="2527300" cy="1579880"/>
          </a:xfrm>
          <a:prstGeom prst="rect">
            <a:avLst/>
          </a:prstGeom>
        </p:spPr>
      </p:pic>
      <p:pic>
        <p:nvPicPr>
          <p:cNvPr id="24" name="图片 23" descr="截屏2025-06-04 02.46.27"/>
          <p:cNvPicPr>
            <a:picLocks noChangeAspect="1"/>
          </p:cNvPicPr>
          <p:nvPr/>
        </p:nvPicPr>
        <p:blipFill>
          <a:blip r:embed="rId7"/>
          <a:stretch>
            <a:fillRect/>
          </a:stretch>
        </p:blipFill>
        <p:spPr>
          <a:xfrm>
            <a:off x="6293485" y="2733675"/>
            <a:ext cx="2362200" cy="1497965"/>
          </a:xfrm>
          <a:prstGeom prst="rect">
            <a:avLst/>
          </a:prstGeom>
        </p:spPr>
      </p:pic>
      <p:pic>
        <p:nvPicPr>
          <p:cNvPr id="25" name="图片 24" descr="截屏2025-06-04 02.47.22"/>
          <p:cNvPicPr>
            <a:picLocks noChangeAspect="1"/>
          </p:cNvPicPr>
          <p:nvPr/>
        </p:nvPicPr>
        <p:blipFill>
          <a:blip r:embed="rId8"/>
          <a:stretch>
            <a:fillRect/>
          </a:stretch>
        </p:blipFill>
        <p:spPr>
          <a:xfrm>
            <a:off x="8953500" y="2716530"/>
            <a:ext cx="2466975" cy="1454785"/>
          </a:xfrm>
          <a:prstGeom prst="rect">
            <a:avLst/>
          </a:prstGeom>
        </p:spPr>
      </p:pic>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Multiple Events - Resolution Calculation</a:t>
            </a:r>
            <a:endParaRPr lang="zh-CN" altLang="en-US"/>
          </a:p>
        </p:txBody>
      </p:sp>
      <p:sp>
        <p:nvSpPr>
          <p:cNvPr id="3" name="内容占位符 2"/>
          <p:cNvSpPr>
            <a:spLocks noGrp="1"/>
          </p:cNvSpPr>
          <p:nvPr>
            <p:ph idx="1"/>
          </p:nvPr>
        </p:nvSpPr>
        <p:spPr/>
        <p:txBody>
          <a:bodyPr/>
          <a:p>
            <a:r>
              <a:rPr lang="en-US" altLang="zh-CN"/>
              <a:t>With proper knowledge of the incoming particle, we could calculate the error of the measured datas from the real ones</a:t>
            </a:r>
            <a:endParaRPr lang="en-US" altLang="zh-CN"/>
          </a:p>
          <a:p>
            <a:pPr lvl="1"/>
            <a:r>
              <a:rPr lang="en-US" altLang="zh-CN" sz="1600"/>
              <a:t>in reality we use telescope or trigger, but in simulation we have already known it</a:t>
            </a:r>
            <a:r>
              <a:rPr lang="en-US" altLang="zh-CN"/>
              <a:t> </a:t>
            </a:r>
            <a:endParaRPr lang="en-US" altLang="zh-CN"/>
          </a:p>
        </p:txBody>
      </p:sp>
      <p:sp>
        <p:nvSpPr>
          <p:cNvPr id="4" name="日期占位符 3"/>
          <p:cNvSpPr>
            <a:spLocks noGrp="1"/>
          </p:cNvSpPr>
          <p:nvPr>
            <p:ph type="dt" sz="half" idx="10"/>
          </p:nvPr>
        </p:nvSpPr>
        <p:spPr/>
        <p:txBody>
          <a:bodyPr/>
          <a:p>
            <a:r>
              <a:rPr lang="zh-CN" altLang="en-US" smtClean="0"/>
              <a:t>2025-6-5</a:t>
            </a:r>
            <a:endParaRPr lang="zh-CN" altLang="en-US"/>
          </a:p>
        </p:txBody>
      </p:sp>
      <p:sp>
        <p:nvSpPr>
          <p:cNvPr id="5" name="页脚占位符 4"/>
          <p:cNvSpPr>
            <a:spLocks noGrp="1"/>
          </p:cNvSpPr>
          <p:nvPr>
            <p:ph type="ftr" sz="quarter" idx="11"/>
          </p:nvPr>
        </p:nvSpPr>
        <p:spPr/>
        <p:txBody>
          <a:bodyPr/>
          <a:p>
            <a:r>
              <a:rPr lang="zh-CN" altLang="en-US"/>
              <a:t>3rd DRD3 week on Solid State Detectors R&amp;D</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7" name="图片 6" descr="截屏2025-06-04 02.14.40"/>
          <p:cNvPicPr>
            <a:picLocks noChangeAspect="1"/>
          </p:cNvPicPr>
          <p:nvPr/>
        </p:nvPicPr>
        <p:blipFill>
          <a:blip r:embed="rId1"/>
          <a:stretch>
            <a:fillRect/>
          </a:stretch>
        </p:blipFill>
        <p:spPr>
          <a:xfrm>
            <a:off x="775970" y="4130675"/>
            <a:ext cx="2371725" cy="1708150"/>
          </a:xfrm>
          <a:prstGeom prst="rect">
            <a:avLst/>
          </a:prstGeom>
        </p:spPr>
      </p:pic>
      <p:pic>
        <p:nvPicPr>
          <p:cNvPr id="10" name="图片 9" descr="截屏2025-06-04 02.13.28"/>
          <p:cNvPicPr>
            <a:picLocks noChangeAspect="1"/>
          </p:cNvPicPr>
          <p:nvPr/>
        </p:nvPicPr>
        <p:blipFill>
          <a:blip r:embed="rId2"/>
          <a:stretch>
            <a:fillRect/>
          </a:stretch>
        </p:blipFill>
        <p:spPr>
          <a:xfrm>
            <a:off x="5854700" y="4118610"/>
            <a:ext cx="2641600" cy="1772285"/>
          </a:xfrm>
          <a:prstGeom prst="rect">
            <a:avLst/>
          </a:prstGeom>
        </p:spPr>
      </p:pic>
      <p:pic>
        <p:nvPicPr>
          <p:cNvPr id="8" name="图片 7" descr="截屏2025-06-04 02.22.22"/>
          <p:cNvPicPr>
            <a:picLocks noChangeAspect="1"/>
          </p:cNvPicPr>
          <p:nvPr/>
        </p:nvPicPr>
        <p:blipFill>
          <a:blip r:embed="rId3"/>
          <a:stretch>
            <a:fillRect/>
          </a:stretch>
        </p:blipFill>
        <p:spPr>
          <a:xfrm>
            <a:off x="8521700" y="4147185"/>
            <a:ext cx="2641600" cy="1787525"/>
          </a:xfrm>
          <a:prstGeom prst="rect">
            <a:avLst/>
          </a:prstGeom>
        </p:spPr>
      </p:pic>
      <p:pic>
        <p:nvPicPr>
          <p:cNvPr id="9" name="图片 8" descr="截屏2025-06-04 02.23.13"/>
          <p:cNvPicPr>
            <a:picLocks noChangeAspect="1"/>
          </p:cNvPicPr>
          <p:nvPr/>
        </p:nvPicPr>
        <p:blipFill>
          <a:blip r:embed="rId4"/>
          <a:stretch>
            <a:fillRect/>
          </a:stretch>
        </p:blipFill>
        <p:spPr>
          <a:xfrm>
            <a:off x="3244850" y="4144010"/>
            <a:ext cx="2393315" cy="1708785"/>
          </a:xfrm>
          <a:prstGeom prst="rect">
            <a:avLst/>
          </a:prstGeom>
        </p:spPr>
      </p:pic>
      <p:sp>
        <p:nvSpPr>
          <p:cNvPr id="16" name="文本框 15"/>
          <p:cNvSpPr txBox="1"/>
          <p:nvPr/>
        </p:nvSpPr>
        <p:spPr>
          <a:xfrm>
            <a:off x="-38735" y="5877560"/>
            <a:ext cx="12282805" cy="477520"/>
          </a:xfrm>
          <a:prstGeom prst="rect">
            <a:avLst/>
          </a:prstGeom>
          <a:noFill/>
        </p:spPr>
        <p:txBody>
          <a:bodyPr wrap="square" rtlCol="0">
            <a:noAutofit/>
          </a:bodyPr>
          <a:p>
            <a:r>
              <a:rPr lang="en-US" altLang="zh-CN" sz="1200"/>
              <a:t>Two kinds of spacial resolution using amplitude and ToT (strip pitch as unit) and two kinds of time resolution using arrival time and constant ratio discriminator. </a:t>
            </a:r>
            <a:r>
              <a:rPr lang="en-US" altLang="zh-CN" sz="1200">
                <a:sym typeface="+mn-ea"/>
              </a:rPr>
              <a:t>The upper figures are for perpendicular injection (expected distribution of the gravity center error is drawn in green), while the lowers are for an injection tilted for 60 degrees. </a:t>
            </a:r>
            <a:endParaRPr lang="en-US" altLang="zh-CN" sz="1200"/>
          </a:p>
        </p:txBody>
      </p:sp>
      <p:pic>
        <p:nvPicPr>
          <p:cNvPr id="11" name="图片 10" descr="截屏2025-06-04 02.48.21"/>
          <p:cNvPicPr>
            <a:picLocks noChangeAspect="1"/>
          </p:cNvPicPr>
          <p:nvPr/>
        </p:nvPicPr>
        <p:blipFill>
          <a:blip r:embed="rId5"/>
          <a:stretch>
            <a:fillRect/>
          </a:stretch>
        </p:blipFill>
        <p:spPr>
          <a:xfrm>
            <a:off x="844550" y="2658110"/>
            <a:ext cx="2291080" cy="1488440"/>
          </a:xfrm>
          <a:prstGeom prst="rect">
            <a:avLst/>
          </a:prstGeom>
        </p:spPr>
      </p:pic>
      <p:pic>
        <p:nvPicPr>
          <p:cNvPr id="12" name="图片 11" descr="截屏2025-06-04 02.48.54"/>
          <p:cNvPicPr>
            <a:picLocks noChangeAspect="1"/>
          </p:cNvPicPr>
          <p:nvPr/>
        </p:nvPicPr>
        <p:blipFill>
          <a:blip r:embed="rId6"/>
          <a:stretch>
            <a:fillRect/>
          </a:stretch>
        </p:blipFill>
        <p:spPr>
          <a:xfrm>
            <a:off x="3261995" y="2658110"/>
            <a:ext cx="2357755" cy="1517015"/>
          </a:xfrm>
          <a:prstGeom prst="rect">
            <a:avLst/>
          </a:prstGeom>
        </p:spPr>
      </p:pic>
      <p:pic>
        <p:nvPicPr>
          <p:cNvPr id="13" name="图片 12" descr="截屏2025-06-04 02.49.30"/>
          <p:cNvPicPr>
            <a:picLocks noChangeAspect="1"/>
          </p:cNvPicPr>
          <p:nvPr/>
        </p:nvPicPr>
        <p:blipFill>
          <a:blip r:embed="rId7"/>
          <a:stretch>
            <a:fillRect/>
          </a:stretch>
        </p:blipFill>
        <p:spPr>
          <a:xfrm>
            <a:off x="5897245" y="2617470"/>
            <a:ext cx="2629535" cy="1547495"/>
          </a:xfrm>
          <a:prstGeom prst="rect">
            <a:avLst/>
          </a:prstGeom>
        </p:spPr>
      </p:pic>
      <p:pic>
        <p:nvPicPr>
          <p:cNvPr id="15" name="图片 14" descr="截屏2025-06-04 02.50.31"/>
          <p:cNvPicPr>
            <a:picLocks noChangeAspect="1"/>
          </p:cNvPicPr>
          <p:nvPr/>
        </p:nvPicPr>
        <p:blipFill>
          <a:blip r:embed="rId8"/>
          <a:stretch>
            <a:fillRect/>
          </a:stretch>
        </p:blipFill>
        <p:spPr>
          <a:xfrm>
            <a:off x="8512175" y="2628265"/>
            <a:ext cx="2633980" cy="1536700"/>
          </a:xfrm>
          <a:prstGeom prst="rect">
            <a:avLst/>
          </a:prstGeom>
        </p:spPr>
      </p:pic>
      <p:cxnSp>
        <p:nvCxnSpPr>
          <p:cNvPr id="14" name="直接连接符 13"/>
          <p:cNvCxnSpPr/>
          <p:nvPr/>
        </p:nvCxnSpPr>
        <p:spPr>
          <a:xfrm flipV="1">
            <a:off x="1714500" y="3242945"/>
            <a:ext cx="0" cy="76898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flipV="1">
            <a:off x="2557780" y="3255645"/>
            <a:ext cx="0" cy="76898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1714500" y="3255645"/>
            <a:ext cx="871220"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flipV="1">
            <a:off x="4179570" y="3242945"/>
            <a:ext cx="0" cy="76898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flipV="1">
            <a:off x="5022850" y="3255645"/>
            <a:ext cx="0" cy="76898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4179570" y="3255645"/>
            <a:ext cx="871220"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实操</a:t>
            </a:r>
            <a:r>
              <a:rPr lang="zh-CN" altLang="en-US"/>
              <a:t>环节</a:t>
            </a:r>
            <a:endParaRPr lang="zh-CN" altLang="en-US"/>
          </a:p>
        </p:txBody>
      </p:sp>
      <p:sp>
        <p:nvSpPr>
          <p:cNvPr id="3" name="内容占位符 2"/>
          <p:cNvSpPr>
            <a:spLocks noGrp="1"/>
          </p:cNvSpPr>
          <p:nvPr>
            <p:ph idx="1"/>
          </p:nvPr>
        </p:nvSpPr>
        <p:spPr/>
        <p:txBody>
          <a:bodyPr/>
          <a:p>
            <a:r>
              <a:rPr lang="zh-CN" altLang="en-US"/>
              <a:t>将数据解压到</a:t>
            </a:r>
            <a:r>
              <a:rPr lang="en-US" altLang="zh-CN"/>
              <a:t>raser/output/signal/</a:t>
            </a:r>
            <a:r>
              <a:rPr lang="en-US" altLang="zh-CN"/>
              <a:t>CMOS_strip/batch</a:t>
            </a:r>
            <a:endParaRPr lang="en-US" altLang="zh-CN"/>
          </a:p>
          <a:p>
            <a:r>
              <a:rPr lang="en-US" altLang="zh-CN"/>
              <a:t>python src/raser resolution CMOS_strip</a:t>
            </a:r>
            <a:endParaRPr lang="en-US" altLang="zh-CN"/>
          </a:p>
        </p:txBody>
      </p:sp>
      <p:sp>
        <p:nvSpPr>
          <p:cNvPr id="4" name="日期占位符 3"/>
          <p:cNvSpPr>
            <a:spLocks noGrp="1"/>
          </p:cNvSpPr>
          <p:nvPr>
            <p:ph type="dt" sz="half" idx="10"/>
          </p:nvPr>
        </p:nvSpPr>
        <p:spPr/>
        <p:txBody>
          <a:bodyPr/>
          <a:p>
            <a:r>
              <a:rPr lang="zh-CN" altLang="en-US" smtClean="0"/>
              <a:t>2025-6-5</a:t>
            </a:r>
            <a:endParaRPr lang="zh-CN" altLang="en-US"/>
          </a:p>
        </p:txBody>
      </p:sp>
      <p:sp>
        <p:nvSpPr>
          <p:cNvPr id="5" name="页脚占位符 4"/>
          <p:cNvSpPr>
            <a:spLocks noGrp="1"/>
          </p:cNvSpPr>
          <p:nvPr>
            <p:ph type="ftr" sz="quarter" idx="11"/>
          </p:nvPr>
        </p:nvSpPr>
        <p:spPr/>
        <p:txBody>
          <a:bodyPr/>
          <a:p>
            <a:r>
              <a:rPr lang="zh-CN" altLang="en-US"/>
              <a:t>3rd DRD3 week on Solid State Detectors R&amp;D</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4006</Words>
  <Application>WPS 演示</Application>
  <PresentationFormat>宽屏</PresentationFormat>
  <Paragraphs>92</Paragraphs>
  <Slides>6</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vt:i4>
      </vt:variant>
    </vt:vector>
  </HeadingPairs>
  <TitlesOfParts>
    <vt:vector size="18" baseType="lpstr">
      <vt:lpstr>Arial</vt:lpstr>
      <vt:lpstr>宋体</vt:lpstr>
      <vt:lpstr>Wingdings</vt:lpstr>
      <vt:lpstr>Wingdings</vt:lpstr>
      <vt:lpstr>PingFang SC</vt:lpstr>
      <vt:lpstr>苹方-简</vt:lpstr>
      <vt:lpstr>微软雅黑</vt:lpstr>
      <vt:lpstr>汉仪旗黑</vt:lpstr>
      <vt:lpstr>宋体</vt:lpstr>
      <vt:lpstr>Arial Unicode MS</vt:lpstr>
      <vt:lpstr>汉仪书宋二KW</vt:lpstr>
      <vt:lpstr>WPS</vt:lpstr>
      <vt:lpstr>Strip detectors - Adjustments on the Electric Field and Weighting Field</vt:lpstr>
      <vt:lpstr>Strip detectors - Cross Talk</vt:lpstr>
      <vt:lpstr>Multiple Events - Batch Job</vt:lpstr>
      <vt:lpstr>Multiple Events - Statistics from waveforms</vt:lpstr>
      <vt:lpstr>Multiple Events - Resolution Calculation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一只（）</cp:lastModifiedBy>
  <cp:revision>395</cp:revision>
  <dcterms:created xsi:type="dcterms:W3CDTF">2025-07-15T02:38:53Z</dcterms:created>
  <dcterms:modified xsi:type="dcterms:W3CDTF">2025-07-15T02:38:53Z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2052-7.4.0.8981</vt:lpwstr>
  </property>
  <property fmtid="{D5CDD505-2E9C-101B-9397-08002B2CF9AE}" pid="3" name="ICV">
    <vt:lpwstr>D165B744936C719C42943D68B52B3C22_41</vt:lpwstr>
  </property>
</Properties>
</file>