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4" r:id="rId2"/>
    <p:sldId id="263" r:id="rId3"/>
    <p:sldId id="258" r:id="rId4"/>
    <p:sldId id="270" r:id="rId5"/>
    <p:sldId id="277" r:id="rId6"/>
    <p:sldId id="273" r:id="rId7"/>
    <p:sldId id="272" r:id="rId8"/>
    <p:sldId id="271" r:id="rId9"/>
    <p:sldId id="269" r:id="rId10"/>
    <p:sldId id="276" r:id="rId11"/>
    <p:sldId id="259" r:id="rId12"/>
    <p:sldId id="275" r:id="rId13"/>
    <p:sldId id="260" r:id="rId14"/>
    <p:sldId id="274" r:id="rId15"/>
    <p:sldId id="256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188" autoAdjust="0"/>
  </p:normalViewPr>
  <p:slideViewPr>
    <p:cSldViewPr snapToGrid="0">
      <p:cViewPr varScale="1">
        <p:scale>
          <a:sx n="94" d="100"/>
          <a:sy n="94" d="100"/>
        </p:scale>
        <p:origin x="4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B1754-D113-4B43-9873-D526639FBB3B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1C222-A0E6-4A60-8975-011BCE83D4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81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021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击中分布如图所示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99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最后是</a:t>
            </a:r>
            <a:r>
              <a:rPr lang="en-US" altLang="zh-CN" dirty="0"/>
              <a:t>eta prime</a:t>
            </a:r>
            <a:r>
              <a:rPr lang="zh-CN" altLang="en-US" dirty="0"/>
              <a:t>的结果，</a:t>
            </a:r>
            <a:r>
              <a:rPr lang="en-US" altLang="zh-CN" dirty="0"/>
              <a:t>single tag </a:t>
            </a:r>
            <a:r>
              <a:rPr lang="zh-CN" altLang="en-US" dirty="0"/>
              <a:t>截面 </a:t>
            </a:r>
            <a:r>
              <a:rPr lang="en-US" altLang="zh-CN" dirty="0"/>
              <a:t>4.124 pb</a:t>
            </a:r>
            <a:r>
              <a:rPr lang="zh-CN" altLang="en-US" dirty="0"/>
              <a:t>，</a:t>
            </a:r>
            <a:r>
              <a:rPr lang="en-US" altLang="zh-CN" dirty="0"/>
              <a:t>double tag 0.0496 pb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655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分布如图所示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86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总结，在有磁场的情况下，可以看作</a:t>
            </a:r>
            <a:r>
              <a:rPr lang="en-US" altLang="zh-CN" dirty="0"/>
              <a:t>ZDD</a:t>
            </a:r>
            <a:r>
              <a:rPr lang="zh-CN" altLang="en-US" dirty="0"/>
              <a:t>的中心位于</a:t>
            </a:r>
            <a:r>
              <a:rPr lang="en-US" altLang="zh-CN" dirty="0"/>
              <a:t>x=70mm</a:t>
            </a:r>
            <a:r>
              <a:rPr lang="zh-CN" altLang="en-US" dirty="0"/>
              <a:t>，</a:t>
            </a:r>
            <a:r>
              <a:rPr lang="en-US" altLang="zh-CN" dirty="0"/>
              <a:t>z=3310mm</a:t>
            </a:r>
            <a:r>
              <a:rPr lang="zh-CN" altLang="en-US" dirty="0"/>
              <a:t>的位置。使用</a:t>
            </a:r>
            <a:r>
              <a:rPr lang="en-US" altLang="zh-CN" dirty="0" err="1"/>
              <a:t>ekhara</a:t>
            </a:r>
            <a:r>
              <a:rPr lang="zh-CN" altLang="en-US" dirty="0"/>
              <a:t>产生子模拟在产生</a:t>
            </a:r>
            <a:r>
              <a:rPr lang="en-US" altLang="zh-CN" dirty="0"/>
              <a:t>pi0</a:t>
            </a:r>
            <a:r>
              <a:rPr lang="zh-CN" altLang="en-US" dirty="0"/>
              <a:t>，</a:t>
            </a:r>
            <a:r>
              <a:rPr lang="en-US" altLang="zh-CN" dirty="0"/>
              <a:t>eta</a:t>
            </a:r>
            <a:r>
              <a:rPr lang="zh-CN" altLang="en-US" dirty="0"/>
              <a:t>和</a:t>
            </a:r>
            <a:r>
              <a:rPr lang="en-US" altLang="zh-CN" dirty="0"/>
              <a:t>eta prime</a:t>
            </a:r>
            <a:r>
              <a:rPr lang="zh-CN" altLang="en-US" dirty="0"/>
              <a:t>的情况下散射电子的分布。计算了三种情况下的总散射截面和不同</a:t>
            </a:r>
            <a:r>
              <a:rPr lang="en-US" altLang="zh-CN" dirty="0"/>
              <a:t>tag</a:t>
            </a:r>
            <a:r>
              <a:rPr lang="zh-CN" altLang="en-US" dirty="0"/>
              <a:t>方式下的散射截面，总散射截面分别是</a:t>
            </a:r>
            <a:r>
              <a:rPr lang="en-US" altLang="zh-CN" dirty="0"/>
              <a:t>pi0 947pb, eta 360.7pb, eta prime 364.8pb</a:t>
            </a:r>
            <a:r>
              <a:rPr lang="zh-CN" altLang="en-US" dirty="0"/>
              <a:t>，而要求</a:t>
            </a:r>
            <a:r>
              <a:rPr lang="en-US" altLang="zh-CN" dirty="0"/>
              <a:t>single tag</a:t>
            </a:r>
            <a:r>
              <a:rPr lang="zh-CN" altLang="en-US" dirty="0"/>
              <a:t>后，截面分别为</a:t>
            </a:r>
            <a:r>
              <a:rPr lang="en-US" altLang="zh-CN" dirty="0"/>
              <a:t>9.176pb, 3.901pb</a:t>
            </a:r>
            <a:r>
              <a:rPr lang="zh-CN" altLang="en-US" dirty="0"/>
              <a:t>和</a:t>
            </a:r>
            <a:r>
              <a:rPr lang="en-US" altLang="zh-CN" dirty="0"/>
              <a:t>4.124pb</a:t>
            </a:r>
            <a:r>
              <a:rPr lang="zh-CN" altLang="en-US" dirty="0"/>
              <a:t>。跟之前用</a:t>
            </a:r>
            <a:r>
              <a:rPr lang="en-US" altLang="zh-CN" dirty="0" err="1"/>
              <a:t>mumu</a:t>
            </a:r>
            <a:r>
              <a:rPr lang="zh-CN" altLang="en-US" dirty="0"/>
              <a:t>模拟产生不同，</a:t>
            </a:r>
            <a:r>
              <a:rPr lang="en-US" altLang="zh-CN" dirty="0" err="1"/>
              <a:t>etaprime</a:t>
            </a:r>
            <a:r>
              <a:rPr lang="zh-CN" altLang="en-US" dirty="0"/>
              <a:t>虽然质量比</a:t>
            </a:r>
            <a:r>
              <a:rPr lang="en-US" altLang="zh-CN" dirty="0"/>
              <a:t>eta</a:t>
            </a:r>
            <a:r>
              <a:rPr lang="zh-CN" altLang="en-US" dirty="0"/>
              <a:t>更大，但是其截面也比</a:t>
            </a:r>
            <a:r>
              <a:rPr lang="en-US" altLang="zh-CN" dirty="0"/>
              <a:t>eta</a:t>
            </a:r>
            <a:r>
              <a:rPr lang="zh-CN" altLang="en-US" dirty="0"/>
              <a:t>大。绘制了散射的正负电子在</a:t>
            </a:r>
            <a:r>
              <a:rPr lang="en-US" altLang="zh-CN" dirty="0"/>
              <a:t>z=3310mm</a:t>
            </a:r>
            <a:r>
              <a:rPr lang="zh-CN" altLang="en-US" dirty="0"/>
              <a:t>处的分布。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72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ZDD</a:t>
            </a:r>
            <a:r>
              <a:rPr lang="zh-CN" altLang="en-US" dirty="0"/>
              <a:t>探测器中心离束流中心距离</a:t>
            </a:r>
            <a:r>
              <a:rPr lang="en-US" altLang="zh-CN" dirty="0"/>
              <a:t>,</a:t>
            </a:r>
            <a:r>
              <a:rPr lang="zh-CN" altLang="en-US" dirty="0"/>
              <a:t>也就是图中红色箭头标出的距离，约为 </a:t>
            </a:r>
            <a:r>
              <a:rPr lang="en-US" altLang="zh-CN" dirty="0"/>
              <a:t>70 mm</a:t>
            </a:r>
            <a:r>
              <a:rPr lang="zh-CN" altLang="en-US" dirty="0"/>
              <a:t>，因此在有磁场的情况下，可以近似将探测器中心放在质心系下离束流中心</a:t>
            </a:r>
            <a:r>
              <a:rPr lang="en-US" altLang="zh-CN" dirty="0"/>
              <a:t>70mm</a:t>
            </a:r>
            <a:r>
              <a:rPr lang="zh-CN" altLang="en-US" dirty="0"/>
              <a:t>的位置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968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使用的</a:t>
            </a:r>
            <a:r>
              <a:rPr lang="en-US" altLang="zh-CN" dirty="0" err="1"/>
              <a:t>Ekhara</a:t>
            </a:r>
            <a:r>
              <a:rPr lang="zh-CN" altLang="en-US" dirty="0"/>
              <a:t>版本为</a:t>
            </a:r>
            <a:r>
              <a:rPr lang="en-US" altLang="zh-CN" dirty="0"/>
              <a:t>3.0</a:t>
            </a:r>
            <a:r>
              <a:rPr lang="zh-CN" altLang="en-US" dirty="0"/>
              <a:t>，其之前已与</a:t>
            </a:r>
            <a:r>
              <a:rPr lang="en-US" altLang="zh-CN" dirty="0"/>
              <a:t>BABAR</a:t>
            </a:r>
            <a:r>
              <a:rPr lang="zh-CN" altLang="en-US" dirty="0"/>
              <a:t>和</a:t>
            </a:r>
            <a:r>
              <a:rPr lang="en-US" altLang="zh-CN" dirty="0"/>
              <a:t>CLEO</a:t>
            </a:r>
            <a:r>
              <a:rPr lang="zh-CN" altLang="en-US" dirty="0"/>
              <a:t>等实验结果比较过，可见右图。环境为</a:t>
            </a:r>
            <a:r>
              <a:rPr lang="en-US" altLang="zh-CN" dirty="0" err="1"/>
              <a:t>Vmware</a:t>
            </a:r>
            <a:r>
              <a:rPr lang="en-US" altLang="zh-CN" dirty="0"/>
              <a:t> workstation</a:t>
            </a:r>
            <a:r>
              <a:rPr lang="zh-CN" altLang="en-US" dirty="0"/>
              <a:t>下的</a:t>
            </a:r>
            <a:r>
              <a:rPr lang="en-US" altLang="zh-CN" dirty="0"/>
              <a:t>ubuntu 24.04.1 LTS</a:t>
            </a:r>
            <a:r>
              <a:rPr lang="zh-CN" altLang="en-US" dirty="0"/>
              <a:t>版本</a:t>
            </a:r>
            <a:r>
              <a:rPr lang="en-US" altLang="zh-CN" dirty="0" err="1"/>
              <a:t>linux</a:t>
            </a:r>
            <a:r>
              <a:rPr lang="zh-CN" altLang="en-US" dirty="0"/>
              <a:t>。编译器为</a:t>
            </a:r>
            <a:r>
              <a:rPr lang="en-US" altLang="zh-CN" dirty="0" err="1"/>
              <a:t>ifort</a:t>
            </a:r>
            <a:r>
              <a:rPr lang="en-US" altLang="zh-CN" dirty="0"/>
              <a:t> 2021.9.0</a:t>
            </a:r>
            <a:r>
              <a:rPr lang="zh-CN" altLang="en-US" dirty="0"/>
              <a:t>版本</a:t>
            </a:r>
            <a:endParaRPr lang="en-US" altLang="zh-CN" dirty="0"/>
          </a:p>
          <a:p>
            <a:r>
              <a:rPr lang="zh-CN" altLang="en-US" dirty="0"/>
              <a:t>在测试运行中，</a:t>
            </a:r>
            <a:r>
              <a:rPr lang="en-US" altLang="zh-CN" dirty="0"/>
              <a:t>pi0, eta,</a:t>
            </a:r>
            <a:r>
              <a:rPr lang="zh-CN" altLang="en-US" dirty="0"/>
              <a:t>和</a:t>
            </a:r>
            <a:r>
              <a:rPr lang="en-US" altLang="zh-CN" dirty="0" err="1"/>
              <a:t>etaprime</a:t>
            </a:r>
            <a:r>
              <a:rPr lang="zh-CN" altLang="en-US" dirty="0"/>
              <a:t>的</a:t>
            </a:r>
            <a:r>
              <a:rPr lang="en-US" altLang="zh-CN" dirty="0"/>
              <a:t>LO</a:t>
            </a:r>
            <a:r>
              <a:rPr lang="zh-CN" altLang="en-US" dirty="0"/>
              <a:t>计算均通过，但</a:t>
            </a:r>
            <a:r>
              <a:rPr lang="en-US" altLang="zh-CN" dirty="0"/>
              <a:t>NLO</a:t>
            </a:r>
            <a:r>
              <a:rPr lang="zh-CN" altLang="en-US" dirty="0"/>
              <a:t>计算未通过，且不能在无权重模式下运行。所以仅使用其</a:t>
            </a:r>
            <a:r>
              <a:rPr lang="en-US" altLang="zh-CN" dirty="0"/>
              <a:t>LO</a:t>
            </a:r>
            <a:r>
              <a:rPr lang="zh-CN" altLang="en-US" dirty="0"/>
              <a:t>计算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770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141C0-9744-F080-D58A-79EDB78ED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099D90-3376-AA23-605F-8E3300341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3ED4A1-16FF-1B5C-DF92-860FC2732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这里是输入的运行参数，未开启真空极化，仅使用</a:t>
            </a:r>
            <a:r>
              <a:rPr lang="en-US" altLang="zh-CN" dirty="0"/>
              <a:t>LO</a:t>
            </a:r>
            <a:r>
              <a:rPr lang="zh-CN" altLang="en-US" dirty="0"/>
              <a:t>计算，质心能量为</a:t>
            </a:r>
            <a:r>
              <a:rPr lang="en-US" altLang="zh-CN" dirty="0"/>
              <a:t>4.68gev</a:t>
            </a:r>
            <a:r>
              <a:rPr lang="zh-CN" altLang="en-US" dirty="0"/>
              <a:t>，模式为</a:t>
            </a:r>
            <a:r>
              <a:rPr lang="en-US" altLang="zh-CN" dirty="0"/>
              <a:t>t</a:t>
            </a:r>
            <a:r>
              <a:rPr lang="zh-CN" altLang="en-US" dirty="0"/>
              <a:t>道，其他参数，如形状因子和一些常数均为默认设置，出射粒子均没有设置筛选条件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B75C3-C293-9263-9C27-FD7D75F48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69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A0D6A-699C-DE70-36CA-F99B7D72A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5DEFB8-88AE-52A4-81E7-939D87BF7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3DC09E-D352-E3CF-AEDA-EACF838E2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根据探测到的正负电子，将事例分为</a:t>
            </a:r>
            <a:r>
              <a:rPr lang="en-US" altLang="zh-CN" dirty="0"/>
              <a:t>single tag </a:t>
            </a:r>
            <a:r>
              <a:rPr lang="zh-CN" altLang="en-US" dirty="0"/>
              <a:t>和</a:t>
            </a:r>
            <a:r>
              <a:rPr lang="en-US" altLang="zh-CN" dirty="0"/>
              <a:t>double tag</a:t>
            </a:r>
            <a:r>
              <a:rPr lang="zh-CN" altLang="en-US" dirty="0"/>
              <a:t>探测到一个电子或正电子即为</a:t>
            </a:r>
            <a:r>
              <a:rPr lang="en-US" altLang="zh-CN" dirty="0"/>
              <a:t>single tag</a:t>
            </a:r>
            <a:r>
              <a:rPr lang="zh-CN" altLang="en-US" dirty="0"/>
              <a:t>，两个都探测到为</a:t>
            </a:r>
            <a:r>
              <a:rPr lang="en-US" altLang="zh-CN" dirty="0"/>
              <a:t>double tag</a:t>
            </a:r>
            <a:r>
              <a:rPr lang="zh-CN" altLang="en-US" dirty="0"/>
              <a:t>，而双光子产生的</a:t>
            </a:r>
            <a:r>
              <a:rPr lang="en-US" altLang="zh-CN" dirty="0"/>
              <a:t>pi0</a:t>
            </a:r>
            <a:r>
              <a:rPr lang="zh-CN" altLang="en-US" dirty="0"/>
              <a:t>等粒子由主探测器探测。由于</a:t>
            </a:r>
            <a:r>
              <a:rPr lang="en-US" altLang="zh-CN" dirty="0"/>
              <a:t>ZDD</a:t>
            </a:r>
            <a:r>
              <a:rPr lang="zh-CN" altLang="en-US" dirty="0"/>
              <a:t>位于束流管同一侧，要探测到</a:t>
            </a:r>
            <a:r>
              <a:rPr lang="en-US" altLang="zh-CN" dirty="0"/>
              <a:t>double tag</a:t>
            </a:r>
            <a:r>
              <a:rPr lang="zh-CN" altLang="en-US" dirty="0"/>
              <a:t>事例，需要散射的正负电子</a:t>
            </a:r>
            <a:r>
              <a:rPr lang="en-US" altLang="zh-CN" dirty="0"/>
              <a:t>x</a:t>
            </a:r>
            <a:r>
              <a:rPr lang="zh-CN" altLang="en-US" dirty="0"/>
              <a:t>方向动量均大于</a:t>
            </a:r>
            <a:r>
              <a:rPr lang="en-US" altLang="zh-CN" dirty="0"/>
              <a:t>0</a:t>
            </a:r>
            <a:r>
              <a:rPr lang="zh-CN" altLang="en-US" dirty="0"/>
              <a:t>，如图中箭头所示。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41BAC-AE14-A7D1-2A4C-7256C31AA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837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EE673-804C-176D-B7C7-EC7F910DF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96530B-4ADE-9F92-4ECB-A62B05280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3504D7-F3EA-9E3D-F848-59748C24C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探测器探测范围为，在</a:t>
            </a:r>
            <a:r>
              <a:rPr lang="en-US" altLang="zh-CN" dirty="0"/>
              <a:t>z=3310mm</a:t>
            </a:r>
            <a:r>
              <a:rPr lang="zh-CN" altLang="en-US" dirty="0"/>
              <a:t>位置，击中位置</a:t>
            </a:r>
            <a:r>
              <a:rPr lang="en-US" altLang="zh-CN" dirty="0"/>
              <a:t>x&gt;47.5 &lt;92.5, y</a:t>
            </a:r>
            <a:r>
              <a:rPr lang="zh-CN" altLang="en-US" dirty="0"/>
              <a:t>的绝对值</a:t>
            </a:r>
            <a:r>
              <a:rPr lang="en-US" altLang="zh-CN" dirty="0"/>
              <a:t>&gt;5 &lt;35</a:t>
            </a:r>
          </a:p>
          <a:p>
            <a:r>
              <a:rPr lang="zh-CN" altLang="en-US" dirty="0"/>
              <a:t>将</a:t>
            </a:r>
            <a:r>
              <a:rPr lang="en-US" altLang="zh-CN" dirty="0" err="1"/>
              <a:t>px</a:t>
            </a:r>
            <a:r>
              <a:rPr lang="zh-CN" altLang="en-US" dirty="0"/>
              <a:t>小于零的粒子镜像到</a:t>
            </a:r>
            <a:r>
              <a:rPr lang="en-US" altLang="zh-CN" dirty="0"/>
              <a:t>x&gt;0</a:t>
            </a:r>
            <a:r>
              <a:rPr lang="zh-CN" altLang="en-US" dirty="0"/>
              <a:t>的位置，使有效事例数增大一倍</a:t>
            </a:r>
            <a:endParaRPr lang="en-US" altLang="zh-CN" dirty="0"/>
          </a:p>
          <a:p>
            <a:r>
              <a:rPr lang="zh-CN" altLang="en-US" dirty="0"/>
              <a:t>也将</a:t>
            </a:r>
            <a:r>
              <a:rPr lang="en-US" altLang="zh-CN" dirty="0" err="1"/>
              <a:t>pz</a:t>
            </a:r>
            <a:r>
              <a:rPr lang="en-US" altLang="zh-CN" dirty="0"/>
              <a:t>&lt;0</a:t>
            </a:r>
            <a:r>
              <a:rPr lang="zh-CN" altLang="en-US" dirty="0"/>
              <a:t>的粒子也放到</a:t>
            </a:r>
            <a:r>
              <a:rPr lang="en-US" altLang="zh-CN" dirty="0"/>
              <a:t>z&gt;0</a:t>
            </a:r>
            <a:r>
              <a:rPr lang="zh-CN" altLang="en-US" dirty="0"/>
              <a:t>的平面上绘制分布图</a:t>
            </a:r>
            <a:endParaRPr lang="en-US" altLang="zh-CN" dirty="0"/>
          </a:p>
          <a:p>
            <a:r>
              <a:rPr lang="zh-CN" altLang="en-US" dirty="0"/>
              <a:t>对于</a:t>
            </a:r>
            <a:r>
              <a:rPr lang="en-US" altLang="zh-CN" dirty="0"/>
              <a:t>single tag</a:t>
            </a:r>
            <a:r>
              <a:rPr lang="zh-CN" altLang="en-US" dirty="0"/>
              <a:t>，探测范围内只有一个电子或正电子，亦或是两个都在范围内但</a:t>
            </a:r>
            <a:r>
              <a:rPr lang="en-US" altLang="zh-CN" dirty="0" err="1"/>
              <a:t>px</a:t>
            </a:r>
            <a:r>
              <a:rPr lang="zh-CN" altLang="en-US" dirty="0"/>
              <a:t>方向相反</a:t>
            </a:r>
            <a:endParaRPr lang="en-US" altLang="zh-CN" dirty="0"/>
          </a:p>
          <a:p>
            <a:r>
              <a:rPr lang="zh-CN" altLang="en-US" dirty="0"/>
              <a:t>而对于</a:t>
            </a:r>
            <a:r>
              <a:rPr lang="en-US" altLang="zh-CN" dirty="0"/>
              <a:t>double tag</a:t>
            </a:r>
            <a:r>
              <a:rPr lang="zh-CN" altLang="en-US" dirty="0"/>
              <a:t>，要求探测到两个电子，且</a:t>
            </a:r>
            <a:r>
              <a:rPr lang="en-US" altLang="zh-CN" dirty="0" err="1"/>
              <a:t>px</a:t>
            </a:r>
            <a:r>
              <a:rPr lang="zh-CN" altLang="en-US" dirty="0"/>
              <a:t>方向相同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89E33-DDB8-DAA5-6561-C7788359C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968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首先是</a:t>
            </a:r>
            <a:r>
              <a:rPr lang="en-US" altLang="zh-CN" dirty="0"/>
              <a:t>pi0</a:t>
            </a:r>
            <a:r>
              <a:rPr lang="zh-CN" altLang="en-US" dirty="0"/>
              <a:t>的结果，等效产生了</a:t>
            </a:r>
            <a:r>
              <a:rPr lang="en-US" altLang="zh-CN" dirty="0"/>
              <a:t>100</a:t>
            </a:r>
            <a:r>
              <a:rPr lang="zh-CN" altLang="en-US" dirty="0"/>
              <a:t>万个事例，总截面为</a:t>
            </a:r>
            <a:r>
              <a:rPr lang="en-US" altLang="zh-CN" dirty="0"/>
              <a:t>947.0pb</a:t>
            </a:r>
            <a:r>
              <a:rPr lang="zh-CN" altLang="en-US" dirty="0"/>
              <a:t>，</a:t>
            </a:r>
            <a:r>
              <a:rPr lang="en-US" altLang="zh-CN" dirty="0"/>
              <a:t>single tag </a:t>
            </a:r>
            <a:r>
              <a:rPr lang="zh-CN" altLang="en-US" dirty="0"/>
              <a:t>占比</a:t>
            </a:r>
            <a:r>
              <a:rPr lang="en-US" altLang="zh-CN" dirty="0"/>
              <a:t>%0.969</a:t>
            </a:r>
            <a:r>
              <a:rPr lang="zh-CN" altLang="en-US" dirty="0"/>
              <a:t>，截面为</a:t>
            </a:r>
            <a:r>
              <a:rPr lang="en-US" altLang="zh-CN" dirty="0"/>
              <a:t>9.176pb</a:t>
            </a:r>
            <a:r>
              <a:rPr lang="zh-CN" altLang="en-US" dirty="0"/>
              <a:t>，</a:t>
            </a:r>
            <a:r>
              <a:rPr lang="en-US" altLang="zh-CN" dirty="0"/>
              <a:t>double tag</a:t>
            </a:r>
            <a:r>
              <a:rPr lang="zh-CN" altLang="en-US" dirty="0"/>
              <a:t>占比</a:t>
            </a:r>
            <a:r>
              <a:rPr lang="en-US" altLang="zh-CN" dirty="0"/>
              <a:t>%0.0052</a:t>
            </a:r>
            <a:r>
              <a:rPr lang="zh-CN" altLang="en-US" dirty="0"/>
              <a:t>，截面为</a:t>
            </a:r>
            <a:r>
              <a:rPr lang="en-US" altLang="zh-CN" dirty="0"/>
              <a:t>0.0492 pb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096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粒子击中分布如图所示，品红色框为探测器位置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239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接着是</a:t>
            </a:r>
            <a:r>
              <a:rPr lang="en-US" altLang="zh-CN" dirty="0"/>
              <a:t>eta</a:t>
            </a:r>
            <a:r>
              <a:rPr lang="zh-CN" altLang="en-US" dirty="0"/>
              <a:t>的结果，也是产生了</a:t>
            </a:r>
            <a:r>
              <a:rPr lang="en-US" altLang="zh-CN" dirty="0"/>
              <a:t>100</a:t>
            </a:r>
            <a:r>
              <a:rPr lang="zh-CN" altLang="en-US" dirty="0"/>
              <a:t>万个事例，</a:t>
            </a:r>
            <a:r>
              <a:rPr lang="en-US" altLang="zh-CN" dirty="0"/>
              <a:t>single tag </a:t>
            </a:r>
            <a:r>
              <a:rPr lang="zh-CN" altLang="en-US" dirty="0"/>
              <a:t>截面为</a:t>
            </a:r>
            <a:r>
              <a:rPr lang="en-US" altLang="zh-CN" dirty="0"/>
              <a:t>3.901 pb</a:t>
            </a:r>
            <a:r>
              <a:rPr lang="zh-CN" altLang="en-US" dirty="0"/>
              <a:t>，</a:t>
            </a:r>
            <a:r>
              <a:rPr lang="en-US" altLang="zh-CN" dirty="0"/>
              <a:t>double tag</a:t>
            </a:r>
            <a:r>
              <a:rPr lang="zh-CN" altLang="en-US" dirty="0"/>
              <a:t>为</a:t>
            </a:r>
            <a:r>
              <a:rPr lang="en-US" altLang="zh-CN" dirty="0"/>
              <a:t>0.00382 pb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1C222-A0E6-4A60-8975-011BCE83D42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4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262CB-187A-7072-AAC4-CABD9E348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A333E6-2DA6-7942-45D8-D9960FACF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3B588-0073-7873-E1A0-A7B33154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3557-0A53-4E81-B56A-4F447605056A}" type="datetime1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A660-5194-2730-C1EC-55CD24E7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63811-AD8C-58C8-C8E1-D4AD690C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3508" y="6235156"/>
            <a:ext cx="669435" cy="365125"/>
          </a:xfrm>
        </p:spPr>
        <p:txBody>
          <a:bodyPr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fld id="{7739CA6D-D692-4897-A75B-F1A33D4A3A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612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95B7D-AE65-95F5-86ED-2D0BD0613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F18A3-0711-D1D2-21E9-5D9685E9E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29493-9F20-B052-5149-453CB6614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A476-4597-45D1-9B71-67F8152BF781}" type="datetime1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CCF1E-3011-83EC-CC44-795F4D14B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EF345-8ADB-E933-F5F9-23B6DAE8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497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A0FC93-5A18-455A-88E2-9D84843B99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73850-247E-F14B-F3C8-FFFD60D4D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7F5BC-38FF-F508-29FF-D0D49374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DA2A-E077-4FC3-AA51-0A70AA51FBB6}" type="datetime1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DE3D2-8226-C801-28C2-C3BE8167E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05A47-3DF2-F939-8056-57018D37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82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CB106-3F41-5B2B-6BB3-E6C312A3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D1F73-7C43-560D-ADA2-75DC17FCC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9F1E-8197-E41C-E4A1-6501B770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8B7D-5AB7-4B87-A33B-66461C0DD6EF}" type="datetime1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B850B-859E-AF2A-5F46-FB879F0E4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233B0-3144-584A-0F2C-6A0DD694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284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FA156-0A0C-3EA3-DDE1-CAC8F01DA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18963-F5BE-CE06-58B7-FAB77FC5B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FB6FE-8DFA-53E4-198F-69C28F2E2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3470-1C0A-40F2-9C3D-34B73520404F}" type="datetime1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9E421-2E9C-DC3E-EEA1-78EB2499C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E165A-4E1C-9447-2F34-33C946D8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264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03D31-BA0A-9A8D-6154-9752039E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765F5-A4EF-8368-6CFB-2B7B6B8FC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FC325-849D-D7E1-07A7-4819526C5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ADF877-7BEA-5F02-BAA9-A77B2EF59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E965-A053-45EB-B0F1-7CC847790483}" type="datetime1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09919-8BD1-C9D8-1FF2-BAA1EE2EE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B5375-3BE1-CE6A-3340-8F6A295A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70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FDF2-EF07-FAC7-4F0D-C52D7C57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4CB03-54F0-D803-C76D-1A85E80E7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36723-E22F-9665-F5D5-05706C029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9C2732-A32C-4777-007D-8F0419DD3F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EB79FE-DAB7-A08B-53E4-7B0C8F030C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9B402A-CD69-CFE2-6339-F5B1E87D4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FFA4-746A-48DE-8A18-EB5A1F7C4F63}" type="datetime1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105F7F-B59E-7491-4CB3-3F4E753E4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5BF2C1-F4E1-3157-9097-0B16C714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63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4EDC8-C845-94D5-B0FB-9091B8F5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5669E1-387E-715D-7AE7-C877D3325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D97B-217D-48EF-A366-2DBD3B5372BE}" type="datetime1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AB030F-3530-29F3-1D07-DD5FEADCF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857D57-4D19-DCD6-6949-0B3C42AB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7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BB38DC-AB39-8502-FB5C-4B00884F4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E71D-DE4D-48DA-95C8-441457A53353}" type="datetime1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E83F24-3B1B-5B65-D6C4-70F12CF4E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1F7D6E6-F0F0-8513-2BEB-EBFCEEFDC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3508" y="6235156"/>
            <a:ext cx="669435" cy="365125"/>
          </a:xfrm>
        </p:spPr>
        <p:txBody>
          <a:bodyPr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fld id="{7739CA6D-D692-4897-A75B-F1A33D4A3A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3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A683-385E-3E34-5ED2-4399BFD8B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0D3EC-7830-2C55-3C13-BA9389AC4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6A6A8-7170-6D24-000C-192D33981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D0873-01A8-28E4-91B7-058CA7C7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A1B2A-05F0-4E34-AF21-0C272EFE4805}" type="datetime1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47B58-76BF-96CA-1516-2879CFF3A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9E4E2-B4A5-4F5C-C0DB-CFBFF535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8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2E36-F33D-4F45-CD52-244A55A7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E9650-BF30-1DBE-2544-44E8E53B4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E99FE-CB06-77C5-BC19-B2347C84F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1041A-10BA-9090-336F-E4ECADD64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BD58-A98B-4518-BB6B-240FE603E527}" type="datetime1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07514-9019-4779-51B1-A48AF12C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4FEDD-79BC-E43B-FD8A-DB91C20C8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10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B46CEA-DF1E-C1DB-DDA5-3ACF3D12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9A880-77C0-6D23-B011-43F5EFC02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B2F30-AE85-C12D-99AB-DE118EEC5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B8BB5A-8CC8-4C8C-AC1A-BB5BB4B81B95}" type="datetime1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CE10-C887-E098-60A9-020DFC27E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C6320-4550-A293-1307-F0673781A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39CA6D-D692-4897-A75B-F1A33D4A3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27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60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80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5" Type="http://schemas.openxmlformats.org/officeDocument/2006/relationships/image" Target="../media/image200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82DECD-AA1A-7D4A-2375-D78BB8624474}"/>
              </a:ext>
            </a:extLst>
          </p:cNvPr>
          <p:cNvSpPr txBox="1"/>
          <p:nvPr/>
        </p:nvSpPr>
        <p:spPr>
          <a:xfrm>
            <a:off x="2378174" y="5754512"/>
            <a:ext cx="7435647" cy="88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/>
              <a:t>Wang </a:t>
            </a:r>
            <a:r>
              <a:rPr lang="en-US" altLang="zh-CN" dirty="0" err="1"/>
              <a:t>Yilun</a:t>
            </a:r>
            <a:r>
              <a:rPr lang="en-US" altLang="zh-CN" dirty="0"/>
              <a:t> (Nanjing University)	Wan Jiawei(Nanjing University)</a:t>
            </a:r>
          </a:p>
          <a:p>
            <a:pPr algn="ctr">
              <a:lnSpc>
                <a:spcPct val="150000"/>
              </a:lnSpc>
            </a:pPr>
            <a:r>
              <a:rPr lang="en-US" altLang="zh-CN" dirty="0"/>
              <a:t>Zhang Lei (Nanjing University)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2F115B-7101-24D0-20B2-702B2515C91B}"/>
              </a:ext>
            </a:extLst>
          </p:cNvPr>
          <p:cNvSpPr txBox="1"/>
          <p:nvPr/>
        </p:nvSpPr>
        <p:spPr>
          <a:xfrm>
            <a:off x="1941559" y="1666934"/>
            <a:ext cx="8308875" cy="83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/>
              <a:t>ZDD and </a:t>
            </a:r>
            <a:r>
              <a:rPr lang="en-US" altLang="zh-CN" sz="3600" dirty="0" err="1"/>
              <a:t>Ekhara</a:t>
            </a:r>
            <a:r>
              <a:rPr lang="en-US" altLang="zh-CN" sz="3600" dirty="0"/>
              <a:t> Generator</a:t>
            </a:r>
          </a:p>
        </p:txBody>
      </p:sp>
      <p:pic>
        <p:nvPicPr>
          <p:cNvPr id="8" name="Picture 7" descr="Purple chinese characters on a black background&#10;&#10;Description automatically generated">
            <a:extLst>
              <a:ext uri="{FF2B5EF4-FFF2-40B4-BE49-F238E27FC236}">
                <a16:creationId xmlns:a16="http://schemas.microsoft.com/office/drawing/2014/main" id="{E2247D48-1343-9EDC-BFBF-FC0125524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71" b="16336"/>
          <a:stretch/>
        </p:blipFill>
        <p:spPr>
          <a:xfrm>
            <a:off x="186812" y="0"/>
            <a:ext cx="1215667" cy="1669881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E35EFD41-129F-4DBA-2718-708CAB48F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4126" y="3429000"/>
            <a:ext cx="3503748" cy="1457647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763150EF-AA22-494D-8584-78FB9823F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59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5"/>
    </mc:Choice>
    <mc:Fallback>
      <p:transition spd="slow" advTm="6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9D545B-0382-909E-CC66-678D16F3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10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62927C-C8E3-7F44-0D9D-474ECF579A33}"/>
                  </a:ext>
                </a:extLst>
              </p:cNvPr>
              <p:cNvSpPr txBox="1"/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Result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62927C-C8E3-7F44-0D9D-474ECF579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blipFill>
                <a:blip r:embed="rId6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4E46B2A-5356-C186-A027-084E57809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07225B96-7CA2-2D13-3086-96E979931B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350" y="909000"/>
            <a:ext cx="671501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9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5"/>
    </mc:Choice>
    <mc:Fallback>
      <p:transition spd="slow" advTm="7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01AF36-3B4C-BA3A-A063-21B695E7712E}"/>
                  </a:ext>
                </a:extLst>
              </p:cNvPr>
              <p:cNvSpPr txBox="1"/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0" i="1" dirty="0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Result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01AF36-3B4C-BA3A-A063-21B695E77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blipFill>
                <a:blip r:embed="rId7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7FE97-5E3B-8448-F747-0329563C1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EC909A3-1969-1642-4D2C-235B05394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2CE29596-71DA-C98E-C22C-0ECFC6B7B3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3246012"/>
                  </p:ext>
                </p:extLst>
              </p:nvPr>
            </p:nvGraphicFramePr>
            <p:xfrm>
              <a:off x="946761" y="1741868"/>
              <a:ext cx="10940438" cy="2276492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860710">
                      <a:extLst>
                        <a:ext uri="{9D8B030D-6E8A-4147-A177-3AD203B41FA5}">
                          <a16:colId xmlns:a16="http://schemas.microsoft.com/office/drawing/2014/main" val="3769329801"/>
                        </a:ext>
                      </a:extLst>
                    </a:gridCol>
                    <a:gridCol w="4016444">
                      <a:extLst>
                        <a:ext uri="{9D8B030D-6E8A-4147-A177-3AD203B41FA5}">
                          <a16:colId xmlns:a16="http://schemas.microsoft.com/office/drawing/2014/main" val="3995584956"/>
                        </a:ext>
                      </a:extLst>
                    </a:gridCol>
                    <a:gridCol w="1680693">
                      <a:extLst>
                        <a:ext uri="{9D8B030D-6E8A-4147-A177-3AD203B41FA5}">
                          <a16:colId xmlns:a16="http://schemas.microsoft.com/office/drawing/2014/main" val="2258796451"/>
                        </a:ext>
                      </a:extLst>
                    </a:gridCol>
                    <a:gridCol w="2382591">
                      <a:extLst>
                        <a:ext uri="{9D8B030D-6E8A-4147-A177-3AD203B41FA5}">
                          <a16:colId xmlns:a16="http://schemas.microsoft.com/office/drawing/2014/main" val="782650978"/>
                        </a:ext>
                      </a:extLst>
                    </a:gridCol>
                  </a:tblGrid>
                  <a:tr h="56912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i="1" dirty="0" smtClean="0">
                                    <a:latin typeface="Cambria Math" panose="02040503050406030204" pitchFamily="18" charset="0"/>
                                  </a:rPr>
                                  <m:t>𝜼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i="0" baseline="0" dirty="0">
                              <a:latin typeface="+mn-lt"/>
                            </a:rPr>
                            <a:t>Number of Events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𝝈</m:t>
                                </m:r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𝒑𝒃</m:t>
                                </m:r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5369813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Total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i="1" dirty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a:rPr lang="en-US" altLang="zh-CN" sz="2000" b="0" i="0" dirty="0" smtClean="0">
                                    <a:latin typeface="Cambria Math" panose="02040503050406030204" pitchFamily="18" charset="0"/>
                                  </a:rPr>
                                  <m:t>(5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60.7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854001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Single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408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.0816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3.901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830859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53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106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.0382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45907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2CE29596-71DA-C98E-C22C-0ECFC6B7B3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3246012"/>
                  </p:ext>
                </p:extLst>
              </p:nvPr>
            </p:nvGraphicFramePr>
            <p:xfrm>
              <a:off x="946761" y="1741868"/>
              <a:ext cx="10940438" cy="2276492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860710">
                      <a:extLst>
                        <a:ext uri="{9D8B030D-6E8A-4147-A177-3AD203B41FA5}">
                          <a16:colId xmlns:a16="http://schemas.microsoft.com/office/drawing/2014/main" val="3769329801"/>
                        </a:ext>
                      </a:extLst>
                    </a:gridCol>
                    <a:gridCol w="4016444">
                      <a:extLst>
                        <a:ext uri="{9D8B030D-6E8A-4147-A177-3AD203B41FA5}">
                          <a16:colId xmlns:a16="http://schemas.microsoft.com/office/drawing/2014/main" val="3995584956"/>
                        </a:ext>
                      </a:extLst>
                    </a:gridCol>
                    <a:gridCol w="1680693">
                      <a:extLst>
                        <a:ext uri="{9D8B030D-6E8A-4147-A177-3AD203B41FA5}">
                          <a16:colId xmlns:a16="http://schemas.microsoft.com/office/drawing/2014/main" val="2258796451"/>
                        </a:ext>
                      </a:extLst>
                    </a:gridCol>
                    <a:gridCol w="2382591">
                      <a:extLst>
                        <a:ext uri="{9D8B030D-6E8A-4147-A177-3AD203B41FA5}">
                          <a16:colId xmlns:a16="http://schemas.microsoft.com/office/drawing/2014/main" val="782650978"/>
                        </a:ext>
                      </a:extLst>
                    </a:gridCol>
                  </a:tblGrid>
                  <a:tr h="56912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t="-1064" r="-283156" b="-3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i="0" baseline="0" dirty="0">
                              <a:latin typeface="+mn-lt"/>
                            </a:rPr>
                            <a:t>Number of Events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359079" t="-1064" r="-512" b="-30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369813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Total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71168" t="-101064" r="-101517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408696" t="-101064" r="-142391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359079" t="-101064" r="-512" b="-20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854001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Single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71168" t="-203226" r="-101517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408696" t="-203226" r="-142391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359079" t="-203226" r="-512" b="-104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830859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71168" t="-300000" r="-101517" b="-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408696" t="-300000" r="-142391" b="-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359079" t="-300000" r="-512" b="-31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59079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079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47"/>
    </mc:Choice>
    <mc:Fallback>
      <p:transition spd="slow" advTm="14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09EBB-21EB-E7E7-4995-68F0D413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12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E264FE-D301-9FA2-CE20-C29A68CC36A7}"/>
                  </a:ext>
                </a:extLst>
              </p:cNvPr>
              <p:cNvSpPr txBox="1"/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0" i="1" dirty="0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Result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E264FE-D301-9FA2-CE20-C29A68CC3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blipFill>
                <a:blip r:embed="rId6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846F7A7-E830-0A68-C45E-B594DED05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4" name="Picture 3" descr="A graph of a color spectrum&#10;&#10;AI-generated content may be incorrect.">
            <a:extLst>
              <a:ext uri="{FF2B5EF4-FFF2-40B4-BE49-F238E27FC236}">
                <a16:creationId xmlns:a16="http://schemas.microsoft.com/office/drawing/2014/main" id="{E9885970-2997-0D77-796B-1AC7B15A36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350" y="909240"/>
            <a:ext cx="671501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2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8"/>
    </mc:Choice>
    <mc:Fallback>
      <p:transition spd="slow" advTm="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E883778-42DE-38B0-05D6-958EE7BC6B55}"/>
                  </a:ext>
                </a:extLst>
              </p:cNvPr>
              <p:cNvSpPr txBox="1"/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0" i="1" dirty="0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32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Result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E883778-42DE-38B0-05D6-958EE7BC6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blipFill>
                <a:blip r:embed="rId5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FFF95D-3E4A-D93B-A9BB-C0D367B6F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F7BB065-8430-5E62-9B28-AAC5D36E4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4AC826A-CB86-A0EE-5641-F2F0C76ED5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79561045"/>
                  </p:ext>
                </p:extLst>
              </p:nvPr>
            </p:nvGraphicFramePr>
            <p:xfrm>
              <a:off x="946761" y="1741868"/>
              <a:ext cx="10940438" cy="2276492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860710">
                      <a:extLst>
                        <a:ext uri="{9D8B030D-6E8A-4147-A177-3AD203B41FA5}">
                          <a16:colId xmlns:a16="http://schemas.microsoft.com/office/drawing/2014/main" val="3769329801"/>
                        </a:ext>
                      </a:extLst>
                    </a:gridCol>
                    <a:gridCol w="4016444">
                      <a:extLst>
                        <a:ext uri="{9D8B030D-6E8A-4147-A177-3AD203B41FA5}">
                          <a16:colId xmlns:a16="http://schemas.microsoft.com/office/drawing/2014/main" val="3995584956"/>
                        </a:ext>
                      </a:extLst>
                    </a:gridCol>
                    <a:gridCol w="1680693">
                      <a:extLst>
                        <a:ext uri="{9D8B030D-6E8A-4147-A177-3AD203B41FA5}">
                          <a16:colId xmlns:a16="http://schemas.microsoft.com/office/drawing/2014/main" val="2258796451"/>
                        </a:ext>
                      </a:extLst>
                    </a:gridCol>
                    <a:gridCol w="2382591">
                      <a:extLst>
                        <a:ext uri="{9D8B030D-6E8A-4147-A177-3AD203B41FA5}">
                          <a16:colId xmlns:a16="http://schemas.microsoft.com/office/drawing/2014/main" val="782650978"/>
                        </a:ext>
                      </a:extLst>
                    </a:gridCol>
                  </a:tblGrid>
                  <a:tr h="56912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1" i="1" dirty="0" smtClean="0">
                                        <a:latin typeface="Cambria Math" panose="02040503050406030204" pitchFamily="18" charset="0"/>
                                      </a:rPr>
                                      <m:t>𝜼</m:t>
                                    </m:r>
                                  </m:e>
                                  <m:sup>
                                    <m:r>
                                      <a:rPr lang="en-US" altLang="zh-CN" sz="2000" b="1" i="1" dirty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i="0" baseline="0" dirty="0">
                              <a:latin typeface="+mn-lt"/>
                            </a:rPr>
                            <a:t>Number of Events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𝝈</m:t>
                                </m:r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𝒑𝒃</m:t>
                                </m:r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5369813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Total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i="1" dirty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a:rPr lang="en-US" altLang="zh-CN" sz="2000" b="0" i="0" dirty="0" smtClean="0">
                                    <a:latin typeface="Cambria Math" panose="02040503050406030204" pitchFamily="18" charset="0"/>
                                  </a:rPr>
                                  <m:t>(5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64.8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854001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Single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652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.1304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4.124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830859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68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136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.0496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45907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4AC826A-CB86-A0EE-5641-F2F0C76ED5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79561045"/>
                  </p:ext>
                </p:extLst>
              </p:nvPr>
            </p:nvGraphicFramePr>
            <p:xfrm>
              <a:off x="946761" y="1741868"/>
              <a:ext cx="10940438" cy="2276492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860710">
                      <a:extLst>
                        <a:ext uri="{9D8B030D-6E8A-4147-A177-3AD203B41FA5}">
                          <a16:colId xmlns:a16="http://schemas.microsoft.com/office/drawing/2014/main" val="3769329801"/>
                        </a:ext>
                      </a:extLst>
                    </a:gridCol>
                    <a:gridCol w="4016444">
                      <a:extLst>
                        <a:ext uri="{9D8B030D-6E8A-4147-A177-3AD203B41FA5}">
                          <a16:colId xmlns:a16="http://schemas.microsoft.com/office/drawing/2014/main" val="3995584956"/>
                        </a:ext>
                      </a:extLst>
                    </a:gridCol>
                    <a:gridCol w="1680693">
                      <a:extLst>
                        <a:ext uri="{9D8B030D-6E8A-4147-A177-3AD203B41FA5}">
                          <a16:colId xmlns:a16="http://schemas.microsoft.com/office/drawing/2014/main" val="2258796451"/>
                        </a:ext>
                      </a:extLst>
                    </a:gridCol>
                    <a:gridCol w="2382591">
                      <a:extLst>
                        <a:ext uri="{9D8B030D-6E8A-4147-A177-3AD203B41FA5}">
                          <a16:colId xmlns:a16="http://schemas.microsoft.com/office/drawing/2014/main" val="782650978"/>
                        </a:ext>
                      </a:extLst>
                    </a:gridCol>
                  </a:tblGrid>
                  <a:tr h="56912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1064" r="-283156" b="-3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i="0" baseline="0" dirty="0">
                              <a:latin typeface="+mn-lt"/>
                            </a:rPr>
                            <a:t>Number of Events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59079" t="-1064" r="-512" b="-30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369813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Total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71168" t="-101064" r="-101517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408696" t="-101064" r="-142391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59079" t="-101064" r="-512" b="-20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854001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Single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71168" t="-203226" r="-101517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408696" t="-203226" r="-142391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59079" t="-203226" r="-512" b="-104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830859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71168" t="-300000" r="-101517" b="-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408696" t="-300000" r="-142391" b="-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59079" t="-300000" r="-512" b="-31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59079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5940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2"/>
    </mc:Choice>
    <mc:Fallback>
      <p:transition spd="slow" advTm="11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B706F0-67D7-FD02-7E31-1CEE127A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14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7723B7-A623-E916-40A4-4AB0CEE9A10B}"/>
                  </a:ext>
                </a:extLst>
              </p:cNvPr>
              <p:cNvSpPr txBox="1"/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0" i="1" dirty="0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32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Result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7723B7-A623-E916-40A4-4AB0CEE9A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blipFill>
                <a:blip r:embed="rId5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924E365-9D8C-AF7F-34C9-B7E9D6AAB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C24B73A9-7BE9-45BC-0AFE-F6B652D49C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350" y="909000"/>
            <a:ext cx="671501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8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6"/>
    </mc:Choice>
    <mc:Fallback>
      <p:transition spd="slow" advTm="4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519906-0FFE-38BF-0E02-AAD87C0F630B}"/>
              </a:ext>
            </a:extLst>
          </p:cNvPr>
          <p:cNvSpPr txBox="1"/>
          <p:nvPr/>
        </p:nvSpPr>
        <p:spPr>
          <a:xfrm>
            <a:off x="658762" y="324465"/>
            <a:ext cx="521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Conclusion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224359-3CD4-F975-A40F-097F4C20DE07}"/>
                  </a:ext>
                </a:extLst>
              </p:cNvPr>
              <p:cNvSpPr txBox="1"/>
              <p:nvPr/>
            </p:nvSpPr>
            <p:spPr>
              <a:xfrm>
                <a:off x="719625" y="909240"/>
                <a:ext cx="10929316" cy="5582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With magnetic field, the center of ZDD can be roughly placed at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=70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altLang="zh-CN" sz="24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 err="1"/>
                  <a:t>Ekhara</a:t>
                </a:r>
                <a:r>
                  <a:rPr lang="en-US" altLang="zh-CN" sz="2400" dirty="0"/>
                  <a:t> generator is used to simulate the scattered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2400" dirty="0"/>
                  <a:t>,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scenarios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Cross sections are shown as follows :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24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2400" b="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24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2400" b="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2400" b="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b="0" dirty="0"/>
                  <a:t>Although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sz="2400" dirty="0"/>
                  <a:t> has higher invariant mass, the cross section is higher than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4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Distributions of electrons and positrons at detector are drawn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224359-3CD4-F975-A40F-097F4C20D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25" y="909240"/>
                <a:ext cx="10929316" cy="5582939"/>
              </a:xfrm>
              <a:prstGeom prst="rect">
                <a:avLst/>
              </a:prstGeom>
              <a:blipFill>
                <a:blip r:embed="rId5"/>
                <a:stretch>
                  <a:fillRect l="-725" b="-1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EAA3AE-7328-FBA6-6504-8D643A39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15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2634CEC1-55D6-A0B2-D2BB-AA06E72FF3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2072476"/>
                  </p:ext>
                </p:extLst>
              </p:nvPr>
            </p:nvGraphicFramePr>
            <p:xfrm>
              <a:off x="1683554" y="2884230"/>
              <a:ext cx="8824892" cy="2197124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206223">
                      <a:extLst>
                        <a:ext uri="{9D8B030D-6E8A-4147-A177-3AD203B41FA5}">
                          <a16:colId xmlns:a16="http://schemas.microsoft.com/office/drawing/2014/main" val="1013125879"/>
                        </a:ext>
                      </a:extLst>
                    </a:gridCol>
                    <a:gridCol w="2206223">
                      <a:extLst>
                        <a:ext uri="{9D8B030D-6E8A-4147-A177-3AD203B41FA5}">
                          <a16:colId xmlns:a16="http://schemas.microsoft.com/office/drawing/2014/main" val="515441009"/>
                        </a:ext>
                      </a:extLst>
                    </a:gridCol>
                    <a:gridCol w="2206223">
                      <a:extLst>
                        <a:ext uri="{9D8B030D-6E8A-4147-A177-3AD203B41FA5}">
                          <a16:colId xmlns:a16="http://schemas.microsoft.com/office/drawing/2014/main" val="4189863487"/>
                        </a:ext>
                      </a:extLst>
                    </a:gridCol>
                    <a:gridCol w="2206223">
                      <a:extLst>
                        <a:ext uri="{9D8B030D-6E8A-4147-A177-3AD203B41FA5}">
                          <a16:colId xmlns:a16="http://schemas.microsoft.com/office/drawing/2014/main" val="3201151283"/>
                        </a:ext>
                      </a:extLst>
                    </a:gridCol>
                  </a:tblGrid>
                  <a:tr h="54928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5880762"/>
                      </a:ext>
                    </a:extLst>
                  </a:tr>
                  <a:tr h="5492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Total</a:t>
                          </a:r>
                          <a:endParaRPr lang="zh-CN" alt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94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7.0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60.7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64.8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0359743"/>
                      </a:ext>
                    </a:extLst>
                  </a:tr>
                  <a:tr h="5492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Single Tag</a:t>
                          </a:r>
                          <a:endParaRPr lang="zh-CN" alt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9.176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3.901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4.124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31310454"/>
                      </a:ext>
                    </a:extLst>
                  </a:tr>
                  <a:tr h="5492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Double Tag</a:t>
                          </a:r>
                          <a:endParaRPr lang="zh-CN" alt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.0492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.0382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.0496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998205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2634CEC1-55D6-A0B2-D2BB-AA06E72FF3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2072476"/>
                  </p:ext>
                </p:extLst>
              </p:nvPr>
            </p:nvGraphicFramePr>
            <p:xfrm>
              <a:off x="1683554" y="2884230"/>
              <a:ext cx="8824892" cy="2197124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206223">
                      <a:extLst>
                        <a:ext uri="{9D8B030D-6E8A-4147-A177-3AD203B41FA5}">
                          <a16:colId xmlns:a16="http://schemas.microsoft.com/office/drawing/2014/main" val="1013125879"/>
                        </a:ext>
                      </a:extLst>
                    </a:gridCol>
                    <a:gridCol w="2206223">
                      <a:extLst>
                        <a:ext uri="{9D8B030D-6E8A-4147-A177-3AD203B41FA5}">
                          <a16:colId xmlns:a16="http://schemas.microsoft.com/office/drawing/2014/main" val="515441009"/>
                        </a:ext>
                      </a:extLst>
                    </a:gridCol>
                    <a:gridCol w="2206223">
                      <a:extLst>
                        <a:ext uri="{9D8B030D-6E8A-4147-A177-3AD203B41FA5}">
                          <a16:colId xmlns:a16="http://schemas.microsoft.com/office/drawing/2014/main" val="4189863487"/>
                        </a:ext>
                      </a:extLst>
                    </a:gridCol>
                    <a:gridCol w="2206223">
                      <a:extLst>
                        <a:ext uri="{9D8B030D-6E8A-4147-A177-3AD203B41FA5}">
                          <a16:colId xmlns:a16="http://schemas.microsoft.com/office/drawing/2014/main" val="3201151283"/>
                        </a:ext>
                      </a:extLst>
                    </a:gridCol>
                  </a:tblGrid>
                  <a:tr h="54928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t="-1111" r="-300276" b="-31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1111" r="-200276" b="-31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200000" t="-1111" r="-100276" b="-31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00000" t="-1111" r="-276" b="-31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5880762"/>
                      </a:ext>
                    </a:extLst>
                  </a:tr>
                  <a:tr h="5492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Total</a:t>
                          </a:r>
                          <a:endParaRPr lang="zh-CN" alt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000" t="-100000" r="-200276" b="-2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00000" t="-100000" r="-100276" b="-2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00000" t="-100000" r="-276" b="-2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359743"/>
                      </a:ext>
                    </a:extLst>
                  </a:tr>
                  <a:tr h="5492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Single Tag</a:t>
                          </a:r>
                          <a:endParaRPr lang="zh-CN" alt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000" t="-202222" r="-200276" b="-1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00000" t="-202222" r="-100276" b="-1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00000" t="-202222" r="-276" b="-1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1310454"/>
                      </a:ext>
                    </a:extLst>
                  </a:tr>
                  <a:tr h="5492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Double Tag</a:t>
                          </a:r>
                          <a:endParaRPr lang="zh-CN" alt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000" t="-302222" r="-200276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00000" t="-302222" r="-100276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00000" t="-302222" r="-276" b="-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998205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E486BCC-D87F-2EAE-43E4-514C07F40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0138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09"/>
    </mc:Choice>
    <mc:Fallback>
      <p:transition spd="slow" advTm="70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6B0C24-D043-D814-F8CE-4D5EEC28B8B7}"/>
              </a:ext>
            </a:extLst>
          </p:cNvPr>
          <p:cNvSpPr txBox="1"/>
          <p:nvPr/>
        </p:nvSpPr>
        <p:spPr>
          <a:xfrm>
            <a:off x="825910" y="737418"/>
            <a:ext cx="4109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Contents</a:t>
            </a:r>
            <a:endParaRPr lang="zh-CN" alt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D8CC89-C2AA-8819-0624-5789A8D67AAB}"/>
              </a:ext>
            </a:extLst>
          </p:cNvPr>
          <p:cNvSpPr txBox="1"/>
          <p:nvPr/>
        </p:nvSpPr>
        <p:spPr>
          <a:xfrm>
            <a:off x="1897625" y="2025987"/>
            <a:ext cx="8396749" cy="2806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Introduction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/>
              <a:t>Ekhara</a:t>
            </a:r>
            <a:r>
              <a:rPr lang="en-US" altLang="zh-CN" sz="2400" dirty="0"/>
              <a:t> Generator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Tagging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0" dirty="0"/>
              <a:t>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Conclusion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22A658E-C9AA-2DB2-D6EF-89575AADF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301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5"/>
    </mc:Choice>
    <mc:Fallback>
      <p:transition spd="slow" advTm="4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6A7C71-C676-7999-BCBD-E57031E0AD24}"/>
              </a:ext>
            </a:extLst>
          </p:cNvPr>
          <p:cNvSpPr txBox="1"/>
          <p:nvPr/>
        </p:nvSpPr>
        <p:spPr>
          <a:xfrm>
            <a:off x="658762" y="324465"/>
            <a:ext cx="521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Introduction</a:t>
            </a:r>
            <a:endParaRPr lang="zh-CN" alt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B026F-B2E7-CC13-5808-F1FBB00E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2489D5-72AC-186B-26A9-4F9BFF2D2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823" y="1554605"/>
            <a:ext cx="10216354" cy="374879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D4E754-4878-B705-81BE-73B765FBDBD9}"/>
              </a:ext>
            </a:extLst>
          </p:cNvPr>
          <p:cNvCxnSpPr>
            <a:cxnSpLocks/>
          </p:cNvCxnSpPr>
          <p:nvPr/>
        </p:nvCxnSpPr>
        <p:spPr>
          <a:xfrm flipH="1">
            <a:off x="4752303" y="1294327"/>
            <a:ext cx="785612" cy="1410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1B1F66C-597A-D7D5-B4EB-690AC9AD0D2F}"/>
              </a:ext>
            </a:extLst>
          </p:cNvPr>
          <p:cNvSpPr txBox="1"/>
          <p:nvPr/>
        </p:nvSpPr>
        <p:spPr>
          <a:xfrm>
            <a:off x="5273898" y="870468"/>
            <a:ext cx="1474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Beam Center</a:t>
            </a:r>
            <a:endParaRPr lang="zh-CN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ECD835-7373-82C3-C637-4D9E5BED3D1B}"/>
              </a:ext>
            </a:extLst>
          </p:cNvPr>
          <p:cNvSpPr txBox="1"/>
          <p:nvPr/>
        </p:nvSpPr>
        <p:spPr>
          <a:xfrm>
            <a:off x="2804545" y="4927624"/>
            <a:ext cx="1757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Detector Center</a:t>
            </a:r>
            <a:endParaRPr lang="zh-CN" alt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84C491-143C-EE23-43D8-704A88C1FD62}"/>
              </a:ext>
            </a:extLst>
          </p:cNvPr>
          <p:cNvCxnSpPr/>
          <p:nvPr/>
        </p:nvCxnSpPr>
        <p:spPr>
          <a:xfrm>
            <a:off x="4668592" y="2704564"/>
            <a:ext cx="0" cy="66326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89F190B-B12E-1129-605A-8CC8BC1AB574}"/>
                  </a:ext>
                </a:extLst>
              </p:cNvPr>
              <p:cNvSpPr txBox="1"/>
              <p:nvPr/>
            </p:nvSpPr>
            <p:spPr>
              <a:xfrm>
                <a:off x="3861515" y="5487095"/>
                <a:ext cx="4468969" cy="92333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dirty="0"/>
                  <a:t>Distance from beam to detector center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 70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89F190B-B12E-1129-605A-8CC8BC1AB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515" y="5487095"/>
                <a:ext cx="4468969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DA7F1A6-CDEF-CD3E-2710-28DE3D50A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434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60"/>
    </mc:Choice>
    <mc:Fallback>
      <p:transition spd="slow" advTm="19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C3541E-5E1A-FA85-3544-2C8109B43C8E}"/>
              </a:ext>
            </a:extLst>
          </p:cNvPr>
          <p:cNvSpPr txBox="1"/>
          <p:nvPr/>
        </p:nvSpPr>
        <p:spPr>
          <a:xfrm>
            <a:off x="658761" y="324465"/>
            <a:ext cx="7282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Introduction</a:t>
            </a:r>
            <a:r>
              <a:rPr lang="zh-CN" altLang="en-US" sz="3200" dirty="0"/>
              <a:t> </a:t>
            </a:r>
            <a:r>
              <a:rPr lang="en-US" altLang="zh-CN" sz="3200" dirty="0"/>
              <a:t>-</a:t>
            </a:r>
            <a:r>
              <a:rPr lang="zh-CN" altLang="en-US" sz="3200" dirty="0"/>
              <a:t> </a:t>
            </a:r>
            <a:r>
              <a:rPr lang="en-US" altLang="zh-CN" sz="3200" dirty="0" err="1"/>
              <a:t>Ekhara</a:t>
            </a:r>
            <a:r>
              <a:rPr lang="en-US" altLang="zh-CN" sz="3200" dirty="0"/>
              <a:t> Generator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67FF66-D995-D6CC-49FC-A89CBDB5DB1D}"/>
                  </a:ext>
                </a:extLst>
              </p:cNvPr>
              <p:cNvSpPr txBox="1"/>
              <p:nvPr/>
            </p:nvSpPr>
            <p:spPr>
              <a:xfrm>
                <a:off x="764458" y="1089385"/>
                <a:ext cx="10663084" cy="4662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Version : EKHARA 3.0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Used in BABAR and CLEO experiments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Environment : </a:t>
                </a:r>
                <a:r>
                  <a:rPr lang="en-US" altLang="zh-CN" sz="2000" dirty="0" err="1"/>
                  <a:t>Vmware</a:t>
                </a:r>
                <a:r>
                  <a:rPr lang="en-US" altLang="zh-CN" sz="2000" dirty="0"/>
                  <a:t> Workstation, Ubuntu 24.04.1 LTS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Compiler : </a:t>
                </a:r>
                <a:r>
                  <a:rPr lang="en-US" altLang="zh-CN" sz="2000" dirty="0" err="1"/>
                  <a:t>ifort</a:t>
                </a:r>
                <a:r>
                  <a:rPr lang="en-US" altLang="zh-CN" sz="2000" dirty="0"/>
                  <a:t> 2021.9.0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Test Run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LO calculation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/>
                  <a:t>Passed 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NLO calculation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sz="2000" dirty="0"/>
                  <a:t> Failed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Also, NLO calculation is unavailable in unweighted mode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Use LO calculation only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67FF66-D995-D6CC-49FC-A89CBDB5D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58" y="1089385"/>
                <a:ext cx="10663084" cy="4662110"/>
              </a:xfrm>
              <a:prstGeom prst="rect">
                <a:avLst/>
              </a:prstGeom>
              <a:blipFill>
                <a:blip r:embed="rId5"/>
                <a:stretch>
                  <a:fillRect l="-514" b="-14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BB445-66E8-1916-0146-D747B8DD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C19DDCFB-798B-7F74-1DAA-E62330771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D23ABD-38C4-5525-33D1-E4E36A9D1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5616" y="0"/>
            <a:ext cx="4676384" cy="21624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45A8A5-67D8-00E1-2A5D-85622B8D49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616" y="2162489"/>
            <a:ext cx="4676384" cy="21190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2B23FC9-BA5D-85BD-0F96-9748DD477885}"/>
              </a:ext>
            </a:extLst>
          </p:cNvPr>
          <p:cNvSpPr txBox="1"/>
          <p:nvPr/>
        </p:nvSpPr>
        <p:spPr>
          <a:xfrm>
            <a:off x="8342632" y="4320288"/>
            <a:ext cx="3419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PhysRevD.85.094010</a:t>
            </a:r>
          </a:p>
        </p:txBody>
      </p:sp>
    </p:spTree>
    <p:extLst>
      <p:ext uri="{BB962C8B-B14F-4D97-AF65-F5344CB8AC3E}">
        <p14:creationId xmlns:p14="http://schemas.microsoft.com/office/powerpoint/2010/main" val="361299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05"/>
    </mc:Choice>
    <mc:Fallback>
      <p:transition spd="slow" advTm="42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54BD7-A2EB-8744-67E5-F3D32DF65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0AF163-B12D-EC6C-9FB6-D0134CECE684}"/>
              </a:ext>
            </a:extLst>
          </p:cNvPr>
          <p:cNvSpPr txBox="1"/>
          <p:nvPr/>
        </p:nvSpPr>
        <p:spPr>
          <a:xfrm>
            <a:off x="658761" y="324465"/>
            <a:ext cx="9889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/>
              <a:t>Ekhara</a:t>
            </a:r>
            <a:r>
              <a:rPr lang="en-US" altLang="zh-CN" sz="3200" dirty="0"/>
              <a:t> Generator -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2132C1-CF76-F530-306A-04DE5BD39621}"/>
                  </a:ext>
                </a:extLst>
              </p:cNvPr>
              <p:cNvSpPr txBox="1"/>
              <p:nvPr/>
            </p:nvSpPr>
            <p:spPr>
              <a:xfrm>
                <a:off x="764458" y="1089385"/>
                <a:ext cx="10663084" cy="4206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input.dat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Vacuum Polarization not included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LO calculation only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card_1pi.dat (also used in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sz="2000" dirty="0"/>
                  <a:t>)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C00000"/>
                    </a:solidFill>
                  </a:rPr>
                  <a:t>CMS Energy : 4.68 GeV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 err="1">
                    <a:solidFill>
                      <a:srgbClr val="C00000"/>
                    </a:solidFill>
                  </a:rPr>
                  <a:t>sw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 (mode switch) : 2 (t-channel)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 err="1"/>
                  <a:t>piggFFsw</a:t>
                </a:r>
                <a:r>
                  <a:rPr lang="en-US" altLang="zh-CN" sz="2000" dirty="0"/>
                  <a:t> (Form Factor switch) : 10 (Czyz et al. 2017, default)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2000" dirty="0"/>
                  <a:t> cut : 0-100 GeV, 0-180 degree (no cut, default)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/>
                  <a:t> cut : 0-110GeV, 0-180 degree (no cut, default)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2132C1-CF76-F530-306A-04DE5BD39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58" y="1089385"/>
                <a:ext cx="10663084" cy="4206344"/>
              </a:xfrm>
              <a:prstGeom prst="rect">
                <a:avLst/>
              </a:prstGeom>
              <a:blipFill>
                <a:blip r:embed="rId5"/>
                <a:stretch>
                  <a:fillRect l="-514" b="-15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31D26-4721-077A-0E83-8DC29544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60320A3-732E-407C-D344-0A4B611B8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16" name="Picture 15" descr="A diagram of a current&#10;&#10;AI-generated content may be incorrect.">
            <a:extLst>
              <a:ext uri="{FF2B5EF4-FFF2-40B4-BE49-F238E27FC236}">
                <a16:creationId xmlns:a16="http://schemas.microsoft.com/office/drawing/2014/main" id="{98A4C065-678B-2750-7663-90DD1120F4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632" y="774402"/>
            <a:ext cx="4076910" cy="246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3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33"/>
    </mc:Choice>
    <mc:Fallback>
      <p:transition spd="slow" advTm="26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3BE6A-0EE5-E5FA-626F-86DD972D3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310A5A-DAE7-6AF2-BFFD-D380F20981D6}"/>
              </a:ext>
            </a:extLst>
          </p:cNvPr>
          <p:cNvSpPr txBox="1"/>
          <p:nvPr/>
        </p:nvSpPr>
        <p:spPr>
          <a:xfrm>
            <a:off x="658762" y="324465"/>
            <a:ext cx="521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Tagging</a:t>
            </a:r>
            <a:endParaRPr lang="zh-CN" alt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CFB22-68D1-5AA7-BD12-63ED7089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FA45D8-168B-C435-2A0D-71878C9B8F9F}"/>
                  </a:ext>
                </a:extLst>
              </p:cNvPr>
              <p:cNvSpPr txBox="1"/>
              <p:nvPr/>
            </p:nvSpPr>
            <p:spPr>
              <a:xfrm>
                <a:off x="764458" y="1089385"/>
                <a:ext cx="10663084" cy="190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Categorize the events by detected electron and positron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If one of the scattered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2000" dirty="0"/>
                  <a:t> is detected, it’s called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single tag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If both scattered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2000" dirty="0"/>
                  <a:t> is detected, it’s called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double tag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sz="2000" dirty="0"/>
                  <a:t> are detected by central detector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FA45D8-168B-C435-2A0D-71878C9B8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58" y="1089385"/>
                <a:ext cx="10663084" cy="1901611"/>
              </a:xfrm>
              <a:prstGeom prst="rect">
                <a:avLst/>
              </a:prstGeom>
              <a:blipFill>
                <a:blip r:embed="rId5"/>
                <a:stretch>
                  <a:fillRect l="-514" b="-48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C8C256F-9F36-A3BF-90CB-F6995873A2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095" y="3171141"/>
            <a:ext cx="5510269" cy="332564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87EFAF-B0FA-BBAF-7E65-F7A2833F983E}"/>
              </a:ext>
            </a:extLst>
          </p:cNvPr>
          <p:cNvCxnSpPr>
            <a:cxnSpLocks/>
          </p:cNvCxnSpPr>
          <p:nvPr/>
        </p:nvCxnSpPr>
        <p:spPr>
          <a:xfrm flipV="1">
            <a:off x="4153437" y="4642834"/>
            <a:ext cx="2337515" cy="2426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F40205-CF6B-3DF9-7DF7-FC2B69C4CFC5}"/>
              </a:ext>
            </a:extLst>
          </p:cNvPr>
          <p:cNvCxnSpPr>
            <a:cxnSpLocks/>
          </p:cNvCxnSpPr>
          <p:nvPr/>
        </p:nvCxnSpPr>
        <p:spPr>
          <a:xfrm flipH="1" flipV="1">
            <a:off x="1835239" y="4642834"/>
            <a:ext cx="2318198" cy="2426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D841AE-1C82-7E21-6CC3-F0699ABFCEA5}"/>
                  </a:ext>
                </a:extLst>
              </p:cNvPr>
              <p:cNvSpPr txBox="1"/>
              <p:nvPr/>
            </p:nvSpPr>
            <p:spPr>
              <a:xfrm>
                <a:off x="7283003" y="3171141"/>
                <a:ext cx="4365938" cy="880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For double tag, both the electron and positron requires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D841AE-1C82-7E21-6CC3-F0699ABF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003" y="3171141"/>
                <a:ext cx="4365938" cy="880241"/>
              </a:xfrm>
              <a:prstGeom prst="rect">
                <a:avLst/>
              </a:prstGeom>
              <a:blipFill>
                <a:blip r:embed="rId7"/>
                <a:stretch>
                  <a:fillRect l="-1257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C73BB5A0-44B1-D5A8-449B-5882881D2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112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77"/>
    </mc:Choice>
    <mc:Fallback>
      <p:transition spd="slow" advTm="31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C9D44-0CEB-B929-F3AB-B0148CEA6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1427B6-F394-D932-7027-E4E5F6E6D527}"/>
              </a:ext>
            </a:extLst>
          </p:cNvPr>
          <p:cNvSpPr txBox="1"/>
          <p:nvPr/>
        </p:nvSpPr>
        <p:spPr>
          <a:xfrm>
            <a:off x="658762" y="324465"/>
            <a:ext cx="521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Tagging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DE896-F824-2C98-E8AE-745D711F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7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33F31E-9131-C5FE-1F62-E680EDEDD2D8}"/>
                  </a:ext>
                </a:extLst>
              </p:cNvPr>
              <p:cNvSpPr txBox="1"/>
              <p:nvPr/>
            </p:nvSpPr>
            <p:spPr>
              <a:xfrm>
                <a:off x="1403034" y="1225465"/>
                <a:ext cx="9770182" cy="3737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+mn-ea"/>
                  </a:rPr>
                  <a:t>Detector : 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=3310 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𝑑𝑒𝑡𝑒𝑐𝑡𝑜𝑟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+mn-ea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47.5&lt;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&lt;92.5</m:t>
                    </m:r>
                    <m:r>
                      <a:rPr lang="en-US" altLang="zh-CN" sz="2000" b="0" i="0" dirty="0" smtClean="0">
                        <a:latin typeface="Cambria Math" panose="02040503050406030204" pitchFamily="18" charset="0"/>
                      </a:rPr>
                      <m:t>,  5&lt;|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altLang="zh-CN" sz="2000" b="0" i="0" dirty="0" smtClean="0">
                        <a:latin typeface="Cambria Math" panose="02040503050406030204" pitchFamily="18" charset="0"/>
                      </a:rPr>
                      <m:t>|&lt;35  (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latin typeface="Cambria Math" panose="02040503050406030204" pitchFamily="18" charset="0"/>
                      </a:rPr>
                      <m:t>mm</m:t>
                    </m:r>
                    <m:r>
                      <a:rPr lang="en-US" altLang="zh-CN" sz="2000" b="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000" dirty="0">
                  <a:latin typeface="+mn-ea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+mn-ea"/>
                  </a:rPr>
                  <a:t>Mirror the particles with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𝑝𝑥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&lt;0, 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2000" b="0" dirty="0">
                    <a:latin typeface="+mn-ea"/>
                  </a:rPr>
                  <a:t>, doubling the effective events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+mn-ea"/>
                  </a:rPr>
                  <a:t>Both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𝑝𝑧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zh-CN" sz="2000" dirty="0">
                    <a:latin typeface="+mn-ea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𝑝𝑧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sz="2000" dirty="0">
                    <a:latin typeface="+mn-ea"/>
                  </a:rPr>
                  <a:t> particles are mapped to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=+3310</m:t>
                    </m:r>
                  </m:oMath>
                </a14:m>
                <a:r>
                  <a:rPr lang="en-US" altLang="zh-CN" sz="2000" dirty="0">
                    <a:latin typeface="+mn-ea"/>
                  </a:rPr>
                  <a:t> for drawing distribution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+mn-ea"/>
                  </a:rPr>
                  <a:t>Single Tag :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+mn-ea"/>
                  </a:rPr>
                  <a:t>Only one electron/positron in detector range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+mn-ea"/>
                  </a:rPr>
                  <a:t>Both in range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altLang="zh-CN" sz="2000" dirty="0">
                  <a:latin typeface="+mn-ea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+mn-ea"/>
                  </a:rPr>
                  <a:t>Double Tag :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+mn-ea"/>
                  </a:rPr>
                  <a:t>Both in range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altLang="zh-CN" sz="2000" dirty="0">
                  <a:latin typeface="+mn-ea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33F31E-9131-C5FE-1F62-E680EDEDD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034" y="1225465"/>
                <a:ext cx="9770182" cy="3737818"/>
              </a:xfrm>
              <a:prstGeom prst="rect">
                <a:avLst/>
              </a:prstGeom>
              <a:blipFill>
                <a:blip r:embed="rId5"/>
                <a:stretch>
                  <a:fillRect l="-561" r="-62" b="-19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36DEF763-DE2D-BD51-8E63-C3D8EB735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2495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36"/>
    </mc:Choice>
    <mc:Fallback>
      <p:transition spd="slow" advTm="46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57937D-D33C-938E-702B-3691A2A0C6C0}"/>
              </a:ext>
            </a:extLst>
          </p:cNvPr>
          <p:cNvSpPr txBox="1"/>
          <p:nvPr/>
        </p:nvSpPr>
        <p:spPr>
          <a:xfrm>
            <a:off x="3077497" y="2598003"/>
            <a:ext cx="6037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/>
              <a:t>Results</a:t>
            </a:r>
            <a:endParaRPr lang="zh-CN" altLang="en-US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E07C7-B8E5-4488-097F-3BAC99A62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2CB8A69-AE85-599D-DF2B-5C6478755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555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7"/>
    </mc:Choice>
    <mc:Fallback>
      <p:transition spd="slow" advTm="4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920B5-C168-E07E-F38A-85A821852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1DF840-254C-687A-B765-ACB08795CB93}"/>
                  </a:ext>
                </a:extLst>
              </p:cNvPr>
              <p:cNvSpPr txBox="1"/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Result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1DF840-254C-687A-B765-ACB08795C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62" y="324465"/>
                <a:ext cx="5211096" cy="584775"/>
              </a:xfrm>
              <a:prstGeom prst="rect">
                <a:avLst/>
              </a:prstGeom>
              <a:blipFill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D0039-8020-C2DE-6F30-0866050E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CA6D-D692-4897-A75B-F1A33D4A3A17}" type="slidenum">
              <a:rPr lang="zh-CN" altLang="en-US" smtClean="0"/>
              <a:pPr/>
              <a:t>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3F6E896-A55F-2F87-385B-069BAF3024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731456"/>
                  </p:ext>
                </p:extLst>
              </p:nvPr>
            </p:nvGraphicFramePr>
            <p:xfrm>
              <a:off x="946761" y="1741868"/>
              <a:ext cx="10940438" cy="2276492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860710">
                      <a:extLst>
                        <a:ext uri="{9D8B030D-6E8A-4147-A177-3AD203B41FA5}">
                          <a16:colId xmlns:a16="http://schemas.microsoft.com/office/drawing/2014/main" val="3769329801"/>
                        </a:ext>
                      </a:extLst>
                    </a:gridCol>
                    <a:gridCol w="4016444">
                      <a:extLst>
                        <a:ext uri="{9D8B030D-6E8A-4147-A177-3AD203B41FA5}">
                          <a16:colId xmlns:a16="http://schemas.microsoft.com/office/drawing/2014/main" val="3995584956"/>
                        </a:ext>
                      </a:extLst>
                    </a:gridCol>
                    <a:gridCol w="1680693">
                      <a:extLst>
                        <a:ext uri="{9D8B030D-6E8A-4147-A177-3AD203B41FA5}">
                          <a16:colId xmlns:a16="http://schemas.microsoft.com/office/drawing/2014/main" val="2258796451"/>
                        </a:ext>
                      </a:extLst>
                    </a:gridCol>
                    <a:gridCol w="2382591">
                      <a:extLst>
                        <a:ext uri="{9D8B030D-6E8A-4147-A177-3AD203B41FA5}">
                          <a16:colId xmlns:a16="http://schemas.microsoft.com/office/drawing/2014/main" val="782650978"/>
                        </a:ext>
                      </a:extLst>
                    </a:gridCol>
                  </a:tblGrid>
                  <a:tr h="56912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1" i="1" dirty="0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2000" b="1" i="1" dirty="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i="0" baseline="0" dirty="0">
                              <a:latin typeface="+mn-lt"/>
                            </a:rPr>
                            <a:t>Number of Events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𝝈</m:t>
                                </m:r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𝒑𝒃</m:t>
                                </m:r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5369813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Total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i="1" dirty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a:rPr lang="en-US" altLang="zh-CN" sz="2000" b="0" i="0" dirty="0" smtClean="0">
                                    <a:latin typeface="Cambria Math" panose="02040503050406030204" pitchFamily="18" charset="0"/>
                                  </a:rPr>
                                  <m:t>(5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94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7.0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854001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Single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845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969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9.176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830859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26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0.00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52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.0492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45907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3F6E896-A55F-2F87-385B-069BAF3024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731456"/>
                  </p:ext>
                </p:extLst>
              </p:nvPr>
            </p:nvGraphicFramePr>
            <p:xfrm>
              <a:off x="946761" y="1741868"/>
              <a:ext cx="10940438" cy="2276492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860710">
                      <a:extLst>
                        <a:ext uri="{9D8B030D-6E8A-4147-A177-3AD203B41FA5}">
                          <a16:colId xmlns:a16="http://schemas.microsoft.com/office/drawing/2014/main" val="3769329801"/>
                        </a:ext>
                      </a:extLst>
                    </a:gridCol>
                    <a:gridCol w="4016444">
                      <a:extLst>
                        <a:ext uri="{9D8B030D-6E8A-4147-A177-3AD203B41FA5}">
                          <a16:colId xmlns:a16="http://schemas.microsoft.com/office/drawing/2014/main" val="3995584956"/>
                        </a:ext>
                      </a:extLst>
                    </a:gridCol>
                    <a:gridCol w="1680693">
                      <a:extLst>
                        <a:ext uri="{9D8B030D-6E8A-4147-A177-3AD203B41FA5}">
                          <a16:colId xmlns:a16="http://schemas.microsoft.com/office/drawing/2014/main" val="2258796451"/>
                        </a:ext>
                      </a:extLst>
                    </a:gridCol>
                    <a:gridCol w="2382591">
                      <a:extLst>
                        <a:ext uri="{9D8B030D-6E8A-4147-A177-3AD203B41FA5}">
                          <a16:colId xmlns:a16="http://schemas.microsoft.com/office/drawing/2014/main" val="782650978"/>
                        </a:ext>
                      </a:extLst>
                    </a:gridCol>
                  </a:tblGrid>
                  <a:tr h="56912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1064" r="-283156" b="-3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i="0" baseline="0" dirty="0">
                              <a:latin typeface="+mn-lt"/>
                            </a:rPr>
                            <a:t>Number of Events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%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9079" t="-1064" r="-512" b="-30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369813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Total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71168" t="-101064" r="-101517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8696" t="-101064" r="-142391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9079" t="-101064" r="-512" b="-20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854001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Single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71168" t="-203226" r="-101517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8696" t="-203226" r="-142391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9079" t="-203226" r="-512" b="-104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830859"/>
                      </a:ext>
                    </a:extLst>
                  </a:tr>
                  <a:tr h="5691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Tag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71168" t="-300000" r="-101517" b="-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8696" t="-300000" r="-142391" b="-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9079" t="-300000" r="-512" b="-31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59079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A61641F-4C0F-8392-3389-3F25A75DC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909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89"/>
    </mc:Choice>
    <mc:Fallback>
      <p:transition spd="slow" advTm="24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</TotalTime>
  <Words>1165</Words>
  <Application>Microsoft Office PowerPoint</Application>
  <PresentationFormat>Widescreen</PresentationFormat>
  <Paragraphs>176</Paragraphs>
  <Slides>15</Slides>
  <Notes>13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等线</vt:lpstr>
      <vt:lpstr>等线 Light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CelestialDust 256</dc:creator>
  <cp:lastModifiedBy>CelestialDust 256</cp:lastModifiedBy>
  <cp:revision>255</cp:revision>
  <dcterms:created xsi:type="dcterms:W3CDTF">2024-12-12T06:46:19Z</dcterms:created>
  <dcterms:modified xsi:type="dcterms:W3CDTF">2025-04-10T07:17:46Z</dcterms:modified>
</cp:coreProperties>
</file>