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9"/>
  </p:notesMasterIdLst>
  <p:sldIdLst>
    <p:sldId id="273" r:id="rId2"/>
    <p:sldId id="279" r:id="rId3"/>
    <p:sldId id="284" r:id="rId4"/>
    <p:sldId id="276" r:id="rId5"/>
    <p:sldId id="285" r:id="rId6"/>
    <p:sldId id="282" r:id="rId7"/>
    <p:sldId id="288" r:id="rId8"/>
    <p:sldId id="281" r:id="rId9"/>
    <p:sldId id="275" r:id="rId10"/>
    <p:sldId id="280" r:id="rId11"/>
    <p:sldId id="286" r:id="rId12"/>
    <p:sldId id="290" r:id="rId13"/>
    <p:sldId id="283" r:id="rId14"/>
    <p:sldId id="277" r:id="rId15"/>
    <p:sldId id="289" r:id="rId16"/>
    <p:sldId id="278" r:id="rId17"/>
    <p:sldId id="26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33" autoAdjust="0"/>
    <p:restoredTop sz="94660"/>
  </p:normalViewPr>
  <p:slideViewPr>
    <p:cSldViewPr snapToGrid="0">
      <p:cViewPr>
        <p:scale>
          <a:sx n="75" d="100"/>
          <a:sy n="75" d="100"/>
        </p:scale>
        <p:origin x="273" y="29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1CBAD-77BE-49D7-9738-38437766BFC9}" type="datetimeFigureOut">
              <a:rPr lang="zh-CN" altLang="en-US" smtClean="0"/>
              <a:t>2025/8/20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78A397-7D70-46DB-AF63-26058DE229BD}" type="slidenum">
              <a:rPr lang="zh-CN" altLang="en-US" smtClean="0"/>
              <a:t>‹#›</a:t>
            </a:fld>
            <a:endParaRPr lang="zh-CN" altLang="en-US"/>
          </a:p>
        </p:txBody>
      </p:sp>
    </p:spTree>
    <p:extLst>
      <p:ext uri="{BB962C8B-B14F-4D97-AF65-F5344CB8AC3E}">
        <p14:creationId xmlns:p14="http://schemas.microsoft.com/office/powerpoint/2010/main" val="137233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978A397-7D70-46DB-AF63-26058DE229BD}" type="slidenum">
              <a:rPr lang="zh-CN" altLang="en-US" smtClean="0"/>
              <a:t>6</a:t>
            </a:fld>
            <a:endParaRPr lang="zh-CN" altLang="en-US"/>
          </a:p>
        </p:txBody>
      </p:sp>
    </p:spTree>
    <p:extLst>
      <p:ext uri="{BB962C8B-B14F-4D97-AF65-F5344CB8AC3E}">
        <p14:creationId xmlns:p14="http://schemas.microsoft.com/office/powerpoint/2010/main" val="217806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3200"/>
            </a:lvl1pPr>
          </a:lstStyle>
          <a:p>
            <a:r>
              <a:rPr lang="zh-CN" altLang="en-US" dirty="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dirty="0"/>
              <a:t>单击此处编辑母版副标题样式</a:t>
            </a:r>
            <a:endParaRPr lang="en-US" dirty="0"/>
          </a:p>
        </p:txBody>
      </p:sp>
      <p:sp>
        <p:nvSpPr>
          <p:cNvPr id="4" name="Date Placeholder 3"/>
          <p:cNvSpPr>
            <a:spLocks noGrp="1"/>
          </p:cNvSpPr>
          <p:nvPr>
            <p:ph type="dt" sz="half" idx="10"/>
          </p:nvPr>
        </p:nvSpPr>
        <p:spPr/>
        <p:txBody>
          <a:bodyPr/>
          <a:lstStyle/>
          <a:p>
            <a:fld id="{0AC8B65F-0DD0-47A1-8660-BF579F7044DE}" type="datetime1">
              <a:rPr lang="zh-CN" altLang="en-US" smtClean="0"/>
              <a:t>2025/8/20</a:t>
            </a:fld>
            <a:endParaRPr lang="zh-CN" altLang="en-US"/>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3886D374-442B-4631-8E91-4C7E5C84F7D9}" type="slidenum">
              <a:rPr lang="zh-CN" altLang="en-US" smtClean="0"/>
              <a:t>‹#›</a:t>
            </a:fld>
            <a:endParaRPr lang="zh-CN" altLang="en-US" dirty="0"/>
          </a:p>
        </p:txBody>
      </p:sp>
    </p:spTree>
    <p:extLst>
      <p:ext uri="{BB962C8B-B14F-4D97-AF65-F5344CB8AC3E}">
        <p14:creationId xmlns:p14="http://schemas.microsoft.com/office/powerpoint/2010/main" val="653228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DE334BBE-362B-4FB7-83EC-631D62DF4FEE}" type="datetime1">
              <a:rPr lang="zh-CN" altLang="en-US" smtClean="0"/>
              <a:t>2025/8/20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86D374-442B-4631-8E91-4C7E5C84F7D9}" type="slidenum">
              <a:rPr lang="zh-CN" altLang="en-US" smtClean="0"/>
              <a:t>‹#›</a:t>
            </a:fld>
            <a:endParaRPr lang="zh-CN" altLang="en-US"/>
          </a:p>
        </p:txBody>
      </p:sp>
    </p:spTree>
    <p:extLst>
      <p:ext uri="{BB962C8B-B14F-4D97-AF65-F5344CB8AC3E}">
        <p14:creationId xmlns:p14="http://schemas.microsoft.com/office/powerpoint/2010/main" val="3137195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1A722EED-F769-49C6-9513-3991CDBC70C1}" type="datetime1">
              <a:rPr lang="zh-CN" altLang="en-US" smtClean="0"/>
              <a:t>2025/8/20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86D374-442B-4631-8E91-4C7E5C84F7D9}" type="slidenum">
              <a:rPr lang="zh-CN" altLang="en-US" smtClean="0"/>
              <a:t>‹#›</a:t>
            </a:fld>
            <a:endParaRPr lang="zh-CN" altLang="en-US"/>
          </a:p>
        </p:txBody>
      </p:sp>
    </p:spTree>
    <p:extLst>
      <p:ext uri="{BB962C8B-B14F-4D97-AF65-F5344CB8AC3E}">
        <p14:creationId xmlns:p14="http://schemas.microsoft.com/office/powerpoint/2010/main" val="3318283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单击此处编辑母版标题样式</a:t>
            </a:r>
            <a:endParaRPr lang="en-US" dirty="0"/>
          </a:p>
        </p:txBody>
      </p:sp>
      <p:sp>
        <p:nvSpPr>
          <p:cNvPr id="3" name="Content Placeholder 2"/>
          <p:cNvSpPr>
            <a:spLocks noGrp="1"/>
          </p:cNvSpPr>
          <p:nvPr>
            <p:ph idx="1"/>
          </p:nvPr>
        </p:nvSpPr>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4" name="Date Placeholder 3"/>
          <p:cNvSpPr>
            <a:spLocks noGrp="1"/>
          </p:cNvSpPr>
          <p:nvPr>
            <p:ph type="dt" sz="half" idx="10"/>
          </p:nvPr>
        </p:nvSpPr>
        <p:spPr/>
        <p:txBody>
          <a:bodyPr/>
          <a:lstStyle/>
          <a:p>
            <a:fld id="{79290095-7C63-4208-B64B-F75D796591D5}" type="datetime1">
              <a:rPr lang="zh-CN" altLang="en-US" smtClean="0"/>
              <a:t>2025/8/20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86D374-442B-4631-8E91-4C7E5C84F7D9}" type="slidenum">
              <a:rPr lang="zh-CN" altLang="en-US" smtClean="0"/>
              <a:t>‹#›</a:t>
            </a:fld>
            <a:endParaRPr lang="zh-CN" altLang="en-US"/>
          </a:p>
        </p:txBody>
      </p:sp>
    </p:spTree>
    <p:extLst>
      <p:ext uri="{BB962C8B-B14F-4D97-AF65-F5344CB8AC3E}">
        <p14:creationId xmlns:p14="http://schemas.microsoft.com/office/powerpoint/2010/main" val="1630435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normAutofit/>
          </a:bodyPr>
          <a:lstStyle>
            <a:lvl1pPr>
              <a:defRPr sz="3200"/>
            </a:lvl1pPr>
          </a:lstStyle>
          <a:p>
            <a:r>
              <a:rPr lang="zh-CN" altLang="en-US" dirty="0"/>
              <a:t>单击此处编辑母版标题样式</a:t>
            </a:r>
            <a:endParaRPr lang="en-US" dirty="0"/>
          </a:p>
        </p:txBody>
      </p:sp>
      <p:sp>
        <p:nvSpPr>
          <p:cNvPr id="3" name="Text Placeholder 2"/>
          <p:cNvSpPr>
            <a:spLocks noGrp="1"/>
          </p:cNvSpPr>
          <p:nvPr>
            <p:ph type="body" idx="1"/>
          </p:nvPr>
        </p:nvSpPr>
        <p:spPr>
          <a:xfrm>
            <a:off x="831851" y="4589465"/>
            <a:ext cx="10515600" cy="1500187"/>
          </a:xfrm>
        </p:spPr>
        <p:txBody>
          <a:bodyPr>
            <a:normAutofit/>
          </a:bodyPr>
          <a:lstStyle>
            <a:lvl1pPr marL="0" indent="0">
              <a:buNone/>
              <a:defRPr sz="20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dirty="0"/>
              <a:t>单击此处编辑母版文本样式</a:t>
            </a:r>
          </a:p>
        </p:txBody>
      </p:sp>
      <p:sp>
        <p:nvSpPr>
          <p:cNvPr id="4" name="Date Placeholder 3"/>
          <p:cNvSpPr>
            <a:spLocks noGrp="1"/>
          </p:cNvSpPr>
          <p:nvPr>
            <p:ph type="dt" sz="half" idx="10"/>
          </p:nvPr>
        </p:nvSpPr>
        <p:spPr/>
        <p:txBody>
          <a:bodyPr/>
          <a:lstStyle/>
          <a:p>
            <a:fld id="{13D33FFF-D2AE-41D0-804D-EB4E39095F77}" type="datetime1">
              <a:rPr lang="zh-CN" altLang="en-US" smtClean="0"/>
              <a:t>2025/8/20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86D374-442B-4631-8E91-4C7E5C84F7D9}" type="slidenum">
              <a:rPr lang="zh-CN" altLang="en-US" smtClean="0"/>
              <a:t>‹#›</a:t>
            </a:fld>
            <a:endParaRPr lang="zh-CN" altLang="en-US"/>
          </a:p>
        </p:txBody>
      </p:sp>
    </p:spTree>
    <p:extLst>
      <p:ext uri="{BB962C8B-B14F-4D97-AF65-F5344CB8AC3E}">
        <p14:creationId xmlns:p14="http://schemas.microsoft.com/office/powerpoint/2010/main" val="1904735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单击此处编辑母版标题样式</a:t>
            </a:r>
            <a:endParaRPr lang="en-US" dirty="0"/>
          </a:p>
        </p:txBody>
      </p:sp>
      <p:sp>
        <p:nvSpPr>
          <p:cNvPr id="3" name="Content Placeholder 2"/>
          <p:cNvSpPr>
            <a:spLocks noGrp="1"/>
          </p:cNvSpPr>
          <p:nvPr>
            <p:ph sz="half" idx="1"/>
          </p:nvPr>
        </p:nvSpPr>
        <p:spPr>
          <a:xfrm>
            <a:off x="66502" y="627610"/>
            <a:ext cx="5953298" cy="5970070"/>
          </a:xfrm>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4" name="Content Placeholder 3"/>
          <p:cNvSpPr>
            <a:spLocks noGrp="1"/>
          </p:cNvSpPr>
          <p:nvPr>
            <p:ph sz="half" idx="2"/>
          </p:nvPr>
        </p:nvSpPr>
        <p:spPr>
          <a:xfrm>
            <a:off x="6172200" y="627609"/>
            <a:ext cx="6019800" cy="5970069"/>
          </a:xfrm>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5" name="Date Placeholder 4"/>
          <p:cNvSpPr>
            <a:spLocks noGrp="1"/>
          </p:cNvSpPr>
          <p:nvPr>
            <p:ph type="dt" sz="half" idx="10"/>
          </p:nvPr>
        </p:nvSpPr>
        <p:spPr/>
        <p:txBody>
          <a:bodyPr/>
          <a:lstStyle/>
          <a:p>
            <a:fld id="{B51D6FB3-02AC-405C-AE02-C1F15433973D}" type="datetime1">
              <a:rPr lang="zh-CN" altLang="en-US" smtClean="0"/>
              <a:t>2025/8/20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86D374-442B-4631-8E91-4C7E5C84F7D9}" type="slidenum">
              <a:rPr lang="zh-CN" altLang="en-US" smtClean="0"/>
              <a:t>‹#›</a:t>
            </a:fld>
            <a:endParaRPr lang="zh-CN" altLang="en-US"/>
          </a:p>
        </p:txBody>
      </p:sp>
    </p:spTree>
    <p:extLst>
      <p:ext uri="{BB962C8B-B14F-4D97-AF65-F5344CB8AC3E}">
        <p14:creationId xmlns:p14="http://schemas.microsoft.com/office/powerpoint/2010/main" val="2526172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5484" y="-1"/>
            <a:ext cx="12126515" cy="623456"/>
          </a:xfrm>
        </p:spPr>
        <p:txBody>
          <a:bodyPr/>
          <a:lstStyle>
            <a:lvl1pPr>
              <a:defRPr b="0"/>
            </a:lvl1pPr>
          </a:lstStyle>
          <a:p>
            <a:r>
              <a:rPr lang="zh-CN" altLang="en-US" dirty="0"/>
              <a:t>单击此处编辑母版标题样式</a:t>
            </a:r>
            <a:endParaRPr lang="en-US" dirty="0"/>
          </a:p>
        </p:txBody>
      </p:sp>
      <p:sp>
        <p:nvSpPr>
          <p:cNvPr id="3" name="Text Placeholder 2"/>
          <p:cNvSpPr>
            <a:spLocks noGrp="1"/>
          </p:cNvSpPr>
          <p:nvPr>
            <p:ph type="body" idx="1"/>
          </p:nvPr>
        </p:nvSpPr>
        <p:spPr>
          <a:xfrm>
            <a:off x="65485" y="623455"/>
            <a:ext cx="6019799" cy="448866"/>
          </a:xfrm>
        </p:spPr>
        <p:txBody>
          <a:bodyPr anchor="b">
            <a:normAutofit/>
          </a:bodyPr>
          <a:lstStyle>
            <a:lvl1pPr marL="0" indent="0">
              <a:buFont typeface="Arial" panose="020B0604020202020204" pitchFamily="34" charset="0"/>
              <a:buNone/>
              <a:defRPr sz="2200" b="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dirty="0"/>
              <a:t>单击此处编辑母版文本样式</a:t>
            </a:r>
          </a:p>
        </p:txBody>
      </p:sp>
      <p:sp>
        <p:nvSpPr>
          <p:cNvPr id="4" name="Content Placeholder 3"/>
          <p:cNvSpPr>
            <a:spLocks noGrp="1"/>
          </p:cNvSpPr>
          <p:nvPr>
            <p:ph sz="half" idx="2"/>
          </p:nvPr>
        </p:nvSpPr>
        <p:spPr>
          <a:xfrm>
            <a:off x="65485" y="1072318"/>
            <a:ext cx="6019799" cy="5525361"/>
          </a:xfrm>
        </p:spPr>
        <p:txBody>
          <a:bodyPr/>
          <a:lstStyle>
            <a:lvl1pPr marL="0" indent="0">
              <a:buFont typeface="Arial" panose="020B0604020202020204" pitchFamily="34" charset="0"/>
              <a:buNone/>
              <a:defRPr/>
            </a:lvl1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5" name="Text Placeholder 4"/>
          <p:cNvSpPr>
            <a:spLocks noGrp="1"/>
          </p:cNvSpPr>
          <p:nvPr>
            <p:ph type="body" sz="quarter" idx="3"/>
          </p:nvPr>
        </p:nvSpPr>
        <p:spPr>
          <a:xfrm>
            <a:off x="6172200" y="623454"/>
            <a:ext cx="6019799" cy="448865"/>
          </a:xfrm>
        </p:spPr>
        <p:txBody>
          <a:bodyPr anchor="b">
            <a:normAutofit/>
          </a:bodyPr>
          <a:lstStyle>
            <a:lvl1pPr marL="0" indent="0">
              <a:buNone/>
              <a:defRPr sz="2200" b="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dirty="0"/>
              <a:t>单击此处编辑母版文本样式</a:t>
            </a:r>
          </a:p>
        </p:txBody>
      </p:sp>
      <p:sp>
        <p:nvSpPr>
          <p:cNvPr id="6" name="Content Placeholder 5"/>
          <p:cNvSpPr>
            <a:spLocks noGrp="1"/>
          </p:cNvSpPr>
          <p:nvPr>
            <p:ph sz="quarter" idx="4"/>
          </p:nvPr>
        </p:nvSpPr>
        <p:spPr>
          <a:xfrm>
            <a:off x="6172200" y="1072317"/>
            <a:ext cx="6019799" cy="5525361"/>
          </a:xfrm>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7" name="Date Placeholder 6"/>
          <p:cNvSpPr>
            <a:spLocks noGrp="1"/>
          </p:cNvSpPr>
          <p:nvPr>
            <p:ph type="dt" sz="half" idx="10"/>
          </p:nvPr>
        </p:nvSpPr>
        <p:spPr/>
        <p:txBody>
          <a:bodyPr/>
          <a:lstStyle/>
          <a:p>
            <a:fld id="{A3ACAEA8-DAB5-46C9-AA50-0E18103D4391}" type="datetime1">
              <a:rPr lang="zh-CN" altLang="en-US" smtClean="0"/>
              <a:t>2025/8/20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886D374-442B-4631-8E91-4C7E5C84F7D9}" type="slidenum">
              <a:rPr lang="zh-CN" altLang="en-US" smtClean="0"/>
              <a:t>‹#›</a:t>
            </a:fld>
            <a:endParaRPr lang="zh-CN" altLang="en-US"/>
          </a:p>
        </p:txBody>
      </p:sp>
    </p:spTree>
    <p:extLst>
      <p:ext uri="{BB962C8B-B14F-4D97-AF65-F5344CB8AC3E}">
        <p14:creationId xmlns:p14="http://schemas.microsoft.com/office/powerpoint/2010/main" val="682364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52A3BD4B-AA47-4ACC-B13A-FCC1AE728E01}" type="datetime1">
              <a:rPr lang="zh-CN" altLang="en-US" smtClean="0"/>
              <a:t>2025/8/20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886D374-442B-4631-8E91-4C7E5C84F7D9}" type="slidenum">
              <a:rPr lang="zh-CN" altLang="en-US" smtClean="0"/>
              <a:t>‹#›</a:t>
            </a:fld>
            <a:endParaRPr lang="zh-CN" altLang="en-US"/>
          </a:p>
        </p:txBody>
      </p:sp>
    </p:spTree>
    <p:extLst>
      <p:ext uri="{BB962C8B-B14F-4D97-AF65-F5344CB8AC3E}">
        <p14:creationId xmlns:p14="http://schemas.microsoft.com/office/powerpoint/2010/main" val="919474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6A6AAF-B0DB-4602-9F17-E49929F4709D}" type="datetime1">
              <a:rPr lang="zh-CN" altLang="en-US" smtClean="0"/>
              <a:t>2025/8/20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886D374-442B-4631-8E91-4C7E5C84F7D9}" type="slidenum">
              <a:rPr lang="zh-CN" altLang="en-US" smtClean="0"/>
              <a:t>‹#›</a:t>
            </a:fld>
            <a:endParaRPr lang="zh-CN" altLang="en-US"/>
          </a:p>
        </p:txBody>
      </p:sp>
    </p:spTree>
    <p:extLst>
      <p:ext uri="{BB962C8B-B14F-4D97-AF65-F5344CB8AC3E}">
        <p14:creationId xmlns:p14="http://schemas.microsoft.com/office/powerpoint/2010/main" val="679078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EEFBACB-FBBC-4FA0-80E9-AB01DECB73CF}" type="datetime1">
              <a:rPr lang="zh-CN" altLang="en-US" smtClean="0"/>
              <a:t>2025/8/20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86D374-442B-4631-8E91-4C7E5C84F7D9}" type="slidenum">
              <a:rPr lang="zh-CN" altLang="en-US" smtClean="0"/>
              <a:t>‹#›</a:t>
            </a:fld>
            <a:endParaRPr lang="zh-CN" altLang="en-US"/>
          </a:p>
        </p:txBody>
      </p:sp>
    </p:spTree>
    <p:extLst>
      <p:ext uri="{BB962C8B-B14F-4D97-AF65-F5344CB8AC3E}">
        <p14:creationId xmlns:p14="http://schemas.microsoft.com/office/powerpoint/2010/main" val="3961392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A921AB6B-01C0-4733-8A5A-D208DEF80F53}" type="datetime1">
              <a:rPr lang="zh-CN" altLang="en-US" smtClean="0"/>
              <a:t>2025/8/20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86D374-442B-4631-8E91-4C7E5C84F7D9}" type="slidenum">
              <a:rPr lang="zh-CN" altLang="en-US" smtClean="0"/>
              <a:t>‹#›</a:t>
            </a:fld>
            <a:endParaRPr lang="zh-CN" altLang="en-US"/>
          </a:p>
        </p:txBody>
      </p:sp>
    </p:spTree>
    <p:extLst>
      <p:ext uri="{BB962C8B-B14F-4D97-AF65-F5344CB8AC3E}">
        <p14:creationId xmlns:p14="http://schemas.microsoft.com/office/powerpoint/2010/main" val="2062512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502" y="1"/>
            <a:ext cx="12125498" cy="627610"/>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66502" y="627610"/>
            <a:ext cx="12125498" cy="5970070"/>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4" name="Date Placeholder 3"/>
          <p:cNvSpPr>
            <a:spLocks noGrp="1"/>
          </p:cNvSpPr>
          <p:nvPr>
            <p:ph type="dt" sz="half" idx="2"/>
          </p:nvPr>
        </p:nvSpPr>
        <p:spPr>
          <a:xfrm>
            <a:off x="838200" y="6597680"/>
            <a:ext cx="2743200" cy="260956"/>
          </a:xfrm>
          <a:prstGeom prst="rect">
            <a:avLst/>
          </a:prstGeom>
        </p:spPr>
        <p:txBody>
          <a:bodyPr vert="horz" lIns="91440" tIns="45720" rIns="91440" bIns="45720" rtlCol="0" anchor="ctr"/>
          <a:lstStyle>
            <a:lvl1pPr algn="l">
              <a:defRPr sz="1200">
                <a:solidFill>
                  <a:schemeClr val="tx1">
                    <a:tint val="75000"/>
                  </a:schemeClr>
                </a:solidFill>
              </a:defRPr>
            </a:lvl1pPr>
          </a:lstStyle>
          <a:p>
            <a:fld id="{B9ED5F44-C37C-40DD-80A9-E32627F91970}" type="datetime1">
              <a:rPr lang="zh-CN" altLang="en-US" smtClean="0"/>
              <a:t>2025/8/20</a:t>
            </a:fld>
            <a:endParaRPr lang="zh-CN" altLang="en-US" dirty="0"/>
          </a:p>
        </p:txBody>
      </p:sp>
      <p:sp>
        <p:nvSpPr>
          <p:cNvPr id="5" name="Footer Placeholder 4"/>
          <p:cNvSpPr>
            <a:spLocks noGrp="1"/>
          </p:cNvSpPr>
          <p:nvPr>
            <p:ph type="ftr" sz="quarter" idx="3"/>
          </p:nvPr>
        </p:nvSpPr>
        <p:spPr>
          <a:xfrm>
            <a:off x="4038600" y="6597680"/>
            <a:ext cx="4114800" cy="26095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dirty="0"/>
          </a:p>
        </p:txBody>
      </p:sp>
      <p:sp>
        <p:nvSpPr>
          <p:cNvPr id="6" name="Slide Number Placeholder 5"/>
          <p:cNvSpPr>
            <a:spLocks noGrp="1"/>
          </p:cNvSpPr>
          <p:nvPr>
            <p:ph type="sldNum" sz="quarter" idx="4"/>
          </p:nvPr>
        </p:nvSpPr>
        <p:spPr>
          <a:xfrm>
            <a:off x="8610600" y="6597680"/>
            <a:ext cx="2743200" cy="260956"/>
          </a:xfrm>
          <a:prstGeom prst="rect">
            <a:avLst/>
          </a:prstGeom>
        </p:spPr>
        <p:txBody>
          <a:bodyPr vert="horz" lIns="91440" tIns="45720" rIns="91440" bIns="45720" rtlCol="0" anchor="ctr"/>
          <a:lstStyle>
            <a:lvl1pPr algn="r">
              <a:defRPr sz="1200">
                <a:solidFill>
                  <a:schemeClr val="tx1">
                    <a:tint val="75000"/>
                  </a:schemeClr>
                </a:solidFill>
              </a:defRPr>
            </a:lvl1pPr>
          </a:lstStyle>
          <a:p>
            <a:fld id="{3886D374-442B-4631-8E91-4C7E5C84F7D9}" type="slidenum">
              <a:rPr lang="zh-CN" altLang="en-US" smtClean="0"/>
              <a:t>‹#›</a:t>
            </a:fld>
            <a:endParaRPr lang="zh-CN" altLang="en-US"/>
          </a:p>
        </p:txBody>
      </p:sp>
    </p:spTree>
    <p:extLst>
      <p:ext uri="{BB962C8B-B14F-4D97-AF65-F5344CB8AC3E}">
        <p14:creationId xmlns:p14="http://schemas.microsoft.com/office/powerpoint/2010/main" val="282360507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377" rtl="0" eaLnBrk="1" latinLnBrk="0" hangingPunct="1">
        <a:lnSpc>
          <a:spcPct val="90000"/>
        </a:lnSpc>
        <a:spcBef>
          <a:spcPct val="0"/>
        </a:spcBef>
        <a:buNone/>
        <a:defRPr sz="2800" kern="1200">
          <a:solidFill>
            <a:schemeClr val="accent1">
              <a:lumMod val="75000"/>
            </a:schemeClr>
          </a:solidFill>
          <a:latin typeface="微软雅黑" panose="020B0503020204020204" pitchFamily="34" charset="-122"/>
          <a:ea typeface="微软雅黑" panose="020B0503020204020204" pitchFamily="34" charset="-122"/>
          <a:cs typeface="+mj-cs"/>
        </a:defRPr>
      </a:lvl1pPr>
    </p:titleStyle>
    <p:bodyStyle>
      <a:lvl1pPr marL="0" indent="0" algn="l" defTabSz="914377" rtl="0" eaLnBrk="1" latinLnBrk="0" hangingPunct="1">
        <a:lnSpc>
          <a:spcPct val="90000"/>
        </a:lnSpc>
        <a:spcBef>
          <a:spcPts val="1000"/>
        </a:spcBef>
        <a:buFontTx/>
        <a:buNone/>
        <a:defRPr sz="2000" kern="1200">
          <a:solidFill>
            <a:srgbClr val="0070C0"/>
          </a:solidFill>
          <a:latin typeface="微软雅黑" panose="020B0503020204020204" pitchFamily="34" charset="-122"/>
          <a:ea typeface="微软雅黑" panose="020B0503020204020204" pitchFamily="34" charset="-122"/>
          <a:cs typeface="+mn-cs"/>
        </a:defRPr>
      </a:lvl1pPr>
      <a:lvl2pPr marL="540000" indent="-228594" algn="l" defTabSz="914377" rtl="0" eaLnBrk="1" latinLnBrk="0" hangingPunct="1">
        <a:lnSpc>
          <a:spcPct val="90000"/>
        </a:lnSpc>
        <a:spcBef>
          <a:spcPts val="500"/>
        </a:spcBef>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2pPr>
      <a:lvl3pPr marL="900000" indent="-228594" algn="l" defTabSz="914377" rtl="0" eaLnBrk="1" latinLnBrk="0" hangingPunct="1">
        <a:lnSpc>
          <a:spcPct val="90000"/>
        </a:lnSpc>
        <a:spcBef>
          <a:spcPts val="500"/>
        </a:spcBef>
        <a:buFont typeface="微软雅黑" panose="020B0503020204020204" pitchFamily="34" charset="-122"/>
        <a:buChar char="◆"/>
        <a:defRPr sz="1600" kern="1200">
          <a:solidFill>
            <a:schemeClr val="tx1"/>
          </a:solidFill>
          <a:latin typeface="微软雅黑" panose="020B0503020204020204" pitchFamily="34" charset="-122"/>
          <a:ea typeface="微软雅黑" panose="020B0503020204020204" pitchFamily="34" charset="-122"/>
          <a:cs typeface="+mn-cs"/>
        </a:defRPr>
      </a:lvl3pPr>
      <a:lvl4pPr marL="1188000"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微软雅黑" panose="020B0503020204020204" pitchFamily="34" charset="-122"/>
          <a:ea typeface="微软雅黑" panose="020B0503020204020204" pitchFamily="34" charset="-122"/>
          <a:cs typeface="+mn-cs"/>
        </a:defRPr>
      </a:lvl4pPr>
      <a:lvl5pPr marL="1476000" indent="-228594" algn="l" defTabSz="914377" rtl="0" eaLnBrk="1" latinLnBrk="0" hangingPunct="1">
        <a:lnSpc>
          <a:spcPct val="90000"/>
        </a:lnSpc>
        <a:spcBef>
          <a:spcPts val="500"/>
        </a:spcBef>
        <a:buFont typeface="Arial" panose="020B0604020202020204" pitchFamily="34" charset="0"/>
        <a:buChar char="•"/>
        <a:defRPr sz="1300" kern="1200">
          <a:solidFill>
            <a:schemeClr val="tx1"/>
          </a:solidFill>
          <a:latin typeface="微软雅黑" panose="020B0503020204020204" pitchFamily="34" charset="-122"/>
          <a:ea typeface="微软雅黑" panose="020B0503020204020204" pitchFamily="34" charset="-122"/>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70.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350.png"/><Relationship Id="rId7" Type="http://schemas.openxmlformats.org/officeDocument/2006/relationships/image" Target="../media/image390.png"/><Relationship Id="rId12" Type="http://schemas.openxmlformats.org/officeDocument/2006/relationships/image" Target="../media/image44.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380.png"/><Relationship Id="rId11" Type="http://schemas.openxmlformats.org/officeDocument/2006/relationships/image" Target="../media/image43.png"/><Relationship Id="rId5" Type="http://schemas.openxmlformats.org/officeDocument/2006/relationships/image" Target="../media/image39.png"/><Relationship Id="rId10" Type="http://schemas.openxmlformats.org/officeDocument/2006/relationships/image" Target="../media/image42.png"/><Relationship Id="rId4" Type="http://schemas.openxmlformats.org/officeDocument/2006/relationships/image" Target="../media/image360.png"/><Relationship Id="rId9"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1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s://github.com/hiquarc/QCirMat" TargetMode="Externa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1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s://github.com/hiquarc/PyQuantumKit"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image" Target="../media/image6.png"/><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00.png"/><Relationship Id="rId5" Type="http://schemas.openxmlformats.org/officeDocument/2006/relationships/image" Target="../media/image190.png"/><Relationship Id="rId4" Type="http://schemas.openxmlformats.org/officeDocument/2006/relationships/image" Target="../media/image33.svg"/><Relationship Id="rId9"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2BAEDB1-24A6-462B-9E48-C6531941B34E}"/>
              </a:ext>
            </a:extLst>
          </p:cNvPr>
          <p:cNvSpPr>
            <a:spLocks noGrp="1"/>
          </p:cNvSpPr>
          <p:nvPr>
            <p:ph type="ctrTitle"/>
          </p:nvPr>
        </p:nvSpPr>
        <p:spPr>
          <a:xfrm>
            <a:off x="2667000" y="1122363"/>
            <a:ext cx="6858000" cy="1971645"/>
          </a:xfrm>
        </p:spPr>
        <p:txBody>
          <a:bodyPr/>
          <a:lstStyle/>
          <a:p>
            <a:r>
              <a:rPr lang="zh-CN" altLang="en-US" dirty="0"/>
              <a:t>正确地编写量子程序</a:t>
            </a:r>
          </a:p>
        </p:txBody>
      </p:sp>
      <p:sp>
        <p:nvSpPr>
          <p:cNvPr id="3" name="副标题 2">
            <a:extLst>
              <a:ext uri="{FF2B5EF4-FFF2-40B4-BE49-F238E27FC236}">
                <a16:creationId xmlns:a16="http://schemas.microsoft.com/office/drawing/2014/main" id="{B4BFA3F7-CE98-4BEC-B2C7-EC4684A2C1BA}"/>
              </a:ext>
            </a:extLst>
          </p:cNvPr>
          <p:cNvSpPr>
            <a:spLocks noGrp="1"/>
          </p:cNvSpPr>
          <p:nvPr>
            <p:ph type="subTitle" idx="1"/>
          </p:nvPr>
        </p:nvSpPr>
        <p:spPr>
          <a:xfrm>
            <a:off x="2667000" y="4156373"/>
            <a:ext cx="6858000" cy="1749846"/>
          </a:xfrm>
        </p:spPr>
        <p:txBody>
          <a:bodyPr>
            <a:normAutofit/>
          </a:bodyPr>
          <a:lstStyle/>
          <a:p>
            <a:r>
              <a:rPr lang="zh-CN" altLang="en-US" dirty="0"/>
              <a:t>龙沛洵</a:t>
            </a:r>
            <a:endParaRPr lang="en-US" altLang="zh-CN" dirty="0"/>
          </a:p>
          <a:p>
            <a:r>
              <a:rPr lang="en-US" altLang="zh-CN" dirty="0"/>
              <a:t>longpx@ihep.ac.cn</a:t>
            </a:r>
          </a:p>
          <a:p>
            <a:r>
              <a:rPr lang="zh-CN" altLang="en-US" dirty="0"/>
              <a:t>中国科学院高能物理研究所  计算中心</a:t>
            </a:r>
            <a:endParaRPr lang="en-US" altLang="zh-CN" dirty="0"/>
          </a:p>
          <a:p>
            <a:r>
              <a:rPr lang="en-US" altLang="zh-CN" dirty="0"/>
              <a:t>2025.8.20</a:t>
            </a:r>
            <a:endParaRPr lang="zh-CN" altLang="en-US" dirty="0"/>
          </a:p>
        </p:txBody>
      </p:sp>
      <p:sp>
        <p:nvSpPr>
          <p:cNvPr id="4" name="灯片编号占位符 3">
            <a:extLst>
              <a:ext uri="{FF2B5EF4-FFF2-40B4-BE49-F238E27FC236}">
                <a16:creationId xmlns:a16="http://schemas.microsoft.com/office/drawing/2014/main" id="{0CEE35B8-E6B3-4794-A31D-77A6CD2B8058}"/>
              </a:ext>
            </a:extLst>
          </p:cNvPr>
          <p:cNvSpPr>
            <a:spLocks noGrp="1"/>
          </p:cNvSpPr>
          <p:nvPr>
            <p:ph type="sldNum" sz="quarter" idx="12"/>
          </p:nvPr>
        </p:nvSpPr>
        <p:spPr/>
        <p:txBody>
          <a:bodyPr/>
          <a:lstStyle/>
          <a:p>
            <a:fld id="{3886D374-442B-4631-8E91-4C7E5C84F7D9}" type="slidenum">
              <a:rPr lang="zh-CN" altLang="en-US" smtClean="0"/>
              <a:t>1</a:t>
            </a:fld>
            <a:endParaRPr lang="zh-CN" altLang="en-US" dirty="0"/>
          </a:p>
        </p:txBody>
      </p:sp>
    </p:spTree>
    <p:extLst>
      <p:ext uri="{BB962C8B-B14F-4D97-AF65-F5344CB8AC3E}">
        <p14:creationId xmlns:p14="http://schemas.microsoft.com/office/powerpoint/2010/main" val="414804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CB0A0F-9349-4EA5-94EF-9C74829BDB3C}"/>
              </a:ext>
            </a:extLst>
          </p:cNvPr>
          <p:cNvSpPr>
            <a:spLocks noGrp="1"/>
          </p:cNvSpPr>
          <p:nvPr>
            <p:ph type="title"/>
          </p:nvPr>
        </p:nvSpPr>
        <p:spPr/>
        <p:txBody>
          <a:bodyPr/>
          <a:lstStyle/>
          <a:p>
            <a:r>
              <a:rPr lang="en-US" altLang="zh-CN" dirty="0"/>
              <a:t>Ⅲ</a:t>
            </a:r>
            <a:r>
              <a:rPr lang="zh-CN" altLang="en-US" dirty="0"/>
              <a:t>  量子线路等价变换的正确性</a:t>
            </a:r>
          </a:p>
        </p:txBody>
      </p:sp>
      <p:sp>
        <p:nvSpPr>
          <p:cNvPr id="3" name="内容占位符 2">
            <a:extLst>
              <a:ext uri="{FF2B5EF4-FFF2-40B4-BE49-F238E27FC236}">
                <a16:creationId xmlns:a16="http://schemas.microsoft.com/office/drawing/2014/main" id="{B9912C5A-4890-4A44-9AD8-63C1CCF1B592}"/>
              </a:ext>
            </a:extLst>
          </p:cNvPr>
          <p:cNvSpPr>
            <a:spLocks noGrp="1"/>
          </p:cNvSpPr>
          <p:nvPr>
            <p:ph idx="1"/>
          </p:nvPr>
        </p:nvSpPr>
        <p:spPr/>
        <p:txBody>
          <a:bodyPr/>
          <a:lstStyle/>
          <a:p>
            <a:r>
              <a:rPr lang="zh-CN" altLang="en-US" dirty="0"/>
              <a:t>量子线路优化：将一个量子线路替换为某个等价的量子线路</a:t>
            </a:r>
            <a:endParaRPr lang="en-US" altLang="zh-CN" dirty="0"/>
          </a:p>
          <a:p>
            <a:pPr marL="654306" lvl="1" indent="-342900">
              <a:buFont typeface="+mj-lt"/>
              <a:buAutoNum type="arabicPeriod"/>
            </a:pPr>
            <a:r>
              <a:rPr lang="zh-CN" altLang="en-US" dirty="0"/>
              <a:t>减少门的总数目或线路深度</a:t>
            </a:r>
            <a:endParaRPr lang="en-US" altLang="zh-CN" dirty="0"/>
          </a:p>
          <a:p>
            <a:pPr marL="654306" lvl="1" indent="-342900">
              <a:buFont typeface="+mj-lt"/>
              <a:buAutoNum type="arabicPeriod"/>
            </a:pPr>
            <a:r>
              <a:rPr lang="zh-CN" altLang="en-US" dirty="0"/>
              <a:t>减少代价较高的门（例如</a:t>
            </a:r>
            <a:r>
              <a:rPr lang="en-US" altLang="zh-CN" dirty="0"/>
              <a:t>T</a:t>
            </a:r>
            <a:r>
              <a:rPr lang="zh-CN" altLang="en-US" dirty="0"/>
              <a:t>门）的数目</a:t>
            </a:r>
            <a:endParaRPr lang="en-US" altLang="zh-CN" dirty="0"/>
          </a:p>
          <a:p>
            <a:pPr marL="654306" lvl="1" indent="-342900">
              <a:buFont typeface="+mj-lt"/>
              <a:buAutoNum type="arabicPeriod"/>
            </a:pPr>
            <a:r>
              <a:rPr lang="zh-CN" altLang="en-US" dirty="0"/>
              <a:t>调整</a:t>
            </a:r>
            <a:r>
              <a:rPr lang="en-US" altLang="zh-CN" dirty="0"/>
              <a:t>CNOT</a:t>
            </a:r>
            <a:r>
              <a:rPr lang="zh-CN" altLang="en-US" dirty="0"/>
              <a:t>门作用的量子比特，以适应量子硬件的连接结构</a:t>
            </a:r>
            <a:endParaRPr lang="en-US" altLang="zh-CN" dirty="0"/>
          </a:p>
          <a:p>
            <a:pPr lvl="1"/>
            <a:endParaRPr lang="en-US" altLang="zh-CN" dirty="0"/>
          </a:p>
          <a:p>
            <a:pPr lvl="1"/>
            <a:r>
              <a:rPr lang="zh-CN" altLang="en-US" dirty="0"/>
              <a:t>量子线路编译器可以辅助完成此项工作，但有时需要程序员手动完成。</a:t>
            </a:r>
            <a:endParaRPr lang="en-US" altLang="zh-CN" dirty="0"/>
          </a:p>
          <a:p>
            <a:r>
              <a:rPr lang="zh-CN" altLang="en-US" dirty="0"/>
              <a:t>等价的量子线路“外形”差别可以很大</a:t>
            </a:r>
            <a:endParaRPr lang="en-US" altLang="zh-CN" dirty="0"/>
          </a:p>
          <a:p>
            <a:pPr lvl="1"/>
            <a:r>
              <a:rPr lang="zh-CN" altLang="en-US" dirty="0"/>
              <a:t>例：</a:t>
            </a:r>
            <a:endParaRPr lang="en-US" altLang="zh-CN" dirty="0"/>
          </a:p>
          <a:p>
            <a:pPr lvl="1"/>
            <a:endParaRPr lang="en-US" altLang="zh-CN" dirty="0"/>
          </a:p>
          <a:p>
            <a:pPr lvl="1"/>
            <a:endParaRPr lang="en-US" altLang="zh-CN" dirty="0"/>
          </a:p>
          <a:p>
            <a:pPr lvl="1"/>
            <a:endParaRPr lang="en-US" altLang="zh-CN" dirty="0"/>
          </a:p>
          <a:p>
            <a:pPr lvl="1"/>
            <a:endParaRPr lang="en-US" altLang="zh-CN" dirty="0"/>
          </a:p>
          <a:p>
            <a:r>
              <a:rPr lang="zh-CN" altLang="en-US" dirty="0"/>
              <a:t>难以直观地看出两个量子线路是否等价：易错！</a:t>
            </a:r>
            <a:endParaRPr lang="en-US" altLang="zh-CN" dirty="0"/>
          </a:p>
          <a:p>
            <a:pPr lvl="1"/>
            <a:endParaRPr lang="zh-CN" altLang="en-US" dirty="0"/>
          </a:p>
        </p:txBody>
      </p:sp>
      <p:sp>
        <p:nvSpPr>
          <p:cNvPr id="4" name="灯片编号占位符 3">
            <a:extLst>
              <a:ext uri="{FF2B5EF4-FFF2-40B4-BE49-F238E27FC236}">
                <a16:creationId xmlns:a16="http://schemas.microsoft.com/office/drawing/2014/main" id="{45B0DFD1-11AF-4001-A6EC-AEDA704B33D6}"/>
              </a:ext>
            </a:extLst>
          </p:cNvPr>
          <p:cNvSpPr>
            <a:spLocks noGrp="1"/>
          </p:cNvSpPr>
          <p:nvPr>
            <p:ph type="sldNum" sz="quarter" idx="12"/>
          </p:nvPr>
        </p:nvSpPr>
        <p:spPr/>
        <p:txBody>
          <a:bodyPr/>
          <a:lstStyle/>
          <a:p>
            <a:fld id="{3886D374-442B-4631-8E91-4C7E5C84F7D9}" type="slidenum">
              <a:rPr lang="zh-CN" altLang="en-US" smtClean="0"/>
              <a:t>10</a:t>
            </a:fld>
            <a:endParaRPr lang="zh-CN" altLang="en-US"/>
          </a:p>
        </p:txBody>
      </p:sp>
      <p:grpSp>
        <p:nvGrpSpPr>
          <p:cNvPr id="21" name="组合 20">
            <a:extLst>
              <a:ext uri="{FF2B5EF4-FFF2-40B4-BE49-F238E27FC236}">
                <a16:creationId xmlns:a16="http://schemas.microsoft.com/office/drawing/2014/main" id="{2FB951AB-C447-4753-ABE3-EDC8C9AD233C}"/>
              </a:ext>
            </a:extLst>
          </p:cNvPr>
          <p:cNvGrpSpPr/>
          <p:nvPr/>
        </p:nvGrpSpPr>
        <p:grpSpPr>
          <a:xfrm>
            <a:off x="706121" y="3381423"/>
            <a:ext cx="4019009" cy="822240"/>
            <a:chOff x="4403165" y="2119037"/>
            <a:chExt cx="4741387" cy="970030"/>
          </a:xfrm>
        </p:grpSpPr>
        <p:cxnSp>
          <p:nvCxnSpPr>
            <p:cNvPr id="5" name="直接连接符 4">
              <a:extLst>
                <a:ext uri="{FF2B5EF4-FFF2-40B4-BE49-F238E27FC236}">
                  <a16:creationId xmlns:a16="http://schemas.microsoft.com/office/drawing/2014/main" id="{C8E80108-985A-4E03-B2ED-FE9A52CD061E}"/>
                </a:ext>
              </a:extLst>
            </p:cNvPr>
            <p:cNvCxnSpPr>
              <a:cxnSpLocks/>
            </p:cNvCxnSpPr>
            <p:nvPr/>
          </p:nvCxnSpPr>
          <p:spPr>
            <a:xfrm flipH="1">
              <a:off x="4403165" y="2315315"/>
              <a:ext cx="2861878"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6" name="直接连接符 5">
              <a:extLst>
                <a:ext uri="{FF2B5EF4-FFF2-40B4-BE49-F238E27FC236}">
                  <a16:creationId xmlns:a16="http://schemas.microsoft.com/office/drawing/2014/main" id="{4F5623EF-2F4E-4DBF-845E-13E13B7A4D73}"/>
                </a:ext>
              </a:extLst>
            </p:cNvPr>
            <p:cNvCxnSpPr>
              <a:cxnSpLocks/>
            </p:cNvCxnSpPr>
            <p:nvPr/>
          </p:nvCxnSpPr>
          <p:spPr>
            <a:xfrm flipH="1">
              <a:off x="4403165" y="2893949"/>
              <a:ext cx="2861879" cy="0"/>
            </a:xfrm>
            <a:prstGeom prst="line">
              <a:avLst/>
            </a:prstGeom>
            <a:ln w="19050"/>
          </p:spPr>
          <p:style>
            <a:lnRef idx="1">
              <a:schemeClr val="dk1"/>
            </a:lnRef>
            <a:fillRef idx="0">
              <a:schemeClr val="dk1"/>
            </a:fillRef>
            <a:effectRef idx="0">
              <a:schemeClr val="dk1"/>
            </a:effectRef>
            <a:fontRef idx="minor">
              <a:schemeClr val="tx1"/>
            </a:fontRef>
          </p:style>
        </p:cxnSp>
        <p:sp>
          <p:nvSpPr>
            <p:cNvPr id="7" name="矩形 6">
              <a:extLst>
                <a:ext uri="{FF2B5EF4-FFF2-40B4-BE49-F238E27FC236}">
                  <a16:creationId xmlns:a16="http://schemas.microsoft.com/office/drawing/2014/main" id="{24D7E570-3D7A-412F-B81A-55E7EA5C9448}"/>
                </a:ext>
              </a:extLst>
            </p:cNvPr>
            <p:cNvSpPr/>
            <p:nvPr/>
          </p:nvSpPr>
          <p:spPr>
            <a:xfrm>
              <a:off x="4705699" y="2698831"/>
              <a:ext cx="368300" cy="390236"/>
            </a:xfrm>
            <a:prstGeom prst="rect">
              <a:avLst/>
            </a:prstGeom>
            <a:solidFill>
              <a:schemeClr val="accent1">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H</a:t>
              </a:r>
              <a:endParaRPr lang="zh-CN" altLang="en-US" dirty="0"/>
            </a:p>
          </p:txBody>
        </p:sp>
        <p:sp>
          <p:nvSpPr>
            <p:cNvPr id="8" name="矩形 7">
              <a:extLst>
                <a:ext uri="{FF2B5EF4-FFF2-40B4-BE49-F238E27FC236}">
                  <a16:creationId xmlns:a16="http://schemas.microsoft.com/office/drawing/2014/main" id="{1B2D87E4-9FBF-46A4-AEF4-0E907D54850E}"/>
                </a:ext>
              </a:extLst>
            </p:cNvPr>
            <p:cNvSpPr/>
            <p:nvPr/>
          </p:nvSpPr>
          <p:spPr>
            <a:xfrm>
              <a:off x="5651814" y="2698831"/>
              <a:ext cx="368300" cy="390236"/>
            </a:xfrm>
            <a:prstGeom prst="rect">
              <a:avLst/>
            </a:prstGeom>
            <a:solidFill>
              <a:schemeClr val="accent2">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Z</a:t>
              </a:r>
              <a:endParaRPr lang="zh-CN" altLang="en-US" dirty="0"/>
            </a:p>
          </p:txBody>
        </p:sp>
        <p:sp>
          <p:nvSpPr>
            <p:cNvPr id="9" name="矩形 8">
              <a:extLst>
                <a:ext uri="{FF2B5EF4-FFF2-40B4-BE49-F238E27FC236}">
                  <a16:creationId xmlns:a16="http://schemas.microsoft.com/office/drawing/2014/main" id="{6BCA8AC9-9B48-4731-9505-ADC150505943}"/>
                </a:ext>
              </a:extLst>
            </p:cNvPr>
            <p:cNvSpPr/>
            <p:nvPr/>
          </p:nvSpPr>
          <p:spPr>
            <a:xfrm>
              <a:off x="5651814" y="2119037"/>
              <a:ext cx="368300" cy="390236"/>
            </a:xfrm>
            <a:prstGeom prst="rect">
              <a:avLst/>
            </a:prstGeom>
            <a:solidFill>
              <a:schemeClr val="accent2">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Z</a:t>
              </a:r>
              <a:endParaRPr lang="zh-CN" altLang="en-US" dirty="0"/>
            </a:p>
          </p:txBody>
        </p:sp>
        <p:sp>
          <p:nvSpPr>
            <p:cNvPr id="10" name="矩形 9">
              <a:extLst>
                <a:ext uri="{FF2B5EF4-FFF2-40B4-BE49-F238E27FC236}">
                  <a16:creationId xmlns:a16="http://schemas.microsoft.com/office/drawing/2014/main" id="{607E955C-19BD-45C9-8141-F9F83EC28FAD}"/>
                </a:ext>
              </a:extLst>
            </p:cNvPr>
            <p:cNvSpPr/>
            <p:nvPr/>
          </p:nvSpPr>
          <p:spPr>
            <a:xfrm>
              <a:off x="6597929" y="2698831"/>
              <a:ext cx="368300" cy="390236"/>
            </a:xfrm>
            <a:prstGeom prst="rect">
              <a:avLst/>
            </a:prstGeom>
            <a:solidFill>
              <a:schemeClr val="accent1">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H</a:t>
              </a:r>
              <a:endParaRPr lang="zh-CN" altLang="en-US" dirty="0"/>
            </a:p>
          </p:txBody>
        </p:sp>
        <p:cxnSp>
          <p:nvCxnSpPr>
            <p:cNvPr id="11" name="直接连接符 10">
              <a:extLst>
                <a:ext uri="{FF2B5EF4-FFF2-40B4-BE49-F238E27FC236}">
                  <a16:creationId xmlns:a16="http://schemas.microsoft.com/office/drawing/2014/main" id="{67BA0011-94C9-4D6C-8BD2-7C8D550CD040}"/>
                </a:ext>
              </a:extLst>
            </p:cNvPr>
            <p:cNvCxnSpPr>
              <a:cxnSpLocks/>
              <a:endCxn id="12" idx="4"/>
            </p:cNvCxnSpPr>
            <p:nvPr/>
          </p:nvCxnSpPr>
          <p:spPr>
            <a:xfrm flipV="1">
              <a:off x="5355357" y="2352962"/>
              <a:ext cx="0" cy="540987"/>
            </a:xfrm>
            <a:prstGeom prst="line">
              <a:avLst/>
            </a:prstGeom>
            <a:ln w="19050"/>
          </p:spPr>
          <p:style>
            <a:lnRef idx="1">
              <a:schemeClr val="dk1"/>
            </a:lnRef>
            <a:fillRef idx="0">
              <a:schemeClr val="dk1"/>
            </a:fillRef>
            <a:effectRef idx="0">
              <a:schemeClr val="dk1"/>
            </a:effectRef>
            <a:fontRef idx="minor">
              <a:schemeClr val="tx1"/>
            </a:fontRef>
          </p:style>
        </p:cxnSp>
        <p:sp>
          <p:nvSpPr>
            <p:cNvPr id="12" name="椭圆 11">
              <a:extLst>
                <a:ext uri="{FF2B5EF4-FFF2-40B4-BE49-F238E27FC236}">
                  <a16:creationId xmlns:a16="http://schemas.microsoft.com/office/drawing/2014/main" id="{629A9FC3-7C89-4372-9C3F-2C5E6DD9366A}"/>
                </a:ext>
              </a:extLst>
            </p:cNvPr>
            <p:cNvSpPr/>
            <p:nvPr/>
          </p:nvSpPr>
          <p:spPr>
            <a:xfrm>
              <a:off x="5317259" y="2276767"/>
              <a:ext cx="76195" cy="7619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3" name="流程图: 或者 12">
              <a:extLst>
                <a:ext uri="{FF2B5EF4-FFF2-40B4-BE49-F238E27FC236}">
                  <a16:creationId xmlns:a16="http://schemas.microsoft.com/office/drawing/2014/main" id="{C775F356-3F51-43EC-BC64-F2672AC03791}"/>
                </a:ext>
              </a:extLst>
            </p:cNvPr>
            <p:cNvSpPr/>
            <p:nvPr/>
          </p:nvSpPr>
          <p:spPr>
            <a:xfrm>
              <a:off x="5284786" y="2824101"/>
              <a:ext cx="139697" cy="139697"/>
            </a:xfrm>
            <a:prstGeom prst="flowChartOr">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cxnSp>
          <p:nvCxnSpPr>
            <p:cNvPr id="14" name="直接连接符 13">
              <a:extLst>
                <a:ext uri="{FF2B5EF4-FFF2-40B4-BE49-F238E27FC236}">
                  <a16:creationId xmlns:a16="http://schemas.microsoft.com/office/drawing/2014/main" id="{1E3530DE-CEE3-4DEE-8EAC-DE1548E9C2A1}"/>
                </a:ext>
              </a:extLst>
            </p:cNvPr>
            <p:cNvCxnSpPr>
              <a:cxnSpLocks/>
              <a:endCxn id="15" idx="4"/>
            </p:cNvCxnSpPr>
            <p:nvPr/>
          </p:nvCxnSpPr>
          <p:spPr>
            <a:xfrm flipV="1">
              <a:off x="6296063" y="2359942"/>
              <a:ext cx="0" cy="540987"/>
            </a:xfrm>
            <a:prstGeom prst="line">
              <a:avLst/>
            </a:prstGeom>
            <a:ln w="19050"/>
          </p:spPr>
          <p:style>
            <a:lnRef idx="1">
              <a:schemeClr val="dk1"/>
            </a:lnRef>
            <a:fillRef idx="0">
              <a:schemeClr val="dk1"/>
            </a:fillRef>
            <a:effectRef idx="0">
              <a:schemeClr val="dk1"/>
            </a:effectRef>
            <a:fontRef idx="minor">
              <a:schemeClr val="tx1"/>
            </a:fontRef>
          </p:style>
        </p:cxnSp>
        <p:sp>
          <p:nvSpPr>
            <p:cNvPr id="15" name="椭圆 14">
              <a:extLst>
                <a:ext uri="{FF2B5EF4-FFF2-40B4-BE49-F238E27FC236}">
                  <a16:creationId xmlns:a16="http://schemas.microsoft.com/office/drawing/2014/main" id="{7DE77A28-B660-44B9-9031-3CD9DC9A3B5B}"/>
                </a:ext>
              </a:extLst>
            </p:cNvPr>
            <p:cNvSpPr/>
            <p:nvPr/>
          </p:nvSpPr>
          <p:spPr>
            <a:xfrm>
              <a:off x="6257965" y="2283747"/>
              <a:ext cx="76195" cy="7619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6" name="流程图: 或者 15">
              <a:extLst>
                <a:ext uri="{FF2B5EF4-FFF2-40B4-BE49-F238E27FC236}">
                  <a16:creationId xmlns:a16="http://schemas.microsoft.com/office/drawing/2014/main" id="{CA095A6D-D8D2-49D5-874B-28C251340995}"/>
                </a:ext>
              </a:extLst>
            </p:cNvPr>
            <p:cNvSpPr/>
            <p:nvPr/>
          </p:nvSpPr>
          <p:spPr>
            <a:xfrm>
              <a:off x="6227744" y="2824325"/>
              <a:ext cx="139697" cy="139697"/>
            </a:xfrm>
            <a:prstGeom prst="flowChartOr">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cxnSp>
          <p:nvCxnSpPr>
            <p:cNvPr id="17" name="直接连接符 16">
              <a:extLst>
                <a:ext uri="{FF2B5EF4-FFF2-40B4-BE49-F238E27FC236}">
                  <a16:creationId xmlns:a16="http://schemas.microsoft.com/office/drawing/2014/main" id="{300A89B4-B909-449D-AB76-36A142BD8B01}"/>
                </a:ext>
              </a:extLst>
            </p:cNvPr>
            <p:cNvCxnSpPr>
              <a:cxnSpLocks/>
            </p:cNvCxnSpPr>
            <p:nvPr/>
          </p:nvCxnSpPr>
          <p:spPr>
            <a:xfrm flipH="1">
              <a:off x="8057089" y="2866029"/>
              <a:ext cx="1087463" cy="0"/>
            </a:xfrm>
            <a:prstGeom prst="line">
              <a:avLst/>
            </a:prstGeom>
            <a:ln w="19050"/>
          </p:spPr>
          <p:style>
            <a:lnRef idx="1">
              <a:schemeClr val="dk1"/>
            </a:lnRef>
            <a:fillRef idx="0">
              <a:schemeClr val="dk1"/>
            </a:fillRef>
            <a:effectRef idx="0">
              <a:schemeClr val="dk1"/>
            </a:effectRef>
            <a:fontRef idx="minor">
              <a:schemeClr val="tx1"/>
            </a:fontRef>
          </p:style>
        </p:cxnSp>
        <p:sp>
          <p:nvSpPr>
            <p:cNvPr id="18" name="矩形 17">
              <a:extLst>
                <a:ext uri="{FF2B5EF4-FFF2-40B4-BE49-F238E27FC236}">
                  <a16:creationId xmlns:a16="http://schemas.microsoft.com/office/drawing/2014/main" id="{3DEC91BC-C951-426F-A00C-E32DF26F37A1}"/>
                </a:ext>
              </a:extLst>
            </p:cNvPr>
            <p:cNvSpPr/>
            <p:nvPr/>
          </p:nvSpPr>
          <p:spPr>
            <a:xfrm>
              <a:off x="8426450" y="2677891"/>
              <a:ext cx="368300" cy="390236"/>
            </a:xfrm>
            <a:prstGeom prst="rect">
              <a:avLst/>
            </a:prstGeom>
            <a:solidFill>
              <a:schemeClr val="accent6">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X</a:t>
              </a:r>
              <a:endParaRPr lang="zh-CN" altLang="en-US" dirty="0"/>
            </a:p>
          </p:txBody>
        </p:sp>
        <p:cxnSp>
          <p:nvCxnSpPr>
            <p:cNvPr id="19" name="直接连接符 18">
              <a:extLst>
                <a:ext uri="{FF2B5EF4-FFF2-40B4-BE49-F238E27FC236}">
                  <a16:creationId xmlns:a16="http://schemas.microsoft.com/office/drawing/2014/main" id="{46EE4CEB-11BF-4BD8-967A-E294CEDC77FD}"/>
                </a:ext>
              </a:extLst>
            </p:cNvPr>
            <p:cNvCxnSpPr>
              <a:cxnSpLocks/>
            </p:cNvCxnSpPr>
            <p:nvPr/>
          </p:nvCxnSpPr>
          <p:spPr>
            <a:xfrm flipH="1">
              <a:off x="8057088" y="2356744"/>
              <a:ext cx="1087463" cy="0"/>
            </a:xfrm>
            <a:prstGeom prst="line">
              <a:avLst/>
            </a:prstGeom>
            <a:ln w="1905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4B589404-0A65-4B66-A7B3-9D9F788220DF}"/>
                    </a:ext>
                  </a:extLst>
                </p:cNvPr>
                <p:cNvSpPr txBox="1"/>
                <p:nvPr/>
              </p:nvSpPr>
              <p:spPr>
                <a:xfrm>
                  <a:off x="7502164" y="2447789"/>
                  <a:ext cx="31418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CN" altLang="en-US" sz="2400" b="1" i="1" smtClean="0">
                            <a:solidFill>
                              <a:srgbClr val="002060"/>
                            </a:solidFill>
                            <a:latin typeface="Cambria Math" panose="02040503050406030204" pitchFamily="18" charset="0"/>
                          </a:rPr>
                          <m:t>≡</m:t>
                        </m:r>
                      </m:oMath>
                    </m:oMathPara>
                  </a14:m>
                  <a:endParaRPr lang="zh-CN" altLang="en-US" sz="2400" b="1" dirty="0">
                    <a:solidFill>
                      <a:srgbClr val="002060"/>
                    </a:solidFill>
                  </a:endParaRPr>
                </a:p>
              </p:txBody>
            </p:sp>
          </mc:Choice>
          <mc:Fallback xmlns="">
            <p:sp>
              <p:nvSpPr>
                <p:cNvPr id="20" name="文本框 19">
                  <a:extLst>
                    <a:ext uri="{FF2B5EF4-FFF2-40B4-BE49-F238E27FC236}">
                      <a16:creationId xmlns:a16="http://schemas.microsoft.com/office/drawing/2014/main" id="{4B589404-0A65-4B66-A7B3-9D9F788220DF}"/>
                    </a:ext>
                  </a:extLst>
                </p:cNvPr>
                <p:cNvSpPr txBox="1">
                  <a:spLocks noRot="1" noChangeAspect="1" noMove="1" noResize="1" noEditPoints="1" noAdjustHandles="1" noChangeArrowheads="1" noChangeShapeType="1" noTextEdit="1"/>
                </p:cNvSpPr>
                <p:nvPr/>
              </p:nvSpPr>
              <p:spPr>
                <a:xfrm>
                  <a:off x="7502164" y="2447789"/>
                  <a:ext cx="314189" cy="369332"/>
                </a:xfrm>
                <a:prstGeom prst="rect">
                  <a:avLst/>
                </a:prstGeom>
                <a:blipFill>
                  <a:blip r:embed="rId2"/>
                  <a:stretch>
                    <a:fillRect l="-13725" r="-11765"/>
                  </a:stretch>
                </a:blipFill>
              </p:spPr>
              <p:txBody>
                <a:bodyPr/>
                <a:lstStyle/>
                <a:p>
                  <a:r>
                    <a:rPr lang="zh-CN" altLang="en-US">
                      <a:noFill/>
                    </a:rPr>
                    <a:t> </a:t>
                  </a:r>
                </a:p>
              </p:txBody>
            </p:sp>
          </mc:Fallback>
        </mc:AlternateContent>
      </p:grpSp>
      <p:grpSp>
        <p:nvGrpSpPr>
          <p:cNvPr id="24" name="组合 23">
            <a:extLst>
              <a:ext uri="{FF2B5EF4-FFF2-40B4-BE49-F238E27FC236}">
                <a16:creationId xmlns:a16="http://schemas.microsoft.com/office/drawing/2014/main" id="{537149E7-E57F-457C-8038-F36CEBED8103}"/>
              </a:ext>
            </a:extLst>
          </p:cNvPr>
          <p:cNvGrpSpPr/>
          <p:nvPr/>
        </p:nvGrpSpPr>
        <p:grpSpPr>
          <a:xfrm>
            <a:off x="5407936" y="2895651"/>
            <a:ext cx="6264551" cy="2685323"/>
            <a:chOff x="5884354" y="2544067"/>
            <a:chExt cx="6264551" cy="2685323"/>
          </a:xfrm>
        </p:grpSpPr>
        <p:pic>
          <p:nvPicPr>
            <p:cNvPr id="22" name="图片 21">
              <a:extLst>
                <a:ext uri="{FF2B5EF4-FFF2-40B4-BE49-F238E27FC236}">
                  <a16:creationId xmlns:a16="http://schemas.microsoft.com/office/drawing/2014/main" id="{5DAF3674-8D70-48D3-8228-1E8F5A911AB6}"/>
                </a:ext>
              </a:extLst>
            </p:cNvPr>
            <p:cNvPicPr>
              <a:picLocks noChangeAspect="1"/>
            </p:cNvPicPr>
            <p:nvPr/>
          </p:nvPicPr>
          <p:blipFill rotWithShape="1">
            <a:blip r:embed="rId3"/>
            <a:srcRect t="74207"/>
            <a:stretch/>
          </p:blipFill>
          <p:spPr>
            <a:xfrm>
              <a:off x="5884354" y="4648364"/>
              <a:ext cx="6264551" cy="581026"/>
            </a:xfrm>
            <a:prstGeom prst="rect">
              <a:avLst/>
            </a:prstGeom>
          </p:spPr>
        </p:pic>
        <p:pic>
          <p:nvPicPr>
            <p:cNvPr id="23" name="图片 22">
              <a:extLst>
                <a:ext uri="{FF2B5EF4-FFF2-40B4-BE49-F238E27FC236}">
                  <a16:creationId xmlns:a16="http://schemas.microsoft.com/office/drawing/2014/main" id="{BE22F8DF-7846-4A9A-B90E-49A0710F6E2C}"/>
                </a:ext>
              </a:extLst>
            </p:cNvPr>
            <p:cNvPicPr>
              <a:picLocks noChangeAspect="1"/>
            </p:cNvPicPr>
            <p:nvPr/>
          </p:nvPicPr>
          <p:blipFill rotWithShape="1">
            <a:blip r:embed="rId3"/>
            <a:srcRect l="32568" b="31494"/>
            <a:stretch/>
          </p:blipFill>
          <p:spPr>
            <a:xfrm>
              <a:off x="6215988" y="2544067"/>
              <a:ext cx="5705336" cy="2084246"/>
            </a:xfrm>
            <a:prstGeom prst="rect">
              <a:avLst/>
            </a:prstGeom>
          </p:spPr>
        </p:pic>
      </p:grpSp>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F1643E50-E406-4EAC-950A-80BBC1EC970A}"/>
                  </a:ext>
                </a:extLst>
              </p:cNvPr>
              <p:cNvSpPr txBox="1"/>
              <p:nvPr/>
            </p:nvSpPr>
            <p:spPr>
              <a:xfrm>
                <a:off x="5407936" y="5696832"/>
                <a:ext cx="5724479" cy="492443"/>
              </a:xfrm>
              <a:prstGeom prst="rect">
                <a:avLst/>
              </a:prstGeom>
              <a:noFill/>
            </p:spPr>
            <p:txBody>
              <a:bodyPr wrap="square">
                <a:spAutoFit/>
              </a:bodyPr>
              <a:lstStyle/>
              <a:p>
                <a:pPr marL="0" lvl="1"/>
                <a:r>
                  <a:rPr lang="zh-CN" altLang="en-US" sz="1400" dirty="0">
                    <a:latin typeface="宋体" panose="02010600030101010101" pitchFamily="2" charset="-122"/>
                    <a:ea typeface="宋体" panose="02010600030101010101" pitchFamily="2" charset="-122"/>
                  </a:rPr>
                  <a:t>这两个量子线路是否真的等价？</a:t>
                </a:r>
                <a:endParaRPr lang="en-US" altLang="zh-CN" sz="1400" dirty="0">
                  <a:latin typeface="宋体" panose="02010600030101010101" pitchFamily="2" charset="-122"/>
                  <a:ea typeface="宋体" panose="02010600030101010101" pitchFamily="2" charset="-122"/>
                </a:endParaRPr>
              </a:p>
              <a:p>
                <a:pPr marL="0" lvl="1"/>
                <a:r>
                  <a:rPr lang="zh-CN" altLang="en-US" sz="1200" dirty="0">
                    <a:latin typeface="宋体" panose="02010600030101010101" pitchFamily="2" charset="-122"/>
                    <a:ea typeface="宋体" panose="02010600030101010101" pitchFamily="2" charset="-122"/>
                  </a:rPr>
                  <a:t>来源：</a:t>
                </a:r>
                <a:r>
                  <a:rPr lang="en-US" altLang="zh-CN" sz="1200" dirty="0"/>
                  <a:t>Simulating </a:t>
                </a:r>
                <a14:m>
                  <m:oMath xmlns:m="http://schemas.openxmlformats.org/officeDocument/2006/math">
                    <m:sSub>
                      <m:sSubPr>
                        <m:ctrlPr>
                          <a:rPr lang="en-US" altLang="zh-CN" sz="1200" i="1">
                            <a:latin typeface="Cambria Math" panose="02040503050406030204" pitchFamily="18" charset="0"/>
                          </a:rPr>
                        </m:ctrlPr>
                      </m:sSubPr>
                      <m:e>
                        <m:r>
                          <a:rPr lang="en-US" altLang="zh-CN" sz="1200" i="1">
                            <a:latin typeface="Cambria Math" panose="02040503050406030204" pitchFamily="18" charset="0"/>
                          </a:rPr>
                          <m:t>ℤ</m:t>
                        </m:r>
                      </m:e>
                      <m:sub>
                        <m:r>
                          <a:rPr lang="en-US" altLang="zh-CN" sz="1200" i="1">
                            <a:latin typeface="Cambria Math" panose="02040503050406030204" pitchFamily="18" charset="0"/>
                          </a:rPr>
                          <m:t>2</m:t>
                        </m:r>
                      </m:sub>
                    </m:sSub>
                  </m:oMath>
                </a14:m>
                <a:r>
                  <a:rPr lang="en-US" altLang="zh-CN" sz="1200" dirty="0"/>
                  <a:t> lattice gauge theory on a quantum computer, Arxiv:2305.02361v2</a:t>
                </a:r>
              </a:p>
            </p:txBody>
          </p:sp>
        </mc:Choice>
        <mc:Fallback xmlns="">
          <p:sp>
            <p:nvSpPr>
              <p:cNvPr id="26" name="文本框 25">
                <a:extLst>
                  <a:ext uri="{FF2B5EF4-FFF2-40B4-BE49-F238E27FC236}">
                    <a16:creationId xmlns:a16="http://schemas.microsoft.com/office/drawing/2014/main" id="{F1643E50-E406-4EAC-950A-80BBC1EC970A}"/>
                  </a:ext>
                </a:extLst>
              </p:cNvPr>
              <p:cNvSpPr txBox="1">
                <a:spLocks noRot="1" noChangeAspect="1" noMove="1" noResize="1" noEditPoints="1" noAdjustHandles="1" noChangeArrowheads="1" noChangeShapeType="1" noTextEdit="1"/>
              </p:cNvSpPr>
              <p:nvPr/>
            </p:nvSpPr>
            <p:spPr>
              <a:xfrm>
                <a:off x="5407936" y="5696832"/>
                <a:ext cx="5724479" cy="492443"/>
              </a:xfrm>
              <a:prstGeom prst="rect">
                <a:avLst/>
              </a:prstGeom>
              <a:blipFill>
                <a:blip r:embed="rId4"/>
                <a:stretch>
                  <a:fillRect l="-319" t="-2500" b="-1125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11131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D5BE6B0-7EF9-4426-8B36-0ECBC44FFA4C}"/>
              </a:ext>
            </a:extLst>
          </p:cNvPr>
          <p:cNvSpPr>
            <a:spLocks noGrp="1"/>
          </p:cNvSpPr>
          <p:nvPr>
            <p:ph type="title"/>
          </p:nvPr>
        </p:nvSpPr>
        <p:spPr/>
        <p:txBody>
          <a:bodyPr/>
          <a:lstStyle/>
          <a:p>
            <a:r>
              <a:rPr lang="en-US" altLang="zh-CN" dirty="0"/>
              <a:t>Ⅲ</a:t>
            </a:r>
            <a:r>
              <a:rPr lang="zh-CN" altLang="en-US" dirty="0"/>
              <a:t>  量子线路等价变换的正确性</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5B8C3E55-BF33-4261-A0B0-79FDAB7A9B71}"/>
                  </a:ext>
                </a:extLst>
              </p:cNvPr>
              <p:cNvSpPr>
                <a:spLocks noGrp="1"/>
              </p:cNvSpPr>
              <p:nvPr>
                <p:ph idx="1"/>
              </p:nvPr>
            </p:nvSpPr>
            <p:spPr/>
            <p:txBody>
              <a:bodyPr>
                <a:normAutofit/>
              </a:bodyPr>
              <a:lstStyle/>
              <a:p>
                <a:r>
                  <a:rPr lang="zh-CN" altLang="en-US" dirty="0"/>
                  <a:t>检验方法</a:t>
                </a:r>
                <a:r>
                  <a:rPr lang="en-US" altLang="zh-CN" dirty="0"/>
                  <a:t>1</a:t>
                </a:r>
                <a:r>
                  <a:rPr lang="zh-CN" altLang="en-US" dirty="0"/>
                  <a:t>：利用量子线路的矩阵表示</a:t>
                </a:r>
                <a:r>
                  <a:rPr lang="en-US" altLang="zh-CN" dirty="0"/>
                  <a:t>+</a:t>
                </a:r>
                <a:r>
                  <a:rPr lang="zh-CN" altLang="en-US" dirty="0"/>
                  <a:t>数学软件</a:t>
                </a:r>
                <a:endParaRPr lang="en-US" altLang="zh-CN" dirty="0"/>
              </a:p>
              <a:p>
                <a:pPr lvl="1">
                  <a:lnSpc>
                    <a:spcPct val="100000"/>
                  </a:lnSpc>
                </a:pPr>
                <a:r>
                  <a:rPr lang="zh-CN" altLang="en-US" dirty="0"/>
                  <a:t>由量子门的矩阵表示构造量子线路的矩阵表示</a:t>
                </a:r>
                <a:endParaRPr lang="en-US" altLang="zh-CN" dirty="0"/>
              </a:p>
              <a:p>
                <a:pPr lvl="2">
                  <a:lnSpc>
                    <a:spcPct val="100000"/>
                  </a:lnSpc>
                </a:pPr>
                <a:r>
                  <a:rPr lang="zh-CN" altLang="en-US" dirty="0"/>
                  <a:t>相同量子比特顺序应用：矩阵乘法（</a:t>
                </a:r>
                <a:r>
                  <a:rPr lang="zh-CN" altLang="en-US" dirty="0">
                    <a:solidFill>
                      <a:srgbClr val="C00000"/>
                    </a:solidFill>
                  </a:rPr>
                  <a:t>从右到左</a:t>
                </a:r>
                <a:r>
                  <a:rPr lang="zh-CN" altLang="en-US" dirty="0"/>
                  <a:t>）</a:t>
                </a:r>
                <a:endParaRPr lang="en-US" altLang="zh-CN" dirty="0"/>
              </a:p>
              <a:p>
                <a:pPr lvl="2">
                  <a:lnSpc>
                    <a:spcPct val="100000"/>
                  </a:lnSpc>
                </a:pPr>
                <a:r>
                  <a:rPr lang="zh-CN" altLang="en-US" dirty="0"/>
                  <a:t>不同量子比特并行应用：矩阵张量积</a:t>
                </a:r>
                <a:endParaRPr lang="en-US" altLang="zh-CN" dirty="0"/>
              </a:p>
              <a:p>
                <a:pPr lvl="2">
                  <a:lnSpc>
                    <a:spcPct val="100000"/>
                  </a:lnSpc>
                </a:pPr>
                <a:r>
                  <a:rPr lang="zh-CN" altLang="en-US" dirty="0"/>
                  <a:t>受控门</a:t>
                </a:r>
                <a:endParaRPr lang="en-US" altLang="zh-CN" dirty="0"/>
              </a:p>
              <a:p>
                <a:pPr lvl="1">
                  <a:lnSpc>
                    <a:spcPct val="100000"/>
                  </a:lnSpc>
                </a:pPr>
                <a:r>
                  <a:rPr lang="zh-CN" altLang="en-US" dirty="0"/>
                  <a:t>比较两个量子线路的矩阵</a:t>
                </a:r>
                <a:endParaRPr lang="en-US" altLang="zh-CN" dirty="0"/>
              </a:p>
              <a:p>
                <a:pPr lvl="2">
                  <a:lnSpc>
                    <a:spcPct val="100000"/>
                  </a:lnSpc>
                </a:pPr>
                <a:r>
                  <a:rPr lang="zh-CN" altLang="en-US" dirty="0"/>
                  <a:t>矩阵相减，判断结果是否为零矩阵</a:t>
                </a:r>
                <a:endParaRPr lang="en-US" altLang="zh-CN" dirty="0"/>
              </a:p>
              <a:p>
                <a:pPr lvl="1"/>
                <a:r>
                  <a:rPr lang="zh-CN" altLang="en-US" dirty="0"/>
                  <a:t>可以使用数学软件（例如</a:t>
                </a:r>
                <a:r>
                  <a:rPr lang="en-US" altLang="zh-CN" dirty="0"/>
                  <a:t>Mathematica</a:t>
                </a:r>
                <a:r>
                  <a:rPr lang="zh-CN" altLang="en-US" dirty="0"/>
                  <a:t>）辅助进行计算</a:t>
                </a:r>
                <a:endParaRPr lang="en-US" altLang="zh-CN" dirty="0"/>
              </a:p>
              <a:p>
                <a:pPr lvl="2"/>
                <a:r>
                  <a:rPr lang="zh-CN" altLang="en-US" dirty="0"/>
                  <a:t>符号计算能力 </a:t>
                </a:r>
                <a:r>
                  <a:rPr lang="en-US" altLang="zh-CN" dirty="0">
                    <a:sym typeface="Wingdings" panose="05000000000000000000" pitchFamily="2" charset="2"/>
                  </a:rPr>
                  <a:t> </a:t>
                </a:r>
                <a:r>
                  <a:rPr lang="zh-CN" altLang="en-US" dirty="0">
                    <a:sym typeface="Wingdings" panose="05000000000000000000" pitchFamily="2" charset="2"/>
                  </a:rPr>
                  <a:t>矩阵中可包含变量 </a:t>
                </a:r>
                <a:r>
                  <a:rPr lang="en-US" altLang="zh-CN" dirty="0">
                    <a:sym typeface="Wingdings" panose="05000000000000000000" pitchFamily="2" charset="2"/>
                  </a:rPr>
                  <a:t> </a:t>
                </a:r>
                <a:r>
                  <a:rPr lang="zh-CN" altLang="en-US" dirty="0">
                    <a:sym typeface="Wingdings" panose="05000000000000000000" pitchFamily="2" charset="2"/>
                  </a:rPr>
                  <a:t>可包含带参数的门</a:t>
                </a:r>
                <a:endParaRPr lang="en-US" altLang="zh-CN" dirty="0">
                  <a:sym typeface="Wingdings" panose="05000000000000000000" pitchFamily="2" charset="2"/>
                </a:endParaRPr>
              </a:p>
              <a:p>
                <a:pPr lvl="2"/>
                <a:r>
                  <a:rPr lang="zh-CN" altLang="en-US" dirty="0">
                    <a:sym typeface="Wingdings" panose="05000000000000000000" pitchFamily="2" charset="2"/>
                  </a:rPr>
                  <a:t>矩阵分析相关函数</a:t>
                </a:r>
                <a:endParaRPr lang="en-US" altLang="zh-CN" dirty="0"/>
              </a:p>
              <a:p>
                <a:pPr lvl="2"/>
                <a:endParaRPr lang="en-US" altLang="zh-CN" dirty="0"/>
              </a:p>
              <a:p>
                <a:pPr lvl="1"/>
                <a:r>
                  <a:rPr lang="en-US" altLang="zh-CN" b="0" dirty="0">
                    <a:solidFill>
                      <a:srgbClr val="00B050"/>
                    </a:solidFill>
                  </a:rPr>
                  <a:t>[</a:t>
                </a:r>
                <a:r>
                  <a:rPr lang="zh-CN" altLang="en-US" dirty="0">
                    <a:solidFill>
                      <a:srgbClr val="00B050"/>
                    </a:solidFill>
                  </a:rPr>
                  <a:t>＋</a:t>
                </a:r>
                <a:r>
                  <a:rPr lang="en-US" altLang="zh-CN" b="0" dirty="0">
                    <a:solidFill>
                      <a:srgbClr val="00B050"/>
                    </a:solidFill>
                  </a:rPr>
                  <a:t>] </a:t>
                </a:r>
                <a:r>
                  <a:rPr lang="zh-CN" altLang="en-US" b="0" dirty="0">
                    <a:solidFill>
                      <a:srgbClr val="00B050"/>
                    </a:solidFill>
                  </a:rPr>
                  <a:t>优势</a:t>
                </a:r>
                <a:endParaRPr lang="en-US" altLang="zh-CN" b="0" dirty="0"/>
              </a:p>
              <a:p>
                <a:pPr lvl="2"/>
                <a:r>
                  <a:rPr lang="zh-CN" altLang="en-US" b="0" dirty="0">
                    <a:latin typeface="Cambria Math" panose="02040503050406030204" pitchFamily="18" charset="0"/>
                  </a:rPr>
                  <a:t>能给出完全确定的结果</a:t>
                </a:r>
                <a:endParaRPr lang="en-US" altLang="zh-CN" b="0" dirty="0">
                  <a:latin typeface="Cambria Math" panose="02040503050406030204" pitchFamily="18" charset="0"/>
                </a:endParaRPr>
              </a:p>
              <a:p>
                <a:pPr lvl="2"/>
                <a:r>
                  <a:rPr lang="zh-CN" altLang="en-US" dirty="0">
                    <a:latin typeface="Cambria Math" panose="02040503050406030204" pitchFamily="18" charset="0"/>
                  </a:rPr>
                  <a:t>可以检验含参量子线路</a:t>
                </a:r>
                <a:endParaRPr lang="en-US" altLang="zh-CN" b="0" dirty="0">
                  <a:latin typeface="Cambria Math" panose="02040503050406030204" pitchFamily="18" charset="0"/>
                </a:endParaRPr>
              </a:p>
              <a:p>
                <a:pPr lvl="1"/>
                <a:r>
                  <a:rPr lang="en-US" altLang="zh-CN" dirty="0">
                    <a:solidFill>
                      <a:srgbClr val="C00000"/>
                    </a:solidFill>
                  </a:rPr>
                  <a:t>[</a:t>
                </a:r>
                <a:r>
                  <a:rPr lang="zh-CN" altLang="en-US" dirty="0">
                    <a:solidFill>
                      <a:srgbClr val="C00000"/>
                    </a:solidFill>
                  </a:rPr>
                  <a:t>－</a:t>
                </a:r>
                <a:r>
                  <a:rPr lang="en-US" altLang="zh-CN" dirty="0">
                    <a:solidFill>
                      <a:srgbClr val="C00000"/>
                    </a:solidFill>
                  </a:rPr>
                  <a:t>] </a:t>
                </a:r>
                <a:r>
                  <a:rPr lang="zh-CN" altLang="en-US" dirty="0">
                    <a:solidFill>
                      <a:srgbClr val="C00000"/>
                    </a:solidFill>
                  </a:rPr>
                  <a:t>不足</a:t>
                </a:r>
                <a:endParaRPr lang="en-US" altLang="zh-CN" b="0" dirty="0"/>
              </a:p>
              <a:p>
                <a:pPr lvl="2"/>
                <a14:m>
                  <m:oMath xmlns:m="http://schemas.openxmlformats.org/officeDocument/2006/math">
                    <m:r>
                      <a:rPr lang="en-US" altLang="zh-CN" b="0" i="1" smtClean="0">
                        <a:latin typeface="Cambria Math" panose="02040503050406030204" pitchFamily="18" charset="0"/>
                      </a:rPr>
                      <m:t>𝑛</m:t>
                    </m:r>
                  </m:oMath>
                </a14:m>
                <a:r>
                  <a:rPr lang="zh-CN" altLang="en-US" dirty="0"/>
                  <a:t>个量子比特</a:t>
                </a:r>
                <a:r>
                  <a:rPr lang="en-US" altLang="zh-CN" dirty="0"/>
                  <a:t> </a:t>
                </a:r>
                <a:r>
                  <a:rPr lang="en-US" altLang="zh-CN" dirty="0">
                    <a:sym typeface="Wingdings" panose="05000000000000000000" pitchFamily="2" charset="2"/>
                  </a:rPr>
                  <a:t> </a:t>
                </a:r>
                <a14:m>
                  <m:oMath xmlns:m="http://schemas.openxmlformats.org/officeDocument/2006/math">
                    <m:sSup>
                      <m:sSupPr>
                        <m:ctrlPr>
                          <a:rPr lang="en-US" altLang="zh-CN" b="0" i="1" smtClean="0">
                            <a:latin typeface="Cambria Math" panose="02040503050406030204" pitchFamily="18" charset="0"/>
                            <a:sym typeface="Wingdings" panose="05000000000000000000" pitchFamily="2" charset="2"/>
                          </a:rPr>
                        </m:ctrlPr>
                      </m:sSupPr>
                      <m:e>
                        <m:r>
                          <a:rPr lang="en-US" altLang="zh-CN" b="0" i="1" smtClean="0">
                            <a:latin typeface="Cambria Math" panose="02040503050406030204" pitchFamily="18" charset="0"/>
                            <a:sym typeface="Wingdings" panose="05000000000000000000" pitchFamily="2" charset="2"/>
                          </a:rPr>
                          <m:t>2</m:t>
                        </m:r>
                      </m:e>
                      <m:sup>
                        <m:r>
                          <a:rPr lang="en-US" altLang="zh-CN" b="0" i="1" smtClean="0">
                            <a:latin typeface="Cambria Math" panose="02040503050406030204" pitchFamily="18" charset="0"/>
                            <a:sym typeface="Wingdings" panose="05000000000000000000" pitchFamily="2" charset="2"/>
                          </a:rPr>
                          <m:t>𝑛</m:t>
                        </m:r>
                      </m:sup>
                    </m:sSup>
                    <m:r>
                      <a:rPr lang="en-US" altLang="zh-CN" b="0" i="1" smtClean="0">
                        <a:latin typeface="Cambria Math" panose="02040503050406030204" pitchFamily="18" charset="0"/>
                        <a:sym typeface="Wingdings" panose="05000000000000000000" pitchFamily="2" charset="2"/>
                      </a:rPr>
                      <m:t>×</m:t>
                    </m:r>
                    <m:sSup>
                      <m:sSupPr>
                        <m:ctrlPr>
                          <a:rPr lang="en-US" altLang="zh-CN" b="0" i="1" smtClean="0">
                            <a:latin typeface="Cambria Math" panose="02040503050406030204" pitchFamily="18" charset="0"/>
                            <a:sym typeface="Wingdings" panose="05000000000000000000" pitchFamily="2" charset="2"/>
                          </a:rPr>
                        </m:ctrlPr>
                      </m:sSupPr>
                      <m:e>
                        <m:r>
                          <a:rPr lang="en-US" altLang="zh-CN" b="0" i="1" smtClean="0">
                            <a:latin typeface="Cambria Math" panose="02040503050406030204" pitchFamily="18" charset="0"/>
                            <a:sym typeface="Wingdings" panose="05000000000000000000" pitchFamily="2" charset="2"/>
                          </a:rPr>
                          <m:t>2</m:t>
                        </m:r>
                      </m:e>
                      <m:sup>
                        <m:r>
                          <a:rPr lang="en-US" altLang="zh-CN" b="0" i="1" smtClean="0">
                            <a:latin typeface="Cambria Math" panose="02040503050406030204" pitchFamily="18" charset="0"/>
                            <a:sym typeface="Wingdings" panose="05000000000000000000" pitchFamily="2" charset="2"/>
                          </a:rPr>
                          <m:t>𝑛</m:t>
                        </m:r>
                      </m:sup>
                    </m:sSup>
                  </m:oMath>
                </a14:m>
                <a:r>
                  <a:rPr lang="zh-CN" altLang="en-US" dirty="0"/>
                  <a:t> 维矩阵，指数级复杂度</a:t>
                </a:r>
                <a:endParaRPr lang="en-US" altLang="zh-CN" dirty="0"/>
              </a:p>
              <a:p>
                <a:pPr lvl="3"/>
                <a14:m>
                  <m:oMath xmlns:m="http://schemas.openxmlformats.org/officeDocument/2006/math">
                    <m:r>
                      <a:rPr lang="en-US" altLang="zh-CN" b="0" i="1" smtClean="0">
                        <a:latin typeface="Cambria Math" panose="02040503050406030204" pitchFamily="18" charset="0"/>
                      </a:rPr>
                      <m:t>𝑛</m:t>
                    </m:r>
                    <m:r>
                      <a:rPr lang="en-US" altLang="zh-CN" b="0" i="1" smtClean="0">
                        <a:latin typeface="Cambria Math" panose="02040503050406030204" pitchFamily="18" charset="0"/>
                      </a:rPr>
                      <m:t>&gt;8</m:t>
                    </m:r>
                  </m:oMath>
                </a14:m>
                <a:r>
                  <a:rPr lang="zh-CN" altLang="en-US" dirty="0"/>
                  <a:t> 时此方法不再可行</a:t>
                </a:r>
                <a:endParaRPr lang="en-US" altLang="zh-CN" dirty="0"/>
              </a:p>
            </p:txBody>
          </p:sp>
        </mc:Choice>
        <mc:Fallback xmlns="">
          <p:sp>
            <p:nvSpPr>
              <p:cNvPr id="3" name="内容占位符 2">
                <a:extLst>
                  <a:ext uri="{FF2B5EF4-FFF2-40B4-BE49-F238E27FC236}">
                    <a16:creationId xmlns:a16="http://schemas.microsoft.com/office/drawing/2014/main" id="{5B8C3E55-BF33-4261-A0B0-79FDAB7A9B71}"/>
                  </a:ext>
                </a:extLst>
              </p:cNvPr>
              <p:cNvSpPr>
                <a:spLocks noGrp="1" noRot="1" noChangeAspect="1" noMove="1" noResize="1" noEditPoints="1" noAdjustHandles="1" noChangeArrowheads="1" noChangeShapeType="1" noTextEdit="1"/>
              </p:cNvSpPr>
              <p:nvPr>
                <p:ph idx="1"/>
              </p:nvPr>
            </p:nvSpPr>
            <p:spPr>
              <a:blipFill>
                <a:blip r:embed="rId2"/>
                <a:stretch>
                  <a:fillRect l="-553" t="-1124"/>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6CA2C29C-FAA7-4E96-8802-8366005C8C6A}"/>
              </a:ext>
            </a:extLst>
          </p:cNvPr>
          <p:cNvSpPr>
            <a:spLocks noGrp="1"/>
          </p:cNvSpPr>
          <p:nvPr>
            <p:ph type="sldNum" sz="quarter" idx="12"/>
          </p:nvPr>
        </p:nvSpPr>
        <p:spPr/>
        <p:txBody>
          <a:bodyPr/>
          <a:lstStyle/>
          <a:p>
            <a:fld id="{3886D374-442B-4631-8E91-4C7E5C84F7D9}" type="slidenum">
              <a:rPr lang="zh-CN" altLang="en-US" smtClean="0"/>
              <a:t>11</a:t>
            </a:fld>
            <a:endParaRPr lang="zh-CN" altLang="en-US"/>
          </a:p>
        </p:txBody>
      </p:sp>
      <p:grpSp>
        <p:nvGrpSpPr>
          <p:cNvPr id="17" name="组合 16">
            <a:extLst>
              <a:ext uri="{FF2B5EF4-FFF2-40B4-BE49-F238E27FC236}">
                <a16:creationId xmlns:a16="http://schemas.microsoft.com/office/drawing/2014/main" id="{FE927482-9A50-4304-B9EB-5C6E83B90DDE}"/>
              </a:ext>
            </a:extLst>
          </p:cNvPr>
          <p:cNvGrpSpPr/>
          <p:nvPr/>
        </p:nvGrpSpPr>
        <p:grpSpPr>
          <a:xfrm>
            <a:off x="6846881" y="4265185"/>
            <a:ext cx="1466851" cy="645965"/>
            <a:chOff x="7306072" y="4624909"/>
            <a:chExt cx="1466851" cy="645965"/>
          </a:xfrm>
        </p:grpSpPr>
        <p:cxnSp>
          <p:nvCxnSpPr>
            <p:cNvPr id="6" name="直接连接符 5">
              <a:extLst>
                <a:ext uri="{FF2B5EF4-FFF2-40B4-BE49-F238E27FC236}">
                  <a16:creationId xmlns:a16="http://schemas.microsoft.com/office/drawing/2014/main" id="{998F9D79-2C80-4AED-8FF5-027FEC23FDA9}"/>
                </a:ext>
              </a:extLst>
            </p:cNvPr>
            <p:cNvCxnSpPr/>
            <p:nvPr/>
          </p:nvCxnSpPr>
          <p:spPr>
            <a:xfrm>
              <a:off x="7306072" y="4658242"/>
              <a:ext cx="1466851"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7" name="直接连接符 6">
              <a:extLst>
                <a:ext uri="{FF2B5EF4-FFF2-40B4-BE49-F238E27FC236}">
                  <a16:creationId xmlns:a16="http://schemas.microsoft.com/office/drawing/2014/main" id="{3077450B-ECC6-430C-B77A-76F5ECB428CE}"/>
                </a:ext>
              </a:extLst>
            </p:cNvPr>
            <p:cNvCxnSpPr/>
            <p:nvPr/>
          </p:nvCxnSpPr>
          <p:spPr>
            <a:xfrm>
              <a:off x="7306072" y="5075755"/>
              <a:ext cx="1466851"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8" name="直接连接符 7">
              <a:extLst>
                <a:ext uri="{FF2B5EF4-FFF2-40B4-BE49-F238E27FC236}">
                  <a16:creationId xmlns:a16="http://schemas.microsoft.com/office/drawing/2014/main" id="{E9492696-5216-43D7-B349-B2ACEFB53E08}"/>
                </a:ext>
              </a:extLst>
            </p:cNvPr>
            <p:cNvCxnSpPr>
              <a:cxnSpLocks/>
            </p:cNvCxnSpPr>
            <p:nvPr/>
          </p:nvCxnSpPr>
          <p:spPr>
            <a:xfrm flipV="1">
              <a:off x="8049022" y="4658253"/>
              <a:ext cx="0" cy="394535"/>
            </a:xfrm>
            <a:prstGeom prst="line">
              <a:avLst/>
            </a:prstGeom>
            <a:ln w="19050"/>
          </p:spPr>
          <p:style>
            <a:lnRef idx="1">
              <a:schemeClr val="dk1"/>
            </a:lnRef>
            <a:fillRef idx="0">
              <a:schemeClr val="dk1"/>
            </a:fillRef>
            <a:effectRef idx="0">
              <a:schemeClr val="dk1"/>
            </a:effectRef>
            <a:fontRef idx="minor">
              <a:schemeClr val="tx1"/>
            </a:fontRef>
          </p:style>
        </p:cxnSp>
        <p:sp>
          <p:nvSpPr>
            <p:cNvPr id="9" name="椭圆 8">
              <a:extLst>
                <a:ext uri="{FF2B5EF4-FFF2-40B4-BE49-F238E27FC236}">
                  <a16:creationId xmlns:a16="http://schemas.microsoft.com/office/drawing/2014/main" id="{D02822AD-F6E8-49D2-B132-08963F153289}"/>
                </a:ext>
              </a:extLst>
            </p:cNvPr>
            <p:cNvSpPr/>
            <p:nvPr/>
          </p:nvSpPr>
          <p:spPr>
            <a:xfrm>
              <a:off x="8009338" y="4624909"/>
              <a:ext cx="69844" cy="6984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1A4D5927-9FEC-45B9-AE0B-43773D6A7F53}"/>
                </a:ext>
              </a:extLst>
            </p:cNvPr>
            <p:cNvSpPr/>
            <p:nvPr/>
          </p:nvSpPr>
          <p:spPr>
            <a:xfrm>
              <a:off x="7862042" y="4880638"/>
              <a:ext cx="368300" cy="390236"/>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U</a:t>
              </a:r>
              <a:endParaRPr lang="zh-CN" altLang="en-US" dirty="0"/>
            </a:p>
          </p:txBody>
        </p:sp>
      </p:grpSp>
      <p:grpSp>
        <p:nvGrpSpPr>
          <p:cNvPr id="5" name="组合 4">
            <a:extLst>
              <a:ext uri="{FF2B5EF4-FFF2-40B4-BE49-F238E27FC236}">
                <a16:creationId xmlns:a16="http://schemas.microsoft.com/office/drawing/2014/main" id="{4D530D8A-18B8-4D6B-9905-579E2087DD82}"/>
              </a:ext>
            </a:extLst>
          </p:cNvPr>
          <p:cNvGrpSpPr/>
          <p:nvPr/>
        </p:nvGrpSpPr>
        <p:grpSpPr>
          <a:xfrm>
            <a:off x="9886949" y="4102667"/>
            <a:ext cx="1466851" cy="643768"/>
            <a:chOff x="10125893" y="4484850"/>
            <a:chExt cx="1466851" cy="643768"/>
          </a:xfrm>
        </p:grpSpPr>
        <p:cxnSp>
          <p:nvCxnSpPr>
            <p:cNvPr id="11" name="直接连接符 10">
              <a:extLst>
                <a:ext uri="{FF2B5EF4-FFF2-40B4-BE49-F238E27FC236}">
                  <a16:creationId xmlns:a16="http://schemas.microsoft.com/office/drawing/2014/main" id="{70942ADF-AAC9-45BC-99E7-CDF9F24B2351}"/>
                </a:ext>
              </a:extLst>
            </p:cNvPr>
            <p:cNvCxnSpPr/>
            <p:nvPr/>
          </p:nvCxnSpPr>
          <p:spPr>
            <a:xfrm>
              <a:off x="10125893" y="4676182"/>
              <a:ext cx="1466851"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2" name="直接连接符 11">
              <a:extLst>
                <a:ext uri="{FF2B5EF4-FFF2-40B4-BE49-F238E27FC236}">
                  <a16:creationId xmlns:a16="http://schemas.microsoft.com/office/drawing/2014/main" id="{5970542C-9EBD-4CA3-B056-BA9277EE5EDB}"/>
                </a:ext>
              </a:extLst>
            </p:cNvPr>
            <p:cNvCxnSpPr/>
            <p:nvPr/>
          </p:nvCxnSpPr>
          <p:spPr>
            <a:xfrm>
              <a:off x="10125893" y="5093695"/>
              <a:ext cx="1466851"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3" name="直接连接符 12">
              <a:extLst>
                <a:ext uri="{FF2B5EF4-FFF2-40B4-BE49-F238E27FC236}">
                  <a16:creationId xmlns:a16="http://schemas.microsoft.com/office/drawing/2014/main" id="{CA0CCCC7-05D6-49DB-ACD1-001519B88B5A}"/>
                </a:ext>
              </a:extLst>
            </p:cNvPr>
            <p:cNvCxnSpPr>
              <a:cxnSpLocks/>
            </p:cNvCxnSpPr>
            <p:nvPr/>
          </p:nvCxnSpPr>
          <p:spPr>
            <a:xfrm flipV="1">
              <a:off x="10868844" y="4676193"/>
              <a:ext cx="0" cy="394535"/>
            </a:xfrm>
            <a:prstGeom prst="line">
              <a:avLst/>
            </a:prstGeom>
            <a:ln w="19050"/>
          </p:spPr>
          <p:style>
            <a:lnRef idx="1">
              <a:schemeClr val="dk1"/>
            </a:lnRef>
            <a:fillRef idx="0">
              <a:schemeClr val="dk1"/>
            </a:fillRef>
            <a:effectRef idx="0">
              <a:schemeClr val="dk1"/>
            </a:effectRef>
            <a:fontRef idx="minor">
              <a:schemeClr val="tx1"/>
            </a:fontRef>
          </p:style>
        </p:cxnSp>
        <p:sp>
          <p:nvSpPr>
            <p:cNvPr id="14" name="椭圆 13">
              <a:extLst>
                <a:ext uri="{FF2B5EF4-FFF2-40B4-BE49-F238E27FC236}">
                  <a16:creationId xmlns:a16="http://schemas.microsoft.com/office/drawing/2014/main" id="{69BDF8D1-2F2A-4D09-BC97-B0AA85C3B665}"/>
                </a:ext>
              </a:extLst>
            </p:cNvPr>
            <p:cNvSpPr/>
            <p:nvPr/>
          </p:nvSpPr>
          <p:spPr>
            <a:xfrm>
              <a:off x="10833922" y="5058774"/>
              <a:ext cx="69844" cy="6984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DE090DB3-5723-4142-9A49-0F8B9A716E08}"/>
                </a:ext>
              </a:extLst>
            </p:cNvPr>
            <p:cNvSpPr/>
            <p:nvPr/>
          </p:nvSpPr>
          <p:spPr>
            <a:xfrm>
              <a:off x="10684694" y="4484850"/>
              <a:ext cx="368300" cy="390236"/>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U</a:t>
              </a:r>
              <a:endParaRPr lang="zh-CN" altLang="en-US" dirty="0"/>
            </a:p>
          </p:txBody>
        </p:sp>
      </p:grpSp>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9775C9DC-2F8A-4283-8CAF-3E6DDC3135F4}"/>
                  </a:ext>
                </a:extLst>
              </p:cNvPr>
              <p:cNvSpPr txBox="1"/>
              <p:nvPr/>
            </p:nvSpPr>
            <p:spPr>
              <a:xfrm>
                <a:off x="8592132" y="4289232"/>
                <a:ext cx="930704" cy="3834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400" i="1" smtClean="0">
                          <a:solidFill>
                            <a:schemeClr val="tx1"/>
                          </a:solidFill>
                          <a:latin typeface="Cambria Math" panose="02040503050406030204" pitchFamily="18" charset="0"/>
                        </a:rPr>
                        <m:t>𝑈</m:t>
                      </m:r>
                      <m:r>
                        <a:rPr lang="en-US" altLang="zh-CN" sz="1400" i="1" smtClean="0">
                          <a:solidFill>
                            <a:schemeClr val="tx1"/>
                          </a:solidFill>
                          <a:latin typeface="Cambria Math" panose="02040503050406030204" pitchFamily="18" charset="0"/>
                        </a:rPr>
                        <m:t>=</m:t>
                      </m:r>
                      <m:d>
                        <m:dPr>
                          <m:begChr m:val="["/>
                          <m:endChr m:val="]"/>
                          <m:ctrlPr>
                            <a:rPr lang="en-US" altLang="zh-CN" sz="1400" i="1">
                              <a:solidFill>
                                <a:schemeClr val="tx1"/>
                              </a:solidFill>
                              <a:latin typeface="Cambria Math" panose="02040503050406030204" pitchFamily="18" charset="0"/>
                            </a:rPr>
                          </m:ctrlPr>
                        </m:dPr>
                        <m:e>
                          <m:m>
                            <m:mPr>
                              <m:mcs>
                                <m:mc>
                                  <m:mcPr>
                                    <m:count m:val="2"/>
                                    <m:mcJc m:val="center"/>
                                  </m:mcPr>
                                </m:mc>
                              </m:mcs>
                              <m:ctrlPr>
                                <a:rPr lang="en-US" altLang="zh-CN" sz="1400" i="1">
                                  <a:solidFill>
                                    <a:schemeClr val="tx1"/>
                                  </a:solidFill>
                                  <a:latin typeface="Cambria Math" panose="02040503050406030204" pitchFamily="18" charset="0"/>
                                </a:rPr>
                              </m:ctrlPr>
                            </m:mPr>
                            <m:mr>
                              <m:e>
                                <m:r>
                                  <m:rPr>
                                    <m:brk m:alnAt="7"/>
                                  </m:rPr>
                                  <a:rPr lang="en-US" altLang="zh-CN" sz="1400" i="1">
                                    <a:solidFill>
                                      <a:schemeClr val="tx1"/>
                                    </a:solidFill>
                                    <a:latin typeface="Cambria Math" panose="02040503050406030204" pitchFamily="18" charset="0"/>
                                  </a:rPr>
                                  <m:t>𝑎</m:t>
                                </m:r>
                              </m:e>
                              <m:e>
                                <m:r>
                                  <a:rPr lang="en-US" altLang="zh-CN" sz="1400" i="1">
                                    <a:solidFill>
                                      <a:schemeClr val="tx1"/>
                                    </a:solidFill>
                                    <a:latin typeface="Cambria Math" panose="02040503050406030204" pitchFamily="18" charset="0"/>
                                  </a:rPr>
                                  <m:t>𝑏</m:t>
                                </m:r>
                              </m:e>
                            </m:mr>
                            <m:mr>
                              <m:e>
                                <m:r>
                                  <a:rPr lang="en-US" altLang="zh-CN" sz="1400" i="1">
                                    <a:solidFill>
                                      <a:schemeClr val="tx1"/>
                                    </a:solidFill>
                                    <a:latin typeface="Cambria Math" panose="02040503050406030204" pitchFamily="18" charset="0"/>
                                  </a:rPr>
                                  <m:t>𝑐</m:t>
                                </m:r>
                              </m:e>
                              <m:e>
                                <m:r>
                                  <a:rPr lang="en-US" altLang="zh-CN" sz="1400" i="1">
                                    <a:solidFill>
                                      <a:schemeClr val="tx1"/>
                                    </a:solidFill>
                                    <a:latin typeface="Cambria Math" panose="02040503050406030204" pitchFamily="18" charset="0"/>
                                  </a:rPr>
                                  <m:t>𝑑</m:t>
                                </m:r>
                              </m:e>
                            </m:mr>
                          </m:m>
                        </m:e>
                      </m:d>
                    </m:oMath>
                  </m:oMathPara>
                </a14:m>
                <a:endParaRPr lang="zh-CN" altLang="en-US" sz="1400" dirty="0">
                  <a:solidFill>
                    <a:schemeClr val="tx1"/>
                  </a:solidFill>
                </a:endParaRPr>
              </a:p>
            </p:txBody>
          </p:sp>
        </mc:Choice>
        <mc:Fallback xmlns="">
          <p:sp>
            <p:nvSpPr>
              <p:cNvPr id="16" name="文本框 15">
                <a:extLst>
                  <a:ext uri="{FF2B5EF4-FFF2-40B4-BE49-F238E27FC236}">
                    <a16:creationId xmlns:a16="http://schemas.microsoft.com/office/drawing/2014/main" id="{9775C9DC-2F8A-4283-8CAF-3E6DDC3135F4}"/>
                  </a:ext>
                </a:extLst>
              </p:cNvPr>
              <p:cNvSpPr txBox="1">
                <a:spLocks noRot="1" noChangeAspect="1" noMove="1" noResize="1" noEditPoints="1" noAdjustHandles="1" noChangeArrowheads="1" noChangeShapeType="1" noTextEdit="1"/>
              </p:cNvSpPr>
              <p:nvPr/>
            </p:nvSpPr>
            <p:spPr>
              <a:xfrm>
                <a:off x="8592132" y="4289232"/>
                <a:ext cx="930704" cy="383438"/>
              </a:xfrm>
              <a:prstGeom prst="rect">
                <a:avLst/>
              </a:prstGeom>
              <a:blipFill>
                <a:blip r:embed="rId3"/>
                <a:stretch>
                  <a:fillRect l="-3922" b="-12698"/>
                </a:stretch>
              </a:blipFill>
            </p:spPr>
            <p:txBody>
              <a:bodyPr/>
              <a:lstStyle/>
              <a:p>
                <a:r>
                  <a:rPr lang="zh-CN" altLang="en-US">
                    <a:noFill/>
                  </a:rPr>
                  <a:t> </a:t>
                </a:r>
              </a:p>
            </p:txBody>
          </p:sp>
        </mc:Fallback>
      </mc:AlternateContent>
      <p:grpSp>
        <p:nvGrpSpPr>
          <p:cNvPr id="19" name="组合 18">
            <a:extLst>
              <a:ext uri="{FF2B5EF4-FFF2-40B4-BE49-F238E27FC236}">
                <a16:creationId xmlns:a16="http://schemas.microsoft.com/office/drawing/2014/main" id="{F36778BC-2F0E-40DA-8A5F-7DC9C7A86C13}"/>
              </a:ext>
            </a:extLst>
          </p:cNvPr>
          <p:cNvGrpSpPr/>
          <p:nvPr/>
        </p:nvGrpSpPr>
        <p:grpSpPr>
          <a:xfrm>
            <a:off x="7328522" y="2911593"/>
            <a:ext cx="1129713" cy="590405"/>
            <a:chOff x="7152513" y="5087603"/>
            <a:chExt cx="1129713" cy="590405"/>
          </a:xfrm>
        </p:grpSpPr>
        <p:cxnSp>
          <p:nvCxnSpPr>
            <p:cNvPr id="20" name="直接连接符 19">
              <a:extLst>
                <a:ext uri="{FF2B5EF4-FFF2-40B4-BE49-F238E27FC236}">
                  <a16:creationId xmlns:a16="http://schemas.microsoft.com/office/drawing/2014/main" id="{1FD4F46C-71AD-4E29-AFAC-75344FDED9B3}"/>
                </a:ext>
              </a:extLst>
            </p:cNvPr>
            <p:cNvCxnSpPr>
              <a:cxnSpLocks/>
            </p:cNvCxnSpPr>
            <p:nvPr/>
          </p:nvCxnSpPr>
          <p:spPr>
            <a:xfrm flipH="1">
              <a:off x="7152513" y="5482890"/>
              <a:ext cx="1118997" cy="0"/>
            </a:xfrm>
            <a:prstGeom prst="line">
              <a:avLst/>
            </a:prstGeom>
            <a:ln w="19050"/>
          </p:spPr>
          <p:style>
            <a:lnRef idx="1">
              <a:schemeClr val="dk1"/>
            </a:lnRef>
            <a:fillRef idx="0">
              <a:schemeClr val="dk1"/>
            </a:fillRef>
            <a:effectRef idx="0">
              <a:schemeClr val="dk1"/>
            </a:effectRef>
            <a:fontRef idx="minor">
              <a:schemeClr val="tx1"/>
            </a:fontRef>
          </p:style>
        </p:cxnSp>
        <p:sp>
          <p:nvSpPr>
            <p:cNvPr id="21" name="矩形 20">
              <a:extLst>
                <a:ext uri="{FF2B5EF4-FFF2-40B4-BE49-F238E27FC236}">
                  <a16:creationId xmlns:a16="http://schemas.microsoft.com/office/drawing/2014/main" id="{B742F89C-DA35-4BEE-BE5D-EFA581F3933E}"/>
                </a:ext>
              </a:extLst>
            </p:cNvPr>
            <p:cNvSpPr/>
            <p:nvPr/>
          </p:nvSpPr>
          <p:spPr>
            <a:xfrm>
              <a:off x="7548329" y="5287772"/>
              <a:ext cx="368300" cy="390236"/>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H</a:t>
              </a:r>
              <a:endParaRPr lang="zh-CN" altLang="en-US" dirty="0"/>
            </a:p>
          </p:txBody>
        </p:sp>
        <p:cxnSp>
          <p:nvCxnSpPr>
            <p:cNvPr id="22" name="直接连接符 21">
              <a:extLst>
                <a:ext uri="{FF2B5EF4-FFF2-40B4-BE49-F238E27FC236}">
                  <a16:creationId xmlns:a16="http://schemas.microsoft.com/office/drawing/2014/main" id="{65CC3EED-2285-4835-92DD-FA9AAE8B46E2}"/>
                </a:ext>
              </a:extLst>
            </p:cNvPr>
            <p:cNvCxnSpPr>
              <a:cxnSpLocks/>
            </p:cNvCxnSpPr>
            <p:nvPr/>
          </p:nvCxnSpPr>
          <p:spPr>
            <a:xfrm>
              <a:off x="7152513" y="5087603"/>
              <a:ext cx="1129713" cy="0"/>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23" name="组合 22">
            <a:extLst>
              <a:ext uri="{FF2B5EF4-FFF2-40B4-BE49-F238E27FC236}">
                <a16:creationId xmlns:a16="http://schemas.microsoft.com/office/drawing/2014/main" id="{BE4824BD-48CE-4F0D-98F8-89FA725A5269}"/>
              </a:ext>
            </a:extLst>
          </p:cNvPr>
          <p:cNvGrpSpPr/>
          <p:nvPr/>
        </p:nvGrpSpPr>
        <p:grpSpPr>
          <a:xfrm>
            <a:off x="6763666" y="2095765"/>
            <a:ext cx="1129713" cy="590407"/>
            <a:chOff x="7141797" y="3416993"/>
            <a:chExt cx="1129713" cy="590406"/>
          </a:xfrm>
        </p:grpSpPr>
        <p:cxnSp>
          <p:nvCxnSpPr>
            <p:cNvPr id="24" name="直接连接符 23">
              <a:extLst>
                <a:ext uri="{FF2B5EF4-FFF2-40B4-BE49-F238E27FC236}">
                  <a16:creationId xmlns:a16="http://schemas.microsoft.com/office/drawing/2014/main" id="{85402AEA-B01B-4BD7-BE83-36CE97CA2E6B}"/>
                </a:ext>
              </a:extLst>
            </p:cNvPr>
            <p:cNvCxnSpPr>
              <a:cxnSpLocks/>
            </p:cNvCxnSpPr>
            <p:nvPr/>
          </p:nvCxnSpPr>
          <p:spPr>
            <a:xfrm flipH="1">
              <a:off x="7152513" y="3612111"/>
              <a:ext cx="1118997" cy="0"/>
            </a:xfrm>
            <a:prstGeom prst="line">
              <a:avLst/>
            </a:prstGeom>
            <a:ln w="19050"/>
          </p:spPr>
          <p:style>
            <a:lnRef idx="1">
              <a:schemeClr val="dk1"/>
            </a:lnRef>
            <a:fillRef idx="0">
              <a:schemeClr val="dk1"/>
            </a:fillRef>
            <a:effectRef idx="0">
              <a:schemeClr val="dk1"/>
            </a:effectRef>
            <a:fontRef idx="minor">
              <a:schemeClr val="tx1"/>
            </a:fontRef>
          </p:style>
        </p:cxnSp>
        <p:sp>
          <p:nvSpPr>
            <p:cNvPr id="25" name="矩形 24">
              <a:extLst>
                <a:ext uri="{FF2B5EF4-FFF2-40B4-BE49-F238E27FC236}">
                  <a16:creationId xmlns:a16="http://schemas.microsoft.com/office/drawing/2014/main" id="{E4B6CBFF-77FE-44B0-825D-B4D87DE8C75C}"/>
                </a:ext>
              </a:extLst>
            </p:cNvPr>
            <p:cNvSpPr/>
            <p:nvPr/>
          </p:nvSpPr>
          <p:spPr>
            <a:xfrm>
              <a:off x="7548329" y="3416993"/>
              <a:ext cx="368300" cy="390236"/>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H</a:t>
              </a:r>
              <a:endParaRPr lang="zh-CN" altLang="en-US" dirty="0"/>
            </a:p>
          </p:txBody>
        </p:sp>
        <p:cxnSp>
          <p:nvCxnSpPr>
            <p:cNvPr id="26" name="直接连接符 25">
              <a:extLst>
                <a:ext uri="{FF2B5EF4-FFF2-40B4-BE49-F238E27FC236}">
                  <a16:creationId xmlns:a16="http://schemas.microsoft.com/office/drawing/2014/main" id="{465B508B-9BB0-4AD8-A0AA-95B1658C3029}"/>
                </a:ext>
              </a:extLst>
            </p:cNvPr>
            <p:cNvCxnSpPr>
              <a:cxnSpLocks/>
            </p:cNvCxnSpPr>
            <p:nvPr/>
          </p:nvCxnSpPr>
          <p:spPr>
            <a:xfrm>
              <a:off x="7141797" y="4007399"/>
              <a:ext cx="1129713" cy="0"/>
            </a:xfrm>
            <a:prstGeom prst="line">
              <a:avLst/>
            </a:prstGeom>
            <a:ln w="19050"/>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10D8326C-7970-4EA9-A63C-B3AE37F94864}"/>
                  </a:ext>
                </a:extLst>
              </p:cNvPr>
              <p:cNvSpPr txBox="1"/>
              <p:nvPr/>
            </p:nvSpPr>
            <p:spPr>
              <a:xfrm>
                <a:off x="7981960" y="2241359"/>
                <a:ext cx="3286090" cy="47378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1200" b="0" i="1" smtClean="0">
                          <a:latin typeface="Cambria Math" panose="02040503050406030204" pitchFamily="18" charset="0"/>
                        </a:rPr>
                        <m:t>𝐻</m:t>
                      </m:r>
                      <m:r>
                        <a:rPr lang="en-US" altLang="zh-CN" sz="1200" b="0" i="1" smtClean="0">
                          <a:latin typeface="Cambria Math" panose="02040503050406030204" pitchFamily="18" charset="0"/>
                        </a:rPr>
                        <m:t>⊗</m:t>
                      </m:r>
                      <m:r>
                        <a:rPr lang="en-US" altLang="zh-CN" sz="1200" b="0" i="1" smtClean="0">
                          <a:latin typeface="Cambria Math" panose="02040503050406030204" pitchFamily="18" charset="0"/>
                        </a:rPr>
                        <m:t>𝐼</m:t>
                      </m:r>
                      <m:r>
                        <a:rPr lang="en-US" altLang="zh-CN" sz="1200" b="0" i="1" smtClean="0">
                          <a:latin typeface="Cambria Math" panose="02040503050406030204" pitchFamily="18" charset="0"/>
                        </a:rPr>
                        <m:t>=</m:t>
                      </m:r>
                      <m:f>
                        <m:fPr>
                          <m:ctrlPr>
                            <a:rPr lang="en-US" altLang="zh-CN" sz="1200" i="1">
                              <a:latin typeface="Cambria Math" panose="02040503050406030204" pitchFamily="18" charset="0"/>
                            </a:rPr>
                          </m:ctrlPr>
                        </m:fPr>
                        <m:num>
                          <m:r>
                            <a:rPr lang="en-US" altLang="zh-CN" sz="1200" i="1">
                              <a:latin typeface="Cambria Math" panose="02040503050406030204" pitchFamily="18" charset="0"/>
                            </a:rPr>
                            <m:t>1</m:t>
                          </m:r>
                        </m:num>
                        <m:den>
                          <m:rad>
                            <m:radPr>
                              <m:degHide m:val="on"/>
                              <m:ctrlPr>
                                <a:rPr lang="en-US" altLang="zh-CN" sz="1200" i="1">
                                  <a:latin typeface="Cambria Math" panose="02040503050406030204" pitchFamily="18" charset="0"/>
                                </a:rPr>
                              </m:ctrlPr>
                            </m:radPr>
                            <m:deg/>
                            <m:e>
                              <m:r>
                                <a:rPr lang="en-US" altLang="zh-CN" sz="1200" i="1">
                                  <a:latin typeface="Cambria Math" panose="02040503050406030204" pitchFamily="18" charset="0"/>
                                </a:rPr>
                                <m:t>2</m:t>
                              </m:r>
                            </m:e>
                          </m:rad>
                        </m:den>
                      </m:f>
                      <m:d>
                        <m:dPr>
                          <m:begChr m:val="["/>
                          <m:endChr m:val="]"/>
                          <m:ctrlPr>
                            <a:rPr lang="en-US" altLang="zh-CN" sz="1200" i="1">
                              <a:latin typeface="Cambria Math" panose="02040503050406030204" pitchFamily="18" charset="0"/>
                            </a:rPr>
                          </m:ctrlPr>
                        </m:dPr>
                        <m:e>
                          <m:m>
                            <m:mPr>
                              <m:mcs>
                                <m:mc>
                                  <m:mcPr>
                                    <m:count m:val="2"/>
                                    <m:mcJc m:val="center"/>
                                  </m:mcPr>
                                </m:mc>
                              </m:mcs>
                              <m:ctrlPr>
                                <a:rPr lang="en-US" altLang="zh-CN" sz="1200" i="1">
                                  <a:latin typeface="Cambria Math" panose="02040503050406030204" pitchFamily="18" charset="0"/>
                                </a:rPr>
                              </m:ctrlPr>
                            </m:mPr>
                            <m:mr>
                              <m:e>
                                <m:r>
                                  <m:rPr>
                                    <m:brk m:alnAt="7"/>
                                  </m:rPr>
                                  <a:rPr lang="en-US" altLang="zh-CN" sz="1200" i="1">
                                    <a:latin typeface="Cambria Math" panose="02040503050406030204" pitchFamily="18" charset="0"/>
                                  </a:rPr>
                                  <m:t>1</m:t>
                                </m:r>
                              </m:e>
                              <m:e>
                                <m:r>
                                  <a:rPr lang="en-US" altLang="zh-CN" sz="1200" i="1">
                                    <a:latin typeface="Cambria Math" panose="02040503050406030204" pitchFamily="18" charset="0"/>
                                  </a:rPr>
                                  <m:t>1</m:t>
                                </m:r>
                              </m:e>
                            </m:mr>
                            <m:mr>
                              <m:e>
                                <m:r>
                                  <a:rPr lang="en-US" altLang="zh-CN" sz="1200" i="1">
                                    <a:latin typeface="Cambria Math" panose="02040503050406030204" pitchFamily="18" charset="0"/>
                                  </a:rPr>
                                  <m:t>1</m:t>
                                </m:r>
                              </m:e>
                              <m:e>
                                <m:r>
                                  <a:rPr lang="en-US" altLang="zh-CN" sz="1200" i="1">
                                    <a:latin typeface="Cambria Math" panose="02040503050406030204" pitchFamily="18" charset="0"/>
                                  </a:rPr>
                                  <m:t>−1</m:t>
                                </m:r>
                              </m:e>
                            </m:mr>
                          </m:m>
                        </m:e>
                      </m:d>
                      <m:r>
                        <a:rPr lang="en-US" altLang="zh-CN" sz="1200" b="0" i="1" smtClean="0">
                          <a:latin typeface="Cambria Math" panose="02040503050406030204" pitchFamily="18" charset="0"/>
                        </a:rPr>
                        <m:t>⊗</m:t>
                      </m:r>
                      <m:d>
                        <m:dPr>
                          <m:begChr m:val="["/>
                          <m:endChr m:val="]"/>
                          <m:ctrlPr>
                            <a:rPr lang="en-US" altLang="zh-CN" sz="1200" i="1">
                              <a:latin typeface="Cambria Math" panose="02040503050406030204" pitchFamily="18" charset="0"/>
                            </a:rPr>
                          </m:ctrlPr>
                        </m:dPr>
                        <m:e>
                          <m:m>
                            <m:mPr>
                              <m:mcs>
                                <m:mc>
                                  <m:mcPr>
                                    <m:count m:val="2"/>
                                    <m:mcJc m:val="center"/>
                                  </m:mcPr>
                                </m:mc>
                              </m:mcs>
                              <m:ctrlPr>
                                <a:rPr lang="en-US" altLang="zh-CN" sz="1200" i="1">
                                  <a:latin typeface="Cambria Math" panose="02040503050406030204" pitchFamily="18" charset="0"/>
                                </a:rPr>
                              </m:ctrlPr>
                            </m:mPr>
                            <m:mr>
                              <m:e>
                                <m:r>
                                  <m:rPr>
                                    <m:brk m:alnAt="7"/>
                                  </m:rPr>
                                  <a:rPr lang="en-US" altLang="zh-CN" sz="1200" i="1">
                                    <a:latin typeface="Cambria Math" panose="02040503050406030204" pitchFamily="18" charset="0"/>
                                  </a:rPr>
                                  <m:t>1</m:t>
                                </m:r>
                              </m:e>
                              <m:e>
                                <m:r>
                                  <a:rPr lang="en-US" altLang="zh-CN" sz="1200" i="1">
                                    <a:latin typeface="Cambria Math" panose="02040503050406030204" pitchFamily="18" charset="0"/>
                                  </a:rPr>
                                  <m:t>0</m:t>
                                </m:r>
                              </m:e>
                            </m:mr>
                            <m:mr>
                              <m:e>
                                <m:r>
                                  <a:rPr lang="en-US" altLang="zh-CN" sz="1200" i="1">
                                    <a:latin typeface="Cambria Math" panose="02040503050406030204" pitchFamily="18" charset="0"/>
                                  </a:rPr>
                                  <m:t>0</m:t>
                                </m:r>
                              </m:e>
                              <m:e>
                                <m:r>
                                  <a:rPr lang="en-US" altLang="zh-CN" sz="1200" i="1">
                                    <a:latin typeface="Cambria Math" panose="02040503050406030204" pitchFamily="18" charset="0"/>
                                  </a:rPr>
                                  <m:t>1</m:t>
                                </m:r>
                              </m:e>
                            </m:mr>
                          </m:m>
                        </m:e>
                      </m:d>
                      <m:r>
                        <a:rPr lang="en-US" altLang="zh-CN" sz="1200" b="0" i="1" smtClean="0">
                          <a:latin typeface="Cambria Math" panose="02040503050406030204" pitchFamily="18" charset="0"/>
                        </a:rPr>
                        <m:t>=</m:t>
                      </m:r>
                      <m:f>
                        <m:fPr>
                          <m:ctrlPr>
                            <a:rPr lang="en-US" altLang="zh-CN" sz="1200" i="1">
                              <a:latin typeface="Cambria Math" panose="02040503050406030204" pitchFamily="18" charset="0"/>
                            </a:rPr>
                          </m:ctrlPr>
                        </m:fPr>
                        <m:num>
                          <m:r>
                            <a:rPr lang="en-US" altLang="zh-CN" sz="1200" i="1">
                              <a:latin typeface="Cambria Math" panose="02040503050406030204" pitchFamily="18" charset="0"/>
                            </a:rPr>
                            <m:t>1</m:t>
                          </m:r>
                        </m:num>
                        <m:den>
                          <m:rad>
                            <m:radPr>
                              <m:degHide m:val="on"/>
                              <m:ctrlPr>
                                <a:rPr lang="en-US" altLang="zh-CN" sz="1200" i="1">
                                  <a:latin typeface="Cambria Math" panose="02040503050406030204" pitchFamily="18" charset="0"/>
                                </a:rPr>
                              </m:ctrlPr>
                            </m:radPr>
                            <m:deg/>
                            <m:e>
                              <m:r>
                                <a:rPr lang="en-US" altLang="zh-CN" sz="1200" i="1">
                                  <a:latin typeface="Cambria Math" panose="02040503050406030204" pitchFamily="18" charset="0"/>
                                </a:rPr>
                                <m:t>2</m:t>
                              </m:r>
                            </m:e>
                          </m:rad>
                        </m:den>
                      </m:f>
                      <m:d>
                        <m:dPr>
                          <m:begChr m:val="["/>
                          <m:endChr m:val="]"/>
                          <m:ctrlPr>
                            <a:rPr lang="en-US" altLang="zh-CN" sz="1200" i="1">
                              <a:latin typeface="Cambria Math" panose="02040503050406030204" pitchFamily="18" charset="0"/>
                            </a:rPr>
                          </m:ctrlPr>
                        </m:dPr>
                        <m:e>
                          <m:m>
                            <m:mPr>
                              <m:mcs>
                                <m:mc>
                                  <m:mcPr>
                                    <m:count m:val="2"/>
                                    <m:mcJc m:val="center"/>
                                  </m:mcPr>
                                </m:mc>
                              </m:mcs>
                              <m:ctrlPr>
                                <a:rPr lang="en-US" altLang="zh-CN" sz="1200" i="1">
                                  <a:latin typeface="Cambria Math" panose="02040503050406030204" pitchFamily="18" charset="0"/>
                                </a:rPr>
                              </m:ctrlPr>
                            </m:mPr>
                            <m:mr>
                              <m:e>
                                <m:r>
                                  <m:rPr>
                                    <m:brk m:alnAt="7"/>
                                  </m:rPr>
                                  <a:rPr lang="en-US" altLang="zh-CN" sz="1200" b="0" i="1" smtClean="0">
                                    <a:latin typeface="Cambria Math" panose="02040503050406030204" pitchFamily="18" charset="0"/>
                                  </a:rPr>
                                  <m:t>𝐼</m:t>
                                </m:r>
                              </m:e>
                              <m:e>
                                <m:r>
                                  <a:rPr lang="en-US" altLang="zh-CN" sz="1200" b="0" i="1" smtClean="0">
                                    <a:latin typeface="Cambria Math" panose="02040503050406030204" pitchFamily="18" charset="0"/>
                                  </a:rPr>
                                  <m:t>𝐼</m:t>
                                </m:r>
                              </m:e>
                            </m:mr>
                            <m:mr>
                              <m:e>
                                <m:r>
                                  <a:rPr lang="en-US" altLang="zh-CN" sz="1200" b="0" i="1" smtClean="0">
                                    <a:latin typeface="Cambria Math" panose="02040503050406030204" pitchFamily="18" charset="0"/>
                                  </a:rPr>
                                  <m:t>𝐼</m:t>
                                </m:r>
                              </m:e>
                              <m:e>
                                <m:r>
                                  <a:rPr lang="en-US" altLang="zh-CN" sz="1200" i="1">
                                    <a:latin typeface="Cambria Math" panose="02040503050406030204" pitchFamily="18" charset="0"/>
                                  </a:rPr>
                                  <m:t>−</m:t>
                                </m:r>
                                <m:r>
                                  <a:rPr lang="en-US" altLang="zh-CN" sz="1200" b="0" i="1" smtClean="0">
                                    <a:latin typeface="Cambria Math" panose="02040503050406030204" pitchFamily="18" charset="0"/>
                                  </a:rPr>
                                  <m:t>𝐼</m:t>
                                </m:r>
                              </m:e>
                            </m:mr>
                          </m:m>
                        </m:e>
                      </m:d>
                    </m:oMath>
                  </m:oMathPara>
                </a14:m>
                <a:endParaRPr lang="zh-CN" altLang="en-US" sz="1200" dirty="0"/>
              </a:p>
            </p:txBody>
          </p:sp>
        </mc:Choice>
        <mc:Fallback xmlns="">
          <p:sp>
            <p:nvSpPr>
              <p:cNvPr id="28" name="文本框 27">
                <a:extLst>
                  <a:ext uri="{FF2B5EF4-FFF2-40B4-BE49-F238E27FC236}">
                    <a16:creationId xmlns:a16="http://schemas.microsoft.com/office/drawing/2014/main" id="{10D8326C-7970-4EA9-A63C-B3AE37F94864}"/>
                  </a:ext>
                </a:extLst>
              </p:cNvPr>
              <p:cNvSpPr txBox="1">
                <a:spLocks noRot="1" noChangeAspect="1" noMove="1" noResize="1" noEditPoints="1" noAdjustHandles="1" noChangeArrowheads="1" noChangeShapeType="1" noTextEdit="1"/>
              </p:cNvSpPr>
              <p:nvPr/>
            </p:nvSpPr>
            <p:spPr>
              <a:xfrm>
                <a:off x="7981960" y="2241359"/>
                <a:ext cx="3286090" cy="473784"/>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654BBB35-1C9B-45D8-A27F-1541E3AD943B}"/>
                  </a:ext>
                </a:extLst>
              </p:cNvPr>
              <p:cNvSpPr txBox="1"/>
              <p:nvPr/>
            </p:nvSpPr>
            <p:spPr>
              <a:xfrm>
                <a:off x="8631204" y="2896673"/>
                <a:ext cx="3058209" cy="47378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1200" b="0" i="1" smtClean="0">
                          <a:latin typeface="Cambria Math" panose="02040503050406030204" pitchFamily="18" charset="0"/>
                        </a:rPr>
                        <m:t>𝐼</m:t>
                      </m:r>
                      <m:r>
                        <a:rPr lang="en-US" altLang="zh-CN" sz="1200" b="0" i="1" smtClean="0">
                          <a:latin typeface="Cambria Math" panose="02040503050406030204" pitchFamily="18" charset="0"/>
                        </a:rPr>
                        <m:t>⊗</m:t>
                      </m:r>
                      <m:r>
                        <a:rPr lang="en-US" altLang="zh-CN" sz="1200" b="0" i="1" smtClean="0">
                          <a:latin typeface="Cambria Math" panose="02040503050406030204" pitchFamily="18" charset="0"/>
                        </a:rPr>
                        <m:t>𝐻</m:t>
                      </m:r>
                      <m:r>
                        <a:rPr lang="en-US" altLang="zh-CN" sz="1200" b="0" i="1" smtClean="0">
                          <a:latin typeface="Cambria Math" panose="02040503050406030204" pitchFamily="18" charset="0"/>
                        </a:rPr>
                        <m:t>=</m:t>
                      </m:r>
                      <m:d>
                        <m:dPr>
                          <m:begChr m:val="["/>
                          <m:endChr m:val="]"/>
                          <m:ctrlPr>
                            <a:rPr lang="en-US" altLang="zh-CN" sz="1200" i="1">
                              <a:latin typeface="Cambria Math" panose="02040503050406030204" pitchFamily="18" charset="0"/>
                            </a:rPr>
                          </m:ctrlPr>
                        </m:dPr>
                        <m:e>
                          <m:m>
                            <m:mPr>
                              <m:mcs>
                                <m:mc>
                                  <m:mcPr>
                                    <m:count m:val="2"/>
                                    <m:mcJc m:val="center"/>
                                  </m:mcPr>
                                </m:mc>
                              </m:mcs>
                              <m:ctrlPr>
                                <a:rPr lang="en-US" altLang="zh-CN" sz="1200" i="1">
                                  <a:latin typeface="Cambria Math" panose="02040503050406030204" pitchFamily="18" charset="0"/>
                                </a:rPr>
                              </m:ctrlPr>
                            </m:mPr>
                            <m:mr>
                              <m:e>
                                <m:r>
                                  <m:rPr>
                                    <m:brk m:alnAt="7"/>
                                  </m:rPr>
                                  <a:rPr lang="en-US" altLang="zh-CN" sz="1200" i="1">
                                    <a:latin typeface="Cambria Math" panose="02040503050406030204" pitchFamily="18" charset="0"/>
                                  </a:rPr>
                                  <m:t>1</m:t>
                                </m:r>
                              </m:e>
                              <m:e>
                                <m:r>
                                  <a:rPr lang="en-US" altLang="zh-CN" sz="1200" i="1">
                                    <a:latin typeface="Cambria Math" panose="02040503050406030204" pitchFamily="18" charset="0"/>
                                  </a:rPr>
                                  <m:t>0</m:t>
                                </m:r>
                              </m:e>
                            </m:mr>
                            <m:mr>
                              <m:e>
                                <m:r>
                                  <a:rPr lang="en-US" altLang="zh-CN" sz="1200" i="1">
                                    <a:latin typeface="Cambria Math" panose="02040503050406030204" pitchFamily="18" charset="0"/>
                                  </a:rPr>
                                  <m:t>0</m:t>
                                </m:r>
                              </m:e>
                              <m:e>
                                <m:r>
                                  <a:rPr lang="en-US" altLang="zh-CN" sz="1200" i="1">
                                    <a:latin typeface="Cambria Math" panose="02040503050406030204" pitchFamily="18" charset="0"/>
                                  </a:rPr>
                                  <m:t>1</m:t>
                                </m:r>
                              </m:e>
                            </m:mr>
                          </m:m>
                        </m:e>
                      </m:d>
                      <m:r>
                        <a:rPr lang="en-US" altLang="zh-CN" sz="1200" b="0" i="1" smtClean="0">
                          <a:latin typeface="Cambria Math" panose="02040503050406030204" pitchFamily="18" charset="0"/>
                        </a:rPr>
                        <m:t>⊗</m:t>
                      </m:r>
                      <m:f>
                        <m:fPr>
                          <m:ctrlPr>
                            <a:rPr lang="en-US" altLang="zh-CN" sz="1200" i="1">
                              <a:latin typeface="Cambria Math" panose="02040503050406030204" pitchFamily="18" charset="0"/>
                            </a:rPr>
                          </m:ctrlPr>
                        </m:fPr>
                        <m:num>
                          <m:r>
                            <a:rPr lang="en-US" altLang="zh-CN" sz="1200" i="1">
                              <a:latin typeface="Cambria Math" panose="02040503050406030204" pitchFamily="18" charset="0"/>
                            </a:rPr>
                            <m:t>1</m:t>
                          </m:r>
                        </m:num>
                        <m:den>
                          <m:rad>
                            <m:radPr>
                              <m:degHide m:val="on"/>
                              <m:ctrlPr>
                                <a:rPr lang="en-US" altLang="zh-CN" sz="1200" i="1">
                                  <a:latin typeface="Cambria Math" panose="02040503050406030204" pitchFamily="18" charset="0"/>
                                </a:rPr>
                              </m:ctrlPr>
                            </m:radPr>
                            <m:deg/>
                            <m:e>
                              <m:r>
                                <a:rPr lang="en-US" altLang="zh-CN" sz="1200" i="1">
                                  <a:latin typeface="Cambria Math" panose="02040503050406030204" pitchFamily="18" charset="0"/>
                                </a:rPr>
                                <m:t>2</m:t>
                              </m:r>
                            </m:e>
                          </m:rad>
                        </m:den>
                      </m:f>
                      <m:d>
                        <m:dPr>
                          <m:begChr m:val="["/>
                          <m:endChr m:val="]"/>
                          <m:ctrlPr>
                            <a:rPr lang="en-US" altLang="zh-CN" sz="1200" i="1">
                              <a:latin typeface="Cambria Math" panose="02040503050406030204" pitchFamily="18" charset="0"/>
                            </a:rPr>
                          </m:ctrlPr>
                        </m:dPr>
                        <m:e>
                          <m:m>
                            <m:mPr>
                              <m:mcs>
                                <m:mc>
                                  <m:mcPr>
                                    <m:count m:val="2"/>
                                    <m:mcJc m:val="center"/>
                                  </m:mcPr>
                                </m:mc>
                              </m:mcs>
                              <m:ctrlPr>
                                <a:rPr lang="en-US" altLang="zh-CN" sz="1200" i="1">
                                  <a:latin typeface="Cambria Math" panose="02040503050406030204" pitchFamily="18" charset="0"/>
                                </a:rPr>
                              </m:ctrlPr>
                            </m:mPr>
                            <m:mr>
                              <m:e>
                                <m:r>
                                  <m:rPr>
                                    <m:brk m:alnAt="7"/>
                                  </m:rPr>
                                  <a:rPr lang="en-US" altLang="zh-CN" sz="1200" i="1">
                                    <a:latin typeface="Cambria Math" panose="02040503050406030204" pitchFamily="18" charset="0"/>
                                  </a:rPr>
                                  <m:t>1</m:t>
                                </m:r>
                              </m:e>
                              <m:e>
                                <m:r>
                                  <a:rPr lang="en-US" altLang="zh-CN" sz="1200" i="1">
                                    <a:latin typeface="Cambria Math" panose="02040503050406030204" pitchFamily="18" charset="0"/>
                                  </a:rPr>
                                  <m:t>1</m:t>
                                </m:r>
                              </m:e>
                            </m:mr>
                            <m:mr>
                              <m:e>
                                <m:r>
                                  <a:rPr lang="en-US" altLang="zh-CN" sz="1200" i="1">
                                    <a:latin typeface="Cambria Math" panose="02040503050406030204" pitchFamily="18" charset="0"/>
                                  </a:rPr>
                                  <m:t>1</m:t>
                                </m:r>
                              </m:e>
                              <m:e>
                                <m:r>
                                  <a:rPr lang="en-US" altLang="zh-CN" sz="1200" i="1">
                                    <a:latin typeface="Cambria Math" panose="02040503050406030204" pitchFamily="18" charset="0"/>
                                  </a:rPr>
                                  <m:t>−1</m:t>
                                </m:r>
                              </m:e>
                            </m:mr>
                          </m:m>
                        </m:e>
                      </m:d>
                      <m:r>
                        <a:rPr lang="en-US" altLang="zh-CN" sz="1200" b="0" i="1" smtClean="0">
                          <a:latin typeface="Cambria Math" panose="02040503050406030204" pitchFamily="18" charset="0"/>
                        </a:rPr>
                        <m:t>=</m:t>
                      </m:r>
                      <m:d>
                        <m:dPr>
                          <m:begChr m:val="["/>
                          <m:endChr m:val="]"/>
                          <m:ctrlPr>
                            <a:rPr lang="en-US" altLang="zh-CN" sz="1200" b="0" i="1" smtClean="0">
                              <a:latin typeface="Cambria Math" panose="02040503050406030204" pitchFamily="18" charset="0"/>
                            </a:rPr>
                          </m:ctrlPr>
                        </m:dPr>
                        <m:e>
                          <m:m>
                            <m:mPr>
                              <m:mcs>
                                <m:mc>
                                  <m:mcPr>
                                    <m:count m:val="2"/>
                                    <m:mcJc m:val="center"/>
                                  </m:mcPr>
                                </m:mc>
                              </m:mcs>
                              <m:ctrlPr>
                                <a:rPr lang="en-US" altLang="zh-CN" sz="1200" b="0" i="1" smtClean="0">
                                  <a:latin typeface="Cambria Math" panose="02040503050406030204" pitchFamily="18" charset="0"/>
                                </a:rPr>
                              </m:ctrlPr>
                            </m:mPr>
                            <m:mr>
                              <m:e>
                                <m:r>
                                  <m:rPr>
                                    <m:brk m:alnAt="7"/>
                                  </m:rPr>
                                  <a:rPr lang="en-US" altLang="zh-CN" sz="1200" b="0" i="1" smtClean="0">
                                    <a:latin typeface="Cambria Math" panose="02040503050406030204" pitchFamily="18" charset="0"/>
                                  </a:rPr>
                                  <m:t>𝐻</m:t>
                                </m:r>
                              </m:e>
                              <m:e>
                                <m:r>
                                  <a:rPr lang="en-US" altLang="zh-CN" sz="1200" b="0" i="1" smtClean="0">
                                    <a:latin typeface="Cambria Math" panose="02040503050406030204" pitchFamily="18" charset="0"/>
                                  </a:rPr>
                                  <m:t>0</m:t>
                                </m:r>
                              </m:e>
                            </m:mr>
                            <m:mr>
                              <m:e>
                                <m:r>
                                  <a:rPr lang="en-US" altLang="zh-CN" sz="1200" b="0" i="1" smtClean="0">
                                    <a:latin typeface="Cambria Math" panose="02040503050406030204" pitchFamily="18" charset="0"/>
                                  </a:rPr>
                                  <m:t>0</m:t>
                                </m:r>
                              </m:e>
                              <m:e>
                                <m:r>
                                  <a:rPr lang="en-US" altLang="zh-CN" sz="1200" b="0" i="1" smtClean="0">
                                    <a:latin typeface="Cambria Math" panose="02040503050406030204" pitchFamily="18" charset="0"/>
                                  </a:rPr>
                                  <m:t>𝐻</m:t>
                                </m:r>
                              </m:e>
                            </m:mr>
                          </m:m>
                        </m:e>
                      </m:d>
                    </m:oMath>
                  </m:oMathPara>
                </a14:m>
                <a:endParaRPr lang="zh-CN" altLang="en-US" sz="1200" dirty="0"/>
              </a:p>
            </p:txBody>
          </p:sp>
        </mc:Choice>
        <mc:Fallback xmlns="">
          <p:sp>
            <p:nvSpPr>
              <p:cNvPr id="30" name="文本框 29">
                <a:extLst>
                  <a:ext uri="{FF2B5EF4-FFF2-40B4-BE49-F238E27FC236}">
                    <a16:creationId xmlns:a16="http://schemas.microsoft.com/office/drawing/2014/main" id="{654BBB35-1C9B-45D8-A27F-1541E3AD943B}"/>
                  </a:ext>
                </a:extLst>
              </p:cNvPr>
              <p:cNvSpPr txBox="1">
                <a:spLocks noRot="1" noChangeAspect="1" noMove="1" noResize="1" noEditPoints="1" noAdjustHandles="1" noChangeArrowheads="1" noChangeShapeType="1" noTextEdit="1"/>
              </p:cNvSpPr>
              <p:nvPr/>
            </p:nvSpPr>
            <p:spPr>
              <a:xfrm>
                <a:off x="8631204" y="2896673"/>
                <a:ext cx="3058209" cy="473784"/>
              </a:xfrm>
              <a:prstGeom prst="rect">
                <a:avLst/>
              </a:prstGeom>
              <a:blipFill>
                <a:blip r:embed="rId5"/>
                <a:stretch>
                  <a:fillRect/>
                </a:stretch>
              </a:blipFill>
            </p:spPr>
            <p:txBody>
              <a:bodyPr/>
              <a:lstStyle/>
              <a:p>
                <a:r>
                  <a:rPr lang="zh-CN" altLang="en-US">
                    <a:noFill/>
                  </a:rPr>
                  <a:t> </a:t>
                </a:r>
              </a:p>
            </p:txBody>
          </p:sp>
        </mc:Fallback>
      </mc:AlternateContent>
      <p:grpSp>
        <p:nvGrpSpPr>
          <p:cNvPr id="18" name="组合 17">
            <a:extLst>
              <a:ext uri="{FF2B5EF4-FFF2-40B4-BE49-F238E27FC236}">
                <a16:creationId xmlns:a16="http://schemas.microsoft.com/office/drawing/2014/main" id="{C38B6B31-BD5F-4B33-9BEE-6FD4F1D8050C}"/>
              </a:ext>
            </a:extLst>
          </p:cNvPr>
          <p:cNvGrpSpPr/>
          <p:nvPr/>
        </p:nvGrpSpPr>
        <p:grpSpPr>
          <a:xfrm>
            <a:off x="6677285" y="5028439"/>
            <a:ext cx="2178982" cy="1313919"/>
            <a:chOff x="6094954" y="5265845"/>
            <a:chExt cx="2178982" cy="1313919"/>
          </a:xfrm>
        </p:grpSpPr>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1A05A3D7-867B-4A32-84FD-02CED3F3D3AF}"/>
                    </a:ext>
                  </a:extLst>
                </p:cNvPr>
                <p:cNvSpPr txBox="1"/>
                <p:nvPr/>
              </p:nvSpPr>
              <p:spPr>
                <a:xfrm>
                  <a:off x="6446089" y="5534187"/>
                  <a:ext cx="1470659" cy="10204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i="1" smtClean="0">
                                <a:latin typeface="Cambria Math" panose="02040503050406030204" pitchFamily="18" charset="0"/>
                              </a:rPr>
                            </m:ctrlPr>
                          </m:dPr>
                          <m:e>
                            <m:m>
                              <m:mPr>
                                <m:mcs>
                                  <m:mc>
                                    <m:mcPr>
                                      <m:count m:val="4"/>
                                      <m:mcJc m:val="center"/>
                                    </m:mcPr>
                                  </m:mc>
                                </m:mcs>
                                <m:ctrlPr>
                                  <a:rPr lang="en-US" altLang="zh-CN" i="1">
                                    <a:latin typeface="Cambria Math" panose="02040503050406030204" pitchFamily="18" charset="0"/>
                                  </a:rPr>
                                </m:ctrlPr>
                              </m:mPr>
                              <m:mr>
                                <m:e>
                                  <m:r>
                                    <m:rPr>
                                      <m:brk m:alnAt="7"/>
                                    </m:rPr>
                                    <a:rPr lang="en-US" altLang="zh-CN" i="1">
                                      <a:solidFill>
                                        <a:srgbClr val="FF0000"/>
                                      </a:solidFill>
                                      <a:latin typeface="Cambria Math" panose="02040503050406030204" pitchFamily="18" charset="0"/>
                                    </a:rPr>
                                    <m:t>1</m:t>
                                  </m:r>
                                </m:e>
                                <m:e>
                                  <m:r>
                                    <a:rPr lang="en-US" altLang="zh-CN" i="1">
                                      <a:solidFill>
                                        <a:srgbClr val="FF0000"/>
                                      </a:solidFill>
                                      <a:latin typeface="Cambria Math" panose="02040503050406030204" pitchFamily="18" charset="0"/>
                                    </a:rPr>
                                    <m:t>0</m:t>
                                  </m:r>
                                </m:e>
                                <m:e>
                                  <m:r>
                                    <a:rPr lang="en-US" altLang="zh-CN" i="1">
                                      <a:latin typeface="Cambria Math" panose="02040503050406030204" pitchFamily="18" charset="0"/>
                                    </a:rPr>
                                    <m:t> </m:t>
                                  </m:r>
                                </m:e>
                                <m:e>
                                  <m:r>
                                    <a:rPr lang="en-US" altLang="zh-CN" i="1">
                                      <a:latin typeface="Cambria Math" panose="02040503050406030204" pitchFamily="18" charset="0"/>
                                    </a:rPr>
                                    <m:t> </m:t>
                                  </m:r>
                                </m:e>
                              </m:mr>
                              <m:mr>
                                <m:e>
                                  <m:r>
                                    <a:rPr lang="en-US" altLang="zh-CN" i="1">
                                      <a:solidFill>
                                        <a:srgbClr val="FF0000"/>
                                      </a:solidFill>
                                      <a:latin typeface="Cambria Math" panose="02040503050406030204" pitchFamily="18" charset="0"/>
                                    </a:rPr>
                                    <m:t>0</m:t>
                                  </m:r>
                                </m:e>
                                <m:e>
                                  <m:r>
                                    <a:rPr lang="en-US" altLang="zh-CN" i="1">
                                      <a:solidFill>
                                        <a:srgbClr val="FF0000"/>
                                      </a:solidFill>
                                      <a:latin typeface="Cambria Math" panose="02040503050406030204" pitchFamily="18" charset="0"/>
                                    </a:rPr>
                                    <m:t>1</m:t>
                                  </m:r>
                                </m:e>
                                <m:e>
                                  <m:r>
                                    <a:rPr lang="en-US" altLang="zh-CN" i="1">
                                      <a:latin typeface="Cambria Math" panose="02040503050406030204" pitchFamily="18" charset="0"/>
                                    </a:rPr>
                                    <m:t> </m:t>
                                  </m:r>
                                </m:e>
                                <m:e>
                                  <m:r>
                                    <a:rPr lang="en-US" altLang="zh-CN" i="1">
                                      <a:latin typeface="Cambria Math" panose="02040503050406030204" pitchFamily="18" charset="0"/>
                                    </a:rPr>
                                    <m:t> </m:t>
                                  </m:r>
                                </m:e>
                              </m:mr>
                              <m:mr>
                                <m:e>
                                  <m:r>
                                    <a:rPr lang="en-US" altLang="zh-CN" i="1">
                                      <a:latin typeface="Cambria Math" panose="02040503050406030204" pitchFamily="18" charset="0"/>
                                    </a:rPr>
                                    <m:t> </m:t>
                                  </m:r>
                                </m:e>
                                <m:e>
                                  <m:r>
                                    <a:rPr lang="en-US" altLang="zh-CN" i="1">
                                      <a:latin typeface="Cambria Math" panose="02040503050406030204" pitchFamily="18" charset="0"/>
                                    </a:rPr>
                                    <m:t> </m:t>
                                  </m:r>
                                </m:e>
                                <m:e>
                                  <m:r>
                                    <a:rPr lang="en-US" altLang="zh-CN" b="0" i="1" smtClean="0">
                                      <a:solidFill>
                                        <a:schemeClr val="accent4"/>
                                      </a:solidFill>
                                      <a:latin typeface="Cambria Math" panose="02040503050406030204" pitchFamily="18" charset="0"/>
                                    </a:rPr>
                                    <m:t>𝑎</m:t>
                                  </m:r>
                                </m:e>
                                <m:e>
                                  <m:r>
                                    <a:rPr lang="en-US" altLang="zh-CN" b="0" i="1" smtClean="0">
                                      <a:solidFill>
                                        <a:schemeClr val="accent4"/>
                                      </a:solidFill>
                                      <a:latin typeface="Cambria Math" panose="02040503050406030204" pitchFamily="18" charset="0"/>
                                    </a:rPr>
                                    <m:t>𝑏</m:t>
                                  </m:r>
                                </m:e>
                              </m:mr>
                              <m:mr>
                                <m:e>
                                  <m:r>
                                    <a:rPr lang="en-US" altLang="zh-CN" i="1">
                                      <a:latin typeface="Cambria Math" panose="02040503050406030204" pitchFamily="18" charset="0"/>
                                    </a:rPr>
                                    <m:t> </m:t>
                                  </m:r>
                                </m:e>
                                <m:e>
                                  <m:r>
                                    <a:rPr lang="en-US" altLang="zh-CN" i="1">
                                      <a:latin typeface="Cambria Math" panose="02040503050406030204" pitchFamily="18" charset="0"/>
                                    </a:rPr>
                                    <m:t> </m:t>
                                  </m:r>
                                </m:e>
                                <m:e>
                                  <m:r>
                                    <a:rPr lang="en-US" altLang="zh-CN" b="0" i="1" smtClean="0">
                                      <a:solidFill>
                                        <a:schemeClr val="accent4"/>
                                      </a:solidFill>
                                      <a:latin typeface="Cambria Math" panose="02040503050406030204" pitchFamily="18" charset="0"/>
                                    </a:rPr>
                                    <m:t>𝑐</m:t>
                                  </m:r>
                                </m:e>
                                <m:e>
                                  <m:r>
                                    <a:rPr lang="en-US" altLang="zh-CN" b="0" i="1" smtClean="0">
                                      <a:solidFill>
                                        <a:schemeClr val="accent4"/>
                                      </a:solidFill>
                                      <a:latin typeface="Cambria Math" panose="02040503050406030204" pitchFamily="18" charset="0"/>
                                    </a:rPr>
                                    <m:t>𝑑</m:t>
                                  </m:r>
                                </m:e>
                              </m:mr>
                            </m:m>
                          </m:e>
                        </m:d>
                      </m:oMath>
                    </m:oMathPara>
                  </a14:m>
                  <a:endParaRPr lang="zh-CN" altLang="en-US" dirty="0"/>
                </a:p>
              </p:txBody>
            </p:sp>
          </mc:Choice>
          <mc:Fallback xmlns="">
            <p:sp>
              <p:nvSpPr>
                <p:cNvPr id="31" name="文本框 30">
                  <a:extLst>
                    <a:ext uri="{FF2B5EF4-FFF2-40B4-BE49-F238E27FC236}">
                      <a16:creationId xmlns:a16="http://schemas.microsoft.com/office/drawing/2014/main" id="{1A05A3D7-867B-4A32-84FD-02CED3F3D3AF}"/>
                    </a:ext>
                  </a:extLst>
                </p:cNvPr>
                <p:cNvSpPr txBox="1">
                  <a:spLocks noRot="1" noChangeAspect="1" noMove="1" noResize="1" noEditPoints="1" noAdjustHandles="1" noChangeArrowheads="1" noChangeShapeType="1" noTextEdit="1"/>
                </p:cNvSpPr>
                <p:nvPr/>
              </p:nvSpPr>
              <p:spPr>
                <a:xfrm>
                  <a:off x="6446089" y="5534187"/>
                  <a:ext cx="1470659" cy="1020472"/>
                </a:xfrm>
                <a:prstGeom prst="rect">
                  <a:avLst/>
                </a:prstGeom>
                <a:blipFill>
                  <a:blip r:embed="rId6"/>
                  <a:stretch>
                    <a:fillRect/>
                  </a:stretch>
                </a:blipFill>
              </p:spPr>
              <p:txBody>
                <a:bodyPr/>
                <a:lstStyle/>
                <a:p>
                  <a:r>
                    <a:rPr lang="zh-CN" altLang="en-US">
                      <a:noFill/>
                    </a:rPr>
                    <a:t> </a:t>
                  </a:r>
                </a:p>
              </p:txBody>
            </p:sp>
          </mc:Fallback>
        </mc:AlternateContent>
        <p:sp>
          <p:nvSpPr>
            <p:cNvPr id="33" name="文本框 32">
              <a:extLst>
                <a:ext uri="{FF2B5EF4-FFF2-40B4-BE49-F238E27FC236}">
                  <a16:creationId xmlns:a16="http://schemas.microsoft.com/office/drawing/2014/main" id="{DA94518F-2B7A-470C-BC54-48368767DE58}"/>
                </a:ext>
              </a:extLst>
            </p:cNvPr>
            <p:cNvSpPr txBox="1"/>
            <p:nvPr/>
          </p:nvSpPr>
          <p:spPr>
            <a:xfrm>
              <a:off x="6446080" y="5265845"/>
              <a:ext cx="409575" cy="276999"/>
            </a:xfrm>
            <a:prstGeom prst="rect">
              <a:avLst/>
            </a:prstGeom>
            <a:noFill/>
          </p:spPr>
          <p:txBody>
            <a:bodyPr wrap="square" rtlCol="0">
              <a:spAutoFit/>
            </a:bodyPr>
            <a:lstStyle/>
            <a:p>
              <a:pPr algn="ctr"/>
              <a:r>
                <a:rPr lang="en-US" altLang="zh-CN" sz="1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0</a:t>
              </a: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rPr>
                <a:t>0</a:t>
              </a:r>
              <a:endParaRPr lang="zh-CN" altLang="en-US" sz="1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4" name="文本框 33">
              <a:extLst>
                <a:ext uri="{FF2B5EF4-FFF2-40B4-BE49-F238E27FC236}">
                  <a16:creationId xmlns:a16="http://schemas.microsoft.com/office/drawing/2014/main" id="{FA62D749-CC15-4FD2-AE34-6975059CC4D4}"/>
                </a:ext>
              </a:extLst>
            </p:cNvPr>
            <p:cNvSpPr txBox="1"/>
            <p:nvPr/>
          </p:nvSpPr>
          <p:spPr>
            <a:xfrm>
              <a:off x="6786448" y="5268509"/>
              <a:ext cx="409575" cy="276999"/>
            </a:xfrm>
            <a:prstGeom prst="rect">
              <a:avLst/>
            </a:prstGeom>
            <a:noFill/>
          </p:spPr>
          <p:txBody>
            <a:bodyPr wrap="square" rtlCol="0">
              <a:spAutoFit/>
            </a:bodyPr>
            <a:lstStyle/>
            <a:p>
              <a:pPr algn="ctr"/>
              <a:r>
                <a:rPr lang="en-US" altLang="zh-CN" sz="1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0</a:t>
              </a: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rPr>
                <a:t>1</a:t>
              </a:r>
              <a:endParaRPr lang="zh-CN" altLang="en-US" sz="1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文本框 34">
              <a:extLst>
                <a:ext uri="{FF2B5EF4-FFF2-40B4-BE49-F238E27FC236}">
                  <a16:creationId xmlns:a16="http://schemas.microsoft.com/office/drawing/2014/main" id="{876F0FCE-CB44-4C97-9746-9FD4D0BEFE28}"/>
                </a:ext>
              </a:extLst>
            </p:cNvPr>
            <p:cNvSpPr txBox="1"/>
            <p:nvPr/>
          </p:nvSpPr>
          <p:spPr>
            <a:xfrm>
              <a:off x="7126814" y="5268509"/>
              <a:ext cx="409575" cy="276999"/>
            </a:xfrm>
            <a:prstGeom prst="rect">
              <a:avLst/>
            </a:prstGeom>
            <a:noFill/>
          </p:spPr>
          <p:txBody>
            <a:bodyPr wrap="square" rtlCol="0">
              <a:spAutoFit/>
            </a:bodyPr>
            <a:lstStyle/>
            <a:p>
              <a:pPr algn="ctr"/>
              <a:r>
                <a:rPr lang="en-US" altLang="zh-CN" sz="1200" dirty="0">
                  <a:solidFill>
                    <a:schemeClr val="accent4"/>
                  </a:solidFill>
                  <a:latin typeface="微软雅黑" panose="020B0503020204020204" pitchFamily="34" charset="-122"/>
                  <a:ea typeface="微软雅黑" panose="020B0503020204020204" pitchFamily="34" charset="-122"/>
                  <a:cs typeface="Times New Roman" panose="02020603050405020304" pitchFamily="18" charset="0"/>
                </a:rPr>
                <a:t>1</a:t>
              </a: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rPr>
                <a:t>0</a:t>
              </a:r>
              <a:endParaRPr lang="zh-CN" altLang="en-US" sz="1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6" name="文本框 35">
              <a:extLst>
                <a:ext uri="{FF2B5EF4-FFF2-40B4-BE49-F238E27FC236}">
                  <a16:creationId xmlns:a16="http://schemas.microsoft.com/office/drawing/2014/main" id="{04215DA5-F740-4749-8032-4642FD1270CF}"/>
                </a:ext>
              </a:extLst>
            </p:cNvPr>
            <p:cNvSpPr txBox="1"/>
            <p:nvPr/>
          </p:nvSpPr>
          <p:spPr>
            <a:xfrm>
              <a:off x="7467182" y="5270898"/>
              <a:ext cx="409575" cy="276999"/>
            </a:xfrm>
            <a:prstGeom prst="rect">
              <a:avLst/>
            </a:prstGeom>
            <a:noFill/>
          </p:spPr>
          <p:txBody>
            <a:bodyPr wrap="square" rtlCol="0">
              <a:spAutoFit/>
            </a:bodyPr>
            <a:lstStyle/>
            <a:p>
              <a:pPr algn="ctr"/>
              <a:r>
                <a:rPr lang="en-US" altLang="zh-CN" sz="1200" dirty="0">
                  <a:solidFill>
                    <a:schemeClr val="accent4"/>
                  </a:solidFill>
                  <a:latin typeface="微软雅黑" panose="020B0503020204020204" pitchFamily="34" charset="-122"/>
                  <a:ea typeface="微软雅黑" panose="020B0503020204020204" pitchFamily="34" charset="-122"/>
                  <a:cs typeface="Times New Roman" panose="02020603050405020304" pitchFamily="18" charset="0"/>
                </a:rPr>
                <a:t>1</a:t>
              </a: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rPr>
                <a:t>1</a:t>
              </a:r>
              <a:endParaRPr lang="zh-CN" altLang="en-US" sz="1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7" name="文本框 36">
              <a:extLst>
                <a:ext uri="{FF2B5EF4-FFF2-40B4-BE49-F238E27FC236}">
                  <a16:creationId xmlns:a16="http://schemas.microsoft.com/office/drawing/2014/main" id="{4339998B-7677-4C9F-AAF6-4760B26D405B}"/>
                </a:ext>
              </a:extLst>
            </p:cNvPr>
            <p:cNvSpPr txBox="1"/>
            <p:nvPr/>
          </p:nvSpPr>
          <p:spPr>
            <a:xfrm>
              <a:off x="6094956" y="5528374"/>
              <a:ext cx="409575" cy="276999"/>
            </a:xfrm>
            <a:prstGeom prst="rect">
              <a:avLst/>
            </a:prstGeom>
            <a:noFill/>
          </p:spPr>
          <p:txBody>
            <a:bodyPr wrap="square" rtlCol="0">
              <a:spAutoFit/>
            </a:bodyPr>
            <a:lstStyle/>
            <a:p>
              <a:pPr algn="ctr"/>
              <a:r>
                <a:rPr lang="en-US" altLang="zh-CN" sz="1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0</a:t>
              </a: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rPr>
                <a:t>0</a:t>
              </a:r>
              <a:endParaRPr lang="zh-CN" altLang="en-US" sz="1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8" name="文本框 37">
              <a:extLst>
                <a:ext uri="{FF2B5EF4-FFF2-40B4-BE49-F238E27FC236}">
                  <a16:creationId xmlns:a16="http://schemas.microsoft.com/office/drawing/2014/main" id="{DCF12D9C-16BC-4A95-B118-889005851F71}"/>
                </a:ext>
              </a:extLst>
            </p:cNvPr>
            <p:cNvSpPr txBox="1"/>
            <p:nvPr/>
          </p:nvSpPr>
          <p:spPr>
            <a:xfrm>
              <a:off x="6094956" y="5789455"/>
              <a:ext cx="409575" cy="276999"/>
            </a:xfrm>
            <a:prstGeom prst="rect">
              <a:avLst/>
            </a:prstGeom>
            <a:noFill/>
          </p:spPr>
          <p:txBody>
            <a:bodyPr wrap="square" rtlCol="0">
              <a:spAutoFit/>
            </a:bodyPr>
            <a:lstStyle/>
            <a:p>
              <a:pPr algn="ctr"/>
              <a:r>
                <a:rPr lang="en-US" altLang="zh-CN" sz="1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0</a:t>
              </a: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rPr>
                <a:t>1</a:t>
              </a:r>
              <a:endParaRPr lang="zh-CN" altLang="en-US" sz="1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9" name="文本框 38">
              <a:extLst>
                <a:ext uri="{FF2B5EF4-FFF2-40B4-BE49-F238E27FC236}">
                  <a16:creationId xmlns:a16="http://schemas.microsoft.com/office/drawing/2014/main" id="{C8AD8F13-1EE0-49C6-AC24-0A9AC9F74A8A}"/>
                </a:ext>
              </a:extLst>
            </p:cNvPr>
            <p:cNvSpPr txBox="1"/>
            <p:nvPr/>
          </p:nvSpPr>
          <p:spPr>
            <a:xfrm>
              <a:off x="6094954" y="6050537"/>
              <a:ext cx="409575" cy="276999"/>
            </a:xfrm>
            <a:prstGeom prst="rect">
              <a:avLst/>
            </a:prstGeom>
            <a:noFill/>
          </p:spPr>
          <p:txBody>
            <a:bodyPr wrap="square" rtlCol="0">
              <a:spAutoFit/>
            </a:bodyPr>
            <a:lstStyle/>
            <a:p>
              <a:pPr algn="ctr"/>
              <a:r>
                <a:rPr lang="en-US" altLang="zh-CN" sz="1200" dirty="0">
                  <a:solidFill>
                    <a:schemeClr val="accent4"/>
                  </a:solidFill>
                  <a:latin typeface="微软雅黑" panose="020B0503020204020204" pitchFamily="34" charset="-122"/>
                  <a:ea typeface="微软雅黑" panose="020B0503020204020204" pitchFamily="34" charset="-122"/>
                  <a:cs typeface="Times New Roman" panose="02020603050405020304" pitchFamily="18" charset="0"/>
                </a:rPr>
                <a:t>1</a:t>
              </a: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rPr>
                <a:t>0</a:t>
              </a:r>
              <a:endParaRPr lang="zh-CN" altLang="en-US" sz="1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0" name="文本框 39">
              <a:extLst>
                <a:ext uri="{FF2B5EF4-FFF2-40B4-BE49-F238E27FC236}">
                  <a16:creationId xmlns:a16="http://schemas.microsoft.com/office/drawing/2014/main" id="{003770DD-7E70-4604-87A9-B8F57DAC4777}"/>
                </a:ext>
              </a:extLst>
            </p:cNvPr>
            <p:cNvSpPr txBox="1"/>
            <p:nvPr/>
          </p:nvSpPr>
          <p:spPr>
            <a:xfrm>
              <a:off x="6094954" y="6302765"/>
              <a:ext cx="409575" cy="276999"/>
            </a:xfrm>
            <a:prstGeom prst="rect">
              <a:avLst/>
            </a:prstGeom>
            <a:noFill/>
          </p:spPr>
          <p:txBody>
            <a:bodyPr wrap="square" rtlCol="0">
              <a:spAutoFit/>
            </a:bodyPr>
            <a:lstStyle/>
            <a:p>
              <a:pPr algn="ctr"/>
              <a:r>
                <a:rPr lang="en-US" altLang="zh-CN" sz="1200" dirty="0">
                  <a:solidFill>
                    <a:schemeClr val="accent4"/>
                  </a:solidFill>
                  <a:latin typeface="微软雅黑" panose="020B0503020204020204" pitchFamily="34" charset="-122"/>
                  <a:ea typeface="微软雅黑" panose="020B0503020204020204" pitchFamily="34" charset="-122"/>
                  <a:cs typeface="Times New Roman" panose="02020603050405020304" pitchFamily="18" charset="0"/>
                </a:rPr>
                <a:t>1</a:t>
              </a: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rPr>
                <a:t>1</a:t>
              </a:r>
              <a:endParaRPr lang="zh-CN" altLang="en-US" sz="1200" dirty="0">
                <a:latin typeface="微软雅黑" panose="020B0503020204020204" pitchFamily="34" charset="-122"/>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9" name="文本框 48">
                  <a:extLst>
                    <a:ext uri="{FF2B5EF4-FFF2-40B4-BE49-F238E27FC236}">
                      <a16:creationId xmlns:a16="http://schemas.microsoft.com/office/drawing/2014/main" id="{CF70A9F1-9419-4D69-A2E7-E451CB3FB6B3}"/>
                    </a:ext>
                  </a:extLst>
                </p:cNvPr>
                <p:cNvSpPr txBox="1"/>
                <p:nvPr/>
              </p:nvSpPr>
              <p:spPr>
                <a:xfrm>
                  <a:off x="7940160" y="5655115"/>
                  <a:ext cx="33377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i="1">
                            <a:solidFill>
                              <a:srgbClr val="FF0000"/>
                            </a:solidFill>
                            <a:latin typeface="Cambria Math" panose="02040503050406030204" pitchFamily="18" charset="0"/>
                          </a:rPr>
                          <m:t>𝐼</m:t>
                        </m:r>
                      </m:oMath>
                    </m:oMathPara>
                  </a14:m>
                  <a:endParaRPr lang="zh-CN" altLang="en-US" i="1" dirty="0">
                    <a:solidFill>
                      <a:srgbClr val="FF0000"/>
                    </a:solidFill>
                  </a:endParaRPr>
                </a:p>
              </p:txBody>
            </p:sp>
          </mc:Choice>
          <mc:Fallback xmlns="">
            <p:sp>
              <p:nvSpPr>
                <p:cNvPr id="49" name="文本框 48">
                  <a:extLst>
                    <a:ext uri="{FF2B5EF4-FFF2-40B4-BE49-F238E27FC236}">
                      <a16:creationId xmlns:a16="http://schemas.microsoft.com/office/drawing/2014/main" id="{CF70A9F1-9419-4D69-A2E7-E451CB3FB6B3}"/>
                    </a:ext>
                  </a:extLst>
                </p:cNvPr>
                <p:cNvSpPr txBox="1">
                  <a:spLocks noRot="1" noChangeAspect="1" noMove="1" noResize="1" noEditPoints="1" noAdjustHandles="1" noChangeArrowheads="1" noChangeShapeType="1" noTextEdit="1"/>
                </p:cNvSpPr>
                <p:nvPr/>
              </p:nvSpPr>
              <p:spPr>
                <a:xfrm>
                  <a:off x="7940160" y="5655115"/>
                  <a:ext cx="333776" cy="276999"/>
                </a:xfrm>
                <a:prstGeom prst="rect">
                  <a:avLst/>
                </a:prstGeom>
                <a:blipFill>
                  <a:blip r:embed="rId7"/>
                  <a:stretch>
                    <a:fillRect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0" name="文本框 49">
                  <a:extLst>
                    <a:ext uri="{FF2B5EF4-FFF2-40B4-BE49-F238E27FC236}">
                      <a16:creationId xmlns:a16="http://schemas.microsoft.com/office/drawing/2014/main" id="{7CE24381-E455-4F42-939F-C510B5A884BF}"/>
                    </a:ext>
                  </a:extLst>
                </p:cNvPr>
                <p:cNvSpPr txBox="1"/>
                <p:nvPr/>
              </p:nvSpPr>
              <p:spPr>
                <a:xfrm>
                  <a:off x="7940160" y="6103680"/>
                  <a:ext cx="33377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solidFill>
                              <a:srgbClr val="FFC000"/>
                            </a:solidFill>
                            <a:latin typeface="Cambria Math" panose="02040503050406030204" pitchFamily="18" charset="0"/>
                          </a:rPr>
                          <m:t>𝑈</m:t>
                        </m:r>
                      </m:oMath>
                    </m:oMathPara>
                  </a14:m>
                  <a:endParaRPr lang="zh-CN" altLang="en-US" i="1" dirty="0">
                    <a:solidFill>
                      <a:srgbClr val="FFC000"/>
                    </a:solidFill>
                  </a:endParaRPr>
                </a:p>
              </p:txBody>
            </p:sp>
          </mc:Choice>
          <mc:Fallback xmlns="">
            <p:sp>
              <p:nvSpPr>
                <p:cNvPr id="50" name="文本框 49">
                  <a:extLst>
                    <a:ext uri="{FF2B5EF4-FFF2-40B4-BE49-F238E27FC236}">
                      <a16:creationId xmlns:a16="http://schemas.microsoft.com/office/drawing/2014/main" id="{7CE24381-E455-4F42-939F-C510B5A884BF}"/>
                    </a:ext>
                  </a:extLst>
                </p:cNvPr>
                <p:cNvSpPr txBox="1">
                  <a:spLocks noRot="1" noChangeAspect="1" noMove="1" noResize="1" noEditPoints="1" noAdjustHandles="1" noChangeArrowheads="1" noChangeShapeType="1" noTextEdit="1"/>
                </p:cNvSpPr>
                <p:nvPr/>
              </p:nvSpPr>
              <p:spPr>
                <a:xfrm>
                  <a:off x="7940160" y="6103680"/>
                  <a:ext cx="333776" cy="276999"/>
                </a:xfrm>
                <a:prstGeom prst="rect">
                  <a:avLst/>
                </a:prstGeom>
                <a:blipFill>
                  <a:blip r:embed="rId8"/>
                  <a:stretch>
                    <a:fillRect b="-6522"/>
                  </a:stretch>
                </a:blipFill>
              </p:spPr>
              <p:txBody>
                <a:bodyPr/>
                <a:lstStyle/>
                <a:p>
                  <a:r>
                    <a:rPr lang="zh-CN" altLang="en-US">
                      <a:noFill/>
                    </a:rPr>
                    <a:t> </a:t>
                  </a:r>
                </a:p>
              </p:txBody>
            </p:sp>
          </mc:Fallback>
        </mc:AlternateContent>
      </p:grpSp>
      <p:grpSp>
        <p:nvGrpSpPr>
          <p:cNvPr id="27" name="组合 26">
            <a:extLst>
              <a:ext uri="{FF2B5EF4-FFF2-40B4-BE49-F238E27FC236}">
                <a16:creationId xmlns:a16="http://schemas.microsoft.com/office/drawing/2014/main" id="{A4C75891-A7D8-46A9-89EA-6F9F1ED28781}"/>
              </a:ext>
            </a:extLst>
          </p:cNvPr>
          <p:cNvGrpSpPr/>
          <p:nvPr/>
        </p:nvGrpSpPr>
        <p:grpSpPr>
          <a:xfrm>
            <a:off x="9700058" y="4979207"/>
            <a:ext cx="2153142" cy="1392242"/>
            <a:chOff x="9312386" y="5194036"/>
            <a:chExt cx="2153142" cy="1392242"/>
          </a:xfrm>
        </p:grpSpPr>
        <mc:AlternateContent xmlns:mc="http://schemas.openxmlformats.org/markup-compatibility/2006" xmlns:a14="http://schemas.microsoft.com/office/drawing/2010/main">
          <mc:Choice Requires="a14">
            <p:sp>
              <p:nvSpPr>
                <p:cNvPr id="32" name="文本框 31">
                  <a:extLst>
                    <a:ext uri="{FF2B5EF4-FFF2-40B4-BE49-F238E27FC236}">
                      <a16:creationId xmlns:a16="http://schemas.microsoft.com/office/drawing/2014/main" id="{0860D68B-ED61-4E57-8766-0D7A955A5BC6}"/>
                    </a:ext>
                  </a:extLst>
                </p:cNvPr>
                <p:cNvSpPr txBox="1"/>
                <p:nvPr/>
              </p:nvSpPr>
              <p:spPr>
                <a:xfrm>
                  <a:off x="9657709" y="5531860"/>
                  <a:ext cx="1470659" cy="10204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i="1" smtClean="0">
                                <a:latin typeface="Cambria Math" panose="02040503050406030204" pitchFamily="18" charset="0"/>
                              </a:rPr>
                            </m:ctrlPr>
                          </m:dPr>
                          <m:e>
                            <m:m>
                              <m:mPr>
                                <m:mcs>
                                  <m:mc>
                                    <m:mcPr>
                                      <m:count m:val="4"/>
                                      <m:mcJc m:val="center"/>
                                    </m:mcPr>
                                  </m:mc>
                                </m:mcs>
                                <m:ctrlPr>
                                  <a:rPr lang="en-US" altLang="zh-CN" i="1">
                                    <a:latin typeface="Cambria Math" panose="02040503050406030204" pitchFamily="18" charset="0"/>
                                  </a:rPr>
                                </m:ctrlPr>
                              </m:mPr>
                              <m:mr>
                                <m:e>
                                  <m:r>
                                    <m:rPr>
                                      <m:brk m:alnAt="7"/>
                                    </m:rPr>
                                    <a:rPr lang="en-US" altLang="zh-CN" i="1">
                                      <a:solidFill>
                                        <a:schemeClr val="accent6"/>
                                      </a:solidFill>
                                      <a:latin typeface="Cambria Math" panose="02040503050406030204" pitchFamily="18" charset="0"/>
                                    </a:rPr>
                                    <m:t>1</m:t>
                                  </m:r>
                                </m:e>
                                <m:e>
                                  <m:r>
                                    <a:rPr lang="en-US" altLang="zh-CN" i="1">
                                      <a:latin typeface="Cambria Math" panose="02040503050406030204" pitchFamily="18" charset="0"/>
                                    </a:rPr>
                                    <m:t> </m:t>
                                  </m:r>
                                </m:e>
                                <m:e>
                                  <m:r>
                                    <a:rPr lang="en-US" altLang="zh-CN" i="1">
                                      <a:solidFill>
                                        <a:schemeClr val="accent6"/>
                                      </a:solidFill>
                                      <a:latin typeface="Cambria Math" panose="02040503050406030204" pitchFamily="18" charset="0"/>
                                    </a:rPr>
                                    <m:t>0</m:t>
                                  </m:r>
                                </m:e>
                                <m:e>
                                  <m:r>
                                    <a:rPr lang="en-US" altLang="zh-CN" i="1">
                                      <a:latin typeface="Cambria Math" panose="02040503050406030204" pitchFamily="18" charset="0"/>
                                    </a:rPr>
                                    <m:t> </m:t>
                                  </m:r>
                                </m:e>
                              </m:mr>
                              <m:mr>
                                <m:e>
                                  <m:r>
                                    <a:rPr lang="en-US" altLang="zh-CN" i="1">
                                      <a:latin typeface="Cambria Math" panose="02040503050406030204" pitchFamily="18" charset="0"/>
                                    </a:rPr>
                                    <m:t> </m:t>
                                  </m:r>
                                </m:e>
                                <m:e>
                                  <m:r>
                                    <a:rPr lang="en-US" altLang="zh-CN" b="0" i="1" smtClean="0">
                                      <a:solidFill>
                                        <a:srgbClr val="00B0F0"/>
                                      </a:solidFill>
                                      <a:latin typeface="Cambria Math" panose="02040503050406030204" pitchFamily="18" charset="0"/>
                                    </a:rPr>
                                    <m:t>𝑎</m:t>
                                  </m:r>
                                </m:e>
                                <m:e>
                                  <m:r>
                                    <a:rPr lang="en-US" altLang="zh-CN" i="1">
                                      <a:latin typeface="Cambria Math" panose="02040503050406030204" pitchFamily="18" charset="0"/>
                                    </a:rPr>
                                    <m:t> </m:t>
                                  </m:r>
                                </m:e>
                                <m:e>
                                  <m:r>
                                    <a:rPr lang="en-US" altLang="zh-CN" b="0" i="1" smtClean="0">
                                      <a:solidFill>
                                        <a:srgbClr val="00B0F0"/>
                                      </a:solidFill>
                                      <a:latin typeface="Cambria Math" panose="02040503050406030204" pitchFamily="18" charset="0"/>
                                    </a:rPr>
                                    <m:t>𝑏</m:t>
                                  </m:r>
                                </m:e>
                              </m:mr>
                              <m:mr>
                                <m:e>
                                  <m:r>
                                    <a:rPr lang="en-US" altLang="zh-CN" i="1">
                                      <a:solidFill>
                                        <a:schemeClr val="accent6"/>
                                      </a:solidFill>
                                      <a:latin typeface="Cambria Math" panose="02040503050406030204" pitchFamily="18" charset="0"/>
                                    </a:rPr>
                                    <m:t>0</m:t>
                                  </m:r>
                                </m:e>
                                <m:e>
                                  <m:r>
                                    <a:rPr lang="en-US" altLang="zh-CN" i="1">
                                      <a:latin typeface="Cambria Math" panose="02040503050406030204" pitchFamily="18" charset="0"/>
                                    </a:rPr>
                                    <m:t> </m:t>
                                  </m:r>
                                </m:e>
                                <m:e>
                                  <m:r>
                                    <a:rPr lang="en-US" altLang="zh-CN" i="1">
                                      <a:solidFill>
                                        <a:schemeClr val="accent6"/>
                                      </a:solidFill>
                                      <a:latin typeface="Cambria Math" panose="02040503050406030204" pitchFamily="18" charset="0"/>
                                    </a:rPr>
                                    <m:t>1</m:t>
                                  </m:r>
                                </m:e>
                                <m:e>
                                  <m:r>
                                    <a:rPr lang="en-US" altLang="zh-CN" i="1">
                                      <a:latin typeface="Cambria Math" panose="02040503050406030204" pitchFamily="18" charset="0"/>
                                    </a:rPr>
                                    <m:t> </m:t>
                                  </m:r>
                                </m:e>
                              </m:mr>
                              <m:mr>
                                <m:e>
                                  <m:r>
                                    <a:rPr lang="en-US" altLang="zh-CN" i="1">
                                      <a:latin typeface="Cambria Math" panose="02040503050406030204" pitchFamily="18" charset="0"/>
                                    </a:rPr>
                                    <m:t> </m:t>
                                  </m:r>
                                </m:e>
                                <m:e>
                                  <m:r>
                                    <a:rPr lang="en-US" altLang="zh-CN" b="0" i="1" smtClean="0">
                                      <a:solidFill>
                                        <a:srgbClr val="00B0F0"/>
                                      </a:solidFill>
                                      <a:latin typeface="Cambria Math" panose="02040503050406030204" pitchFamily="18" charset="0"/>
                                    </a:rPr>
                                    <m:t>𝑐</m:t>
                                  </m:r>
                                </m:e>
                                <m:e>
                                  <m:r>
                                    <a:rPr lang="en-US" altLang="zh-CN" i="1">
                                      <a:latin typeface="Cambria Math" panose="02040503050406030204" pitchFamily="18" charset="0"/>
                                    </a:rPr>
                                    <m:t> </m:t>
                                  </m:r>
                                </m:e>
                                <m:e>
                                  <m:r>
                                    <a:rPr lang="en-US" altLang="zh-CN" b="0" i="1" smtClean="0">
                                      <a:solidFill>
                                        <a:srgbClr val="00B0F0"/>
                                      </a:solidFill>
                                      <a:latin typeface="Cambria Math" panose="02040503050406030204" pitchFamily="18" charset="0"/>
                                    </a:rPr>
                                    <m:t>𝑑</m:t>
                                  </m:r>
                                </m:e>
                              </m:mr>
                            </m:m>
                          </m:e>
                        </m:d>
                      </m:oMath>
                    </m:oMathPara>
                  </a14:m>
                  <a:endParaRPr lang="zh-CN" altLang="en-US" dirty="0"/>
                </a:p>
              </p:txBody>
            </p:sp>
          </mc:Choice>
          <mc:Fallback xmlns="">
            <p:sp>
              <p:nvSpPr>
                <p:cNvPr id="32" name="文本框 31">
                  <a:extLst>
                    <a:ext uri="{FF2B5EF4-FFF2-40B4-BE49-F238E27FC236}">
                      <a16:creationId xmlns:a16="http://schemas.microsoft.com/office/drawing/2014/main" id="{0860D68B-ED61-4E57-8766-0D7A955A5BC6}"/>
                    </a:ext>
                  </a:extLst>
                </p:cNvPr>
                <p:cNvSpPr txBox="1">
                  <a:spLocks noRot="1" noChangeAspect="1" noMove="1" noResize="1" noEditPoints="1" noAdjustHandles="1" noChangeArrowheads="1" noChangeShapeType="1" noTextEdit="1"/>
                </p:cNvSpPr>
                <p:nvPr/>
              </p:nvSpPr>
              <p:spPr>
                <a:xfrm>
                  <a:off x="9657709" y="5531860"/>
                  <a:ext cx="1470659" cy="1020472"/>
                </a:xfrm>
                <a:prstGeom prst="rect">
                  <a:avLst/>
                </a:prstGeom>
                <a:blipFill>
                  <a:blip r:embed="rId9"/>
                  <a:stretch>
                    <a:fillRect/>
                  </a:stretch>
                </a:blipFill>
              </p:spPr>
              <p:txBody>
                <a:bodyPr/>
                <a:lstStyle/>
                <a:p>
                  <a:r>
                    <a:rPr lang="zh-CN" altLang="en-US">
                      <a:noFill/>
                    </a:rPr>
                    <a:t> </a:t>
                  </a:r>
                </a:p>
              </p:txBody>
            </p:sp>
          </mc:Fallback>
        </mc:AlternateContent>
        <p:sp>
          <p:nvSpPr>
            <p:cNvPr id="41" name="文本框 40">
              <a:extLst>
                <a:ext uri="{FF2B5EF4-FFF2-40B4-BE49-F238E27FC236}">
                  <a16:creationId xmlns:a16="http://schemas.microsoft.com/office/drawing/2014/main" id="{93F7321E-31B3-4779-8C93-4029CD43D169}"/>
                </a:ext>
              </a:extLst>
            </p:cNvPr>
            <p:cNvSpPr txBox="1"/>
            <p:nvPr/>
          </p:nvSpPr>
          <p:spPr>
            <a:xfrm>
              <a:off x="9647637" y="5269185"/>
              <a:ext cx="409575" cy="276999"/>
            </a:xfrm>
            <a:prstGeom prst="rect">
              <a:avLst/>
            </a:prstGeom>
            <a:noFill/>
          </p:spPr>
          <p:txBody>
            <a:bodyPr wrap="square" rtlCol="0">
              <a:spAutoFit/>
            </a:bodyPr>
            <a:lstStyle/>
            <a:p>
              <a:pPr algn="ct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rPr>
                <a:t>0</a:t>
              </a:r>
              <a:r>
                <a:rPr lang="en-US" altLang="zh-CN" sz="1200" dirty="0">
                  <a:solidFill>
                    <a:schemeClr val="accent6"/>
                  </a:solidFill>
                  <a:latin typeface="微软雅黑" panose="020B0503020204020204" pitchFamily="34" charset="-122"/>
                  <a:ea typeface="微软雅黑" panose="020B0503020204020204" pitchFamily="34" charset="-122"/>
                  <a:cs typeface="Times New Roman" panose="02020603050405020304" pitchFamily="18" charset="0"/>
                </a:rPr>
                <a:t>0</a:t>
              </a:r>
              <a:endParaRPr lang="zh-CN" altLang="en-US" sz="1200" dirty="0">
                <a:solidFill>
                  <a:schemeClr val="accent6"/>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2" name="文本框 41">
              <a:extLst>
                <a:ext uri="{FF2B5EF4-FFF2-40B4-BE49-F238E27FC236}">
                  <a16:creationId xmlns:a16="http://schemas.microsoft.com/office/drawing/2014/main" id="{5F64F60A-1E50-46CF-B0B7-4ED170B63B65}"/>
                </a:ext>
              </a:extLst>
            </p:cNvPr>
            <p:cNvSpPr txBox="1"/>
            <p:nvPr/>
          </p:nvSpPr>
          <p:spPr>
            <a:xfrm>
              <a:off x="10007054" y="5271849"/>
              <a:ext cx="409575" cy="276999"/>
            </a:xfrm>
            <a:prstGeom prst="rect">
              <a:avLst/>
            </a:prstGeom>
            <a:noFill/>
          </p:spPr>
          <p:txBody>
            <a:bodyPr wrap="square" rtlCol="0">
              <a:spAutoFit/>
            </a:bodyPr>
            <a:lstStyle/>
            <a:p>
              <a:pPr algn="ct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rPr>
                <a:t>0</a:t>
              </a:r>
              <a:r>
                <a:rPr lang="en-US" altLang="zh-CN" sz="1200" dirty="0">
                  <a:solidFill>
                    <a:srgbClr val="00B0F0"/>
                  </a:solidFill>
                  <a:latin typeface="微软雅黑" panose="020B0503020204020204" pitchFamily="34" charset="-122"/>
                  <a:ea typeface="微软雅黑" panose="020B0503020204020204" pitchFamily="34" charset="-122"/>
                  <a:cs typeface="Times New Roman" panose="02020603050405020304" pitchFamily="18" charset="0"/>
                </a:rPr>
                <a:t>1</a:t>
              </a:r>
              <a:endParaRPr lang="zh-CN" altLang="en-US" sz="1200" dirty="0">
                <a:solidFill>
                  <a:srgbClr val="00B0F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3" name="文本框 42">
              <a:extLst>
                <a:ext uri="{FF2B5EF4-FFF2-40B4-BE49-F238E27FC236}">
                  <a16:creationId xmlns:a16="http://schemas.microsoft.com/office/drawing/2014/main" id="{E194B6DB-79AE-4718-8130-77789CA2FDF4}"/>
                </a:ext>
              </a:extLst>
            </p:cNvPr>
            <p:cNvSpPr txBox="1"/>
            <p:nvPr/>
          </p:nvSpPr>
          <p:spPr>
            <a:xfrm>
              <a:off x="10356946" y="5271849"/>
              <a:ext cx="409575" cy="276999"/>
            </a:xfrm>
            <a:prstGeom prst="rect">
              <a:avLst/>
            </a:prstGeom>
            <a:noFill/>
          </p:spPr>
          <p:txBody>
            <a:bodyPr wrap="square" rtlCol="0">
              <a:spAutoFit/>
            </a:bodyPr>
            <a:lstStyle/>
            <a:p>
              <a:pPr algn="ct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rPr>
                <a:t>1</a:t>
              </a:r>
              <a:r>
                <a:rPr lang="en-US" altLang="zh-CN" sz="1200" dirty="0">
                  <a:solidFill>
                    <a:schemeClr val="accent6"/>
                  </a:solidFill>
                  <a:latin typeface="微软雅黑" panose="020B0503020204020204" pitchFamily="34" charset="-122"/>
                  <a:ea typeface="微软雅黑" panose="020B0503020204020204" pitchFamily="34" charset="-122"/>
                  <a:cs typeface="Times New Roman" panose="02020603050405020304" pitchFamily="18" charset="0"/>
                </a:rPr>
                <a:t>0</a:t>
              </a:r>
              <a:endParaRPr lang="zh-CN" altLang="en-US" sz="1200" dirty="0">
                <a:solidFill>
                  <a:schemeClr val="accent6"/>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4" name="文本框 43">
              <a:extLst>
                <a:ext uri="{FF2B5EF4-FFF2-40B4-BE49-F238E27FC236}">
                  <a16:creationId xmlns:a16="http://schemas.microsoft.com/office/drawing/2014/main" id="{89214A15-F839-4681-811D-2010F683FF79}"/>
                </a:ext>
              </a:extLst>
            </p:cNvPr>
            <p:cNvSpPr txBox="1"/>
            <p:nvPr/>
          </p:nvSpPr>
          <p:spPr>
            <a:xfrm>
              <a:off x="10697314" y="5274238"/>
              <a:ext cx="409575" cy="276999"/>
            </a:xfrm>
            <a:prstGeom prst="rect">
              <a:avLst/>
            </a:prstGeom>
            <a:noFill/>
          </p:spPr>
          <p:txBody>
            <a:bodyPr wrap="square" rtlCol="0">
              <a:spAutoFit/>
            </a:bodyPr>
            <a:lstStyle/>
            <a:p>
              <a:pPr algn="ct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rPr>
                <a:t>1</a:t>
              </a:r>
              <a:r>
                <a:rPr lang="en-US" altLang="zh-CN" sz="1200" dirty="0">
                  <a:solidFill>
                    <a:srgbClr val="00B0F0"/>
                  </a:solidFill>
                  <a:latin typeface="微软雅黑" panose="020B0503020204020204" pitchFamily="34" charset="-122"/>
                  <a:ea typeface="微软雅黑" panose="020B0503020204020204" pitchFamily="34" charset="-122"/>
                  <a:cs typeface="Times New Roman" panose="02020603050405020304" pitchFamily="18" charset="0"/>
                </a:rPr>
                <a:t>1</a:t>
              </a:r>
              <a:endParaRPr lang="zh-CN" altLang="en-US" sz="1200" dirty="0">
                <a:solidFill>
                  <a:srgbClr val="00B0F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5" name="文本框 44">
              <a:extLst>
                <a:ext uri="{FF2B5EF4-FFF2-40B4-BE49-F238E27FC236}">
                  <a16:creationId xmlns:a16="http://schemas.microsoft.com/office/drawing/2014/main" id="{97E7FD6F-CA84-41CC-B833-F8DCE6261B9D}"/>
                </a:ext>
              </a:extLst>
            </p:cNvPr>
            <p:cNvSpPr txBox="1"/>
            <p:nvPr/>
          </p:nvSpPr>
          <p:spPr>
            <a:xfrm>
              <a:off x="9312388" y="5528539"/>
              <a:ext cx="409575" cy="276999"/>
            </a:xfrm>
            <a:prstGeom prst="rect">
              <a:avLst/>
            </a:prstGeom>
            <a:noFill/>
          </p:spPr>
          <p:txBody>
            <a:bodyPr wrap="square" rtlCol="0">
              <a:spAutoFit/>
            </a:bodyPr>
            <a:lstStyle/>
            <a:p>
              <a:pPr algn="ct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rPr>
                <a:t>0</a:t>
              </a:r>
              <a:r>
                <a:rPr lang="en-US" altLang="zh-CN" sz="1200" dirty="0">
                  <a:solidFill>
                    <a:schemeClr val="accent6"/>
                  </a:solidFill>
                  <a:latin typeface="微软雅黑" panose="020B0503020204020204" pitchFamily="34" charset="-122"/>
                  <a:ea typeface="微软雅黑" panose="020B0503020204020204" pitchFamily="34" charset="-122"/>
                  <a:cs typeface="Times New Roman" panose="02020603050405020304" pitchFamily="18" charset="0"/>
                </a:rPr>
                <a:t>0</a:t>
              </a:r>
              <a:endParaRPr lang="zh-CN" altLang="en-US" sz="1200" dirty="0">
                <a:solidFill>
                  <a:schemeClr val="accent6"/>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6" name="文本框 45">
              <a:extLst>
                <a:ext uri="{FF2B5EF4-FFF2-40B4-BE49-F238E27FC236}">
                  <a16:creationId xmlns:a16="http://schemas.microsoft.com/office/drawing/2014/main" id="{B7F88381-80DB-4442-8E88-18888984C170}"/>
                </a:ext>
              </a:extLst>
            </p:cNvPr>
            <p:cNvSpPr txBox="1"/>
            <p:nvPr/>
          </p:nvSpPr>
          <p:spPr>
            <a:xfrm>
              <a:off x="9312388" y="5792795"/>
              <a:ext cx="409575" cy="276999"/>
            </a:xfrm>
            <a:prstGeom prst="rect">
              <a:avLst/>
            </a:prstGeom>
            <a:noFill/>
          </p:spPr>
          <p:txBody>
            <a:bodyPr wrap="square" rtlCol="0">
              <a:spAutoFit/>
            </a:bodyPr>
            <a:lstStyle/>
            <a:p>
              <a:pPr algn="ct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rPr>
                <a:t>0</a:t>
              </a:r>
              <a:r>
                <a:rPr lang="en-US" altLang="zh-CN" sz="1200" dirty="0">
                  <a:solidFill>
                    <a:srgbClr val="00B0F0"/>
                  </a:solidFill>
                  <a:latin typeface="微软雅黑" panose="020B0503020204020204" pitchFamily="34" charset="-122"/>
                  <a:ea typeface="微软雅黑" panose="020B0503020204020204" pitchFamily="34" charset="-122"/>
                  <a:cs typeface="Times New Roman" panose="02020603050405020304" pitchFamily="18" charset="0"/>
                </a:rPr>
                <a:t>1</a:t>
              </a:r>
              <a:endParaRPr lang="zh-CN" altLang="en-US" sz="1200" dirty="0">
                <a:solidFill>
                  <a:srgbClr val="00B0F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7" name="文本框 46">
              <a:extLst>
                <a:ext uri="{FF2B5EF4-FFF2-40B4-BE49-F238E27FC236}">
                  <a16:creationId xmlns:a16="http://schemas.microsoft.com/office/drawing/2014/main" id="{2657EFC1-46BD-4056-9E0D-E04B659B2194}"/>
                </a:ext>
              </a:extLst>
            </p:cNvPr>
            <p:cNvSpPr txBox="1"/>
            <p:nvPr/>
          </p:nvSpPr>
          <p:spPr>
            <a:xfrm>
              <a:off x="9312386" y="6053877"/>
              <a:ext cx="409575" cy="276999"/>
            </a:xfrm>
            <a:prstGeom prst="rect">
              <a:avLst/>
            </a:prstGeom>
            <a:noFill/>
          </p:spPr>
          <p:txBody>
            <a:bodyPr wrap="square" rtlCol="0">
              <a:spAutoFit/>
            </a:bodyPr>
            <a:lstStyle/>
            <a:p>
              <a:pPr algn="ct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rPr>
                <a:t>1</a:t>
              </a:r>
              <a:r>
                <a:rPr lang="en-US" altLang="zh-CN" sz="1200" dirty="0">
                  <a:solidFill>
                    <a:schemeClr val="accent6"/>
                  </a:solidFill>
                  <a:latin typeface="微软雅黑" panose="020B0503020204020204" pitchFamily="34" charset="-122"/>
                  <a:ea typeface="微软雅黑" panose="020B0503020204020204" pitchFamily="34" charset="-122"/>
                  <a:cs typeface="Times New Roman" panose="02020603050405020304" pitchFamily="18" charset="0"/>
                </a:rPr>
                <a:t>0</a:t>
              </a:r>
              <a:endParaRPr lang="zh-CN" altLang="en-US" sz="1200" dirty="0">
                <a:solidFill>
                  <a:schemeClr val="accent6"/>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8" name="文本框 47">
              <a:extLst>
                <a:ext uri="{FF2B5EF4-FFF2-40B4-BE49-F238E27FC236}">
                  <a16:creationId xmlns:a16="http://schemas.microsoft.com/office/drawing/2014/main" id="{FB8BC39C-4CEF-4903-A3D0-949309A2612F}"/>
                </a:ext>
              </a:extLst>
            </p:cNvPr>
            <p:cNvSpPr txBox="1"/>
            <p:nvPr/>
          </p:nvSpPr>
          <p:spPr>
            <a:xfrm>
              <a:off x="9312386" y="6309279"/>
              <a:ext cx="409575" cy="276999"/>
            </a:xfrm>
            <a:prstGeom prst="rect">
              <a:avLst/>
            </a:prstGeom>
            <a:noFill/>
          </p:spPr>
          <p:txBody>
            <a:bodyPr wrap="square" rtlCol="0">
              <a:spAutoFit/>
            </a:bodyPr>
            <a:lstStyle/>
            <a:p>
              <a:pPr algn="ct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rPr>
                <a:t>1</a:t>
              </a:r>
              <a:r>
                <a:rPr lang="en-US" altLang="zh-CN" sz="1200" dirty="0">
                  <a:solidFill>
                    <a:srgbClr val="00B0F0"/>
                  </a:solidFill>
                  <a:latin typeface="微软雅黑" panose="020B0503020204020204" pitchFamily="34" charset="-122"/>
                  <a:ea typeface="微软雅黑" panose="020B0503020204020204" pitchFamily="34" charset="-122"/>
                  <a:cs typeface="Times New Roman" panose="02020603050405020304" pitchFamily="18" charset="0"/>
                </a:rPr>
                <a:t>1</a:t>
              </a:r>
              <a:endParaRPr lang="zh-CN" altLang="en-US" sz="1200" dirty="0">
                <a:solidFill>
                  <a:srgbClr val="00B0F0"/>
                </a:solidFill>
                <a:latin typeface="微软雅黑" panose="020B0503020204020204" pitchFamily="34" charset="-122"/>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1" name="文本框 50">
                  <a:extLst>
                    <a:ext uri="{FF2B5EF4-FFF2-40B4-BE49-F238E27FC236}">
                      <a16:creationId xmlns:a16="http://schemas.microsoft.com/office/drawing/2014/main" id="{D7C0326C-50A0-4718-9B7B-356F8E19DAE7}"/>
                    </a:ext>
                  </a:extLst>
                </p:cNvPr>
                <p:cNvSpPr txBox="1"/>
                <p:nvPr/>
              </p:nvSpPr>
              <p:spPr>
                <a:xfrm>
                  <a:off x="9340407" y="5194036"/>
                  <a:ext cx="33377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i="1">
                            <a:solidFill>
                              <a:schemeClr val="accent6"/>
                            </a:solidFill>
                            <a:latin typeface="Cambria Math" panose="02040503050406030204" pitchFamily="18" charset="0"/>
                          </a:rPr>
                          <m:t>𝐼</m:t>
                        </m:r>
                      </m:oMath>
                    </m:oMathPara>
                  </a14:m>
                  <a:endParaRPr lang="zh-CN" altLang="en-US" i="1" dirty="0">
                    <a:solidFill>
                      <a:schemeClr val="accent6"/>
                    </a:solidFill>
                  </a:endParaRPr>
                </a:p>
              </p:txBody>
            </p:sp>
          </mc:Choice>
          <mc:Fallback xmlns="">
            <p:sp>
              <p:nvSpPr>
                <p:cNvPr id="51" name="文本框 50">
                  <a:extLst>
                    <a:ext uri="{FF2B5EF4-FFF2-40B4-BE49-F238E27FC236}">
                      <a16:creationId xmlns:a16="http://schemas.microsoft.com/office/drawing/2014/main" id="{D7C0326C-50A0-4718-9B7B-356F8E19DAE7}"/>
                    </a:ext>
                  </a:extLst>
                </p:cNvPr>
                <p:cNvSpPr txBox="1">
                  <a:spLocks noRot="1" noChangeAspect="1" noMove="1" noResize="1" noEditPoints="1" noAdjustHandles="1" noChangeArrowheads="1" noChangeShapeType="1" noTextEdit="1"/>
                </p:cNvSpPr>
                <p:nvPr/>
              </p:nvSpPr>
              <p:spPr>
                <a:xfrm>
                  <a:off x="9340407" y="5194036"/>
                  <a:ext cx="333776" cy="276999"/>
                </a:xfrm>
                <a:prstGeom prst="rect">
                  <a:avLst/>
                </a:prstGeom>
                <a:blipFill>
                  <a:blip r:embed="rId10"/>
                  <a:stretch>
                    <a:fillRect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2" name="文本框 51">
                  <a:extLst>
                    <a:ext uri="{FF2B5EF4-FFF2-40B4-BE49-F238E27FC236}">
                      <a16:creationId xmlns:a16="http://schemas.microsoft.com/office/drawing/2014/main" id="{0311AA91-4185-40E6-81D4-9BD593CEE749}"/>
                    </a:ext>
                  </a:extLst>
                </p:cNvPr>
                <p:cNvSpPr txBox="1"/>
                <p:nvPr/>
              </p:nvSpPr>
              <p:spPr>
                <a:xfrm>
                  <a:off x="11131752" y="6217907"/>
                  <a:ext cx="33377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solidFill>
                              <a:srgbClr val="00B0F0"/>
                            </a:solidFill>
                            <a:latin typeface="Cambria Math" panose="02040503050406030204" pitchFamily="18" charset="0"/>
                          </a:rPr>
                          <m:t>𝑈</m:t>
                        </m:r>
                      </m:oMath>
                    </m:oMathPara>
                  </a14:m>
                  <a:endParaRPr lang="zh-CN" altLang="en-US" i="1" dirty="0">
                    <a:solidFill>
                      <a:srgbClr val="00B0F0"/>
                    </a:solidFill>
                  </a:endParaRPr>
                </a:p>
              </p:txBody>
            </p:sp>
          </mc:Choice>
          <mc:Fallback xmlns="">
            <p:sp>
              <p:nvSpPr>
                <p:cNvPr id="52" name="文本框 51">
                  <a:extLst>
                    <a:ext uri="{FF2B5EF4-FFF2-40B4-BE49-F238E27FC236}">
                      <a16:creationId xmlns:a16="http://schemas.microsoft.com/office/drawing/2014/main" id="{0311AA91-4185-40E6-81D4-9BD593CEE749}"/>
                    </a:ext>
                  </a:extLst>
                </p:cNvPr>
                <p:cNvSpPr txBox="1">
                  <a:spLocks noRot="1" noChangeAspect="1" noMove="1" noResize="1" noEditPoints="1" noAdjustHandles="1" noChangeArrowheads="1" noChangeShapeType="1" noTextEdit="1"/>
                </p:cNvSpPr>
                <p:nvPr/>
              </p:nvSpPr>
              <p:spPr>
                <a:xfrm>
                  <a:off x="11131752" y="6217907"/>
                  <a:ext cx="333776" cy="276999"/>
                </a:xfrm>
                <a:prstGeom prst="rect">
                  <a:avLst/>
                </a:prstGeom>
                <a:blipFill>
                  <a:blip r:embed="rId11"/>
                  <a:stretch>
                    <a:fillRect b="-6667"/>
                  </a:stretch>
                </a:blipFill>
              </p:spPr>
              <p:txBody>
                <a:bodyPr/>
                <a:lstStyle/>
                <a:p>
                  <a:r>
                    <a:rPr lang="zh-CN" altLang="en-US">
                      <a:noFill/>
                    </a:rPr>
                    <a:t> </a:t>
                  </a:r>
                </a:p>
              </p:txBody>
            </p:sp>
          </mc:Fallback>
        </mc:AlternateContent>
      </p:grpSp>
      <p:grpSp>
        <p:nvGrpSpPr>
          <p:cNvPr id="56" name="组合 55">
            <a:extLst>
              <a:ext uri="{FF2B5EF4-FFF2-40B4-BE49-F238E27FC236}">
                <a16:creationId xmlns:a16="http://schemas.microsoft.com/office/drawing/2014/main" id="{ED06CE6E-4CE3-4D09-95EA-729A17389B43}"/>
              </a:ext>
            </a:extLst>
          </p:cNvPr>
          <p:cNvGrpSpPr/>
          <p:nvPr/>
        </p:nvGrpSpPr>
        <p:grpSpPr>
          <a:xfrm>
            <a:off x="6750870" y="1030242"/>
            <a:ext cx="1592544" cy="390238"/>
            <a:chOff x="6061816" y="2026121"/>
            <a:chExt cx="1592544" cy="390238"/>
          </a:xfrm>
        </p:grpSpPr>
        <p:cxnSp>
          <p:nvCxnSpPr>
            <p:cNvPr id="53" name="直接连接符 52">
              <a:extLst>
                <a:ext uri="{FF2B5EF4-FFF2-40B4-BE49-F238E27FC236}">
                  <a16:creationId xmlns:a16="http://schemas.microsoft.com/office/drawing/2014/main" id="{738B8F5F-5CB2-4E56-B6F4-58783AAA32F1}"/>
                </a:ext>
              </a:extLst>
            </p:cNvPr>
            <p:cNvCxnSpPr>
              <a:cxnSpLocks/>
            </p:cNvCxnSpPr>
            <p:nvPr/>
          </p:nvCxnSpPr>
          <p:spPr>
            <a:xfrm>
              <a:off x="6061816" y="2221241"/>
              <a:ext cx="1592544" cy="0"/>
            </a:xfrm>
            <a:prstGeom prst="line">
              <a:avLst/>
            </a:prstGeom>
            <a:ln w="19050"/>
          </p:spPr>
          <p:style>
            <a:lnRef idx="1">
              <a:schemeClr val="dk1"/>
            </a:lnRef>
            <a:fillRef idx="0">
              <a:schemeClr val="dk1"/>
            </a:fillRef>
            <a:effectRef idx="0">
              <a:schemeClr val="dk1"/>
            </a:effectRef>
            <a:fontRef idx="minor">
              <a:schemeClr val="tx1"/>
            </a:fontRef>
          </p:style>
        </p:cxnSp>
        <p:sp>
          <p:nvSpPr>
            <p:cNvPr id="54" name="矩形 53">
              <a:extLst>
                <a:ext uri="{FF2B5EF4-FFF2-40B4-BE49-F238E27FC236}">
                  <a16:creationId xmlns:a16="http://schemas.microsoft.com/office/drawing/2014/main" id="{BC84CD0F-B2ED-4EE5-A297-679B390861E6}"/>
                </a:ext>
              </a:extLst>
            </p:cNvPr>
            <p:cNvSpPr/>
            <p:nvPr/>
          </p:nvSpPr>
          <p:spPr>
            <a:xfrm>
              <a:off x="6410165" y="2026122"/>
              <a:ext cx="368300" cy="390237"/>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X</a:t>
              </a:r>
              <a:endParaRPr lang="zh-CN" altLang="en-US" dirty="0"/>
            </a:p>
          </p:txBody>
        </p:sp>
        <p:sp>
          <p:nvSpPr>
            <p:cNvPr id="55" name="矩形 54">
              <a:extLst>
                <a:ext uri="{FF2B5EF4-FFF2-40B4-BE49-F238E27FC236}">
                  <a16:creationId xmlns:a16="http://schemas.microsoft.com/office/drawing/2014/main" id="{27F1FDEB-F15A-4562-8934-E078AE76BB8A}"/>
                </a:ext>
              </a:extLst>
            </p:cNvPr>
            <p:cNvSpPr/>
            <p:nvPr/>
          </p:nvSpPr>
          <p:spPr>
            <a:xfrm>
              <a:off x="6942664" y="2026121"/>
              <a:ext cx="368300" cy="390237"/>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H</a:t>
              </a:r>
              <a:endParaRPr lang="zh-CN" altLang="en-US" dirty="0"/>
            </a:p>
          </p:txBody>
        </p:sp>
      </p:grpSp>
      <mc:AlternateContent xmlns:mc="http://schemas.openxmlformats.org/markup-compatibility/2006" xmlns:a14="http://schemas.microsoft.com/office/drawing/2010/main">
        <mc:Choice Requires="a14">
          <p:sp>
            <p:nvSpPr>
              <p:cNvPr id="57" name="文本框 56">
                <a:extLst>
                  <a:ext uri="{FF2B5EF4-FFF2-40B4-BE49-F238E27FC236}">
                    <a16:creationId xmlns:a16="http://schemas.microsoft.com/office/drawing/2014/main" id="{ABF2FEB0-E397-4F6A-8413-5139697AB6FA}"/>
                  </a:ext>
                </a:extLst>
              </p:cNvPr>
              <p:cNvSpPr txBox="1"/>
              <p:nvPr/>
            </p:nvSpPr>
            <p:spPr>
              <a:xfrm>
                <a:off x="8332297" y="988470"/>
                <a:ext cx="2935753" cy="47378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1200" b="0" i="1" smtClean="0">
                          <a:latin typeface="Cambria Math" panose="02040503050406030204" pitchFamily="18" charset="0"/>
                        </a:rPr>
                        <m:t>𝐻𝑋</m:t>
                      </m:r>
                      <m:r>
                        <a:rPr lang="en-US" altLang="zh-CN" sz="1200" b="0" i="1" smtClean="0">
                          <a:latin typeface="Cambria Math" panose="02040503050406030204" pitchFamily="18" charset="0"/>
                        </a:rPr>
                        <m:t>=</m:t>
                      </m:r>
                      <m:f>
                        <m:fPr>
                          <m:ctrlPr>
                            <a:rPr lang="en-US" altLang="zh-CN" sz="1200" i="1" smtClean="0">
                              <a:latin typeface="Cambria Math" panose="02040503050406030204" pitchFamily="18" charset="0"/>
                            </a:rPr>
                          </m:ctrlPr>
                        </m:fPr>
                        <m:num>
                          <m:r>
                            <a:rPr lang="en-US" altLang="zh-CN" sz="1200" i="1">
                              <a:latin typeface="Cambria Math" panose="02040503050406030204" pitchFamily="18" charset="0"/>
                            </a:rPr>
                            <m:t>1</m:t>
                          </m:r>
                        </m:num>
                        <m:den>
                          <m:rad>
                            <m:radPr>
                              <m:degHide m:val="on"/>
                              <m:ctrlPr>
                                <a:rPr lang="en-US" altLang="zh-CN" sz="1200" i="1">
                                  <a:latin typeface="Cambria Math" panose="02040503050406030204" pitchFamily="18" charset="0"/>
                                </a:rPr>
                              </m:ctrlPr>
                            </m:radPr>
                            <m:deg/>
                            <m:e>
                              <m:r>
                                <a:rPr lang="en-US" altLang="zh-CN" sz="1200" i="1">
                                  <a:latin typeface="Cambria Math" panose="02040503050406030204" pitchFamily="18" charset="0"/>
                                </a:rPr>
                                <m:t>2</m:t>
                              </m:r>
                            </m:e>
                          </m:rad>
                        </m:den>
                      </m:f>
                      <m:d>
                        <m:dPr>
                          <m:begChr m:val="["/>
                          <m:endChr m:val="]"/>
                          <m:ctrlPr>
                            <a:rPr lang="en-US" altLang="zh-CN" sz="1200" i="1">
                              <a:latin typeface="Cambria Math" panose="02040503050406030204" pitchFamily="18" charset="0"/>
                            </a:rPr>
                          </m:ctrlPr>
                        </m:dPr>
                        <m:e>
                          <m:m>
                            <m:mPr>
                              <m:mcs>
                                <m:mc>
                                  <m:mcPr>
                                    <m:count m:val="2"/>
                                    <m:mcJc m:val="center"/>
                                  </m:mcPr>
                                </m:mc>
                              </m:mcs>
                              <m:ctrlPr>
                                <a:rPr lang="en-US" altLang="zh-CN" sz="1200" i="1">
                                  <a:latin typeface="Cambria Math" panose="02040503050406030204" pitchFamily="18" charset="0"/>
                                </a:rPr>
                              </m:ctrlPr>
                            </m:mPr>
                            <m:mr>
                              <m:e>
                                <m:r>
                                  <m:rPr>
                                    <m:brk m:alnAt="7"/>
                                  </m:rPr>
                                  <a:rPr lang="en-US" altLang="zh-CN" sz="1200" i="1">
                                    <a:latin typeface="Cambria Math" panose="02040503050406030204" pitchFamily="18" charset="0"/>
                                  </a:rPr>
                                  <m:t>1</m:t>
                                </m:r>
                              </m:e>
                              <m:e>
                                <m:r>
                                  <a:rPr lang="en-US" altLang="zh-CN" sz="1200" i="1">
                                    <a:latin typeface="Cambria Math" panose="02040503050406030204" pitchFamily="18" charset="0"/>
                                  </a:rPr>
                                  <m:t>1</m:t>
                                </m:r>
                              </m:e>
                            </m:mr>
                            <m:mr>
                              <m:e>
                                <m:r>
                                  <a:rPr lang="en-US" altLang="zh-CN" sz="1200" i="1">
                                    <a:latin typeface="Cambria Math" panose="02040503050406030204" pitchFamily="18" charset="0"/>
                                  </a:rPr>
                                  <m:t>1</m:t>
                                </m:r>
                              </m:e>
                              <m:e>
                                <m:r>
                                  <a:rPr lang="en-US" altLang="zh-CN" sz="1200" i="1">
                                    <a:latin typeface="Cambria Math" panose="02040503050406030204" pitchFamily="18" charset="0"/>
                                  </a:rPr>
                                  <m:t>−1</m:t>
                                </m:r>
                              </m:e>
                            </m:mr>
                          </m:m>
                        </m:e>
                      </m:d>
                      <m:d>
                        <m:dPr>
                          <m:begChr m:val="["/>
                          <m:endChr m:val="]"/>
                          <m:ctrlPr>
                            <a:rPr lang="en-US" altLang="zh-CN" sz="1200" i="1">
                              <a:latin typeface="Cambria Math" panose="02040503050406030204" pitchFamily="18" charset="0"/>
                            </a:rPr>
                          </m:ctrlPr>
                        </m:dPr>
                        <m:e>
                          <m:m>
                            <m:mPr>
                              <m:mcs>
                                <m:mc>
                                  <m:mcPr>
                                    <m:count m:val="2"/>
                                    <m:mcJc m:val="center"/>
                                  </m:mcPr>
                                </m:mc>
                              </m:mcs>
                              <m:ctrlPr>
                                <a:rPr lang="en-US" altLang="zh-CN" sz="1200" i="1">
                                  <a:latin typeface="Cambria Math" panose="02040503050406030204" pitchFamily="18" charset="0"/>
                                </a:rPr>
                              </m:ctrlPr>
                            </m:mPr>
                            <m:mr>
                              <m:e>
                                <m:r>
                                  <m:rPr>
                                    <m:brk m:alnAt="7"/>
                                  </m:rPr>
                                  <a:rPr lang="en-US" altLang="zh-CN" sz="1200" b="0" i="1" smtClean="0">
                                    <a:latin typeface="Cambria Math" panose="02040503050406030204" pitchFamily="18" charset="0"/>
                                  </a:rPr>
                                  <m:t>0</m:t>
                                </m:r>
                              </m:e>
                              <m:e>
                                <m:r>
                                  <a:rPr lang="en-US" altLang="zh-CN" sz="1200" b="0" i="1" smtClean="0">
                                    <a:latin typeface="Cambria Math" panose="02040503050406030204" pitchFamily="18" charset="0"/>
                                  </a:rPr>
                                  <m:t>1</m:t>
                                </m:r>
                              </m:e>
                            </m:mr>
                            <m:mr>
                              <m:e>
                                <m:r>
                                  <a:rPr lang="en-US" altLang="zh-CN" sz="1200" b="0" i="1" smtClean="0">
                                    <a:latin typeface="Cambria Math" panose="02040503050406030204" pitchFamily="18" charset="0"/>
                                  </a:rPr>
                                  <m:t>1</m:t>
                                </m:r>
                              </m:e>
                              <m:e>
                                <m:r>
                                  <a:rPr lang="en-US" altLang="zh-CN" sz="1200" b="0" i="1" smtClean="0">
                                    <a:latin typeface="Cambria Math" panose="02040503050406030204" pitchFamily="18" charset="0"/>
                                  </a:rPr>
                                  <m:t>0</m:t>
                                </m:r>
                              </m:e>
                            </m:mr>
                          </m:m>
                        </m:e>
                      </m:d>
                      <m:r>
                        <a:rPr lang="en-US" altLang="zh-CN" sz="1200" b="0" i="1" smtClean="0">
                          <a:latin typeface="Cambria Math" panose="02040503050406030204" pitchFamily="18" charset="0"/>
                        </a:rPr>
                        <m:t>=</m:t>
                      </m:r>
                      <m:f>
                        <m:fPr>
                          <m:ctrlPr>
                            <a:rPr lang="en-US" altLang="zh-CN" sz="1200" i="1">
                              <a:latin typeface="Cambria Math" panose="02040503050406030204" pitchFamily="18" charset="0"/>
                            </a:rPr>
                          </m:ctrlPr>
                        </m:fPr>
                        <m:num>
                          <m:r>
                            <a:rPr lang="en-US" altLang="zh-CN" sz="1200" i="1">
                              <a:latin typeface="Cambria Math" panose="02040503050406030204" pitchFamily="18" charset="0"/>
                            </a:rPr>
                            <m:t>1</m:t>
                          </m:r>
                        </m:num>
                        <m:den>
                          <m:rad>
                            <m:radPr>
                              <m:degHide m:val="on"/>
                              <m:ctrlPr>
                                <a:rPr lang="en-US" altLang="zh-CN" sz="1200" i="1">
                                  <a:latin typeface="Cambria Math" panose="02040503050406030204" pitchFamily="18" charset="0"/>
                                </a:rPr>
                              </m:ctrlPr>
                            </m:radPr>
                            <m:deg/>
                            <m:e>
                              <m:r>
                                <a:rPr lang="en-US" altLang="zh-CN" sz="1200" i="1">
                                  <a:latin typeface="Cambria Math" panose="02040503050406030204" pitchFamily="18" charset="0"/>
                                </a:rPr>
                                <m:t>2</m:t>
                              </m:r>
                            </m:e>
                          </m:rad>
                        </m:den>
                      </m:f>
                      <m:d>
                        <m:dPr>
                          <m:begChr m:val="["/>
                          <m:endChr m:val="]"/>
                          <m:ctrlPr>
                            <a:rPr lang="en-US" altLang="zh-CN" sz="1200" i="1">
                              <a:latin typeface="Cambria Math" panose="02040503050406030204" pitchFamily="18" charset="0"/>
                            </a:rPr>
                          </m:ctrlPr>
                        </m:dPr>
                        <m:e>
                          <m:m>
                            <m:mPr>
                              <m:mcs>
                                <m:mc>
                                  <m:mcPr>
                                    <m:count m:val="2"/>
                                    <m:mcJc m:val="center"/>
                                  </m:mcPr>
                                </m:mc>
                              </m:mcs>
                              <m:ctrlPr>
                                <a:rPr lang="en-US" altLang="zh-CN" sz="1200" i="1">
                                  <a:latin typeface="Cambria Math" panose="02040503050406030204" pitchFamily="18" charset="0"/>
                                </a:rPr>
                              </m:ctrlPr>
                            </m:mPr>
                            <m:mr>
                              <m:e>
                                <m:r>
                                  <m:rPr>
                                    <m:brk m:alnAt="7"/>
                                  </m:rPr>
                                  <a:rPr lang="en-US" altLang="zh-CN" sz="1200" b="0" i="1" smtClean="0">
                                    <a:latin typeface="Cambria Math" panose="02040503050406030204" pitchFamily="18" charset="0"/>
                                  </a:rPr>
                                  <m:t>1</m:t>
                                </m:r>
                              </m:e>
                              <m:e>
                                <m:r>
                                  <a:rPr lang="en-US" altLang="zh-CN" sz="1200" b="0" i="1" smtClean="0">
                                    <a:latin typeface="Cambria Math" panose="02040503050406030204" pitchFamily="18" charset="0"/>
                                  </a:rPr>
                                  <m:t>1</m:t>
                                </m:r>
                              </m:e>
                            </m:mr>
                            <m:mr>
                              <m:e>
                                <m:r>
                                  <a:rPr lang="en-US" altLang="zh-CN" sz="1200" b="0" i="1" smtClean="0">
                                    <a:latin typeface="Cambria Math" panose="02040503050406030204" pitchFamily="18" charset="0"/>
                                  </a:rPr>
                                  <m:t>−1</m:t>
                                </m:r>
                              </m:e>
                              <m:e>
                                <m:r>
                                  <a:rPr lang="en-US" altLang="zh-CN" sz="1200" b="0" i="1" smtClean="0">
                                    <a:latin typeface="Cambria Math" panose="02040503050406030204" pitchFamily="18" charset="0"/>
                                  </a:rPr>
                                  <m:t>1</m:t>
                                </m:r>
                              </m:e>
                            </m:mr>
                          </m:m>
                        </m:e>
                      </m:d>
                    </m:oMath>
                  </m:oMathPara>
                </a14:m>
                <a:endParaRPr lang="zh-CN" altLang="en-US" sz="1200" dirty="0"/>
              </a:p>
            </p:txBody>
          </p:sp>
        </mc:Choice>
        <mc:Fallback xmlns="">
          <p:sp>
            <p:nvSpPr>
              <p:cNvPr id="57" name="文本框 56">
                <a:extLst>
                  <a:ext uri="{FF2B5EF4-FFF2-40B4-BE49-F238E27FC236}">
                    <a16:creationId xmlns:a16="http://schemas.microsoft.com/office/drawing/2014/main" id="{ABF2FEB0-E397-4F6A-8413-5139697AB6FA}"/>
                  </a:ext>
                </a:extLst>
              </p:cNvPr>
              <p:cNvSpPr txBox="1">
                <a:spLocks noRot="1" noChangeAspect="1" noMove="1" noResize="1" noEditPoints="1" noAdjustHandles="1" noChangeArrowheads="1" noChangeShapeType="1" noTextEdit="1"/>
              </p:cNvSpPr>
              <p:nvPr/>
            </p:nvSpPr>
            <p:spPr>
              <a:xfrm>
                <a:off x="8332297" y="988470"/>
                <a:ext cx="2935753" cy="473784"/>
              </a:xfrm>
              <a:prstGeom prst="rect">
                <a:avLst/>
              </a:prstGeom>
              <a:blipFill>
                <a:blip r:embed="rId12"/>
                <a:stretch>
                  <a:fillRect/>
                </a:stretch>
              </a:blipFill>
            </p:spPr>
            <p:txBody>
              <a:bodyPr/>
              <a:lstStyle/>
              <a:p>
                <a:r>
                  <a:rPr lang="zh-CN" altLang="en-US">
                    <a:noFill/>
                  </a:rPr>
                  <a:t> </a:t>
                </a:r>
              </a:p>
            </p:txBody>
          </p:sp>
        </mc:Fallback>
      </mc:AlternateContent>
      <p:pic>
        <p:nvPicPr>
          <p:cNvPr id="58" name="图片 57">
            <a:extLst>
              <a:ext uri="{FF2B5EF4-FFF2-40B4-BE49-F238E27FC236}">
                <a16:creationId xmlns:a16="http://schemas.microsoft.com/office/drawing/2014/main" id="{262D56E0-FBBA-4923-8694-827F295B3C48}"/>
              </a:ext>
            </a:extLst>
          </p:cNvPr>
          <p:cNvPicPr>
            <a:picLocks noChangeAspect="1"/>
          </p:cNvPicPr>
          <p:nvPr/>
        </p:nvPicPr>
        <p:blipFill>
          <a:blip r:embed="rId13"/>
          <a:stretch>
            <a:fillRect/>
          </a:stretch>
        </p:blipFill>
        <p:spPr>
          <a:xfrm>
            <a:off x="4865733" y="3612645"/>
            <a:ext cx="863149" cy="882765"/>
          </a:xfrm>
          <a:prstGeom prst="rect">
            <a:avLst/>
          </a:prstGeom>
        </p:spPr>
      </p:pic>
    </p:spTree>
    <p:extLst>
      <p:ext uri="{BB962C8B-B14F-4D97-AF65-F5344CB8AC3E}">
        <p14:creationId xmlns:p14="http://schemas.microsoft.com/office/powerpoint/2010/main" val="199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
                                            <p:txEl>
                                              <p:pRg st="13" end="13"/>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
                                            <p:txEl>
                                              <p:pRg st="15" end="15"/>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8" grpId="0"/>
      <p:bldP spid="30"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2E6E28-0FFE-408C-98AC-5420E8A203F1}"/>
              </a:ext>
            </a:extLst>
          </p:cNvPr>
          <p:cNvSpPr>
            <a:spLocks noGrp="1"/>
          </p:cNvSpPr>
          <p:nvPr>
            <p:ph type="title"/>
          </p:nvPr>
        </p:nvSpPr>
        <p:spPr/>
        <p:txBody>
          <a:bodyPr/>
          <a:lstStyle/>
          <a:p>
            <a:r>
              <a:rPr lang="en-US" altLang="zh-CN" dirty="0"/>
              <a:t>Ⅲ</a:t>
            </a:r>
            <a:r>
              <a:rPr lang="zh-CN" altLang="en-US" dirty="0"/>
              <a:t>  量子线路等价变换的正确性</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B1D0EF87-7150-4B36-8275-158AA4C390FB}"/>
                  </a:ext>
                </a:extLst>
              </p:cNvPr>
              <p:cNvSpPr>
                <a:spLocks noGrp="1"/>
              </p:cNvSpPr>
              <p:nvPr>
                <p:ph idx="1"/>
              </p:nvPr>
            </p:nvSpPr>
            <p:spPr/>
            <p:txBody>
              <a:bodyPr/>
              <a:lstStyle/>
              <a:p>
                <a:r>
                  <a:rPr lang="zh-CN" altLang="en-US" dirty="0"/>
                  <a:t>检验方法</a:t>
                </a:r>
                <a:r>
                  <a:rPr lang="en-US" altLang="zh-CN" dirty="0"/>
                  <a:t>2</a:t>
                </a:r>
                <a:r>
                  <a:rPr lang="zh-CN" altLang="en-US" dirty="0"/>
                  <a:t>：运行时检验（软件测试）</a:t>
                </a:r>
                <a:endParaRPr lang="en-US" altLang="zh-CN" dirty="0"/>
              </a:p>
              <a:p>
                <a:pPr lvl="1"/>
                <a:r>
                  <a:rPr lang="en-US" altLang="zh-CN" sz="1300" dirty="0"/>
                  <a:t>Peixun Long, et al, Equivalence, Identity, and Unitarity Checking in Black-Box Testing of Quantum Programs, arXiv:2307.01481v2</a:t>
                </a:r>
              </a:p>
              <a:p>
                <a:pPr lvl="1"/>
                <a:r>
                  <a:rPr lang="zh-CN" altLang="en-US" dirty="0"/>
                  <a:t>对两个程序给定同一个输入量子态，分别运行，然后检验两个程序的输出是否相同</a:t>
                </a:r>
                <a:endParaRPr lang="en-US" altLang="zh-CN" dirty="0"/>
              </a:p>
              <a:p>
                <a:pPr lvl="1"/>
                <a:r>
                  <a:rPr lang="zh-CN" altLang="en-US" dirty="0"/>
                  <a:t>量子程序行为的建模：量子操作</a:t>
                </a:r>
                <a:endParaRPr lang="en-US" altLang="zh-CN" dirty="0"/>
              </a:p>
              <a:p>
                <a:pPr lvl="2"/>
                <a:r>
                  <a:rPr lang="zh-CN" altLang="en-US" dirty="0"/>
                  <a:t>量子操作：一个表示量子态的密度矩阵（</a:t>
                </a:r>
                <a:r>
                  <a:rPr lang="en-US" altLang="zh-CN" dirty="0"/>
                  <a:t>Density Matrix</a:t>
                </a:r>
                <a:r>
                  <a:rPr lang="zh-CN" altLang="en-US" dirty="0"/>
                  <a:t>）到另一个密度矩阵的</a:t>
                </a:r>
                <a:r>
                  <a:rPr lang="zh-CN" altLang="en-US" dirty="0">
                    <a:solidFill>
                      <a:srgbClr val="7030A0"/>
                    </a:solidFill>
                  </a:rPr>
                  <a:t>线性映射</a:t>
                </a:r>
                <a:endParaRPr lang="en-US" altLang="zh-CN" dirty="0">
                  <a:solidFill>
                    <a:srgbClr val="7030A0"/>
                  </a:solidFill>
                </a:endParaRPr>
              </a:p>
              <a:p>
                <a:pPr lvl="1"/>
                <a:r>
                  <a:rPr lang="zh-CN" altLang="en-US" dirty="0"/>
                  <a:t>比较输出量子态：交换测试（</a:t>
                </a:r>
                <a:r>
                  <a:rPr lang="en-US" altLang="zh-CN" dirty="0"/>
                  <a:t>Swap Test</a:t>
                </a:r>
                <a:r>
                  <a:rPr lang="zh-CN" altLang="en-US" dirty="0"/>
                  <a:t>）</a:t>
                </a:r>
                <a:endParaRPr lang="en-US" altLang="zh-CN" dirty="0"/>
              </a:p>
              <a:p>
                <a:pPr lvl="2"/>
                <a:r>
                  <a:rPr lang="zh-CN" altLang="en-US" dirty="0"/>
                  <a:t>以</a:t>
                </a:r>
                <a14:m>
                  <m:oMath xmlns:m="http://schemas.openxmlformats.org/officeDocument/2006/math">
                    <m:r>
                      <a:rPr lang="en-US" altLang="zh-CN" b="0" i="1" smtClean="0">
                        <a:latin typeface="Cambria Math" panose="02040503050406030204" pitchFamily="18" charset="0"/>
                      </a:rPr>
                      <m:t>𝑡𝑟</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𝜌</m:t>
                            </m:r>
                          </m:e>
                          <m:sub>
                            <m:r>
                              <a:rPr lang="en-US" altLang="zh-CN" b="0" i="1" smtClean="0">
                                <a:latin typeface="Cambria Math" panose="02040503050406030204" pitchFamily="18" charset="0"/>
                              </a:rPr>
                              <m:t>1</m:t>
                            </m:r>
                          </m:sub>
                        </m:s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𝜌</m:t>
                            </m:r>
                          </m:e>
                          <m:sub>
                            <m:r>
                              <a:rPr lang="en-US" altLang="zh-CN" b="0" i="1" smtClean="0">
                                <a:latin typeface="Cambria Math" panose="02040503050406030204" pitchFamily="18" charset="0"/>
                              </a:rPr>
                              <m:t>2</m:t>
                            </m:r>
                          </m:sub>
                        </m:sSub>
                      </m:e>
                    </m:d>
                  </m:oMath>
                </a14:m>
                <a:r>
                  <a:rPr lang="zh-CN" altLang="en-US" dirty="0"/>
                  <a:t>度量两个量子态之间的“距离”</a:t>
                </a:r>
                <a:endParaRPr lang="en-US" altLang="zh-CN" dirty="0"/>
              </a:p>
              <a:p>
                <a:pPr lvl="1"/>
                <a:endParaRPr lang="en-US" altLang="zh-CN" dirty="0"/>
              </a:p>
              <a:p>
                <a:pPr lvl="1"/>
                <a:r>
                  <a:rPr lang="en-US" altLang="zh-CN" dirty="0">
                    <a:solidFill>
                      <a:srgbClr val="00B050"/>
                    </a:solidFill>
                  </a:rPr>
                  <a:t>[</a:t>
                </a:r>
                <a:r>
                  <a:rPr lang="zh-CN" altLang="en-US" dirty="0">
                    <a:solidFill>
                      <a:srgbClr val="00B050"/>
                    </a:solidFill>
                  </a:rPr>
                  <a:t>＋</a:t>
                </a:r>
                <a:r>
                  <a:rPr lang="en-US" altLang="zh-CN" dirty="0">
                    <a:solidFill>
                      <a:srgbClr val="00B050"/>
                    </a:solidFill>
                  </a:rPr>
                  <a:t>] </a:t>
                </a:r>
                <a:r>
                  <a:rPr lang="zh-CN" altLang="en-US" dirty="0">
                    <a:solidFill>
                      <a:srgbClr val="00B050"/>
                    </a:solidFill>
                  </a:rPr>
                  <a:t>优势</a:t>
                </a:r>
                <a:endParaRPr lang="en-US" altLang="zh-CN" dirty="0"/>
              </a:p>
              <a:p>
                <a:pPr lvl="2"/>
                <a:r>
                  <a:rPr lang="zh-CN" altLang="en-US" dirty="0">
                    <a:latin typeface="Cambria Math" panose="02040503050406030204" pitchFamily="18" charset="0"/>
                  </a:rPr>
                  <a:t>允许程序中包含测量操作</a:t>
                </a:r>
                <a:endParaRPr lang="en-US" altLang="zh-CN" dirty="0">
                  <a:latin typeface="Cambria Math" panose="02040503050406030204" pitchFamily="18" charset="0"/>
                </a:endParaRPr>
              </a:p>
              <a:p>
                <a:pPr lvl="2"/>
                <a:r>
                  <a:rPr lang="zh-CN" altLang="en-US" dirty="0">
                    <a:latin typeface="Cambria Math" panose="02040503050406030204" pitchFamily="18" charset="0"/>
                  </a:rPr>
                  <a:t>黑盒测试，允许量子程序内部结构未知</a:t>
                </a:r>
                <a:endParaRPr lang="en-US" altLang="zh-CN" dirty="0">
                  <a:latin typeface="Cambria Math" panose="02040503050406030204" pitchFamily="18" charset="0"/>
                </a:endParaRPr>
              </a:p>
              <a:p>
                <a:pPr lvl="1"/>
                <a:r>
                  <a:rPr lang="en-US" altLang="zh-CN" dirty="0">
                    <a:solidFill>
                      <a:srgbClr val="C00000"/>
                    </a:solidFill>
                  </a:rPr>
                  <a:t>[</a:t>
                </a:r>
                <a:r>
                  <a:rPr lang="zh-CN" altLang="en-US" dirty="0">
                    <a:solidFill>
                      <a:srgbClr val="C00000"/>
                    </a:solidFill>
                  </a:rPr>
                  <a:t>－</a:t>
                </a:r>
                <a:r>
                  <a:rPr lang="en-US" altLang="zh-CN" dirty="0">
                    <a:solidFill>
                      <a:srgbClr val="C00000"/>
                    </a:solidFill>
                  </a:rPr>
                  <a:t>] </a:t>
                </a:r>
                <a:r>
                  <a:rPr lang="zh-CN" altLang="en-US" dirty="0">
                    <a:solidFill>
                      <a:srgbClr val="C00000"/>
                    </a:solidFill>
                  </a:rPr>
                  <a:t>不足</a:t>
                </a:r>
                <a:endParaRPr lang="en-US" altLang="zh-CN" dirty="0"/>
              </a:p>
              <a:p>
                <a:pPr lvl="2"/>
                <a:r>
                  <a:rPr lang="zh-CN" altLang="en-US" dirty="0"/>
                  <a:t>测试通过并不能保证完全没有错误</a:t>
                </a:r>
                <a:endParaRPr lang="en-US" altLang="zh-CN" dirty="0"/>
              </a:p>
              <a:p>
                <a:pPr lvl="2"/>
                <a:r>
                  <a:rPr lang="zh-CN" altLang="en-US" dirty="0"/>
                  <a:t>受量子噪声影响较大</a:t>
                </a:r>
                <a:endParaRPr lang="en-US" altLang="zh-CN" dirty="0"/>
              </a:p>
              <a:p>
                <a:pPr lvl="2"/>
                <a:endParaRPr lang="en-US" altLang="zh-CN" dirty="0"/>
              </a:p>
              <a:p>
                <a:r>
                  <a:rPr lang="zh-CN" altLang="en-US" dirty="0"/>
                  <a:t>量子线路等价性检验是当前量子信息领域一个热门研究方向</a:t>
                </a:r>
                <a:endParaRPr lang="en-US" altLang="zh-CN" dirty="0"/>
              </a:p>
              <a:p>
                <a:pPr lvl="1"/>
                <a:r>
                  <a:rPr lang="zh-CN" altLang="en-US" dirty="0"/>
                  <a:t>基于不同的前提，该研究方向已有许多工作</a:t>
                </a:r>
                <a:endParaRPr lang="en-US" altLang="zh-CN" dirty="0"/>
              </a:p>
              <a:p>
                <a:pPr lvl="1"/>
                <a:r>
                  <a:rPr lang="zh-CN" altLang="en-US" dirty="0"/>
                  <a:t>大多数工作关注已知量子线路结构前提下的检验（白盒测试）</a:t>
                </a:r>
              </a:p>
            </p:txBody>
          </p:sp>
        </mc:Choice>
        <mc:Fallback xmlns="">
          <p:sp>
            <p:nvSpPr>
              <p:cNvPr id="3" name="内容占位符 2">
                <a:extLst>
                  <a:ext uri="{FF2B5EF4-FFF2-40B4-BE49-F238E27FC236}">
                    <a16:creationId xmlns:a16="http://schemas.microsoft.com/office/drawing/2014/main" id="{B1D0EF87-7150-4B36-8275-158AA4C390FB}"/>
                  </a:ext>
                </a:extLst>
              </p:cNvPr>
              <p:cNvSpPr>
                <a:spLocks noGrp="1" noRot="1" noChangeAspect="1" noMove="1" noResize="1" noEditPoints="1" noAdjustHandles="1" noChangeArrowheads="1" noChangeShapeType="1" noTextEdit="1"/>
              </p:cNvSpPr>
              <p:nvPr>
                <p:ph idx="1"/>
              </p:nvPr>
            </p:nvSpPr>
            <p:spPr>
              <a:blipFill>
                <a:blip r:embed="rId2"/>
                <a:stretch>
                  <a:fillRect l="-553" t="-1124"/>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EAEF5B46-FE7C-488C-A4C8-99E2D6C99720}"/>
              </a:ext>
            </a:extLst>
          </p:cNvPr>
          <p:cNvSpPr>
            <a:spLocks noGrp="1"/>
          </p:cNvSpPr>
          <p:nvPr>
            <p:ph type="sldNum" sz="quarter" idx="12"/>
          </p:nvPr>
        </p:nvSpPr>
        <p:spPr/>
        <p:txBody>
          <a:bodyPr/>
          <a:lstStyle/>
          <a:p>
            <a:fld id="{3886D374-442B-4631-8E91-4C7E5C84F7D9}" type="slidenum">
              <a:rPr lang="zh-CN" altLang="en-US" smtClean="0"/>
              <a:t>12</a:t>
            </a:fld>
            <a:endParaRPr lang="zh-CN" altLang="en-US"/>
          </a:p>
        </p:txBody>
      </p:sp>
      <p:grpSp>
        <p:nvGrpSpPr>
          <p:cNvPr id="43" name="组合 42">
            <a:extLst>
              <a:ext uri="{FF2B5EF4-FFF2-40B4-BE49-F238E27FC236}">
                <a16:creationId xmlns:a16="http://schemas.microsoft.com/office/drawing/2014/main" id="{2446D75C-BD42-89E3-F032-5A71DCCB05D2}"/>
              </a:ext>
            </a:extLst>
          </p:cNvPr>
          <p:cNvGrpSpPr/>
          <p:nvPr/>
        </p:nvGrpSpPr>
        <p:grpSpPr>
          <a:xfrm>
            <a:off x="5678596" y="2460271"/>
            <a:ext cx="5675204" cy="1958844"/>
            <a:chOff x="6183240" y="1550284"/>
            <a:chExt cx="5675204" cy="1958844"/>
          </a:xfrm>
        </p:grpSpPr>
        <p:grpSp>
          <p:nvGrpSpPr>
            <p:cNvPr id="41" name="组合 40">
              <a:extLst>
                <a:ext uri="{FF2B5EF4-FFF2-40B4-BE49-F238E27FC236}">
                  <a16:creationId xmlns:a16="http://schemas.microsoft.com/office/drawing/2014/main" id="{4A28E3FE-BB40-937B-3481-AC7BC5720784}"/>
                </a:ext>
              </a:extLst>
            </p:cNvPr>
            <p:cNvGrpSpPr/>
            <p:nvPr/>
          </p:nvGrpSpPr>
          <p:grpSpPr>
            <a:xfrm>
              <a:off x="6183240" y="1550284"/>
              <a:ext cx="3972246" cy="1958844"/>
              <a:chOff x="6643315" y="1648004"/>
              <a:chExt cx="3972246" cy="1958844"/>
            </a:xfrm>
          </p:grpSpPr>
          <p:cxnSp>
            <p:nvCxnSpPr>
              <p:cNvPr id="5" name="直接连接符 4">
                <a:extLst>
                  <a:ext uri="{FF2B5EF4-FFF2-40B4-BE49-F238E27FC236}">
                    <a16:creationId xmlns:a16="http://schemas.microsoft.com/office/drawing/2014/main" id="{F25E91C1-F5E8-3E30-E7DA-3FE31DA4DF51}"/>
                  </a:ext>
                </a:extLst>
              </p:cNvPr>
              <p:cNvCxnSpPr>
                <a:cxnSpLocks/>
              </p:cNvCxnSpPr>
              <p:nvPr/>
            </p:nvCxnSpPr>
            <p:spPr>
              <a:xfrm flipH="1">
                <a:off x="7216793" y="3005929"/>
                <a:ext cx="2897345"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6" name="直接连接符 5">
                <a:extLst>
                  <a:ext uri="{FF2B5EF4-FFF2-40B4-BE49-F238E27FC236}">
                    <a16:creationId xmlns:a16="http://schemas.microsoft.com/office/drawing/2014/main" id="{9F11C989-41F9-54AD-3469-5990E99B316C}"/>
                  </a:ext>
                </a:extLst>
              </p:cNvPr>
              <p:cNvCxnSpPr>
                <a:cxnSpLocks/>
              </p:cNvCxnSpPr>
              <p:nvPr/>
            </p:nvCxnSpPr>
            <p:spPr>
              <a:xfrm flipH="1">
                <a:off x="7227376" y="2409825"/>
                <a:ext cx="2886762"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7" name="直接连接符 6">
                <a:extLst>
                  <a:ext uri="{FF2B5EF4-FFF2-40B4-BE49-F238E27FC236}">
                    <a16:creationId xmlns:a16="http://schemas.microsoft.com/office/drawing/2014/main" id="{71A1716B-408F-7759-461A-98D9C904346C}"/>
                  </a:ext>
                </a:extLst>
              </p:cNvPr>
              <p:cNvCxnSpPr>
                <a:cxnSpLocks/>
              </p:cNvCxnSpPr>
              <p:nvPr/>
            </p:nvCxnSpPr>
            <p:spPr>
              <a:xfrm flipH="1">
                <a:off x="7061855" y="1891244"/>
                <a:ext cx="2974338" cy="0"/>
              </a:xfrm>
              <a:prstGeom prst="line">
                <a:avLst/>
              </a:prstGeom>
              <a:ln w="19050"/>
            </p:spPr>
            <p:style>
              <a:lnRef idx="1">
                <a:schemeClr val="dk1"/>
              </a:lnRef>
              <a:fillRef idx="0">
                <a:schemeClr val="dk1"/>
              </a:fillRef>
              <a:effectRef idx="0">
                <a:schemeClr val="dk1"/>
              </a:effectRef>
              <a:fontRef idx="minor">
                <a:schemeClr val="tx1"/>
              </a:fontRef>
            </p:style>
          </p:cxnSp>
          <p:sp>
            <p:nvSpPr>
              <p:cNvPr id="8" name="矩形 7">
                <a:extLst>
                  <a:ext uri="{FF2B5EF4-FFF2-40B4-BE49-F238E27FC236}">
                    <a16:creationId xmlns:a16="http://schemas.microsoft.com/office/drawing/2014/main" id="{E3316FE9-3391-662E-48DE-38AF1808AF25}"/>
                  </a:ext>
                </a:extLst>
              </p:cNvPr>
              <p:cNvSpPr/>
              <p:nvPr/>
            </p:nvSpPr>
            <p:spPr>
              <a:xfrm>
                <a:off x="7428168" y="1696126"/>
                <a:ext cx="368300" cy="390236"/>
              </a:xfrm>
              <a:prstGeom prst="rect">
                <a:avLst/>
              </a:prstGeom>
              <a:solidFill>
                <a:schemeClr val="accent1">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H</a:t>
                </a:r>
                <a:endParaRPr lang="zh-CN" altLang="en-US" dirty="0"/>
              </a:p>
            </p:txBody>
          </p: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937D4B08-7A7A-2734-E69B-7ED8B8E2F3FD}"/>
                      </a:ext>
                    </a:extLst>
                  </p:cNvPr>
                  <p:cNvSpPr txBox="1"/>
                  <p:nvPr/>
                </p:nvSpPr>
                <p:spPr>
                  <a:xfrm>
                    <a:off x="6643315" y="1736128"/>
                    <a:ext cx="34676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i="1" smtClean="0">
                                  <a:latin typeface="Cambria Math" panose="02040503050406030204" pitchFamily="18" charset="0"/>
                                </a:rPr>
                              </m:ctrlPr>
                            </m:dPr>
                            <m:e>
                              <m:d>
                                <m:dPr>
                                  <m:begChr m:val=""/>
                                  <m:endChr m:val="⟩"/>
                                  <m:ctrlPr>
                                    <a:rPr lang="en-US" altLang="zh-CN" i="1" smtClean="0">
                                      <a:latin typeface="Cambria Math" panose="02040503050406030204" pitchFamily="18" charset="0"/>
                                    </a:rPr>
                                  </m:ctrlPr>
                                </m:dPr>
                                <m:e>
                                  <m:r>
                                    <a:rPr lang="en-US" altLang="zh-CN" b="0" i="1" smtClean="0">
                                      <a:latin typeface="Cambria Math" panose="02040503050406030204" pitchFamily="18" charset="0"/>
                                    </a:rPr>
                                    <m:t>0</m:t>
                                  </m:r>
                                </m:e>
                              </m:d>
                            </m:e>
                          </m:d>
                        </m:oMath>
                      </m:oMathPara>
                    </a14:m>
                    <a:endParaRPr lang="zh-CN" altLang="en-US" dirty="0"/>
                  </a:p>
                </p:txBody>
              </p:sp>
            </mc:Choice>
            <mc:Fallback xmlns="">
              <p:sp>
                <p:nvSpPr>
                  <p:cNvPr id="9" name="文本框 8">
                    <a:extLst>
                      <a:ext uri="{FF2B5EF4-FFF2-40B4-BE49-F238E27FC236}">
                        <a16:creationId xmlns:a16="http://schemas.microsoft.com/office/drawing/2014/main" id="{937D4B08-7A7A-2734-E69B-7ED8B8E2F3FD}"/>
                      </a:ext>
                    </a:extLst>
                  </p:cNvPr>
                  <p:cNvSpPr txBox="1">
                    <a:spLocks noRot="1" noChangeAspect="1" noMove="1" noResize="1" noEditPoints="1" noAdjustHandles="1" noChangeArrowheads="1" noChangeShapeType="1" noTextEdit="1"/>
                  </p:cNvSpPr>
                  <p:nvPr/>
                </p:nvSpPr>
                <p:spPr>
                  <a:xfrm>
                    <a:off x="6643315" y="1736128"/>
                    <a:ext cx="346762" cy="276999"/>
                  </a:xfrm>
                  <a:prstGeom prst="rect">
                    <a:avLst/>
                  </a:prstGeom>
                  <a:blipFill>
                    <a:blip r:embed="rId3"/>
                    <a:stretch>
                      <a:fillRect l="-117857" t="-177778" r="-164286" b="-26888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34E096AB-7C76-77AF-C291-D075B8241736}"/>
                      </a:ext>
                    </a:extLst>
                  </p:cNvPr>
                  <p:cNvSpPr txBox="1"/>
                  <p:nvPr/>
                </p:nvSpPr>
                <p:spPr>
                  <a:xfrm>
                    <a:off x="6711740" y="2444677"/>
                    <a:ext cx="27744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solidFill>
                                    <a:schemeClr val="accent6">
                                      <a:lumMod val="75000"/>
                                    </a:schemeClr>
                                  </a:solidFill>
                                  <a:latin typeface="Cambria Math" panose="02040503050406030204" pitchFamily="18" charset="0"/>
                                </a:rPr>
                              </m:ctrlPr>
                            </m:sSubPr>
                            <m:e>
                              <m:r>
                                <a:rPr lang="en-US" altLang="zh-CN" i="1" smtClean="0">
                                  <a:solidFill>
                                    <a:schemeClr val="accent6">
                                      <a:lumMod val="75000"/>
                                    </a:schemeClr>
                                  </a:solidFill>
                                  <a:latin typeface="Cambria Math" panose="02040503050406030204" pitchFamily="18" charset="0"/>
                                </a:rPr>
                                <m:t>𝜌</m:t>
                              </m:r>
                            </m:e>
                            <m:sub>
                              <m:r>
                                <a:rPr lang="en-US" altLang="zh-CN" b="0" i="1" smtClean="0">
                                  <a:solidFill>
                                    <a:schemeClr val="accent6">
                                      <a:lumMod val="75000"/>
                                    </a:schemeClr>
                                  </a:solidFill>
                                  <a:latin typeface="Cambria Math" panose="02040503050406030204" pitchFamily="18" charset="0"/>
                                </a:rPr>
                                <m:t>1</m:t>
                              </m:r>
                            </m:sub>
                          </m:sSub>
                        </m:oMath>
                      </m:oMathPara>
                    </a14:m>
                    <a:endParaRPr lang="en-US" altLang="zh-CN" b="0" dirty="0">
                      <a:solidFill>
                        <a:schemeClr val="accent6">
                          <a:lumMod val="75000"/>
                        </a:schemeClr>
                      </a:solidFill>
                    </a:endParaRPr>
                  </a:p>
                </p:txBody>
              </p:sp>
            </mc:Choice>
            <mc:Fallback xmlns="">
              <p:sp>
                <p:nvSpPr>
                  <p:cNvPr id="10" name="文本框 9">
                    <a:extLst>
                      <a:ext uri="{FF2B5EF4-FFF2-40B4-BE49-F238E27FC236}">
                        <a16:creationId xmlns:a16="http://schemas.microsoft.com/office/drawing/2014/main" id="{34E096AB-7C76-77AF-C291-D075B8241736}"/>
                      </a:ext>
                    </a:extLst>
                  </p:cNvPr>
                  <p:cNvSpPr txBox="1">
                    <a:spLocks noRot="1" noChangeAspect="1" noMove="1" noResize="1" noEditPoints="1" noAdjustHandles="1" noChangeArrowheads="1" noChangeShapeType="1" noTextEdit="1"/>
                  </p:cNvSpPr>
                  <p:nvPr/>
                </p:nvSpPr>
                <p:spPr>
                  <a:xfrm>
                    <a:off x="6711740" y="2444677"/>
                    <a:ext cx="277448" cy="276999"/>
                  </a:xfrm>
                  <a:prstGeom prst="rect">
                    <a:avLst/>
                  </a:prstGeom>
                  <a:blipFill>
                    <a:blip r:embed="rId4"/>
                    <a:stretch>
                      <a:fillRect l="-22222" r="-6667" b="-2391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3FC3785C-CEB1-4C49-0F79-1D76733DC38C}"/>
                      </a:ext>
                    </a:extLst>
                  </p:cNvPr>
                  <p:cNvSpPr txBox="1"/>
                  <p:nvPr/>
                </p:nvSpPr>
                <p:spPr>
                  <a:xfrm>
                    <a:off x="6707219" y="3049083"/>
                    <a:ext cx="28277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solidFill>
                                    <a:schemeClr val="accent1">
                                      <a:lumMod val="75000"/>
                                    </a:schemeClr>
                                  </a:solidFill>
                                  <a:latin typeface="Cambria Math" panose="02040503050406030204" pitchFamily="18" charset="0"/>
                                </a:rPr>
                              </m:ctrlPr>
                            </m:sSubPr>
                            <m:e>
                              <m:r>
                                <a:rPr lang="en-US" altLang="zh-CN" b="0" i="1" smtClean="0">
                                  <a:solidFill>
                                    <a:schemeClr val="accent1">
                                      <a:lumMod val="75000"/>
                                    </a:schemeClr>
                                  </a:solidFill>
                                  <a:latin typeface="Cambria Math" panose="02040503050406030204" pitchFamily="18" charset="0"/>
                                </a:rPr>
                                <m:t>𝜌</m:t>
                              </m:r>
                            </m:e>
                            <m:sub>
                              <m:r>
                                <a:rPr lang="en-US" altLang="zh-CN" b="0" i="1" smtClean="0">
                                  <a:solidFill>
                                    <a:schemeClr val="accent1">
                                      <a:lumMod val="75000"/>
                                    </a:schemeClr>
                                  </a:solidFill>
                                  <a:latin typeface="Cambria Math" panose="02040503050406030204" pitchFamily="18" charset="0"/>
                                </a:rPr>
                                <m:t>2</m:t>
                              </m:r>
                            </m:sub>
                          </m:sSub>
                        </m:oMath>
                      </m:oMathPara>
                    </a14:m>
                    <a:endParaRPr lang="zh-CN" altLang="en-US" dirty="0">
                      <a:solidFill>
                        <a:schemeClr val="accent1">
                          <a:lumMod val="75000"/>
                        </a:schemeClr>
                      </a:solidFill>
                    </a:endParaRPr>
                  </a:p>
                </p:txBody>
              </p:sp>
            </mc:Choice>
            <mc:Fallback xmlns="">
              <p:sp>
                <p:nvSpPr>
                  <p:cNvPr id="11" name="文本框 10">
                    <a:extLst>
                      <a:ext uri="{FF2B5EF4-FFF2-40B4-BE49-F238E27FC236}">
                        <a16:creationId xmlns:a16="http://schemas.microsoft.com/office/drawing/2014/main" id="{3FC3785C-CEB1-4C49-0F79-1D76733DC38C}"/>
                      </a:ext>
                    </a:extLst>
                  </p:cNvPr>
                  <p:cNvSpPr txBox="1">
                    <a:spLocks noRot="1" noChangeAspect="1" noMove="1" noResize="1" noEditPoints="1" noAdjustHandles="1" noChangeArrowheads="1" noChangeShapeType="1" noTextEdit="1"/>
                  </p:cNvSpPr>
                  <p:nvPr/>
                </p:nvSpPr>
                <p:spPr>
                  <a:xfrm>
                    <a:off x="6707219" y="3049083"/>
                    <a:ext cx="282770" cy="276999"/>
                  </a:xfrm>
                  <a:prstGeom prst="rect">
                    <a:avLst/>
                  </a:prstGeom>
                  <a:blipFill>
                    <a:blip r:embed="rId5"/>
                    <a:stretch>
                      <a:fillRect l="-19565" r="-8696" b="-23913"/>
                    </a:stretch>
                  </a:blipFill>
                </p:spPr>
                <p:txBody>
                  <a:bodyPr/>
                  <a:lstStyle/>
                  <a:p>
                    <a:r>
                      <a:rPr lang="zh-CN" altLang="en-US">
                        <a:noFill/>
                      </a:rPr>
                      <a:t> </a:t>
                    </a:r>
                  </a:p>
                </p:txBody>
              </p:sp>
            </mc:Fallback>
          </mc:AlternateContent>
          <p:sp>
            <p:nvSpPr>
              <p:cNvPr id="12" name="矩形 11">
                <a:extLst>
                  <a:ext uri="{FF2B5EF4-FFF2-40B4-BE49-F238E27FC236}">
                    <a16:creationId xmlns:a16="http://schemas.microsoft.com/office/drawing/2014/main" id="{CB028CD9-A8E7-8012-5ED1-016F648C4C09}"/>
                  </a:ext>
                </a:extLst>
              </p:cNvPr>
              <p:cNvSpPr/>
              <p:nvPr/>
            </p:nvSpPr>
            <p:spPr>
              <a:xfrm>
                <a:off x="9415113" y="1697605"/>
                <a:ext cx="368300" cy="390236"/>
              </a:xfrm>
              <a:prstGeom prst="rect">
                <a:avLst/>
              </a:prstGeom>
              <a:solidFill>
                <a:schemeClr val="accent1">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H</a:t>
                </a:r>
                <a:endParaRPr lang="zh-CN" altLang="en-US" dirty="0"/>
              </a:p>
            </p:txBody>
          </p:sp>
          <p:grpSp>
            <p:nvGrpSpPr>
              <p:cNvPr id="13" name="组合 12">
                <a:extLst>
                  <a:ext uri="{FF2B5EF4-FFF2-40B4-BE49-F238E27FC236}">
                    <a16:creationId xmlns:a16="http://schemas.microsoft.com/office/drawing/2014/main" id="{6B923610-0A96-0742-1131-12DD73B2026B}"/>
                  </a:ext>
                </a:extLst>
              </p:cNvPr>
              <p:cNvGrpSpPr/>
              <p:nvPr/>
            </p:nvGrpSpPr>
            <p:grpSpPr>
              <a:xfrm>
                <a:off x="10027868" y="1648004"/>
                <a:ext cx="587693" cy="730246"/>
                <a:chOff x="2124075" y="5495924"/>
                <a:chExt cx="587693" cy="730246"/>
              </a:xfrm>
              <a:solidFill>
                <a:schemeClr val="accent4">
                  <a:lumMod val="20000"/>
                  <a:lumOff val="80000"/>
                </a:schemeClr>
              </a:solidFill>
            </p:grpSpPr>
            <p:sp>
              <p:nvSpPr>
                <p:cNvPr id="14" name="矩形 13">
                  <a:extLst>
                    <a:ext uri="{FF2B5EF4-FFF2-40B4-BE49-F238E27FC236}">
                      <a16:creationId xmlns:a16="http://schemas.microsoft.com/office/drawing/2014/main" id="{A99E26A9-9364-CECE-A1C8-68AB6B9C6D4B}"/>
                    </a:ext>
                  </a:extLst>
                </p:cNvPr>
                <p:cNvSpPr/>
                <p:nvPr/>
              </p:nvSpPr>
              <p:spPr>
                <a:xfrm>
                  <a:off x="2124075" y="5588000"/>
                  <a:ext cx="587693" cy="307975"/>
                </a:xfrm>
                <a:prstGeom prst="rect">
                  <a:avLst/>
                </a:prstGeom>
                <a:grp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p>
              </p:txBody>
            </p:sp>
            <p:sp>
              <p:nvSpPr>
                <p:cNvPr id="15" name="弧形 14">
                  <a:extLst>
                    <a:ext uri="{FF2B5EF4-FFF2-40B4-BE49-F238E27FC236}">
                      <a16:creationId xmlns:a16="http://schemas.microsoft.com/office/drawing/2014/main" id="{6D1F39BC-DDB9-F58F-9AED-F06E3FC17342}"/>
                    </a:ext>
                  </a:extLst>
                </p:cNvPr>
                <p:cNvSpPr/>
                <p:nvPr/>
              </p:nvSpPr>
              <p:spPr>
                <a:xfrm>
                  <a:off x="2124075" y="5588000"/>
                  <a:ext cx="587693" cy="638170"/>
                </a:xfrm>
                <a:prstGeom prst="arc">
                  <a:avLst>
                    <a:gd name="adj1" fmla="val 11050333"/>
                    <a:gd name="adj2" fmla="val 21371328"/>
                  </a:avLst>
                </a:prstGeom>
                <a:noFill/>
                <a:ln w="19050"/>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cxnSp>
              <p:nvCxnSpPr>
                <p:cNvPr id="16" name="直接箭头连接符 15">
                  <a:extLst>
                    <a:ext uri="{FF2B5EF4-FFF2-40B4-BE49-F238E27FC236}">
                      <a16:creationId xmlns:a16="http://schemas.microsoft.com/office/drawing/2014/main" id="{D44E7707-E9DB-AA70-9694-FD7C839FB9D3}"/>
                    </a:ext>
                  </a:extLst>
                </p:cNvPr>
                <p:cNvCxnSpPr>
                  <a:cxnSpLocks/>
                </p:cNvCxnSpPr>
                <p:nvPr/>
              </p:nvCxnSpPr>
              <p:spPr>
                <a:xfrm flipV="1">
                  <a:off x="2323836" y="5495924"/>
                  <a:ext cx="188169" cy="447675"/>
                </a:xfrm>
                <a:prstGeom prst="straightConnector1">
                  <a:avLst/>
                </a:prstGeom>
                <a:grpFill/>
                <a:ln w="19050">
                  <a:tailEnd type="triangle"/>
                </a:ln>
              </p:spPr>
              <p:style>
                <a:lnRef idx="1">
                  <a:schemeClr val="dk1"/>
                </a:lnRef>
                <a:fillRef idx="0">
                  <a:schemeClr val="dk1"/>
                </a:fillRef>
                <a:effectRef idx="0">
                  <a:schemeClr val="dk1"/>
                </a:effectRef>
                <a:fontRef idx="minor">
                  <a:schemeClr val="tx1"/>
                </a:fontRef>
              </p:style>
            </p:cxnSp>
          </p:grpSp>
          <p:grpSp>
            <p:nvGrpSpPr>
              <p:cNvPr id="17" name="组合 16">
                <a:extLst>
                  <a:ext uri="{FF2B5EF4-FFF2-40B4-BE49-F238E27FC236}">
                    <a16:creationId xmlns:a16="http://schemas.microsoft.com/office/drawing/2014/main" id="{82824A89-12C9-AA44-5920-38266D7CE023}"/>
                  </a:ext>
                </a:extLst>
              </p:cNvPr>
              <p:cNvGrpSpPr/>
              <p:nvPr/>
            </p:nvGrpSpPr>
            <p:grpSpPr>
              <a:xfrm>
                <a:off x="7871443" y="1853146"/>
                <a:ext cx="338958" cy="1334437"/>
                <a:chOff x="1302350" y="260582"/>
                <a:chExt cx="338958" cy="1334437"/>
              </a:xfrm>
            </p:grpSpPr>
            <p:cxnSp>
              <p:nvCxnSpPr>
                <p:cNvPr id="18" name="直接连接符 17">
                  <a:extLst>
                    <a:ext uri="{FF2B5EF4-FFF2-40B4-BE49-F238E27FC236}">
                      <a16:creationId xmlns:a16="http://schemas.microsoft.com/office/drawing/2014/main" id="{ADECBFDE-2CA0-794C-DD22-DBBC9234D6E7}"/>
                    </a:ext>
                  </a:extLst>
                </p:cNvPr>
                <p:cNvCxnSpPr>
                  <a:cxnSpLocks/>
                  <a:endCxn id="19" idx="4"/>
                </p:cNvCxnSpPr>
                <p:nvPr/>
              </p:nvCxnSpPr>
              <p:spPr>
                <a:xfrm flipV="1">
                  <a:off x="1471830" y="336777"/>
                  <a:ext cx="0" cy="1073576"/>
                </a:xfrm>
                <a:prstGeom prst="line">
                  <a:avLst/>
                </a:prstGeom>
                <a:ln w="19050"/>
              </p:spPr>
              <p:style>
                <a:lnRef idx="1">
                  <a:schemeClr val="dk1"/>
                </a:lnRef>
                <a:fillRef idx="0">
                  <a:schemeClr val="dk1"/>
                </a:fillRef>
                <a:effectRef idx="0">
                  <a:schemeClr val="dk1"/>
                </a:effectRef>
                <a:fontRef idx="minor">
                  <a:schemeClr val="tx1"/>
                </a:fontRef>
              </p:style>
            </p:cxnSp>
            <p:sp>
              <p:nvSpPr>
                <p:cNvPr id="19" name="椭圆 18">
                  <a:extLst>
                    <a:ext uri="{FF2B5EF4-FFF2-40B4-BE49-F238E27FC236}">
                      <a16:creationId xmlns:a16="http://schemas.microsoft.com/office/drawing/2014/main" id="{83DF0724-A48A-A3A7-661A-A47999AB85DF}"/>
                    </a:ext>
                  </a:extLst>
                </p:cNvPr>
                <p:cNvSpPr/>
                <p:nvPr/>
              </p:nvSpPr>
              <p:spPr>
                <a:xfrm>
                  <a:off x="1433732" y="260582"/>
                  <a:ext cx="76195" cy="7619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20" name="文本框 19">
                  <a:extLst>
                    <a:ext uri="{FF2B5EF4-FFF2-40B4-BE49-F238E27FC236}">
                      <a16:creationId xmlns:a16="http://schemas.microsoft.com/office/drawing/2014/main" id="{EA95DEFD-156D-6305-1043-657F910B1A37}"/>
                    </a:ext>
                  </a:extLst>
                </p:cNvPr>
                <p:cNvSpPr txBox="1"/>
                <p:nvPr/>
              </p:nvSpPr>
              <p:spPr>
                <a:xfrm>
                  <a:off x="1302350" y="1225687"/>
                  <a:ext cx="338958" cy="369332"/>
                </a:xfrm>
                <a:prstGeom prst="rect">
                  <a:avLst/>
                </a:prstGeom>
                <a:noFill/>
              </p:spPr>
              <p:txBody>
                <a:bodyPr wrap="square">
                  <a:spAutoFit/>
                </a:bodyPr>
                <a:lstStyle/>
                <a:p>
                  <a:r>
                    <a:rPr lang="en-US" altLang="zh-CN" b="1" dirty="0">
                      <a:latin typeface="+mj-ea"/>
                      <a:ea typeface="+mj-ea"/>
                      <a:cs typeface="Times New Roman" panose="02020603050405020304" pitchFamily="18" charset="0"/>
                    </a:rPr>
                    <a:t>×</a:t>
                  </a:r>
                  <a:endParaRPr lang="zh-CN" altLang="en-US" b="1" dirty="0">
                    <a:latin typeface="+mj-ea"/>
                    <a:ea typeface="+mj-ea"/>
                  </a:endParaRPr>
                </a:p>
              </p:txBody>
            </p:sp>
            <p:sp>
              <p:nvSpPr>
                <p:cNvPr id="21" name="文本框 20">
                  <a:extLst>
                    <a:ext uri="{FF2B5EF4-FFF2-40B4-BE49-F238E27FC236}">
                      <a16:creationId xmlns:a16="http://schemas.microsoft.com/office/drawing/2014/main" id="{AAD3F31E-E5D1-CFF0-B9EB-195F79A165F6}"/>
                    </a:ext>
                  </a:extLst>
                </p:cNvPr>
                <p:cNvSpPr txBox="1"/>
                <p:nvPr/>
              </p:nvSpPr>
              <p:spPr>
                <a:xfrm>
                  <a:off x="1302350" y="628438"/>
                  <a:ext cx="338958" cy="369332"/>
                </a:xfrm>
                <a:prstGeom prst="rect">
                  <a:avLst/>
                </a:prstGeom>
                <a:noFill/>
              </p:spPr>
              <p:txBody>
                <a:bodyPr wrap="square">
                  <a:spAutoFit/>
                </a:bodyPr>
                <a:lstStyle/>
                <a:p>
                  <a:r>
                    <a:rPr lang="en-US" altLang="zh-CN" b="1" dirty="0">
                      <a:latin typeface="+mj-ea"/>
                      <a:ea typeface="+mj-ea"/>
                      <a:cs typeface="Times New Roman" panose="02020603050405020304" pitchFamily="18" charset="0"/>
                    </a:rPr>
                    <a:t>×</a:t>
                  </a:r>
                  <a:endParaRPr lang="zh-CN" altLang="en-US" b="1" dirty="0">
                    <a:latin typeface="+mj-ea"/>
                    <a:ea typeface="+mj-ea"/>
                  </a:endParaRPr>
                </a:p>
              </p:txBody>
            </p:sp>
          </p:grpSp>
          <p:cxnSp>
            <p:nvCxnSpPr>
              <p:cNvPr id="22" name="直接连接符 21">
                <a:extLst>
                  <a:ext uri="{FF2B5EF4-FFF2-40B4-BE49-F238E27FC236}">
                    <a16:creationId xmlns:a16="http://schemas.microsoft.com/office/drawing/2014/main" id="{0D38B79B-583F-54BC-D83A-1F5EB530FA7C}"/>
                  </a:ext>
                </a:extLst>
              </p:cNvPr>
              <p:cNvCxnSpPr>
                <a:cxnSpLocks/>
              </p:cNvCxnSpPr>
              <p:nvPr/>
            </p:nvCxnSpPr>
            <p:spPr>
              <a:xfrm flipH="1">
                <a:off x="7227376" y="2517775"/>
                <a:ext cx="2886762"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3" name="直接连接符 22">
                <a:extLst>
                  <a:ext uri="{FF2B5EF4-FFF2-40B4-BE49-F238E27FC236}">
                    <a16:creationId xmlns:a16="http://schemas.microsoft.com/office/drawing/2014/main" id="{310BD059-533F-712F-013F-ED6D380E58C0}"/>
                  </a:ext>
                </a:extLst>
              </p:cNvPr>
              <p:cNvCxnSpPr>
                <a:cxnSpLocks/>
              </p:cNvCxnSpPr>
              <p:nvPr/>
            </p:nvCxnSpPr>
            <p:spPr>
              <a:xfrm flipH="1">
                <a:off x="7216793" y="2829665"/>
                <a:ext cx="2897345"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4" name="直接连接符 23">
                <a:extLst>
                  <a:ext uri="{FF2B5EF4-FFF2-40B4-BE49-F238E27FC236}">
                    <a16:creationId xmlns:a16="http://schemas.microsoft.com/office/drawing/2014/main" id="{60AB73F6-C8F8-52C4-4752-9D67D1EAB974}"/>
                  </a:ext>
                </a:extLst>
              </p:cNvPr>
              <p:cNvCxnSpPr>
                <a:cxnSpLocks/>
              </p:cNvCxnSpPr>
              <p:nvPr/>
            </p:nvCxnSpPr>
            <p:spPr>
              <a:xfrm flipH="1">
                <a:off x="7216793" y="3127375"/>
                <a:ext cx="2897345"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5" name="直接连接符 24">
                <a:extLst>
                  <a:ext uri="{FF2B5EF4-FFF2-40B4-BE49-F238E27FC236}">
                    <a16:creationId xmlns:a16="http://schemas.microsoft.com/office/drawing/2014/main" id="{1AC7D805-AD50-3E50-9BB0-212D6D7A258E}"/>
                  </a:ext>
                </a:extLst>
              </p:cNvPr>
              <p:cNvCxnSpPr>
                <a:cxnSpLocks/>
              </p:cNvCxnSpPr>
              <p:nvPr/>
            </p:nvCxnSpPr>
            <p:spPr>
              <a:xfrm flipH="1">
                <a:off x="7206210" y="3429000"/>
                <a:ext cx="2907928" cy="0"/>
              </a:xfrm>
              <a:prstGeom prst="line">
                <a:avLst/>
              </a:prstGeom>
              <a:ln w="19050"/>
            </p:spPr>
            <p:style>
              <a:lnRef idx="1">
                <a:schemeClr val="dk1"/>
              </a:lnRef>
              <a:fillRef idx="0">
                <a:schemeClr val="dk1"/>
              </a:fillRef>
              <a:effectRef idx="0">
                <a:schemeClr val="dk1"/>
              </a:effectRef>
              <a:fontRef idx="minor">
                <a:schemeClr val="tx1"/>
              </a:fontRef>
            </p:style>
          </p:cxnSp>
          <p:grpSp>
            <p:nvGrpSpPr>
              <p:cNvPr id="26" name="组合 25">
                <a:extLst>
                  <a:ext uri="{FF2B5EF4-FFF2-40B4-BE49-F238E27FC236}">
                    <a16:creationId xmlns:a16="http://schemas.microsoft.com/office/drawing/2014/main" id="{F040BE61-0FF4-5DFE-D11B-6E1E1A1D3A76}"/>
                  </a:ext>
                </a:extLst>
              </p:cNvPr>
              <p:cNvGrpSpPr/>
              <p:nvPr/>
            </p:nvGrpSpPr>
            <p:grpSpPr>
              <a:xfrm>
                <a:off x="8093256" y="1853145"/>
                <a:ext cx="339210" cy="1455903"/>
                <a:chOff x="1302098" y="260582"/>
                <a:chExt cx="339210" cy="1455903"/>
              </a:xfrm>
            </p:grpSpPr>
            <p:cxnSp>
              <p:nvCxnSpPr>
                <p:cNvPr id="27" name="直接连接符 26">
                  <a:extLst>
                    <a:ext uri="{FF2B5EF4-FFF2-40B4-BE49-F238E27FC236}">
                      <a16:creationId xmlns:a16="http://schemas.microsoft.com/office/drawing/2014/main" id="{9396FBA0-1296-A019-4AB2-917E49C8829B}"/>
                    </a:ext>
                  </a:extLst>
                </p:cNvPr>
                <p:cNvCxnSpPr>
                  <a:cxnSpLocks/>
                  <a:endCxn id="28" idx="4"/>
                </p:cNvCxnSpPr>
                <p:nvPr/>
              </p:nvCxnSpPr>
              <p:spPr>
                <a:xfrm flipV="1">
                  <a:off x="1471830" y="336777"/>
                  <a:ext cx="0" cy="1195042"/>
                </a:xfrm>
                <a:prstGeom prst="line">
                  <a:avLst/>
                </a:prstGeom>
                <a:ln w="19050"/>
              </p:spPr>
              <p:style>
                <a:lnRef idx="1">
                  <a:schemeClr val="dk1"/>
                </a:lnRef>
                <a:fillRef idx="0">
                  <a:schemeClr val="dk1"/>
                </a:fillRef>
                <a:effectRef idx="0">
                  <a:schemeClr val="dk1"/>
                </a:effectRef>
                <a:fontRef idx="minor">
                  <a:schemeClr val="tx1"/>
                </a:fontRef>
              </p:style>
            </p:cxnSp>
            <p:sp>
              <p:nvSpPr>
                <p:cNvPr id="28" name="椭圆 27">
                  <a:extLst>
                    <a:ext uri="{FF2B5EF4-FFF2-40B4-BE49-F238E27FC236}">
                      <a16:creationId xmlns:a16="http://schemas.microsoft.com/office/drawing/2014/main" id="{248E42D2-D398-737E-EB47-3E974089AFEA}"/>
                    </a:ext>
                  </a:extLst>
                </p:cNvPr>
                <p:cNvSpPr/>
                <p:nvPr/>
              </p:nvSpPr>
              <p:spPr>
                <a:xfrm>
                  <a:off x="1433732" y="260582"/>
                  <a:ext cx="76195" cy="7619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29" name="文本框 28">
                  <a:extLst>
                    <a:ext uri="{FF2B5EF4-FFF2-40B4-BE49-F238E27FC236}">
                      <a16:creationId xmlns:a16="http://schemas.microsoft.com/office/drawing/2014/main" id="{064971A6-2001-05A3-D767-9D8E5E754D1B}"/>
                    </a:ext>
                  </a:extLst>
                </p:cNvPr>
                <p:cNvSpPr txBox="1"/>
                <p:nvPr/>
              </p:nvSpPr>
              <p:spPr>
                <a:xfrm>
                  <a:off x="1302098" y="1347153"/>
                  <a:ext cx="338958" cy="369332"/>
                </a:xfrm>
                <a:prstGeom prst="rect">
                  <a:avLst/>
                </a:prstGeom>
                <a:noFill/>
              </p:spPr>
              <p:txBody>
                <a:bodyPr wrap="square">
                  <a:spAutoFit/>
                </a:bodyPr>
                <a:lstStyle/>
                <a:p>
                  <a:r>
                    <a:rPr lang="en-US" altLang="zh-CN" b="1" dirty="0">
                      <a:latin typeface="+mj-ea"/>
                      <a:ea typeface="+mj-ea"/>
                      <a:cs typeface="Times New Roman" panose="02020603050405020304" pitchFamily="18" charset="0"/>
                    </a:rPr>
                    <a:t>×</a:t>
                  </a:r>
                  <a:endParaRPr lang="zh-CN" altLang="en-US" b="1" dirty="0">
                    <a:latin typeface="+mj-ea"/>
                    <a:ea typeface="+mj-ea"/>
                  </a:endParaRPr>
                </a:p>
              </p:txBody>
            </p:sp>
            <p:sp>
              <p:nvSpPr>
                <p:cNvPr id="30" name="文本框 29">
                  <a:extLst>
                    <a:ext uri="{FF2B5EF4-FFF2-40B4-BE49-F238E27FC236}">
                      <a16:creationId xmlns:a16="http://schemas.microsoft.com/office/drawing/2014/main" id="{3D044E22-BB31-C51B-AF22-D08C223C7E78}"/>
                    </a:ext>
                  </a:extLst>
                </p:cNvPr>
                <p:cNvSpPr txBox="1"/>
                <p:nvPr/>
              </p:nvSpPr>
              <p:spPr>
                <a:xfrm>
                  <a:off x="1302350" y="736148"/>
                  <a:ext cx="338958" cy="369332"/>
                </a:xfrm>
                <a:prstGeom prst="rect">
                  <a:avLst/>
                </a:prstGeom>
                <a:noFill/>
              </p:spPr>
              <p:txBody>
                <a:bodyPr wrap="square">
                  <a:spAutoFit/>
                </a:bodyPr>
                <a:lstStyle/>
                <a:p>
                  <a:r>
                    <a:rPr lang="en-US" altLang="zh-CN" b="1" dirty="0">
                      <a:latin typeface="+mj-ea"/>
                      <a:ea typeface="+mj-ea"/>
                      <a:cs typeface="Times New Roman" panose="02020603050405020304" pitchFamily="18" charset="0"/>
                    </a:rPr>
                    <a:t>×</a:t>
                  </a:r>
                  <a:endParaRPr lang="zh-CN" altLang="en-US" b="1" dirty="0">
                    <a:latin typeface="+mj-ea"/>
                    <a:ea typeface="+mj-ea"/>
                  </a:endParaRPr>
                </a:p>
              </p:txBody>
            </p:sp>
          </p:grpSp>
          <p:grpSp>
            <p:nvGrpSpPr>
              <p:cNvPr id="31" name="组合 30">
                <a:extLst>
                  <a:ext uri="{FF2B5EF4-FFF2-40B4-BE49-F238E27FC236}">
                    <a16:creationId xmlns:a16="http://schemas.microsoft.com/office/drawing/2014/main" id="{B6AC7A55-BE4C-5D65-8F1C-0BA043C4CD93}"/>
                  </a:ext>
                </a:extLst>
              </p:cNvPr>
              <p:cNvGrpSpPr/>
              <p:nvPr/>
            </p:nvGrpSpPr>
            <p:grpSpPr>
              <a:xfrm>
                <a:off x="8953676" y="1853145"/>
                <a:ext cx="338958" cy="1753703"/>
                <a:chOff x="1302098" y="260582"/>
                <a:chExt cx="338958" cy="1753703"/>
              </a:xfrm>
            </p:grpSpPr>
            <p:cxnSp>
              <p:nvCxnSpPr>
                <p:cNvPr id="32" name="直接连接符 31">
                  <a:extLst>
                    <a:ext uri="{FF2B5EF4-FFF2-40B4-BE49-F238E27FC236}">
                      <a16:creationId xmlns:a16="http://schemas.microsoft.com/office/drawing/2014/main" id="{BF5F1025-AE30-CE32-DAFB-D173BBC7703B}"/>
                    </a:ext>
                  </a:extLst>
                </p:cNvPr>
                <p:cNvCxnSpPr>
                  <a:cxnSpLocks/>
                  <a:endCxn id="33" idx="4"/>
                </p:cNvCxnSpPr>
                <p:nvPr/>
              </p:nvCxnSpPr>
              <p:spPr>
                <a:xfrm flipV="1">
                  <a:off x="1471830" y="336777"/>
                  <a:ext cx="0" cy="1492842"/>
                </a:xfrm>
                <a:prstGeom prst="line">
                  <a:avLst/>
                </a:prstGeom>
                <a:ln w="19050"/>
              </p:spPr>
              <p:style>
                <a:lnRef idx="1">
                  <a:schemeClr val="dk1"/>
                </a:lnRef>
                <a:fillRef idx="0">
                  <a:schemeClr val="dk1"/>
                </a:fillRef>
                <a:effectRef idx="0">
                  <a:schemeClr val="dk1"/>
                </a:effectRef>
                <a:fontRef idx="minor">
                  <a:schemeClr val="tx1"/>
                </a:fontRef>
              </p:style>
            </p:cxnSp>
            <p:sp>
              <p:nvSpPr>
                <p:cNvPr id="33" name="椭圆 32">
                  <a:extLst>
                    <a:ext uri="{FF2B5EF4-FFF2-40B4-BE49-F238E27FC236}">
                      <a16:creationId xmlns:a16="http://schemas.microsoft.com/office/drawing/2014/main" id="{5E5EE5BC-59A8-BF09-3933-0457D662E711}"/>
                    </a:ext>
                  </a:extLst>
                </p:cNvPr>
                <p:cNvSpPr/>
                <p:nvPr/>
              </p:nvSpPr>
              <p:spPr>
                <a:xfrm>
                  <a:off x="1433732" y="260582"/>
                  <a:ext cx="76195" cy="7619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34" name="文本框 33">
                  <a:extLst>
                    <a:ext uri="{FF2B5EF4-FFF2-40B4-BE49-F238E27FC236}">
                      <a16:creationId xmlns:a16="http://schemas.microsoft.com/office/drawing/2014/main" id="{22D3A98D-9C46-68CA-C62D-86AA237CFEDB}"/>
                    </a:ext>
                  </a:extLst>
                </p:cNvPr>
                <p:cNvSpPr txBox="1"/>
                <p:nvPr/>
              </p:nvSpPr>
              <p:spPr>
                <a:xfrm>
                  <a:off x="1302098" y="1644953"/>
                  <a:ext cx="338958" cy="369332"/>
                </a:xfrm>
                <a:prstGeom prst="rect">
                  <a:avLst/>
                </a:prstGeom>
                <a:noFill/>
              </p:spPr>
              <p:txBody>
                <a:bodyPr wrap="square">
                  <a:spAutoFit/>
                </a:bodyPr>
                <a:lstStyle/>
                <a:p>
                  <a:r>
                    <a:rPr lang="en-US" altLang="zh-CN" b="1" dirty="0">
                      <a:latin typeface="+mj-ea"/>
                      <a:ea typeface="+mj-ea"/>
                      <a:cs typeface="Times New Roman" panose="02020603050405020304" pitchFamily="18" charset="0"/>
                    </a:rPr>
                    <a:t>×</a:t>
                  </a:r>
                  <a:endParaRPr lang="zh-CN" altLang="en-US" b="1" dirty="0">
                    <a:latin typeface="+mj-ea"/>
                    <a:ea typeface="+mj-ea"/>
                  </a:endParaRPr>
                </a:p>
              </p:txBody>
            </p:sp>
            <p:sp>
              <p:nvSpPr>
                <p:cNvPr id="35" name="文本框 34">
                  <a:extLst>
                    <a:ext uri="{FF2B5EF4-FFF2-40B4-BE49-F238E27FC236}">
                      <a16:creationId xmlns:a16="http://schemas.microsoft.com/office/drawing/2014/main" id="{4E5A155B-78F0-B82B-FC3D-420CA97FDCDE}"/>
                    </a:ext>
                  </a:extLst>
                </p:cNvPr>
                <p:cNvSpPr txBox="1"/>
                <p:nvPr/>
              </p:nvSpPr>
              <p:spPr>
                <a:xfrm>
                  <a:off x="1302098" y="1049760"/>
                  <a:ext cx="338958" cy="369332"/>
                </a:xfrm>
                <a:prstGeom prst="rect">
                  <a:avLst/>
                </a:prstGeom>
                <a:noFill/>
              </p:spPr>
              <p:txBody>
                <a:bodyPr wrap="square">
                  <a:spAutoFit/>
                </a:bodyPr>
                <a:lstStyle/>
                <a:p>
                  <a:r>
                    <a:rPr lang="en-US" altLang="zh-CN" b="1" dirty="0">
                      <a:latin typeface="+mj-ea"/>
                      <a:ea typeface="+mj-ea"/>
                      <a:cs typeface="Times New Roman" panose="02020603050405020304" pitchFamily="18" charset="0"/>
                    </a:rPr>
                    <a:t>×</a:t>
                  </a:r>
                  <a:endParaRPr lang="zh-CN" altLang="en-US" b="1" dirty="0">
                    <a:latin typeface="+mj-ea"/>
                    <a:ea typeface="+mj-ea"/>
                  </a:endParaRPr>
                </a:p>
              </p:txBody>
            </p:sp>
          </p:grpSp>
          <p:sp>
            <p:nvSpPr>
              <p:cNvPr id="36" name="左大括号 35">
                <a:extLst>
                  <a:ext uri="{FF2B5EF4-FFF2-40B4-BE49-F238E27FC236}">
                    <a16:creationId xmlns:a16="http://schemas.microsoft.com/office/drawing/2014/main" id="{5FAA42D4-55BE-E118-E224-5C33BC514697}"/>
                  </a:ext>
                </a:extLst>
              </p:cNvPr>
              <p:cNvSpPr/>
              <p:nvPr/>
            </p:nvSpPr>
            <p:spPr>
              <a:xfrm>
                <a:off x="7020200" y="2405668"/>
                <a:ext cx="102988" cy="423994"/>
              </a:xfrm>
              <a:prstGeom prst="leftBrac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accent6">
                      <a:lumMod val="75000"/>
                    </a:schemeClr>
                  </a:solidFill>
                </a:endParaRPr>
              </a:p>
            </p:txBody>
          </p:sp>
          <p:sp>
            <p:nvSpPr>
              <p:cNvPr id="37" name="左大括号 36">
                <a:extLst>
                  <a:ext uri="{FF2B5EF4-FFF2-40B4-BE49-F238E27FC236}">
                    <a16:creationId xmlns:a16="http://schemas.microsoft.com/office/drawing/2014/main" id="{EB85AAEC-F32F-B0F8-95D0-4C491CCA85F0}"/>
                  </a:ext>
                </a:extLst>
              </p:cNvPr>
              <p:cNvSpPr/>
              <p:nvPr/>
            </p:nvSpPr>
            <p:spPr>
              <a:xfrm>
                <a:off x="7016636" y="3009607"/>
                <a:ext cx="102988" cy="419393"/>
              </a:xfrm>
              <a:prstGeom prst="leftBrac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C00000"/>
                  </a:solidFill>
                </a:endParaRPr>
              </a:p>
            </p:txBody>
          </p:sp>
          <p:sp>
            <p:nvSpPr>
              <p:cNvPr id="38" name="文本框 37">
                <a:extLst>
                  <a:ext uri="{FF2B5EF4-FFF2-40B4-BE49-F238E27FC236}">
                    <a16:creationId xmlns:a16="http://schemas.microsoft.com/office/drawing/2014/main" id="{B6624F3B-A0E8-59DB-5488-791271629C31}"/>
                  </a:ext>
                </a:extLst>
              </p:cNvPr>
              <p:cNvSpPr txBox="1"/>
              <p:nvPr/>
            </p:nvSpPr>
            <p:spPr>
              <a:xfrm>
                <a:off x="8461917" y="2530872"/>
                <a:ext cx="400110" cy="283971"/>
              </a:xfrm>
              <a:prstGeom prst="rect">
                <a:avLst/>
              </a:prstGeom>
              <a:noFill/>
            </p:spPr>
            <p:txBody>
              <a:bodyPr vert="eaVert" wrap="square" rtlCol="0">
                <a:spAutoFit/>
              </a:bodyPr>
              <a:lstStyle/>
              <a:p>
                <a:pPr algn="ctr"/>
                <a:r>
                  <a:rPr lang="en-US" altLang="zh-CN" sz="1400" dirty="0"/>
                  <a:t>…</a:t>
                </a:r>
                <a:endParaRPr lang="zh-CN" altLang="en-US" sz="1400" dirty="0"/>
              </a:p>
            </p:txBody>
          </p:sp>
          <p:sp>
            <p:nvSpPr>
              <p:cNvPr id="39" name="文本框 38">
                <a:extLst>
                  <a:ext uri="{FF2B5EF4-FFF2-40B4-BE49-F238E27FC236}">
                    <a16:creationId xmlns:a16="http://schemas.microsoft.com/office/drawing/2014/main" id="{09D2726D-1A4D-F368-290A-2A9CD9AC4F27}"/>
                  </a:ext>
                </a:extLst>
              </p:cNvPr>
              <p:cNvSpPr txBox="1"/>
              <p:nvPr/>
            </p:nvSpPr>
            <p:spPr>
              <a:xfrm>
                <a:off x="8458842" y="3140901"/>
                <a:ext cx="400110" cy="283971"/>
              </a:xfrm>
              <a:prstGeom prst="rect">
                <a:avLst/>
              </a:prstGeom>
              <a:noFill/>
            </p:spPr>
            <p:txBody>
              <a:bodyPr vert="eaVert" wrap="square" rtlCol="0">
                <a:spAutoFit/>
              </a:bodyPr>
              <a:lstStyle/>
              <a:p>
                <a:pPr algn="ctr"/>
                <a:r>
                  <a:rPr lang="en-US" altLang="zh-CN" sz="1400" dirty="0"/>
                  <a:t>…</a:t>
                </a:r>
                <a:endParaRPr lang="zh-CN" altLang="en-US" sz="1400" dirty="0"/>
              </a:p>
            </p:txBody>
          </p:sp>
          <p:sp>
            <p:nvSpPr>
              <p:cNvPr id="40" name="文本框 39">
                <a:extLst>
                  <a:ext uri="{FF2B5EF4-FFF2-40B4-BE49-F238E27FC236}">
                    <a16:creationId xmlns:a16="http://schemas.microsoft.com/office/drawing/2014/main" id="{E5D12C74-8095-2571-985D-0986D9829745}"/>
                  </a:ext>
                </a:extLst>
              </p:cNvPr>
              <p:cNvSpPr txBox="1"/>
              <p:nvPr/>
            </p:nvSpPr>
            <p:spPr>
              <a:xfrm>
                <a:off x="8489597" y="1834915"/>
                <a:ext cx="336443" cy="307777"/>
              </a:xfrm>
              <a:prstGeom prst="rect">
                <a:avLst/>
              </a:prstGeom>
              <a:noFill/>
            </p:spPr>
            <p:txBody>
              <a:bodyPr wrap="square" rtlCol="0">
                <a:spAutoFit/>
              </a:bodyPr>
              <a:lstStyle/>
              <a:p>
                <a:pPr algn="ctr"/>
                <a:r>
                  <a:rPr lang="en-US" altLang="zh-CN" sz="1400" dirty="0"/>
                  <a:t>…</a:t>
                </a:r>
                <a:endParaRPr lang="zh-CN" altLang="en-US" sz="1400" dirty="0"/>
              </a:p>
            </p:txBody>
          </p:sp>
        </p:grpSp>
        <mc:AlternateContent xmlns:mc="http://schemas.openxmlformats.org/markup-compatibility/2006" xmlns:a14="http://schemas.microsoft.com/office/drawing/2010/main">
          <mc:Choice Requires="a14">
            <p:sp>
              <p:nvSpPr>
                <p:cNvPr id="42" name="文本框 41">
                  <a:extLst>
                    <a:ext uri="{FF2B5EF4-FFF2-40B4-BE49-F238E27FC236}">
                      <a16:creationId xmlns:a16="http://schemas.microsoft.com/office/drawing/2014/main" id="{11A07643-E602-31E6-499B-D57B8388BB4E}"/>
                    </a:ext>
                  </a:extLst>
                </p:cNvPr>
                <p:cNvSpPr txBox="1"/>
                <p:nvPr/>
              </p:nvSpPr>
              <p:spPr>
                <a:xfrm>
                  <a:off x="10206419" y="1633322"/>
                  <a:ext cx="1652025" cy="369332"/>
                </a:xfrm>
                <a:prstGeom prst="rect">
                  <a:avLst/>
                </a:prstGeom>
                <a:noFill/>
              </p:spPr>
              <p:txBody>
                <a:bodyPr wrap="square" rtlCol="0">
                  <a:spAutoFit/>
                </a:bodyPr>
                <a:lstStyle/>
                <a:p>
                  <a:r>
                    <a:rPr lang="en-US" altLang="zh-CN" dirty="0">
                      <a:sym typeface="Wingdings" panose="05000000000000000000" pitchFamily="2" charset="2"/>
                    </a:rPr>
                    <a:t> </a:t>
                  </a:r>
                  <a:r>
                    <a:rPr lang="en-US" altLang="zh-CN" dirty="0"/>
                    <a:t>1</a:t>
                  </a:r>
                  <a:r>
                    <a:rPr lang="zh-CN" altLang="en-US" dirty="0"/>
                    <a:t>，</a:t>
                  </a:r>
                  <a:r>
                    <a:rPr lang="zh-CN" altLang="en-US" dirty="0">
                      <a:latin typeface="宋体" panose="02010600030101010101" pitchFamily="2" charset="-122"/>
                      <a:ea typeface="宋体" panose="02010600030101010101" pitchFamily="2" charset="-122"/>
                    </a:rPr>
                    <a:t>概率</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1</m:t>
                          </m:r>
                        </m:sub>
                      </m:sSub>
                    </m:oMath>
                  </a14:m>
                  <a:endParaRPr lang="zh-CN" altLang="en-US" dirty="0"/>
                </a:p>
              </p:txBody>
            </p:sp>
          </mc:Choice>
          <mc:Fallback xmlns="">
            <p:sp>
              <p:nvSpPr>
                <p:cNvPr id="42" name="文本框 41">
                  <a:extLst>
                    <a:ext uri="{FF2B5EF4-FFF2-40B4-BE49-F238E27FC236}">
                      <a16:creationId xmlns:a16="http://schemas.microsoft.com/office/drawing/2014/main" id="{11A07643-E602-31E6-499B-D57B8388BB4E}"/>
                    </a:ext>
                  </a:extLst>
                </p:cNvPr>
                <p:cNvSpPr txBox="1">
                  <a:spLocks noRot="1" noChangeAspect="1" noMove="1" noResize="1" noEditPoints="1" noAdjustHandles="1" noChangeArrowheads="1" noChangeShapeType="1" noTextEdit="1"/>
                </p:cNvSpPr>
                <p:nvPr/>
              </p:nvSpPr>
              <p:spPr>
                <a:xfrm>
                  <a:off x="10206419" y="1633322"/>
                  <a:ext cx="1652025" cy="369332"/>
                </a:xfrm>
                <a:prstGeom prst="rect">
                  <a:avLst/>
                </a:prstGeom>
                <a:blipFill>
                  <a:blip r:embed="rId6"/>
                  <a:stretch>
                    <a:fillRect l="-2941" t="-13115" b="-26230"/>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44" name="文本框 43">
                <a:extLst>
                  <a:ext uri="{FF2B5EF4-FFF2-40B4-BE49-F238E27FC236}">
                    <a16:creationId xmlns:a16="http://schemas.microsoft.com/office/drawing/2014/main" id="{42A9B824-8C85-EE64-A57C-FA0D03D5BB46}"/>
                  </a:ext>
                </a:extLst>
              </p:cNvPr>
              <p:cNvSpPr txBox="1"/>
              <p:nvPr/>
            </p:nvSpPr>
            <p:spPr>
              <a:xfrm>
                <a:off x="9348347" y="3042691"/>
                <a:ext cx="214327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altLang="zh-CN" sz="2000" b="0" i="1" smtClean="0">
                          <a:solidFill>
                            <a:srgbClr val="C00000"/>
                          </a:solidFill>
                          <a:latin typeface="Cambria Math" panose="02040503050406030204" pitchFamily="18" charset="0"/>
                        </a:rPr>
                        <m:t>tr</m:t>
                      </m:r>
                      <m:d>
                        <m:dPr>
                          <m:ctrlPr>
                            <a:rPr lang="en-US" altLang="zh-CN" sz="2000" b="0" i="1" smtClean="0">
                              <a:solidFill>
                                <a:srgbClr val="C00000"/>
                              </a:solidFill>
                              <a:latin typeface="Cambria Math" panose="02040503050406030204" pitchFamily="18" charset="0"/>
                            </a:rPr>
                          </m:ctrlPr>
                        </m:dPr>
                        <m:e>
                          <m:sSub>
                            <m:sSubPr>
                              <m:ctrlPr>
                                <a:rPr lang="en-US" altLang="zh-CN" sz="2000" b="0" i="1" smtClean="0">
                                  <a:solidFill>
                                    <a:srgbClr val="C00000"/>
                                  </a:solidFill>
                                  <a:latin typeface="Cambria Math" panose="02040503050406030204" pitchFamily="18" charset="0"/>
                                </a:rPr>
                              </m:ctrlPr>
                            </m:sSubPr>
                            <m:e>
                              <m:r>
                                <a:rPr lang="en-US" altLang="zh-CN" sz="2000" b="0" i="1" smtClean="0">
                                  <a:solidFill>
                                    <a:srgbClr val="C00000"/>
                                  </a:solidFill>
                                  <a:latin typeface="Cambria Math" panose="02040503050406030204" pitchFamily="18" charset="0"/>
                                </a:rPr>
                                <m:t>𝜌</m:t>
                              </m:r>
                            </m:e>
                            <m:sub>
                              <m:r>
                                <a:rPr lang="en-US" altLang="zh-CN" sz="2000" b="0" i="1" smtClean="0">
                                  <a:solidFill>
                                    <a:srgbClr val="C00000"/>
                                  </a:solidFill>
                                  <a:latin typeface="Cambria Math" panose="02040503050406030204" pitchFamily="18" charset="0"/>
                                </a:rPr>
                                <m:t>1</m:t>
                              </m:r>
                            </m:sub>
                          </m:sSub>
                          <m:sSub>
                            <m:sSubPr>
                              <m:ctrlPr>
                                <a:rPr lang="en-US" altLang="zh-CN" sz="2000" b="0" i="1" smtClean="0">
                                  <a:solidFill>
                                    <a:srgbClr val="C00000"/>
                                  </a:solidFill>
                                  <a:latin typeface="Cambria Math" panose="02040503050406030204" pitchFamily="18" charset="0"/>
                                </a:rPr>
                              </m:ctrlPr>
                            </m:sSubPr>
                            <m:e>
                              <m:r>
                                <a:rPr lang="en-US" altLang="zh-CN" sz="2000" b="0" i="1" smtClean="0">
                                  <a:solidFill>
                                    <a:srgbClr val="C00000"/>
                                  </a:solidFill>
                                  <a:latin typeface="Cambria Math" panose="02040503050406030204" pitchFamily="18" charset="0"/>
                                </a:rPr>
                                <m:t>𝜌</m:t>
                              </m:r>
                            </m:e>
                            <m:sub>
                              <m:r>
                                <a:rPr lang="en-US" altLang="zh-CN" sz="2000" b="0" i="1" smtClean="0">
                                  <a:solidFill>
                                    <a:srgbClr val="C00000"/>
                                  </a:solidFill>
                                  <a:latin typeface="Cambria Math" panose="02040503050406030204" pitchFamily="18" charset="0"/>
                                </a:rPr>
                                <m:t>2</m:t>
                              </m:r>
                            </m:sub>
                          </m:sSub>
                        </m:e>
                      </m:d>
                      <m:r>
                        <a:rPr lang="en-US" altLang="zh-CN" sz="2000" b="0" i="0" smtClean="0">
                          <a:solidFill>
                            <a:srgbClr val="C00000"/>
                          </a:solidFill>
                          <a:latin typeface="Cambria Math" panose="02040503050406030204" pitchFamily="18" charset="0"/>
                        </a:rPr>
                        <m:t>=</m:t>
                      </m:r>
                      <m:r>
                        <a:rPr lang="en-US" altLang="zh-CN" sz="2000" b="0" i="1" smtClean="0">
                          <a:solidFill>
                            <a:srgbClr val="C00000"/>
                          </a:solidFill>
                          <a:latin typeface="Cambria Math" panose="02040503050406030204" pitchFamily="18" charset="0"/>
                        </a:rPr>
                        <m:t>1−2</m:t>
                      </m:r>
                      <m:sSub>
                        <m:sSubPr>
                          <m:ctrlPr>
                            <a:rPr lang="en-US" altLang="zh-CN" sz="2000" b="0" i="1" smtClean="0">
                              <a:solidFill>
                                <a:srgbClr val="C00000"/>
                              </a:solidFill>
                              <a:latin typeface="Cambria Math" panose="02040503050406030204" pitchFamily="18" charset="0"/>
                            </a:rPr>
                          </m:ctrlPr>
                        </m:sSubPr>
                        <m:e>
                          <m:r>
                            <a:rPr lang="en-US" altLang="zh-CN" sz="2000" b="0" i="1" smtClean="0">
                              <a:solidFill>
                                <a:srgbClr val="C00000"/>
                              </a:solidFill>
                              <a:latin typeface="Cambria Math" panose="02040503050406030204" pitchFamily="18" charset="0"/>
                            </a:rPr>
                            <m:t>𝑝</m:t>
                          </m:r>
                        </m:e>
                        <m:sub>
                          <m:r>
                            <a:rPr lang="en-US" altLang="zh-CN" sz="2000" b="0" i="1" smtClean="0">
                              <a:solidFill>
                                <a:srgbClr val="C00000"/>
                              </a:solidFill>
                              <a:latin typeface="Cambria Math" panose="02040503050406030204" pitchFamily="18" charset="0"/>
                            </a:rPr>
                            <m:t>1</m:t>
                          </m:r>
                        </m:sub>
                      </m:sSub>
                    </m:oMath>
                  </m:oMathPara>
                </a14:m>
                <a:endParaRPr lang="zh-CN" altLang="en-US" sz="2000" i="1" dirty="0">
                  <a:solidFill>
                    <a:srgbClr val="C00000"/>
                  </a:solidFill>
                </a:endParaRPr>
              </a:p>
            </p:txBody>
          </p:sp>
        </mc:Choice>
        <mc:Fallback xmlns="">
          <p:sp>
            <p:nvSpPr>
              <p:cNvPr id="44" name="文本框 43">
                <a:extLst>
                  <a:ext uri="{FF2B5EF4-FFF2-40B4-BE49-F238E27FC236}">
                    <a16:creationId xmlns:a16="http://schemas.microsoft.com/office/drawing/2014/main" id="{42A9B824-8C85-EE64-A57C-FA0D03D5BB46}"/>
                  </a:ext>
                </a:extLst>
              </p:cNvPr>
              <p:cNvSpPr txBox="1">
                <a:spLocks noRot="1" noChangeAspect="1" noMove="1" noResize="1" noEditPoints="1" noAdjustHandles="1" noChangeArrowheads="1" noChangeShapeType="1" noTextEdit="1"/>
              </p:cNvSpPr>
              <p:nvPr/>
            </p:nvSpPr>
            <p:spPr>
              <a:xfrm>
                <a:off x="9348347" y="3042691"/>
                <a:ext cx="2143279" cy="307777"/>
              </a:xfrm>
              <a:prstGeom prst="rect">
                <a:avLst/>
              </a:prstGeom>
              <a:blipFill>
                <a:blip r:embed="rId7"/>
                <a:stretch>
                  <a:fillRect l="-1994" r="-570" b="-23529"/>
                </a:stretch>
              </a:blipFill>
            </p:spPr>
            <p:txBody>
              <a:bodyPr/>
              <a:lstStyle/>
              <a:p>
                <a:r>
                  <a:rPr lang="zh-CN" altLang="en-US">
                    <a:noFill/>
                  </a:rPr>
                  <a:t> </a:t>
                </a:r>
              </a:p>
            </p:txBody>
          </p:sp>
        </mc:Fallback>
      </mc:AlternateContent>
      <p:sp>
        <p:nvSpPr>
          <p:cNvPr id="45" name="文本框 44">
            <a:extLst>
              <a:ext uri="{FF2B5EF4-FFF2-40B4-BE49-F238E27FC236}">
                <a16:creationId xmlns:a16="http://schemas.microsoft.com/office/drawing/2014/main" id="{B3DC7602-D0A9-8D4D-38F6-BC73BDE708AF}"/>
              </a:ext>
            </a:extLst>
          </p:cNvPr>
          <p:cNvSpPr txBox="1"/>
          <p:nvPr/>
        </p:nvSpPr>
        <p:spPr>
          <a:xfrm>
            <a:off x="6357476" y="4395687"/>
            <a:ext cx="2944483" cy="369332"/>
          </a:xfrm>
          <a:prstGeom prst="rect">
            <a:avLst/>
          </a:prstGeom>
          <a:noFill/>
        </p:spPr>
        <p:txBody>
          <a:bodyPr wrap="square" rtlCol="0">
            <a:spAutoFit/>
          </a:bodyPr>
          <a:lstStyle/>
          <a:p>
            <a:pPr algn="ctr"/>
            <a:r>
              <a:rPr lang="zh-CN" altLang="en-US" dirty="0">
                <a:latin typeface="宋体" panose="02010600030101010101" pitchFamily="2" charset="-122"/>
                <a:ea typeface="宋体" panose="02010600030101010101" pitchFamily="2" charset="-122"/>
              </a:rPr>
              <a:t>实现交换测试的量子线路</a:t>
            </a:r>
          </a:p>
        </p:txBody>
      </p:sp>
    </p:spTree>
    <p:extLst>
      <p:ext uri="{BB962C8B-B14F-4D97-AF65-F5344CB8AC3E}">
        <p14:creationId xmlns:p14="http://schemas.microsoft.com/office/powerpoint/2010/main" val="108606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6" end="16"/>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48AF5E-F979-4BD5-9DD8-3C5B5EFFACC6}"/>
              </a:ext>
            </a:extLst>
          </p:cNvPr>
          <p:cNvSpPr>
            <a:spLocks noGrp="1"/>
          </p:cNvSpPr>
          <p:nvPr>
            <p:ph type="title"/>
          </p:nvPr>
        </p:nvSpPr>
        <p:spPr/>
        <p:txBody>
          <a:bodyPr/>
          <a:lstStyle/>
          <a:p>
            <a:r>
              <a:rPr lang="zh-CN" altLang="en-US" dirty="0"/>
              <a:t>量子计算中的软件</a:t>
            </a:r>
          </a:p>
        </p:txBody>
      </p:sp>
      <p:sp>
        <p:nvSpPr>
          <p:cNvPr id="3" name="内容占位符 2">
            <a:extLst>
              <a:ext uri="{FF2B5EF4-FFF2-40B4-BE49-F238E27FC236}">
                <a16:creationId xmlns:a16="http://schemas.microsoft.com/office/drawing/2014/main" id="{5827639C-C56A-4813-9370-03CD8928640B}"/>
              </a:ext>
            </a:extLst>
          </p:cNvPr>
          <p:cNvSpPr>
            <a:spLocks noGrp="1"/>
          </p:cNvSpPr>
          <p:nvPr>
            <p:ph idx="1"/>
          </p:nvPr>
        </p:nvSpPr>
        <p:spPr/>
        <p:txBody>
          <a:bodyPr/>
          <a:lstStyle/>
          <a:p>
            <a:r>
              <a:rPr lang="zh-CN" altLang="en-US" dirty="0"/>
              <a:t>计算机系统＝硬件＋软件</a:t>
            </a:r>
            <a:endParaRPr lang="en-US" altLang="zh-CN" dirty="0"/>
          </a:p>
          <a:p>
            <a:r>
              <a:rPr lang="zh-CN" altLang="en-US" dirty="0"/>
              <a:t>量子软件</a:t>
            </a:r>
            <a:endParaRPr lang="en-US" altLang="zh-CN" dirty="0"/>
          </a:p>
          <a:p>
            <a:pPr lvl="1"/>
            <a:r>
              <a:rPr lang="zh-CN" altLang="en-US" dirty="0"/>
              <a:t>量子编程语言、量子编译器和模拟器、量子开发平台、基础算法库</a:t>
            </a:r>
            <a:endParaRPr lang="en-US" altLang="zh-CN" dirty="0"/>
          </a:p>
          <a:p>
            <a:pPr lvl="1"/>
            <a:r>
              <a:rPr lang="zh-CN" altLang="en-US" dirty="0"/>
              <a:t>用户为解决具体问题而编写的量子程序</a:t>
            </a:r>
            <a:endParaRPr lang="en-US" altLang="zh-CN" dirty="0"/>
          </a:p>
          <a:p>
            <a:pPr lvl="1"/>
            <a:r>
              <a:rPr lang="zh-CN" altLang="en-US" dirty="0"/>
              <a:t>量子软件开发和管理的方法</a:t>
            </a:r>
            <a:endParaRPr lang="en-US" altLang="zh-CN" dirty="0"/>
          </a:p>
          <a:p>
            <a:r>
              <a:rPr lang="zh-CN" altLang="en-US" dirty="0"/>
              <a:t>量子软件也是量子计算技术中同样重要一环</a:t>
            </a:r>
            <a:endParaRPr lang="en-US" altLang="zh-CN" dirty="0"/>
          </a:p>
          <a:p>
            <a:endParaRPr lang="en-US" altLang="zh-CN" dirty="0"/>
          </a:p>
          <a:p>
            <a:r>
              <a:rPr lang="zh-CN" altLang="en-US" dirty="0"/>
              <a:t>软件工程</a:t>
            </a:r>
            <a:endParaRPr lang="en-US" altLang="zh-CN" dirty="0"/>
          </a:p>
          <a:p>
            <a:pPr lvl="1"/>
            <a:r>
              <a:rPr lang="en-US" altLang="zh-CN" dirty="0"/>
              <a:t>20</a:t>
            </a:r>
            <a:r>
              <a:rPr lang="zh-CN" altLang="en-US" dirty="0"/>
              <a:t>世纪</a:t>
            </a:r>
            <a:r>
              <a:rPr lang="en-US" altLang="zh-CN" dirty="0"/>
              <a:t>60</a:t>
            </a:r>
            <a:r>
              <a:rPr lang="zh-CN" altLang="en-US" dirty="0"/>
              <a:t>年代出现“软件危机”</a:t>
            </a:r>
            <a:endParaRPr lang="en-US" altLang="zh-CN" dirty="0"/>
          </a:p>
          <a:p>
            <a:pPr lvl="2"/>
            <a:r>
              <a:rPr lang="zh-CN" altLang="en-US" dirty="0"/>
              <a:t>随着计算机的广泛应用，软件生产效率和质量跟不上社会发展的需要</a:t>
            </a:r>
          </a:p>
          <a:p>
            <a:pPr lvl="1"/>
            <a:r>
              <a:rPr lang="zh-CN" altLang="en-US" dirty="0">
                <a:solidFill>
                  <a:srgbClr val="C00000"/>
                </a:solidFill>
              </a:rPr>
              <a:t>使用工程方法来组织和管理软件开发</a:t>
            </a:r>
            <a:endParaRPr lang="en-US" altLang="zh-CN" dirty="0">
              <a:solidFill>
                <a:srgbClr val="C00000"/>
              </a:solidFill>
            </a:endParaRPr>
          </a:p>
          <a:p>
            <a:endParaRPr lang="zh-CN" altLang="en-US" dirty="0"/>
          </a:p>
        </p:txBody>
      </p:sp>
      <p:sp>
        <p:nvSpPr>
          <p:cNvPr id="4" name="灯片编号占位符 3">
            <a:extLst>
              <a:ext uri="{FF2B5EF4-FFF2-40B4-BE49-F238E27FC236}">
                <a16:creationId xmlns:a16="http://schemas.microsoft.com/office/drawing/2014/main" id="{C1F788DF-7888-4F6D-9B5C-6F2F462FDED0}"/>
              </a:ext>
            </a:extLst>
          </p:cNvPr>
          <p:cNvSpPr>
            <a:spLocks noGrp="1"/>
          </p:cNvSpPr>
          <p:nvPr>
            <p:ph type="sldNum" sz="quarter" idx="12"/>
          </p:nvPr>
        </p:nvSpPr>
        <p:spPr/>
        <p:txBody>
          <a:bodyPr/>
          <a:lstStyle/>
          <a:p>
            <a:fld id="{3886D374-442B-4631-8E91-4C7E5C84F7D9}" type="slidenum">
              <a:rPr lang="zh-CN" altLang="en-US" smtClean="0"/>
              <a:t>13</a:t>
            </a:fld>
            <a:endParaRPr lang="zh-CN" altLang="en-US"/>
          </a:p>
        </p:txBody>
      </p:sp>
      <p:pic>
        <p:nvPicPr>
          <p:cNvPr id="5" name="图片 4">
            <a:extLst>
              <a:ext uri="{FF2B5EF4-FFF2-40B4-BE49-F238E27FC236}">
                <a16:creationId xmlns:a16="http://schemas.microsoft.com/office/drawing/2014/main" id="{ACE6923B-CE6D-4A78-9266-6FAA48881DEB}"/>
              </a:ext>
            </a:extLst>
          </p:cNvPr>
          <p:cNvPicPr>
            <a:picLocks noChangeAspect="1"/>
          </p:cNvPicPr>
          <p:nvPr/>
        </p:nvPicPr>
        <p:blipFill>
          <a:blip r:embed="rId2"/>
          <a:stretch>
            <a:fillRect/>
          </a:stretch>
        </p:blipFill>
        <p:spPr>
          <a:xfrm>
            <a:off x="8096931" y="898804"/>
            <a:ext cx="2442213" cy="1414128"/>
          </a:xfrm>
          <a:prstGeom prst="rect">
            <a:avLst/>
          </a:prstGeom>
        </p:spPr>
      </p:pic>
      <p:sp>
        <p:nvSpPr>
          <p:cNvPr id="6" name="文本框 3">
            <a:extLst>
              <a:ext uri="{FF2B5EF4-FFF2-40B4-BE49-F238E27FC236}">
                <a16:creationId xmlns:a16="http://schemas.microsoft.com/office/drawing/2014/main" id="{788CC1E9-105E-444F-8391-A00976819FEB}"/>
              </a:ext>
            </a:extLst>
          </p:cNvPr>
          <p:cNvSpPr txBox="1"/>
          <p:nvPr/>
        </p:nvSpPr>
        <p:spPr>
          <a:xfrm>
            <a:off x="8096931" y="2308355"/>
            <a:ext cx="244221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600" dirty="0">
                <a:latin typeface="宋体" panose="02010600030101010101" pitchFamily="2" charset="-122"/>
                <a:ea typeface="宋体" panose="02010600030101010101" pitchFamily="2" charset="-122"/>
              </a:rPr>
              <a:t>量子硬件</a:t>
            </a:r>
          </a:p>
        </p:txBody>
      </p:sp>
      <p:sp>
        <p:nvSpPr>
          <p:cNvPr id="7" name="文本框 4">
            <a:extLst>
              <a:ext uri="{FF2B5EF4-FFF2-40B4-BE49-F238E27FC236}">
                <a16:creationId xmlns:a16="http://schemas.microsoft.com/office/drawing/2014/main" id="{AB1151DF-BF32-45CB-BA5E-2FB3000BF6E3}"/>
              </a:ext>
            </a:extLst>
          </p:cNvPr>
          <p:cNvSpPr txBox="1"/>
          <p:nvPr/>
        </p:nvSpPr>
        <p:spPr>
          <a:xfrm>
            <a:off x="7907798" y="4152464"/>
            <a:ext cx="2820479"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600" dirty="0">
                <a:latin typeface="宋体" panose="02010600030101010101" pitchFamily="2" charset="-122"/>
                <a:ea typeface="宋体" panose="02010600030101010101" pitchFamily="2" charset="-122"/>
              </a:rPr>
              <a:t>量子软件</a:t>
            </a:r>
            <a:endParaRPr lang="en-US" altLang="zh-CN" sz="1600" dirty="0">
              <a:latin typeface="宋体" panose="02010600030101010101" pitchFamily="2" charset="-122"/>
              <a:ea typeface="宋体" panose="02010600030101010101" pitchFamily="2" charset="-122"/>
            </a:endParaRPr>
          </a:p>
        </p:txBody>
      </p:sp>
      <p:pic>
        <p:nvPicPr>
          <p:cNvPr id="8" name="图片 7">
            <a:extLst>
              <a:ext uri="{FF2B5EF4-FFF2-40B4-BE49-F238E27FC236}">
                <a16:creationId xmlns:a16="http://schemas.microsoft.com/office/drawing/2014/main" id="{E181B06E-F01D-450A-A0A1-111CF1AB29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7797" y="2742912"/>
            <a:ext cx="2820480" cy="1409552"/>
          </a:xfrm>
          <a:prstGeom prst="rect">
            <a:avLst/>
          </a:prstGeom>
        </p:spPr>
      </p:pic>
      <p:pic>
        <p:nvPicPr>
          <p:cNvPr id="9" name="图片 8">
            <a:extLst>
              <a:ext uri="{FF2B5EF4-FFF2-40B4-BE49-F238E27FC236}">
                <a16:creationId xmlns:a16="http://schemas.microsoft.com/office/drawing/2014/main" id="{CF08705F-0835-46AC-B0B7-05B4EFCDBC5F}"/>
              </a:ext>
            </a:extLst>
          </p:cNvPr>
          <p:cNvPicPr>
            <a:picLocks noChangeAspect="1"/>
          </p:cNvPicPr>
          <p:nvPr/>
        </p:nvPicPr>
        <p:blipFill rotWithShape="1">
          <a:blip r:embed="rId4">
            <a:extLst>
              <a:ext uri="{28A0092B-C50C-407E-A947-70E740481C1C}">
                <a14:useLocalDpi xmlns:a14="http://schemas.microsoft.com/office/drawing/2010/main" val="0"/>
              </a:ext>
            </a:extLst>
          </a:blip>
          <a:srcRect b="16877"/>
          <a:stretch/>
        </p:blipFill>
        <p:spPr>
          <a:xfrm>
            <a:off x="5520903" y="4587459"/>
            <a:ext cx="2041066" cy="1642931"/>
          </a:xfrm>
          <a:prstGeom prst="rect">
            <a:avLst/>
          </a:prstGeom>
        </p:spPr>
      </p:pic>
      <p:pic>
        <p:nvPicPr>
          <p:cNvPr id="10" name="图片 9">
            <a:extLst>
              <a:ext uri="{FF2B5EF4-FFF2-40B4-BE49-F238E27FC236}">
                <a16:creationId xmlns:a16="http://schemas.microsoft.com/office/drawing/2014/main" id="{F684EC7D-F3C1-4D71-BB3E-27BC571B8F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6103" y="4675180"/>
            <a:ext cx="1956650" cy="1467487"/>
          </a:xfrm>
          <a:prstGeom prst="rect">
            <a:avLst/>
          </a:prstGeom>
        </p:spPr>
      </p:pic>
      <p:sp>
        <p:nvSpPr>
          <p:cNvPr id="11" name="文本框 4">
            <a:extLst>
              <a:ext uri="{FF2B5EF4-FFF2-40B4-BE49-F238E27FC236}">
                <a16:creationId xmlns:a16="http://schemas.microsoft.com/office/drawing/2014/main" id="{94ED08ED-4359-BF64-F4D1-E6AB698B6A99}"/>
              </a:ext>
            </a:extLst>
          </p:cNvPr>
          <p:cNvSpPr txBox="1"/>
          <p:nvPr/>
        </p:nvSpPr>
        <p:spPr>
          <a:xfrm>
            <a:off x="7672159" y="5804113"/>
            <a:ext cx="2190706"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1600" dirty="0">
                <a:latin typeface="宋体" panose="02010600030101010101" pitchFamily="2" charset="-122"/>
                <a:ea typeface="宋体" panose="02010600030101010101" pitchFamily="2" charset="-122"/>
              </a:rPr>
              <a:t>软件建模：</a:t>
            </a:r>
            <a:r>
              <a:rPr lang="en-US" altLang="zh-CN" sz="1600" dirty="0">
                <a:latin typeface="宋体" panose="02010600030101010101" pitchFamily="2" charset="-122"/>
                <a:ea typeface="宋体" panose="02010600030101010101" pitchFamily="2" charset="-122"/>
              </a:rPr>
              <a:t>UML</a:t>
            </a:r>
            <a:r>
              <a:rPr lang="zh-CN" altLang="en-US" sz="1600" dirty="0">
                <a:latin typeface="宋体" panose="02010600030101010101" pitchFamily="2" charset="-122"/>
                <a:ea typeface="宋体" panose="02010600030101010101" pitchFamily="2" charset="-122"/>
              </a:rPr>
              <a:t>图</a:t>
            </a:r>
            <a:endParaRPr lang="en-US" altLang="zh-CN" sz="1600" dirty="0">
              <a:latin typeface="宋体" panose="02010600030101010101" pitchFamily="2" charset="-122"/>
              <a:ea typeface="宋体" panose="02010600030101010101" pitchFamily="2" charset="-122"/>
            </a:endParaRPr>
          </a:p>
        </p:txBody>
      </p:sp>
      <p:sp>
        <p:nvSpPr>
          <p:cNvPr id="12" name="文本框 4">
            <a:extLst>
              <a:ext uri="{FF2B5EF4-FFF2-40B4-BE49-F238E27FC236}">
                <a16:creationId xmlns:a16="http://schemas.microsoft.com/office/drawing/2014/main" id="{6DBB06E3-CAB2-1E02-C672-303DFE9685FE}"/>
              </a:ext>
            </a:extLst>
          </p:cNvPr>
          <p:cNvSpPr txBox="1"/>
          <p:nvPr/>
        </p:nvSpPr>
        <p:spPr>
          <a:xfrm>
            <a:off x="3321979" y="5804113"/>
            <a:ext cx="2272429"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1600" dirty="0">
                <a:latin typeface="宋体" panose="02010600030101010101" pitchFamily="2" charset="-122"/>
                <a:ea typeface="宋体" panose="02010600030101010101" pitchFamily="2" charset="-122"/>
              </a:rPr>
              <a:t>软件生命周期模型</a:t>
            </a:r>
            <a:endParaRPr lang="en-US" altLang="zh-CN" sz="16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249572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2EC831-F3E7-405A-A541-60987399D209}"/>
              </a:ext>
            </a:extLst>
          </p:cNvPr>
          <p:cNvSpPr>
            <a:spLocks noGrp="1"/>
          </p:cNvSpPr>
          <p:nvPr>
            <p:ph type="title"/>
          </p:nvPr>
        </p:nvSpPr>
        <p:spPr/>
        <p:txBody>
          <a:bodyPr/>
          <a:lstStyle/>
          <a:p>
            <a:r>
              <a:rPr lang="zh-CN" altLang="en-US" dirty="0"/>
              <a:t>量子软件工程</a:t>
            </a:r>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CE9F2817-9F87-4AC9-94CF-4A16138CC6F5}"/>
                  </a:ext>
                </a:extLst>
              </p:cNvPr>
              <p:cNvSpPr>
                <a:spLocks noGrp="1"/>
              </p:cNvSpPr>
              <p:nvPr>
                <p:ph idx="1"/>
              </p:nvPr>
            </p:nvSpPr>
            <p:spPr/>
            <p:txBody>
              <a:bodyPr/>
              <a:lstStyle/>
              <a:p>
                <a:r>
                  <a:rPr lang="zh-CN" altLang="en-US" dirty="0"/>
                  <a:t>新兴研究领域：量子软件工程</a:t>
                </a:r>
                <a:endParaRPr lang="en-US" altLang="zh-CN" dirty="0"/>
              </a:p>
              <a:p>
                <a:pPr lvl="1"/>
                <a:r>
                  <a:rPr lang="zh-CN" altLang="en-US" dirty="0"/>
                  <a:t>近年来，随着量子计算机和量子计算应用的发展，编写和运行的量子程序越来越复杂</a:t>
                </a:r>
              </a:p>
              <a:p>
                <a:pPr lvl="1"/>
                <a:r>
                  <a:rPr lang="zh-CN" altLang="en-US" dirty="0"/>
                  <a:t>如何进行有效的量子软件开发，如何提高量子软件的质量等工程问题逐渐变得重要起来</a:t>
                </a:r>
                <a:endParaRPr lang="en-US" altLang="zh-CN" dirty="0"/>
              </a:p>
              <a:p>
                <a:pPr lvl="2"/>
                <a:r>
                  <a:rPr lang="zh-CN" altLang="en-US" dirty="0"/>
                  <a:t>类比于上世纪的软件危机，但我们现在有机会做到“防患于未然”</a:t>
                </a:r>
                <a:endParaRPr lang="en-US" altLang="zh-CN" dirty="0"/>
              </a:p>
              <a:p>
                <a:pPr lvl="2"/>
                <a:endParaRPr lang="en-US" altLang="zh-CN" dirty="0"/>
              </a:p>
              <a:p>
                <a:pPr lvl="2"/>
                <a:endParaRPr lang="en-US" altLang="zh-CN" dirty="0"/>
              </a:p>
              <a:p>
                <a:pPr lvl="2"/>
                <a:endParaRPr lang="en-US" altLang="zh-CN" dirty="0"/>
              </a:p>
              <a:p>
                <a:pPr lvl="2"/>
                <a:endParaRPr lang="en-US" altLang="zh-CN" dirty="0"/>
              </a:p>
              <a:p>
                <a:pPr lvl="2"/>
                <a:endParaRPr lang="zh-CN" altLang="en-US" dirty="0"/>
              </a:p>
              <a:p>
                <a:pPr lvl="1"/>
                <a:r>
                  <a:rPr lang="zh-CN" altLang="en-US" dirty="0"/>
                  <a:t>研究领域</a:t>
                </a:r>
              </a:p>
              <a:p>
                <a:pPr lvl="2"/>
                <a:r>
                  <a:rPr lang="zh-CN" altLang="en-US" dirty="0"/>
                  <a:t>软件生命周期、软件需求、软件设计、软件可靠性和安全性、软件项目管理、软件开发工具和环境等</a:t>
                </a:r>
                <a:endParaRPr lang="en-US" altLang="zh-CN" dirty="0"/>
              </a:p>
              <a:p>
                <a:pPr lvl="2"/>
                <a:endParaRPr lang="en-US" altLang="zh-CN" dirty="0"/>
              </a:p>
              <a:p>
                <a:r>
                  <a:rPr lang="zh-CN" altLang="en-US" dirty="0"/>
                  <a:t>量子软件工程对“</a:t>
                </a:r>
                <a:r>
                  <a:rPr lang="en-US" altLang="zh-CN" dirty="0"/>
                  <a:t>QC for HEP</a:t>
                </a:r>
                <a:r>
                  <a:rPr lang="zh-CN" altLang="en-US" dirty="0"/>
                  <a:t>”的意义</a:t>
                </a:r>
                <a:endParaRPr lang="en-US" altLang="zh-CN" dirty="0"/>
              </a:p>
              <a:p>
                <a:pPr marL="311406" lvl="1" indent="0">
                  <a:buNone/>
                </a:pPr>
                <a14:m>
                  <m:oMath xmlns:m="http://schemas.openxmlformats.org/officeDocument/2006/math">
                    <m:r>
                      <a:rPr lang="en-US" altLang="zh-CN" i="1" smtClean="0">
                        <a:latin typeface="Cambria Math" panose="02040503050406030204" pitchFamily="18" charset="0"/>
                        <a:ea typeface="Cambria Math" panose="02040503050406030204" pitchFamily="18" charset="0"/>
                        <a:sym typeface="Wingdings" panose="05000000000000000000" pitchFamily="2" charset="2"/>
                      </a:rPr>
                      <m:t>⟹</m:t>
                    </m:r>
                  </m:oMath>
                </a14:m>
                <a:r>
                  <a:rPr lang="en-US" altLang="zh-CN" dirty="0">
                    <a:sym typeface="Wingdings" panose="05000000000000000000" pitchFamily="2" charset="2"/>
                  </a:rPr>
                  <a:t> </a:t>
                </a:r>
                <a:r>
                  <a:rPr lang="zh-CN" altLang="en-US" dirty="0">
                    <a:sym typeface="Wingdings" panose="05000000000000000000" pitchFamily="2" charset="2"/>
                  </a:rPr>
                  <a:t>：量子软件工程为 </a:t>
                </a:r>
                <a:r>
                  <a:rPr lang="en-US" altLang="zh-CN" dirty="0">
                    <a:sym typeface="Wingdings" panose="05000000000000000000" pitchFamily="2" charset="2"/>
                  </a:rPr>
                  <a:t>QC for HEP </a:t>
                </a:r>
                <a:r>
                  <a:rPr lang="zh-CN" altLang="en-US" dirty="0">
                    <a:sym typeface="Wingdings" panose="05000000000000000000" pitchFamily="2" charset="2"/>
                  </a:rPr>
                  <a:t>提供可靠性保证</a:t>
                </a:r>
                <a:endParaRPr lang="en-US" altLang="zh-CN" dirty="0">
                  <a:sym typeface="Wingdings" panose="05000000000000000000" pitchFamily="2" charset="2"/>
                </a:endParaRPr>
              </a:p>
              <a:p>
                <a:pPr marL="311406" lvl="1" indent="0">
                  <a:buNone/>
                </a:pPr>
                <a14:m>
                  <m:oMath xmlns:m="http://schemas.openxmlformats.org/officeDocument/2006/math">
                    <m:r>
                      <a:rPr lang="en-US" altLang="zh-CN" i="1" smtClean="0">
                        <a:latin typeface="Cambria Math" panose="02040503050406030204" pitchFamily="18" charset="0"/>
                        <a:ea typeface="Cambria Math" panose="02040503050406030204" pitchFamily="18" charset="0"/>
                      </a:rPr>
                      <m:t>⟸</m:t>
                    </m:r>
                  </m:oMath>
                </a14:m>
                <a:r>
                  <a:rPr lang="en-US" altLang="zh-CN" dirty="0"/>
                  <a:t> </a:t>
                </a:r>
                <a:r>
                  <a:rPr lang="zh-CN" altLang="en-US" dirty="0"/>
                  <a:t>：</a:t>
                </a:r>
                <a:r>
                  <a:rPr lang="en-US" altLang="zh-CN" dirty="0"/>
                  <a:t>QC for HEP </a:t>
                </a:r>
                <a:r>
                  <a:rPr lang="zh-CN" altLang="en-US" dirty="0"/>
                  <a:t>为量子软件工程研究提供了实际案例</a:t>
                </a:r>
                <a:endParaRPr lang="en-US" altLang="zh-CN" dirty="0"/>
              </a:p>
              <a:p>
                <a:pPr lvl="2"/>
                <a:endParaRPr lang="en-US" altLang="zh-CN" dirty="0"/>
              </a:p>
              <a:p>
                <a:r>
                  <a:rPr lang="zh-CN" altLang="en-US" dirty="0"/>
                  <a:t>近期工作</a:t>
                </a:r>
                <a:endParaRPr lang="en-US" altLang="zh-CN" dirty="0"/>
              </a:p>
              <a:p>
                <a:pPr lvl="1"/>
                <a:r>
                  <a:rPr lang="zh-CN" altLang="en-US" dirty="0"/>
                  <a:t>两个用于辅助量子程序开发的工具：</a:t>
                </a:r>
                <a:r>
                  <a:rPr lang="en-US" altLang="zh-CN" dirty="0" err="1"/>
                  <a:t>QCirMat</a:t>
                </a:r>
                <a:r>
                  <a:rPr lang="zh-CN" altLang="en-US" dirty="0"/>
                  <a:t>、</a:t>
                </a:r>
                <a:r>
                  <a:rPr lang="en-US" altLang="zh-CN" dirty="0" err="1"/>
                  <a:t>PyQuantumKit</a:t>
                </a:r>
                <a:endParaRPr lang="zh-CN" altLang="en-US" dirty="0"/>
              </a:p>
            </p:txBody>
          </p:sp>
        </mc:Choice>
        <mc:Fallback>
          <p:sp>
            <p:nvSpPr>
              <p:cNvPr id="3" name="内容占位符 2">
                <a:extLst>
                  <a:ext uri="{FF2B5EF4-FFF2-40B4-BE49-F238E27FC236}">
                    <a16:creationId xmlns:a16="http://schemas.microsoft.com/office/drawing/2014/main" id="{CE9F2817-9F87-4AC9-94CF-4A16138CC6F5}"/>
                  </a:ext>
                </a:extLst>
              </p:cNvPr>
              <p:cNvSpPr>
                <a:spLocks noGrp="1" noRot="1" noChangeAspect="1" noMove="1" noResize="1" noEditPoints="1" noAdjustHandles="1" noChangeArrowheads="1" noChangeShapeType="1" noTextEdit="1"/>
              </p:cNvSpPr>
              <p:nvPr>
                <p:ph idx="1"/>
              </p:nvPr>
            </p:nvSpPr>
            <p:spPr>
              <a:blipFill>
                <a:blip r:embed="rId2"/>
                <a:stretch>
                  <a:fillRect l="-553" t="-1124"/>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2EECC7F4-6569-496C-91A9-404A60215384}"/>
              </a:ext>
            </a:extLst>
          </p:cNvPr>
          <p:cNvSpPr>
            <a:spLocks noGrp="1"/>
          </p:cNvSpPr>
          <p:nvPr>
            <p:ph type="sldNum" sz="quarter" idx="12"/>
          </p:nvPr>
        </p:nvSpPr>
        <p:spPr/>
        <p:txBody>
          <a:bodyPr/>
          <a:lstStyle/>
          <a:p>
            <a:fld id="{3886D374-442B-4631-8E91-4C7E5C84F7D9}" type="slidenum">
              <a:rPr lang="zh-CN" altLang="en-US" smtClean="0"/>
              <a:t>14</a:t>
            </a:fld>
            <a:endParaRPr lang="zh-CN" altLang="en-US"/>
          </a:p>
        </p:txBody>
      </p:sp>
      <p:sp>
        <p:nvSpPr>
          <p:cNvPr id="9" name="文本框 8">
            <a:extLst>
              <a:ext uri="{FF2B5EF4-FFF2-40B4-BE49-F238E27FC236}">
                <a16:creationId xmlns:a16="http://schemas.microsoft.com/office/drawing/2014/main" id="{BCAE5861-1608-47C3-B038-B8920EDE256B}"/>
              </a:ext>
            </a:extLst>
          </p:cNvPr>
          <p:cNvSpPr txBox="1"/>
          <p:nvPr/>
        </p:nvSpPr>
        <p:spPr>
          <a:xfrm>
            <a:off x="1758540" y="1996818"/>
            <a:ext cx="8426381"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sz="1600" dirty="0"/>
              <a:t>"Quantum software engineering is the use of sound engineering principles for the development, operation, and maintenance of quantum software and the associated document to obtain economically quantum software that is reliable and works efficiently on quantum computers."</a:t>
            </a:r>
          </a:p>
          <a:p>
            <a:pPr algn="r"/>
            <a:r>
              <a:rPr lang="en-US" altLang="zh-CN" sz="1600" dirty="0"/>
              <a:t>——Jianjun Zhao, Quantum Software Engineering: Landscapes and Horizons, 2020</a:t>
            </a:r>
            <a:endParaRPr lang="zh-CN" altLang="en-US" sz="1600" dirty="0"/>
          </a:p>
        </p:txBody>
      </p:sp>
    </p:spTree>
    <p:extLst>
      <p:ext uri="{BB962C8B-B14F-4D97-AF65-F5344CB8AC3E}">
        <p14:creationId xmlns:p14="http://schemas.microsoft.com/office/powerpoint/2010/main" val="80649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3" end="1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6" end="1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60DE80-AEE4-47EE-AA6E-8B06288E2E5D}"/>
              </a:ext>
            </a:extLst>
          </p:cNvPr>
          <p:cNvSpPr>
            <a:spLocks noGrp="1"/>
          </p:cNvSpPr>
          <p:nvPr>
            <p:ph type="title"/>
          </p:nvPr>
        </p:nvSpPr>
        <p:spPr/>
        <p:txBody>
          <a:bodyPr/>
          <a:lstStyle/>
          <a:p>
            <a:r>
              <a:rPr lang="en-US" altLang="zh-CN" dirty="0" err="1"/>
              <a:t>QCirMat</a:t>
            </a:r>
            <a:endParaRPr lang="zh-CN" altLang="en-US" dirty="0"/>
          </a:p>
        </p:txBody>
      </p:sp>
      <p:sp>
        <p:nvSpPr>
          <p:cNvPr id="3" name="内容占位符 2">
            <a:extLst>
              <a:ext uri="{FF2B5EF4-FFF2-40B4-BE49-F238E27FC236}">
                <a16:creationId xmlns:a16="http://schemas.microsoft.com/office/drawing/2014/main" id="{83F20B02-8911-43C6-88D2-A74C524F6E85}"/>
              </a:ext>
            </a:extLst>
          </p:cNvPr>
          <p:cNvSpPr>
            <a:spLocks noGrp="1"/>
          </p:cNvSpPr>
          <p:nvPr>
            <p:ph idx="1"/>
          </p:nvPr>
        </p:nvSpPr>
        <p:spPr/>
        <p:txBody>
          <a:bodyPr/>
          <a:lstStyle/>
          <a:p>
            <a:r>
              <a:rPr lang="zh-CN" altLang="en-US" dirty="0"/>
              <a:t>一个用于将量子线路表示为矩阵的</a:t>
            </a:r>
            <a:r>
              <a:rPr lang="en-US" altLang="zh-CN" dirty="0"/>
              <a:t>Mathematica</a:t>
            </a:r>
            <a:r>
              <a:rPr lang="zh-CN" altLang="en-US" dirty="0"/>
              <a:t>包</a:t>
            </a:r>
            <a:endParaRPr lang="en-US" altLang="zh-CN" dirty="0"/>
          </a:p>
          <a:p>
            <a:pPr lvl="1"/>
            <a:r>
              <a:rPr lang="en-US" altLang="zh-CN" dirty="0" err="1"/>
              <a:t>QCirMat</a:t>
            </a:r>
            <a:r>
              <a:rPr lang="zh-CN" altLang="en-US" dirty="0"/>
              <a:t>可用于在</a:t>
            </a:r>
            <a:r>
              <a:rPr lang="en-US" altLang="zh-CN" dirty="0"/>
              <a:t>Mathematica</a:t>
            </a:r>
            <a:r>
              <a:rPr lang="zh-CN" altLang="en-US" dirty="0"/>
              <a:t>中辅助构建量子线路的矩阵表示</a:t>
            </a:r>
            <a:endParaRPr lang="en-US" altLang="zh-CN" dirty="0"/>
          </a:p>
          <a:p>
            <a:pPr lvl="2"/>
            <a:r>
              <a:rPr lang="zh-CN" altLang="en-US" dirty="0"/>
              <a:t>提供常见量子态、量子门的矩阵定义；</a:t>
            </a:r>
          </a:p>
          <a:p>
            <a:pPr lvl="2"/>
            <a:r>
              <a:rPr lang="zh-CN" altLang="en-US" dirty="0"/>
              <a:t>提供在指定量子比特上应用量子门，并计算其矩阵表示的函数；</a:t>
            </a:r>
          </a:p>
          <a:p>
            <a:pPr lvl="2"/>
            <a:r>
              <a:rPr lang="zh-CN" altLang="en-US" dirty="0"/>
              <a:t>提供构造受控量子门的函数。</a:t>
            </a:r>
            <a:endParaRPr lang="en-US" altLang="zh-CN" dirty="0"/>
          </a:p>
          <a:p>
            <a:pPr lvl="1"/>
            <a:r>
              <a:rPr lang="zh-CN" altLang="en-US" dirty="0"/>
              <a:t>结合</a:t>
            </a:r>
            <a:r>
              <a:rPr lang="en-US" altLang="zh-CN" dirty="0"/>
              <a:t>Mathematica</a:t>
            </a:r>
            <a:r>
              <a:rPr lang="zh-CN" altLang="en-US" dirty="0"/>
              <a:t>的符号计算能力，用户可以基于矩阵实现对量子线路的分析。例如：</a:t>
            </a:r>
            <a:endParaRPr lang="en-US" altLang="zh-CN" dirty="0"/>
          </a:p>
          <a:p>
            <a:pPr lvl="2"/>
            <a:r>
              <a:rPr lang="zh-CN" altLang="en-US" dirty="0"/>
              <a:t>量子线路等价性检验：矩阵相减</a:t>
            </a:r>
            <a:endParaRPr lang="en-US" altLang="zh-CN" dirty="0"/>
          </a:p>
          <a:p>
            <a:pPr lvl="2"/>
            <a:r>
              <a:rPr lang="zh-CN" altLang="en-US" dirty="0"/>
              <a:t>计算量子线路对应的本征值、本征态和对角化矩阵</a:t>
            </a:r>
            <a:endParaRPr lang="en-US" altLang="zh-CN" dirty="0"/>
          </a:p>
          <a:p>
            <a:r>
              <a:rPr lang="en-US" altLang="zh-CN" dirty="0"/>
              <a:t>GitHub</a:t>
            </a:r>
          </a:p>
          <a:p>
            <a:pPr lvl="1"/>
            <a:r>
              <a:rPr lang="en-US" altLang="zh-CN" dirty="0">
                <a:hlinkClick r:id="rId2"/>
              </a:rPr>
              <a:t>https://github.com/hiquarc/QCirMat</a:t>
            </a:r>
            <a:endParaRPr lang="en-US" altLang="zh-CN" dirty="0"/>
          </a:p>
          <a:p>
            <a:r>
              <a:rPr lang="zh-CN" altLang="en-US" dirty="0"/>
              <a:t>例：量子线路等价性检验</a:t>
            </a:r>
          </a:p>
        </p:txBody>
      </p:sp>
      <p:sp>
        <p:nvSpPr>
          <p:cNvPr id="4" name="灯片编号占位符 3">
            <a:extLst>
              <a:ext uri="{FF2B5EF4-FFF2-40B4-BE49-F238E27FC236}">
                <a16:creationId xmlns:a16="http://schemas.microsoft.com/office/drawing/2014/main" id="{C53DA99E-9EE4-45A6-B588-9E28738EACF2}"/>
              </a:ext>
            </a:extLst>
          </p:cNvPr>
          <p:cNvSpPr>
            <a:spLocks noGrp="1"/>
          </p:cNvSpPr>
          <p:nvPr>
            <p:ph type="sldNum" sz="quarter" idx="12"/>
          </p:nvPr>
        </p:nvSpPr>
        <p:spPr/>
        <p:txBody>
          <a:bodyPr/>
          <a:lstStyle/>
          <a:p>
            <a:fld id="{3886D374-442B-4631-8E91-4C7E5C84F7D9}" type="slidenum">
              <a:rPr lang="zh-CN" altLang="en-US" smtClean="0"/>
              <a:t>15</a:t>
            </a:fld>
            <a:endParaRPr lang="zh-CN" altLang="en-US"/>
          </a:p>
        </p:txBody>
      </p:sp>
      <p:pic>
        <p:nvPicPr>
          <p:cNvPr id="6" name="图片 5">
            <a:extLst>
              <a:ext uri="{FF2B5EF4-FFF2-40B4-BE49-F238E27FC236}">
                <a16:creationId xmlns:a16="http://schemas.microsoft.com/office/drawing/2014/main" id="{571668D8-E7BF-4992-95DD-B998A11E38C6}"/>
              </a:ext>
            </a:extLst>
          </p:cNvPr>
          <p:cNvPicPr>
            <a:picLocks noChangeAspect="1"/>
          </p:cNvPicPr>
          <p:nvPr/>
        </p:nvPicPr>
        <p:blipFill>
          <a:blip r:embed="rId3"/>
          <a:stretch>
            <a:fillRect/>
          </a:stretch>
        </p:blipFill>
        <p:spPr>
          <a:xfrm>
            <a:off x="1200805" y="4244564"/>
            <a:ext cx="5842480" cy="1873011"/>
          </a:xfrm>
          <a:prstGeom prst="rect">
            <a:avLst/>
          </a:prstGeom>
        </p:spPr>
      </p:pic>
      <p:grpSp>
        <p:nvGrpSpPr>
          <p:cNvPr id="29" name="组合 28">
            <a:extLst>
              <a:ext uri="{FF2B5EF4-FFF2-40B4-BE49-F238E27FC236}">
                <a16:creationId xmlns:a16="http://schemas.microsoft.com/office/drawing/2014/main" id="{6448D260-B77E-496F-978F-746DE6F01365}"/>
              </a:ext>
            </a:extLst>
          </p:cNvPr>
          <p:cNvGrpSpPr/>
          <p:nvPr/>
        </p:nvGrpSpPr>
        <p:grpSpPr>
          <a:xfrm>
            <a:off x="6621284" y="4770377"/>
            <a:ext cx="4069472" cy="1347198"/>
            <a:chOff x="6358776" y="4867909"/>
            <a:chExt cx="4069472" cy="1347198"/>
          </a:xfrm>
        </p:grpSpPr>
        <p:grpSp>
          <p:nvGrpSpPr>
            <p:cNvPr id="8" name="组合 7">
              <a:extLst>
                <a:ext uri="{FF2B5EF4-FFF2-40B4-BE49-F238E27FC236}">
                  <a16:creationId xmlns:a16="http://schemas.microsoft.com/office/drawing/2014/main" id="{756AACBA-8126-418D-88B8-57903B946A2E}"/>
                </a:ext>
              </a:extLst>
            </p:cNvPr>
            <p:cNvGrpSpPr/>
            <p:nvPr/>
          </p:nvGrpSpPr>
          <p:grpSpPr>
            <a:xfrm>
              <a:off x="6358776" y="4867909"/>
              <a:ext cx="4019009" cy="822240"/>
              <a:chOff x="4403165" y="2119037"/>
              <a:chExt cx="4741387" cy="970030"/>
            </a:xfrm>
          </p:grpSpPr>
          <p:cxnSp>
            <p:nvCxnSpPr>
              <p:cNvPr id="9" name="直接连接符 8">
                <a:extLst>
                  <a:ext uri="{FF2B5EF4-FFF2-40B4-BE49-F238E27FC236}">
                    <a16:creationId xmlns:a16="http://schemas.microsoft.com/office/drawing/2014/main" id="{CE0FB04A-4511-4164-9C22-BF9D8CD05927}"/>
                  </a:ext>
                </a:extLst>
              </p:cNvPr>
              <p:cNvCxnSpPr>
                <a:cxnSpLocks/>
              </p:cNvCxnSpPr>
              <p:nvPr/>
            </p:nvCxnSpPr>
            <p:spPr>
              <a:xfrm flipH="1">
                <a:off x="4403165" y="2315315"/>
                <a:ext cx="2861878"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0" name="直接连接符 9">
                <a:extLst>
                  <a:ext uri="{FF2B5EF4-FFF2-40B4-BE49-F238E27FC236}">
                    <a16:creationId xmlns:a16="http://schemas.microsoft.com/office/drawing/2014/main" id="{D0B6AD46-8AFD-4315-B6C1-66EFE162CDFE}"/>
                  </a:ext>
                </a:extLst>
              </p:cNvPr>
              <p:cNvCxnSpPr>
                <a:cxnSpLocks/>
              </p:cNvCxnSpPr>
              <p:nvPr/>
            </p:nvCxnSpPr>
            <p:spPr>
              <a:xfrm flipH="1">
                <a:off x="4403165" y="2893949"/>
                <a:ext cx="2861879" cy="0"/>
              </a:xfrm>
              <a:prstGeom prst="line">
                <a:avLst/>
              </a:prstGeom>
              <a:ln w="19050"/>
            </p:spPr>
            <p:style>
              <a:lnRef idx="1">
                <a:schemeClr val="dk1"/>
              </a:lnRef>
              <a:fillRef idx="0">
                <a:schemeClr val="dk1"/>
              </a:fillRef>
              <a:effectRef idx="0">
                <a:schemeClr val="dk1"/>
              </a:effectRef>
              <a:fontRef idx="minor">
                <a:schemeClr val="tx1"/>
              </a:fontRef>
            </p:style>
          </p:cxnSp>
          <p:sp>
            <p:nvSpPr>
              <p:cNvPr id="11" name="矩形 10">
                <a:extLst>
                  <a:ext uri="{FF2B5EF4-FFF2-40B4-BE49-F238E27FC236}">
                    <a16:creationId xmlns:a16="http://schemas.microsoft.com/office/drawing/2014/main" id="{75537DA3-D33A-4E75-BF03-B35E29C2183E}"/>
                  </a:ext>
                </a:extLst>
              </p:cNvPr>
              <p:cNvSpPr/>
              <p:nvPr/>
            </p:nvSpPr>
            <p:spPr>
              <a:xfrm>
                <a:off x="4705699" y="2698831"/>
                <a:ext cx="368300" cy="390236"/>
              </a:xfrm>
              <a:prstGeom prst="rect">
                <a:avLst/>
              </a:prstGeom>
              <a:solidFill>
                <a:schemeClr val="accent1">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H</a:t>
                </a:r>
                <a:endParaRPr lang="zh-CN" altLang="en-US" dirty="0"/>
              </a:p>
            </p:txBody>
          </p:sp>
          <p:sp>
            <p:nvSpPr>
              <p:cNvPr id="13" name="矩形 12">
                <a:extLst>
                  <a:ext uri="{FF2B5EF4-FFF2-40B4-BE49-F238E27FC236}">
                    <a16:creationId xmlns:a16="http://schemas.microsoft.com/office/drawing/2014/main" id="{81A7C1F0-390D-4DB4-8606-0A6C2C7FDC23}"/>
                  </a:ext>
                </a:extLst>
              </p:cNvPr>
              <p:cNvSpPr/>
              <p:nvPr/>
            </p:nvSpPr>
            <p:spPr>
              <a:xfrm>
                <a:off x="5651814" y="2698831"/>
                <a:ext cx="368300" cy="390236"/>
              </a:xfrm>
              <a:prstGeom prst="rect">
                <a:avLst/>
              </a:prstGeom>
              <a:solidFill>
                <a:schemeClr val="accent2">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Z</a:t>
                </a:r>
                <a:endParaRPr lang="zh-CN" altLang="en-US" dirty="0"/>
              </a:p>
            </p:txBody>
          </p:sp>
          <p:sp>
            <p:nvSpPr>
              <p:cNvPr id="14" name="矩形 13">
                <a:extLst>
                  <a:ext uri="{FF2B5EF4-FFF2-40B4-BE49-F238E27FC236}">
                    <a16:creationId xmlns:a16="http://schemas.microsoft.com/office/drawing/2014/main" id="{54F1847C-87DB-46F2-BE41-AB6E4E819CC6}"/>
                  </a:ext>
                </a:extLst>
              </p:cNvPr>
              <p:cNvSpPr/>
              <p:nvPr/>
            </p:nvSpPr>
            <p:spPr>
              <a:xfrm>
                <a:off x="5651814" y="2119037"/>
                <a:ext cx="368300" cy="390236"/>
              </a:xfrm>
              <a:prstGeom prst="rect">
                <a:avLst/>
              </a:prstGeom>
              <a:solidFill>
                <a:schemeClr val="accent2">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Z</a:t>
                </a:r>
                <a:endParaRPr lang="zh-CN" altLang="en-US" dirty="0"/>
              </a:p>
            </p:txBody>
          </p:sp>
          <p:sp>
            <p:nvSpPr>
              <p:cNvPr id="15" name="矩形 14">
                <a:extLst>
                  <a:ext uri="{FF2B5EF4-FFF2-40B4-BE49-F238E27FC236}">
                    <a16:creationId xmlns:a16="http://schemas.microsoft.com/office/drawing/2014/main" id="{616352C5-4978-477A-8940-C1670C26F744}"/>
                  </a:ext>
                </a:extLst>
              </p:cNvPr>
              <p:cNvSpPr/>
              <p:nvPr/>
            </p:nvSpPr>
            <p:spPr>
              <a:xfrm>
                <a:off x="6597929" y="2698831"/>
                <a:ext cx="368300" cy="390236"/>
              </a:xfrm>
              <a:prstGeom prst="rect">
                <a:avLst/>
              </a:prstGeom>
              <a:solidFill>
                <a:schemeClr val="accent1">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H</a:t>
                </a:r>
                <a:endParaRPr lang="zh-CN" altLang="en-US" dirty="0"/>
              </a:p>
            </p:txBody>
          </p:sp>
          <p:cxnSp>
            <p:nvCxnSpPr>
              <p:cNvPr id="16" name="直接连接符 15">
                <a:extLst>
                  <a:ext uri="{FF2B5EF4-FFF2-40B4-BE49-F238E27FC236}">
                    <a16:creationId xmlns:a16="http://schemas.microsoft.com/office/drawing/2014/main" id="{C6B52221-38FD-46CD-B6AD-334EA7F62956}"/>
                  </a:ext>
                </a:extLst>
              </p:cNvPr>
              <p:cNvCxnSpPr>
                <a:cxnSpLocks/>
                <a:endCxn id="17" idx="4"/>
              </p:cNvCxnSpPr>
              <p:nvPr/>
            </p:nvCxnSpPr>
            <p:spPr>
              <a:xfrm flipV="1">
                <a:off x="5355357" y="2352962"/>
                <a:ext cx="0" cy="540987"/>
              </a:xfrm>
              <a:prstGeom prst="line">
                <a:avLst/>
              </a:prstGeom>
              <a:ln w="19050"/>
            </p:spPr>
            <p:style>
              <a:lnRef idx="1">
                <a:schemeClr val="dk1"/>
              </a:lnRef>
              <a:fillRef idx="0">
                <a:schemeClr val="dk1"/>
              </a:fillRef>
              <a:effectRef idx="0">
                <a:schemeClr val="dk1"/>
              </a:effectRef>
              <a:fontRef idx="minor">
                <a:schemeClr val="tx1"/>
              </a:fontRef>
            </p:style>
          </p:cxnSp>
          <p:sp>
            <p:nvSpPr>
              <p:cNvPr id="17" name="椭圆 16">
                <a:extLst>
                  <a:ext uri="{FF2B5EF4-FFF2-40B4-BE49-F238E27FC236}">
                    <a16:creationId xmlns:a16="http://schemas.microsoft.com/office/drawing/2014/main" id="{4932BA23-5143-409C-800A-7FC0802D7CA8}"/>
                  </a:ext>
                </a:extLst>
              </p:cNvPr>
              <p:cNvSpPr/>
              <p:nvPr/>
            </p:nvSpPr>
            <p:spPr>
              <a:xfrm>
                <a:off x="5317259" y="2276767"/>
                <a:ext cx="76195" cy="7619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8" name="流程图: 或者 17">
                <a:extLst>
                  <a:ext uri="{FF2B5EF4-FFF2-40B4-BE49-F238E27FC236}">
                    <a16:creationId xmlns:a16="http://schemas.microsoft.com/office/drawing/2014/main" id="{84E7240D-B2A1-4A8B-B0E7-3717728D7F76}"/>
                  </a:ext>
                </a:extLst>
              </p:cNvPr>
              <p:cNvSpPr/>
              <p:nvPr/>
            </p:nvSpPr>
            <p:spPr>
              <a:xfrm>
                <a:off x="5284786" y="2824101"/>
                <a:ext cx="139697" cy="139697"/>
              </a:xfrm>
              <a:prstGeom prst="flowChartOr">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cxnSp>
            <p:nvCxnSpPr>
              <p:cNvPr id="19" name="直接连接符 18">
                <a:extLst>
                  <a:ext uri="{FF2B5EF4-FFF2-40B4-BE49-F238E27FC236}">
                    <a16:creationId xmlns:a16="http://schemas.microsoft.com/office/drawing/2014/main" id="{5B8BBC55-AC94-4673-A47C-22033F7B0623}"/>
                  </a:ext>
                </a:extLst>
              </p:cNvPr>
              <p:cNvCxnSpPr>
                <a:cxnSpLocks/>
                <a:endCxn id="20" idx="4"/>
              </p:cNvCxnSpPr>
              <p:nvPr/>
            </p:nvCxnSpPr>
            <p:spPr>
              <a:xfrm flipV="1">
                <a:off x="6296063" y="2359942"/>
                <a:ext cx="0" cy="540987"/>
              </a:xfrm>
              <a:prstGeom prst="line">
                <a:avLst/>
              </a:prstGeom>
              <a:ln w="19050"/>
            </p:spPr>
            <p:style>
              <a:lnRef idx="1">
                <a:schemeClr val="dk1"/>
              </a:lnRef>
              <a:fillRef idx="0">
                <a:schemeClr val="dk1"/>
              </a:fillRef>
              <a:effectRef idx="0">
                <a:schemeClr val="dk1"/>
              </a:effectRef>
              <a:fontRef idx="minor">
                <a:schemeClr val="tx1"/>
              </a:fontRef>
            </p:style>
          </p:cxnSp>
          <p:sp>
            <p:nvSpPr>
              <p:cNvPr id="20" name="椭圆 19">
                <a:extLst>
                  <a:ext uri="{FF2B5EF4-FFF2-40B4-BE49-F238E27FC236}">
                    <a16:creationId xmlns:a16="http://schemas.microsoft.com/office/drawing/2014/main" id="{B0229FDE-3C8E-43DB-B625-590D5C76A7CF}"/>
                  </a:ext>
                </a:extLst>
              </p:cNvPr>
              <p:cNvSpPr/>
              <p:nvPr/>
            </p:nvSpPr>
            <p:spPr>
              <a:xfrm>
                <a:off x="6257965" y="2283747"/>
                <a:ext cx="76195" cy="7619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21" name="流程图: 或者 20">
                <a:extLst>
                  <a:ext uri="{FF2B5EF4-FFF2-40B4-BE49-F238E27FC236}">
                    <a16:creationId xmlns:a16="http://schemas.microsoft.com/office/drawing/2014/main" id="{114E6C23-C2E9-4BCC-9E7E-0B0416D566D4}"/>
                  </a:ext>
                </a:extLst>
              </p:cNvPr>
              <p:cNvSpPr/>
              <p:nvPr/>
            </p:nvSpPr>
            <p:spPr>
              <a:xfrm>
                <a:off x="6227744" y="2824325"/>
                <a:ext cx="139697" cy="139697"/>
              </a:xfrm>
              <a:prstGeom prst="flowChartOr">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cxnSp>
            <p:nvCxnSpPr>
              <p:cNvPr id="22" name="直接连接符 21">
                <a:extLst>
                  <a:ext uri="{FF2B5EF4-FFF2-40B4-BE49-F238E27FC236}">
                    <a16:creationId xmlns:a16="http://schemas.microsoft.com/office/drawing/2014/main" id="{4CBDFC2A-EA52-4B69-88FA-7B972D89C480}"/>
                  </a:ext>
                </a:extLst>
              </p:cNvPr>
              <p:cNvCxnSpPr>
                <a:cxnSpLocks/>
              </p:cNvCxnSpPr>
              <p:nvPr/>
            </p:nvCxnSpPr>
            <p:spPr>
              <a:xfrm flipH="1">
                <a:off x="8057089" y="2866029"/>
                <a:ext cx="1087463" cy="0"/>
              </a:xfrm>
              <a:prstGeom prst="line">
                <a:avLst/>
              </a:prstGeom>
              <a:ln w="19050"/>
            </p:spPr>
            <p:style>
              <a:lnRef idx="1">
                <a:schemeClr val="dk1"/>
              </a:lnRef>
              <a:fillRef idx="0">
                <a:schemeClr val="dk1"/>
              </a:fillRef>
              <a:effectRef idx="0">
                <a:schemeClr val="dk1"/>
              </a:effectRef>
              <a:fontRef idx="minor">
                <a:schemeClr val="tx1"/>
              </a:fontRef>
            </p:style>
          </p:cxnSp>
          <p:sp>
            <p:nvSpPr>
              <p:cNvPr id="23" name="矩形 22">
                <a:extLst>
                  <a:ext uri="{FF2B5EF4-FFF2-40B4-BE49-F238E27FC236}">
                    <a16:creationId xmlns:a16="http://schemas.microsoft.com/office/drawing/2014/main" id="{B70D22D4-078F-47AB-B8F2-4451ECA45CA1}"/>
                  </a:ext>
                </a:extLst>
              </p:cNvPr>
              <p:cNvSpPr/>
              <p:nvPr/>
            </p:nvSpPr>
            <p:spPr>
              <a:xfrm>
                <a:off x="8426450" y="2677891"/>
                <a:ext cx="368300" cy="390236"/>
              </a:xfrm>
              <a:prstGeom prst="rect">
                <a:avLst/>
              </a:prstGeom>
              <a:solidFill>
                <a:schemeClr val="accent6">
                  <a:lumMod val="20000"/>
                  <a:lumOff val="8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X</a:t>
                </a:r>
                <a:endParaRPr lang="zh-CN" altLang="en-US" dirty="0"/>
              </a:p>
            </p:txBody>
          </p:sp>
          <p:cxnSp>
            <p:nvCxnSpPr>
              <p:cNvPr id="24" name="直接连接符 23">
                <a:extLst>
                  <a:ext uri="{FF2B5EF4-FFF2-40B4-BE49-F238E27FC236}">
                    <a16:creationId xmlns:a16="http://schemas.microsoft.com/office/drawing/2014/main" id="{E9723313-A9B6-47CF-8256-4B2A59DB5274}"/>
                  </a:ext>
                </a:extLst>
              </p:cNvPr>
              <p:cNvCxnSpPr>
                <a:cxnSpLocks/>
              </p:cNvCxnSpPr>
              <p:nvPr/>
            </p:nvCxnSpPr>
            <p:spPr>
              <a:xfrm flipH="1">
                <a:off x="8057088" y="2356744"/>
                <a:ext cx="1087463" cy="0"/>
              </a:xfrm>
              <a:prstGeom prst="line">
                <a:avLst/>
              </a:prstGeom>
              <a:ln w="19050"/>
            </p:spPr>
            <p:style>
              <a:lnRef idx="1">
                <a:schemeClr val="dk1"/>
              </a:lnRef>
              <a:fillRef idx="0">
                <a:schemeClr val="dk1"/>
              </a:fillRef>
              <a:effectRef idx="0">
                <a:schemeClr val="dk1"/>
              </a:effectRef>
              <a:fontRef idx="minor">
                <a:schemeClr val="tx1"/>
              </a:fontRef>
            </p:style>
          </p:cxnSp>
        </p:grpSp>
        <p:sp>
          <p:nvSpPr>
            <p:cNvPr id="7" name="文本框 6">
              <a:extLst>
                <a:ext uri="{FF2B5EF4-FFF2-40B4-BE49-F238E27FC236}">
                  <a16:creationId xmlns:a16="http://schemas.microsoft.com/office/drawing/2014/main" id="{A2C1A966-B921-4470-8086-F943AD66D889}"/>
                </a:ext>
              </a:extLst>
            </p:cNvPr>
            <p:cNvSpPr txBox="1"/>
            <p:nvPr/>
          </p:nvSpPr>
          <p:spPr>
            <a:xfrm>
              <a:off x="7133602" y="5907330"/>
              <a:ext cx="935170" cy="307777"/>
            </a:xfrm>
            <a:prstGeom prst="rect">
              <a:avLst/>
            </a:prstGeom>
            <a:noFill/>
          </p:spPr>
          <p:txBody>
            <a:bodyPr wrap="square" rtlCol="0">
              <a:spAutoFit/>
            </a:bodyPr>
            <a:lstStyle/>
            <a:p>
              <a:pPr algn="ctr"/>
              <a:r>
                <a:rPr lang="en-US" altLang="zh-CN" sz="1400" dirty="0">
                  <a:latin typeface="微软雅黑" panose="020B0503020204020204" pitchFamily="34" charset="-122"/>
                  <a:ea typeface="微软雅黑" panose="020B0503020204020204" pitchFamily="34" charset="-122"/>
                </a:rPr>
                <a:t>Cir1</a:t>
              </a:r>
              <a:endParaRPr lang="zh-CN" altLang="en-US" sz="1400" dirty="0">
                <a:latin typeface="微软雅黑" panose="020B0503020204020204" pitchFamily="34" charset="-122"/>
                <a:ea typeface="微软雅黑" panose="020B0503020204020204" pitchFamily="34" charset="-122"/>
              </a:endParaRPr>
            </a:p>
          </p:txBody>
        </p:sp>
        <p:sp>
          <p:nvSpPr>
            <p:cNvPr id="26" name="文本框 25">
              <a:extLst>
                <a:ext uri="{FF2B5EF4-FFF2-40B4-BE49-F238E27FC236}">
                  <a16:creationId xmlns:a16="http://schemas.microsoft.com/office/drawing/2014/main" id="{58C44055-5D6C-4C41-9A97-93699E4B997C}"/>
                </a:ext>
              </a:extLst>
            </p:cNvPr>
            <p:cNvSpPr txBox="1"/>
            <p:nvPr/>
          </p:nvSpPr>
          <p:spPr>
            <a:xfrm>
              <a:off x="9493078" y="5907329"/>
              <a:ext cx="935170" cy="307777"/>
            </a:xfrm>
            <a:prstGeom prst="rect">
              <a:avLst/>
            </a:prstGeom>
            <a:noFill/>
          </p:spPr>
          <p:txBody>
            <a:bodyPr wrap="square" rtlCol="0">
              <a:spAutoFit/>
            </a:bodyPr>
            <a:lstStyle/>
            <a:p>
              <a:pPr algn="ctr"/>
              <a:r>
                <a:rPr lang="en-US" altLang="zh-CN" sz="1400" dirty="0">
                  <a:latin typeface="微软雅黑" panose="020B0503020204020204" pitchFamily="34" charset="-122"/>
                  <a:ea typeface="微软雅黑" panose="020B0503020204020204" pitchFamily="34" charset="-122"/>
                </a:rPr>
                <a:t>Cir2</a:t>
              </a:r>
              <a:endParaRPr lang="zh-CN" altLang="en-US" sz="1400" dirty="0">
                <a:latin typeface="微软雅黑" panose="020B0503020204020204" pitchFamily="34" charset="-122"/>
                <a:ea typeface="微软雅黑" panose="020B0503020204020204" pitchFamily="34" charset="-122"/>
              </a:endParaRPr>
            </a:p>
          </p:txBody>
        </p:sp>
      </p:grpSp>
      <p:pic>
        <p:nvPicPr>
          <p:cNvPr id="28" name="图片 27">
            <a:extLst>
              <a:ext uri="{FF2B5EF4-FFF2-40B4-BE49-F238E27FC236}">
                <a16:creationId xmlns:a16="http://schemas.microsoft.com/office/drawing/2014/main" id="{D0CAC847-C1AB-410B-B4B1-B872E4C1EB40}"/>
              </a:ext>
            </a:extLst>
          </p:cNvPr>
          <p:cNvPicPr>
            <a:picLocks noChangeAspect="1"/>
          </p:cNvPicPr>
          <p:nvPr/>
        </p:nvPicPr>
        <p:blipFill>
          <a:blip r:embed="rId4"/>
          <a:stretch>
            <a:fillRect/>
          </a:stretch>
        </p:blipFill>
        <p:spPr>
          <a:xfrm>
            <a:off x="8068772" y="320024"/>
            <a:ext cx="2401623" cy="733206"/>
          </a:xfrm>
          <a:prstGeom prst="rect">
            <a:avLst/>
          </a:prstGeom>
        </p:spPr>
      </p:pic>
    </p:spTree>
    <p:extLst>
      <p:ext uri="{BB962C8B-B14F-4D97-AF65-F5344CB8AC3E}">
        <p14:creationId xmlns:p14="http://schemas.microsoft.com/office/powerpoint/2010/main" val="235251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064D6F4-BE97-4D1B-BD80-C95E38CF4F89}"/>
              </a:ext>
            </a:extLst>
          </p:cNvPr>
          <p:cNvSpPr>
            <a:spLocks noGrp="1"/>
          </p:cNvSpPr>
          <p:nvPr>
            <p:ph type="title"/>
          </p:nvPr>
        </p:nvSpPr>
        <p:spPr/>
        <p:txBody>
          <a:bodyPr/>
          <a:lstStyle/>
          <a:p>
            <a:r>
              <a:rPr lang="en-US" altLang="zh-CN" dirty="0" err="1"/>
              <a:t>PyQuantumKit</a:t>
            </a:r>
            <a:endParaRPr lang="zh-CN" altLang="en-US" dirty="0"/>
          </a:p>
        </p:txBody>
      </p:sp>
      <p:sp>
        <p:nvSpPr>
          <p:cNvPr id="3" name="内容占位符 2">
            <a:extLst>
              <a:ext uri="{FF2B5EF4-FFF2-40B4-BE49-F238E27FC236}">
                <a16:creationId xmlns:a16="http://schemas.microsoft.com/office/drawing/2014/main" id="{75A48E22-1DF2-46B5-9240-9E66CBFA9AA5}"/>
              </a:ext>
            </a:extLst>
          </p:cNvPr>
          <p:cNvSpPr>
            <a:spLocks noGrp="1"/>
          </p:cNvSpPr>
          <p:nvPr>
            <p:ph idx="1"/>
          </p:nvPr>
        </p:nvSpPr>
        <p:spPr/>
        <p:txBody>
          <a:bodyPr/>
          <a:lstStyle/>
          <a:p>
            <a:r>
              <a:rPr lang="zh-CN" altLang="en-US" dirty="0"/>
              <a:t>一个基于</a:t>
            </a:r>
            <a:r>
              <a:rPr lang="en-US" altLang="zh-CN" dirty="0"/>
              <a:t>Python</a:t>
            </a:r>
            <a:r>
              <a:rPr lang="zh-CN" altLang="en-US" dirty="0"/>
              <a:t>的量子软件开发辅助工具，设计目标包括：</a:t>
            </a:r>
          </a:p>
          <a:p>
            <a:pPr lvl="1"/>
            <a:r>
              <a:rPr lang="zh-CN" altLang="en-US" dirty="0"/>
              <a:t>提供</a:t>
            </a:r>
            <a:r>
              <a:rPr lang="zh-CN" altLang="en-US" dirty="0">
                <a:solidFill>
                  <a:srgbClr val="C00000"/>
                </a:solidFill>
              </a:rPr>
              <a:t>统一的方式</a:t>
            </a:r>
            <a:r>
              <a:rPr lang="zh-CN" altLang="en-US" dirty="0"/>
              <a:t>在不同的</a:t>
            </a:r>
            <a:r>
              <a:rPr lang="zh-CN" altLang="en-US" dirty="0">
                <a:solidFill>
                  <a:srgbClr val="C00000"/>
                </a:solidFill>
              </a:rPr>
              <a:t>基于</a:t>
            </a:r>
            <a:r>
              <a:rPr lang="en-US" altLang="zh-CN" dirty="0">
                <a:solidFill>
                  <a:srgbClr val="C00000"/>
                </a:solidFill>
              </a:rPr>
              <a:t>Python</a:t>
            </a:r>
            <a:r>
              <a:rPr lang="zh-CN" altLang="en-US" dirty="0"/>
              <a:t>的量子开发框架上构建量子线路，实现</a:t>
            </a:r>
            <a:r>
              <a:rPr lang="zh-CN" altLang="en-US" dirty="0">
                <a:solidFill>
                  <a:srgbClr val="C00000"/>
                </a:solidFill>
              </a:rPr>
              <a:t>代码复用</a:t>
            </a:r>
            <a:r>
              <a:rPr lang="zh-CN" altLang="en-US" dirty="0"/>
              <a:t>；</a:t>
            </a:r>
          </a:p>
          <a:p>
            <a:pPr lvl="1"/>
            <a:r>
              <a:rPr lang="zh-CN" altLang="en-US" dirty="0"/>
              <a:t>提供常用的量子算法和开发辅助功能，提升量子软件开发效率和正确性；</a:t>
            </a:r>
          </a:p>
          <a:p>
            <a:pPr lvl="1"/>
            <a:r>
              <a:rPr lang="zh-CN" altLang="en-US" dirty="0"/>
              <a:t>软件架构具有</a:t>
            </a:r>
            <a:r>
              <a:rPr lang="zh-CN" altLang="en-US" dirty="0">
                <a:solidFill>
                  <a:srgbClr val="C00000"/>
                </a:solidFill>
              </a:rPr>
              <a:t>扩展性</a:t>
            </a:r>
            <a:r>
              <a:rPr lang="zh-CN" altLang="en-US" dirty="0"/>
              <a:t>，未来可方便地添加更多的功能和量子开发框架的支持。</a:t>
            </a:r>
            <a:endParaRPr lang="en-US" altLang="zh-CN" dirty="0"/>
          </a:p>
          <a:p>
            <a:r>
              <a:rPr lang="en-US" altLang="zh-CN" dirty="0" err="1"/>
              <a:t>Github</a:t>
            </a:r>
            <a:endParaRPr lang="en-US" altLang="zh-CN" dirty="0"/>
          </a:p>
          <a:p>
            <a:pPr lvl="1"/>
            <a:r>
              <a:rPr lang="en-US" altLang="zh-CN" dirty="0">
                <a:hlinkClick r:id="rId2"/>
              </a:rPr>
              <a:t>https://github.com/hiquarc/PyQuantumKit</a:t>
            </a:r>
            <a:endParaRPr lang="en-US" altLang="zh-CN" dirty="0"/>
          </a:p>
          <a:p>
            <a:r>
              <a:rPr lang="zh-CN" altLang="en-US" dirty="0"/>
              <a:t>代码复用实现方式：代码翻译</a:t>
            </a:r>
            <a:endParaRPr lang="en-US" altLang="zh-CN" dirty="0"/>
          </a:p>
          <a:p>
            <a:pPr lvl="1"/>
            <a:r>
              <a:rPr lang="zh-CN" altLang="en-US" dirty="0"/>
              <a:t>目前支持的量子开发框架</a:t>
            </a:r>
            <a:endParaRPr lang="en-US" altLang="zh-CN" dirty="0"/>
          </a:p>
          <a:p>
            <a:pPr lvl="2"/>
            <a:r>
              <a:rPr lang="en-US" altLang="zh-CN" dirty="0" err="1"/>
              <a:t>Qiskit</a:t>
            </a:r>
            <a:r>
              <a:rPr lang="en-US" altLang="zh-CN" dirty="0"/>
              <a:t>, QPanda3, </a:t>
            </a:r>
            <a:r>
              <a:rPr lang="en-US" altLang="zh-CN" dirty="0" err="1"/>
              <a:t>Quafu</a:t>
            </a:r>
            <a:r>
              <a:rPr lang="en-US" altLang="zh-CN" dirty="0"/>
              <a:t>(</a:t>
            </a:r>
            <a:r>
              <a:rPr lang="zh-CN" altLang="en-US" dirty="0"/>
              <a:t>部分支持</a:t>
            </a:r>
            <a:r>
              <a:rPr lang="en-US" altLang="zh-CN" dirty="0"/>
              <a:t>)</a:t>
            </a:r>
          </a:p>
          <a:p>
            <a:pPr lvl="1"/>
            <a:r>
              <a:rPr lang="zh-CN" altLang="en-US" dirty="0"/>
              <a:t>目前提供的功能</a:t>
            </a:r>
            <a:endParaRPr lang="en-US" altLang="zh-CN" dirty="0"/>
          </a:p>
          <a:p>
            <a:pPr lvl="2"/>
            <a:r>
              <a:rPr lang="zh-CN" altLang="en-US" dirty="0"/>
              <a:t>模块化量子线路构建</a:t>
            </a:r>
            <a:endParaRPr lang="en-US" altLang="zh-CN" dirty="0"/>
          </a:p>
          <a:p>
            <a:pPr lvl="2"/>
            <a:r>
              <a:rPr lang="zh-CN" altLang="en-US" dirty="0"/>
              <a:t>常见量子态生成算法</a:t>
            </a:r>
            <a:endParaRPr lang="en-US" altLang="zh-CN" dirty="0"/>
          </a:p>
          <a:p>
            <a:pPr lvl="2"/>
            <a:r>
              <a:rPr lang="zh-CN" altLang="en-US" dirty="0"/>
              <a:t>运行结果分析</a:t>
            </a:r>
            <a:endParaRPr lang="en-US" altLang="zh-CN" dirty="0"/>
          </a:p>
          <a:p>
            <a:pPr lvl="2"/>
            <a:r>
              <a:rPr lang="zh-CN" altLang="en-US" dirty="0"/>
              <a:t>量子线路性质运行时检验算法</a:t>
            </a:r>
            <a:endParaRPr lang="en-US" altLang="zh-CN" dirty="0"/>
          </a:p>
          <a:p>
            <a:pPr lvl="1"/>
            <a:r>
              <a:rPr lang="zh-CN" altLang="en-US" dirty="0"/>
              <a:t>未来计划提供</a:t>
            </a:r>
            <a:endParaRPr lang="en-US" altLang="zh-CN" dirty="0"/>
          </a:p>
          <a:p>
            <a:pPr lvl="2"/>
            <a:r>
              <a:rPr lang="zh-CN" altLang="en-US" dirty="0"/>
              <a:t>更多量子开发框架的支持</a:t>
            </a:r>
            <a:endParaRPr lang="en-US" altLang="zh-CN" dirty="0"/>
          </a:p>
          <a:p>
            <a:pPr lvl="2"/>
            <a:r>
              <a:rPr lang="zh-CN" altLang="en-US" dirty="0"/>
              <a:t>常用量子算法（例如</a:t>
            </a:r>
            <a:r>
              <a:rPr lang="en-US" altLang="zh-CN" dirty="0"/>
              <a:t>QFT</a:t>
            </a:r>
            <a:r>
              <a:rPr lang="zh-CN" altLang="en-US" dirty="0"/>
              <a:t>等）</a:t>
            </a:r>
          </a:p>
        </p:txBody>
      </p:sp>
      <p:sp>
        <p:nvSpPr>
          <p:cNvPr id="4" name="灯片编号占位符 3">
            <a:extLst>
              <a:ext uri="{FF2B5EF4-FFF2-40B4-BE49-F238E27FC236}">
                <a16:creationId xmlns:a16="http://schemas.microsoft.com/office/drawing/2014/main" id="{25CEAAD8-13E8-47D9-8C54-CF1915F477A8}"/>
              </a:ext>
            </a:extLst>
          </p:cNvPr>
          <p:cNvSpPr>
            <a:spLocks noGrp="1"/>
          </p:cNvSpPr>
          <p:nvPr>
            <p:ph type="sldNum" sz="quarter" idx="12"/>
          </p:nvPr>
        </p:nvSpPr>
        <p:spPr/>
        <p:txBody>
          <a:bodyPr/>
          <a:lstStyle/>
          <a:p>
            <a:fld id="{3886D374-442B-4631-8E91-4C7E5C84F7D9}" type="slidenum">
              <a:rPr lang="zh-CN" altLang="en-US" smtClean="0"/>
              <a:t>16</a:t>
            </a:fld>
            <a:endParaRPr lang="zh-CN" altLang="en-US"/>
          </a:p>
        </p:txBody>
      </p:sp>
      <p:pic>
        <p:nvPicPr>
          <p:cNvPr id="1026" name="Picture 2" descr="python™">
            <a:extLst>
              <a:ext uri="{FF2B5EF4-FFF2-40B4-BE49-F238E27FC236}">
                <a16:creationId xmlns:a16="http://schemas.microsoft.com/office/drawing/2014/main" id="{87B67C58-8078-4287-B280-7CE91436D79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579455" y="1114483"/>
            <a:ext cx="2277996" cy="644123"/>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组合 22">
            <a:extLst>
              <a:ext uri="{FF2B5EF4-FFF2-40B4-BE49-F238E27FC236}">
                <a16:creationId xmlns:a16="http://schemas.microsoft.com/office/drawing/2014/main" id="{9280059F-0B6F-C834-0966-1C0D6D0F186B}"/>
              </a:ext>
            </a:extLst>
          </p:cNvPr>
          <p:cNvGrpSpPr/>
          <p:nvPr/>
        </p:nvGrpSpPr>
        <p:grpSpPr>
          <a:xfrm>
            <a:off x="5122963" y="2587676"/>
            <a:ext cx="6882365" cy="3371659"/>
            <a:chOff x="5122963" y="2587676"/>
            <a:chExt cx="6882365" cy="3371659"/>
          </a:xfrm>
        </p:grpSpPr>
        <p:sp>
          <p:nvSpPr>
            <p:cNvPr id="5" name="文本框 4">
              <a:extLst>
                <a:ext uri="{FF2B5EF4-FFF2-40B4-BE49-F238E27FC236}">
                  <a16:creationId xmlns:a16="http://schemas.microsoft.com/office/drawing/2014/main" id="{9424DCCE-42CB-4F0D-831C-0834326EDEFC}"/>
                </a:ext>
              </a:extLst>
            </p:cNvPr>
            <p:cNvSpPr txBox="1"/>
            <p:nvPr/>
          </p:nvSpPr>
          <p:spPr>
            <a:xfrm>
              <a:off x="6541542" y="2587676"/>
              <a:ext cx="4885540" cy="30777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altLang="zh-CN" sz="1400" b="0" dirty="0" err="1">
                  <a:solidFill>
                    <a:srgbClr val="795E26"/>
                  </a:solidFill>
                  <a:effectLst/>
                  <a:latin typeface="Consolas" panose="020B0609020204030204" pitchFamily="49" charset="0"/>
                </a:rPr>
                <a:t>apply_gate</a:t>
              </a:r>
              <a:r>
                <a:rPr lang="en-US" altLang="zh-CN" sz="1400" b="0" dirty="0">
                  <a:solidFill>
                    <a:srgbClr val="3B3B3B"/>
                  </a:solidFill>
                  <a:effectLst/>
                  <a:latin typeface="Consolas" panose="020B0609020204030204" pitchFamily="49" charset="0"/>
                </a:rPr>
                <a:t>(</a:t>
              </a:r>
              <a:r>
                <a:rPr lang="en-US" altLang="zh-CN" sz="1400" b="0" dirty="0">
                  <a:solidFill>
                    <a:srgbClr val="001080"/>
                  </a:solidFill>
                  <a:effectLst/>
                  <a:latin typeface="Consolas" panose="020B0609020204030204" pitchFamily="49" charset="0"/>
                </a:rPr>
                <a:t>circuit</a:t>
              </a:r>
              <a:r>
                <a:rPr lang="en-US" altLang="zh-CN" sz="1400" b="0" dirty="0">
                  <a:solidFill>
                    <a:srgbClr val="3B3B3B"/>
                  </a:solidFill>
                  <a:effectLst/>
                  <a:latin typeface="Consolas" panose="020B0609020204030204" pitchFamily="49" charset="0"/>
                </a:rPr>
                <a:t>, </a:t>
              </a:r>
              <a:r>
                <a:rPr lang="en-US" altLang="zh-CN" sz="1400" b="0" dirty="0">
                  <a:solidFill>
                    <a:srgbClr val="A31515"/>
                  </a:solidFill>
                  <a:effectLst/>
                  <a:latin typeface="Consolas" panose="020B0609020204030204" pitchFamily="49" charset="0"/>
                </a:rPr>
                <a:t>'</a:t>
              </a:r>
              <a:r>
                <a:rPr lang="en-US" altLang="zh-CN" sz="1400" b="0" dirty="0" err="1">
                  <a:solidFill>
                    <a:srgbClr val="A31515"/>
                  </a:solidFill>
                  <a:effectLst/>
                  <a:latin typeface="Consolas" panose="020B0609020204030204" pitchFamily="49" charset="0"/>
                </a:rPr>
                <a:t>CRx</a:t>
              </a:r>
              <a:r>
                <a:rPr lang="en-US" altLang="zh-CN" sz="1400" b="0" dirty="0">
                  <a:solidFill>
                    <a:srgbClr val="A31515"/>
                  </a:solidFill>
                  <a:effectLst/>
                  <a:latin typeface="Consolas" panose="020B0609020204030204" pitchFamily="49" charset="0"/>
                </a:rPr>
                <a:t>'</a:t>
              </a:r>
              <a:r>
                <a:rPr lang="en-US" altLang="zh-CN" sz="1400" b="0" dirty="0">
                  <a:solidFill>
                    <a:srgbClr val="3B3B3B"/>
                  </a:solidFill>
                  <a:effectLst/>
                  <a:latin typeface="Consolas" panose="020B0609020204030204" pitchFamily="49" charset="0"/>
                </a:rPr>
                <a:t>, [</a:t>
              </a:r>
              <a:r>
                <a:rPr lang="en-US" altLang="zh-CN" sz="1400" b="0" dirty="0">
                  <a:solidFill>
                    <a:srgbClr val="098658"/>
                  </a:solidFill>
                  <a:effectLst/>
                  <a:latin typeface="Consolas" panose="020B0609020204030204" pitchFamily="49" charset="0"/>
                </a:rPr>
                <a:t>0</a:t>
              </a:r>
              <a:r>
                <a:rPr lang="en-US" altLang="zh-CN" sz="1400" b="0" dirty="0">
                  <a:solidFill>
                    <a:srgbClr val="3B3B3B"/>
                  </a:solidFill>
                  <a:effectLst/>
                  <a:latin typeface="Consolas" panose="020B0609020204030204" pitchFamily="49" charset="0"/>
                </a:rPr>
                <a:t>, </a:t>
              </a:r>
              <a:r>
                <a:rPr lang="en-US" altLang="zh-CN" sz="1400" b="0" dirty="0">
                  <a:solidFill>
                    <a:srgbClr val="098658"/>
                  </a:solidFill>
                  <a:effectLst/>
                  <a:latin typeface="Consolas" panose="020B0609020204030204" pitchFamily="49" charset="0"/>
                </a:rPr>
                <a:t>1</a:t>
              </a:r>
              <a:r>
                <a:rPr lang="en-US" altLang="zh-CN" sz="1400" b="0" dirty="0">
                  <a:solidFill>
                    <a:srgbClr val="3B3B3B"/>
                  </a:solidFill>
                  <a:effectLst/>
                  <a:latin typeface="Consolas" panose="020B0609020204030204" pitchFamily="49" charset="0"/>
                </a:rPr>
                <a:t>], [</a:t>
              </a:r>
              <a:r>
                <a:rPr lang="en-US" altLang="zh-CN" sz="1400" b="0" dirty="0">
                  <a:solidFill>
                    <a:srgbClr val="098658"/>
                  </a:solidFill>
                  <a:effectLst/>
                  <a:latin typeface="Consolas" panose="020B0609020204030204" pitchFamily="49" charset="0"/>
                </a:rPr>
                <a:t>0.5</a:t>
              </a:r>
              <a:r>
                <a:rPr lang="en-US" altLang="zh-CN" sz="1400" b="0" dirty="0">
                  <a:solidFill>
                    <a:srgbClr val="3B3B3B"/>
                  </a:solidFill>
                  <a:effectLst/>
                  <a:latin typeface="Consolas" panose="020B0609020204030204" pitchFamily="49" charset="0"/>
                </a:rPr>
                <a:t> </a:t>
              </a:r>
              <a:r>
                <a:rPr lang="en-US" altLang="zh-CN" sz="1400" b="0" dirty="0">
                  <a:solidFill>
                    <a:srgbClr val="000000"/>
                  </a:solidFill>
                  <a:effectLst/>
                  <a:latin typeface="Consolas" panose="020B0609020204030204" pitchFamily="49" charset="0"/>
                </a:rPr>
                <a:t>*</a:t>
              </a:r>
              <a:r>
                <a:rPr lang="en-US" altLang="zh-CN" sz="1400" b="0" dirty="0">
                  <a:solidFill>
                    <a:srgbClr val="3B3B3B"/>
                  </a:solidFill>
                  <a:effectLst/>
                  <a:latin typeface="Consolas" panose="020B0609020204030204" pitchFamily="49" charset="0"/>
                </a:rPr>
                <a:t> </a:t>
              </a:r>
              <a:r>
                <a:rPr lang="en-US" altLang="zh-CN" sz="1400" b="0" dirty="0">
                  <a:solidFill>
                    <a:srgbClr val="001080"/>
                  </a:solidFill>
                  <a:effectLst/>
                  <a:latin typeface="Consolas" panose="020B0609020204030204" pitchFamily="49" charset="0"/>
                </a:rPr>
                <a:t>pi</a:t>
              </a:r>
              <a:r>
                <a:rPr lang="en-US" altLang="zh-CN" sz="1400" b="0" dirty="0">
                  <a:solidFill>
                    <a:srgbClr val="3B3B3B"/>
                  </a:solidFill>
                  <a:effectLst/>
                  <a:latin typeface="Consolas" panose="020B0609020204030204" pitchFamily="49" charset="0"/>
                </a:rPr>
                <a:t>])</a:t>
              </a:r>
            </a:p>
          </p:txBody>
        </p:sp>
        <p:cxnSp>
          <p:nvCxnSpPr>
            <p:cNvPr id="6" name="直接连接符 5">
              <a:extLst>
                <a:ext uri="{FF2B5EF4-FFF2-40B4-BE49-F238E27FC236}">
                  <a16:creationId xmlns:a16="http://schemas.microsoft.com/office/drawing/2014/main" id="{9B38D167-1F7A-4394-BB3B-0D48705F2B9B}"/>
                </a:ext>
              </a:extLst>
            </p:cNvPr>
            <p:cNvCxnSpPr>
              <a:cxnSpLocks/>
            </p:cNvCxnSpPr>
            <p:nvPr/>
          </p:nvCxnSpPr>
          <p:spPr>
            <a:xfrm>
              <a:off x="7691443" y="2895453"/>
              <a:ext cx="740087" cy="0"/>
            </a:xfrm>
            <a:prstGeom prst="line">
              <a:avLst/>
            </a:prstGeom>
            <a:ln w="28575"/>
          </p:spPr>
          <p:style>
            <a:lnRef idx="3">
              <a:schemeClr val="accent5"/>
            </a:lnRef>
            <a:fillRef idx="0">
              <a:schemeClr val="accent5"/>
            </a:fillRef>
            <a:effectRef idx="2">
              <a:schemeClr val="accent5"/>
            </a:effectRef>
            <a:fontRef idx="minor">
              <a:schemeClr val="tx1"/>
            </a:fontRef>
          </p:style>
        </p:cxnSp>
        <p:sp>
          <p:nvSpPr>
            <p:cNvPr id="7" name="文本框 6">
              <a:extLst>
                <a:ext uri="{FF2B5EF4-FFF2-40B4-BE49-F238E27FC236}">
                  <a16:creationId xmlns:a16="http://schemas.microsoft.com/office/drawing/2014/main" id="{15BA3CC1-2F0B-4BCE-8F88-C63F56F69F23}"/>
                </a:ext>
              </a:extLst>
            </p:cNvPr>
            <p:cNvSpPr txBox="1"/>
            <p:nvPr/>
          </p:nvSpPr>
          <p:spPr>
            <a:xfrm>
              <a:off x="7074167" y="3101146"/>
              <a:ext cx="2820348" cy="430887"/>
            </a:xfrm>
            <a:prstGeom prst="rect">
              <a:avLst/>
            </a:prstGeom>
            <a:noFill/>
          </p:spPr>
          <p:txBody>
            <a:bodyPr wrap="square" rtlCol="0">
              <a:spAutoFit/>
            </a:bodyPr>
            <a:lstStyle/>
            <a:p>
              <a:r>
                <a:rPr lang="en-US" altLang="zh-CN" sz="1100" dirty="0">
                  <a:solidFill>
                    <a:schemeClr val="accent5"/>
                  </a:solidFill>
                  <a:latin typeface="微软雅黑" panose="020B0503020204020204" pitchFamily="34" charset="-122"/>
                  <a:ea typeface="微软雅黑" panose="020B0503020204020204" pitchFamily="34" charset="-122"/>
                  <a:cs typeface="Times New Roman" panose="02020603050405020304" pitchFamily="18" charset="0"/>
                </a:rPr>
                <a:t>Ⅰ. </a:t>
              </a:r>
              <a:r>
                <a:rPr lang="zh-CN" altLang="en-US" sz="1100" dirty="0">
                  <a:solidFill>
                    <a:schemeClr val="accent5"/>
                  </a:solidFill>
                  <a:latin typeface="微软雅黑" panose="020B0503020204020204" pitchFamily="34" charset="-122"/>
                  <a:ea typeface="微软雅黑" panose="020B0503020204020204" pitchFamily="34" charset="-122"/>
                  <a:cs typeface="Times New Roman" panose="02020603050405020304" pitchFamily="18" charset="0"/>
                </a:rPr>
                <a:t>推断</a:t>
              </a:r>
              <a:r>
                <a:rPr lang="en-US" altLang="zh-CN" sz="1100" dirty="0">
                  <a:solidFill>
                    <a:schemeClr val="accent5"/>
                  </a:solidFill>
                  <a:latin typeface="微软雅黑" panose="020B0503020204020204" pitchFamily="34" charset="-122"/>
                  <a:ea typeface="微软雅黑" panose="020B0503020204020204" pitchFamily="34" charset="-122"/>
                  <a:cs typeface="Times New Roman" panose="02020603050405020304" pitchFamily="18" charset="0"/>
                </a:rPr>
                <a:t>“circuit”</a:t>
              </a:r>
              <a:r>
                <a:rPr lang="zh-CN" altLang="en-US" sz="1100" dirty="0">
                  <a:solidFill>
                    <a:schemeClr val="accent5"/>
                  </a:solidFill>
                  <a:latin typeface="微软雅黑" panose="020B0503020204020204" pitchFamily="34" charset="-122"/>
                  <a:ea typeface="微软雅黑" panose="020B0503020204020204" pitchFamily="34" charset="-122"/>
                  <a:cs typeface="Times New Roman" panose="02020603050405020304" pitchFamily="18" charset="0"/>
                </a:rPr>
                <a:t>所属的量子开发框架</a:t>
              </a:r>
              <a:endParaRPr lang="en-US" altLang="zh-CN" sz="1100" dirty="0">
                <a:solidFill>
                  <a:schemeClr val="accent5"/>
                </a:solidFill>
                <a:latin typeface="微软雅黑" panose="020B0503020204020204" pitchFamily="34" charset="-122"/>
                <a:ea typeface="微软雅黑" panose="020B0503020204020204" pitchFamily="34" charset="-122"/>
                <a:cs typeface="Times New Roman" panose="02020603050405020304" pitchFamily="18" charset="0"/>
              </a:endParaRPr>
            </a:p>
            <a:p>
              <a:r>
                <a:rPr lang="en-US" altLang="zh-CN" sz="1100" dirty="0">
                  <a:solidFill>
                    <a:schemeClr val="accent5"/>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100" dirty="0" err="1">
                  <a:solidFill>
                    <a:schemeClr val="accent5"/>
                  </a:solidFill>
                  <a:latin typeface="微软雅黑" panose="020B0503020204020204" pitchFamily="34" charset="-122"/>
                  <a:ea typeface="微软雅黑" panose="020B0503020204020204" pitchFamily="34" charset="-122"/>
                  <a:cs typeface="Times New Roman" panose="02020603050405020304" pitchFamily="18" charset="0"/>
                </a:rPr>
                <a:t>qiskit</a:t>
              </a:r>
              <a:r>
                <a:rPr lang="en-US" altLang="zh-CN" sz="1100" dirty="0">
                  <a:solidFill>
                    <a:schemeClr val="accent5"/>
                  </a:solidFill>
                  <a:latin typeface="微软雅黑" panose="020B0503020204020204" pitchFamily="34" charset="-122"/>
                  <a:ea typeface="微软雅黑" panose="020B0503020204020204" pitchFamily="34" charset="-122"/>
                  <a:cs typeface="Times New Roman" panose="02020603050405020304" pitchFamily="18" charset="0"/>
                </a:rPr>
                <a:t>/pyqpanda3/</a:t>
              </a:r>
              <a:r>
                <a:rPr lang="en-US" altLang="zh-CN" sz="1100" dirty="0" err="1">
                  <a:solidFill>
                    <a:schemeClr val="accent5"/>
                  </a:solidFill>
                  <a:latin typeface="微软雅黑" panose="020B0503020204020204" pitchFamily="34" charset="-122"/>
                  <a:ea typeface="微软雅黑" panose="020B0503020204020204" pitchFamily="34" charset="-122"/>
                  <a:cs typeface="Times New Roman" panose="02020603050405020304" pitchFamily="18" charset="0"/>
                </a:rPr>
                <a:t>quafu</a:t>
              </a:r>
              <a:r>
                <a:rPr lang="en-US" altLang="zh-CN" sz="1100" dirty="0">
                  <a:solidFill>
                    <a:schemeClr val="accent5"/>
                  </a:solidFill>
                  <a:latin typeface="微软雅黑" panose="020B0503020204020204" pitchFamily="34" charset="-122"/>
                  <a:ea typeface="微软雅黑" panose="020B0503020204020204" pitchFamily="34" charset="-122"/>
                  <a:cs typeface="Times New Roman" panose="02020603050405020304" pitchFamily="18" charset="0"/>
                </a:rPr>
                <a:t>/…</a:t>
              </a:r>
            </a:p>
          </p:txBody>
        </p:sp>
        <p:sp>
          <p:nvSpPr>
            <p:cNvPr id="8" name="文本框 7">
              <a:extLst>
                <a:ext uri="{FF2B5EF4-FFF2-40B4-BE49-F238E27FC236}">
                  <a16:creationId xmlns:a16="http://schemas.microsoft.com/office/drawing/2014/main" id="{4CE9F86A-5689-4F12-862C-344A9053B6C8}"/>
                </a:ext>
              </a:extLst>
            </p:cNvPr>
            <p:cNvSpPr txBox="1"/>
            <p:nvPr/>
          </p:nvSpPr>
          <p:spPr>
            <a:xfrm>
              <a:off x="9677460" y="3101147"/>
              <a:ext cx="1927984" cy="769441"/>
            </a:xfrm>
            <a:prstGeom prst="rect">
              <a:avLst/>
            </a:prstGeom>
            <a:noFill/>
          </p:spPr>
          <p:txBody>
            <a:bodyPr wrap="square">
              <a:spAutoFit/>
            </a:bodyPr>
            <a:lstStyle/>
            <a:p>
              <a:r>
                <a:rPr lang="en-US" altLang="zh-CN" sz="1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Ⅱ. </a:t>
              </a:r>
              <a:r>
                <a:rPr lang="zh-CN" altLang="en-US" sz="1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分析量子门及其参数</a:t>
              </a:r>
              <a:endParaRPr lang="en-US" altLang="zh-CN" sz="1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endParaRPr>
            </a:p>
            <a:p>
              <a:r>
                <a:rPr lang="en-US" altLang="zh-CN" sz="1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门：受控</a:t>
              </a:r>
              <a:r>
                <a:rPr lang="en-US" altLang="zh-CN" sz="1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Rx</a:t>
              </a:r>
              <a:r>
                <a:rPr lang="zh-CN" altLang="en-US" sz="1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门</a:t>
              </a:r>
              <a:endParaRPr lang="en-US" altLang="zh-CN" sz="1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endParaRPr>
            </a:p>
            <a:p>
              <a:r>
                <a:rPr lang="en-US" altLang="zh-CN" sz="1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量子位下标：</a:t>
              </a:r>
              <a:r>
                <a:rPr lang="en-US" altLang="zh-CN" sz="1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0, 1</a:t>
              </a:r>
            </a:p>
            <a:p>
              <a:r>
                <a:rPr lang="en-US" altLang="zh-CN" sz="1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参数：</a:t>
              </a:r>
              <a:r>
                <a:rPr lang="en-US" altLang="zh-CN" sz="1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0.5 * pi</a:t>
              </a:r>
              <a:endParaRPr lang="zh-CN" altLang="en-US" sz="1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文本框 8">
              <a:extLst>
                <a:ext uri="{FF2B5EF4-FFF2-40B4-BE49-F238E27FC236}">
                  <a16:creationId xmlns:a16="http://schemas.microsoft.com/office/drawing/2014/main" id="{1D203723-8F13-4041-B75E-E00E2C998517}"/>
                </a:ext>
              </a:extLst>
            </p:cNvPr>
            <p:cNvSpPr txBox="1"/>
            <p:nvPr/>
          </p:nvSpPr>
          <p:spPr>
            <a:xfrm>
              <a:off x="7249431" y="3926282"/>
              <a:ext cx="3616899" cy="261610"/>
            </a:xfrm>
            <a:prstGeom prst="rect">
              <a:avLst/>
            </a:prstGeom>
            <a:noFill/>
          </p:spPr>
          <p:txBody>
            <a:bodyPr wrap="square">
              <a:spAutoFit/>
            </a:bodyPr>
            <a:lstStyle/>
            <a:p>
              <a:r>
                <a:rPr lang="en-US" altLang="zh-CN" sz="1100"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Ⅲ. </a:t>
              </a:r>
              <a:r>
                <a:rPr lang="zh-CN" altLang="en-US" sz="1100"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将原始代码翻译为目标量子开发框架中的调用代码</a:t>
              </a:r>
            </a:p>
          </p:txBody>
        </p:sp>
        <p:cxnSp>
          <p:nvCxnSpPr>
            <p:cNvPr id="10" name="直接连接符 9">
              <a:extLst>
                <a:ext uri="{FF2B5EF4-FFF2-40B4-BE49-F238E27FC236}">
                  <a16:creationId xmlns:a16="http://schemas.microsoft.com/office/drawing/2014/main" id="{2ADAC091-B3E7-41BB-B589-7BDE4568152A}"/>
                </a:ext>
              </a:extLst>
            </p:cNvPr>
            <p:cNvCxnSpPr>
              <a:cxnSpLocks/>
            </p:cNvCxnSpPr>
            <p:nvPr/>
          </p:nvCxnSpPr>
          <p:spPr>
            <a:xfrm>
              <a:off x="8610600" y="2895453"/>
              <a:ext cx="2567831" cy="0"/>
            </a:xfrm>
            <a:prstGeom prst="line">
              <a:avLst/>
            </a:prstGeom>
            <a:ln w="28575">
              <a:solidFill>
                <a:srgbClr val="C00000"/>
              </a:solidFill>
            </a:ln>
          </p:spPr>
          <p:style>
            <a:lnRef idx="3">
              <a:schemeClr val="accent5"/>
            </a:lnRef>
            <a:fillRef idx="0">
              <a:schemeClr val="accent5"/>
            </a:fillRef>
            <a:effectRef idx="2">
              <a:schemeClr val="accent5"/>
            </a:effectRef>
            <a:fontRef idx="minor">
              <a:schemeClr val="tx1"/>
            </a:fontRef>
          </p:style>
        </p:cxnSp>
        <p:sp>
          <p:nvSpPr>
            <p:cNvPr id="11" name="文本框 10">
              <a:extLst>
                <a:ext uri="{FF2B5EF4-FFF2-40B4-BE49-F238E27FC236}">
                  <a16:creationId xmlns:a16="http://schemas.microsoft.com/office/drawing/2014/main" id="{7C976AA5-8042-45C6-8FA1-4EA9DD3ED889}"/>
                </a:ext>
              </a:extLst>
            </p:cNvPr>
            <p:cNvSpPr txBox="1"/>
            <p:nvPr/>
          </p:nvSpPr>
          <p:spPr>
            <a:xfrm>
              <a:off x="5122963" y="4682944"/>
              <a:ext cx="3238143" cy="30777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fr-FR" altLang="zh-CN" sz="1400" dirty="0">
                  <a:solidFill>
                    <a:srgbClr val="001080"/>
                  </a:solidFill>
                  <a:latin typeface="Consolas" panose="020B0609020204030204" pitchFamily="49" charset="0"/>
                </a:rPr>
                <a:t>c</a:t>
              </a:r>
              <a:r>
                <a:rPr lang="fr-FR" altLang="zh-CN" sz="1400" b="0" dirty="0">
                  <a:solidFill>
                    <a:srgbClr val="001080"/>
                  </a:solidFill>
                  <a:effectLst/>
                  <a:latin typeface="Consolas" panose="020B0609020204030204" pitchFamily="49" charset="0"/>
                </a:rPr>
                <a:t>ircuit </a:t>
              </a:r>
              <a:r>
                <a:rPr lang="fr-FR" altLang="zh-CN" sz="1400" b="0" dirty="0">
                  <a:solidFill>
                    <a:srgbClr val="795E26"/>
                  </a:solidFill>
                  <a:effectLst/>
                  <a:latin typeface="Consolas" panose="020B0609020204030204" pitchFamily="49" charset="0"/>
                </a:rPr>
                <a:t>&lt;&lt; CRX</a:t>
              </a:r>
              <a:r>
                <a:rPr lang="fr-FR" altLang="zh-CN" sz="1400" b="0" dirty="0">
                  <a:solidFill>
                    <a:srgbClr val="3B3B3B"/>
                  </a:solidFill>
                  <a:effectLst/>
                  <a:latin typeface="Consolas" panose="020B0609020204030204" pitchFamily="49" charset="0"/>
                </a:rPr>
                <a:t>(</a:t>
              </a:r>
              <a:r>
                <a:rPr lang="fr-FR" altLang="zh-CN" sz="1400" b="0" dirty="0">
                  <a:solidFill>
                    <a:srgbClr val="098658"/>
                  </a:solidFill>
                  <a:effectLst/>
                  <a:latin typeface="Consolas" panose="020B0609020204030204" pitchFamily="49" charset="0"/>
                </a:rPr>
                <a:t>0</a:t>
              </a:r>
              <a:r>
                <a:rPr lang="fr-FR" altLang="zh-CN" sz="1400" b="0" dirty="0">
                  <a:solidFill>
                    <a:srgbClr val="3B3B3B"/>
                  </a:solidFill>
                  <a:effectLst/>
                  <a:latin typeface="Consolas" panose="020B0609020204030204" pitchFamily="49" charset="0"/>
                </a:rPr>
                <a:t>, </a:t>
              </a:r>
              <a:r>
                <a:rPr lang="fr-FR" altLang="zh-CN" sz="1400" b="0" dirty="0">
                  <a:solidFill>
                    <a:srgbClr val="098658"/>
                  </a:solidFill>
                  <a:effectLst/>
                  <a:latin typeface="Consolas" panose="020B0609020204030204" pitchFamily="49" charset="0"/>
                </a:rPr>
                <a:t>1</a:t>
              </a:r>
              <a:r>
                <a:rPr lang="fr-FR" altLang="zh-CN" sz="1400" b="0" dirty="0">
                  <a:solidFill>
                    <a:srgbClr val="3B3B3B"/>
                  </a:solidFill>
                  <a:effectLst/>
                  <a:latin typeface="Consolas" panose="020B0609020204030204" pitchFamily="49" charset="0"/>
                </a:rPr>
                <a:t>, </a:t>
              </a:r>
              <a:r>
                <a:rPr lang="fr-FR" altLang="zh-CN" sz="1400" b="0" dirty="0">
                  <a:solidFill>
                    <a:srgbClr val="098658"/>
                  </a:solidFill>
                  <a:effectLst/>
                  <a:latin typeface="Consolas" panose="020B0609020204030204" pitchFamily="49" charset="0"/>
                </a:rPr>
                <a:t>0.5 </a:t>
              </a:r>
              <a:r>
                <a:rPr lang="fr-FR" altLang="zh-CN" sz="1400" b="0" dirty="0">
                  <a:solidFill>
                    <a:srgbClr val="000000"/>
                  </a:solidFill>
                  <a:effectLst/>
                  <a:latin typeface="Consolas" panose="020B0609020204030204" pitchFamily="49" charset="0"/>
                </a:rPr>
                <a:t>* </a:t>
              </a:r>
              <a:r>
                <a:rPr lang="fr-FR" altLang="zh-CN" sz="1400" b="0" dirty="0">
                  <a:solidFill>
                    <a:srgbClr val="001080"/>
                  </a:solidFill>
                  <a:effectLst/>
                  <a:latin typeface="Consolas" panose="020B0609020204030204" pitchFamily="49" charset="0"/>
                </a:rPr>
                <a:t>pi</a:t>
              </a:r>
              <a:r>
                <a:rPr lang="fr-FR" altLang="zh-CN" sz="1400" b="0" dirty="0">
                  <a:solidFill>
                    <a:srgbClr val="3B3B3B"/>
                  </a:solidFill>
                  <a:effectLst/>
                  <a:latin typeface="Consolas" panose="020B0609020204030204" pitchFamily="49" charset="0"/>
                </a:rPr>
                <a:t>)</a:t>
              </a:r>
            </a:p>
          </p:txBody>
        </p:sp>
        <p:sp>
          <p:nvSpPr>
            <p:cNvPr id="12" name="文本框 11">
              <a:extLst>
                <a:ext uri="{FF2B5EF4-FFF2-40B4-BE49-F238E27FC236}">
                  <a16:creationId xmlns:a16="http://schemas.microsoft.com/office/drawing/2014/main" id="{C68C11CA-A955-428A-87C5-1162069660B0}"/>
                </a:ext>
              </a:extLst>
            </p:cNvPr>
            <p:cNvSpPr txBox="1"/>
            <p:nvPr/>
          </p:nvSpPr>
          <p:spPr>
            <a:xfrm>
              <a:off x="6957768" y="5167251"/>
              <a:ext cx="2947524" cy="30777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altLang="zh-CN" sz="1400" b="0" dirty="0" err="1">
                  <a:solidFill>
                    <a:srgbClr val="001080"/>
                  </a:solidFill>
                  <a:effectLst/>
                  <a:latin typeface="Consolas" panose="020B0609020204030204" pitchFamily="49" charset="0"/>
                </a:rPr>
                <a:t>circuit</a:t>
              </a:r>
              <a:r>
                <a:rPr lang="en-US" altLang="zh-CN" sz="1400" b="0" dirty="0" err="1">
                  <a:solidFill>
                    <a:srgbClr val="3B3B3B"/>
                  </a:solidFill>
                  <a:effectLst/>
                  <a:latin typeface="Consolas" panose="020B0609020204030204" pitchFamily="49" charset="0"/>
                </a:rPr>
                <a:t>.</a:t>
              </a:r>
              <a:r>
                <a:rPr lang="en-US" altLang="zh-CN" sz="1400" b="0" dirty="0" err="1">
                  <a:solidFill>
                    <a:srgbClr val="795E26"/>
                  </a:solidFill>
                  <a:effectLst/>
                  <a:latin typeface="Consolas" panose="020B0609020204030204" pitchFamily="49" charset="0"/>
                </a:rPr>
                <a:t>crx</a:t>
              </a:r>
              <a:r>
                <a:rPr lang="en-US" altLang="zh-CN" sz="1400" b="0" dirty="0">
                  <a:solidFill>
                    <a:srgbClr val="3B3B3B"/>
                  </a:solidFill>
                  <a:effectLst/>
                  <a:latin typeface="Consolas" panose="020B0609020204030204" pitchFamily="49" charset="0"/>
                </a:rPr>
                <a:t>(</a:t>
              </a:r>
              <a:r>
                <a:rPr lang="en-US" altLang="zh-CN" sz="1400" b="0" dirty="0">
                  <a:solidFill>
                    <a:srgbClr val="098658"/>
                  </a:solidFill>
                  <a:effectLst/>
                  <a:latin typeface="Consolas" panose="020B0609020204030204" pitchFamily="49" charset="0"/>
                </a:rPr>
                <a:t>0.5 </a:t>
              </a:r>
              <a:r>
                <a:rPr lang="en-US" altLang="zh-CN" sz="1400" b="0" dirty="0">
                  <a:solidFill>
                    <a:srgbClr val="000000"/>
                  </a:solidFill>
                  <a:effectLst/>
                  <a:latin typeface="Consolas" panose="020B0609020204030204" pitchFamily="49" charset="0"/>
                </a:rPr>
                <a:t>* </a:t>
              </a:r>
              <a:r>
                <a:rPr lang="en-US" altLang="zh-CN" sz="1400" b="0" dirty="0">
                  <a:solidFill>
                    <a:srgbClr val="001080"/>
                  </a:solidFill>
                  <a:effectLst/>
                  <a:latin typeface="Consolas" panose="020B0609020204030204" pitchFamily="49" charset="0"/>
                </a:rPr>
                <a:t>pi</a:t>
              </a:r>
              <a:r>
                <a:rPr lang="en-US" altLang="zh-CN" sz="1400" b="0" dirty="0">
                  <a:solidFill>
                    <a:srgbClr val="3B3B3B"/>
                  </a:solidFill>
                  <a:effectLst/>
                  <a:latin typeface="Consolas" panose="020B0609020204030204" pitchFamily="49" charset="0"/>
                </a:rPr>
                <a:t>, </a:t>
              </a:r>
              <a:r>
                <a:rPr lang="en-US" altLang="zh-CN" sz="1400" b="0" dirty="0">
                  <a:solidFill>
                    <a:srgbClr val="098658"/>
                  </a:solidFill>
                  <a:effectLst/>
                  <a:latin typeface="Consolas" panose="020B0609020204030204" pitchFamily="49" charset="0"/>
                </a:rPr>
                <a:t>0</a:t>
              </a:r>
              <a:r>
                <a:rPr lang="en-US" altLang="zh-CN" sz="1400" b="0" dirty="0">
                  <a:solidFill>
                    <a:srgbClr val="3B3B3B"/>
                  </a:solidFill>
                  <a:effectLst/>
                  <a:latin typeface="Consolas" panose="020B0609020204030204" pitchFamily="49" charset="0"/>
                </a:rPr>
                <a:t>, </a:t>
              </a:r>
              <a:r>
                <a:rPr lang="en-US" altLang="zh-CN" sz="1400" b="0" dirty="0">
                  <a:solidFill>
                    <a:srgbClr val="098658"/>
                  </a:solidFill>
                  <a:effectLst/>
                  <a:latin typeface="Consolas" panose="020B0609020204030204" pitchFamily="49" charset="0"/>
                </a:rPr>
                <a:t>1</a:t>
              </a:r>
              <a:r>
                <a:rPr lang="en-US" altLang="zh-CN" sz="1400" b="0" dirty="0">
                  <a:solidFill>
                    <a:srgbClr val="3B3B3B"/>
                  </a:solidFill>
                  <a:effectLst/>
                  <a:latin typeface="Consolas" panose="020B0609020204030204" pitchFamily="49" charset="0"/>
                </a:rPr>
                <a:t>)</a:t>
              </a:r>
            </a:p>
          </p:txBody>
        </p:sp>
        <p:cxnSp>
          <p:nvCxnSpPr>
            <p:cNvPr id="13" name="直接箭头连接符 12">
              <a:extLst>
                <a:ext uri="{FF2B5EF4-FFF2-40B4-BE49-F238E27FC236}">
                  <a16:creationId xmlns:a16="http://schemas.microsoft.com/office/drawing/2014/main" id="{C91142F4-AB2E-48B0-92EA-484D9E4650CE}"/>
                </a:ext>
              </a:extLst>
            </p:cNvPr>
            <p:cNvCxnSpPr>
              <a:cxnSpLocks/>
            </p:cNvCxnSpPr>
            <p:nvPr/>
          </p:nvCxnSpPr>
          <p:spPr>
            <a:xfrm>
              <a:off x="8103161" y="3532033"/>
              <a:ext cx="0" cy="404608"/>
            </a:xfrm>
            <a:prstGeom prst="straightConnector1">
              <a:avLst/>
            </a:prstGeom>
            <a:ln w="28575">
              <a:tailEnd type="triangle"/>
            </a:ln>
          </p:spPr>
          <p:style>
            <a:lnRef idx="3">
              <a:schemeClr val="accent5"/>
            </a:lnRef>
            <a:fillRef idx="0">
              <a:schemeClr val="accent5"/>
            </a:fillRef>
            <a:effectRef idx="2">
              <a:schemeClr val="accent5"/>
            </a:effectRef>
            <a:fontRef idx="minor">
              <a:schemeClr val="tx1"/>
            </a:fontRef>
          </p:style>
        </p:cxnSp>
        <p:cxnSp>
          <p:nvCxnSpPr>
            <p:cNvPr id="14" name="直接箭头连接符 13">
              <a:extLst>
                <a:ext uri="{FF2B5EF4-FFF2-40B4-BE49-F238E27FC236}">
                  <a16:creationId xmlns:a16="http://schemas.microsoft.com/office/drawing/2014/main" id="{AB895E3A-8E47-46BA-B93E-33569EB6B844}"/>
                </a:ext>
              </a:extLst>
            </p:cNvPr>
            <p:cNvCxnSpPr>
              <a:cxnSpLocks/>
            </p:cNvCxnSpPr>
            <p:nvPr/>
          </p:nvCxnSpPr>
          <p:spPr>
            <a:xfrm>
              <a:off x="9849961" y="2895453"/>
              <a:ext cx="0" cy="222182"/>
            </a:xfrm>
            <a:prstGeom prst="straightConnector1">
              <a:avLst/>
            </a:prstGeom>
            <a:ln w="28575">
              <a:solidFill>
                <a:srgbClr val="C00000"/>
              </a:solidFill>
              <a:tailEnd type="triangle"/>
            </a:ln>
          </p:spPr>
          <p:style>
            <a:lnRef idx="3">
              <a:schemeClr val="accent5"/>
            </a:lnRef>
            <a:fillRef idx="0">
              <a:schemeClr val="accent5"/>
            </a:fillRef>
            <a:effectRef idx="2">
              <a:schemeClr val="accent5"/>
            </a:effectRef>
            <a:fontRef idx="minor">
              <a:schemeClr val="tx1"/>
            </a:fontRef>
          </p:style>
        </p:cxnSp>
        <p:cxnSp>
          <p:nvCxnSpPr>
            <p:cNvPr id="15" name="直接箭头连接符 14">
              <a:extLst>
                <a:ext uri="{FF2B5EF4-FFF2-40B4-BE49-F238E27FC236}">
                  <a16:creationId xmlns:a16="http://schemas.microsoft.com/office/drawing/2014/main" id="{FB1F4E77-4B20-4BBB-B19E-23915DB69437}"/>
                </a:ext>
              </a:extLst>
            </p:cNvPr>
            <p:cNvCxnSpPr>
              <a:cxnSpLocks/>
            </p:cNvCxnSpPr>
            <p:nvPr/>
          </p:nvCxnSpPr>
          <p:spPr>
            <a:xfrm>
              <a:off x="8061486" y="2893192"/>
              <a:ext cx="0" cy="226041"/>
            </a:xfrm>
            <a:prstGeom prst="straightConnector1">
              <a:avLst/>
            </a:prstGeom>
            <a:ln w="28575">
              <a:tailEnd type="triangle"/>
            </a:ln>
          </p:spPr>
          <p:style>
            <a:lnRef idx="3">
              <a:schemeClr val="accent5"/>
            </a:lnRef>
            <a:fillRef idx="0">
              <a:schemeClr val="accent5"/>
            </a:fillRef>
            <a:effectRef idx="2">
              <a:schemeClr val="accent5"/>
            </a:effectRef>
            <a:fontRef idx="minor">
              <a:schemeClr val="tx1"/>
            </a:fontRef>
          </p:style>
        </p:cxnSp>
        <p:cxnSp>
          <p:nvCxnSpPr>
            <p:cNvPr id="16" name="直接箭头连接符 15">
              <a:extLst>
                <a:ext uri="{FF2B5EF4-FFF2-40B4-BE49-F238E27FC236}">
                  <a16:creationId xmlns:a16="http://schemas.microsoft.com/office/drawing/2014/main" id="{F0C0384C-E880-4374-BDB6-8CE850C3E40A}"/>
                </a:ext>
              </a:extLst>
            </p:cNvPr>
            <p:cNvCxnSpPr>
              <a:cxnSpLocks/>
            </p:cNvCxnSpPr>
            <p:nvPr/>
          </p:nvCxnSpPr>
          <p:spPr>
            <a:xfrm>
              <a:off x="9874903" y="3374369"/>
              <a:ext cx="0" cy="562272"/>
            </a:xfrm>
            <a:prstGeom prst="straightConnector1">
              <a:avLst/>
            </a:prstGeom>
            <a:ln w="28575">
              <a:solidFill>
                <a:srgbClr val="C00000"/>
              </a:solidFill>
              <a:tailEnd type="triangle"/>
            </a:ln>
          </p:spPr>
          <p:style>
            <a:lnRef idx="3">
              <a:schemeClr val="accent5"/>
            </a:lnRef>
            <a:fillRef idx="0">
              <a:schemeClr val="accent5"/>
            </a:fillRef>
            <a:effectRef idx="2">
              <a:schemeClr val="accent5"/>
            </a:effectRef>
            <a:fontRef idx="minor">
              <a:schemeClr val="tx1"/>
            </a:fontRef>
          </p:style>
        </p:cxnSp>
        <p:cxnSp>
          <p:nvCxnSpPr>
            <p:cNvPr id="17" name="直接箭头连接符 16">
              <a:extLst>
                <a:ext uri="{FF2B5EF4-FFF2-40B4-BE49-F238E27FC236}">
                  <a16:creationId xmlns:a16="http://schemas.microsoft.com/office/drawing/2014/main" id="{B7001A7C-41D3-4C9E-AD3A-E99C10F3D030}"/>
                </a:ext>
              </a:extLst>
            </p:cNvPr>
            <p:cNvCxnSpPr>
              <a:cxnSpLocks/>
            </p:cNvCxnSpPr>
            <p:nvPr/>
          </p:nvCxnSpPr>
          <p:spPr>
            <a:xfrm flipH="1">
              <a:off x="7967701" y="4187892"/>
              <a:ext cx="135462" cy="456849"/>
            </a:xfrm>
            <a:prstGeom prst="straightConnector1">
              <a:avLst/>
            </a:prstGeom>
            <a:ln w="28575">
              <a:solidFill>
                <a:srgbClr val="00B050"/>
              </a:solidFill>
              <a:tailEnd type="triangle"/>
            </a:ln>
          </p:spPr>
          <p:style>
            <a:lnRef idx="3">
              <a:schemeClr val="accent5"/>
            </a:lnRef>
            <a:fillRef idx="0">
              <a:schemeClr val="accent5"/>
            </a:fillRef>
            <a:effectRef idx="2">
              <a:schemeClr val="accent5"/>
            </a:effectRef>
            <a:fontRef idx="minor">
              <a:schemeClr val="tx1"/>
            </a:fontRef>
          </p:style>
        </p:cxnSp>
        <p:cxnSp>
          <p:nvCxnSpPr>
            <p:cNvPr id="18" name="直接箭头连接符 17">
              <a:extLst>
                <a:ext uri="{FF2B5EF4-FFF2-40B4-BE49-F238E27FC236}">
                  <a16:creationId xmlns:a16="http://schemas.microsoft.com/office/drawing/2014/main" id="{9AFD430F-6FFC-4E50-83A5-EB7919731574}"/>
                </a:ext>
              </a:extLst>
            </p:cNvPr>
            <p:cNvCxnSpPr>
              <a:cxnSpLocks/>
            </p:cNvCxnSpPr>
            <p:nvPr/>
          </p:nvCxnSpPr>
          <p:spPr>
            <a:xfrm>
              <a:off x="8671239" y="4165032"/>
              <a:ext cx="0" cy="959418"/>
            </a:xfrm>
            <a:prstGeom prst="straightConnector1">
              <a:avLst/>
            </a:prstGeom>
            <a:ln w="28575">
              <a:solidFill>
                <a:srgbClr val="00B050"/>
              </a:solidFill>
              <a:tailEnd type="triangle"/>
            </a:ln>
          </p:spPr>
          <p:style>
            <a:lnRef idx="3">
              <a:schemeClr val="accent5"/>
            </a:lnRef>
            <a:fillRef idx="0">
              <a:schemeClr val="accent5"/>
            </a:fillRef>
            <a:effectRef idx="2">
              <a:schemeClr val="accent5"/>
            </a:effectRef>
            <a:fontRef idx="minor">
              <a:schemeClr val="tx1"/>
            </a:fontRef>
          </p:style>
        </p:cxnSp>
        <p:sp>
          <p:nvSpPr>
            <p:cNvPr id="19" name="文本框 18">
              <a:extLst>
                <a:ext uri="{FF2B5EF4-FFF2-40B4-BE49-F238E27FC236}">
                  <a16:creationId xmlns:a16="http://schemas.microsoft.com/office/drawing/2014/main" id="{F61F3EC0-DEF3-4511-873C-BC51D797E6B3}"/>
                </a:ext>
              </a:extLst>
            </p:cNvPr>
            <p:cNvSpPr txBox="1"/>
            <p:nvPr/>
          </p:nvSpPr>
          <p:spPr>
            <a:xfrm>
              <a:off x="6476149" y="4281528"/>
              <a:ext cx="1433328" cy="307777"/>
            </a:xfrm>
            <a:prstGeom prst="rect">
              <a:avLst/>
            </a:prstGeom>
            <a:noFill/>
          </p:spPr>
          <p:txBody>
            <a:bodyPr wrap="square" rtlCol="0">
              <a:spAutoFit/>
            </a:bodyPr>
            <a:lstStyle/>
            <a:p>
              <a:pPr algn="r"/>
              <a:r>
                <a:rPr lang="en-US" altLang="zh-CN" sz="1400" dirty="0"/>
                <a:t>On pyqpanda3</a:t>
              </a:r>
              <a:endParaRPr lang="zh-CN" altLang="en-US" sz="1400" dirty="0"/>
            </a:p>
          </p:txBody>
        </p:sp>
        <p:sp>
          <p:nvSpPr>
            <p:cNvPr id="20" name="文本框 19">
              <a:extLst>
                <a:ext uri="{FF2B5EF4-FFF2-40B4-BE49-F238E27FC236}">
                  <a16:creationId xmlns:a16="http://schemas.microsoft.com/office/drawing/2014/main" id="{55D9BE04-7A54-4F57-80DC-237F0CD31402}"/>
                </a:ext>
              </a:extLst>
            </p:cNvPr>
            <p:cNvSpPr txBox="1"/>
            <p:nvPr/>
          </p:nvSpPr>
          <p:spPr>
            <a:xfrm>
              <a:off x="8728963" y="4723513"/>
              <a:ext cx="850492" cy="307777"/>
            </a:xfrm>
            <a:prstGeom prst="rect">
              <a:avLst/>
            </a:prstGeom>
            <a:noFill/>
          </p:spPr>
          <p:txBody>
            <a:bodyPr wrap="square" rtlCol="0">
              <a:spAutoFit/>
            </a:bodyPr>
            <a:lstStyle/>
            <a:p>
              <a:r>
                <a:rPr lang="en-US" altLang="zh-CN" sz="1400" dirty="0"/>
                <a:t>On </a:t>
              </a:r>
              <a:r>
                <a:rPr lang="en-US" altLang="zh-CN" sz="1400" dirty="0" err="1"/>
                <a:t>qiskit</a:t>
              </a:r>
              <a:endParaRPr lang="zh-CN" altLang="en-US" sz="1400" dirty="0"/>
            </a:p>
          </p:txBody>
        </p:sp>
        <p:sp>
          <p:nvSpPr>
            <p:cNvPr id="21" name="文本框 20">
              <a:extLst>
                <a:ext uri="{FF2B5EF4-FFF2-40B4-BE49-F238E27FC236}">
                  <a16:creationId xmlns:a16="http://schemas.microsoft.com/office/drawing/2014/main" id="{8EFBDF6E-3EF3-41C4-8C77-E2711718DE69}"/>
                </a:ext>
              </a:extLst>
            </p:cNvPr>
            <p:cNvSpPr txBox="1"/>
            <p:nvPr/>
          </p:nvSpPr>
          <p:spPr>
            <a:xfrm>
              <a:off x="10327238" y="5180365"/>
              <a:ext cx="1099843" cy="307777"/>
            </a:xfrm>
            <a:prstGeom prst="rect">
              <a:avLst/>
            </a:prstGeom>
            <a:noFill/>
          </p:spPr>
          <p:txBody>
            <a:bodyPr wrap="square" rtlCol="0">
              <a:spAutoFit/>
            </a:bodyPr>
            <a:lstStyle/>
            <a:p>
              <a:r>
                <a:rPr lang="en-US" altLang="zh-CN" sz="1400" dirty="0"/>
                <a:t>On </a:t>
              </a:r>
              <a:r>
                <a:rPr lang="en-US" altLang="zh-CN" sz="1400" dirty="0" err="1"/>
                <a:t>quafu</a:t>
              </a:r>
              <a:endParaRPr lang="zh-CN" altLang="en-US" sz="1400" dirty="0"/>
            </a:p>
          </p:txBody>
        </p:sp>
        <p:sp>
          <p:nvSpPr>
            <p:cNvPr id="22" name="文本框 21">
              <a:extLst>
                <a:ext uri="{FF2B5EF4-FFF2-40B4-BE49-F238E27FC236}">
                  <a16:creationId xmlns:a16="http://schemas.microsoft.com/office/drawing/2014/main" id="{41C4BC89-B126-41B0-BCC4-683CF754F5AB}"/>
                </a:ext>
              </a:extLst>
            </p:cNvPr>
            <p:cNvSpPr txBox="1"/>
            <p:nvPr/>
          </p:nvSpPr>
          <p:spPr>
            <a:xfrm>
              <a:off x="8361106" y="5651558"/>
              <a:ext cx="3644222" cy="30777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fr-FR" altLang="zh-CN" sz="1400" dirty="0">
                  <a:solidFill>
                    <a:srgbClr val="001080"/>
                  </a:solidFill>
                  <a:latin typeface="Consolas" panose="020B0609020204030204" pitchFamily="49" charset="0"/>
                </a:rPr>
                <a:t>c</a:t>
              </a:r>
              <a:r>
                <a:rPr lang="fr-FR" altLang="zh-CN" sz="1400" b="0" dirty="0">
                  <a:solidFill>
                    <a:srgbClr val="001080"/>
                  </a:solidFill>
                  <a:effectLst/>
                  <a:latin typeface="Consolas" panose="020B0609020204030204" pitchFamily="49" charset="0"/>
                </a:rPr>
                <a:t>ircuit </a:t>
              </a:r>
              <a:r>
                <a:rPr lang="fr-FR" altLang="zh-CN" sz="1400" b="0" dirty="0">
                  <a:solidFill>
                    <a:srgbClr val="795E26"/>
                  </a:solidFill>
                  <a:effectLst/>
                  <a:latin typeface="Consolas" panose="020B0609020204030204" pitchFamily="49" charset="0"/>
                </a:rPr>
                <a:t>&lt;&lt; CRX</a:t>
              </a:r>
              <a:r>
                <a:rPr lang="en-US" altLang="zh-CN" sz="1400" b="0" dirty="0">
                  <a:solidFill>
                    <a:srgbClr val="795E26"/>
                  </a:solidFill>
                  <a:effectLst/>
                  <a:latin typeface="Consolas" panose="020B0609020204030204" pitchFamily="49" charset="0"/>
                </a:rPr>
                <a:t>Gate</a:t>
              </a:r>
              <a:r>
                <a:rPr lang="fr-FR" altLang="zh-CN" sz="1400" b="0" dirty="0">
                  <a:solidFill>
                    <a:srgbClr val="3B3B3B"/>
                  </a:solidFill>
                  <a:effectLst/>
                  <a:latin typeface="Consolas" panose="020B0609020204030204" pitchFamily="49" charset="0"/>
                </a:rPr>
                <a:t>(</a:t>
              </a:r>
              <a:r>
                <a:rPr lang="fr-FR" altLang="zh-CN" sz="1400" b="0" dirty="0">
                  <a:solidFill>
                    <a:srgbClr val="098658"/>
                  </a:solidFill>
                  <a:effectLst/>
                  <a:latin typeface="Consolas" panose="020B0609020204030204" pitchFamily="49" charset="0"/>
                </a:rPr>
                <a:t>0</a:t>
              </a:r>
              <a:r>
                <a:rPr lang="fr-FR" altLang="zh-CN" sz="1400" b="0" dirty="0">
                  <a:solidFill>
                    <a:srgbClr val="3B3B3B"/>
                  </a:solidFill>
                  <a:effectLst/>
                  <a:latin typeface="Consolas" panose="020B0609020204030204" pitchFamily="49" charset="0"/>
                </a:rPr>
                <a:t>, </a:t>
              </a:r>
              <a:r>
                <a:rPr lang="fr-FR" altLang="zh-CN" sz="1400" b="0" dirty="0">
                  <a:solidFill>
                    <a:srgbClr val="098658"/>
                  </a:solidFill>
                  <a:effectLst/>
                  <a:latin typeface="Consolas" panose="020B0609020204030204" pitchFamily="49" charset="0"/>
                </a:rPr>
                <a:t>1</a:t>
              </a:r>
              <a:r>
                <a:rPr lang="fr-FR" altLang="zh-CN" sz="1400" b="0" dirty="0">
                  <a:solidFill>
                    <a:srgbClr val="3B3B3B"/>
                  </a:solidFill>
                  <a:effectLst/>
                  <a:latin typeface="Consolas" panose="020B0609020204030204" pitchFamily="49" charset="0"/>
                </a:rPr>
                <a:t>, </a:t>
              </a:r>
              <a:r>
                <a:rPr lang="fr-FR" altLang="zh-CN" sz="1400" b="0" dirty="0">
                  <a:solidFill>
                    <a:srgbClr val="098658"/>
                  </a:solidFill>
                  <a:effectLst/>
                  <a:latin typeface="Consolas" panose="020B0609020204030204" pitchFamily="49" charset="0"/>
                </a:rPr>
                <a:t>0.5 </a:t>
              </a:r>
              <a:r>
                <a:rPr lang="fr-FR" altLang="zh-CN" sz="1400" b="0" dirty="0">
                  <a:solidFill>
                    <a:srgbClr val="000000"/>
                  </a:solidFill>
                  <a:effectLst/>
                  <a:latin typeface="Consolas" panose="020B0609020204030204" pitchFamily="49" charset="0"/>
                </a:rPr>
                <a:t>* </a:t>
              </a:r>
              <a:r>
                <a:rPr lang="fr-FR" altLang="zh-CN" sz="1400" b="0" dirty="0">
                  <a:solidFill>
                    <a:srgbClr val="001080"/>
                  </a:solidFill>
                  <a:effectLst/>
                  <a:latin typeface="Consolas" panose="020B0609020204030204" pitchFamily="49" charset="0"/>
                </a:rPr>
                <a:t>pi</a:t>
              </a:r>
              <a:r>
                <a:rPr lang="fr-FR" altLang="zh-CN" sz="1400" b="0" dirty="0">
                  <a:solidFill>
                    <a:srgbClr val="3B3B3B"/>
                  </a:solidFill>
                  <a:effectLst/>
                  <a:latin typeface="Consolas" panose="020B0609020204030204" pitchFamily="49" charset="0"/>
                </a:rPr>
                <a:t>)</a:t>
              </a:r>
            </a:p>
          </p:txBody>
        </p:sp>
        <p:cxnSp>
          <p:nvCxnSpPr>
            <p:cNvPr id="42" name="直接箭头连接符 41">
              <a:extLst>
                <a:ext uri="{FF2B5EF4-FFF2-40B4-BE49-F238E27FC236}">
                  <a16:creationId xmlns:a16="http://schemas.microsoft.com/office/drawing/2014/main" id="{01F59DA2-06C5-40D5-B026-2ABFD582366E}"/>
                </a:ext>
              </a:extLst>
            </p:cNvPr>
            <p:cNvCxnSpPr>
              <a:cxnSpLocks/>
            </p:cNvCxnSpPr>
            <p:nvPr/>
          </p:nvCxnSpPr>
          <p:spPr>
            <a:xfrm>
              <a:off x="9905292" y="4181742"/>
              <a:ext cx="421946" cy="1434198"/>
            </a:xfrm>
            <a:prstGeom prst="straightConnector1">
              <a:avLst/>
            </a:prstGeom>
            <a:ln w="28575">
              <a:solidFill>
                <a:srgbClr val="00B050"/>
              </a:solidFill>
              <a:tailEnd type="triangle"/>
            </a:ln>
          </p:spPr>
          <p:style>
            <a:lnRef idx="3">
              <a:schemeClr val="accent5"/>
            </a:lnRef>
            <a:fillRef idx="0">
              <a:schemeClr val="accent5"/>
            </a:fillRef>
            <a:effectRef idx="2">
              <a:schemeClr val="accent5"/>
            </a:effectRef>
            <a:fontRef idx="minor">
              <a:schemeClr val="tx1"/>
            </a:fontRef>
          </p:style>
        </p:cxnSp>
      </p:grpSp>
    </p:spTree>
    <p:extLst>
      <p:ext uri="{BB962C8B-B14F-4D97-AF65-F5344CB8AC3E}">
        <p14:creationId xmlns:p14="http://schemas.microsoft.com/office/powerpoint/2010/main" val="316210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5" end="1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E3E47B-7094-40BF-96CF-F7F1ED0D0D28}"/>
              </a:ext>
            </a:extLst>
          </p:cNvPr>
          <p:cNvSpPr>
            <a:spLocks noGrp="1"/>
          </p:cNvSpPr>
          <p:nvPr>
            <p:ph type="title"/>
          </p:nvPr>
        </p:nvSpPr>
        <p:spPr>
          <a:xfrm>
            <a:off x="1607134" y="0"/>
            <a:ext cx="9060873" cy="6858000"/>
          </a:xfrm>
        </p:spPr>
        <p:txBody>
          <a:bodyPr>
            <a:normAutofit/>
          </a:bodyPr>
          <a:lstStyle/>
          <a:p>
            <a:pPr algn="ctr"/>
            <a:r>
              <a:rPr lang="zh-CN" altLang="en-US" sz="3200" dirty="0"/>
              <a:t>谢</a:t>
            </a:r>
            <a:r>
              <a:rPr lang="zh-CN" altLang="en-US" sz="3200"/>
              <a:t>谢！</a:t>
            </a:r>
            <a:endParaRPr lang="zh-CN" altLang="en-US" sz="3200" dirty="0"/>
          </a:p>
        </p:txBody>
      </p:sp>
      <p:sp>
        <p:nvSpPr>
          <p:cNvPr id="3" name="灯片编号占位符 2">
            <a:extLst>
              <a:ext uri="{FF2B5EF4-FFF2-40B4-BE49-F238E27FC236}">
                <a16:creationId xmlns:a16="http://schemas.microsoft.com/office/drawing/2014/main" id="{F2BB3CF9-9597-4AD8-92DB-6B789D75AF3B}"/>
              </a:ext>
            </a:extLst>
          </p:cNvPr>
          <p:cNvSpPr>
            <a:spLocks noGrp="1"/>
          </p:cNvSpPr>
          <p:nvPr>
            <p:ph type="sldNum" sz="quarter" idx="12"/>
          </p:nvPr>
        </p:nvSpPr>
        <p:spPr/>
        <p:txBody>
          <a:bodyPr/>
          <a:lstStyle/>
          <a:p>
            <a:fld id="{3886D374-442B-4631-8E91-4C7E5C84F7D9}" type="slidenum">
              <a:rPr lang="zh-CN" altLang="en-US" smtClean="0"/>
              <a:t>17</a:t>
            </a:fld>
            <a:endParaRPr lang="zh-CN" altLang="en-US"/>
          </a:p>
        </p:txBody>
      </p:sp>
    </p:spTree>
    <p:extLst>
      <p:ext uri="{BB962C8B-B14F-4D97-AF65-F5344CB8AC3E}">
        <p14:creationId xmlns:p14="http://schemas.microsoft.com/office/powerpoint/2010/main" val="2817855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CD7F89-627B-41A4-934F-90369890DC5D}"/>
              </a:ext>
            </a:extLst>
          </p:cNvPr>
          <p:cNvSpPr>
            <a:spLocks noGrp="1"/>
          </p:cNvSpPr>
          <p:nvPr>
            <p:ph type="title"/>
          </p:nvPr>
        </p:nvSpPr>
        <p:spPr/>
        <p:txBody>
          <a:bodyPr/>
          <a:lstStyle/>
          <a:p>
            <a:r>
              <a:rPr lang="zh-CN" altLang="en-US" dirty="0"/>
              <a:t>背景</a:t>
            </a:r>
          </a:p>
        </p:txBody>
      </p:sp>
      <p:sp>
        <p:nvSpPr>
          <p:cNvPr id="3" name="内容占位符 2">
            <a:extLst>
              <a:ext uri="{FF2B5EF4-FFF2-40B4-BE49-F238E27FC236}">
                <a16:creationId xmlns:a16="http://schemas.microsoft.com/office/drawing/2014/main" id="{23163A68-A13A-4AA6-BC0F-1D86C8D1F596}"/>
              </a:ext>
            </a:extLst>
          </p:cNvPr>
          <p:cNvSpPr>
            <a:spLocks noGrp="1"/>
          </p:cNvSpPr>
          <p:nvPr>
            <p:ph idx="1"/>
          </p:nvPr>
        </p:nvSpPr>
        <p:spPr/>
        <p:txBody>
          <a:bodyPr/>
          <a:lstStyle/>
          <a:p>
            <a:r>
              <a:rPr lang="zh-CN" altLang="en-US" dirty="0"/>
              <a:t>随着量子计算技术的发展，越来越多的领域开始利用量子计算技术解决本领域的问题</a:t>
            </a:r>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pPr lvl="1"/>
            <a:r>
              <a:rPr lang="zh-CN" altLang="en-US" dirty="0"/>
              <a:t>为应用量子计算技术，需要编写解决相应问题的量子程序</a:t>
            </a:r>
            <a:endParaRPr lang="en-US" altLang="zh-CN" dirty="0"/>
          </a:p>
          <a:p>
            <a:pPr lvl="1"/>
            <a:r>
              <a:rPr lang="zh-CN" altLang="en-US" dirty="0"/>
              <a:t>量子开发框架：</a:t>
            </a:r>
            <a:r>
              <a:rPr lang="en-US" altLang="zh-CN" dirty="0" err="1"/>
              <a:t>Qiskit</a:t>
            </a:r>
            <a:r>
              <a:rPr lang="en-US" altLang="zh-CN" dirty="0"/>
              <a:t>, </a:t>
            </a:r>
            <a:r>
              <a:rPr lang="en-US" altLang="zh-CN" dirty="0" err="1"/>
              <a:t>QPanda</a:t>
            </a:r>
            <a:r>
              <a:rPr lang="en-US" altLang="zh-CN" dirty="0"/>
              <a:t>, </a:t>
            </a:r>
            <a:r>
              <a:rPr lang="en-US" altLang="zh-CN" dirty="0" err="1"/>
              <a:t>Quafu</a:t>
            </a:r>
            <a:r>
              <a:rPr lang="en-US" altLang="zh-CN" dirty="0"/>
              <a:t>, Q#</a:t>
            </a:r>
            <a:r>
              <a:rPr lang="zh-CN" altLang="en-US" dirty="0"/>
              <a:t>等</a:t>
            </a:r>
            <a:endParaRPr lang="en-US" altLang="zh-CN" dirty="0"/>
          </a:p>
          <a:p>
            <a:pPr lvl="1"/>
            <a:endParaRPr lang="en-US" altLang="zh-CN" dirty="0"/>
          </a:p>
          <a:p>
            <a:r>
              <a:rPr lang="zh-CN" altLang="en-US" b="1" dirty="0"/>
              <a:t>编写正确高效的量子程序</a:t>
            </a:r>
            <a:r>
              <a:rPr lang="zh-CN" altLang="en-US" dirty="0"/>
              <a:t>是成功应用量子计算技术的前提</a:t>
            </a:r>
            <a:endParaRPr lang="en-US" altLang="zh-CN" dirty="0"/>
          </a:p>
          <a:p>
            <a:r>
              <a:rPr lang="zh-CN" altLang="en-US" dirty="0"/>
              <a:t>相比于传统程序，量子程序的错误更难定位</a:t>
            </a:r>
            <a:endParaRPr lang="en-US" altLang="zh-CN" dirty="0"/>
          </a:p>
          <a:p>
            <a:pPr lvl="1"/>
            <a:r>
              <a:rPr lang="zh-CN" altLang="en-US" dirty="0"/>
              <a:t>量子程序的逻辑与传统程序有显著不同</a:t>
            </a:r>
            <a:endParaRPr lang="en-US" altLang="zh-CN" dirty="0"/>
          </a:p>
          <a:p>
            <a:pPr lvl="1"/>
            <a:r>
              <a:rPr lang="zh-CN" altLang="en-US" dirty="0">
                <a:solidFill>
                  <a:srgbClr val="C00000"/>
                </a:solidFill>
              </a:rPr>
              <a:t>测量导致塌缩</a:t>
            </a:r>
            <a:r>
              <a:rPr lang="en-US" altLang="zh-CN" dirty="0"/>
              <a:t> </a:t>
            </a:r>
            <a:r>
              <a:rPr lang="en-US" altLang="zh-CN" dirty="0">
                <a:sym typeface="Wingdings" panose="05000000000000000000" pitchFamily="2" charset="2"/>
              </a:rPr>
              <a:t> </a:t>
            </a:r>
            <a:r>
              <a:rPr lang="zh-CN" altLang="en-US" dirty="0">
                <a:sym typeface="Wingdings" panose="05000000000000000000" pitchFamily="2" charset="2"/>
              </a:rPr>
              <a:t>无法观察和跟踪量子变量执行中间状态</a:t>
            </a:r>
            <a:endParaRPr lang="en-US" altLang="zh-CN" dirty="0">
              <a:sym typeface="Wingdings" panose="05000000000000000000" pitchFamily="2" charset="2"/>
            </a:endParaRPr>
          </a:p>
          <a:p>
            <a:pPr lvl="1"/>
            <a:r>
              <a:rPr lang="zh-CN" altLang="en-US" dirty="0">
                <a:sym typeface="Wingdings" panose="05000000000000000000" pitchFamily="2" charset="2"/>
              </a:rPr>
              <a:t>难以从运行结果直接观察到程序执行的问题</a:t>
            </a:r>
            <a:endParaRPr lang="en-US" altLang="zh-CN" dirty="0">
              <a:sym typeface="Wingdings" panose="05000000000000000000" pitchFamily="2" charset="2"/>
            </a:endParaRPr>
          </a:p>
        </p:txBody>
      </p:sp>
      <p:sp>
        <p:nvSpPr>
          <p:cNvPr id="4" name="灯片编号占位符 3">
            <a:extLst>
              <a:ext uri="{FF2B5EF4-FFF2-40B4-BE49-F238E27FC236}">
                <a16:creationId xmlns:a16="http://schemas.microsoft.com/office/drawing/2014/main" id="{0286AD30-1FAC-470C-8EF0-4C7B3DEB04EF}"/>
              </a:ext>
            </a:extLst>
          </p:cNvPr>
          <p:cNvSpPr>
            <a:spLocks noGrp="1"/>
          </p:cNvSpPr>
          <p:nvPr>
            <p:ph type="sldNum" sz="quarter" idx="12"/>
          </p:nvPr>
        </p:nvSpPr>
        <p:spPr/>
        <p:txBody>
          <a:bodyPr/>
          <a:lstStyle/>
          <a:p>
            <a:fld id="{3886D374-442B-4631-8E91-4C7E5C84F7D9}" type="slidenum">
              <a:rPr lang="zh-CN" altLang="en-US" smtClean="0"/>
              <a:t>2</a:t>
            </a:fld>
            <a:endParaRPr lang="zh-CN" altLang="en-US"/>
          </a:p>
        </p:txBody>
      </p:sp>
      <p:pic>
        <p:nvPicPr>
          <p:cNvPr id="5" name="图片 4">
            <a:extLst>
              <a:ext uri="{FF2B5EF4-FFF2-40B4-BE49-F238E27FC236}">
                <a16:creationId xmlns:a16="http://schemas.microsoft.com/office/drawing/2014/main" id="{BC50E333-F5AF-4711-BF37-E032D6144DE6}"/>
              </a:ext>
            </a:extLst>
          </p:cNvPr>
          <p:cNvPicPr>
            <a:picLocks noChangeAspect="1"/>
          </p:cNvPicPr>
          <p:nvPr/>
        </p:nvPicPr>
        <p:blipFill>
          <a:blip r:embed="rId2"/>
          <a:stretch>
            <a:fillRect/>
          </a:stretch>
        </p:blipFill>
        <p:spPr>
          <a:xfrm>
            <a:off x="3844724" y="1909220"/>
            <a:ext cx="1796414" cy="697715"/>
          </a:xfrm>
          <a:prstGeom prst="rect">
            <a:avLst/>
          </a:prstGeom>
          <a:noFill/>
        </p:spPr>
      </p:pic>
      <p:pic>
        <p:nvPicPr>
          <p:cNvPr id="6" name="图片 5">
            <a:extLst>
              <a:ext uri="{FF2B5EF4-FFF2-40B4-BE49-F238E27FC236}">
                <a16:creationId xmlns:a16="http://schemas.microsoft.com/office/drawing/2014/main" id="{75322070-850E-48AE-BEF5-6821DCCEEE53}"/>
              </a:ext>
            </a:extLst>
          </p:cNvPr>
          <p:cNvPicPr>
            <a:picLocks noChangeAspect="1"/>
          </p:cNvPicPr>
          <p:nvPr/>
        </p:nvPicPr>
        <p:blipFill rotWithShape="1">
          <a:blip r:embed="rId3">
            <a:extLst>
              <a:ext uri="{28A0092B-C50C-407E-A947-70E740481C1C}">
                <a14:useLocalDpi xmlns:a14="http://schemas.microsoft.com/office/drawing/2010/main" val="0"/>
              </a:ext>
            </a:extLst>
          </a:blip>
          <a:srcRect l="21472" t="16836" r="23054" b="14436"/>
          <a:stretch/>
        </p:blipFill>
        <p:spPr>
          <a:xfrm>
            <a:off x="6391063" y="1276455"/>
            <a:ext cx="1431848" cy="1330480"/>
          </a:xfrm>
          <a:prstGeom prst="rect">
            <a:avLst/>
          </a:prstGeom>
          <a:noFill/>
        </p:spPr>
      </p:pic>
      <p:pic>
        <p:nvPicPr>
          <p:cNvPr id="7" name="图片 6">
            <a:extLst>
              <a:ext uri="{FF2B5EF4-FFF2-40B4-BE49-F238E27FC236}">
                <a16:creationId xmlns:a16="http://schemas.microsoft.com/office/drawing/2014/main" id="{DD95DB51-0CF9-416C-BD6C-52D75A3AEE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6671" y="1351290"/>
            <a:ext cx="1796413" cy="1180809"/>
          </a:xfrm>
          <a:prstGeom prst="rect">
            <a:avLst/>
          </a:prstGeom>
          <a:noFill/>
        </p:spPr>
      </p:pic>
      <p:pic>
        <p:nvPicPr>
          <p:cNvPr id="8" name="图片 7">
            <a:extLst>
              <a:ext uri="{FF2B5EF4-FFF2-40B4-BE49-F238E27FC236}">
                <a16:creationId xmlns:a16="http://schemas.microsoft.com/office/drawing/2014/main" id="{153D5A35-67CE-44AD-8D4C-668C83BCD577}"/>
              </a:ext>
            </a:extLst>
          </p:cNvPr>
          <p:cNvPicPr>
            <a:picLocks noChangeAspect="1"/>
          </p:cNvPicPr>
          <p:nvPr/>
        </p:nvPicPr>
        <p:blipFill>
          <a:blip r:embed="rId5"/>
          <a:stretch>
            <a:fillRect/>
          </a:stretch>
        </p:blipFill>
        <p:spPr>
          <a:xfrm>
            <a:off x="4139142" y="1116345"/>
            <a:ext cx="1117700" cy="728004"/>
          </a:xfrm>
          <a:prstGeom prst="rect">
            <a:avLst/>
          </a:prstGeom>
        </p:spPr>
      </p:pic>
      <p:sp>
        <p:nvSpPr>
          <p:cNvPr id="9" name="文本框 8">
            <a:extLst>
              <a:ext uri="{FF2B5EF4-FFF2-40B4-BE49-F238E27FC236}">
                <a16:creationId xmlns:a16="http://schemas.microsoft.com/office/drawing/2014/main" id="{DAE17561-86ED-404F-9324-88021EC44168}"/>
              </a:ext>
            </a:extLst>
          </p:cNvPr>
          <p:cNvSpPr txBox="1"/>
          <p:nvPr/>
        </p:nvSpPr>
        <p:spPr>
          <a:xfrm>
            <a:off x="1156672" y="2821478"/>
            <a:ext cx="1796412" cy="369332"/>
          </a:xfrm>
          <a:prstGeom prst="rect">
            <a:avLst/>
          </a:prstGeom>
          <a:noFill/>
        </p:spPr>
        <p:txBody>
          <a:bodyPr wrap="square" rtlCol="0">
            <a:spAutoFit/>
          </a:bodyPr>
          <a:lstStyle/>
          <a:p>
            <a:pPr algn="ctr"/>
            <a:r>
              <a:rPr lang="zh-CN" altLang="en-US" dirty="0">
                <a:latin typeface="微软雅黑" panose="020B0503020204020204" pitchFamily="34" charset="-122"/>
                <a:ea typeface="微软雅黑" panose="020B0503020204020204" pitchFamily="34" charset="-122"/>
              </a:rPr>
              <a:t>凝聚态物理</a:t>
            </a:r>
          </a:p>
        </p:txBody>
      </p:sp>
      <p:sp>
        <p:nvSpPr>
          <p:cNvPr id="10" name="文本框 9">
            <a:extLst>
              <a:ext uri="{FF2B5EF4-FFF2-40B4-BE49-F238E27FC236}">
                <a16:creationId xmlns:a16="http://schemas.microsoft.com/office/drawing/2014/main" id="{AF5BD7CC-A671-4276-8506-52AA6A0165C6}"/>
              </a:ext>
            </a:extLst>
          </p:cNvPr>
          <p:cNvSpPr txBox="1"/>
          <p:nvPr/>
        </p:nvSpPr>
        <p:spPr>
          <a:xfrm>
            <a:off x="3844725" y="2821478"/>
            <a:ext cx="1796412" cy="369332"/>
          </a:xfrm>
          <a:prstGeom prst="rect">
            <a:avLst/>
          </a:prstGeom>
          <a:noFill/>
        </p:spPr>
        <p:txBody>
          <a:bodyPr wrap="square" rtlCol="0">
            <a:spAutoFit/>
          </a:bodyPr>
          <a:lstStyle/>
          <a:p>
            <a:pPr algn="ctr"/>
            <a:r>
              <a:rPr lang="zh-CN" altLang="en-US" dirty="0">
                <a:latin typeface="微软雅黑" panose="020B0503020204020204" pitchFamily="34" charset="-122"/>
                <a:ea typeface="微软雅黑" panose="020B0503020204020204" pitchFamily="34" charset="-122"/>
              </a:rPr>
              <a:t>高能物理</a:t>
            </a:r>
          </a:p>
        </p:txBody>
      </p:sp>
      <p:sp>
        <p:nvSpPr>
          <p:cNvPr id="11" name="文本框 10">
            <a:extLst>
              <a:ext uri="{FF2B5EF4-FFF2-40B4-BE49-F238E27FC236}">
                <a16:creationId xmlns:a16="http://schemas.microsoft.com/office/drawing/2014/main" id="{8ED69C15-7242-4499-82DD-D06743BF8BB3}"/>
              </a:ext>
            </a:extLst>
          </p:cNvPr>
          <p:cNvSpPr txBox="1"/>
          <p:nvPr/>
        </p:nvSpPr>
        <p:spPr>
          <a:xfrm>
            <a:off x="6391064" y="2821478"/>
            <a:ext cx="1426289" cy="369332"/>
          </a:xfrm>
          <a:prstGeom prst="rect">
            <a:avLst/>
          </a:prstGeom>
          <a:noFill/>
        </p:spPr>
        <p:txBody>
          <a:bodyPr wrap="square" rtlCol="0">
            <a:spAutoFit/>
          </a:bodyPr>
          <a:lstStyle/>
          <a:p>
            <a:pPr algn="ctr"/>
            <a:r>
              <a:rPr lang="zh-CN" altLang="en-US" dirty="0">
                <a:latin typeface="微软雅黑" panose="020B0503020204020204" pitchFamily="34" charset="-122"/>
                <a:ea typeface="微软雅黑" panose="020B0503020204020204" pitchFamily="34" charset="-122"/>
              </a:rPr>
              <a:t>量子化学</a:t>
            </a:r>
          </a:p>
        </p:txBody>
      </p:sp>
      <p:sp>
        <p:nvSpPr>
          <p:cNvPr id="12" name="文本框 11">
            <a:extLst>
              <a:ext uri="{FF2B5EF4-FFF2-40B4-BE49-F238E27FC236}">
                <a16:creationId xmlns:a16="http://schemas.microsoft.com/office/drawing/2014/main" id="{906645B6-F13A-4B0A-A4A0-DB04D01CC0B7}"/>
              </a:ext>
            </a:extLst>
          </p:cNvPr>
          <p:cNvSpPr txBox="1"/>
          <p:nvPr/>
        </p:nvSpPr>
        <p:spPr>
          <a:xfrm>
            <a:off x="8874233" y="2821478"/>
            <a:ext cx="1426289" cy="369332"/>
          </a:xfrm>
          <a:prstGeom prst="rect">
            <a:avLst/>
          </a:prstGeom>
          <a:noFill/>
        </p:spPr>
        <p:txBody>
          <a:bodyPr wrap="square" rtlCol="0">
            <a:spAutoFit/>
          </a:bodyPr>
          <a:lstStyle/>
          <a:p>
            <a:pPr algn="ctr"/>
            <a:r>
              <a:rPr lang="zh-CN" altLang="en-US" dirty="0">
                <a:latin typeface="微软雅黑" panose="020B0503020204020204" pitchFamily="34" charset="-122"/>
                <a:ea typeface="微软雅黑" panose="020B0503020204020204" pitchFamily="34" charset="-122"/>
              </a:rPr>
              <a:t>金融</a:t>
            </a:r>
          </a:p>
        </p:txBody>
      </p:sp>
      <p:pic>
        <p:nvPicPr>
          <p:cNvPr id="14" name="图片 13">
            <a:extLst>
              <a:ext uri="{FF2B5EF4-FFF2-40B4-BE49-F238E27FC236}">
                <a16:creationId xmlns:a16="http://schemas.microsoft.com/office/drawing/2014/main" id="{FF1D7C01-42B1-475D-819F-D9975013037B}"/>
              </a:ext>
            </a:extLst>
          </p:cNvPr>
          <p:cNvPicPr>
            <a:picLocks noChangeAspect="1"/>
          </p:cNvPicPr>
          <p:nvPr/>
        </p:nvPicPr>
        <p:blipFill rotWithShape="1">
          <a:blip r:embed="rId6">
            <a:extLst>
              <a:ext uri="{28A0092B-C50C-407E-A947-70E740481C1C}">
                <a14:useLocalDpi xmlns:a14="http://schemas.microsoft.com/office/drawing/2010/main" val="0"/>
              </a:ext>
            </a:extLst>
          </a:blip>
          <a:srcRect l="16335"/>
          <a:stretch/>
        </p:blipFill>
        <p:spPr>
          <a:xfrm>
            <a:off x="8610600" y="1480347"/>
            <a:ext cx="2081657" cy="1095066"/>
          </a:xfrm>
          <a:prstGeom prst="rect">
            <a:avLst/>
          </a:prstGeom>
        </p:spPr>
      </p:pic>
      <p:pic>
        <p:nvPicPr>
          <p:cNvPr id="1026" name="Picture 2">
            <a:extLst>
              <a:ext uri="{FF2B5EF4-FFF2-40B4-BE49-F238E27FC236}">
                <a16:creationId xmlns:a16="http://schemas.microsoft.com/office/drawing/2014/main" id="{C919392E-69C3-4866-9C27-811B582298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32769" y="4059192"/>
            <a:ext cx="3521465" cy="1436534"/>
          </a:xfrm>
          <a:prstGeom prst="rect">
            <a:avLst/>
          </a:prstGeom>
          <a:noFill/>
          <a:extLst>
            <a:ext uri="{909E8E84-426E-40DD-AFC4-6F175D3DCCD1}">
              <a14:hiddenFill xmlns:a14="http://schemas.microsoft.com/office/drawing/2010/main">
                <a:solidFill>
                  <a:srgbClr val="FFFFFF"/>
                </a:solidFill>
              </a14:hiddenFill>
            </a:ext>
          </a:extLst>
        </p:spPr>
      </p:pic>
      <p:sp>
        <p:nvSpPr>
          <p:cNvPr id="13" name="文本框 12">
            <a:extLst>
              <a:ext uri="{FF2B5EF4-FFF2-40B4-BE49-F238E27FC236}">
                <a16:creationId xmlns:a16="http://schemas.microsoft.com/office/drawing/2014/main" id="{411028DA-E270-4E07-B2F7-82C147C38F6F}"/>
              </a:ext>
            </a:extLst>
          </p:cNvPr>
          <p:cNvSpPr txBox="1"/>
          <p:nvPr/>
        </p:nvSpPr>
        <p:spPr>
          <a:xfrm>
            <a:off x="7432770" y="5530726"/>
            <a:ext cx="3056284" cy="523220"/>
          </a:xfrm>
          <a:prstGeom prst="rect">
            <a:avLst/>
          </a:prstGeom>
          <a:noFill/>
        </p:spPr>
        <p:txBody>
          <a:bodyPr wrap="square" rtlCol="0">
            <a:spAutoFit/>
          </a:bodyPr>
          <a:lstStyle/>
          <a:p>
            <a:r>
              <a:rPr lang="zh-CN" altLang="en-US" sz="1400" dirty="0">
                <a:latin typeface="宋体" panose="02010600030101010101" pitchFamily="2" charset="-122"/>
                <a:ea typeface="宋体" panose="02010600030101010101" pitchFamily="2" charset="-122"/>
              </a:rPr>
              <a:t>传统程序调试常用方法：设置断点 </a:t>
            </a:r>
            <a:r>
              <a:rPr lang="en-US" altLang="zh-CN" sz="1400" dirty="0">
                <a:latin typeface="Times New Roman" panose="02020603050405020304" pitchFamily="18" charset="0"/>
                <a:ea typeface="宋体" panose="02010600030101010101" pitchFamily="2" charset="-122"/>
                <a:cs typeface="Times New Roman" panose="02020603050405020304" pitchFamily="18" charset="0"/>
              </a:rPr>
              <a:t>(Break Point) </a:t>
            </a:r>
            <a:r>
              <a:rPr lang="zh-CN" altLang="en-US" sz="1400" dirty="0">
                <a:latin typeface="Times New Roman" panose="02020603050405020304" pitchFamily="18" charset="0"/>
                <a:ea typeface="宋体" panose="02010600030101010101" pitchFamily="2" charset="-122"/>
                <a:cs typeface="Times New Roman" panose="02020603050405020304" pitchFamily="18" charset="0"/>
              </a:rPr>
              <a:t>运行并</a:t>
            </a:r>
            <a:r>
              <a:rPr lang="zh-CN" altLang="en-US" sz="1400" dirty="0">
                <a:latin typeface="宋体" panose="02010600030101010101" pitchFamily="2" charset="-122"/>
                <a:ea typeface="宋体" panose="02010600030101010101" pitchFamily="2" charset="-122"/>
              </a:rPr>
              <a:t>跟踪变量值</a:t>
            </a:r>
          </a:p>
        </p:txBody>
      </p:sp>
    </p:spTree>
    <p:extLst>
      <p:ext uri="{BB962C8B-B14F-4D97-AF65-F5344CB8AC3E}">
        <p14:creationId xmlns:p14="http://schemas.microsoft.com/office/powerpoint/2010/main" val="13075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3" end="1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F5FE39-C3FF-43BC-87EF-730842997CBE}"/>
              </a:ext>
            </a:extLst>
          </p:cNvPr>
          <p:cNvSpPr>
            <a:spLocks noGrp="1"/>
          </p:cNvSpPr>
          <p:nvPr>
            <p:ph type="title"/>
          </p:nvPr>
        </p:nvSpPr>
        <p:spPr/>
        <p:txBody>
          <a:bodyPr/>
          <a:lstStyle/>
          <a:p>
            <a:r>
              <a:rPr lang="zh-CN" altLang="en-US" dirty="0"/>
              <a:t>报告内容</a:t>
            </a:r>
          </a:p>
        </p:txBody>
      </p:sp>
      <p:sp>
        <p:nvSpPr>
          <p:cNvPr id="3" name="内容占位符 2">
            <a:extLst>
              <a:ext uri="{FF2B5EF4-FFF2-40B4-BE49-F238E27FC236}">
                <a16:creationId xmlns:a16="http://schemas.microsoft.com/office/drawing/2014/main" id="{DF08494C-01E0-430C-B5E4-7B375937EA08}"/>
              </a:ext>
            </a:extLst>
          </p:cNvPr>
          <p:cNvSpPr>
            <a:spLocks noGrp="1"/>
          </p:cNvSpPr>
          <p:nvPr>
            <p:ph idx="1"/>
          </p:nvPr>
        </p:nvSpPr>
        <p:spPr/>
        <p:txBody>
          <a:bodyPr/>
          <a:lstStyle/>
          <a:p>
            <a:r>
              <a:rPr lang="zh-CN" altLang="en-US" dirty="0"/>
              <a:t>背景</a:t>
            </a:r>
            <a:endParaRPr lang="en-US" altLang="zh-CN" dirty="0"/>
          </a:p>
          <a:p>
            <a:r>
              <a:rPr lang="zh-CN" altLang="en-US" dirty="0"/>
              <a:t>经验分享：量子编程中的易错点</a:t>
            </a:r>
            <a:endParaRPr lang="en-US" altLang="zh-CN" dirty="0"/>
          </a:p>
          <a:p>
            <a:pPr marL="711456" lvl="1" indent="-400050">
              <a:buFont typeface="+mj-lt"/>
              <a:buAutoNum type="romanUcPeriod"/>
            </a:pPr>
            <a:r>
              <a:rPr lang="zh-CN" altLang="en-US" dirty="0"/>
              <a:t>作为数值的量子比特的顺序</a:t>
            </a:r>
            <a:endParaRPr lang="en-US" altLang="zh-CN" dirty="0"/>
          </a:p>
          <a:p>
            <a:pPr marL="711456" lvl="1" indent="-400050">
              <a:buFont typeface="+mj-lt"/>
              <a:buAutoNum type="romanUcPeriod"/>
            </a:pPr>
            <a:r>
              <a:rPr lang="zh-CN" altLang="en-US" dirty="0"/>
              <a:t>乘积表示的量子门的应用顺序</a:t>
            </a:r>
            <a:endParaRPr lang="en-US" altLang="zh-CN" dirty="0"/>
          </a:p>
          <a:p>
            <a:pPr marL="711456" lvl="1" indent="-400050">
              <a:buFont typeface="+mj-lt"/>
              <a:buAutoNum type="romanUcPeriod"/>
            </a:pPr>
            <a:r>
              <a:rPr lang="zh-CN" altLang="en-US" dirty="0"/>
              <a:t>量子线路等价变换的正确性</a:t>
            </a:r>
            <a:endParaRPr lang="en-US" altLang="zh-CN" dirty="0"/>
          </a:p>
          <a:p>
            <a:r>
              <a:rPr lang="zh-CN" altLang="en-US" dirty="0"/>
              <a:t>量子软件工程简介</a:t>
            </a:r>
            <a:endParaRPr lang="en-US" altLang="zh-CN" dirty="0"/>
          </a:p>
          <a:p>
            <a:r>
              <a:rPr lang="zh-CN" altLang="en-US" dirty="0"/>
              <a:t>近期工作：量子程序开发辅助工具</a:t>
            </a:r>
            <a:endParaRPr lang="en-US" altLang="zh-CN" dirty="0"/>
          </a:p>
          <a:p>
            <a:pPr lvl="1"/>
            <a:r>
              <a:rPr lang="en-US" altLang="zh-CN" dirty="0" err="1"/>
              <a:t>QCirMat</a:t>
            </a:r>
            <a:endParaRPr lang="en-US" altLang="zh-CN" dirty="0"/>
          </a:p>
          <a:p>
            <a:pPr lvl="1"/>
            <a:r>
              <a:rPr lang="en-US" altLang="zh-CN" dirty="0" err="1"/>
              <a:t>PyQuantumKit</a:t>
            </a:r>
            <a:endParaRPr lang="en-US" altLang="zh-CN" dirty="0"/>
          </a:p>
          <a:p>
            <a:pPr lvl="1"/>
            <a:endParaRPr lang="zh-CN" altLang="en-US" dirty="0"/>
          </a:p>
        </p:txBody>
      </p:sp>
      <p:sp>
        <p:nvSpPr>
          <p:cNvPr id="4" name="灯片编号占位符 3">
            <a:extLst>
              <a:ext uri="{FF2B5EF4-FFF2-40B4-BE49-F238E27FC236}">
                <a16:creationId xmlns:a16="http://schemas.microsoft.com/office/drawing/2014/main" id="{5A940A53-8960-4F57-873D-E0C13900FB8D}"/>
              </a:ext>
            </a:extLst>
          </p:cNvPr>
          <p:cNvSpPr>
            <a:spLocks noGrp="1"/>
          </p:cNvSpPr>
          <p:nvPr>
            <p:ph type="sldNum" sz="quarter" idx="12"/>
          </p:nvPr>
        </p:nvSpPr>
        <p:spPr/>
        <p:txBody>
          <a:bodyPr/>
          <a:lstStyle/>
          <a:p>
            <a:fld id="{3886D374-442B-4631-8E91-4C7E5C84F7D9}" type="slidenum">
              <a:rPr lang="zh-CN" altLang="en-US" smtClean="0"/>
              <a:t>3</a:t>
            </a:fld>
            <a:endParaRPr lang="zh-CN" altLang="en-US"/>
          </a:p>
        </p:txBody>
      </p:sp>
    </p:spTree>
    <p:extLst>
      <p:ext uri="{BB962C8B-B14F-4D97-AF65-F5344CB8AC3E}">
        <p14:creationId xmlns:p14="http://schemas.microsoft.com/office/powerpoint/2010/main" val="3648709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E869B1-6CA0-4854-8EE4-BFFA4C258150}"/>
              </a:ext>
            </a:extLst>
          </p:cNvPr>
          <p:cNvSpPr>
            <a:spLocks noGrp="1"/>
          </p:cNvSpPr>
          <p:nvPr>
            <p:ph type="title"/>
          </p:nvPr>
        </p:nvSpPr>
        <p:spPr/>
        <p:txBody>
          <a:bodyPr/>
          <a:lstStyle/>
          <a:p>
            <a:r>
              <a:rPr lang="en-US" altLang="zh-CN" dirty="0"/>
              <a:t>Ⅰ  </a:t>
            </a:r>
            <a:r>
              <a:rPr lang="zh-CN" altLang="en-US" dirty="0"/>
              <a:t>作为数值的量子比特的顺序</a:t>
            </a:r>
          </a:p>
        </p:txBody>
      </p:sp>
      <p:sp>
        <p:nvSpPr>
          <p:cNvPr id="3" name="内容占位符 2">
            <a:extLst>
              <a:ext uri="{FF2B5EF4-FFF2-40B4-BE49-F238E27FC236}">
                <a16:creationId xmlns:a16="http://schemas.microsoft.com/office/drawing/2014/main" id="{D226C300-F2AA-48C9-8BA4-CE50FB46C145}"/>
              </a:ext>
            </a:extLst>
          </p:cNvPr>
          <p:cNvSpPr>
            <a:spLocks noGrp="1"/>
          </p:cNvSpPr>
          <p:nvPr>
            <p:ph idx="1"/>
          </p:nvPr>
        </p:nvSpPr>
        <p:spPr/>
        <p:txBody>
          <a:bodyPr/>
          <a:lstStyle/>
          <a:p>
            <a:r>
              <a:rPr lang="zh-CN" altLang="en-US" dirty="0"/>
              <a:t>一些量子算法需要将量子比特的内容当作数值进行处理</a:t>
            </a:r>
            <a:endParaRPr lang="en-US" altLang="zh-CN" dirty="0"/>
          </a:p>
          <a:p>
            <a:pPr lvl="1"/>
            <a:r>
              <a:rPr lang="zh-CN" altLang="en-US" dirty="0"/>
              <a:t>例：量子傅里叶变换（</a:t>
            </a:r>
            <a:r>
              <a:rPr lang="en-US" altLang="zh-CN" dirty="0"/>
              <a:t>QFT</a:t>
            </a:r>
            <a:r>
              <a:rPr lang="zh-CN" altLang="en-US" dirty="0"/>
              <a:t>）、量子相位估计（</a:t>
            </a:r>
            <a:r>
              <a:rPr lang="en-US" altLang="zh-CN" dirty="0"/>
              <a:t>QPE</a:t>
            </a:r>
            <a:r>
              <a:rPr lang="zh-CN" altLang="en-US" dirty="0"/>
              <a:t>）、量子算术运算（例如量子加法器、乘法器）等</a:t>
            </a:r>
            <a:endParaRPr lang="en-US" altLang="zh-CN" dirty="0"/>
          </a:p>
          <a:p>
            <a:pPr lvl="2"/>
            <a:endParaRPr lang="en-US" altLang="zh-CN" dirty="0"/>
          </a:p>
          <a:p>
            <a:pPr lvl="1"/>
            <a:r>
              <a:rPr lang="zh-CN" altLang="en-US" dirty="0"/>
              <a:t>当前量子计算以</a:t>
            </a:r>
            <a:r>
              <a:rPr lang="zh-CN" altLang="en-US" dirty="0">
                <a:solidFill>
                  <a:srgbClr val="C00000"/>
                </a:solidFill>
              </a:rPr>
              <a:t>位</a:t>
            </a:r>
            <a:r>
              <a:rPr lang="zh-CN" altLang="en-US" dirty="0"/>
              <a:t>（</a:t>
            </a:r>
            <a:r>
              <a:rPr lang="en-US" altLang="zh-CN" dirty="0">
                <a:solidFill>
                  <a:srgbClr val="C00000"/>
                </a:solidFill>
              </a:rPr>
              <a:t>Bit</a:t>
            </a:r>
            <a:r>
              <a:rPr lang="en-US" altLang="zh-CN" dirty="0"/>
              <a:t>/</a:t>
            </a:r>
            <a:r>
              <a:rPr lang="en-US" altLang="zh-CN" dirty="0">
                <a:solidFill>
                  <a:srgbClr val="C00000"/>
                </a:solidFill>
              </a:rPr>
              <a:t>Qubit</a:t>
            </a:r>
            <a:r>
              <a:rPr lang="zh-CN" altLang="en-US" dirty="0"/>
              <a:t>）作为基本操作单元</a:t>
            </a:r>
            <a:endParaRPr lang="en-US" altLang="zh-CN" dirty="0"/>
          </a:p>
          <a:p>
            <a:pPr lvl="1"/>
            <a:r>
              <a:rPr lang="zh-CN" altLang="en-US" dirty="0"/>
              <a:t>作为对比，经典计算机以</a:t>
            </a:r>
            <a:r>
              <a:rPr lang="zh-CN" altLang="en-US" dirty="0">
                <a:solidFill>
                  <a:srgbClr val="C00000"/>
                </a:solidFill>
              </a:rPr>
              <a:t>字节</a:t>
            </a:r>
            <a:r>
              <a:rPr lang="zh-CN" altLang="en-US" dirty="0"/>
              <a:t>（</a:t>
            </a:r>
            <a:r>
              <a:rPr lang="en-US" altLang="zh-CN" dirty="0">
                <a:solidFill>
                  <a:srgbClr val="C00000"/>
                </a:solidFill>
              </a:rPr>
              <a:t>Byte</a:t>
            </a:r>
            <a:r>
              <a:rPr lang="zh-CN" altLang="en-US" dirty="0"/>
              <a:t>）或</a:t>
            </a:r>
            <a:r>
              <a:rPr lang="zh-CN" altLang="en-US" dirty="0">
                <a:solidFill>
                  <a:srgbClr val="C00000"/>
                </a:solidFill>
              </a:rPr>
              <a:t>字</a:t>
            </a:r>
            <a:r>
              <a:rPr lang="zh-CN" altLang="en-US" dirty="0"/>
              <a:t>（</a:t>
            </a:r>
            <a:r>
              <a:rPr lang="en-US" altLang="zh-CN" dirty="0">
                <a:solidFill>
                  <a:srgbClr val="C00000"/>
                </a:solidFill>
              </a:rPr>
              <a:t>Word</a:t>
            </a:r>
            <a:r>
              <a:rPr lang="zh-CN" altLang="en-US" dirty="0"/>
              <a:t>）作为基本操作单元</a:t>
            </a:r>
            <a:endParaRPr lang="en-US" altLang="zh-CN" dirty="0"/>
          </a:p>
          <a:p>
            <a:pPr lvl="2"/>
            <a:endParaRPr lang="en-US" altLang="zh-CN" dirty="0"/>
          </a:p>
          <a:p>
            <a:r>
              <a:rPr lang="zh-CN" altLang="en-US" dirty="0"/>
              <a:t>端序（</a:t>
            </a:r>
            <a:r>
              <a:rPr lang="en-US" altLang="zh-CN" dirty="0"/>
              <a:t>Endianness</a:t>
            </a:r>
            <a:r>
              <a:rPr lang="zh-CN" altLang="en-US" dirty="0"/>
              <a:t>）</a:t>
            </a:r>
            <a:endParaRPr lang="en-US" altLang="zh-CN" dirty="0"/>
          </a:p>
          <a:p>
            <a:pPr lvl="1"/>
            <a:r>
              <a:rPr lang="zh-CN" altLang="en-US" dirty="0"/>
              <a:t>经典计算中多字节变量的字节顺序：低字节存放在低地址（小端序）、低字节存放在高地址（大端序）</a:t>
            </a:r>
            <a:endParaRPr lang="en-US" altLang="zh-CN" dirty="0"/>
          </a:p>
          <a:p>
            <a:pPr lvl="1"/>
            <a:r>
              <a:rPr lang="zh-CN" altLang="en-US" dirty="0"/>
              <a:t>通常由计算机体系结构保证，对程序员透明（只要不进行低级操作）</a:t>
            </a:r>
            <a:endParaRPr lang="en-US" altLang="zh-CN" dirty="0"/>
          </a:p>
          <a:p>
            <a:pPr lvl="1"/>
            <a:endParaRPr lang="en-US" altLang="zh-CN" dirty="0"/>
          </a:p>
          <a:p>
            <a:pPr lvl="1"/>
            <a:r>
              <a:rPr lang="zh-CN" altLang="en-US" dirty="0"/>
              <a:t>量子比特：低位存放在小下标处（</a:t>
            </a:r>
            <a:r>
              <a:rPr lang="zh-CN" altLang="en-US" dirty="0">
                <a:solidFill>
                  <a:schemeClr val="accent6"/>
                </a:solidFill>
              </a:rPr>
              <a:t>小端序 </a:t>
            </a:r>
            <a:r>
              <a:rPr lang="en-US" altLang="zh-CN" dirty="0">
                <a:solidFill>
                  <a:schemeClr val="accent6"/>
                </a:solidFill>
              </a:rPr>
              <a:t>Little-endian</a:t>
            </a:r>
            <a:r>
              <a:rPr lang="zh-CN" altLang="en-US" dirty="0"/>
              <a:t>）、低位存放在大下标处（</a:t>
            </a:r>
            <a:r>
              <a:rPr lang="zh-CN" altLang="en-US" dirty="0">
                <a:solidFill>
                  <a:schemeClr val="accent5"/>
                </a:solidFill>
              </a:rPr>
              <a:t>大端序 </a:t>
            </a:r>
            <a:r>
              <a:rPr lang="en-US" altLang="zh-CN" dirty="0">
                <a:solidFill>
                  <a:schemeClr val="accent5"/>
                </a:solidFill>
              </a:rPr>
              <a:t>Big-endian</a:t>
            </a:r>
            <a:r>
              <a:rPr lang="zh-CN" altLang="en-US" dirty="0"/>
              <a:t>）</a:t>
            </a:r>
            <a:endParaRPr lang="en-US" altLang="zh-CN" dirty="0"/>
          </a:p>
          <a:p>
            <a:pPr lvl="1"/>
            <a:r>
              <a:rPr lang="zh-CN" altLang="en-US" dirty="0"/>
              <a:t>由于以量子比特作为基本操作单元，程序员需要考虑端序问题</a:t>
            </a:r>
            <a:endParaRPr lang="en-US" altLang="zh-CN" dirty="0"/>
          </a:p>
          <a:p>
            <a:pPr lvl="1"/>
            <a:r>
              <a:rPr lang="zh-CN" altLang="en-US" dirty="0"/>
              <a:t>例：十进制数</a:t>
            </a:r>
            <a:r>
              <a:rPr lang="en-US" altLang="zh-CN" dirty="0"/>
              <a:t>109</a:t>
            </a:r>
            <a:r>
              <a:rPr lang="zh-CN" altLang="en-US" dirty="0"/>
              <a:t>的二进制表示：</a:t>
            </a:r>
            <a:r>
              <a:rPr lang="en-US" altLang="zh-CN" dirty="0"/>
              <a:t> 01101101b</a:t>
            </a:r>
          </a:p>
        </p:txBody>
      </p:sp>
      <p:sp>
        <p:nvSpPr>
          <p:cNvPr id="4" name="灯片编号占位符 3">
            <a:extLst>
              <a:ext uri="{FF2B5EF4-FFF2-40B4-BE49-F238E27FC236}">
                <a16:creationId xmlns:a16="http://schemas.microsoft.com/office/drawing/2014/main" id="{1E6D6249-4B51-473E-824F-C4B130FD52D8}"/>
              </a:ext>
            </a:extLst>
          </p:cNvPr>
          <p:cNvSpPr>
            <a:spLocks noGrp="1"/>
          </p:cNvSpPr>
          <p:nvPr>
            <p:ph type="sldNum" sz="quarter" idx="12"/>
          </p:nvPr>
        </p:nvSpPr>
        <p:spPr/>
        <p:txBody>
          <a:bodyPr/>
          <a:lstStyle/>
          <a:p>
            <a:fld id="{3886D374-442B-4631-8E91-4C7E5C84F7D9}" type="slidenum">
              <a:rPr lang="zh-CN" altLang="en-US" smtClean="0"/>
              <a:t>4</a:t>
            </a:fld>
            <a:endParaRPr lang="zh-CN" altLang="en-US"/>
          </a:p>
        </p:txBody>
      </p:sp>
      <p:grpSp>
        <p:nvGrpSpPr>
          <p:cNvPr id="49" name="组合 48">
            <a:extLst>
              <a:ext uri="{FF2B5EF4-FFF2-40B4-BE49-F238E27FC236}">
                <a16:creationId xmlns:a16="http://schemas.microsoft.com/office/drawing/2014/main" id="{382A9EA8-C535-4A41-BEBF-3F56F2706386}"/>
              </a:ext>
            </a:extLst>
          </p:cNvPr>
          <p:cNvGrpSpPr/>
          <p:nvPr/>
        </p:nvGrpSpPr>
        <p:grpSpPr>
          <a:xfrm>
            <a:off x="1204917" y="5099784"/>
            <a:ext cx="4320303" cy="1062985"/>
            <a:chOff x="1204917" y="5099784"/>
            <a:chExt cx="4320303" cy="1062985"/>
          </a:xfrm>
        </p:grpSpPr>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4CD2A834-1EA0-4E55-A96D-213C44D3E59D}"/>
                    </a:ext>
                  </a:extLst>
                </p:cNvPr>
                <p:cNvSpPr/>
                <p:nvPr/>
              </p:nvSpPr>
              <p:spPr>
                <a:xfrm>
                  <a:off x="1850468" y="5099786"/>
                  <a:ext cx="459344" cy="363655"/>
                </a:xfrm>
                <a:prstGeom prst="rect">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14:m>
                    <m:oMathPara xmlns:m="http://schemas.openxmlformats.org/officeDocument/2006/math">
                      <m:oMathParaPr>
                        <m:jc m:val="right"/>
                      </m:oMathParaPr>
                      <m:oMath xmlns:m="http://schemas.openxmlformats.org/officeDocument/2006/math">
                        <m:d>
                          <m:dPr>
                            <m:begChr m:val="|"/>
                            <m:endChr m:val=""/>
                            <m:ctrlPr>
                              <a:rPr lang="en-US" altLang="zh-CN" i="1" smtClean="0">
                                <a:latin typeface="Cambria Math" panose="02040503050406030204" pitchFamily="18" charset="0"/>
                              </a:rPr>
                            </m:ctrlPr>
                          </m:dPr>
                          <m:e>
                            <m:d>
                              <m:dPr>
                                <m:begChr m:val=""/>
                                <m:endChr m:val="⟩"/>
                                <m:ctrlPr>
                                  <a:rPr lang="en-US" altLang="zh-CN" i="1" smtClean="0">
                                    <a:latin typeface="Cambria Math" panose="02040503050406030204" pitchFamily="18" charset="0"/>
                                  </a:rPr>
                                </m:ctrlPr>
                              </m:dPr>
                              <m:e>
                                <m:r>
                                  <a:rPr lang="en-US" altLang="zh-CN" b="0" i="1" smtClean="0">
                                    <a:latin typeface="Cambria Math" panose="02040503050406030204" pitchFamily="18" charset="0"/>
                                  </a:rPr>
                                  <m:t>0</m:t>
                                </m:r>
                              </m:e>
                            </m:d>
                          </m:e>
                        </m:d>
                      </m:oMath>
                    </m:oMathPara>
                  </a14:m>
                  <a:endParaRPr lang="zh-CN" altLang="en-US" dirty="0"/>
                </a:p>
              </p:txBody>
            </p:sp>
          </mc:Choice>
          <mc:Fallback xmlns="">
            <p:sp>
              <p:nvSpPr>
                <p:cNvPr id="5" name="矩形 4">
                  <a:extLst>
                    <a:ext uri="{FF2B5EF4-FFF2-40B4-BE49-F238E27FC236}">
                      <a16:creationId xmlns:a16="http://schemas.microsoft.com/office/drawing/2014/main" id="{4CD2A834-1EA0-4E55-A96D-213C44D3E59D}"/>
                    </a:ext>
                  </a:extLst>
                </p:cNvPr>
                <p:cNvSpPr>
                  <a:spLocks noRot="1" noChangeAspect="1" noMove="1" noResize="1" noEditPoints="1" noAdjustHandles="1" noChangeArrowheads="1" noChangeShapeType="1" noTextEdit="1"/>
                </p:cNvSpPr>
                <p:nvPr/>
              </p:nvSpPr>
              <p:spPr>
                <a:xfrm>
                  <a:off x="1850468" y="5099786"/>
                  <a:ext cx="459344" cy="363655"/>
                </a:xfrm>
                <a:prstGeom prst="rect">
                  <a:avLst/>
                </a:prstGeom>
                <a:blipFill>
                  <a:blip r:embed="rId2"/>
                  <a:stretch>
                    <a:fillRect l="-73684" t="-123333" r="-107895" b="-18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矩形 12">
                  <a:extLst>
                    <a:ext uri="{FF2B5EF4-FFF2-40B4-BE49-F238E27FC236}">
                      <a16:creationId xmlns:a16="http://schemas.microsoft.com/office/drawing/2014/main" id="{BE707507-7091-424C-B491-2D13A8FE9964}"/>
                    </a:ext>
                  </a:extLst>
                </p:cNvPr>
                <p:cNvSpPr/>
                <p:nvPr/>
              </p:nvSpPr>
              <p:spPr>
                <a:xfrm>
                  <a:off x="2309812" y="5099786"/>
                  <a:ext cx="459344" cy="363655"/>
                </a:xfrm>
                <a:prstGeom prst="rect">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14:m>
                    <m:oMathPara xmlns:m="http://schemas.openxmlformats.org/officeDocument/2006/math">
                      <m:oMathParaPr>
                        <m:jc m:val="right"/>
                      </m:oMathParaPr>
                      <m:oMath xmlns:m="http://schemas.openxmlformats.org/officeDocument/2006/math">
                        <m:d>
                          <m:dPr>
                            <m:begChr m:val="|"/>
                            <m:endChr m:val=""/>
                            <m:ctrlPr>
                              <a:rPr lang="en-US" altLang="zh-CN" i="1" smtClean="0">
                                <a:latin typeface="Cambria Math" panose="02040503050406030204" pitchFamily="18" charset="0"/>
                              </a:rPr>
                            </m:ctrlPr>
                          </m:dPr>
                          <m:e>
                            <m:d>
                              <m:dPr>
                                <m:begChr m:val=""/>
                                <m:endChr m:val="⟩"/>
                                <m:ctrlPr>
                                  <a:rPr lang="en-US" altLang="zh-CN" i="1" smtClean="0">
                                    <a:latin typeface="Cambria Math" panose="02040503050406030204" pitchFamily="18" charset="0"/>
                                  </a:rPr>
                                </m:ctrlPr>
                              </m:dPr>
                              <m:e>
                                <m:r>
                                  <a:rPr lang="en-US" altLang="zh-CN" b="0" i="1" smtClean="0">
                                    <a:latin typeface="Cambria Math" panose="02040503050406030204" pitchFamily="18" charset="0"/>
                                  </a:rPr>
                                  <m:t>1</m:t>
                                </m:r>
                              </m:e>
                            </m:d>
                          </m:e>
                        </m:d>
                      </m:oMath>
                    </m:oMathPara>
                  </a14:m>
                  <a:endParaRPr lang="zh-CN" altLang="en-US" dirty="0"/>
                </a:p>
              </p:txBody>
            </p:sp>
          </mc:Choice>
          <mc:Fallback xmlns="">
            <p:sp>
              <p:nvSpPr>
                <p:cNvPr id="13" name="矩形 12">
                  <a:extLst>
                    <a:ext uri="{FF2B5EF4-FFF2-40B4-BE49-F238E27FC236}">
                      <a16:creationId xmlns:a16="http://schemas.microsoft.com/office/drawing/2014/main" id="{BE707507-7091-424C-B491-2D13A8FE9964}"/>
                    </a:ext>
                  </a:extLst>
                </p:cNvPr>
                <p:cNvSpPr>
                  <a:spLocks noRot="1" noChangeAspect="1" noMove="1" noResize="1" noEditPoints="1" noAdjustHandles="1" noChangeArrowheads="1" noChangeShapeType="1" noTextEdit="1"/>
                </p:cNvSpPr>
                <p:nvPr/>
              </p:nvSpPr>
              <p:spPr>
                <a:xfrm>
                  <a:off x="2309812" y="5099786"/>
                  <a:ext cx="459344" cy="363655"/>
                </a:xfrm>
                <a:prstGeom prst="rect">
                  <a:avLst/>
                </a:prstGeom>
                <a:blipFill>
                  <a:blip r:embed="rId3"/>
                  <a:stretch>
                    <a:fillRect l="-73684" t="-123333" r="-107895" b="-18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矩形 13">
                  <a:extLst>
                    <a:ext uri="{FF2B5EF4-FFF2-40B4-BE49-F238E27FC236}">
                      <a16:creationId xmlns:a16="http://schemas.microsoft.com/office/drawing/2014/main" id="{708D032D-2DE8-442E-AEAC-DE614D2F2056}"/>
                    </a:ext>
                  </a:extLst>
                </p:cNvPr>
                <p:cNvSpPr/>
                <p:nvPr/>
              </p:nvSpPr>
              <p:spPr>
                <a:xfrm>
                  <a:off x="2769156" y="5099786"/>
                  <a:ext cx="459344" cy="363655"/>
                </a:xfrm>
                <a:prstGeom prst="rect">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14:m>
                    <m:oMathPara xmlns:m="http://schemas.openxmlformats.org/officeDocument/2006/math">
                      <m:oMathParaPr>
                        <m:jc m:val="right"/>
                      </m:oMathParaPr>
                      <m:oMath xmlns:m="http://schemas.openxmlformats.org/officeDocument/2006/math">
                        <m:d>
                          <m:dPr>
                            <m:begChr m:val="|"/>
                            <m:endChr m:val=""/>
                            <m:ctrlPr>
                              <a:rPr lang="en-US" altLang="zh-CN" i="1" smtClean="0">
                                <a:latin typeface="Cambria Math" panose="02040503050406030204" pitchFamily="18" charset="0"/>
                              </a:rPr>
                            </m:ctrlPr>
                          </m:dPr>
                          <m:e>
                            <m:d>
                              <m:dPr>
                                <m:begChr m:val=""/>
                                <m:endChr m:val="⟩"/>
                                <m:ctrlPr>
                                  <a:rPr lang="en-US" altLang="zh-CN" i="1" smtClean="0">
                                    <a:latin typeface="Cambria Math" panose="02040503050406030204" pitchFamily="18" charset="0"/>
                                  </a:rPr>
                                </m:ctrlPr>
                              </m:dPr>
                              <m:e>
                                <m:r>
                                  <a:rPr lang="en-US" altLang="zh-CN" b="0" i="1" smtClean="0">
                                    <a:latin typeface="Cambria Math" panose="02040503050406030204" pitchFamily="18" charset="0"/>
                                  </a:rPr>
                                  <m:t>1</m:t>
                                </m:r>
                              </m:e>
                            </m:d>
                          </m:e>
                        </m:d>
                      </m:oMath>
                    </m:oMathPara>
                  </a14:m>
                  <a:endParaRPr lang="zh-CN" altLang="en-US" dirty="0"/>
                </a:p>
              </p:txBody>
            </p:sp>
          </mc:Choice>
          <mc:Fallback xmlns="">
            <p:sp>
              <p:nvSpPr>
                <p:cNvPr id="14" name="矩形 13">
                  <a:extLst>
                    <a:ext uri="{FF2B5EF4-FFF2-40B4-BE49-F238E27FC236}">
                      <a16:creationId xmlns:a16="http://schemas.microsoft.com/office/drawing/2014/main" id="{708D032D-2DE8-442E-AEAC-DE614D2F2056}"/>
                    </a:ext>
                  </a:extLst>
                </p:cNvPr>
                <p:cNvSpPr>
                  <a:spLocks noRot="1" noChangeAspect="1" noMove="1" noResize="1" noEditPoints="1" noAdjustHandles="1" noChangeArrowheads="1" noChangeShapeType="1" noTextEdit="1"/>
                </p:cNvSpPr>
                <p:nvPr/>
              </p:nvSpPr>
              <p:spPr>
                <a:xfrm>
                  <a:off x="2769156" y="5099786"/>
                  <a:ext cx="459344" cy="363655"/>
                </a:xfrm>
                <a:prstGeom prst="rect">
                  <a:avLst/>
                </a:prstGeom>
                <a:blipFill>
                  <a:blip r:embed="rId4"/>
                  <a:stretch>
                    <a:fillRect l="-71429" t="-123333" r="-106494" b="-18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矩形 14">
                  <a:extLst>
                    <a:ext uri="{FF2B5EF4-FFF2-40B4-BE49-F238E27FC236}">
                      <a16:creationId xmlns:a16="http://schemas.microsoft.com/office/drawing/2014/main" id="{15212EB4-7545-4D98-B86E-3E0B87704519}"/>
                    </a:ext>
                  </a:extLst>
                </p:cNvPr>
                <p:cNvSpPr/>
                <p:nvPr/>
              </p:nvSpPr>
              <p:spPr>
                <a:xfrm>
                  <a:off x="3228500" y="5099785"/>
                  <a:ext cx="459344" cy="363655"/>
                </a:xfrm>
                <a:prstGeom prst="rect">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14:m>
                    <m:oMathPara xmlns:m="http://schemas.openxmlformats.org/officeDocument/2006/math">
                      <m:oMathParaPr>
                        <m:jc m:val="right"/>
                      </m:oMathParaPr>
                      <m:oMath xmlns:m="http://schemas.openxmlformats.org/officeDocument/2006/math">
                        <m:d>
                          <m:dPr>
                            <m:begChr m:val="|"/>
                            <m:endChr m:val=""/>
                            <m:ctrlPr>
                              <a:rPr lang="en-US" altLang="zh-CN" i="1" smtClean="0">
                                <a:latin typeface="Cambria Math" panose="02040503050406030204" pitchFamily="18" charset="0"/>
                              </a:rPr>
                            </m:ctrlPr>
                          </m:dPr>
                          <m:e>
                            <m:d>
                              <m:dPr>
                                <m:begChr m:val=""/>
                                <m:endChr m:val="⟩"/>
                                <m:ctrlPr>
                                  <a:rPr lang="en-US" altLang="zh-CN" i="1" smtClean="0">
                                    <a:latin typeface="Cambria Math" panose="02040503050406030204" pitchFamily="18" charset="0"/>
                                  </a:rPr>
                                </m:ctrlPr>
                              </m:dPr>
                              <m:e>
                                <m:r>
                                  <a:rPr lang="en-US" altLang="zh-CN" b="0" i="1" smtClean="0">
                                    <a:latin typeface="Cambria Math" panose="02040503050406030204" pitchFamily="18" charset="0"/>
                                  </a:rPr>
                                  <m:t>0</m:t>
                                </m:r>
                              </m:e>
                            </m:d>
                          </m:e>
                        </m:d>
                      </m:oMath>
                    </m:oMathPara>
                  </a14:m>
                  <a:endParaRPr lang="zh-CN" altLang="en-US" dirty="0"/>
                </a:p>
              </p:txBody>
            </p:sp>
          </mc:Choice>
          <mc:Fallback xmlns="">
            <p:sp>
              <p:nvSpPr>
                <p:cNvPr id="15" name="矩形 14">
                  <a:extLst>
                    <a:ext uri="{FF2B5EF4-FFF2-40B4-BE49-F238E27FC236}">
                      <a16:creationId xmlns:a16="http://schemas.microsoft.com/office/drawing/2014/main" id="{15212EB4-7545-4D98-B86E-3E0B87704519}"/>
                    </a:ext>
                  </a:extLst>
                </p:cNvPr>
                <p:cNvSpPr>
                  <a:spLocks noRot="1" noChangeAspect="1" noMove="1" noResize="1" noEditPoints="1" noAdjustHandles="1" noChangeArrowheads="1" noChangeShapeType="1" noTextEdit="1"/>
                </p:cNvSpPr>
                <p:nvPr/>
              </p:nvSpPr>
              <p:spPr>
                <a:xfrm>
                  <a:off x="3228500" y="5099785"/>
                  <a:ext cx="459344" cy="363655"/>
                </a:xfrm>
                <a:prstGeom prst="rect">
                  <a:avLst/>
                </a:prstGeom>
                <a:blipFill>
                  <a:blip r:embed="rId5"/>
                  <a:stretch>
                    <a:fillRect l="-73684" t="-123333" r="-107895" b="-18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矩形 15">
                  <a:extLst>
                    <a:ext uri="{FF2B5EF4-FFF2-40B4-BE49-F238E27FC236}">
                      <a16:creationId xmlns:a16="http://schemas.microsoft.com/office/drawing/2014/main" id="{F57FDBEC-9391-4FA6-82DF-A57628603CA6}"/>
                    </a:ext>
                  </a:extLst>
                </p:cNvPr>
                <p:cNvSpPr/>
                <p:nvPr/>
              </p:nvSpPr>
              <p:spPr>
                <a:xfrm>
                  <a:off x="3687844" y="5099785"/>
                  <a:ext cx="459344" cy="363655"/>
                </a:xfrm>
                <a:prstGeom prst="rect">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14:m>
                    <m:oMathPara xmlns:m="http://schemas.openxmlformats.org/officeDocument/2006/math">
                      <m:oMathParaPr>
                        <m:jc m:val="right"/>
                      </m:oMathParaPr>
                      <m:oMath xmlns:m="http://schemas.openxmlformats.org/officeDocument/2006/math">
                        <m:d>
                          <m:dPr>
                            <m:begChr m:val="|"/>
                            <m:endChr m:val=""/>
                            <m:ctrlPr>
                              <a:rPr lang="en-US" altLang="zh-CN" i="1" smtClean="0">
                                <a:latin typeface="Cambria Math" panose="02040503050406030204" pitchFamily="18" charset="0"/>
                              </a:rPr>
                            </m:ctrlPr>
                          </m:dPr>
                          <m:e>
                            <m:d>
                              <m:dPr>
                                <m:begChr m:val=""/>
                                <m:endChr m:val="⟩"/>
                                <m:ctrlPr>
                                  <a:rPr lang="en-US" altLang="zh-CN" i="1" smtClean="0">
                                    <a:latin typeface="Cambria Math" panose="02040503050406030204" pitchFamily="18" charset="0"/>
                                  </a:rPr>
                                </m:ctrlPr>
                              </m:dPr>
                              <m:e>
                                <m:r>
                                  <a:rPr lang="en-US" altLang="zh-CN" b="0" i="1" smtClean="0">
                                    <a:latin typeface="Cambria Math" panose="02040503050406030204" pitchFamily="18" charset="0"/>
                                  </a:rPr>
                                  <m:t>1</m:t>
                                </m:r>
                              </m:e>
                            </m:d>
                          </m:e>
                        </m:d>
                      </m:oMath>
                    </m:oMathPara>
                  </a14:m>
                  <a:endParaRPr lang="zh-CN" altLang="en-US" dirty="0"/>
                </a:p>
              </p:txBody>
            </p:sp>
          </mc:Choice>
          <mc:Fallback xmlns="">
            <p:sp>
              <p:nvSpPr>
                <p:cNvPr id="16" name="矩形 15">
                  <a:extLst>
                    <a:ext uri="{FF2B5EF4-FFF2-40B4-BE49-F238E27FC236}">
                      <a16:creationId xmlns:a16="http://schemas.microsoft.com/office/drawing/2014/main" id="{F57FDBEC-9391-4FA6-82DF-A57628603CA6}"/>
                    </a:ext>
                  </a:extLst>
                </p:cNvPr>
                <p:cNvSpPr>
                  <a:spLocks noRot="1" noChangeAspect="1" noMove="1" noResize="1" noEditPoints="1" noAdjustHandles="1" noChangeArrowheads="1" noChangeShapeType="1" noTextEdit="1"/>
                </p:cNvSpPr>
                <p:nvPr/>
              </p:nvSpPr>
              <p:spPr>
                <a:xfrm>
                  <a:off x="3687844" y="5099785"/>
                  <a:ext cx="459344" cy="363655"/>
                </a:xfrm>
                <a:prstGeom prst="rect">
                  <a:avLst/>
                </a:prstGeom>
                <a:blipFill>
                  <a:blip r:embed="rId6"/>
                  <a:stretch>
                    <a:fillRect l="-73684" t="-123333" r="-107895" b="-18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矩形 16">
                  <a:extLst>
                    <a:ext uri="{FF2B5EF4-FFF2-40B4-BE49-F238E27FC236}">
                      <a16:creationId xmlns:a16="http://schemas.microsoft.com/office/drawing/2014/main" id="{4487E53C-5A88-4139-9454-D7A98E655023}"/>
                    </a:ext>
                  </a:extLst>
                </p:cNvPr>
                <p:cNvSpPr/>
                <p:nvPr/>
              </p:nvSpPr>
              <p:spPr>
                <a:xfrm>
                  <a:off x="4147188" y="5099785"/>
                  <a:ext cx="459344" cy="363655"/>
                </a:xfrm>
                <a:prstGeom prst="rect">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14:m>
                    <m:oMathPara xmlns:m="http://schemas.openxmlformats.org/officeDocument/2006/math">
                      <m:oMathParaPr>
                        <m:jc m:val="right"/>
                      </m:oMathParaPr>
                      <m:oMath xmlns:m="http://schemas.openxmlformats.org/officeDocument/2006/math">
                        <m:d>
                          <m:dPr>
                            <m:begChr m:val="|"/>
                            <m:endChr m:val=""/>
                            <m:ctrlPr>
                              <a:rPr lang="en-US" altLang="zh-CN" i="1" smtClean="0">
                                <a:latin typeface="Cambria Math" panose="02040503050406030204" pitchFamily="18" charset="0"/>
                              </a:rPr>
                            </m:ctrlPr>
                          </m:dPr>
                          <m:e>
                            <m:d>
                              <m:dPr>
                                <m:begChr m:val=""/>
                                <m:endChr m:val="⟩"/>
                                <m:ctrlPr>
                                  <a:rPr lang="en-US" altLang="zh-CN" i="1" smtClean="0">
                                    <a:latin typeface="Cambria Math" panose="02040503050406030204" pitchFamily="18" charset="0"/>
                                  </a:rPr>
                                </m:ctrlPr>
                              </m:dPr>
                              <m:e>
                                <m:r>
                                  <a:rPr lang="en-US" altLang="zh-CN" b="0" i="1" smtClean="0">
                                    <a:latin typeface="Cambria Math" panose="02040503050406030204" pitchFamily="18" charset="0"/>
                                  </a:rPr>
                                  <m:t>1</m:t>
                                </m:r>
                              </m:e>
                            </m:d>
                          </m:e>
                        </m:d>
                      </m:oMath>
                    </m:oMathPara>
                  </a14:m>
                  <a:endParaRPr lang="zh-CN" altLang="en-US" dirty="0"/>
                </a:p>
              </p:txBody>
            </p:sp>
          </mc:Choice>
          <mc:Fallback xmlns="">
            <p:sp>
              <p:nvSpPr>
                <p:cNvPr id="17" name="矩形 16">
                  <a:extLst>
                    <a:ext uri="{FF2B5EF4-FFF2-40B4-BE49-F238E27FC236}">
                      <a16:creationId xmlns:a16="http://schemas.microsoft.com/office/drawing/2014/main" id="{4487E53C-5A88-4139-9454-D7A98E655023}"/>
                    </a:ext>
                  </a:extLst>
                </p:cNvPr>
                <p:cNvSpPr>
                  <a:spLocks noRot="1" noChangeAspect="1" noMove="1" noResize="1" noEditPoints="1" noAdjustHandles="1" noChangeArrowheads="1" noChangeShapeType="1" noTextEdit="1"/>
                </p:cNvSpPr>
                <p:nvPr/>
              </p:nvSpPr>
              <p:spPr>
                <a:xfrm>
                  <a:off x="4147188" y="5099785"/>
                  <a:ext cx="459344" cy="363655"/>
                </a:xfrm>
                <a:prstGeom prst="rect">
                  <a:avLst/>
                </a:prstGeom>
                <a:blipFill>
                  <a:blip r:embed="rId7"/>
                  <a:stretch>
                    <a:fillRect l="-71429" t="-123333" r="-106494" b="-18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矩形 17">
                  <a:extLst>
                    <a:ext uri="{FF2B5EF4-FFF2-40B4-BE49-F238E27FC236}">
                      <a16:creationId xmlns:a16="http://schemas.microsoft.com/office/drawing/2014/main" id="{05492E8D-E047-48EB-8AA2-05F6222E165A}"/>
                    </a:ext>
                  </a:extLst>
                </p:cNvPr>
                <p:cNvSpPr/>
                <p:nvPr/>
              </p:nvSpPr>
              <p:spPr>
                <a:xfrm>
                  <a:off x="4606532" y="5099784"/>
                  <a:ext cx="459344" cy="363655"/>
                </a:xfrm>
                <a:prstGeom prst="rect">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14:m>
                    <m:oMathPara xmlns:m="http://schemas.openxmlformats.org/officeDocument/2006/math">
                      <m:oMathParaPr>
                        <m:jc m:val="right"/>
                      </m:oMathParaPr>
                      <m:oMath xmlns:m="http://schemas.openxmlformats.org/officeDocument/2006/math">
                        <m:d>
                          <m:dPr>
                            <m:begChr m:val="|"/>
                            <m:endChr m:val=""/>
                            <m:ctrlPr>
                              <a:rPr lang="en-US" altLang="zh-CN" i="1" smtClean="0">
                                <a:latin typeface="Cambria Math" panose="02040503050406030204" pitchFamily="18" charset="0"/>
                              </a:rPr>
                            </m:ctrlPr>
                          </m:dPr>
                          <m:e>
                            <m:d>
                              <m:dPr>
                                <m:begChr m:val=""/>
                                <m:endChr m:val="⟩"/>
                                <m:ctrlPr>
                                  <a:rPr lang="en-US" altLang="zh-CN" i="1" smtClean="0">
                                    <a:latin typeface="Cambria Math" panose="02040503050406030204" pitchFamily="18" charset="0"/>
                                  </a:rPr>
                                </m:ctrlPr>
                              </m:dPr>
                              <m:e>
                                <m:r>
                                  <a:rPr lang="en-US" altLang="zh-CN" b="0" i="1" smtClean="0">
                                    <a:latin typeface="Cambria Math" panose="02040503050406030204" pitchFamily="18" charset="0"/>
                                  </a:rPr>
                                  <m:t>0</m:t>
                                </m:r>
                              </m:e>
                            </m:d>
                          </m:e>
                        </m:d>
                      </m:oMath>
                    </m:oMathPara>
                  </a14:m>
                  <a:endParaRPr lang="zh-CN" altLang="en-US" dirty="0"/>
                </a:p>
              </p:txBody>
            </p:sp>
          </mc:Choice>
          <mc:Fallback xmlns="">
            <p:sp>
              <p:nvSpPr>
                <p:cNvPr id="18" name="矩形 17">
                  <a:extLst>
                    <a:ext uri="{FF2B5EF4-FFF2-40B4-BE49-F238E27FC236}">
                      <a16:creationId xmlns:a16="http://schemas.microsoft.com/office/drawing/2014/main" id="{05492E8D-E047-48EB-8AA2-05F6222E165A}"/>
                    </a:ext>
                  </a:extLst>
                </p:cNvPr>
                <p:cNvSpPr>
                  <a:spLocks noRot="1" noChangeAspect="1" noMove="1" noResize="1" noEditPoints="1" noAdjustHandles="1" noChangeArrowheads="1" noChangeShapeType="1" noTextEdit="1"/>
                </p:cNvSpPr>
                <p:nvPr/>
              </p:nvSpPr>
              <p:spPr>
                <a:xfrm>
                  <a:off x="4606532" y="5099784"/>
                  <a:ext cx="459344" cy="363655"/>
                </a:xfrm>
                <a:prstGeom prst="rect">
                  <a:avLst/>
                </a:prstGeom>
                <a:blipFill>
                  <a:blip r:embed="rId8"/>
                  <a:stretch>
                    <a:fillRect l="-73684" t="-123333" r="-107895" b="-18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矩形 18">
                  <a:extLst>
                    <a:ext uri="{FF2B5EF4-FFF2-40B4-BE49-F238E27FC236}">
                      <a16:creationId xmlns:a16="http://schemas.microsoft.com/office/drawing/2014/main" id="{49523E36-C73D-463B-9596-6AAE8D6D4B11}"/>
                    </a:ext>
                  </a:extLst>
                </p:cNvPr>
                <p:cNvSpPr/>
                <p:nvPr/>
              </p:nvSpPr>
              <p:spPr>
                <a:xfrm>
                  <a:off x="5065876" y="5099784"/>
                  <a:ext cx="459344" cy="363655"/>
                </a:xfrm>
                <a:prstGeom prst="rect">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14:m>
                    <m:oMathPara xmlns:m="http://schemas.openxmlformats.org/officeDocument/2006/math">
                      <m:oMathParaPr>
                        <m:jc m:val="right"/>
                      </m:oMathParaPr>
                      <m:oMath xmlns:m="http://schemas.openxmlformats.org/officeDocument/2006/math">
                        <m:d>
                          <m:dPr>
                            <m:begChr m:val="|"/>
                            <m:endChr m:val=""/>
                            <m:ctrlPr>
                              <a:rPr lang="en-US" altLang="zh-CN" i="1" smtClean="0">
                                <a:latin typeface="Cambria Math" panose="02040503050406030204" pitchFamily="18" charset="0"/>
                              </a:rPr>
                            </m:ctrlPr>
                          </m:dPr>
                          <m:e>
                            <m:d>
                              <m:dPr>
                                <m:begChr m:val=""/>
                                <m:endChr m:val="⟩"/>
                                <m:ctrlPr>
                                  <a:rPr lang="en-US" altLang="zh-CN" i="1" smtClean="0">
                                    <a:latin typeface="Cambria Math" panose="02040503050406030204" pitchFamily="18" charset="0"/>
                                  </a:rPr>
                                </m:ctrlPr>
                              </m:dPr>
                              <m:e>
                                <m:r>
                                  <a:rPr lang="en-US" altLang="zh-CN" b="0" i="1" smtClean="0">
                                    <a:latin typeface="Cambria Math" panose="02040503050406030204" pitchFamily="18" charset="0"/>
                                  </a:rPr>
                                  <m:t>1</m:t>
                                </m:r>
                              </m:e>
                            </m:d>
                          </m:e>
                        </m:d>
                      </m:oMath>
                    </m:oMathPara>
                  </a14:m>
                  <a:endParaRPr lang="zh-CN" altLang="en-US" dirty="0"/>
                </a:p>
              </p:txBody>
            </p:sp>
          </mc:Choice>
          <mc:Fallback xmlns="">
            <p:sp>
              <p:nvSpPr>
                <p:cNvPr id="19" name="矩形 18">
                  <a:extLst>
                    <a:ext uri="{FF2B5EF4-FFF2-40B4-BE49-F238E27FC236}">
                      <a16:creationId xmlns:a16="http://schemas.microsoft.com/office/drawing/2014/main" id="{49523E36-C73D-463B-9596-6AAE8D6D4B11}"/>
                    </a:ext>
                  </a:extLst>
                </p:cNvPr>
                <p:cNvSpPr>
                  <a:spLocks noRot="1" noChangeAspect="1" noMove="1" noResize="1" noEditPoints="1" noAdjustHandles="1" noChangeArrowheads="1" noChangeShapeType="1" noTextEdit="1"/>
                </p:cNvSpPr>
                <p:nvPr/>
              </p:nvSpPr>
              <p:spPr>
                <a:xfrm>
                  <a:off x="5065876" y="5099784"/>
                  <a:ext cx="459344" cy="363655"/>
                </a:xfrm>
                <a:prstGeom prst="rect">
                  <a:avLst/>
                </a:prstGeom>
                <a:blipFill>
                  <a:blip r:embed="rId9"/>
                  <a:stretch>
                    <a:fillRect l="-72368" t="-123333" r="-109211" b="-186667"/>
                  </a:stretch>
                </a:blipFill>
              </p:spPr>
              <p:txBody>
                <a:bodyPr/>
                <a:lstStyle/>
                <a:p>
                  <a:r>
                    <a:rPr lang="zh-CN" altLang="en-US">
                      <a:noFill/>
                    </a:rPr>
                    <a:t> </a:t>
                  </a:r>
                </a:p>
              </p:txBody>
            </p:sp>
          </mc:Fallback>
        </mc:AlternateContent>
        <p:sp>
          <p:nvSpPr>
            <p:cNvPr id="20" name="文本框 19">
              <a:extLst>
                <a:ext uri="{FF2B5EF4-FFF2-40B4-BE49-F238E27FC236}">
                  <a16:creationId xmlns:a16="http://schemas.microsoft.com/office/drawing/2014/main" id="{7E4113FE-D2B1-4402-8EEE-270F36AAAC5E}"/>
                </a:ext>
              </a:extLst>
            </p:cNvPr>
            <p:cNvSpPr txBox="1"/>
            <p:nvPr/>
          </p:nvSpPr>
          <p:spPr>
            <a:xfrm>
              <a:off x="1204917" y="5490423"/>
              <a:ext cx="760495" cy="307777"/>
            </a:xfrm>
            <a:prstGeom prst="rect">
              <a:avLst/>
            </a:prstGeom>
            <a:noFill/>
          </p:spPr>
          <p:txBody>
            <a:bodyPr wrap="square" rtlCol="0">
              <a:spAutoFit/>
            </a:bodyPr>
            <a:lstStyle/>
            <a:p>
              <a:pPr algn="r"/>
              <a:r>
                <a:rPr lang="zh-CN" altLang="en-US" sz="1400" dirty="0">
                  <a:latin typeface="微软雅黑" panose="020B0503020204020204" pitchFamily="34" charset="-122"/>
                  <a:ea typeface="微软雅黑" panose="020B0503020204020204" pitchFamily="34" charset="-122"/>
                </a:rPr>
                <a:t>下标：</a:t>
              </a:r>
            </a:p>
          </p:txBody>
        </p:sp>
        <p:sp>
          <p:nvSpPr>
            <p:cNvPr id="21" name="文本框 20">
              <a:extLst>
                <a:ext uri="{FF2B5EF4-FFF2-40B4-BE49-F238E27FC236}">
                  <a16:creationId xmlns:a16="http://schemas.microsoft.com/office/drawing/2014/main" id="{CCCFA8AD-F045-4419-B079-89A42CA48C22}"/>
                </a:ext>
              </a:extLst>
            </p:cNvPr>
            <p:cNvSpPr txBox="1"/>
            <p:nvPr/>
          </p:nvSpPr>
          <p:spPr>
            <a:xfrm>
              <a:off x="1928412" y="5463439"/>
              <a:ext cx="303457" cy="369332"/>
            </a:xfrm>
            <a:prstGeom prst="rect">
              <a:avLst/>
            </a:prstGeom>
            <a:noFill/>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0</a:t>
              </a:r>
              <a:endParaRPr lang="zh-CN" altLang="en-US" dirty="0">
                <a:latin typeface="Times New Roman" panose="02020603050405020304" pitchFamily="18" charset="0"/>
                <a:cs typeface="Times New Roman" panose="02020603050405020304" pitchFamily="18" charset="0"/>
              </a:endParaRPr>
            </a:p>
          </p:txBody>
        </p:sp>
        <p:sp>
          <p:nvSpPr>
            <p:cNvPr id="22" name="文本框 21">
              <a:extLst>
                <a:ext uri="{FF2B5EF4-FFF2-40B4-BE49-F238E27FC236}">
                  <a16:creationId xmlns:a16="http://schemas.microsoft.com/office/drawing/2014/main" id="{7883D262-8A9B-4C82-BE4A-99E1E9C6B6BF}"/>
                </a:ext>
              </a:extLst>
            </p:cNvPr>
            <p:cNvSpPr txBox="1"/>
            <p:nvPr/>
          </p:nvSpPr>
          <p:spPr>
            <a:xfrm>
              <a:off x="2387756" y="5463439"/>
              <a:ext cx="303457" cy="369332"/>
            </a:xfrm>
            <a:prstGeom prst="rect">
              <a:avLst/>
            </a:prstGeom>
            <a:noFill/>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1</a:t>
              </a:r>
              <a:endParaRPr lang="zh-CN" altLang="en-US" dirty="0">
                <a:latin typeface="Times New Roman" panose="02020603050405020304" pitchFamily="18" charset="0"/>
                <a:cs typeface="Times New Roman" panose="02020603050405020304" pitchFamily="18" charset="0"/>
              </a:endParaRPr>
            </a:p>
          </p:txBody>
        </p:sp>
        <p:sp>
          <p:nvSpPr>
            <p:cNvPr id="23" name="文本框 22">
              <a:extLst>
                <a:ext uri="{FF2B5EF4-FFF2-40B4-BE49-F238E27FC236}">
                  <a16:creationId xmlns:a16="http://schemas.microsoft.com/office/drawing/2014/main" id="{C91B55E3-497E-469C-9EE2-2DCC03CEC22F}"/>
                </a:ext>
              </a:extLst>
            </p:cNvPr>
            <p:cNvSpPr txBox="1"/>
            <p:nvPr/>
          </p:nvSpPr>
          <p:spPr>
            <a:xfrm>
              <a:off x="2853350" y="5463439"/>
              <a:ext cx="303457" cy="369332"/>
            </a:xfrm>
            <a:prstGeom prst="rect">
              <a:avLst/>
            </a:prstGeom>
            <a:noFill/>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2</a:t>
              </a:r>
              <a:endParaRPr lang="zh-CN" altLang="en-US" dirty="0">
                <a:latin typeface="Times New Roman" panose="02020603050405020304" pitchFamily="18" charset="0"/>
                <a:cs typeface="Times New Roman" panose="02020603050405020304" pitchFamily="18" charset="0"/>
              </a:endParaRPr>
            </a:p>
          </p:txBody>
        </p:sp>
        <p:sp>
          <p:nvSpPr>
            <p:cNvPr id="24" name="文本框 23">
              <a:extLst>
                <a:ext uri="{FF2B5EF4-FFF2-40B4-BE49-F238E27FC236}">
                  <a16:creationId xmlns:a16="http://schemas.microsoft.com/office/drawing/2014/main" id="{5BEEEB9F-B464-46B1-BA91-125DDE3FD658}"/>
                </a:ext>
              </a:extLst>
            </p:cNvPr>
            <p:cNvSpPr txBox="1"/>
            <p:nvPr/>
          </p:nvSpPr>
          <p:spPr>
            <a:xfrm>
              <a:off x="3306443" y="5463439"/>
              <a:ext cx="303457" cy="369332"/>
            </a:xfrm>
            <a:prstGeom prst="rect">
              <a:avLst/>
            </a:prstGeom>
            <a:noFill/>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3</a:t>
              </a:r>
              <a:endParaRPr lang="zh-CN" altLang="en-US" dirty="0">
                <a:latin typeface="Times New Roman" panose="02020603050405020304" pitchFamily="18" charset="0"/>
                <a:cs typeface="Times New Roman" panose="02020603050405020304" pitchFamily="18" charset="0"/>
              </a:endParaRPr>
            </a:p>
          </p:txBody>
        </p:sp>
        <p:sp>
          <p:nvSpPr>
            <p:cNvPr id="25" name="文本框 24">
              <a:extLst>
                <a:ext uri="{FF2B5EF4-FFF2-40B4-BE49-F238E27FC236}">
                  <a16:creationId xmlns:a16="http://schemas.microsoft.com/office/drawing/2014/main" id="{88CD12D8-E3B4-48C5-B3BF-E14F4956306F}"/>
                </a:ext>
              </a:extLst>
            </p:cNvPr>
            <p:cNvSpPr txBox="1"/>
            <p:nvPr/>
          </p:nvSpPr>
          <p:spPr>
            <a:xfrm>
              <a:off x="3765787" y="5463439"/>
              <a:ext cx="303457" cy="369332"/>
            </a:xfrm>
            <a:prstGeom prst="rect">
              <a:avLst/>
            </a:prstGeom>
            <a:noFill/>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4</a:t>
              </a:r>
              <a:endParaRPr lang="zh-CN" altLang="en-US" dirty="0">
                <a:latin typeface="Times New Roman" panose="02020603050405020304" pitchFamily="18" charset="0"/>
                <a:cs typeface="Times New Roman" panose="02020603050405020304" pitchFamily="18" charset="0"/>
              </a:endParaRPr>
            </a:p>
          </p:txBody>
        </p:sp>
        <p:sp>
          <p:nvSpPr>
            <p:cNvPr id="26" name="文本框 25">
              <a:extLst>
                <a:ext uri="{FF2B5EF4-FFF2-40B4-BE49-F238E27FC236}">
                  <a16:creationId xmlns:a16="http://schemas.microsoft.com/office/drawing/2014/main" id="{F94E2F68-6701-4541-9932-960F523A1823}"/>
                </a:ext>
              </a:extLst>
            </p:cNvPr>
            <p:cNvSpPr txBox="1"/>
            <p:nvPr/>
          </p:nvSpPr>
          <p:spPr>
            <a:xfrm>
              <a:off x="4225131" y="5463439"/>
              <a:ext cx="303457" cy="369332"/>
            </a:xfrm>
            <a:prstGeom prst="rect">
              <a:avLst/>
            </a:prstGeom>
            <a:noFill/>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5</a:t>
              </a:r>
              <a:endParaRPr lang="zh-CN" altLang="en-US" dirty="0">
                <a:latin typeface="Times New Roman" panose="02020603050405020304" pitchFamily="18" charset="0"/>
                <a:cs typeface="Times New Roman" panose="02020603050405020304" pitchFamily="18" charset="0"/>
              </a:endParaRPr>
            </a:p>
          </p:txBody>
        </p:sp>
        <p:sp>
          <p:nvSpPr>
            <p:cNvPr id="27" name="文本框 26">
              <a:extLst>
                <a:ext uri="{FF2B5EF4-FFF2-40B4-BE49-F238E27FC236}">
                  <a16:creationId xmlns:a16="http://schemas.microsoft.com/office/drawing/2014/main" id="{0F8B81B7-DA3D-4E8D-9180-09677E659D66}"/>
                </a:ext>
              </a:extLst>
            </p:cNvPr>
            <p:cNvSpPr txBox="1"/>
            <p:nvPr/>
          </p:nvSpPr>
          <p:spPr>
            <a:xfrm>
              <a:off x="4684475" y="5463439"/>
              <a:ext cx="303457" cy="369332"/>
            </a:xfrm>
            <a:prstGeom prst="rect">
              <a:avLst/>
            </a:prstGeom>
            <a:noFill/>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6</a:t>
              </a:r>
              <a:endParaRPr lang="zh-CN" altLang="en-US" dirty="0">
                <a:latin typeface="Times New Roman" panose="02020603050405020304" pitchFamily="18" charset="0"/>
                <a:cs typeface="Times New Roman" panose="02020603050405020304" pitchFamily="18" charset="0"/>
              </a:endParaRPr>
            </a:p>
          </p:txBody>
        </p:sp>
        <p:sp>
          <p:nvSpPr>
            <p:cNvPr id="28" name="文本框 27">
              <a:extLst>
                <a:ext uri="{FF2B5EF4-FFF2-40B4-BE49-F238E27FC236}">
                  <a16:creationId xmlns:a16="http://schemas.microsoft.com/office/drawing/2014/main" id="{D43C5BC8-D395-432F-A28B-092B9243C590}"/>
                </a:ext>
              </a:extLst>
            </p:cNvPr>
            <p:cNvSpPr txBox="1"/>
            <p:nvPr/>
          </p:nvSpPr>
          <p:spPr>
            <a:xfrm>
              <a:off x="5143819" y="5463439"/>
              <a:ext cx="303457" cy="369332"/>
            </a:xfrm>
            <a:prstGeom prst="rect">
              <a:avLst/>
            </a:prstGeom>
            <a:noFill/>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7</a:t>
              </a:r>
              <a:endParaRPr lang="zh-CN" altLang="en-US" dirty="0">
                <a:latin typeface="Times New Roman" panose="02020603050405020304" pitchFamily="18" charset="0"/>
                <a:cs typeface="Times New Roman" panose="02020603050405020304" pitchFamily="18" charset="0"/>
              </a:endParaRPr>
            </a:p>
          </p:txBody>
        </p:sp>
        <p:sp>
          <p:nvSpPr>
            <p:cNvPr id="29" name="文本框 28">
              <a:extLst>
                <a:ext uri="{FF2B5EF4-FFF2-40B4-BE49-F238E27FC236}">
                  <a16:creationId xmlns:a16="http://schemas.microsoft.com/office/drawing/2014/main" id="{259265E4-2828-42E0-B724-33E7A70E1549}"/>
                </a:ext>
              </a:extLst>
            </p:cNvPr>
            <p:cNvSpPr txBox="1"/>
            <p:nvPr/>
          </p:nvSpPr>
          <p:spPr>
            <a:xfrm>
              <a:off x="2931243" y="5793437"/>
              <a:ext cx="1357313" cy="369332"/>
            </a:xfrm>
            <a:prstGeom prst="rect">
              <a:avLst/>
            </a:prstGeom>
            <a:noFill/>
          </p:spPr>
          <p:txBody>
            <a:bodyPr wrap="square" rtlCol="0">
              <a:spAutoFit/>
            </a:bodyPr>
            <a:lstStyle/>
            <a:p>
              <a:pPr algn="ctr"/>
              <a:r>
                <a:rPr lang="zh-CN" altLang="en-US" dirty="0">
                  <a:solidFill>
                    <a:schemeClr val="accent5"/>
                  </a:solidFill>
                  <a:latin typeface="微软雅黑" panose="020B0503020204020204" pitchFamily="34" charset="-122"/>
                  <a:ea typeface="微软雅黑" panose="020B0503020204020204" pitchFamily="34" charset="-122"/>
                </a:rPr>
                <a:t>大端序</a:t>
              </a:r>
            </a:p>
          </p:txBody>
        </p:sp>
      </p:grpSp>
      <p:grpSp>
        <p:nvGrpSpPr>
          <p:cNvPr id="48" name="组合 47">
            <a:extLst>
              <a:ext uri="{FF2B5EF4-FFF2-40B4-BE49-F238E27FC236}">
                <a16:creationId xmlns:a16="http://schemas.microsoft.com/office/drawing/2014/main" id="{B1057C45-61A1-4105-B9BE-EAEF62746114}"/>
              </a:ext>
            </a:extLst>
          </p:cNvPr>
          <p:cNvGrpSpPr/>
          <p:nvPr/>
        </p:nvGrpSpPr>
        <p:grpSpPr>
          <a:xfrm>
            <a:off x="5875655" y="5099784"/>
            <a:ext cx="4320303" cy="1062985"/>
            <a:chOff x="5875655" y="5099784"/>
            <a:chExt cx="4320303" cy="1062985"/>
          </a:xfrm>
        </p:grpSpPr>
        <mc:AlternateContent xmlns:mc="http://schemas.openxmlformats.org/markup-compatibility/2006" xmlns:a14="http://schemas.microsoft.com/office/drawing/2010/main">
          <mc:Choice Requires="a14">
            <p:sp>
              <p:nvSpPr>
                <p:cNvPr id="30" name="矩形 29">
                  <a:extLst>
                    <a:ext uri="{FF2B5EF4-FFF2-40B4-BE49-F238E27FC236}">
                      <a16:creationId xmlns:a16="http://schemas.microsoft.com/office/drawing/2014/main" id="{2DB7DA20-E57E-472F-B56C-C20A171ACB90}"/>
                    </a:ext>
                  </a:extLst>
                </p:cNvPr>
                <p:cNvSpPr/>
                <p:nvPr/>
              </p:nvSpPr>
              <p:spPr>
                <a:xfrm>
                  <a:off x="6521206" y="5099786"/>
                  <a:ext cx="459344" cy="363655"/>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14:m>
                    <m:oMathPara xmlns:m="http://schemas.openxmlformats.org/officeDocument/2006/math">
                      <m:oMathParaPr>
                        <m:jc m:val="right"/>
                      </m:oMathParaPr>
                      <m:oMath xmlns:m="http://schemas.openxmlformats.org/officeDocument/2006/math">
                        <m:d>
                          <m:dPr>
                            <m:begChr m:val="|"/>
                            <m:endChr m:val=""/>
                            <m:ctrlPr>
                              <a:rPr lang="en-US" altLang="zh-CN" i="1" smtClean="0">
                                <a:latin typeface="Cambria Math" panose="02040503050406030204" pitchFamily="18" charset="0"/>
                              </a:rPr>
                            </m:ctrlPr>
                          </m:dPr>
                          <m:e>
                            <m:d>
                              <m:dPr>
                                <m:begChr m:val=""/>
                                <m:endChr m:val="⟩"/>
                                <m:ctrlPr>
                                  <a:rPr lang="en-US" altLang="zh-CN" i="1" smtClean="0">
                                    <a:latin typeface="Cambria Math" panose="02040503050406030204" pitchFamily="18" charset="0"/>
                                  </a:rPr>
                                </m:ctrlPr>
                              </m:dPr>
                              <m:e>
                                <m:r>
                                  <a:rPr lang="en-US" altLang="zh-CN" b="0" i="1" smtClean="0">
                                    <a:latin typeface="Cambria Math" panose="02040503050406030204" pitchFamily="18" charset="0"/>
                                  </a:rPr>
                                  <m:t>1</m:t>
                                </m:r>
                              </m:e>
                            </m:d>
                          </m:e>
                        </m:d>
                      </m:oMath>
                    </m:oMathPara>
                  </a14:m>
                  <a:endParaRPr lang="zh-CN" altLang="en-US" dirty="0"/>
                </a:p>
              </p:txBody>
            </p:sp>
          </mc:Choice>
          <mc:Fallback xmlns="">
            <p:sp>
              <p:nvSpPr>
                <p:cNvPr id="30" name="矩形 29">
                  <a:extLst>
                    <a:ext uri="{FF2B5EF4-FFF2-40B4-BE49-F238E27FC236}">
                      <a16:creationId xmlns:a16="http://schemas.microsoft.com/office/drawing/2014/main" id="{2DB7DA20-E57E-472F-B56C-C20A171ACB90}"/>
                    </a:ext>
                  </a:extLst>
                </p:cNvPr>
                <p:cNvSpPr>
                  <a:spLocks noRot="1" noChangeAspect="1" noMove="1" noResize="1" noEditPoints="1" noAdjustHandles="1" noChangeArrowheads="1" noChangeShapeType="1" noTextEdit="1"/>
                </p:cNvSpPr>
                <p:nvPr/>
              </p:nvSpPr>
              <p:spPr>
                <a:xfrm>
                  <a:off x="6521206" y="5099786"/>
                  <a:ext cx="459344" cy="363655"/>
                </a:xfrm>
                <a:prstGeom prst="rect">
                  <a:avLst/>
                </a:prstGeom>
                <a:blipFill>
                  <a:blip r:embed="rId10"/>
                  <a:stretch>
                    <a:fillRect l="-73684" t="-123333" r="-107895" b="-18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矩形 30">
                  <a:extLst>
                    <a:ext uri="{FF2B5EF4-FFF2-40B4-BE49-F238E27FC236}">
                      <a16:creationId xmlns:a16="http://schemas.microsoft.com/office/drawing/2014/main" id="{008761D8-3B5E-40E9-8639-F2E902791169}"/>
                    </a:ext>
                  </a:extLst>
                </p:cNvPr>
                <p:cNvSpPr/>
                <p:nvPr/>
              </p:nvSpPr>
              <p:spPr>
                <a:xfrm>
                  <a:off x="6980550" y="5099786"/>
                  <a:ext cx="459344" cy="363655"/>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14:m>
                    <m:oMathPara xmlns:m="http://schemas.openxmlformats.org/officeDocument/2006/math">
                      <m:oMathParaPr>
                        <m:jc m:val="right"/>
                      </m:oMathParaPr>
                      <m:oMath xmlns:m="http://schemas.openxmlformats.org/officeDocument/2006/math">
                        <m:d>
                          <m:dPr>
                            <m:begChr m:val="|"/>
                            <m:endChr m:val=""/>
                            <m:ctrlPr>
                              <a:rPr lang="en-US" altLang="zh-CN" i="1" smtClean="0">
                                <a:latin typeface="Cambria Math" panose="02040503050406030204" pitchFamily="18" charset="0"/>
                              </a:rPr>
                            </m:ctrlPr>
                          </m:dPr>
                          <m:e>
                            <m:d>
                              <m:dPr>
                                <m:begChr m:val=""/>
                                <m:endChr m:val="⟩"/>
                                <m:ctrlPr>
                                  <a:rPr lang="en-US" altLang="zh-CN" i="1" smtClean="0">
                                    <a:latin typeface="Cambria Math" panose="02040503050406030204" pitchFamily="18" charset="0"/>
                                  </a:rPr>
                                </m:ctrlPr>
                              </m:dPr>
                              <m:e>
                                <m:r>
                                  <a:rPr lang="en-US" altLang="zh-CN" b="0" i="1" smtClean="0">
                                    <a:latin typeface="Cambria Math" panose="02040503050406030204" pitchFamily="18" charset="0"/>
                                  </a:rPr>
                                  <m:t>0</m:t>
                                </m:r>
                              </m:e>
                            </m:d>
                          </m:e>
                        </m:d>
                      </m:oMath>
                    </m:oMathPara>
                  </a14:m>
                  <a:endParaRPr lang="zh-CN" altLang="en-US" dirty="0"/>
                </a:p>
              </p:txBody>
            </p:sp>
          </mc:Choice>
          <mc:Fallback xmlns="">
            <p:sp>
              <p:nvSpPr>
                <p:cNvPr id="31" name="矩形 30">
                  <a:extLst>
                    <a:ext uri="{FF2B5EF4-FFF2-40B4-BE49-F238E27FC236}">
                      <a16:creationId xmlns:a16="http://schemas.microsoft.com/office/drawing/2014/main" id="{008761D8-3B5E-40E9-8639-F2E902791169}"/>
                    </a:ext>
                  </a:extLst>
                </p:cNvPr>
                <p:cNvSpPr>
                  <a:spLocks noRot="1" noChangeAspect="1" noMove="1" noResize="1" noEditPoints="1" noAdjustHandles="1" noChangeArrowheads="1" noChangeShapeType="1" noTextEdit="1"/>
                </p:cNvSpPr>
                <p:nvPr/>
              </p:nvSpPr>
              <p:spPr>
                <a:xfrm>
                  <a:off x="6980550" y="5099786"/>
                  <a:ext cx="459344" cy="363655"/>
                </a:xfrm>
                <a:prstGeom prst="rect">
                  <a:avLst/>
                </a:prstGeom>
                <a:blipFill>
                  <a:blip r:embed="rId11"/>
                  <a:stretch>
                    <a:fillRect l="-72368" t="-123333" r="-109211" b="-18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矩形 31">
                  <a:extLst>
                    <a:ext uri="{FF2B5EF4-FFF2-40B4-BE49-F238E27FC236}">
                      <a16:creationId xmlns:a16="http://schemas.microsoft.com/office/drawing/2014/main" id="{4A702D71-8C19-47B1-BE23-B196446A3EBD}"/>
                    </a:ext>
                  </a:extLst>
                </p:cNvPr>
                <p:cNvSpPr/>
                <p:nvPr/>
              </p:nvSpPr>
              <p:spPr>
                <a:xfrm>
                  <a:off x="7439894" y="5099786"/>
                  <a:ext cx="459344" cy="363655"/>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14:m>
                    <m:oMathPara xmlns:m="http://schemas.openxmlformats.org/officeDocument/2006/math">
                      <m:oMathParaPr>
                        <m:jc m:val="right"/>
                      </m:oMathParaPr>
                      <m:oMath xmlns:m="http://schemas.openxmlformats.org/officeDocument/2006/math">
                        <m:d>
                          <m:dPr>
                            <m:begChr m:val="|"/>
                            <m:endChr m:val=""/>
                            <m:ctrlPr>
                              <a:rPr lang="en-US" altLang="zh-CN" i="1" smtClean="0">
                                <a:latin typeface="Cambria Math" panose="02040503050406030204" pitchFamily="18" charset="0"/>
                              </a:rPr>
                            </m:ctrlPr>
                          </m:dPr>
                          <m:e>
                            <m:d>
                              <m:dPr>
                                <m:begChr m:val=""/>
                                <m:endChr m:val="⟩"/>
                                <m:ctrlPr>
                                  <a:rPr lang="en-US" altLang="zh-CN" i="1" smtClean="0">
                                    <a:latin typeface="Cambria Math" panose="02040503050406030204" pitchFamily="18" charset="0"/>
                                  </a:rPr>
                                </m:ctrlPr>
                              </m:dPr>
                              <m:e>
                                <m:r>
                                  <a:rPr lang="en-US" altLang="zh-CN" b="0" i="1" smtClean="0">
                                    <a:latin typeface="Cambria Math" panose="02040503050406030204" pitchFamily="18" charset="0"/>
                                  </a:rPr>
                                  <m:t>1</m:t>
                                </m:r>
                              </m:e>
                            </m:d>
                          </m:e>
                        </m:d>
                      </m:oMath>
                    </m:oMathPara>
                  </a14:m>
                  <a:endParaRPr lang="zh-CN" altLang="en-US" dirty="0"/>
                </a:p>
              </p:txBody>
            </p:sp>
          </mc:Choice>
          <mc:Fallback xmlns="">
            <p:sp>
              <p:nvSpPr>
                <p:cNvPr id="32" name="矩形 31">
                  <a:extLst>
                    <a:ext uri="{FF2B5EF4-FFF2-40B4-BE49-F238E27FC236}">
                      <a16:creationId xmlns:a16="http://schemas.microsoft.com/office/drawing/2014/main" id="{4A702D71-8C19-47B1-BE23-B196446A3EBD}"/>
                    </a:ext>
                  </a:extLst>
                </p:cNvPr>
                <p:cNvSpPr>
                  <a:spLocks noRot="1" noChangeAspect="1" noMove="1" noResize="1" noEditPoints="1" noAdjustHandles="1" noChangeArrowheads="1" noChangeShapeType="1" noTextEdit="1"/>
                </p:cNvSpPr>
                <p:nvPr/>
              </p:nvSpPr>
              <p:spPr>
                <a:xfrm>
                  <a:off x="7439894" y="5099786"/>
                  <a:ext cx="459344" cy="363655"/>
                </a:xfrm>
                <a:prstGeom prst="rect">
                  <a:avLst/>
                </a:prstGeom>
                <a:blipFill>
                  <a:blip r:embed="rId12"/>
                  <a:stretch>
                    <a:fillRect l="-71429" t="-123333" r="-106494" b="-18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 name="矩形 32">
                  <a:extLst>
                    <a:ext uri="{FF2B5EF4-FFF2-40B4-BE49-F238E27FC236}">
                      <a16:creationId xmlns:a16="http://schemas.microsoft.com/office/drawing/2014/main" id="{FC777691-0FFA-4AF1-816B-3FD65299A1B6}"/>
                    </a:ext>
                  </a:extLst>
                </p:cNvPr>
                <p:cNvSpPr/>
                <p:nvPr/>
              </p:nvSpPr>
              <p:spPr>
                <a:xfrm>
                  <a:off x="7899238" y="5099785"/>
                  <a:ext cx="459344" cy="363655"/>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14:m>
                    <m:oMathPara xmlns:m="http://schemas.openxmlformats.org/officeDocument/2006/math">
                      <m:oMathParaPr>
                        <m:jc m:val="right"/>
                      </m:oMathParaPr>
                      <m:oMath xmlns:m="http://schemas.openxmlformats.org/officeDocument/2006/math">
                        <m:d>
                          <m:dPr>
                            <m:begChr m:val="|"/>
                            <m:endChr m:val=""/>
                            <m:ctrlPr>
                              <a:rPr lang="en-US" altLang="zh-CN" i="1" smtClean="0">
                                <a:latin typeface="Cambria Math" panose="02040503050406030204" pitchFamily="18" charset="0"/>
                              </a:rPr>
                            </m:ctrlPr>
                          </m:dPr>
                          <m:e>
                            <m:d>
                              <m:dPr>
                                <m:begChr m:val=""/>
                                <m:endChr m:val="⟩"/>
                                <m:ctrlPr>
                                  <a:rPr lang="en-US" altLang="zh-CN" i="1" smtClean="0">
                                    <a:latin typeface="Cambria Math" panose="02040503050406030204" pitchFamily="18" charset="0"/>
                                  </a:rPr>
                                </m:ctrlPr>
                              </m:dPr>
                              <m:e>
                                <m:r>
                                  <a:rPr lang="en-US" altLang="zh-CN" b="0" i="1" smtClean="0">
                                    <a:latin typeface="Cambria Math" panose="02040503050406030204" pitchFamily="18" charset="0"/>
                                  </a:rPr>
                                  <m:t>1</m:t>
                                </m:r>
                              </m:e>
                            </m:d>
                          </m:e>
                        </m:d>
                      </m:oMath>
                    </m:oMathPara>
                  </a14:m>
                  <a:endParaRPr lang="zh-CN" altLang="en-US" dirty="0"/>
                </a:p>
              </p:txBody>
            </p:sp>
          </mc:Choice>
          <mc:Fallback xmlns="">
            <p:sp>
              <p:nvSpPr>
                <p:cNvPr id="33" name="矩形 32">
                  <a:extLst>
                    <a:ext uri="{FF2B5EF4-FFF2-40B4-BE49-F238E27FC236}">
                      <a16:creationId xmlns:a16="http://schemas.microsoft.com/office/drawing/2014/main" id="{FC777691-0FFA-4AF1-816B-3FD65299A1B6}"/>
                    </a:ext>
                  </a:extLst>
                </p:cNvPr>
                <p:cNvSpPr>
                  <a:spLocks noRot="1" noChangeAspect="1" noMove="1" noResize="1" noEditPoints="1" noAdjustHandles="1" noChangeArrowheads="1" noChangeShapeType="1" noTextEdit="1"/>
                </p:cNvSpPr>
                <p:nvPr/>
              </p:nvSpPr>
              <p:spPr>
                <a:xfrm>
                  <a:off x="7899238" y="5099785"/>
                  <a:ext cx="459344" cy="363655"/>
                </a:xfrm>
                <a:prstGeom prst="rect">
                  <a:avLst/>
                </a:prstGeom>
                <a:blipFill>
                  <a:blip r:embed="rId13"/>
                  <a:stretch>
                    <a:fillRect l="-73684" t="-123333" r="-107895" b="-18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4" name="矩形 33">
                  <a:extLst>
                    <a:ext uri="{FF2B5EF4-FFF2-40B4-BE49-F238E27FC236}">
                      <a16:creationId xmlns:a16="http://schemas.microsoft.com/office/drawing/2014/main" id="{6424F5E5-A412-4811-BC3E-5DB0B0170404}"/>
                    </a:ext>
                  </a:extLst>
                </p:cNvPr>
                <p:cNvSpPr/>
                <p:nvPr/>
              </p:nvSpPr>
              <p:spPr>
                <a:xfrm>
                  <a:off x="8358582" y="5099785"/>
                  <a:ext cx="459344" cy="363655"/>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14:m>
                    <m:oMathPara xmlns:m="http://schemas.openxmlformats.org/officeDocument/2006/math">
                      <m:oMathParaPr>
                        <m:jc m:val="right"/>
                      </m:oMathParaPr>
                      <m:oMath xmlns:m="http://schemas.openxmlformats.org/officeDocument/2006/math">
                        <m:d>
                          <m:dPr>
                            <m:begChr m:val="|"/>
                            <m:endChr m:val=""/>
                            <m:ctrlPr>
                              <a:rPr lang="en-US" altLang="zh-CN" i="1" smtClean="0">
                                <a:latin typeface="Cambria Math" panose="02040503050406030204" pitchFamily="18" charset="0"/>
                              </a:rPr>
                            </m:ctrlPr>
                          </m:dPr>
                          <m:e>
                            <m:d>
                              <m:dPr>
                                <m:begChr m:val=""/>
                                <m:endChr m:val="⟩"/>
                                <m:ctrlPr>
                                  <a:rPr lang="en-US" altLang="zh-CN" i="1" smtClean="0">
                                    <a:latin typeface="Cambria Math" panose="02040503050406030204" pitchFamily="18" charset="0"/>
                                  </a:rPr>
                                </m:ctrlPr>
                              </m:dPr>
                              <m:e>
                                <m:r>
                                  <a:rPr lang="en-US" altLang="zh-CN" b="0" i="1" smtClean="0">
                                    <a:latin typeface="Cambria Math" panose="02040503050406030204" pitchFamily="18" charset="0"/>
                                  </a:rPr>
                                  <m:t>0</m:t>
                                </m:r>
                              </m:e>
                            </m:d>
                          </m:e>
                        </m:d>
                      </m:oMath>
                    </m:oMathPara>
                  </a14:m>
                  <a:endParaRPr lang="zh-CN" altLang="en-US" dirty="0"/>
                </a:p>
              </p:txBody>
            </p:sp>
          </mc:Choice>
          <mc:Fallback xmlns="">
            <p:sp>
              <p:nvSpPr>
                <p:cNvPr id="34" name="矩形 33">
                  <a:extLst>
                    <a:ext uri="{FF2B5EF4-FFF2-40B4-BE49-F238E27FC236}">
                      <a16:creationId xmlns:a16="http://schemas.microsoft.com/office/drawing/2014/main" id="{6424F5E5-A412-4811-BC3E-5DB0B0170404}"/>
                    </a:ext>
                  </a:extLst>
                </p:cNvPr>
                <p:cNvSpPr>
                  <a:spLocks noRot="1" noChangeAspect="1" noMove="1" noResize="1" noEditPoints="1" noAdjustHandles="1" noChangeArrowheads="1" noChangeShapeType="1" noTextEdit="1"/>
                </p:cNvSpPr>
                <p:nvPr/>
              </p:nvSpPr>
              <p:spPr>
                <a:xfrm>
                  <a:off x="8358582" y="5099785"/>
                  <a:ext cx="459344" cy="363655"/>
                </a:xfrm>
                <a:prstGeom prst="rect">
                  <a:avLst/>
                </a:prstGeom>
                <a:blipFill>
                  <a:blip r:embed="rId14"/>
                  <a:stretch>
                    <a:fillRect l="-71429" t="-123333" r="-106494" b="-18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 name="矩形 34">
                  <a:extLst>
                    <a:ext uri="{FF2B5EF4-FFF2-40B4-BE49-F238E27FC236}">
                      <a16:creationId xmlns:a16="http://schemas.microsoft.com/office/drawing/2014/main" id="{BF0539CC-6964-427A-A7AB-66D55BBEA532}"/>
                    </a:ext>
                  </a:extLst>
                </p:cNvPr>
                <p:cNvSpPr/>
                <p:nvPr/>
              </p:nvSpPr>
              <p:spPr>
                <a:xfrm>
                  <a:off x="8817926" y="5099785"/>
                  <a:ext cx="459344" cy="363655"/>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14:m>
                    <m:oMathPara xmlns:m="http://schemas.openxmlformats.org/officeDocument/2006/math">
                      <m:oMathParaPr>
                        <m:jc m:val="right"/>
                      </m:oMathParaPr>
                      <m:oMath xmlns:m="http://schemas.openxmlformats.org/officeDocument/2006/math">
                        <m:d>
                          <m:dPr>
                            <m:begChr m:val="|"/>
                            <m:endChr m:val=""/>
                            <m:ctrlPr>
                              <a:rPr lang="en-US" altLang="zh-CN" i="1" smtClean="0">
                                <a:latin typeface="Cambria Math" panose="02040503050406030204" pitchFamily="18" charset="0"/>
                              </a:rPr>
                            </m:ctrlPr>
                          </m:dPr>
                          <m:e>
                            <m:d>
                              <m:dPr>
                                <m:begChr m:val=""/>
                                <m:endChr m:val="⟩"/>
                                <m:ctrlPr>
                                  <a:rPr lang="en-US" altLang="zh-CN" i="1" smtClean="0">
                                    <a:latin typeface="Cambria Math" panose="02040503050406030204" pitchFamily="18" charset="0"/>
                                  </a:rPr>
                                </m:ctrlPr>
                              </m:dPr>
                              <m:e>
                                <m:r>
                                  <a:rPr lang="en-US" altLang="zh-CN" b="0" i="1" smtClean="0">
                                    <a:latin typeface="Cambria Math" panose="02040503050406030204" pitchFamily="18" charset="0"/>
                                  </a:rPr>
                                  <m:t>1</m:t>
                                </m:r>
                              </m:e>
                            </m:d>
                          </m:e>
                        </m:d>
                      </m:oMath>
                    </m:oMathPara>
                  </a14:m>
                  <a:endParaRPr lang="zh-CN" altLang="en-US" dirty="0"/>
                </a:p>
              </p:txBody>
            </p:sp>
          </mc:Choice>
          <mc:Fallback xmlns="">
            <p:sp>
              <p:nvSpPr>
                <p:cNvPr id="35" name="矩形 34">
                  <a:extLst>
                    <a:ext uri="{FF2B5EF4-FFF2-40B4-BE49-F238E27FC236}">
                      <a16:creationId xmlns:a16="http://schemas.microsoft.com/office/drawing/2014/main" id="{BF0539CC-6964-427A-A7AB-66D55BBEA532}"/>
                    </a:ext>
                  </a:extLst>
                </p:cNvPr>
                <p:cNvSpPr>
                  <a:spLocks noRot="1" noChangeAspect="1" noMove="1" noResize="1" noEditPoints="1" noAdjustHandles="1" noChangeArrowheads="1" noChangeShapeType="1" noTextEdit="1"/>
                </p:cNvSpPr>
                <p:nvPr/>
              </p:nvSpPr>
              <p:spPr>
                <a:xfrm>
                  <a:off x="8817926" y="5099785"/>
                  <a:ext cx="459344" cy="363655"/>
                </a:xfrm>
                <a:prstGeom prst="rect">
                  <a:avLst/>
                </a:prstGeom>
                <a:blipFill>
                  <a:blip r:embed="rId15"/>
                  <a:stretch>
                    <a:fillRect l="-73684" t="-123333" r="-107895" b="-18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 name="矩形 35">
                  <a:extLst>
                    <a:ext uri="{FF2B5EF4-FFF2-40B4-BE49-F238E27FC236}">
                      <a16:creationId xmlns:a16="http://schemas.microsoft.com/office/drawing/2014/main" id="{1EC923DE-58D6-4F19-966D-BA4EE509C0F8}"/>
                    </a:ext>
                  </a:extLst>
                </p:cNvPr>
                <p:cNvSpPr/>
                <p:nvPr/>
              </p:nvSpPr>
              <p:spPr>
                <a:xfrm>
                  <a:off x="9277270" y="5099784"/>
                  <a:ext cx="459344" cy="363655"/>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14:m>
                    <m:oMathPara xmlns:m="http://schemas.openxmlformats.org/officeDocument/2006/math">
                      <m:oMathParaPr>
                        <m:jc m:val="right"/>
                      </m:oMathParaPr>
                      <m:oMath xmlns:m="http://schemas.openxmlformats.org/officeDocument/2006/math">
                        <m:d>
                          <m:dPr>
                            <m:begChr m:val="|"/>
                            <m:endChr m:val=""/>
                            <m:ctrlPr>
                              <a:rPr lang="en-US" altLang="zh-CN" i="1" smtClean="0">
                                <a:latin typeface="Cambria Math" panose="02040503050406030204" pitchFamily="18" charset="0"/>
                              </a:rPr>
                            </m:ctrlPr>
                          </m:dPr>
                          <m:e>
                            <m:d>
                              <m:dPr>
                                <m:begChr m:val=""/>
                                <m:endChr m:val="⟩"/>
                                <m:ctrlPr>
                                  <a:rPr lang="en-US" altLang="zh-CN" i="1" smtClean="0">
                                    <a:latin typeface="Cambria Math" panose="02040503050406030204" pitchFamily="18" charset="0"/>
                                  </a:rPr>
                                </m:ctrlPr>
                              </m:dPr>
                              <m:e>
                                <m:r>
                                  <a:rPr lang="en-US" altLang="zh-CN" b="0" i="1" smtClean="0">
                                    <a:latin typeface="Cambria Math" panose="02040503050406030204" pitchFamily="18" charset="0"/>
                                  </a:rPr>
                                  <m:t>1</m:t>
                                </m:r>
                              </m:e>
                            </m:d>
                          </m:e>
                        </m:d>
                      </m:oMath>
                    </m:oMathPara>
                  </a14:m>
                  <a:endParaRPr lang="zh-CN" altLang="en-US" dirty="0"/>
                </a:p>
              </p:txBody>
            </p:sp>
          </mc:Choice>
          <mc:Fallback xmlns="">
            <p:sp>
              <p:nvSpPr>
                <p:cNvPr id="36" name="矩形 35">
                  <a:extLst>
                    <a:ext uri="{FF2B5EF4-FFF2-40B4-BE49-F238E27FC236}">
                      <a16:creationId xmlns:a16="http://schemas.microsoft.com/office/drawing/2014/main" id="{1EC923DE-58D6-4F19-966D-BA4EE509C0F8}"/>
                    </a:ext>
                  </a:extLst>
                </p:cNvPr>
                <p:cNvSpPr>
                  <a:spLocks noRot="1" noChangeAspect="1" noMove="1" noResize="1" noEditPoints="1" noAdjustHandles="1" noChangeArrowheads="1" noChangeShapeType="1" noTextEdit="1"/>
                </p:cNvSpPr>
                <p:nvPr/>
              </p:nvSpPr>
              <p:spPr>
                <a:xfrm>
                  <a:off x="9277270" y="5099784"/>
                  <a:ext cx="459344" cy="363655"/>
                </a:xfrm>
                <a:prstGeom prst="rect">
                  <a:avLst/>
                </a:prstGeom>
                <a:blipFill>
                  <a:blip r:embed="rId16"/>
                  <a:stretch>
                    <a:fillRect l="-73684" t="-123333" r="-107895" b="-18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7" name="矩形 36">
                  <a:extLst>
                    <a:ext uri="{FF2B5EF4-FFF2-40B4-BE49-F238E27FC236}">
                      <a16:creationId xmlns:a16="http://schemas.microsoft.com/office/drawing/2014/main" id="{B9B50961-3EDD-4292-B701-D3B2AA8CE596}"/>
                    </a:ext>
                  </a:extLst>
                </p:cNvPr>
                <p:cNvSpPr/>
                <p:nvPr/>
              </p:nvSpPr>
              <p:spPr>
                <a:xfrm>
                  <a:off x="9736614" y="5099784"/>
                  <a:ext cx="459344" cy="363655"/>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14:m>
                    <m:oMathPara xmlns:m="http://schemas.openxmlformats.org/officeDocument/2006/math">
                      <m:oMathParaPr>
                        <m:jc m:val="right"/>
                      </m:oMathParaPr>
                      <m:oMath xmlns:m="http://schemas.openxmlformats.org/officeDocument/2006/math">
                        <m:d>
                          <m:dPr>
                            <m:begChr m:val="|"/>
                            <m:endChr m:val=""/>
                            <m:ctrlPr>
                              <a:rPr lang="en-US" altLang="zh-CN" i="1" smtClean="0">
                                <a:latin typeface="Cambria Math" panose="02040503050406030204" pitchFamily="18" charset="0"/>
                              </a:rPr>
                            </m:ctrlPr>
                          </m:dPr>
                          <m:e>
                            <m:d>
                              <m:dPr>
                                <m:begChr m:val=""/>
                                <m:endChr m:val="⟩"/>
                                <m:ctrlPr>
                                  <a:rPr lang="en-US" altLang="zh-CN" i="1" smtClean="0">
                                    <a:latin typeface="Cambria Math" panose="02040503050406030204" pitchFamily="18" charset="0"/>
                                  </a:rPr>
                                </m:ctrlPr>
                              </m:dPr>
                              <m:e>
                                <m:r>
                                  <a:rPr lang="en-US" altLang="zh-CN" b="0" i="1" smtClean="0">
                                    <a:latin typeface="Cambria Math" panose="02040503050406030204" pitchFamily="18" charset="0"/>
                                  </a:rPr>
                                  <m:t>0</m:t>
                                </m:r>
                              </m:e>
                            </m:d>
                          </m:e>
                        </m:d>
                      </m:oMath>
                    </m:oMathPara>
                  </a14:m>
                  <a:endParaRPr lang="zh-CN" altLang="en-US" dirty="0"/>
                </a:p>
              </p:txBody>
            </p:sp>
          </mc:Choice>
          <mc:Fallback xmlns="">
            <p:sp>
              <p:nvSpPr>
                <p:cNvPr id="37" name="矩形 36">
                  <a:extLst>
                    <a:ext uri="{FF2B5EF4-FFF2-40B4-BE49-F238E27FC236}">
                      <a16:creationId xmlns:a16="http://schemas.microsoft.com/office/drawing/2014/main" id="{B9B50961-3EDD-4292-B701-D3B2AA8CE596}"/>
                    </a:ext>
                  </a:extLst>
                </p:cNvPr>
                <p:cNvSpPr>
                  <a:spLocks noRot="1" noChangeAspect="1" noMove="1" noResize="1" noEditPoints="1" noAdjustHandles="1" noChangeArrowheads="1" noChangeShapeType="1" noTextEdit="1"/>
                </p:cNvSpPr>
                <p:nvPr/>
              </p:nvSpPr>
              <p:spPr>
                <a:xfrm>
                  <a:off x="9736614" y="5099784"/>
                  <a:ext cx="459344" cy="363655"/>
                </a:xfrm>
                <a:prstGeom prst="rect">
                  <a:avLst/>
                </a:prstGeom>
                <a:blipFill>
                  <a:blip r:embed="rId17"/>
                  <a:stretch>
                    <a:fillRect l="-71429" t="-123333" r="-106494" b="-186667"/>
                  </a:stretch>
                </a:blipFill>
              </p:spPr>
              <p:txBody>
                <a:bodyPr/>
                <a:lstStyle/>
                <a:p>
                  <a:r>
                    <a:rPr lang="zh-CN" altLang="en-US">
                      <a:noFill/>
                    </a:rPr>
                    <a:t> </a:t>
                  </a:r>
                </a:p>
              </p:txBody>
            </p:sp>
          </mc:Fallback>
        </mc:AlternateContent>
        <p:sp>
          <p:nvSpPr>
            <p:cNvPr id="38" name="文本框 37">
              <a:extLst>
                <a:ext uri="{FF2B5EF4-FFF2-40B4-BE49-F238E27FC236}">
                  <a16:creationId xmlns:a16="http://schemas.microsoft.com/office/drawing/2014/main" id="{4AA07CF8-EB3C-403A-B630-31E6EEABD2F2}"/>
                </a:ext>
              </a:extLst>
            </p:cNvPr>
            <p:cNvSpPr txBox="1"/>
            <p:nvPr/>
          </p:nvSpPr>
          <p:spPr>
            <a:xfrm>
              <a:off x="5875655" y="5490423"/>
              <a:ext cx="760495" cy="307777"/>
            </a:xfrm>
            <a:prstGeom prst="rect">
              <a:avLst/>
            </a:prstGeom>
            <a:noFill/>
          </p:spPr>
          <p:txBody>
            <a:bodyPr wrap="square" rtlCol="0">
              <a:spAutoFit/>
            </a:bodyPr>
            <a:lstStyle/>
            <a:p>
              <a:pPr algn="r"/>
              <a:r>
                <a:rPr lang="zh-CN" altLang="en-US" sz="1400" dirty="0">
                  <a:latin typeface="微软雅黑" panose="020B0503020204020204" pitchFamily="34" charset="-122"/>
                  <a:ea typeface="微软雅黑" panose="020B0503020204020204" pitchFamily="34" charset="-122"/>
                </a:rPr>
                <a:t>下标：</a:t>
              </a:r>
            </a:p>
          </p:txBody>
        </p:sp>
        <p:sp>
          <p:nvSpPr>
            <p:cNvPr id="39" name="文本框 38">
              <a:extLst>
                <a:ext uri="{FF2B5EF4-FFF2-40B4-BE49-F238E27FC236}">
                  <a16:creationId xmlns:a16="http://schemas.microsoft.com/office/drawing/2014/main" id="{A9A106D5-1791-4E9A-9688-491F2AB10603}"/>
                </a:ext>
              </a:extLst>
            </p:cNvPr>
            <p:cNvSpPr txBox="1"/>
            <p:nvPr/>
          </p:nvSpPr>
          <p:spPr>
            <a:xfrm>
              <a:off x="6599150" y="5463439"/>
              <a:ext cx="303457" cy="369332"/>
            </a:xfrm>
            <a:prstGeom prst="rect">
              <a:avLst/>
            </a:prstGeom>
            <a:noFill/>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0</a:t>
              </a:r>
              <a:endParaRPr lang="zh-CN" altLang="en-US" dirty="0">
                <a:latin typeface="Times New Roman" panose="02020603050405020304" pitchFamily="18" charset="0"/>
                <a:cs typeface="Times New Roman" panose="02020603050405020304" pitchFamily="18" charset="0"/>
              </a:endParaRPr>
            </a:p>
          </p:txBody>
        </p:sp>
        <p:sp>
          <p:nvSpPr>
            <p:cNvPr id="40" name="文本框 39">
              <a:extLst>
                <a:ext uri="{FF2B5EF4-FFF2-40B4-BE49-F238E27FC236}">
                  <a16:creationId xmlns:a16="http://schemas.microsoft.com/office/drawing/2014/main" id="{C5423751-BBFC-4FFA-991E-3501DE21C022}"/>
                </a:ext>
              </a:extLst>
            </p:cNvPr>
            <p:cNvSpPr txBox="1"/>
            <p:nvPr/>
          </p:nvSpPr>
          <p:spPr>
            <a:xfrm>
              <a:off x="7058494" y="5463439"/>
              <a:ext cx="303457" cy="369332"/>
            </a:xfrm>
            <a:prstGeom prst="rect">
              <a:avLst/>
            </a:prstGeom>
            <a:noFill/>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1</a:t>
              </a:r>
              <a:endParaRPr lang="zh-CN" altLang="en-US" dirty="0">
                <a:latin typeface="Times New Roman" panose="02020603050405020304" pitchFamily="18" charset="0"/>
                <a:cs typeface="Times New Roman" panose="02020603050405020304" pitchFamily="18" charset="0"/>
              </a:endParaRPr>
            </a:p>
          </p:txBody>
        </p:sp>
        <p:sp>
          <p:nvSpPr>
            <p:cNvPr id="41" name="文本框 40">
              <a:extLst>
                <a:ext uri="{FF2B5EF4-FFF2-40B4-BE49-F238E27FC236}">
                  <a16:creationId xmlns:a16="http://schemas.microsoft.com/office/drawing/2014/main" id="{A9135E72-8B47-421B-8AE0-99C30B63BDFE}"/>
                </a:ext>
              </a:extLst>
            </p:cNvPr>
            <p:cNvSpPr txBox="1"/>
            <p:nvPr/>
          </p:nvSpPr>
          <p:spPr>
            <a:xfrm>
              <a:off x="7524088" y="5463439"/>
              <a:ext cx="303457" cy="369332"/>
            </a:xfrm>
            <a:prstGeom prst="rect">
              <a:avLst/>
            </a:prstGeom>
            <a:noFill/>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2</a:t>
              </a:r>
              <a:endParaRPr lang="zh-CN" altLang="en-US" dirty="0">
                <a:latin typeface="Times New Roman" panose="02020603050405020304" pitchFamily="18" charset="0"/>
                <a:cs typeface="Times New Roman" panose="02020603050405020304" pitchFamily="18" charset="0"/>
              </a:endParaRPr>
            </a:p>
          </p:txBody>
        </p:sp>
        <p:sp>
          <p:nvSpPr>
            <p:cNvPr id="42" name="文本框 41">
              <a:extLst>
                <a:ext uri="{FF2B5EF4-FFF2-40B4-BE49-F238E27FC236}">
                  <a16:creationId xmlns:a16="http://schemas.microsoft.com/office/drawing/2014/main" id="{48AD02B3-8378-49F7-8B72-9E03BBC9D011}"/>
                </a:ext>
              </a:extLst>
            </p:cNvPr>
            <p:cNvSpPr txBox="1"/>
            <p:nvPr/>
          </p:nvSpPr>
          <p:spPr>
            <a:xfrm>
              <a:off x="7977181" y="5463439"/>
              <a:ext cx="303457" cy="369332"/>
            </a:xfrm>
            <a:prstGeom prst="rect">
              <a:avLst/>
            </a:prstGeom>
            <a:noFill/>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3</a:t>
              </a:r>
              <a:endParaRPr lang="zh-CN" altLang="en-US" dirty="0">
                <a:latin typeface="Times New Roman" panose="02020603050405020304" pitchFamily="18" charset="0"/>
                <a:cs typeface="Times New Roman" panose="02020603050405020304" pitchFamily="18" charset="0"/>
              </a:endParaRPr>
            </a:p>
          </p:txBody>
        </p:sp>
        <p:sp>
          <p:nvSpPr>
            <p:cNvPr id="43" name="文本框 42">
              <a:extLst>
                <a:ext uri="{FF2B5EF4-FFF2-40B4-BE49-F238E27FC236}">
                  <a16:creationId xmlns:a16="http://schemas.microsoft.com/office/drawing/2014/main" id="{36A8FA38-CF16-4271-A55C-EE566500FE7C}"/>
                </a:ext>
              </a:extLst>
            </p:cNvPr>
            <p:cNvSpPr txBox="1"/>
            <p:nvPr/>
          </p:nvSpPr>
          <p:spPr>
            <a:xfrm>
              <a:off x="8436525" y="5463439"/>
              <a:ext cx="303457" cy="369332"/>
            </a:xfrm>
            <a:prstGeom prst="rect">
              <a:avLst/>
            </a:prstGeom>
            <a:noFill/>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4</a:t>
              </a:r>
              <a:endParaRPr lang="zh-CN" altLang="en-US" dirty="0">
                <a:latin typeface="Times New Roman" panose="02020603050405020304" pitchFamily="18" charset="0"/>
                <a:cs typeface="Times New Roman" panose="02020603050405020304" pitchFamily="18" charset="0"/>
              </a:endParaRPr>
            </a:p>
          </p:txBody>
        </p:sp>
        <p:sp>
          <p:nvSpPr>
            <p:cNvPr id="44" name="文本框 43">
              <a:extLst>
                <a:ext uri="{FF2B5EF4-FFF2-40B4-BE49-F238E27FC236}">
                  <a16:creationId xmlns:a16="http://schemas.microsoft.com/office/drawing/2014/main" id="{F5480FBB-4F4A-4885-A175-CC1B731B0E32}"/>
                </a:ext>
              </a:extLst>
            </p:cNvPr>
            <p:cNvSpPr txBox="1"/>
            <p:nvPr/>
          </p:nvSpPr>
          <p:spPr>
            <a:xfrm>
              <a:off x="8895869" y="5463439"/>
              <a:ext cx="303457" cy="369332"/>
            </a:xfrm>
            <a:prstGeom prst="rect">
              <a:avLst/>
            </a:prstGeom>
            <a:noFill/>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5</a:t>
              </a:r>
              <a:endParaRPr lang="zh-CN" altLang="en-US" dirty="0">
                <a:latin typeface="Times New Roman" panose="02020603050405020304" pitchFamily="18" charset="0"/>
                <a:cs typeface="Times New Roman" panose="02020603050405020304" pitchFamily="18" charset="0"/>
              </a:endParaRPr>
            </a:p>
          </p:txBody>
        </p:sp>
        <p:sp>
          <p:nvSpPr>
            <p:cNvPr id="45" name="文本框 44">
              <a:extLst>
                <a:ext uri="{FF2B5EF4-FFF2-40B4-BE49-F238E27FC236}">
                  <a16:creationId xmlns:a16="http://schemas.microsoft.com/office/drawing/2014/main" id="{86F1E066-4853-47E1-B1EB-275B2A0A70E9}"/>
                </a:ext>
              </a:extLst>
            </p:cNvPr>
            <p:cNvSpPr txBox="1"/>
            <p:nvPr/>
          </p:nvSpPr>
          <p:spPr>
            <a:xfrm>
              <a:off x="9355213" y="5463439"/>
              <a:ext cx="303457" cy="369332"/>
            </a:xfrm>
            <a:prstGeom prst="rect">
              <a:avLst/>
            </a:prstGeom>
            <a:noFill/>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6</a:t>
              </a:r>
              <a:endParaRPr lang="zh-CN" altLang="en-US" dirty="0">
                <a:latin typeface="Times New Roman" panose="02020603050405020304" pitchFamily="18" charset="0"/>
                <a:cs typeface="Times New Roman" panose="02020603050405020304" pitchFamily="18" charset="0"/>
              </a:endParaRPr>
            </a:p>
          </p:txBody>
        </p:sp>
        <p:sp>
          <p:nvSpPr>
            <p:cNvPr id="46" name="文本框 45">
              <a:extLst>
                <a:ext uri="{FF2B5EF4-FFF2-40B4-BE49-F238E27FC236}">
                  <a16:creationId xmlns:a16="http://schemas.microsoft.com/office/drawing/2014/main" id="{62D464FF-A9EB-4514-800F-8CEE3DE5A4D5}"/>
                </a:ext>
              </a:extLst>
            </p:cNvPr>
            <p:cNvSpPr txBox="1"/>
            <p:nvPr/>
          </p:nvSpPr>
          <p:spPr>
            <a:xfrm>
              <a:off x="9814557" y="5463439"/>
              <a:ext cx="303457" cy="369332"/>
            </a:xfrm>
            <a:prstGeom prst="rect">
              <a:avLst/>
            </a:prstGeom>
            <a:noFill/>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7</a:t>
              </a:r>
              <a:endParaRPr lang="zh-CN" altLang="en-US" dirty="0">
                <a:latin typeface="Times New Roman" panose="02020603050405020304" pitchFamily="18" charset="0"/>
                <a:cs typeface="Times New Roman" panose="02020603050405020304" pitchFamily="18" charset="0"/>
              </a:endParaRPr>
            </a:p>
          </p:txBody>
        </p:sp>
        <p:sp>
          <p:nvSpPr>
            <p:cNvPr id="47" name="文本框 46">
              <a:extLst>
                <a:ext uri="{FF2B5EF4-FFF2-40B4-BE49-F238E27FC236}">
                  <a16:creationId xmlns:a16="http://schemas.microsoft.com/office/drawing/2014/main" id="{FA8AA148-F370-411C-A2A4-C624366D507A}"/>
                </a:ext>
              </a:extLst>
            </p:cNvPr>
            <p:cNvSpPr txBox="1"/>
            <p:nvPr/>
          </p:nvSpPr>
          <p:spPr>
            <a:xfrm>
              <a:off x="7601981" y="5793437"/>
              <a:ext cx="1357313" cy="369332"/>
            </a:xfrm>
            <a:prstGeom prst="rect">
              <a:avLst/>
            </a:prstGeom>
            <a:noFill/>
          </p:spPr>
          <p:txBody>
            <a:bodyPr wrap="square" rtlCol="0">
              <a:spAutoFit/>
            </a:bodyPr>
            <a:lstStyle/>
            <a:p>
              <a:pPr algn="ctr"/>
              <a:r>
                <a:rPr lang="zh-CN" altLang="en-US" dirty="0">
                  <a:solidFill>
                    <a:schemeClr val="accent6"/>
                  </a:solidFill>
                  <a:latin typeface="微软雅黑" panose="020B0503020204020204" pitchFamily="34" charset="-122"/>
                  <a:ea typeface="微软雅黑" panose="020B0503020204020204" pitchFamily="34" charset="-122"/>
                </a:rPr>
                <a:t>小端序</a:t>
              </a:r>
            </a:p>
          </p:txBody>
        </p:sp>
      </p:grpSp>
      <p:cxnSp>
        <p:nvCxnSpPr>
          <p:cNvPr id="51" name="直接箭头连接符 50">
            <a:extLst>
              <a:ext uri="{FF2B5EF4-FFF2-40B4-BE49-F238E27FC236}">
                <a16:creationId xmlns:a16="http://schemas.microsoft.com/office/drawing/2014/main" id="{6188D441-937F-48AC-93D4-E1C70368DC6D}"/>
              </a:ext>
            </a:extLst>
          </p:cNvPr>
          <p:cNvCxnSpPr/>
          <p:nvPr/>
        </p:nvCxnSpPr>
        <p:spPr>
          <a:xfrm>
            <a:off x="4118279" y="4761726"/>
            <a:ext cx="1250469" cy="0"/>
          </a:xfrm>
          <a:prstGeom prst="straightConnector1">
            <a:avLst/>
          </a:prstGeom>
          <a:ln w="28575">
            <a:solidFill>
              <a:srgbClr val="C00000"/>
            </a:solidFill>
            <a:headEnd type="none" w="med" len="med"/>
            <a:tailEnd type="arrow" w="med" len="med"/>
          </a:ln>
        </p:spPr>
        <p:style>
          <a:lnRef idx="3">
            <a:schemeClr val="accent2"/>
          </a:lnRef>
          <a:fillRef idx="0">
            <a:schemeClr val="accent2"/>
          </a:fillRef>
          <a:effectRef idx="2">
            <a:schemeClr val="accent2"/>
          </a:effectRef>
          <a:fontRef idx="minor">
            <a:schemeClr val="tx1"/>
          </a:fontRef>
        </p:style>
      </p:cxnSp>
      <p:cxnSp>
        <p:nvCxnSpPr>
          <p:cNvPr id="52" name="直接箭头连接符 51">
            <a:extLst>
              <a:ext uri="{FF2B5EF4-FFF2-40B4-BE49-F238E27FC236}">
                <a16:creationId xmlns:a16="http://schemas.microsoft.com/office/drawing/2014/main" id="{8F05FFDF-5B11-452F-BF33-A0A45E7ADA72}"/>
              </a:ext>
            </a:extLst>
          </p:cNvPr>
          <p:cNvCxnSpPr>
            <a:cxnSpLocks/>
          </p:cNvCxnSpPr>
          <p:nvPr/>
        </p:nvCxnSpPr>
        <p:spPr>
          <a:xfrm>
            <a:off x="1765387" y="5029200"/>
            <a:ext cx="3863888" cy="0"/>
          </a:xfrm>
          <a:prstGeom prst="straightConnector1">
            <a:avLst/>
          </a:prstGeom>
          <a:ln w="28575">
            <a:solidFill>
              <a:srgbClr val="C00000"/>
            </a:solidFill>
            <a:headEnd type="none" w="med" len="med"/>
            <a:tailEnd type="arrow" w="med" len="med"/>
          </a:ln>
        </p:spPr>
        <p:style>
          <a:lnRef idx="3">
            <a:schemeClr val="accent2"/>
          </a:lnRef>
          <a:fillRef idx="0">
            <a:schemeClr val="accent2"/>
          </a:fillRef>
          <a:effectRef idx="2">
            <a:schemeClr val="accent2"/>
          </a:effectRef>
          <a:fontRef idx="minor">
            <a:schemeClr val="tx1"/>
          </a:fontRef>
        </p:style>
      </p:cxnSp>
      <p:cxnSp>
        <p:nvCxnSpPr>
          <p:cNvPr id="54" name="直接箭头连接符 53">
            <a:extLst>
              <a:ext uri="{FF2B5EF4-FFF2-40B4-BE49-F238E27FC236}">
                <a16:creationId xmlns:a16="http://schemas.microsoft.com/office/drawing/2014/main" id="{87EE097B-A740-4960-8951-40CD6DBE4415}"/>
              </a:ext>
            </a:extLst>
          </p:cNvPr>
          <p:cNvCxnSpPr>
            <a:cxnSpLocks/>
          </p:cNvCxnSpPr>
          <p:nvPr/>
        </p:nvCxnSpPr>
        <p:spPr>
          <a:xfrm flipH="1">
            <a:off x="6423018" y="5029200"/>
            <a:ext cx="3835407" cy="0"/>
          </a:xfrm>
          <a:prstGeom prst="straightConnector1">
            <a:avLst/>
          </a:prstGeom>
          <a:ln w="28575">
            <a:solidFill>
              <a:srgbClr val="C00000"/>
            </a:solidFill>
            <a:headEnd type="none" w="med" len="med"/>
            <a:tailEnd type="arrow" w="med" len="med"/>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398109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2F42F7-DD25-4CA7-8E02-58BB33F52E23}"/>
              </a:ext>
            </a:extLst>
          </p:cNvPr>
          <p:cNvSpPr>
            <a:spLocks noGrp="1"/>
          </p:cNvSpPr>
          <p:nvPr>
            <p:ph type="title"/>
          </p:nvPr>
        </p:nvSpPr>
        <p:spPr/>
        <p:txBody>
          <a:bodyPr/>
          <a:lstStyle/>
          <a:p>
            <a:r>
              <a:rPr lang="en-US" altLang="zh-CN" dirty="0"/>
              <a:t>Ⅰ  </a:t>
            </a:r>
            <a:r>
              <a:rPr lang="zh-CN" altLang="en-US" dirty="0"/>
              <a:t>作为数值的量子比特的顺序</a:t>
            </a:r>
          </a:p>
        </p:txBody>
      </p:sp>
      <p:sp>
        <p:nvSpPr>
          <p:cNvPr id="3" name="内容占位符 2">
            <a:extLst>
              <a:ext uri="{FF2B5EF4-FFF2-40B4-BE49-F238E27FC236}">
                <a16:creationId xmlns:a16="http://schemas.microsoft.com/office/drawing/2014/main" id="{7F906D37-C8FA-4FDA-BC58-673421781518}"/>
              </a:ext>
            </a:extLst>
          </p:cNvPr>
          <p:cNvSpPr>
            <a:spLocks noGrp="1"/>
          </p:cNvSpPr>
          <p:nvPr>
            <p:ph idx="1"/>
          </p:nvPr>
        </p:nvSpPr>
        <p:spPr/>
        <p:txBody>
          <a:bodyPr/>
          <a:lstStyle/>
          <a:p>
            <a:r>
              <a:rPr lang="zh-CN" altLang="en-US" dirty="0"/>
              <a:t>测量结果字典的键与原始量子比特的对应</a:t>
            </a:r>
            <a:endParaRPr lang="en-US" altLang="zh-CN" dirty="0"/>
          </a:p>
          <a:p>
            <a:pPr lvl="1"/>
            <a:r>
              <a:rPr lang="zh-CN" altLang="en-US" dirty="0"/>
              <a:t>在量子开发框架中运行一个量子线路，得到测量结果字典</a:t>
            </a:r>
            <a:endParaRPr lang="en-US" altLang="zh-CN" dirty="0"/>
          </a:p>
          <a:p>
            <a:pPr lvl="1"/>
            <a:r>
              <a:rPr lang="zh-CN" altLang="en-US" dirty="0"/>
              <a:t>对应</a:t>
            </a:r>
            <a:r>
              <a:rPr lang="en-US" altLang="zh-CN" dirty="0"/>
              <a:t>q_0</a:t>
            </a:r>
            <a:r>
              <a:rPr lang="zh-CN" altLang="en-US" dirty="0"/>
              <a:t>的测量结果是最左边字符还是最右边字符？</a:t>
            </a:r>
            <a:endParaRPr lang="en-US" altLang="zh-CN" dirty="0"/>
          </a:p>
          <a:p>
            <a:pPr lvl="2"/>
            <a:r>
              <a:rPr lang="en-US" altLang="zh-CN" dirty="0" err="1"/>
              <a:t>Qiskit</a:t>
            </a:r>
            <a:r>
              <a:rPr lang="zh-CN" altLang="en-US" dirty="0"/>
              <a:t>：</a:t>
            </a:r>
            <a:r>
              <a:rPr lang="en-US" altLang="zh-CN" dirty="0"/>
              <a:t>		</a:t>
            </a:r>
            <a:r>
              <a:rPr lang="zh-CN" altLang="en-US" dirty="0"/>
              <a:t>最右边（</a:t>
            </a:r>
            <a:r>
              <a:rPr lang="zh-CN" altLang="en-US" dirty="0">
                <a:solidFill>
                  <a:schemeClr val="accent5"/>
                </a:solidFill>
              </a:rPr>
              <a:t>大端序</a:t>
            </a:r>
            <a:r>
              <a:rPr lang="zh-CN" altLang="en-US" dirty="0"/>
              <a:t>）</a:t>
            </a:r>
            <a:endParaRPr lang="en-US" altLang="zh-CN" dirty="0"/>
          </a:p>
          <a:p>
            <a:pPr lvl="2"/>
            <a:r>
              <a:rPr lang="en-US" altLang="zh-CN" dirty="0"/>
              <a:t>QPanda3</a:t>
            </a:r>
            <a:r>
              <a:rPr lang="zh-CN" altLang="en-US" dirty="0"/>
              <a:t>：</a:t>
            </a:r>
            <a:r>
              <a:rPr lang="en-US" altLang="zh-CN" dirty="0"/>
              <a:t>	</a:t>
            </a:r>
            <a:r>
              <a:rPr lang="zh-CN" altLang="en-US" dirty="0"/>
              <a:t>最右边（</a:t>
            </a:r>
            <a:r>
              <a:rPr lang="zh-CN" altLang="en-US" dirty="0">
                <a:solidFill>
                  <a:schemeClr val="accent5"/>
                </a:solidFill>
              </a:rPr>
              <a:t>大端序</a:t>
            </a:r>
            <a:r>
              <a:rPr lang="zh-CN" altLang="en-US" dirty="0"/>
              <a:t>）</a:t>
            </a:r>
            <a:endParaRPr lang="en-US" altLang="zh-CN" dirty="0"/>
          </a:p>
          <a:p>
            <a:pPr lvl="2"/>
            <a:r>
              <a:rPr lang="en-US" altLang="zh-CN" dirty="0" err="1"/>
              <a:t>Quafu</a:t>
            </a:r>
            <a:r>
              <a:rPr lang="zh-CN" altLang="en-US" dirty="0"/>
              <a:t>：</a:t>
            </a:r>
            <a:r>
              <a:rPr lang="en-US" altLang="zh-CN" dirty="0"/>
              <a:t>		</a:t>
            </a:r>
            <a:r>
              <a:rPr lang="zh-CN" altLang="en-US" dirty="0"/>
              <a:t>最左边（</a:t>
            </a:r>
            <a:r>
              <a:rPr lang="zh-CN" altLang="en-US" dirty="0">
                <a:solidFill>
                  <a:schemeClr val="accent6"/>
                </a:solidFill>
              </a:rPr>
              <a:t>小端序</a:t>
            </a:r>
            <a:r>
              <a:rPr lang="zh-CN" altLang="en-US" dirty="0"/>
              <a:t>）</a:t>
            </a:r>
            <a:endParaRPr lang="en-US" altLang="zh-CN" dirty="0"/>
          </a:p>
          <a:p>
            <a:pPr lvl="2"/>
            <a:endParaRPr lang="en-US" altLang="zh-CN" dirty="0"/>
          </a:p>
          <a:p>
            <a:pPr lvl="2"/>
            <a:endParaRPr lang="en-US" altLang="zh-CN" dirty="0"/>
          </a:p>
          <a:p>
            <a:pPr lvl="2"/>
            <a:endParaRPr lang="en-US" altLang="zh-CN" dirty="0"/>
          </a:p>
          <a:p>
            <a:pPr lvl="2"/>
            <a:endParaRPr lang="en-US" altLang="zh-CN" dirty="0"/>
          </a:p>
          <a:p>
            <a:r>
              <a:rPr lang="zh-CN" altLang="en-US" dirty="0"/>
              <a:t>使用量子开发平台提供的函数编写量子程序时，需要注意所使用函数的端序约定！</a:t>
            </a:r>
            <a:endParaRPr lang="en-US" altLang="zh-CN" dirty="0"/>
          </a:p>
          <a:p>
            <a:pPr lvl="1"/>
            <a:r>
              <a:rPr lang="zh-CN" altLang="en-US" dirty="0"/>
              <a:t>不同量子开发框架可能有不同的约定</a:t>
            </a:r>
            <a:endParaRPr lang="en-US" altLang="zh-CN" dirty="0"/>
          </a:p>
          <a:p>
            <a:pPr lvl="1"/>
            <a:r>
              <a:rPr lang="zh-CN" altLang="en-US" dirty="0"/>
              <a:t>同一个框架中的同一函数也可能存在多种不同约定</a:t>
            </a:r>
            <a:endParaRPr lang="en-US" altLang="zh-CN" dirty="0"/>
          </a:p>
          <a:p>
            <a:pPr lvl="1"/>
            <a:endParaRPr lang="en-US" altLang="zh-CN" dirty="0"/>
          </a:p>
          <a:p>
            <a:pPr lvl="1"/>
            <a:r>
              <a:rPr lang="zh-CN" altLang="en-US" dirty="0"/>
              <a:t>遗憾的是，当前许多量子开发框架的文档对端序的说明不够详细，开发者也缺乏相关意识。</a:t>
            </a:r>
            <a:endParaRPr lang="en-US" altLang="zh-CN" dirty="0"/>
          </a:p>
          <a:p>
            <a:pPr lvl="1"/>
            <a:r>
              <a:rPr lang="zh-CN" altLang="en-US" dirty="0">
                <a:solidFill>
                  <a:srgbClr val="C00000"/>
                </a:solidFill>
              </a:rPr>
              <a:t>作为开发者，在编写量子程序，尤其是将量子比特数组当作数值使用时，需要留意所采用的端序。</a:t>
            </a:r>
            <a:endParaRPr lang="en-US" altLang="zh-CN" dirty="0">
              <a:solidFill>
                <a:srgbClr val="C00000"/>
              </a:solidFill>
            </a:endParaRPr>
          </a:p>
          <a:p>
            <a:pPr lvl="1"/>
            <a:endParaRPr lang="en-US" altLang="zh-CN" dirty="0"/>
          </a:p>
        </p:txBody>
      </p:sp>
      <p:sp>
        <p:nvSpPr>
          <p:cNvPr id="4" name="灯片编号占位符 3">
            <a:extLst>
              <a:ext uri="{FF2B5EF4-FFF2-40B4-BE49-F238E27FC236}">
                <a16:creationId xmlns:a16="http://schemas.microsoft.com/office/drawing/2014/main" id="{8AF52B76-1E4A-4335-9D0F-7171B11CE1B4}"/>
              </a:ext>
            </a:extLst>
          </p:cNvPr>
          <p:cNvSpPr>
            <a:spLocks noGrp="1"/>
          </p:cNvSpPr>
          <p:nvPr>
            <p:ph type="sldNum" sz="quarter" idx="12"/>
          </p:nvPr>
        </p:nvSpPr>
        <p:spPr/>
        <p:txBody>
          <a:bodyPr/>
          <a:lstStyle/>
          <a:p>
            <a:fld id="{3886D374-442B-4631-8E91-4C7E5C84F7D9}" type="slidenum">
              <a:rPr lang="zh-CN" altLang="en-US" smtClean="0"/>
              <a:t>5</a:t>
            </a:fld>
            <a:endParaRPr lang="zh-CN" altLang="en-US"/>
          </a:p>
        </p:txBody>
      </p:sp>
      <p:pic>
        <p:nvPicPr>
          <p:cNvPr id="6" name="图片 5">
            <a:extLst>
              <a:ext uri="{FF2B5EF4-FFF2-40B4-BE49-F238E27FC236}">
                <a16:creationId xmlns:a16="http://schemas.microsoft.com/office/drawing/2014/main" id="{F0540B79-5486-4FBF-8B30-2F32C06DD73F}"/>
              </a:ext>
            </a:extLst>
          </p:cNvPr>
          <p:cNvPicPr>
            <a:picLocks noChangeAspect="1"/>
          </p:cNvPicPr>
          <p:nvPr/>
        </p:nvPicPr>
        <p:blipFill rotWithShape="1">
          <a:blip r:embed="rId2">
            <a:extLst>
              <a:ext uri="{28A0092B-C50C-407E-A947-70E740481C1C}">
                <a14:useLocalDpi xmlns:a14="http://schemas.microsoft.com/office/drawing/2010/main" val="0"/>
              </a:ext>
            </a:extLst>
          </a:blip>
          <a:srcRect t="7820"/>
          <a:stretch/>
        </p:blipFill>
        <p:spPr>
          <a:xfrm>
            <a:off x="7110531" y="1061524"/>
            <a:ext cx="3464623" cy="2217726"/>
          </a:xfrm>
          <a:prstGeom prst="rect">
            <a:avLst/>
          </a:prstGeom>
        </p:spPr>
      </p:pic>
      <p:cxnSp>
        <p:nvCxnSpPr>
          <p:cNvPr id="9" name="直接箭头连接符 8">
            <a:extLst>
              <a:ext uri="{FF2B5EF4-FFF2-40B4-BE49-F238E27FC236}">
                <a16:creationId xmlns:a16="http://schemas.microsoft.com/office/drawing/2014/main" id="{A54C9F39-8D9D-9299-CDE5-32C45702925F}"/>
              </a:ext>
            </a:extLst>
          </p:cNvPr>
          <p:cNvCxnSpPr>
            <a:cxnSpLocks/>
          </p:cNvCxnSpPr>
          <p:nvPr/>
        </p:nvCxnSpPr>
        <p:spPr>
          <a:xfrm flipV="1">
            <a:off x="7389019" y="3279250"/>
            <a:ext cx="0" cy="76725"/>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1" name="直接箭头连接符 10">
            <a:extLst>
              <a:ext uri="{FF2B5EF4-FFF2-40B4-BE49-F238E27FC236}">
                <a16:creationId xmlns:a16="http://schemas.microsoft.com/office/drawing/2014/main" id="{0ED4DB71-22BE-D4C3-7905-A47111084BD7}"/>
              </a:ext>
            </a:extLst>
          </p:cNvPr>
          <p:cNvCxnSpPr>
            <a:cxnSpLocks/>
          </p:cNvCxnSpPr>
          <p:nvPr/>
        </p:nvCxnSpPr>
        <p:spPr>
          <a:xfrm flipV="1">
            <a:off x="7678340" y="3279250"/>
            <a:ext cx="0" cy="76725"/>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2" name="直接箭头连接符 11">
            <a:extLst>
              <a:ext uri="{FF2B5EF4-FFF2-40B4-BE49-F238E27FC236}">
                <a16:creationId xmlns:a16="http://schemas.microsoft.com/office/drawing/2014/main" id="{98FB754F-323C-7AD4-E4ED-13A986698F4C}"/>
              </a:ext>
            </a:extLst>
          </p:cNvPr>
          <p:cNvCxnSpPr>
            <a:cxnSpLocks/>
          </p:cNvCxnSpPr>
          <p:nvPr/>
        </p:nvCxnSpPr>
        <p:spPr>
          <a:xfrm flipV="1">
            <a:off x="8384381" y="3279250"/>
            <a:ext cx="0" cy="76725"/>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3" name="直接箭头连接符 12">
            <a:extLst>
              <a:ext uri="{FF2B5EF4-FFF2-40B4-BE49-F238E27FC236}">
                <a16:creationId xmlns:a16="http://schemas.microsoft.com/office/drawing/2014/main" id="{EC160827-BC01-0AB8-4969-F3EFFC9AFFB0}"/>
              </a:ext>
            </a:extLst>
          </p:cNvPr>
          <p:cNvCxnSpPr>
            <a:cxnSpLocks/>
          </p:cNvCxnSpPr>
          <p:nvPr/>
        </p:nvCxnSpPr>
        <p:spPr>
          <a:xfrm flipV="1">
            <a:off x="8673702" y="3279250"/>
            <a:ext cx="0" cy="76725"/>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08789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4" end="1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7209B6-1AD7-4763-AB82-C86BE9698C23}"/>
              </a:ext>
            </a:extLst>
          </p:cNvPr>
          <p:cNvSpPr>
            <a:spLocks noGrp="1"/>
          </p:cNvSpPr>
          <p:nvPr>
            <p:ph type="title"/>
          </p:nvPr>
        </p:nvSpPr>
        <p:spPr/>
        <p:txBody>
          <a:bodyPr/>
          <a:lstStyle/>
          <a:p>
            <a:r>
              <a:rPr lang="en-US" altLang="zh-CN" dirty="0"/>
              <a:t>Ⅰ  </a:t>
            </a:r>
            <a:r>
              <a:rPr lang="zh-CN" altLang="en-US" dirty="0"/>
              <a:t>作为数值的量子比特的顺序</a:t>
            </a:r>
          </a:p>
        </p:txBody>
      </p:sp>
      <p:sp>
        <p:nvSpPr>
          <p:cNvPr id="3" name="内容占位符 2">
            <a:extLst>
              <a:ext uri="{FF2B5EF4-FFF2-40B4-BE49-F238E27FC236}">
                <a16:creationId xmlns:a16="http://schemas.microsoft.com/office/drawing/2014/main" id="{72925400-3AD4-4FEB-962E-2E73AC5A0ABE}"/>
              </a:ext>
            </a:extLst>
          </p:cNvPr>
          <p:cNvSpPr>
            <a:spLocks noGrp="1"/>
          </p:cNvSpPr>
          <p:nvPr>
            <p:ph idx="1"/>
          </p:nvPr>
        </p:nvSpPr>
        <p:spPr/>
        <p:txBody>
          <a:bodyPr/>
          <a:lstStyle/>
          <a:p>
            <a:r>
              <a:rPr lang="zh-CN" altLang="en-US" dirty="0"/>
              <a:t>量子傅里叶变换中的端序问题：为什么</a:t>
            </a:r>
            <a:r>
              <a:rPr lang="en-US" altLang="zh-CN" dirty="0"/>
              <a:t>QFT</a:t>
            </a:r>
            <a:r>
              <a:rPr lang="zh-CN" altLang="en-US" dirty="0"/>
              <a:t>程序需要末端反序操作</a:t>
            </a:r>
            <a:endParaRPr lang="en-US" altLang="zh-CN" dirty="0"/>
          </a:p>
          <a:p>
            <a:pPr lvl="1"/>
            <a:r>
              <a:rPr lang="en-US" altLang="zh-CN" dirty="0"/>
              <a:t>QFT</a:t>
            </a:r>
            <a:r>
              <a:rPr lang="zh-CN" altLang="en-US" dirty="0"/>
              <a:t>执行的变换</a:t>
            </a:r>
            <a:endParaRPr lang="en-US" altLang="zh-CN" dirty="0"/>
          </a:p>
          <a:p>
            <a:pPr lvl="2"/>
            <a:endParaRPr lang="en-US" altLang="zh-CN" dirty="0"/>
          </a:p>
          <a:p>
            <a:pPr lvl="2"/>
            <a:endParaRPr lang="en-US" altLang="zh-CN" dirty="0"/>
          </a:p>
          <a:p>
            <a:pPr lvl="1"/>
            <a:r>
              <a:rPr lang="zh-CN" altLang="en-US" dirty="0"/>
              <a:t>写成按位形式</a:t>
            </a:r>
            <a:endParaRPr lang="en-US" altLang="zh-CN" dirty="0"/>
          </a:p>
          <a:p>
            <a:pPr lvl="2"/>
            <a:r>
              <a:rPr lang="zh-CN" altLang="en-US" dirty="0"/>
              <a:t>例：按</a:t>
            </a:r>
            <a:r>
              <a:rPr lang="zh-CN" altLang="en-US" dirty="0">
                <a:solidFill>
                  <a:schemeClr val="accent5"/>
                </a:solidFill>
              </a:rPr>
              <a:t>大端序</a:t>
            </a:r>
            <a:endParaRPr lang="en-US" altLang="zh-CN" dirty="0">
              <a:solidFill>
                <a:schemeClr val="accent5"/>
              </a:solidFill>
            </a:endParaRPr>
          </a:p>
          <a:p>
            <a:pPr lvl="2"/>
            <a:endParaRPr lang="en-US" altLang="zh-CN" dirty="0"/>
          </a:p>
          <a:p>
            <a:pPr lvl="1"/>
            <a:r>
              <a:rPr lang="zh-CN" altLang="en-US" dirty="0"/>
              <a:t>根据按位形式构造量子线路</a:t>
            </a:r>
            <a:endParaRPr lang="en-US" altLang="zh-CN" dirty="0"/>
          </a:p>
          <a:p>
            <a:pPr lvl="2"/>
            <a:endParaRPr lang="en-US" altLang="zh-CN" dirty="0"/>
          </a:p>
          <a:p>
            <a:pPr lvl="2"/>
            <a:endParaRPr lang="en-US" altLang="zh-CN" dirty="0"/>
          </a:p>
          <a:p>
            <a:pPr lvl="2"/>
            <a:endParaRPr lang="en-US" altLang="zh-CN" dirty="0"/>
          </a:p>
          <a:p>
            <a:pPr lvl="2"/>
            <a:endParaRPr lang="en-US" altLang="zh-CN" dirty="0"/>
          </a:p>
          <a:p>
            <a:pPr lvl="2"/>
            <a:endParaRPr lang="en-US" altLang="zh-CN" dirty="0"/>
          </a:p>
          <a:p>
            <a:pPr lvl="2"/>
            <a:endParaRPr lang="en-US" altLang="zh-CN" dirty="0"/>
          </a:p>
          <a:p>
            <a:pPr lvl="2"/>
            <a:endParaRPr lang="en-US" altLang="zh-CN" dirty="0"/>
          </a:p>
          <a:p>
            <a:pPr lvl="2"/>
            <a:endParaRPr lang="en-US" altLang="zh-CN" dirty="0"/>
          </a:p>
          <a:p>
            <a:pPr lvl="2"/>
            <a:r>
              <a:rPr lang="zh-CN" altLang="en-US" dirty="0"/>
              <a:t>需要在线路末端添加一个</a:t>
            </a:r>
            <a:r>
              <a:rPr lang="zh-CN" altLang="en-US" dirty="0">
                <a:solidFill>
                  <a:srgbClr val="7030A0"/>
                </a:solidFill>
              </a:rPr>
              <a:t>反转量子比特顺序（</a:t>
            </a:r>
            <a:r>
              <a:rPr lang="en-US" altLang="zh-CN" dirty="0">
                <a:solidFill>
                  <a:srgbClr val="7030A0"/>
                </a:solidFill>
              </a:rPr>
              <a:t>Reverse</a:t>
            </a:r>
            <a:r>
              <a:rPr lang="zh-CN" altLang="en-US" dirty="0">
                <a:solidFill>
                  <a:srgbClr val="7030A0"/>
                </a:solidFill>
              </a:rPr>
              <a:t>）</a:t>
            </a:r>
            <a:endParaRPr lang="en-US" altLang="zh-CN" dirty="0">
              <a:solidFill>
                <a:srgbClr val="7030A0"/>
              </a:solidFill>
            </a:endParaRPr>
          </a:p>
          <a:p>
            <a:pPr marL="671406" lvl="2" indent="0">
              <a:buNone/>
            </a:pPr>
            <a:r>
              <a:rPr lang="en-US" altLang="zh-CN" dirty="0"/>
              <a:t>	</a:t>
            </a:r>
            <a:r>
              <a:rPr lang="zh-CN" altLang="en-US" dirty="0"/>
              <a:t>操作，以保证输入和输出的端序模式相同。</a:t>
            </a:r>
          </a:p>
        </p:txBody>
      </p:sp>
      <p:sp>
        <p:nvSpPr>
          <p:cNvPr id="4" name="灯片编号占位符 3">
            <a:extLst>
              <a:ext uri="{FF2B5EF4-FFF2-40B4-BE49-F238E27FC236}">
                <a16:creationId xmlns:a16="http://schemas.microsoft.com/office/drawing/2014/main" id="{CB6196FF-D990-4832-883E-32D2DA557339}"/>
              </a:ext>
            </a:extLst>
          </p:cNvPr>
          <p:cNvSpPr>
            <a:spLocks noGrp="1"/>
          </p:cNvSpPr>
          <p:nvPr>
            <p:ph type="sldNum" sz="quarter" idx="12"/>
          </p:nvPr>
        </p:nvSpPr>
        <p:spPr/>
        <p:txBody>
          <a:bodyPr/>
          <a:lstStyle/>
          <a:p>
            <a:fld id="{3886D374-442B-4631-8E91-4C7E5C84F7D9}" type="slidenum">
              <a:rPr lang="zh-CN" altLang="en-US" smtClean="0"/>
              <a:t>6</a:t>
            </a:fld>
            <a:endParaRPr lang="zh-CN" altLang="en-US"/>
          </a:p>
        </p:txBody>
      </p:sp>
      <p:pic>
        <p:nvPicPr>
          <p:cNvPr id="14" name="图片 13">
            <a:extLst>
              <a:ext uri="{FF2B5EF4-FFF2-40B4-BE49-F238E27FC236}">
                <a16:creationId xmlns:a16="http://schemas.microsoft.com/office/drawing/2014/main" id="{3A89CA2E-29D3-401A-B6C7-06AC7C3FC4FC}"/>
              </a:ext>
            </a:extLst>
          </p:cNvPr>
          <p:cNvPicPr>
            <a:picLocks noChangeAspect="1"/>
          </p:cNvPicPr>
          <p:nvPr/>
        </p:nvPicPr>
        <p:blipFill>
          <a:blip r:embed="rId3"/>
          <a:stretch>
            <a:fillRect/>
          </a:stretch>
        </p:blipFill>
        <p:spPr>
          <a:xfrm>
            <a:off x="2633223" y="1044540"/>
            <a:ext cx="2362872" cy="621808"/>
          </a:xfrm>
          <a:prstGeom prst="rect">
            <a:avLst/>
          </a:prstGeom>
        </p:spPr>
      </p:pic>
      <p:grpSp>
        <p:nvGrpSpPr>
          <p:cNvPr id="35" name="组合 34">
            <a:extLst>
              <a:ext uri="{FF2B5EF4-FFF2-40B4-BE49-F238E27FC236}">
                <a16:creationId xmlns:a16="http://schemas.microsoft.com/office/drawing/2014/main" id="{05304888-A25E-47FD-BEDD-4398F519161D}"/>
              </a:ext>
            </a:extLst>
          </p:cNvPr>
          <p:cNvGrpSpPr/>
          <p:nvPr/>
        </p:nvGrpSpPr>
        <p:grpSpPr>
          <a:xfrm>
            <a:off x="2520350" y="1624646"/>
            <a:ext cx="7332102" cy="899810"/>
            <a:chOff x="2559444" y="1596498"/>
            <a:chExt cx="7332102" cy="899810"/>
          </a:xfrm>
        </p:grpSpPr>
        <p:pic>
          <p:nvPicPr>
            <p:cNvPr id="12" name="图片 11">
              <a:extLst>
                <a:ext uri="{FF2B5EF4-FFF2-40B4-BE49-F238E27FC236}">
                  <a16:creationId xmlns:a16="http://schemas.microsoft.com/office/drawing/2014/main" id="{5E7F440C-ACAC-410E-92BE-692E936E7CDE}"/>
                </a:ext>
              </a:extLst>
            </p:cNvPr>
            <p:cNvPicPr>
              <a:picLocks noChangeAspect="1"/>
            </p:cNvPicPr>
            <p:nvPr/>
          </p:nvPicPr>
          <p:blipFill>
            <a:blip r:embed="rId4"/>
            <a:stretch>
              <a:fillRect/>
            </a:stretch>
          </p:blipFill>
          <p:spPr>
            <a:xfrm>
              <a:off x="2633223" y="1808104"/>
              <a:ext cx="7258323" cy="688066"/>
            </a:xfrm>
            <a:prstGeom prst="rect">
              <a:avLst/>
            </a:prstGeom>
          </p:spPr>
        </p:pic>
        <p:sp>
          <p:nvSpPr>
            <p:cNvPr id="15" name="文本框 14">
              <a:extLst>
                <a:ext uri="{FF2B5EF4-FFF2-40B4-BE49-F238E27FC236}">
                  <a16:creationId xmlns:a16="http://schemas.microsoft.com/office/drawing/2014/main" id="{B0863DA8-DA71-40BC-9D4D-4950E0B4E232}"/>
                </a:ext>
              </a:extLst>
            </p:cNvPr>
            <p:cNvSpPr txBox="1"/>
            <p:nvPr/>
          </p:nvSpPr>
          <p:spPr>
            <a:xfrm>
              <a:off x="2559444" y="1838117"/>
              <a:ext cx="472514" cy="261610"/>
            </a:xfrm>
            <a:prstGeom prst="rect">
              <a:avLst/>
            </a:prstGeom>
            <a:noFill/>
          </p:spPr>
          <p:txBody>
            <a:bodyPr wrap="square" rtlCol="0">
              <a:spAutoFit/>
            </a:bodyPr>
            <a:lstStyle/>
            <a:p>
              <a:pPr algn="ctr"/>
              <a:r>
                <a:rPr lang="zh-CN" altLang="en-US" sz="1100" dirty="0">
                  <a:latin typeface="宋体" panose="02010600030101010101" pitchFamily="2" charset="-122"/>
                  <a:ea typeface="宋体" panose="02010600030101010101" pitchFamily="2" charset="-122"/>
                </a:rPr>
                <a:t>高位</a:t>
              </a:r>
            </a:p>
          </p:txBody>
        </p:sp>
        <p:sp>
          <p:nvSpPr>
            <p:cNvPr id="16" name="文本框 15">
              <a:extLst>
                <a:ext uri="{FF2B5EF4-FFF2-40B4-BE49-F238E27FC236}">
                  <a16:creationId xmlns:a16="http://schemas.microsoft.com/office/drawing/2014/main" id="{5CDA872D-3DB4-48E9-B9DF-096D5ADA9E00}"/>
                </a:ext>
              </a:extLst>
            </p:cNvPr>
            <p:cNvSpPr txBox="1"/>
            <p:nvPr/>
          </p:nvSpPr>
          <p:spPr>
            <a:xfrm>
              <a:off x="3214981" y="1838117"/>
              <a:ext cx="472514" cy="261610"/>
            </a:xfrm>
            <a:prstGeom prst="rect">
              <a:avLst/>
            </a:prstGeom>
            <a:noFill/>
          </p:spPr>
          <p:txBody>
            <a:bodyPr wrap="square" rtlCol="0">
              <a:spAutoFit/>
            </a:bodyPr>
            <a:lstStyle/>
            <a:p>
              <a:pPr algn="ctr"/>
              <a:r>
                <a:rPr lang="zh-CN" altLang="en-US" sz="1100" dirty="0">
                  <a:latin typeface="宋体" panose="02010600030101010101" pitchFamily="2" charset="-122"/>
                  <a:ea typeface="宋体" panose="02010600030101010101" pitchFamily="2" charset="-122"/>
                </a:rPr>
                <a:t>低位</a:t>
              </a:r>
            </a:p>
          </p:txBody>
        </p:sp>
        <p:sp>
          <p:nvSpPr>
            <p:cNvPr id="17" name="文本框 16">
              <a:extLst>
                <a:ext uri="{FF2B5EF4-FFF2-40B4-BE49-F238E27FC236}">
                  <a16:creationId xmlns:a16="http://schemas.microsoft.com/office/drawing/2014/main" id="{2BD93A0A-88F8-43AE-A25E-2A3BD5C0CEC3}"/>
                </a:ext>
              </a:extLst>
            </p:cNvPr>
            <p:cNvSpPr txBox="1"/>
            <p:nvPr/>
          </p:nvSpPr>
          <p:spPr>
            <a:xfrm>
              <a:off x="4523581" y="1600423"/>
              <a:ext cx="472514" cy="261610"/>
            </a:xfrm>
            <a:prstGeom prst="rect">
              <a:avLst/>
            </a:prstGeom>
            <a:noFill/>
          </p:spPr>
          <p:txBody>
            <a:bodyPr wrap="square" rtlCol="0">
              <a:spAutoFit/>
            </a:bodyPr>
            <a:lstStyle/>
            <a:p>
              <a:pPr algn="ctr"/>
              <a:r>
                <a:rPr lang="zh-CN" altLang="en-US" sz="1100" dirty="0">
                  <a:latin typeface="宋体" panose="02010600030101010101" pitchFamily="2" charset="-122"/>
                  <a:ea typeface="宋体" panose="02010600030101010101" pitchFamily="2" charset="-122"/>
                </a:rPr>
                <a:t>高位</a:t>
              </a:r>
            </a:p>
          </p:txBody>
        </p:sp>
        <p:sp>
          <p:nvSpPr>
            <p:cNvPr id="18" name="文本框 17">
              <a:extLst>
                <a:ext uri="{FF2B5EF4-FFF2-40B4-BE49-F238E27FC236}">
                  <a16:creationId xmlns:a16="http://schemas.microsoft.com/office/drawing/2014/main" id="{7B29EE0B-D1F1-4D06-9B29-37E8D8129363}"/>
                </a:ext>
              </a:extLst>
            </p:cNvPr>
            <p:cNvSpPr txBox="1"/>
            <p:nvPr/>
          </p:nvSpPr>
          <p:spPr>
            <a:xfrm>
              <a:off x="8614974" y="1596498"/>
              <a:ext cx="472514" cy="261610"/>
            </a:xfrm>
            <a:prstGeom prst="rect">
              <a:avLst/>
            </a:prstGeom>
            <a:noFill/>
          </p:spPr>
          <p:txBody>
            <a:bodyPr wrap="square" rtlCol="0">
              <a:spAutoFit/>
            </a:bodyPr>
            <a:lstStyle/>
            <a:p>
              <a:pPr algn="ctr"/>
              <a:r>
                <a:rPr lang="zh-CN" altLang="en-US" sz="1100" dirty="0">
                  <a:latin typeface="宋体" panose="02010600030101010101" pitchFamily="2" charset="-122"/>
                  <a:ea typeface="宋体" panose="02010600030101010101" pitchFamily="2" charset="-122"/>
                </a:rPr>
                <a:t>低位</a:t>
              </a:r>
            </a:p>
          </p:txBody>
        </p:sp>
        <p:cxnSp>
          <p:nvCxnSpPr>
            <p:cNvPr id="19" name="直接箭头连接符 18">
              <a:extLst>
                <a:ext uri="{FF2B5EF4-FFF2-40B4-BE49-F238E27FC236}">
                  <a16:creationId xmlns:a16="http://schemas.microsoft.com/office/drawing/2014/main" id="{3A2937A6-622B-4064-A3BA-54CBB670AFD5}"/>
                </a:ext>
              </a:extLst>
            </p:cNvPr>
            <p:cNvCxnSpPr>
              <a:cxnSpLocks/>
            </p:cNvCxnSpPr>
            <p:nvPr/>
          </p:nvCxnSpPr>
          <p:spPr>
            <a:xfrm>
              <a:off x="2674144" y="2419488"/>
              <a:ext cx="971550" cy="0"/>
            </a:xfrm>
            <a:prstGeom prst="straightConnector1">
              <a:avLst/>
            </a:prstGeom>
            <a:ln w="19050">
              <a:solidFill>
                <a:srgbClr val="C00000"/>
              </a:solidFill>
              <a:headEnd type="none" w="med" len="med"/>
              <a:tailEnd type="arrow" w="med" len="med"/>
            </a:ln>
          </p:spPr>
          <p:style>
            <a:lnRef idx="3">
              <a:schemeClr val="accent2"/>
            </a:lnRef>
            <a:fillRef idx="0">
              <a:schemeClr val="accent2"/>
            </a:fillRef>
            <a:effectRef idx="2">
              <a:schemeClr val="accent2"/>
            </a:effectRef>
            <a:fontRef idx="minor">
              <a:schemeClr val="tx1"/>
            </a:fontRef>
          </p:style>
        </p:cxnSp>
        <p:cxnSp>
          <p:nvCxnSpPr>
            <p:cNvPr id="26" name="直接箭头连接符 25">
              <a:extLst>
                <a:ext uri="{FF2B5EF4-FFF2-40B4-BE49-F238E27FC236}">
                  <a16:creationId xmlns:a16="http://schemas.microsoft.com/office/drawing/2014/main" id="{4B80DAEA-9B92-4987-8619-025A5B69FB77}"/>
                </a:ext>
              </a:extLst>
            </p:cNvPr>
            <p:cNvCxnSpPr>
              <a:cxnSpLocks/>
            </p:cNvCxnSpPr>
            <p:nvPr/>
          </p:nvCxnSpPr>
          <p:spPr>
            <a:xfrm>
              <a:off x="3966882" y="2496308"/>
              <a:ext cx="5882754" cy="0"/>
            </a:xfrm>
            <a:prstGeom prst="straightConnector1">
              <a:avLst/>
            </a:prstGeom>
            <a:ln w="19050">
              <a:solidFill>
                <a:srgbClr val="C00000"/>
              </a:solidFill>
              <a:headEnd type="none" w="med" len="med"/>
              <a:tailEnd type="arrow" w="med" len="med"/>
            </a:ln>
          </p:spPr>
          <p:style>
            <a:lnRef idx="3">
              <a:schemeClr val="accent2"/>
            </a:lnRef>
            <a:fillRef idx="0">
              <a:schemeClr val="accent2"/>
            </a:fillRef>
            <a:effectRef idx="2">
              <a:schemeClr val="accent2"/>
            </a:effectRef>
            <a:fontRef idx="minor">
              <a:schemeClr val="tx1"/>
            </a:fontRef>
          </p:style>
        </p:cxnSp>
      </p:grpSp>
      <p:grpSp>
        <p:nvGrpSpPr>
          <p:cNvPr id="38" name="组合 37">
            <a:extLst>
              <a:ext uri="{FF2B5EF4-FFF2-40B4-BE49-F238E27FC236}">
                <a16:creationId xmlns:a16="http://schemas.microsoft.com/office/drawing/2014/main" id="{6509CF75-3979-4500-9BCD-5719C9E47E7B}"/>
              </a:ext>
            </a:extLst>
          </p:cNvPr>
          <p:cNvGrpSpPr/>
          <p:nvPr/>
        </p:nvGrpSpPr>
        <p:grpSpPr>
          <a:xfrm>
            <a:off x="2130463" y="3114065"/>
            <a:ext cx="8386762" cy="1924707"/>
            <a:chOff x="2149513" y="3462960"/>
            <a:chExt cx="8386762" cy="1924707"/>
          </a:xfrm>
        </p:grpSpPr>
        <p:pic>
          <p:nvPicPr>
            <p:cNvPr id="8" name="图片 7">
              <a:extLst>
                <a:ext uri="{FF2B5EF4-FFF2-40B4-BE49-F238E27FC236}">
                  <a16:creationId xmlns:a16="http://schemas.microsoft.com/office/drawing/2014/main" id="{297161CD-3071-4141-8913-B5B8F5F50829}"/>
                </a:ext>
              </a:extLst>
            </p:cNvPr>
            <p:cNvPicPr>
              <a:picLocks noChangeAspect="1"/>
            </p:cNvPicPr>
            <p:nvPr/>
          </p:nvPicPr>
          <p:blipFill>
            <a:blip r:embed="rId5"/>
            <a:stretch>
              <a:fillRect/>
            </a:stretch>
          </p:blipFill>
          <p:spPr>
            <a:xfrm>
              <a:off x="2214480" y="3462960"/>
              <a:ext cx="8274493" cy="1924707"/>
            </a:xfrm>
            <a:prstGeom prst="rect">
              <a:avLst/>
            </a:prstGeom>
          </p:spPr>
        </p:pic>
        <p:cxnSp>
          <p:nvCxnSpPr>
            <p:cNvPr id="28" name="直接箭头连接符 27">
              <a:extLst>
                <a:ext uri="{FF2B5EF4-FFF2-40B4-BE49-F238E27FC236}">
                  <a16:creationId xmlns:a16="http://schemas.microsoft.com/office/drawing/2014/main" id="{1BF10D4E-142B-4B83-AA3B-4FE130D6D522}"/>
                </a:ext>
              </a:extLst>
            </p:cNvPr>
            <p:cNvCxnSpPr>
              <a:cxnSpLocks/>
            </p:cNvCxnSpPr>
            <p:nvPr/>
          </p:nvCxnSpPr>
          <p:spPr>
            <a:xfrm>
              <a:off x="2149513" y="3479208"/>
              <a:ext cx="0" cy="1871222"/>
            </a:xfrm>
            <a:prstGeom prst="straightConnector1">
              <a:avLst/>
            </a:prstGeom>
            <a:ln w="19050">
              <a:solidFill>
                <a:srgbClr val="C00000"/>
              </a:solidFill>
              <a:headEnd type="none" w="med" len="med"/>
              <a:tailEnd type="arrow" w="med" len="med"/>
            </a:ln>
          </p:spPr>
          <p:style>
            <a:lnRef idx="3">
              <a:schemeClr val="accent2"/>
            </a:lnRef>
            <a:fillRef idx="0">
              <a:schemeClr val="accent2"/>
            </a:fillRef>
            <a:effectRef idx="2">
              <a:schemeClr val="accent2"/>
            </a:effectRef>
            <a:fontRef idx="minor">
              <a:schemeClr val="tx1"/>
            </a:fontRef>
          </p:style>
        </p:cxnSp>
        <p:cxnSp>
          <p:nvCxnSpPr>
            <p:cNvPr id="32" name="直接箭头连接符 31">
              <a:extLst>
                <a:ext uri="{FF2B5EF4-FFF2-40B4-BE49-F238E27FC236}">
                  <a16:creationId xmlns:a16="http://schemas.microsoft.com/office/drawing/2014/main" id="{C7BD2BBE-8A61-4AFC-96DC-60ED5C00F7EB}"/>
                </a:ext>
              </a:extLst>
            </p:cNvPr>
            <p:cNvCxnSpPr>
              <a:cxnSpLocks/>
            </p:cNvCxnSpPr>
            <p:nvPr/>
          </p:nvCxnSpPr>
          <p:spPr>
            <a:xfrm flipV="1">
              <a:off x="10536275" y="3483948"/>
              <a:ext cx="0" cy="1903719"/>
            </a:xfrm>
            <a:prstGeom prst="straightConnector1">
              <a:avLst/>
            </a:prstGeom>
            <a:ln w="19050">
              <a:solidFill>
                <a:srgbClr val="C00000"/>
              </a:solidFill>
              <a:headEnd type="none" w="med" len="med"/>
              <a:tailEnd type="arrow" w="med" len="med"/>
            </a:ln>
          </p:spPr>
          <p:style>
            <a:lnRef idx="3">
              <a:schemeClr val="accent2"/>
            </a:lnRef>
            <a:fillRef idx="0">
              <a:schemeClr val="accent2"/>
            </a:fillRef>
            <a:effectRef idx="2">
              <a:schemeClr val="accent2"/>
            </a:effectRef>
            <a:fontRef idx="minor">
              <a:schemeClr val="tx1"/>
            </a:fontRef>
          </p:style>
        </p:cxnSp>
      </p:grpSp>
      <p:grpSp>
        <p:nvGrpSpPr>
          <p:cNvPr id="40" name="组合 39">
            <a:extLst>
              <a:ext uri="{FF2B5EF4-FFF2-40B4-BE49-F238E27FC236}">
                <a16:creationId xmlns:a16="http://schemas.microsoft.com/office/drawing/2014/main" id="{B77BC643-0149-4DB6-A521-966B99553BE1}"/>
              </a:ext>
            </a:extLst>
          </p:cNvPr>
          <p:cNvGrpSpPr/>
          <p:nvPr/>
        </p:nvGrpSpPr>
        <p:grpSpPr>
          <a:xfrm>
            <a:off x="6415439" y="5228591"/>
            <a:ext cx="4450487" cy="1234121"/>
            <a:chOff x="6415439" y="5228591"/>
            <a:chExt cx="4450487" cy="1234121"/>
          </a:xfrm>
        </p:grpSpPr>
        <p:pic>
          <p:nvPicPr>
            <p:cNvPr id="37" name="图片 36">
              <a:extLst>
                <a:ext uri="{FF2B5EF4-FFF2-40B4-BE49-F238E27FC236}">
                  <a16:creationId xmlns:a16="http://schemas.microsoft.com/office/drawing/2014/main" id="{903BC8DC-51DB-47EB-AF85-C75EBEC8C33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15439" y="5228591"/>
              <a:ext cx="4450487" cy="1234121"/>
            </a:xfrm>
            <a:prstGeom prst="rect">
              <a:avLst/>
            </a:prstGeom>
          </p:spPr>
        </p:pic>
        <p:sp>
          <p:nvSpPr>
            <p:cNvPr id="39" name="矩形 38">
              <a:extLst>
                <a:ext uri="{FF2B5EF4-FFF2-40B4-BE49-F238E27FC236}">
                  <a16:creationId xmlns:a16="http://schemas.microsoft.com/office/drawing/2014/main" id="{5A9B6DB5-0D97-424B-9675-0E9F30B13D41}"/>
                </a:ext>
              </a:extLst>
            </p:cNvPr>
            <p:cNvSpPr/>
            <p:nvPr/>
          </p:nvSpPr>
          <p:spPr>
            <a:xfrm>
              <a:off x="10332244" y="5324475"/>
              <a:ext cx="385763" cy="1076325"/>
            </a:xfrm>
            <a:prstGeom prst="rect">
              <a:avLst/>
            </a:prstGeom>
            <a:solidFill>
              <a:srgbClr val="7030A0">
                <a:alpha val="20000"/>
              </a:srgbClr>
            </a:solidFill>
            <a:ln w="9525" cap="flat" cmpd="sng" algn="ctr">
              <a:solidFill>
                <a:srgbClr val="7030A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zh-CN" altLang="en-US">
                <a:solidFill>
                  <a:srgbClr val="7030A0"/>
                </a:solidFill>
              </a:endParaRPr>
            </a:p>
          </p:txBody>
        </p:sp>
      </p:grpSp>
    </p:spTree>
    <p:extLst>
      <p:ext uri="{BB962C8B-B14F-4D97-AF65-F5344CB8AC3E}">
        <p14:creationId xmlns:p14="http://schemas.microsoft.com/office/powerpoint/2010/main" val="95860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6" end="1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7" end="1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7209B6-1AD7-4763-AB82-C86BE9698C23}"/>
              </a:ext>
            </a:extLst>
          </p:cNvPr>
          <p:cNvSpPr>
            <a:spLocks noGrp="1"/>
          </p:cNvSpPr>
          <p:nvPr>
            <p:ph type="title"/>
          </p:nvPr>
        </p:nvSpPr>
        <p:spPr/>
        <p:txBody>
          <a:bodyPr/>
          <a:lstStyle/>
          <a:p>
            <a:r>
              <a:rPr lang="en-US" altLang="zh-CN" dirty="0"/>
              <a:t>Ⅰ  </a:t>
            </a:r>
            <a:r>
              <a:rPr lang="zh-CN" altLang="en-US" dirty="0"/>
              <a:t>作为数值的量子比特的顺序</a:t>
            </a:r>
          </a:p>
        </p:txBody>
      </p:sp>
      <p:sp>
        <p:nvSpPr>
          <p:cNvPr id="3" name="内容占位符 2">
            <a:extLst>
              <a:ext uri="{FF2B5EF4-FFF2-40B4-BE49-F238E27FC236}">
                <a16:creationId xmlns:a16="http://schemas.microsoft.com/office/drawing/2014/main" id="{72925400-3AD4-4FEB-962E-2E73AC5A0ABE}"/>
              </a:ext>
            </a:extLst>
          </p:cNvPr>
          <p:cNvSpPr>
            <a:spLocks noGrp="1"/>
          </p:cNvSpPr>
          <p:nvPr>
            <p:ph idx="1"/>
          </p:nvPr>
        </p:nvSpPr>
        <p:spPr/>
        <p:txBody>
          <a:bodyPr/>
          <a:lstStyle/>
          <a:p>
            <a:r>
              <a:rPr lang="en-US" altLang="zh-CN" dirty="0"/>
              <a:t>QFT</a:t>
            </a:r>
            <a:r>
              <a:rPr lang="zh-CN" altLang="en-US" dirty="0"/>
              <a:t>程序的四种不同的输入输出端序</a:t>
            </a:r>
            <a:endParaRPr lang="en-US" altLang="zh-CN" dirty="0"/>
          </a:p>
          <a:p>
            <a:pPr lvl="1"/>
            <a:endParaRPr lang="en-US" altLang="zh-CN" dirty="0"/>
          </a:p>
          <a:p>
            <a:pPr lvl="1"/>
            <a:endParaRPr lang="en-US" altLang="zh-CN" dirty="0"/>
          </a:p>
          <a:p>
            <a:pPr lvl="1"/>
            <a:endParaRPr lang="en-US" altLang="zh-CN" dirty="0"/>
          </a:p>
          <a:p>
            <a:pPr lvl="1"/>
            <a:endParaRPr lang="en-US" altLang="zh-CN" dirty="0"/>
          </a:p>
          <a:p>
            <a:pPr lvl="1"/>
            <a:endParaRPr lang="en-US" altLang="zh-CN" dirty="0"/>
          </a:p>
          <a:p>
            <a:pPr lvl="1"/>
            <a:endParaRPr lang="en-US" altLang="zh-CN" dirty="0"/>
          </a:p>
          <a:p>
            <a:pPr lvl="1"/>
            <a:endParaRPr lang="en-US" altLang="zh-CN" dirty="0"/>
          </a:p>
          <a:p>
            <a:pPr lvl="1"/>
            <a:endParaRPr lang="en-US" altLang="zh-CN" dirty="0"/>
          </a:p>
          <a:p>
            <a:pPr lvl="1"/>
            <a:endParaRPr lang="en-US" altLang="zh-CN" dirty="0"/>
          </a:p>
          <a:p>
            <a:pPr lvl="1"/>
            <a:endParaRPr lang="en-US" altLang="zh-CN" dirty="0"/>
          </a:p>
          <a:p>
            <a:pPr lvl="1"/>
            <a:r>
              <a:rPr lang="zh-CN" altLang="en-US" dirty="0"/>
              <a:t>量子开发框架内置的</a:t>
            </a:r>
            <a:r>
              <a:rPr lang="en-US" altLang="zh-CN" dirty="0"/>
              <a:t>QFT</a:t>
            </a:r>
            <a:r>
              <a:rPr lang="zh-CN" altLang="en-US" dirty="0"/>
              <a:t>算法端序</a:t>
            </a:r>
            <a:endParaRPr lang="en-US" altLang="zh-CN" dirty="0"/>
          </a:p>
          <a:p>
            <a:pPr lvl="2"/>
            <a:r>
              <a:rPr lang="zh-CN" altLang="en-US" dirty="0"/>
              <a:t>旧版</a:t>
            </a:r>
            <a:r>
              <a:rPr lang="en-US" altLang="zh-CN" dirty="0"/>
              <a:t>Q#</a:t>
            </a:r>
            <a:r>
              <a:rPr lang="zh-CN" altLang="en-US" dirty="0"/>
              <a:t>（</a:t>
            </a:r>
            <a:r>
              <a:rPr lang="en-US" altLang="zh-CN" dirty="0"/>
              <a:t>Microsoft QDK, version 0.xx</a:t>
            </a:r>
            <a:r>
              <a:rPr lang="zh-CN" altLang="en-US" dirty="0"/>
              <a:t>）</a:t>
            </a:r>
            <a:endParaRPr lang="en-US" altLang="zh-CN" dirty="0"/>
          </a:p>
          <a:p>
            <a:pPr lvl="3"/>
            <a:r>
              <a:rPr lang="en-US" altLang="zh-CN" dirty="0">
                <a:highlight>
                  <a:srgbClr val="C0C0C0"/>
                </a:highlight>
                <a:latin typeface="Consolas" panose="020B0609020204030204" pitchFamily="49" charset="0"/>
              </a:rPr>
              <a:t>QFT</a:t>
            </a:r>
            <a:r>
              <a:rPr lang="en-US" altLang="zh-CN" dirty="0"/>
              <a:t> </a:t>
            </a:r>
            <a:r>
              <a:rPr lang="zh-CN" altLang="en-US" dirty="0"/>
              <a:t>函数 </a:t>
            </a:r>
            <a:r>
              <a:rPr lang="en-US" altLang="zh-CN" dirty="0"/>
              <a:t>– </a:t>
            </a:r>
            <a:r>
              <a:rPr lang="en-US" altLang="zh-CN" dirty="0">
                <a:solidFill>
                  <a:schemeClr val="accent1"/>
                </a:solidFill>
              </a:rPr>
              <a:t>BIBO </a:t>
            </a:r>
            <a:r>
              <a:rPr lang="zh-CN" altLang="en-US" dirty="0"/>
              <a:t>； </a:t>
            </a:r>
            <a:r>
              <a:rPr lang="en-US" altLang="zh-CN" dirty="0">
                <a:highlight>
                  <a:srgbClr val="C0C0C0"/>
                </a:highlight>
                <a:latin typeface="Consolas" panose="020B0609020204030204" pitchFamily="49" charset="0"/>
              </a:rPr>
              <a:t>QFTLE</a:t>
            </a:r>
            <a:r>
              <a:rPr lang="en-US" altLang="zh-CN" dirty="0"/>
              <a:t> </a:t>
            </a:r>
            <a:r>
              <a:rPr lang="zh-CN" altLang="en-US" dirty="0"/>
              <a:t>函数 </a:t>
            </a:r>
            <a:r>
              <a:rPr lang="en-US" altLang="zh-CN" dirty="0"/>
              <a:t>– </a:t>
            </a:r>
            <a:r>
              <a:rPr lang="en-US" altLang="zh-CN" dirty="0">
                <a:solidFill>
                  <a:schemeClr val="accent6"/>
                </a:solidFill>
              </a:rPr>
              <a:t>LILO</a:t>
            </a:r>
            <a:endParaRPr lang="en-US" altLang="zh-CN" dirty="0"/>
          </a:p>
          <a:p>
            <a:pPr lvl="2"/>
            <a:r>
              <a:rPr lang="zh-CN" altLang="en-US" dirty="0"/>
              <a:t>新版</a:t>
            </a:r>
            <a:r>
              <a:rPr lang="en-US" altLang="zh-CN" dirty="0"/>
              <a:t>Q#</a:t>
            </a:r>
            <a:r>
              <a:rPr lang="zh-CN" altLang="en-US" dirty="0"/>
              <a:t>（</a:t>
            </a:r>
            <a:r>
              <a:rPr lang="en-US" altLang="zh-CN" dirty="0"/>
              <a:t>Azure QDK, version 1.xx</a:t>
            </a:r>
            <a:r>
              <a:rPr lang="zh-CN" altLang="en-US" dirty="0"/>
              <a:t>）</a:t>
            </a:r>
            <a:endParaRPr lang="en-US" altLang="zh-CN" dirty="0"/>
          </a:p>
          <a:p>
            <a:pPr lvl="3"/>
            <a:r>
              <a:rPr lang="en-US" altLang="zh-CN" dirty="0" err="1">
                <a:highlight>
                  <a:srgbClr val="C0C0C0"/>
                </a:highlight>
                <a:latin typeface="Consolas" panose="020B0609020204030204" pitchFamily="49" charset="0"/>
              </a:rPr>
              <a:t>ApplyQFT</a:t>
            </a:r>
            <a:r>
              <a:rPr lang="en-US" altLang="zh-CN" dirty="0"/>
              <a:t> </a:t>
            </a:r>
            <a:r>
              <a:rPr lang="zh-CN" altLang="en-US" dirty="0"/>
              <a:t>函数 </a:t>
            </a:r>
            <a:r>
              <a:rPr lang="en-US" altLang="zh-CN" dirty="0"/>
              <a:t>– </a:t>
            </a:r>
            <a:r>
              <a:rPr lang="en-US" altLang="zh-CN" dirty="0">
                <a:solidFill>
                  <a:schemeClr val="accent6"/>
                </a:solidFill>
              </a:rPr>
              <a:t>LI</a:t>
            </a:r>
            <a:r>
              <a:rPr lang="en-US" altLang="zh-CN" dirty="0">
                <a:solidFill>
                  <a:schemeClr val="accent1"/>
                </a:solidFill>
              </a:rPr>
              <a:t>BO</a:t>
            </a:r>
            <a:r>
              <a:rPr lang="zh-CN" altLang="en-US" dirty="0"/>
              <a:t>（无末端反序）</a:t>
            </a:r>
            <a:endParaRPr lang="en-US" altLang="zh-CN" dirty="0"/>
          </a:p>
          <a:p>
            <a:pPr lvl="2"/>
            <a:r>
              <a:rPr lang="en-US" altLang="zh-CN" dirty="0" err="1"/>
              <a:t>Qiskit</a:t>
            </a:r>
            <a:endParaRPr lang="en-US" altLang="zh-CN" dirty="0"/>
          </a:p>
          <a:p>
            <a:pPr lvl="3"/>
            <a:r>
              <a:rPr lang="en-US" altLang="zh-CN" dirty="0" err="1">
                <a:latin typeface="Consolas" panose="020B0609020204030204" pitchFamily="49" charset="0"/>
              </a:rPr>
              <a:t>qiskit.circuit.library.QFT</a:t>
            </a:r>
            <a:r>
              <a:rPr lang="en-US" altLang="zh-CN" dirty="0">
                <a:latin typeface="Consolas" panose="020B0609020204030204" pitchFamily="49" charset="0"/>
              </a:rPr>
              <a:t> </a:t>
            </a:r>
            <a:r>
              <a:rPr lang="zh-CN" altLang="en-US" dirty="0"/>
              <a:t>类可设置 </a:t>
            </a:r>
            <a:r>
              <a:rPr lang="en-US" altLang="zh-CN" dirty="0" err="1">
                <a:latin typeface="Consolas" panose="020B0609020204030204" pitchFamily="49" charset="0"/>
              </a:rPr>
              <a:t>do_swaps</a:t>
            </a:r>
            <a:r>
              <a:rPr lang="en-US" altLang="zh-CN" dirty="0"/>
              <a:t> </a:t>
            </a:r>
            <a:r>
              <a:rPr lang="zh-CN" altLang="en-US" dirty="0"/>
              <a:t>参数</a:t>
            </a:r>
            <a:r>
              <a:rPr lang="zh-CN" altLang="en-US" dirty="0">
                <a:sym typeface="Wingdings" panose="05000000000000000000" pitchFamily="2" charset="2"/>
              </a:rPr>
              <a:t>：</a:t>
            </a:r>
            <a:r>
              <a:rPr lang="en-US" altLang="zh-CN" dirty="0">
                <a:latin typeface="Consolas" panose="020B0609020204030204" pitchFamily="49" charset="0"/>
                <a:sym typeface="Wingdings" panose="05000000000000000000" pitchFamily="2" charset="2"/>
              </a:rPr>
              <a:t>True</a:t>
            </a:r>
            <a:r>
              <a:rPr lang="en-US" altLang="zh-CN" dirty="0">
                <a:sym typeface="Wingdings" panose="05000000000000000000" pitchFamily="2" charset="2"/>
              </a:rPr>
              <a:t> – </a:t>
            </a:r>
            <a:r>
              <a:rPr lang="en-US" altLang="zh-CN" dirty="0">
                <a:solidFill>
                  <a:schemeClr val="accent6"/>
                </a:solidFill>
                <a:sym typeface="Wingdings" panose="05000000000000000000" pitchFamily="2" charset="2"/>
              </a:rPr>
              <a:t>LILO</a:t>
            </a:r>
            <a:r>
              <a:rPr lang="zh-CN" altLang="en-US" dirty="0">
                <a:sym typeface="Wingdings" panose="05000000000000000000" pitchFamily="2" charset="2"/>
              </a:rPr>
              <a:t>，</a:t>
            </a:r>
            <a:r>
              <a:rPr lang="en-US" altLang="zh-CN" dirty="0">
                <a:latin typeface="Consolas" panose="020B0609020204030204" pitchFamily="49" charset="0"/>
                <a:sym typeface="Wingdings" panose="05000000000000000000" pitchFamily="2" charset="2"/>
              </a:rPr>
              <a:t>False</a:t>
            </a:r>
            <a:r>
              <a:rPr lang="en-US" altLang="zh-CN" dirty="0">
                <a:sym typeface="Wingdings" panose="05000000000000000000" pitchFamily="2" charset="2"/>
              </a:rPr>
              <a:t> – </a:t>
            </a:r>
            <a:r>
              <a:rPr lang="en-US" altLang="zh-CN" dirty="0">
                <a:solidFill>
                  <a:schemeClr val="accent6"/>
                </a:solidFill>
                <a:sym typeface="Wingdings" panose="05000000000000000000" pitchFamily="2" charset="2"/>
              </a:rPr>
              <a:t>LI</a:t>
            </a:r>
            <a:r>
              <a:rPr lang="en-US" altLang="zh-CN" dirty="0">
                <a:solidFill>
                  <a:schemeClr val="accent1"/>
                </a:solidFill>
                <a:sym typeface="Wingdings" panose="05000000000000000000" pitchFamily="2" charset="2"/>
              </a:rPr>
              <a:t>BO</a:t>
            </a:r>
          </a:p>
          <a:p>
            <a:pPr lvl="3"/>
            <a:r>
              <a:rPr lang="en-US" altLang="zh-CN" dirty="0" err="1">
                <a:sym typeface="Wingdings" panose="05000000000000000000" pitchFamily="2" charset="2"/>
              </a:rPr>
              <a:t>Qiskit</a:t>
            </a:r>
            <a:r>
              <a:rPr lang="zh-CN" altLang="en-US" dirty="0">
                <a:sym typeface="Wingdings" panose="05000000000000000000" pitchFamily="2" charset="2"/>
              </a:rPr>
              <a:t>中各种算法均使用小端序约定，但测量结果字典是大端序（符合人类阅读顺序）</a:t>
            </a:r>
            <a:endParaRPr lang="zh-CN" altLang="en-US" dirty="0"/>
          </a:p>
        </p:txBody>
      </p:sp>
      <p:sp>
        <p:nvSpPr>
          <p:cNvPr id="4" name="灯片编号占位符 3">
            <a:extLst>
              <a:ext uri="{FF2B5EF4-FFF2-40B4-BE49-F238E27FC236}">
                <a16:creationId xmlns:a16="http://schemas.microsoft.com/office/drawing/2014/main" id="{CB6196FF-D990-4832-883E-32D2DA557339}"/>
              </a:ext>
            </a:extLst>
          </p:cNvPr>
          <p:cNvSpPr>
            <a:spLocks noGrp="1"/>
          </p:cNvSpPr>
          <p:nvPr>
            <p:ph type="sldNum" sz="quarter" idx="12"/>
          </p:nvPr>
        </p:nvSpPr>
        <p:spPr/>
        <p:txBody>
          <a:bodyPr/>
          <a:lstStyle/>
          <a:p>
            <a:fld id="{3886D374-442B-4631-8E91-4C7E5C84F7D9}" type="slidenum">
              <a:rPr lang="zh-CN" altLang="en-US" smtClean="0"/>
              <a:t>7</a:t>
            </a:fld>
            <a:endParaRPr lang="zh-CN" altLang="en-US"/>
          </a:p>
        </p:txBody>
      </p:sp>
      <p:pic>
        <p:nvPicPr>
          <p:cNvPr id="5" name="图片 4">
            <a:extLst>
              <a:ext uri="{FF2B5EF4-FFF2-40B4-BE49-F238E27FC236}">
                <a16:creationId xmlns:a16="http://schemas.microsoft.com/office/drawing/2014/main" id="{C7BF76CA-8F94-48A2-BD64-8C0B38C35161}"/>
              </a:ext>
            </a:extLst>
          </p:cNvPr>
          <p:cNvPicPr>
            <a:picLocks noChangeAspect="1"/>
          </p:cNvPicPr>
          <p:nvPr/>
        </p:nvPicPr>
        <p:blipFill>
          <a:blip r:embed="rId2"/>
          <a:stretch>
            <a:fillRect/>
          </a:stretch>
        </p:blipFill>
        <p:spPr>
          <a:xfrm>
            <a:off x="2448305" y="1158263"/>
            <a:ext cx="6622681" cy="2643716"/>
          </a:xfrm>
          <a:prstGeom prst="rect">
            <a:avLst/>
          </a:prstGeom>
        </p:spPr>
      </p:pic>
    </p:spTree>
    <p:extLst>
      <p:ext uri="{BB962C8B-B14F-4D97-AF65-F5344CB8AC3E}">
        <p14:creationId xmlns:p14="http://schemas.microsoft.com/office/powerpoint/2010/main" val="67295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2" end="1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3" end="1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4" end="1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5" end="1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6" end="1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7" end="1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7209B6-1AD7-4763-AB82-C86BE9698C23}"/>
              </a:ext>
            </a:extLst>
          </p:cNvPr>
          <p:cNvSpPr>
            <a:spLocks noGrp="1"/>
          </p:cNvSpPr>
          <p:nvPr>
            <p:ph type="title"/>
          </p:nvPr>
        </p:nvSpPr>
        <p:spPr/>
        <p:txBody>
          <a:bodyPr/>
          <a:lstStyle/>
          <a:p>
            <a:r>
              <a:rPr lang="en-US" altLang="zh-CN" dirty="0"/>
              <a:t>Ⅰ</a:t>
            </a:r>
            <a:r>
              <a:rPr lang="zh-CN" altLang="en-US" dirty="0"/>
              <a:t>  作为数值的量子比特的顺序</a:t>
            </a:r>
          </a:p>
        </p:txBody>
      </p:sp>
      <p:sp>
        <p:nvSpPr>
          <p:cNvPr id="3" name="内容占位符 2">
            <a:extLst>
              <a:ext uri="{FF2B5EF4-FFF2-40B4-BE49-F238E27FC236}">
                <a16:creationId xmlns:a16="http://schemas.microsoft.com/office/drawing/2014/main" id="{72925400-3AD4-4FEB-962E-2E73AC5A0ABE}"/>
              </a:ext>
            </a:extLst>
          </p:cNvPr>
          <p:cNvSpPr>
            <a:spLocks noGrp="1"/>
          </p:cNvSpPr>
          <p:nvPr>
            <p:ph idx="1"/>
          </p:nvPr>
        </p:nvSpPr>
        <p:spPr/>
        <p:txBody>
          <a:bodyPr/>
          <a:lstStyle/>
          <a:p>
            <a:r>
              <a:rPr lang="zh-CN" altLang="en-US" dirty="0"/>
              <a:t>端序匹配错误：量子相位估计程序中的逆傅里叶变换子程序</a:t>
            </a:r>
          </a:p>
        </p:txBody>
      </p:sp>
      <p:sp>
        <p:nvSpPr>
          <p:cNvPr id="4" name="灯片编号占位符 3">
            <a:extLst>
              <a:ext uri="{FF2B5EF4-FFF2-40B4-BE49-F238E27FC236}">
                <a16:creationId xmlns:a16="http://schemas.microsoft.com/office/drawing/2014/main" id="{CB6196FF-D990-4832-883E-32D2DA557339}"/>
              </a:ext>
            </a:extLst>
          </p:cNvPr>
          <p:cNvSpPr>
            <a:spLocks noGrp="1"/>
          </p:cNvSpPr>
          <p:nvPr>
            <p:ph type="sldNum" sz="quarter" idx="12"/>
          </p:nvPr>
        </p:nvSpPr>
        <p:spPr/>
        <p:txBody>
          <a:bodyPr/>
          <a:lstStyle/>
          <a:p>
            <a:fld id="{3886D374-442B-4631-8E91-4C7E5C84F7D9}" type="slidenum">
              <a:rPr lang="zh-CN" altLang="en-US" smtClean="0"/>
              <a:t>8</a:t>
            </a:fld>
            <a:endParaRPr lang="zh-CN" altLang="en-US"/>
          </a:p>
        </p:txBody>
      </p:sp>
      <p:pic>
        <p:nvPicPr>
          <p:cNvPr id="5" name="图片 4">
            <a:extLst>
              <a:ext uri="{FF2B5EF4-FFF2-40B4-BE49-F238E27FC236}">
                <a16:creationId xmlns:a16="http://schemas.microsoft.com/office/drawing/2014/main" id="{B0585C14-7912-417E-AAE1-C97B916F305C}"/>
              </a:ext>
            </a:extLst>
          </p:cNvPr>
          <p:cNvPicPr>
            <a:picLocks noChangeAspect="1"/>
          </p:cNvPicPr>
          <p:nvPr/>
        </p:nvPicPr>
        <p:blipFill>
          <a:blip r:embed="rId2"/>
          <a:stretch>
            <a:fillRect/>
          </a:stretch>
        </p:blipFill>
        <p:spPr>
          <a:xfrm>
            <a:off x="1661559" y="1045245"/>
            <a:ext cx="3884292" cy="2631405"/>
          </a:xfrm>
          <a:prstGeom prst="rect">
            <a:avLst/>
          </a:prstGeom>
        </p:spPr>
      </p:pic>
      <p:pic>
        <p:nvPicPr>
          <p:cNvPr id="6" name="图片 5">
            <a:extLst>
              <a:ext uri="{FF2B5EF4-FFF2-40B4-BE49-F238E27FC236}">
                <a16:creationId xmlns:a16="http://schemas.microsoft.com/office/drawing/2014/main" id="{3B576DBA-A642-4BB2-A714-CFB94C6FB42A}"/>
              </a:ext>
            </a:extLst>
          </p:cNvPr>
          <p:cNvPicPr>
            <a:picLocks noChangeAspect="1"/>
          </p:cNvPicPr>
          <p:nvPr/>
        </p:nvPicPr>
        <p:blipFill>
          <a:blip r:embed="rId3"/>
          <a:stretch>
            <a:fillRect/>
          </a:stretch>
        </p:blipFill>
        <p:spPr>
          <a:xfrm>
            <a:off x="6481026" y="1045245"/>
            <a:ext cx="3849022" cy="2631405"/>
          </a:xfrm>
          <a:prstGeom prst="rect">
            <a:avLst/>
          </a:prstGeom>
        </p:spPr>
      </p:pic>
      <p:pic>
        <p:nvPicPr>
          <p:cNvPr id="7" name="图片 6">
            <a:extLst>
              <a:ext uri="{FF2B5EF4-FFF2-40B4-BE49-F238E27FC236}">
                <a16:creationId xmlns:a16="http://schemas.microsoft.com/office/drawing/2014/main" id="{2C5C2641-A630-4A04-AFD6-3BEB44839B63}"/>
              </a:ext>
            </a:extLst>
          </p:cNvPr>
          <p:cNvPicPr>
            <a:picLocks noChangeAspect="1"/>
          </p:cNvPicPr>
          <p:nvPr/>
        </p:nvPicPr>
        <p:blipFill>
          <a:blip r:embed="rId4"/>
          <a:stretch>
            <a:fillRect/>
          </a:stretch>
        </p:blipFill>
        <p:spPr>
          <a:xfrm>
            <a:off x="3246970" y="3761034"/>
            <a:ext cx="4723725" cy="2631404"/>
          </a:xfrm>
          <a:prstGeom prst="rect">
            <a:avLst/>
          </a:prstGeom>
        </p:spPr>
      </p:pic>
    </p:spTree>
    <p:extLst>
      <p:ext uri="{BB962C8B-B14F-4D97-AF65-F5344CB8AC3E}">
        <p14:creationId xmlns:p14="http://schemas.microsoft.com/office/powerpoint/2010/main" val="1085523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229861-6592-461C-80D2-3C3E43B17D2F}"/>
              </a:ext>
            </a:extLst>
          </p:cNvPr>
          <p:cNvSpPr>
            <a:spLocks noGrp="1"/>
          </p:cNvSpPr>
          <p:nvPr>
            <p:ph type="title"/>
          </p:nvPr>
        </p:nvSpPr>
        <p:spPr/>
        <p:txBody>
          <a:bodyPr/>
          <a:lstStyle/>
          <a:p>
            <a:r>
              <a:rPr lang="en-US" altLang="zh-CN" dirty="0"/>
              <a:t>Ⅱ  </a:t>
            </a:r>
            <a:r>
              <a:rPr lang="zh-CN" altLang="en-US" dirty="0"/>
              <a:t>乘积形式量子门的应用顺序</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B8219B11-750B-4597-8B20-A584C5BB4427}"/>
                  </a:ext>
                </a:extLst>
              </p:cNvPr>
              <p:cNvSpPr>
                <a:spLocks noGrp="1"/>
              </p:cNvSpPr>
              <p:nvPr>
                <p:ph idx="1"/>
              </p:nvPr>
            </p:nvSpPr>
            <p:spPr/>
            <p:txBody>
              <a:bodyPr/>
              <a:lstStyle/>
              <a:p>
                <a:r>
                  <a:rPr lang="zh-CN" altLang="en-US" dirty="0"/>
                  <a:t>乘积形式表示的量子门</a:t>
                </a:r>
                <a:endParaRPr lang="en-US" altLang="zh-CN" dirty="0"/>
              </a:p>
              <a:p>
                <a:pPr lvl="1"/>
                <a:r>
                  <a:rPr lang="zh-CN" altLang="en-US" dirty="0"/>
                  <a:t>例：已知从</a:t>
                </a:r>
                <a14:m>
                  <m:oMath xmlns:m="http://schemas.openxmlformats.org/officeDocument/2006/math">
                    <m:d>
                      <m:dPr>
                        <m:begChr m:val="|"/>
                        <m:endChr m:val=""/>
                        <m:ctrlPr>
                          <a:rPr lang="en-US" altLang="zh-CN" i="1" smtClean="0">
                            <a:latin typeface="Cambria Math" panose="02040503050406030204" pitchFamily="18" charset="0"/>
                          </a:rPr>
                        </m:ctrlPr>
                      </m:dPr>
                      <m:e>
                        <m:d>
                          <m:dPr>
                            <m:begChr m:val=""/>
                            <m:endChr m:val="⟩"/>
                            <m:ctrlPr>
                              <a:rPr lang="en-US" altLang="zh-CN" i="1" smtClean="0">
                                <a:latin typeface="Cambria Math" panose="02040503050406030204" pitchFamily="18" charset="0"/>
                              </a:rPr>
                            </m:ctrlPr>
                          </m:dPr>
                          <m:e>
                            <m:r>
                              <a:rPr lang="en-US" altLang="zh-CN" b="0" i="1" smtClean="0">
                                <a:latin typeface="Cambria Math" panose="02040503050406030204" pitchFamily="18" charset="0"/>
                              </a:rPr>
                              <m:t>0</m:t>
                            </m:r>
                          </m:e>
                        </m:d>
                      </m:e>
                    </m:d>
                  </m:oMath>
                </a14:m>
                <a:r>
                  <a:rPr lang="zh-CN" altLang="en-US" dirty="0"/>
                  <a:t>态生成</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𝜎</m:t>
                        </m:r>
                      </m:e>
                      <m:sub>
                        <m:r>
                          <a:rPr lang="en-US" altLang="zh-CN" b="0" i="1" smtClean="0">
                            <a:latin typeface="Cambria Math" panose="02040503050406030204" pitchFamily="18" charset="0"/>
                          </a:rPr>
                          <m:t>𝑥</m:t>
                        </m:r>
                      </m:sub>
                    </m:sSub>
                  </m:oMath>
                </a14:m>
                <a:r>
                  <a:rPr lang="zh-CN" altLang="en-US" dirty="0"/>
                  <a:t>的</a:t>
                </a:r>
                <a:r>
                  <a:rPr lang="en-US" altLang="zh-CN" dirty="0"/>
                  <a:t>-1</a:t>
                </a:r>
                <a:r>
                  <a:rPr lang="zh-CN" altLang="en-US" dirty="0"/>
                  <a:t>本征值对应的本征态</a:t>
                </a:r>
                <a14:m>
                  <m:oMath xmlns:m="http://schemas.openxmlformats.org/officeDocument/2006/math">
                    <m:d>
                      <m:dPr>
                        <m:begChr m:val="|"/>
                        <m:endChr m:val=""/>
                        <m:ctrlPr>
                          <a:rPr lang="en-US" altLang="zh-CN" i="1" smtClean="0">
                            <a:latin typeface="Cambria Math" panose="02040503050406030204" pitchFamily="18" charset="0"/>
                          </a:rPr>
                        </m:ctrlPr>
                      </m:dPr>
                      <m:e>
                        <m:d>
                          <m:dPr>
                            <m:begChr m:val=""/>
                            <m:endChr m:val="⟩"/>
                            <m:ctrlPr>
                              <a:rPr lang="en-US" altLang="zh-CN" i="1" smtClean="0">
                                <a:latin typeface="Cambria Math" panose="02040503050406030204" pitchFamily="18" charset="0"/>
                              </a:rPr>
                            </m:ctrlPr>
                          </m:dPr>
                          <m:e>
                            <m:r>
                              <a:rPr lang="en-US" altLang="zh-CN" b="0" i="1" smtClean="0">
                                <a:latin typeface="Cambria Math" panose="02040503050406030204" pitchFamily="18" charset="0"/>
                              </a:rPr>
                              <m:t>−</m:t>
                            </m:r>
                          </m:e>
                        </m:d>
                      </m:e>
                    </m:d>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rad>
                          <m:radPr>
                            <m:degHide m:val="on"/>
                            <m:ctrlPr>
                              <a:rPr lang="en-US" altLang="zh-CN" b="0" i="1" smtClean="0">
                                <a:latin typeface="Cambria Math" panose="02040503050406030204" pitchFamily="18" charset="0"/>
                              </a:rPr>
                            </m:ctrlPr>
                          </m:radPr>
                          <m:deg/>
                          <m:e>
                            <m:r>
                              <a:rPr lang="en-US" altLang="zh-CN" b="0" i="1" smtClean="0">
                                <a:latin typeface="Cambria Math" panose="02040503050406030204" pitchFamily="18" charset="0"/>
                              </a:rPr>
                              <m:t>2</m:t>
                            </m:r>
                          </m:e>
                        </m:rad>
                      </m:den>
                    </m:f>
                    <m:d>
                      <m:dPr>
                        <m:ctrlPr>
                          <a:rPr lang="en-US" altLang="zh-CN" b="0" i="1" smtClean="0">
                            <a:latin typeface="Cambria Math" panose="02040503050406030204" pitchFamily="18" charset="0"/>
                          </a:rPr>
                        </m:ctrlPr>
                      </m:dPr>
                      <m:e>
                        <m:d>
                          <m:dPr>
                            <m:begChr m:val="|"/>
                            <m:endChr m:val=""/>
                            <m:ctrlPr>
                              <a:rPr lang="en-US" altLang="zh-CN" i="1">
                                <a:latin typeface="Cambria Math" panose="02040503050406030204" pitchFamily="18" charset="0"/>
                              </a:rPr>
                            </m:ctrlPr>
                          </m:dPr>
                          <m:e>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0</m:t>
                                </m:r>
                              </m:e>
                            </m:d>
                          </m:e>
                        </m:d>
                        <m:r>
                          <a:rPr lang="en-US" altLang="zh-CN" b="0" i="1" smtClean="0">
                            <a:latin typeface="Cambria Math" panose="02040503050406030204" pitchFamily="18" charset="0"/>
                          </a:rPr>
                          <m:t>−</m:t>
                        </m:r>
                        <m:d>
                          <m:dPr>
                            <m:begChr m:val="|"/>
                            <m:endChr m:val=""/>
                            <m:ctrlPr>
                              <a:rPr lang="en-US" altLang="zh-CN" i="1">
                                <a:latin typeface="Cambria Math" panose="02040503050406030204" pitchFamily="18" charset="0"/>
                              </a:rPr>
                            </m:ctrlPr>
                          </m:dPr>
                          <m:e>
                            <m:d>
                              <m:dPr>
                                <m:begChr m:val=""/>
                                <m:endChr m:val="⟩"/>
                                <m:ctrlPr>
                                  <a:rPr lang="en-US" altLang="zh-CN" i="1">
                                    <a:latin typeface="Cambria Math" panose="02040503050406030204" pitchFamily="18" charset="0"/>
                                  </a:rPr>
                                </m:ctrlPr>
                              </m:dPr>
                              <m:e>
                                <m:r>
                                  <a:rPr lang="en-US" altLang="zh-CN" b="0" i="1" smtClean="0">
                                    <a:latin typeface="Cambria Math" panose="02040503050406030204" pitchFamily="18" charset="0"/>
                                  </a:rPr>
                                  <m:t>1</m:t>
                                </m:r>
                              </m:e>
                            </m:d>
                          </m:e>
                        </m:d>
                      </m:e>
                    </m:d>
                  </m:oMath>
                </a14:m>
                <a:r>
                  <a:rPr lang="zh-CN" altLang="en-US" dirty="0"/>
                  <a:t>需要应用</a:t>
                </a:r>
                <a14:m>
                  <m:oMath xmlns:m="http://schemas.openxmlformats.org/officeDocument/2006/math">
                    <m:r>
                      <a:rPr lang="en-US" altLang="zh-CN" b="1" i="1" smtClean="0">
                        <a:solidFill>
                          <a:srgbClr val="C00000"/>
                        </a:solidFill>
                        <a:latin typeface="Cambria Math" panose="02040503050406030204" pitchFamily="18" charset="0"/>
                      </a:rPr>
                      <m:t>𝑯𝑿</m:t>
                    </m:r>
                  </m:oMath>
                </a14:m>
                <a:r>
                  <a:rPr lang="zh-CN" altLang="en-US" dirty="0"/>
                  <a:t>门</a:t>
                </a:r>
                <a:endParaRPr lang="en-US" altLang="zh-CN" dirty="0"/>
              </a:p>
              <a:p>
                <a:pPr lvl="1"/>
                <a:r>
                  <a:rPr lang="zh-CN" altLang="en-US" dirty="0"/>
                  <a:t>是先应用</a:t>
                </a:r>
                <a14:m>
                  <m:oMath xmlns:m="http://schemas.openxmlformats.org/officeDocument/2006/math">
                    <m:r>
                      <a:rPr lang="en-US" altLang="zh-CN" b="0" i="1" smtClean="0">
                        <a:latin typeface="Cambria Math" panose="02040503050406030204" pitchFamily="18" charset="0"/>
                      </a:rPr>
                      <m:t>𝐻</m:t>
                    </m:r>
                  </m:oMath>
                </a14:m>
                <a:r>
                  <a:rPr lang="zh-CN" altLang="en-US" dirty="0"/>
                  <a:t>门再应用</a:t>
                </a:r>
                <a14:m>
                  <m:oMath xmlns:m="http://schemas.openxmlformats.org/officeDocument/2006/math">
                    <m:r>
                      <a:rPr lang="en-US" altLang="zh-CN" b="0" i="1" smtClean="0">
                        <a:latin typeface="Cambria Math" panose="02040503050406030204" pitchFamily="18" charset="0"/>
                      </a:rPr>
                      <m:t>𝑋</m:t>
                    </m:r>
                  </m:oMath>
                </a14:m>
                <a:r>
                  <a:rPr lang="zh-CN" altLang="en-US" dirty="0"/>
                  <a:t>门，还是先应用</a:t>
                </a:r>
                <a14:m>
                  <m:oMath xmlns:m="http://schemas.openxmlformats.org/officeDocument/2006/math">
                    <m:r>
                      <a:rPr lang="en-US" altLang="zh-CN" b="0" i="1" smtClean="0">
                        <a:latin typeface="Cambria Math" panose="02040503050406030204" pitchFamily="18" charset="0"/>
                      </a:rPr>
                      <m:t>𝑋</m:t>
                    </m:r>
                  </m:oMath>
                </a14:m>
                <a:r>
                  <a:rPr lang="zh-CN" altLang="en-US" dirty="0"/>
                  <a:t>门再应用</a:t>
                </a:r>
                <a14:m>
                  <m:oMath xmlns:m="http://schemas.openxmlformats.org/officeDocument/2006/math">
                    <m:r>
                      <a:rPr lang="en-US" altLang="zh-CN" b="0" i="1" smtClean="0">
                        <a:latin typeface="Cambria Math" panose="02040503050406030204" pitchFamily="18" charset="0"/>
                      </a:rPr>
                      <m:t>𝐻</m:t>
                    </m:r>
                  </m:oMath>
                </a14:m>
                <a:r>
                  <a:rPr lang="zh-CN" altLang="en-US" dirty="0"/>
                  <a:t>门？</a:t>
                </a:r>
                <a:endParaRPr lang="en-US" altLang="zh-CN" dirty="0"/>
              </a:p>
              <a:p>
                <a:pPr lvl="2"/>
                <a:endParaRPr lang="en-US" altLang="zh-CN" dirty="0"/>
              </a:p>
              <a:p>
                <a:pPr lvl="2"/>
                <a:endParaRPr lang="en-US" altLang="zh-CN" dirty="0"/>
              </a:p>
              <a:p>
                <a:pPr lvl="2"/>
                <a:endParaRPr lang="en-US" altLang="zh-CN" dirty="0"/>
              </a:p>
              <a:p>
                <a:pPr lvl="1"/>
                <a:r>
                  <a:rPr lang="zh-CN" altLang="en-US" dirty="0"/>
                  <a:t>状态变换：量子门矩阵右乘状态向量</a:t>
                </a:r>
                <a:endParaRPr lang="en-US" altLang="zh-CN" dirty="0"/>
              </a:p>
              <a:p>
                <a:pPr lvl="2"/>
                <a14:m>
                  <m:oMath xmlns:m="http://schemas.openxmlformats.org/officeDocument/2006/math">
                    <m:r>
                      <a:rPr lang="en-US" altLang="zh-CN" b="0" i="1" smtClean="0">
                        <a:latin typeface="Cambria Math" panose="02040503050406030204" pitchFamily="18" charset="0"/>
                      </a:rPr>
                      <m:t>𝐻𝑋</m:t>
                    </m:r>
                    <m:d>
                      <m:dPr>
                        <m:begChr m:val="|"/>
                        <m:endChr m:val=""/>
                        <m:ctrlPr>
                          <a:rPr lang="en-US" altLang="zh-CN" i="1">
                            <a:latin typeface="Cambria Math" panose="02040503050406030204" pitchFamily="18" charset="0"/>
                          </a:rPr>
                        </m:ctrlPr>
                      </m:dPr>
                      <m:e>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0</m:t>
                            </m:r>
                          </m:e>
                        </m:d>
                      </m:e>
                    </m:d>
                    <m:r>
                      <a:rPr lang="en-US" altLang="zh-CN" b="0" i="1" smtClean="0">
                        <a:latin typeface="Cambria Math" panose="02040503050406030204" pitchFamily="18" charset="0"/>
                      </a:rPr>
                      <m:t>=</m:t>
                    </m:r>
                    <m:r>
                      <a:rPr lang="en-US" altLang="zh-CN" b="0" i="1" smtClean="0">
                        <a:latin typeface="Cambria Math" panose="02040503050406030204" pitchFamily="18" charset="0"/>
                      </a:rPr>
                      <m:t>𝐻</m:t>
                    </m:r>
                    <m:r>
                      <a:rPr lang="en-US" altLang="zh-CN" b="0" i="1" smtClean="0">
                        <a:latin typeface="Cambria Math" panose="02040503050406030204" pitchFamily="18" charset="0"/>
                        <a:ea typeface="Cambria Math" panose="02040503050406030204" pitchFamily="18" charset="0"/>
                      </a:rPr>
                      <m:t>∙</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𝑋</m:t>
                        </m:r>
                        <m:r>
                          <a:rPr lang="en-US" altLang="zh-CN" b="0" i="1" smtClean="0">
                            <a:latin typeface="Cambria Math" panose="02040503050406030204" pitchFamily="18" charset="0"/>
                            <a:ea typeface="Cambria Math" panose="02040503050406030204" pitchFamily="18" charset="0"/>
                          </a:rPr>
                          <m:t>∙</m:t>
                        </m:r>
                        <m:d>
                          <m:dPr>
                            <m:begChr m:val="|"/>
                            <m:endChr m:val=""/>
                            <m:ctrlPr>
                              <a:rPr lang="en-US" altLang="zh-CN" i="1">
                                <a:latin typeface="Cambria Math" panose="02040503050406030204" pitchFamily="18" charset="0"/>
                              </a:rPr>
                            </m:ctrlPr>
                          </m:dPr>
                          <m:e>
                            <m:d>
                              <m:dPr>
                                <m:begChr m:val=""/>
                                <m:endChr m:val="⟩"/>
                                <m:ctrlPr>
                                  <a:rPr lang="en-US" altLang="zh-CN" i="1">
                                    <a:latin typeface="Cambria Math" panose="02040503050406030204" pitchFamily="18" charset="0"/>
                                  </a:rPr>
                                </m:ctrlPr>
                              </m:dPr>
                              <m:e>
                                <m:r>
                                  <a:rPr lang="en-US" altLang="zh-CN" b="0" i="1" smtClean="0">
                                    <a:latin typeface="Cambria Math" panose="02040503050406030204" pitchFamily="18" charset="0"/>
                                  </a:rPr>
                                  <m:t>0</m:t>
                                </m:r>
                              </m:e>
                            </m:d>
                          </m:e>
                        </m:d>
                      </m:e>
                    </m:d>
                    <m:r>
                      <a:rPr lang="en-US" altLang="zh-CN" b="0" i="1" smtClean="0">
                        <a:latin typeface="Cambria Math" panose="02040503050406030204" pitchFamily="18" charset="0"/>
                      </a:rPr>
                      <m:t>=</m:t>
                    </m:r>
                    <m:r>
                      <a:rPr lang="en-US" altLang="zh-CN" b="0" i="1" smtClean="0">
                        <a:latin typeface="Cambria Math" panose="02040503050406030204" pitchFamily="18" charset="0"/>
                      </a:rPr>
                      <m:t>𝐻</m:t>
                    </m:r>
                    <m:d>
                      <m:dPr>
                        <m:begChr m:val="|"/>
                        <m:endChr m:val=""/>
                        <m:ctrlPr>
                          <a:rPr lang="en-US" altLang="zh-CN" i="1">
                            <a:latin typeface="Cambria Math" panose="02040503050406030204" pitchFamily="18" charset="0"/>
                          </a:rPr>
                        </m:ctrlPr>
                      </m:dPr>
                      <m:e>
                        <m:d>
                          <m:dPr>
                            <m:begChr m:val=""/>
                            <m:endChr m:val="⟩"/>
                            <m:ctrlPr>
                              <a:rPr lang="en-US" altLang="zh-CN" i="1">
                                <a:latin typeface="Cambria Math" panose="02040503050406030204" pitchFamily="18" charset="0"/>
                              </a:rPr>
                            </m:ctrlPr>
                          </m:dPr>
                          <m:e>
                            <m:r>
                              <a:rPr lang="en-US" altLang="zh-CN" b="0" i="1" smtClean="0">
                                <a:latin typeface="Cambria Math" panose="02040503050406030204" pitchFamily="18" charset="0"/>
                              </a:rPr>
                              <m:t>1</m:t>
                            </m:r>
                          </m:e>
                        </m:d>
                      </m:e>
                    </m:d>
                    <m:r>
                      <a:rPr lang="en-US" altLang="zh-CN" b="0" i="1" smtClean="0">
                        <a:latin typeface="Cambria Math" panose="02040503050406030204" pitchFamily="18" charset="0"/>
                      </a:rPr>
                      <m:t>=</m:t>
                    </m:r>
                    <m:d>
                      <m:dPr>
                        <m:begChr m:val="|"/>
                        <m:endChr m:val=""/>
                        <m:ctrlPr>
                          <a:rPr lang="en-US" altLang="zh-CN" i="1">
                            <a:latin typeface="Cambria Math" panose="02040503050406030204" pitchFamily="18" charset="0"/>
                          </a:rPr>
                        </m:ctrlPr>
                      </m:dPr>
                      <m:e>
                        <m:d>
                          <m:dPr>
                            <m:begChr m:val=""/>
                            <m:endChr m:val="⟩"/>
                            <m:ctrlPr>
                              <a:rPr lang="en-US" altLang="zh-CN" i="1">
                                <a:latin typeface="Cambria Math" panose="02040503050406030204" pitchFamily="18" charset="0"/>
                              </a:rPr>
                            </m:ctrlPr>
                          </m:dPr>
                          <m:e>
                            <m:r>
                              <a:rPr lang="en-US" altLang="zh-CN" b="0" i="1" smtClean="0">
                                <a:latin typeface="Cambria Math" panose="02040503050406030204" pitchFamily="18" charset="0"/>
                              </a:rPr>
                              <m:t>−</m:t>
                            </m:r>
                          </m:e>
                        </m:d>
                      </m:e>
                    </m:d>
                  </m:oMath>
                </a14:m>
                <a:endParaRPr lang="en-US" altLang="zh-CN" dirty="0"/>
              </a:p>
              <a:p>
                <a:r>
                  <a:rPr lang="zh-CN" altLang="en-US" dirty="0"/>
                  <a:t>量子线路表示与矩阵表示的量子门顺序相反！</a:t>
                </a:r>
                <a:endParaRPr lang="en-US" altLang="zh-CN" dirty="0"/>
              </a:p>
              <a:p>
                <a:pPr marL="671406" lvl="2" indent="0">
                  <a:lnSpc>
                    <a:spcPct val="100000"/>
                  </a:lnSpc>
                  <a:buNone/>
                </a:pPr>
                <a:r>
                  <a:rPr lang="en-US" altLang="zh-CN" b="0" dirty="0">
                    <a:solidFill>
                      <a:srgbClr val="7030A0"/>
                    </a:solidFill>
                  </a:rPr>
                  <a:t> </a:t>
                </a:r>
                <a14:m>
                  <m:oMath xmlns:m="http://schemas.openxmlformats.org/officeDocument/2006/math">
                    <m:sSub>
                      <m:sSubPr>
                        <m:ctrlPr>
                          <a:rPr lang="en-US" altLang="zh-CN" b="0" i="1" smtClean="0">
                            <a:solidFill>
                              <a:srgbClr val="7030A0"/>
                            </a:solidFill>
                            <a:latin typeface="Cambria Math" panose="02040503050406030204" pitchFamily="18" charset="0"/>
                          </a:rPr>
                        </m:ctrlPr>
                      </m:sSubPr>
                      <m:e>
                        <m:r>
                          <a:rPr lang="en-US" altLang="zh-CN" b="0" i="1" smtClean="0">
                            <a:solidFill>
                              <a:srgbClr val="7030A0"/>
                            </a:solidFill>
                            <a:latin typeface="Cambria Math" panose="02040503050406030204" pitchFamily="18" charset="0"/>
                          </a:rPr>
                          <m:t>𝐶𝑁𝑂𝑇</m:t>
                        </m:r>
                      </m:e>
                      <m:sub>
                        <m:r>
                          <a:rPr lang="en-US" altLang="zh-CN" b="0" i="1" smtClean="0">
                            <a:solidFill>
                              <a:srgbClr val="7030A0"/>
                            </a:solidFill>
                            <a:latin typeface="Cambria Math" panose="02040503050406030204" pitchFamily="18" charset="0"/>
                          </a:rPr>
                          <m:t>1,2</m:t>
                        </m:r>
                      </m:sub>
                    </m:sSub>
                    <m:r>
                      <a:rPr lang="en-US" altLang="zh-CN" b="0" i="1" smtClean="0">
                        <a:latin typeface="Cambria Math" panose="02040503050406030204" pitchFamily="18" charset="0"/>
                      </a:rPr>
                      <m:t>×</m:t>
                    </m:r>
                    <m:d>
                      <m:dPr>
                        <m:ctrlPr>
                          <a:rPr lang="en-US" altLang="zh-CN" b="0" i="1" smtClean="0">
                            <a:solidFill>
                              <a:srgbClr val="00B050"/>
                            </a:solidFill>
                            <a:latin typeface="Cambria Math" panose="02040503050406030204" pitchFamily="18" charset="0"/>
                          </a:rPr>
                        </m:ctrlPr>
                      </m:dPr>
                      <m:e>
                        <m:r>
                          <a:rPr lang="en-US" altLang="zh-CN" b="0" i="1" smtClean="0">
                            <a:solidFill>
                              <a:srgbClr val="00B050"/>
                            </a:solidFill>
                            <a:latin typeface="Cambria Math" panose="02040503050406030204" pitchFamily="18" charset="0"/>
                          </a:rPr>
                          <m:t>𝐻</m:t>
                        </m:r>
                        <m:r>
                          <a:rPr lang="en-US" altLang="zh-CN" b="0" i="1" smtClean="0">
                            <a:solidFill>
                              <a:srgbClr val="00B050"/>
                            </a:solidFill>
                            <a:latin typeface="Cambria Math" panose="02040503050406030204" pitchFamily="18" charset="0"/>
                          </a:rPr>
                          <m:t>⊗</m:t>
                        </m:r>
                        <m:r>
                          <a:rPr lang="en-US" altLang="zh-CN" b="0" i="1" smtClean="0">
                            <a:solidFill>
                              <a:srgbClr val="00B050"/>
                            </a:solidFill>
                            <a:latin typeface="Cambria Math" panose="02040503050406030204" pitchFamily="18" charset="0"/>
                          </a:rPr>
                          <m:t>𝐼</m:t>
                        </m:r>
                      </m:e>
                    </m:d>
                    <m:r>
                      <a:rPr lang="en-US" altLang="zh-CN" b="0" i="1" smtClean="0">
                        <a:latin typeface="Cambria Math" panose="02040503050406030204" pitchFamily="18" charset="0"/>
                      </a:rPr>
                      <m:t>=</m:t>
                    </m:r>
                    <m:d>
                      <m:dPr>
                        <m:begChr m:val="["/>
                        <m:endChr m:val="]"/>
                        <m:ctrlPr>
                          <a:rPr lang="en-US" altLang="zh-CN" b="0" i="1" smtClean="0">
                            <a:solidFill>
                              <a:srgbClr val="7030A0"/>
                            </a:solidFill>
                            <a:latin typeface="Cambria Math" panose="02040503050406030204" pitchFamily="18" charset="0"/>
                          </a:rPr>
                        </m:ctrlPr>
                      </m:dPr>
                      <m:e>
                        <m:m>
                          <m:mPr>
                            <m:mcs>
                              <m:mc>
                                <m:mcPr>
                                  <m:count m:val="4"/>
                                  <m:mcJc m:val="center"/>
                                </m:mcPr>
                              </m:mc>
                            </m:mcs>
                            <m:ctrlPr>
                              <a:rPr lang="en-US" altLang="zh-CN" b="0" i="1" smtClean="0">
                                <a:solidFill>
                                  <a:srgbClr val="7030A0"/>
                                </a:solidFill>
                                <a:latin typeface="Cambria Math" panose="02040503050406030204" pitchFamily="18" charset="0"/>
                              </a:rPr>
                            </m:ctrlPr>
                          </m:mPr>
                          <m:mr>
                            <m:e>
                              <m:r>
                                <m:rPr>
                                  <m:brk m:alnAt="7"/>
                                </m:rPr>
                                <a:rPr lang="en-US" altLang="zh-CN" b="0" i="1" smtClean="0">
                                  <a:solidFill>
                                    <a:srgbClr val="7030A0"/>
                                  </a:solidFill>
                                  <a:latin typeface="Cambria Math" panose="02040503050406030204" pitchFamily="18" charset="0"/>
                                </a:rPr>
                                <m:t>1</m:t>
                              </m:r>
                            </m:e>
                            <m:e>
                              <m:r>
                                <a:rPr lang="en-US" altLang="zh-CN" b="0" i="1" smtClean="0">
                                  <a:solidFill>
                                    <a:srgbClr val="7030A0"/>
                                  </a:solidFill>
                                  <a:latin typeface="Cambria Math" panose="02040503050406030204" pitchFamily="18" charset="0"/>
                                </a:rPr>
                                <m:t> </m:t>
                              </m:r>
                            </m:e>
                            <m:e>
                              <m:r>
                                <a:rPr lang="en-US" altLang="zh-CN" b="0" i="1" smtClean="0">
                                  <a:solidFill>
                                    <a:srgbClr val="7030A0"/>
                                  </a:solidFill>
                                  <a:latin typeface="Cambria Math" panose="02040503050406030204" pitchFamily="18" charset="0"/>
                                </a:rPr>
                                <m:t> </m:t>
                              </m:r>
                            </m:e>
                            <m:e>
                              <m:r>
                                <a:rPr lang="en-US" altLang="zh-CN" b="0" i="1" smtClean="0">
                                  <a:solidFill>
                                    <a:srgbClr val="7030A0"/>
                                  </a:solidFill>
                                  <a:latin typeface="Cambria Math" panose="02040503050406030204" pitchFamily="18" charset="0"/>
                                </a:rPr>
                                <m:t> </m:t>
                              </m:r>
                            </m:e>
                          </m:mr>
                          <m:mr>
                            <m:e>
                              <m:r>
                                <a:rPr lang="en-US" altLang="zh-CN" b="0" i="1" smtClean="0">
                                  <a:solidFill>
                                    <a:srgbClr val="7030A0"/>
                                  </a:solidFill>
                                  <a:latin typeface="Cambria Math" panose="02040503050406030204" pitchFamily="18" charset="0"/>
                                </a:rPr>
                                <m:t> </m:t>
                              </m:r>
                            </m:e>
                            <m:e>
                              <m:r>
                                <a:rPr lang="en-US" altLang="zh-CN" b="0" i="1" smtClean="0">
                                  <a:solidFill>
                                    <a:srgbClr val="7030A0"/>
                                  </a:solidFill>
                                  <a:latin typeface="Cambria Math" panose="02040503050406030204" pitchFamily="18" charset="0"/>
                                </a:rPr>
                                <m:t>1</m:t>
                              </m:r>
                            </m:e>
                            <m:e>
                              <m:r>
                                <a:rPr lang="en-US" altLang="zh-CN" b="0" i="1" smtClean="0">
                                  <a:solidFill>
                                    <a:srgbClr val="7030A0"/>
                                  </a:solidFill>
                                  <a:latin typeface="Cambria Math" panose="02040503050406030204" pitchFamily="18" charset="0"/>
                                </a:rPr>
                                <m:t> </m:t>
                              </m:r>
                            </m:e>
                            <m:e>
                              <m:r>
                                <a:rPr lang="en-US" altLang="zh-CN" b="0" i="1" smtClean="0">
                                  <a:solidFill>
                                    <a:srgbClr val="7030A0"/>
                                  </a:solidFill>
                                  <a:latin typeface="Cambria Math" panose="02040503050406030204" pitchFamily="18" charset="0"/>
                                </a:rPr>
                                <m:t> </m:t>
                              </m:r>
                            </m:e>
                          </m:mr>
                          <m:mr>
                            <m:e>
                              <m:r>
                                <a:rPr lang="en-US" altLang="zh-CN" b="0" i="1" smtClean="0">
                                  <a:solidFill>
                                    <a:srgbClr val="7030A0"/>
                                  </a:solidFill>
                                  <a:latin typeface="Cambria Math" panose="02040503050406030204" pitchFamily="18" charset="0"/>
                                </a:rPr>
                                <m:t> </m:t>
                              </m:r>
                            </m:e>
                            <m:e>
                              <m:r>
                                <a:rPr lang="en-US" altLang="zh-CN" b="0" i="1" smtClean="0">
                                  <a:solidFill>
                                    <a:srgbClr val="7030A0"/>
                                  </a:solidFill>
                                  <a:latin typeface="Cambria Math" panose="02040503050406030204" pitchFamily="18" charset="0"/>
                                </a:rPr>
                                <m:t> </m:t>
                              </m:r>
                            </m:e>
                            <m:e>
                              <m:r>
                                <a:rPr lang="en-US" altLang="zh-CN" b="0" i="1" smtClean="0">
                                  <a:solidFill>
                                    <a:srgbClr val="7030A0"/>
                                  </a:solidFill>
                                  <a:latin typeface="Cambria Math" panose="02040503050406030204" pitchFamily="18" charset="0"/>
                                </a:rPr>
                                <m:t> </m:t>
                              </m:r>
                            </m:e>
                            <m:e>
                              <m:r>
                                <a:rPr lang="en-US" altLang="zh-CN" b="0" i="1" smtClean="0">
                                  <a:solidFill>
                                    <a:srgbClr val="7030A0"/>
                                  </a:solidFill>
                                  <a:latin typeface="Cambria Math" panose="02040503050406030204" pitchFamily="18" charset="0"/>
                                </a:rPr>
                                <m:t>1</m:t>
                              </m:r>
                            </m:e>
                          </m:mr>
                          <m:mr>
                            <m:e>
                              <m:r>
                                <a:rPr lang="en-US" altLang="zh-CN" b="0" i="1" smtClean="0">
                                  <a:solidFill>
                                    <a:srgbClr val="7030A0"/>
                                  </a:solidFill>
                                  <a:latin typeface="Cambria Math" panose="02040503050406030204" pitchFamily="18" charset="0"/>
                                </a:rPr>
                                <m:t> </m:t>
                              </m:r>
                            </m:e>
                            <m:e>
                              <m:r>
                                <a:rPr lang="en-US" altLang="zh-CN" b="0" i="1" smtClean="0">
                                  <a:solidFill>
                                    <a:srgbClr val="7030A0"/>
                                  </a:solidFill>
                                  <a:latin typeface="Cambria Math" panose="02040503050406030204" pitchFamily="18" charset="0"/>
                                </a:rPr>
                                <m:t> </m:t>
                              </m:r>
                            </m:e>
                            <m:e>
                              <m:r>
                                <a:rPr lang="en-US" altLang="zh-CN" b="0" i="1" smtClean="0">
                                  <a:solidFill>
                                    <a:srgbClr val="7030A0"/>
                                  </a:solidFill>
                                  <a:latin typeface="Cambria Math" panose="02040503050406030204" pitchFamily="18" charset="0"/>
                                </a:rPr>
                                <m:t>1</m:t>
                              </m:r>
                            </m:e>
                            <m:e>
                              <m:r>
                                <a:rPr lang="en-US" altLang="zh-CN" b="0" i="1" smtClean="0">
                                  <a:solidFill>
                                    <a:srgbClr val="7030A0"/>
                                  </a:solidFill>
                                  <a:latin typeface="Cambria Math" panose="02040503050406030204" pitchFamily="18" charset="0"/>
                                </a:rPr>
                                <m:t> </m:t>
                              </m:r>
                            </m:e>
                          </m:mr>
                        </m:m>
                      </m:e>
                    </m:d>
                    <m:f>
                      <m:fPr>
                        <m:ctrlPr>
                          <a:rPr lang="en-US" altLang="zh-CN" i="1" smtClean="0">
                            <a:solidFill>
                              <a:srgbClr val="00B050"/>
                            </a:solidFill>
                            <a:latin typeface="Cambria Math" panose="02040503050406030204" pitchFamily="18" charset="0"/>
                          </a:rPr>
                        </m:ctrlPr>
                      </m:fPr>
                      <m:num>
                        <m:r>
                          <a:rPr lang="en-US" altLang="zh-CN" i="1">
                            <a:solidFill>
                              <a:srgbClr val="00B050"/>
                            </a:solidFill>
                            <a:latin typeface="Cambria Math" panose="02040503050406030204" pitchFamily="18" charset="0"/>
                          </a:rPr>
                          <m:t>1</m:t>
                        </m:r>
                      </m:num>
                      <m:den>
                        <m:rad>
                          <m:radPr>
                            <m:degHide m:val="on"/>
                            <m:ctrlPr>
                              <a:rPr lang="en-US" altLang="zh-CN" i="1">
                                <a:solidFill>
                                  <a:srgbClr val="00B050"/>
                                </a:solidFill>
                                <a:latin typeface="Cambria Math" panose="02040503050406030204" pitchFamily="18" charset="0"/>
                              </a:rPr>
                            </m:ctrlPr>
                          </m:radPr>
                          <m:deg/>
                          <m:e>
                            <m:r>
                              <a:rPr lang="en-US" altLang="zh-CN" i="1">
                                <a:solidFill>
                                  <a:srgbClr val="00B050"/>
                                </a:solidFill>
                                <a:latin typeface="Cambria Math" panose="02040503050406030204" pitchFamily="18" charset="0"/>
                              </a:rPr>
                              <m:t>2</m:t>
                            </m:r>
                          </m:e>
                        </m:rad>
                      </m:den>
                    </m:f>
                    <m:d>
                      <m:dPr>
                        <m:begChr m:val="["/>
                        <m:endChr m:val="]"/>
                        <m:ctrlPr>
                          <a:rPr lang="en-US" altLang="zh-CN" b="0" i="1" smtClean="0">
                            <a:solidFill>
                              <a:srgbClr val="00B050"/>
                            </a:solidFill>
                            <a:latin typeface="Cambria Math" panose="02040503050406030204" pitchFamily="18" charset="0"/>
                          </a:rPr>
                        </m:ctrlPr>
                      </m:dPr>
                      <m:e>
                        <m:m>
                          <m:mPr>
                            <m:mcs>
                              <m:mc>
                                <m:mcPr>
                                  <m:count m:val="4"/>
                                  <m:mcJc m:val="center"/>
                                </m:mcPr>
                              </m:mc>
                            </m:mcs>
                            <m:ctrlPr>
                              <a:rPr lang="en-US" altLang="zh-CN" b="0" i="1" smtClean="0">
                                <a:solidFill>
                                  <a:srgbClr val="00B050"/>
                                </a:solidFill>
                                <a:latin typeface="Cambria Math" panose="02040503050406030204" pitchFamily="18" charset="0"/>
                              </a:rPr>
                            </m:ctrlPr>
                          </m:mPr>
                          <m:mr>
                            <m:e>
                              <m:r>
                                <m:rPr>
                                  <m:brk m:alnAt="7"/>
                                </m:rPr>
                                <a:rPr lang="en-US" altLang="zh-CN" b="0" i="1" smtClean="0">
                                  <a:solidFill>
                                    <a:srgbClr val="00B050"/>
                                  </a:solidFill>
                                  <a:latin typeface="Cambria Math" panose="02040503050406030204" pitchFamily="18" charset="0"/>
                                </a:rPr>
                                <m:t>1</m:t>
                              </m:r>
                            </m:e>
                            <m:e>
                              <m:r>
                                <a:rPr lang="en-US" altLang="zh-CN" b="0" i="1" smtClean="0">
                                  <a:solidFill>
                                    <a:srgbClr val="00B050"/>
                                  </a:solidFill>
                                  <a:latin typeface="Cambria Math" panose="02040503050406030204" pitchFamily="18" charset="0"/>
                                </a:rPr>
                                <m:t> </m:t>
                              </m:r>
                            </m:e>
                            <m:e>
                              <m:r>
                                <a:rPr lang="en-US" altLang="zh-CN" b="0" i="1" smtClean="0">
                                  <a:solidFill>
                                    <a:srgbClr val="00B050"/>
                                  </a:solidFill>
                                  <a:latin typeface="Cambria Math" panose="02040503050406030204" pitchFamily="18" charset="0"/>
                                </a:rPr>
                                <m:t>1</m:t>
                              </m:r>
                            </m:e>
                            <m:e>
                              <m:r>
                                <a:rPr lang="en-US" altLang="zh-CN" b="0" i="1" smtClean="0">
                                  <a:solidFill>
                                    <a:srgbClr val="00B050"/>
                                  </a:solidFill>
                                  <a:latin typeface="Cambria Math" panose="02040503050406030204" pitchFamily="18" charset="0"/>
                                </a:rPr>
                                <m:t> </m:t>
                              </m:r>
                            </m:e>
                          </m:mr>
                          <m:mr>
                            <m:e>
                              <m:r>
                                <a:rPr lang="en-US" altLang="zh-CN" b="0" i="1" smtClean="0">
                                  <a:solidFill>
                                    <a:srgbClr val="00B050"/>
                                  </a:solidFill>
                                  <a:latin typeface="Cambria Math" panose="02040503050406030204" pitchFamily="18" charset="0"/>
                                </a:rPr>
                                <m:t> </m:t>
                              </m:r>
                            </m:e>
                            <m:e>
                              <m:r>
                                <a:rPr lang="en-US" altLang="zh-CN" b="0" i="1" smtClean="0">
                                  <a:solidFill>
                                    <a:srgbClr val="00B050"/>
                                  </a:solidFill>
                                  <a:latin typeface="Cambria Math" panose="02040503050406030204" pitchFamily="18" charset="0"/>
                                </a:rPr>
                                <m:t>1</m:t>
                              </m:r>
                            </m:e>
                            <m:e>
                              <m:r>
                                <a:rPr lang="en-US" altLang="zh-CN" b="0" i="1" smtClean="0">
                                  <a:solidFill>
                                    <a:srgbClr val="00B050"/>
                                  </a:solidFill>
                                  <a:latin typeface="Cambria Math" panose="02040503050406030204" pitchFamily="18" charset="0"/>
                                </a:rPr>
                                <m:t> </m:t>
                              </m:r>
                            </m:e>
                            <m:e>
                              <m:r>
                                <a:rPr lang="en-US" altLang="zh-CN" b="0" i="1" smtClean="0">
                                  <a:solidFill>
                                    <a:srgbClr val="00B050"/>
                                  </a:solidFill>
                                  <a:latin typeface="Cambria Math" panose="02040503050406030204" pitchFamily="18" charset="0"/>
                                </a:rPr>
                                <m:t>1</m:t>
                              </m:r>
                            </m:e>
                          </m:mr>
                          <m:mr>
                            <m:e>
                              <m:r>
                                <a:rPr lang="en-US" altLang="zh-CN" b="0" i="1" smtClean="0">
                                  <a:solidFill>
                                    <a:srgbClr val="00B050"/>
                                  </a:solidFill>
                                  <a:latin typeface="Cambria Math" panose="02040503050406030204" pitchFamily="18" charset="0"/>
                                </a:rPr>
                                <m:t>1</m:t>
                              </m:r>
                            </m:e>
                            <m:e>
                              <m:r>
                                <a:rPr lang="en-US" altLang="zh-CN" b="0" i="1" smtClean="0">
                                  <a:solidFill>
                                    <a:srgbClr val="00B050"/>
                                  </a:solidFill>
                                  <a:latin typeface="Cambria Math" panose="02040503050406030204" pitchFamily="18" charset="0"/>
                                </a:rPr>
                                <m:t> </m:t>
                              </m:r>
                            </m:e>
                            <m:e>
                              <m:r>
                                <a:rPr lang="en-US" altLang="zh-CN" b="0" i="1" smtClean="0">
                                  <a:solidFill>
                                    <a:srgbClr val="00B050"/>
                                  </a:solidFill>
                                  <a:latin typeface="Cambria Math" panose="02040503050406030204" pitchFamily="18" charset="0"/>
                                </a:rPr>
                                <m:t>−1</m:t>
                              </m:r>
                            </m:e>
                            <m:e>
                              <m:r>
                                <a:rPr lang="en-US" altLang="zh-CN" b="0" i="1" smtClean="0">
                                  <a:solidFill>
                                    <a:srgbClr val="00B050"/>
                                  </a:solidFill>
                                  <a:latin typeface="Cambria Math" panose="02040503050406030204" pitchFamily="18" charset="0"/>
                                </a:rPr>
                                <m:t> </m:t>
                              </m:r>
                            </m:e>
                          </m:mr>
                          <m:mr>
                            <m:e>
                              <m:r>
                                <a:rPr lang="en-US" altLang="zh-CN" b="0" i="1" smtClean="0">
                                  <a:solidFill>
                                    <a:srgbClr val="00B050"/>
                                  </a:solidFill>
                                  <a:latin typeface="Cambria Math" panose="02040503050406030204" pitchFamily="18" charset="0"/>
                                </a:rPr>
                                <m:t> </m:t>
                              </m:r>
                            </m:e>
                            <m:e>
                              <m:r>
                                <a:rPr lang="en-US" altLang="zh-CN" b="0" i="1" smtClean="0">
                                  <a:solidFill>
                                    <a:srgbClr val="00B050"/>
                                  </a:solidFill>
                                  <a:latin typeface="Cambria Math" panose="02040503050406030204" pitchFamily="18" charset="0"/>
                                </a:rPr>
                                <m:t>1</m:t>
                              </m:r>
                            </m:e>
                            <m:e>
                              <m:r>
                                <a:rPr lang="en-US" altLang="zh-CN" b="0" i="1" smtClean="0">
                                  <a:solidFill>
                                    <a:srgbClr val="00B050"/>
                                  </a:solidFill>
                                  <a:latin typeface="Cambria Math" panose="02040503050406030204" pitchFamily="18" charset="0"/>
                                </a:rPr>
                                <m:t> </m:t>
                              </m:r>
                            </m:e>
                            <m:e>
                              <m:r>
                                <a:rPr lang="en-US" altLang="zh-CN" b="0" i="1" smtClean="0">
                                  <a:solidFill>
                                    <a:srgbClr val="00B050"/>
                                  </a:solidFill>
                                  <a:latin typeface="Cambria Math" panose="02040503050406030204" pitchFamily="18" charset="0"/>
                                </a:rPr>
                                <m:t>−1</m:t>
                              </m:r>
                            </m:e>
                          </m:mr>
                        </m:m>
                      </m:e>
                    </m:d>
                  </m:oMath>
                </a14:m>
                <a:endParaRPr lang="en-US" altLang="zh-CN" b="0" i="1" dirty="0">
                  <a:solidFill>
                    <a:srgbClr val="FFC000"/>
                  </a:solidFill>
                  <a:latin typeface="Cambria Math" panose="02040503050406030204" pitchFamily="18" charset="0"/>
                </a:endParaRPr>
              </a:p>
              <a:p>
                <a:pPr marL="702891" lvl="2" indent="0">
                  <a:lnSpc>
                    <a:spcPct val="100000"/>
                  </a:lnSpc>
                  <a:buNone/>
                </a:pPr>
                <a:r>
                  <a:rPr lang="en-US" altLang="zh-CN" b="0" dirty="0"/>
                  <a:t>  </a:t>
                </a:r>
                <a14:m>
                  <m:oMath xmlns:m="http://schemas.openxmlformats.org/officeDocument/2006/math">
                    <m:r>
                      <a:rPr lang="en-US" altLang="zh-CN" b="0" i="1" smtClean="0">
                        <a:latin typeface="Cambria Math" panose="02040503050406030204" pitchFamily="18" charset="0"/>
                      </a:rPr>
                      <m:t>=</m:t>
                    </m:r>
                    <m:f>
                      <m:fPr>
                        <m:ctrlPr>
                          <a:rPr lang="en-US" altLang="zh-CN" b="0" i="1" smtClean="0">
                            <a:solidFill>
                              <a:srgbClr val="00B050"/>
                            </a:solidFill>
                            <a:latin typeface="Cambria Math" panose="02040503050406030204" pitchFamily="18" charset="0"/>
                          </a:rPr>
                        </m:ctrlPr>
                      </m:fPr>
                      <m:num>
                        <m:r>
                          <a:rPr lang="en-US" altLang="zh-CN" b="0" i="1" smtClean="0">
                            <a:solidFill>
                              <a:srgbClr val="00B050"/>
                            </a:solidFill>
                            <a:latin typeface="Cambria Math" panose="02040503050406030204" pitchFamily="18" charset="0"/>
                          </a:rPr>
                          <m:t>1</m:t>
                        </m:r>
                      </m:num>
                      <m:den>
                        <m:rad>
                          <m:radPr>
                            <m:degHide m:val="on"/>
                            <m:ctrlPr>
                              <a:rPr lang="en-US" altLang="zh-CN" b="0" i="1" smtClean="0">
                                <a:solidFill>
                                  <a:srgbClr val="00B050"/>
                                </a:solidFill>
                                <a:latin typeface="Cambria Math" panose="02040503050406030204" pitchFamily="18" charset="0"/>
                              </a:rPr>
                            </m:ctrlPr>
                          </m:radPr>
                          <m:deg/>
                          <m:e>
                            <m:r>
                              <a:rPr lang="en-US" altLang="zh-CN" b="0" i="1" smtClean="0">
                                <a:solidFill>
                                  <a:srgbClr val="00B050"/>
                                </a:solidFill>
                                <a:latin typeface="Cambria Math" panose="02040503050406030204" pitchFamily="18" charset="0"/>
                              </a:rPr>
                              <m:t>2</m:t>
                            </m:r>
                          </m:e>
                        </m:rad>
                      </m:den>
                    </m:f>
                    <m:d>
                      <m:dPr>
                        <m:begChr m:val="["/>
                        <m:endChr m:val="]"/>
                        <m:ctrlPr>
                          <a:rPr lang="en-US" altLang="zh-CN" b="0" i="1" smtClean="0">
                            <a:solidFill>
                              <a:srgbClr val="7030A0"/>
                            </a:solidFill>
                            <a:latin typeface="Cambria Math" panose="02040503050406030204" pitchFamily="18" charset="0"/>
                          </a:rPr>
                        </m:ctrlPr>
                      </m:dPr>
                      <m:e>
                        <m:m>
                          <m:mPr>
                            <m:mcs>
                              <m:mc>
                                <m:mcPr>
                                  <m:count m:val="2"/>
                                  <m:mcJc m:val="center"/>
                                </m:mcPr>
                              </m:mc>
                            </m:mcs>
                            <m:ctrlPr>
                              <a:rPr lang="en-US" altLang="zh-CN" b="0" i="1" smtClean="0">
                                <a:solidFill>
                                  <a:srgbClr val="7030A0"/>
                                </a:solidFill>
                                <a:latin typeface="Cambria Math" panose="02040503050406030204" pitchFamily="18" charset="0"/>
                              </a:rPr>
                            </m:ctrlPr>
                          </m:mPr>
                          <m:mr>
                            <m:e>
                              <m:r>
                                <m:rPr>
                                  <m:brk m:alnAt="7"/>
                                </m:rPr>
                                <a:rPr lang="en-US" altLang="zh-CN" b="0" i="1" smtClean="0">
                                  <a:solidFill>
                                    <a:srgbClr val="7030A0"/>
                                  </a:solidFill>
                                  <a:latin typeface="Cambria Math" panose="02040503050406030204" pitchFamily="18" charset="0"/>
                                </a:rPr>
                                <m:t>𝐼</m:t>
                              </m:r>
                            </m:e>
                            <m:e>
                              <m:r>
                                <a:rPr lang="en-US" altLang="zh-CN" b="0" i="1" smtClean="0">
                                  <a:solidFill>
                                    <a:srgbClr val="7030A0"/>
                                  </a:solidFill>
                                  <a:latin typeface="Cambria Math" panose="02040503050406030204" pitchFamily="18" charset="0"/>
                                </a:rPr>
                                <m:t> </m:t>
                              </m:r>
                            </m:e>
                          </m:mr>
                          <m:mr>
                            <m:e>
                              <m:r>
                                <a:rPr lang="en-US" altLang="zh-CN" b="0" i="1" smtClean="0">
                                  <a:solidFill>
                                    <a:srgbClr val="7030A0"/>
                                  </a:solidFill>
                                  <a:latin typeface="Cambria Math" panose="02040503050406030204" pitchFamily="18" charset="0"/>
                                </a:rPr>
                                <m:t> </m:t>
                              </m:r>
                            </m:e>
                            <m:e>
                              <m:r>
                                <a:rPr lang="en-US" altLang="zh-CN" b="0" i="1" smtClean="0">
                                  <a:solidFill>
                                    <a:srgbClr val="7030A0"/>
                                  </a:solidFill>
                                  <a:latin typeface="Cambria Math" panose="02040503050406030204" pitchFamily="18" charset="0"/>
                                </a:rPr>
                                <m:t>𝑋</m:t>
                              </m:r>
                            </m:e>
                          </m:mr>
                        </m:m>
                      </m:e>
                    </m:d>
                    <m:d>
                      <m:dPr>
                        <m:begChr m:val="["/>
                        <m:endChr m:val="]"/>
                        <m:ctrlPr>
                          <a:rPr lang="en-US" altLang="zh-CN" b="0" i="1" smtClean="0">
                            <a:solidFill>
                              <a:srgbClr val="00B050"/>
                            </a:solidFill>
                            <a:latin typeface="Cambria Math" panose="02040503050406030204" pitchFamily="18" charset="0"/>
                          </a:rPr>
                        </m:ctrlPr>
                      </m:dPr>
                      <m:e>
                        <m:m>
                          <m:mPr>
                            <m:mcs>
                              <m:mc>
                                <m:mcPr>
                                  <m:count m:val="2"/>
                                  <m:mcJc m:val="center"/>
                                </m:mcPr>
                              </m:mc>
                            </m:mcs>
                            <m:ctrlPr>
                              <a:rPr lang="en-US" altLang="zh-CN" b="0" i="1" smtClean="0">
                                <a:solidFill>
                                  <a:srgbClr val="00B050"/>
                                </a:solidFill>
                                <a:latin typeface="Cambria Math" panose="02040503050406030204" pitchFamily="18" charset="0"/>
                              </a:rPr>
                            </m:ctrlPr>
                          </m:mPr>
                          <m:mr>
                            <m:e>
                              <m:r>
                                <m:rPr>
                                  <m:brk m:alnAt="7"/>
                                </m:rPr>
                                <a:rPr lang="en-US" altLang="zh-CN" b="0" i="1" smtClean="0">
                                  <a:solidFill>
                                    <a:srgbClr val="00B050"/>
                                  </a:solidFill>
                                  <a:latin typeface="Cambria Math" panose="02040503050406030204" pitchFamily="18" charset="0"/>
                                </a:rPr>
                                <m:t>𝐼</m:t>
                              </m:r>
                            </m:e>
                            <m:e>
                              <m:r>
                                <a:rPr lang="en-US" altLang="zh-CN" b="0" i="1" smtClean="0">
                                  <a:solidFill>
                                    <a:srgbClr val="00B050"/>
                                  </a:solidFill>
                                  <a:latin typeface="Cambria Math" panose="02040503050406030204" pitchFamily="18" charset="0"/>
                                </a:rPr>
                                <m:t>𝐼</m:t>
                              </m:r>
                            </m:e>
                          </m:mr>
                          <m:mr>
                            <m:e>
                              <m:r>
                                <a:rPr lang="en-US" altLang="zh-CN" b="0" i="1" smtClean="0">
                                  <a:solidFill>
                                    <a:srgbClr val="00B050"/>
                                  </a:solidFill>
                                  <a:latin typeface="Cambria Math" panose="02040503050406030204" pitchFamily="18" charset="0"/>
                                </a:rPr>
                                <m:t>𝐼</m:t>
                              </m:r>
                            </m:e>
                            <m:e>
                              <m:r>
                                <a:rPr lang="en-US" altLang="zh-CN" b="0" i="1" smtClean="0">
                                  <a:solidFill>
                                    <a:srgbClr val="00B050"/>
                                  </a:solidFill>
                                  <a:latin typeface="Cambria Math" panose="02040503050406030204" pitchFamily="18" charset="0"/>
                                </a:rPr>
                                <m:t>−</m:t>
                              </m:r>
                              <m:r>
                                <a:rPr lang="en-US" altLang="zh-CN" b="0" i="1" smtClean="0">
                                  <a:solidFill>
                                    <a:srgbClr val="00B050"/>
                                  </a:solidFill>
                                  <a:latin typeface="Cambria Math" panose="02040503050406030204" pitchFamily="18" charset="0"/>
                                </a:rPr>
                                <m:t>𝐼</m:t>
                              </m:r>
                            </m:e>
                          </m:mr>
                        </m:m>
                      </m:e>
                    </m:d>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rad>
                          <m:radPr>
                            <m:degHide m:val="on"/>
                            <m:ctrlPr>
                              <a:rPr lang="en-US" altLang="zh-CN" b="0" i="1" smtClean="0">
                                <a:latin typeface="Cambria Math" panose="02040503050406030204" pitchFamily="18" charset="0"/>
                              </a:rPr>
                            </m:ctrlPr>
                          </m:radPr>
                          <m:deg/>
                          <m:e>
                            <m:r>
                              <a:rPr lang="en-US" altLang="zh-CN" b="0" i="1" smtClean="0">
                                <a:latin typeface="Cambria Math" panose="02040503050406030204" pitchFamily="18" charset="0"/>
                              </a:rPr>
                              <m:t>2</m:t>
                            </m:r>
                          </m:e>
                        </m:rad>
                      </m:den>
                    </m:f>
                    <m:d>
                      <m:dPr>
                        <m:begChr m:val="["/>
                        <m:endChr m:val="]"/>
                        <m:ctrlPr>
                          <a:rPr lang="en-US" altLang="zh-CN" b="0" i="1" smtClean="0">
                            <a:latin typeface="Cambria Math" panose="02040503050406030204" pitchFamily="18" charset="0"/>
                          </a:rPr>
                        </m:ctrlPr>
                      </m:dPr>
                      <m:e>
                        <m:m>
                          <m:mPr>
                            <m:mcs>
                              <m:mc>
                                <m:mcPr>
                                  <m:count m:val="2"/>
                                  <m:mcJc m:val="center"/>
                                </m:mcPr>
                              </m:mc>
                            </m:mcs>
                            <m:ctrlPr>
                              <a:rPr lang="en-US" altLang="zh-CN" b="0" i="1" smtClean="0">
                                <a:latin typeface="Cambria Math" panose="02040503050406030204" pitchFamily="18" charset="0"/>
                              </a:rPr>
                            </m:ctrlPr>
                          </m:mPr>
                          <m:mr>
                            <m:e>
                              <m:r>
                                <m:rPr>
                                  <m:brk m:alnAt="7"/>
                                </m:rPr>
                                <a:rPr lang="en-US" altLang="zh-CN" b="0" i="1" smtClean="0">
                                  <a:latin typeface="Cambria Math" panose="02040503050406030204" pitchFamily="18" charset="0"/>
                                </a:rPr>
                                <m:t>𝐼</m:t>
                              </m:r>
                            </m:e>
                            <m:e>
                              <m:r>
                                <a:rPr lang="en-US" altLang="zh-CN" b="0" i="1" smtClean="0">
                                  <a:latin typeface="Cambria Math" panose="02040503050406030204" pitchFamily="18" charset="0"/>
                                </a:rPr>
                                <m:t>𝐼</m:t>
                              </m:r>
                            </m:e>
                          </m:mr>
                          <m:mr>
                            <m:e>
                              <m:r>
                                <a:rPr lang="en-US" altLang="zh-CN" b="0" i="1" smtClean="0">
                                  <a:latin typeface="Cambria Math" panose="02040503050406030204" pitchFamily="18" charset="0"/>
                                </a:rPr>
                                <m:t>𝑋</m:t>
                              </m:r>
                            </m:e>
                            <m:e>
                              <m:r>
                                <a:rPr lang="en-US" altLang="zh-CN" b="0" i="1" smtClean="0">
                                  <a:latin typeface="Cambria Math" panose="02040503050406030204" pitchFamily="18" charset="0"/>
                                </a:rPr>
                                <m:t>−</m:t>
                              </m:r>
                              <m:r>
                                <a:rPr lang="en-US" altLang="zh-CN" b="0" i="1" smtClean="0">
                                  <a:latin typeface="Cambria Math" panose="02040503050406030204" pitchFamily="18" charset="0"/>
                                </a:rPr>
                                <m:t>𝑋</m:t>
                              </m:r>
                            </m:e>
                          </m:mr>
                        </m:m>
                      </m:e>
                    </m:d>
                  </m:oMath>
                </a14:m>
                <a:endParaRPr lang="en-US" altLang="zh-CN" b="0" i="1" dirty="0">
                  <a:latin typeface="Cambria Math" panose="02040503050406030204" pitchFamily="18" charset="0"/>
                </a:endParaRPr>
              </a:p>
              <a:p>
                <a:pPr marL="702891" lvl="2" indent="0">
                  <a:lnSpc>
                    <a:spcPct val="100000"/>
                  </a:lnSpc>
                  <a:buNone/>
                </a:pPr>
                <a:r>
                  <a:rPr lang="en-US" altLang="zh-CN" dirty="0"/>
                  <a:t>  </a:t>
                </a:r>
                <a14:m>
                  <m:oMath xmlns:m="http://schemas.openxmlformats.org/officeDocument/2006/math">
                    <m:r>
                      <a:rPr lang="en-US" altLang="zh-CN" b="0" i="1" smtClean="0">
                        <a:latin typeface="Cambria Math" panose="02040503050406030204" pitchFamily="18" charset="0"/>
                      </a:rPr>
                      <m:t>=</m:t>
                    </m:r>
                    <m:f>
                      <m:fPr>
                        <m:ctrlPr>
                          <a:rPr lang="en-US" altLang="zh-CN" i="1" smtClean="0">
                            <a:solidFill>
                              <a:schemeClr val="tx1"/>
                            </a:solidFill>
                            <a:latin typeface="Cambria Math" panose="02040503050406030204" pitchFamily="18" charset="0"/>
                          </a:rPr>
                        </m:ctrlPr>
                      </m:fPr>
                      <m:num>
                        <m:r>
                          <a:rPr lang="en-US" altLang="zh-CN" b="0" i="1">
                            <a:solidFill>
                              <a:schemeClr val="tx1"/>
                            </a:solidFill>
                            <a:latin typeface="Cambria Math" panose="02040503050406030204" pitchFamily="18" charset="0"/>
                          </a:rPr>
                          <m:t>1</m:t>
                        </m:r>
                      </m:num>
                      <m:den>
                        <m:rad>
                          <m:radPr>
                            <m:degHide m:val="on"/>
                            <m:ctrlPr>
                              <a:rPr lang="en-US" altLang="zh-CN" i="1">
                                <a:solidFill>
                                  <a:schemeClr val="tx1"/>
                                </a:solidFill>
                                <a:latin typeface="Cambria Math" panose="02040503050406030204" pitchFamily="18" charset="0"/>
                              </a:rPr>
                            </m:ctrlPr>
                          </m:radPr>
                          <m:deg/>
                          <m:e>
                            <m:r>
                              <a:rPr lang="en-US" altLang="zh-CN" b="0" i="1">
                                <a:solidFill>
                                  <a:schemeClr val="tx1"/>
                                </a:solidFill>
                                <a:latin typeface="Cambria Math" panose="02040503050406030204" pitchFamily="18" charset="0"/>
                              </a:rPr>
                              <m:t>2</m:t>
                            </m:r>
                          </m:e>
                        </m:rad>
                      </m:den>
                    </m:f>
                    <m:d>
                      <m:dPr>
                        <m:begChr m:val="["/>
                        <m:endChr m:val="]"/>
                        <m:ctrlPr>
                          <a:rPr lang="en-US" altLang="zh-CN" i="1">
                            <a:solidFill>
                              <a:schemeClr val="tx1"/>
                            </a:solidFill>
                            <a:latin typeface="Cambria Math" panose="02040503050406030204" pitchFamily="18" charset="0"/>
                          </a:rPr>
                        </m:ctrlPr>
                      </m:dPr>
                      <m:e>
                        <m:m>
                          <m:mPr>
                            <m:mcs>
                              <m:mc>
                                <m:mcPr>
                                  <m:count m:val="4"/>
                                  <m:mcJc m:val="center"/>
                                </m:mcPr>
                              </m:mc>
                            </m:mcs>
                            <m:ctrlPr>
                              <a:rPr lang="en-US" altLang="zh-CN" i="1">
                                <a:solidFill>
                                  <a:schemeClr val="tx1"/>
                                </a:solidFill>
                                <a:latin typeface="Cambria Math" panose="02040503050406030204" pitchFamily="18" charset="0"/>
                              </a:rPr>
                            </m:ctrlPr>
                          </m:mPr>
                          <m:mr>
                            <m:e>
                              <m:r>
                                <m:rPr>
                                  <m:brk m:alnAt="7"/>
                                </m:rPr>
                                <a:rPr lang="en-US" altLang="zh-CN" b="0" i="1">
                                  <a:solidFill>
                                    <a:schemeClr val="tx1"/>
                                  </a:solidFill>
                                  <a:latin typeface="Cambria Math" panose="02040503050406030204" pitchFamily="18" charset="0"/>
                                </a:rPr>
                                <m:t>1</m:t>
                              </m:r>
                            </m:e>
                            <m:e>
                              <m:r>
                                <a:rPr lang="en-US" altLang="zh-CN" b="0" i="1">
                                  <a:solidFill>
                                    <a:schemeClr val="tx1"/>
                                  </a:solidFill>
                                  <a:latin typeface="Cambria Math" panose="02040503050406030204" pitchFamily="18" charset="0"/>
                                </a:rPr>
                                <m:t> </m:t>
                              </m:r>
                            </m:e>
                            <m:e>
                              <m:r>
                                <a:rPr lang="en-US" altLang="zh-CN" b="0" i="1">
                                  <a:solidFill>
                                    <a:schemeClr val="tx1"/>
                                  </a:solidFill>
                                  <a:latin typeface="Cambria Math" panose="02040503050406030204" pitchFamily="18" charset="0"/>
                                </a:rPr>
                                <m:t>1</m:t>
                              </m:r>
                            </m:e>
                            <m:e>
                              <m:r>
                                <a:rPr lang="en-US" altLang="zh-CN" b="0" i="1">
                                  <a:solidFill>
                                    <a:schemeClr val="tx1"/>
                                  </a:solidFill>
                                  <a:latin typeface="Cambria Math" panose="02040503050406030204" pitchFamily="18" charset="0"/>
                                </a:rPr>
                                <m:t> </m:t>
                              </m:r>
                            </m:e>
                          </m:mr>
                          <m:mr>
                            <m:e>
                              <m:r>
                                <a:rPr lang="en-US" altLang="zh-CN" b="0" i="1">
                                  <a:solidFill>
                                    <a:schemeClr val="tx1"/>
                                  </a:solidFill>
                                  <a:latin typeface="Cambria Math" panose="02040503050406030204" pitchFamily="18" charset="0"/>
                                </a:rPr>
                                <m:t> </m:t>
                              </m:r>
                            </m:e>
                            <m:e>
                              <m:r>
                                <a:rPr lang="en-US" altLang="zh-CN" b="0" i="1">
                                  <a:solidFill>
                                    <a:schemeClr val="tx1"/>
                                  </a:solidFill>
                                  <a:latin typeface="Cambria Math" panose="02040503050406030204" pitchFamily="18" charset="0"/>
                                </a:rPr>
                                <m:t>1</m:t>
                              </m:r>
                            </m:e>
                            <m:e>
                              <m:r>
                                <a:rPr lang="en-US" altLang="zh-CN" b="0" i="1">
                                  <a:solidFill>
                                    <a:schemeClr val="tx1"/>
                                  </a:solidFill>
                                  <a:latin typeface="Cambria Math" panose="02040503050406030204" pitchFamily="18" charset="0"/>
                                </a:rPr>
                                <m:t> </m:t>
                              </m:r>
                            </m:e>
                            <m:e>
                              <m:r>
                                <a:rPr lang="en-US" altLang="zh-CN" b="0" i="1">
                                  <a:solidFill>
                                    <a:schemeClr val="tx1"/>
                                  </a:solidFill>
                                  <a:latin typeface="Cambria Math" panose="02040503050406030204" pitchFamily="18" charset="0"/>
                                </a:rPr>
                                <m:t>1</m:t>
                              </m:r>
                            </m:e>
                          </m:mr>
                          <m:mr>
                            <m:e>
                              <m:r>
                                <a:rPr lang="en-US" altLang="zh-CN" b="0" i="1" smtClean="0">
                                  <a:solidFill>
                                    <a:schemeClr val="tx1"/>
                                  </a:solidFill>
                                  <a:latin typeface="Cambria Math" panose="02040503050406030204" pitchFamily="18" charset="0"/>
                                </a:rPr>
                                <m:t> </m:t>
                              </m:r>
                            </m:e>
                            <m:e>
                              <m:r>
                                <a:rPr lang="en-US" altLang="zh-CN" b="0" i="1" smtClean="0">
                                  <a:solidFill>
                                    <a:schemeClr val="tx1"/>
                                  </a:solidFill>
                                  <a:latin typeface="Cambria Math" panose="02040503050406030204" pitchFamily="18" charset="0"/>
                                </a:rPr>
                                <m:t>1</m:t>
                              </m:r>
                            </m:e>
                            <m:e>
                              <m:r>
                                <a:rPr lang="en-US" altLang="zh-CN" b="0" i="1" smtClean="0">
                                  <a:solidFill>
                                    <a:schemeClr val="tx1"/>
                                  </a:solidFill>
                                  <a:latin typeface="Cambria Math" panose="02040503050406030204" pitchFamily="18" charset="0"/>
                                </a:rPr>
                                <m:t> </m:t>
                              </m:r>
                            </m:e>
                            <m:e>
                              <m:r>
                                <a:rPr lang="en-US" altLang="zh-CN" b="0" i="1" smtClean="0">
                                  <a:solidFill>
                                    <a:schemeClr val="tx1"/>
                                  </a:solidFill>
                                  <a:latin typeface="Cambria Math" panose="02040503050406030204" pitchFamily="18" charset="0"/>
                                </a:rPr>
                                <m:t>−1</m:t>
                              </m:r>
                            </m:e>
                          </m:mr>
                          <m:mr>
                            <m:e>
                              <m:r>
                                <a:rPr lang="en-US" altLang="zh-CN" b="0" i="1" smtClean="0">
                                  <a:solidFill>
                                    <a:schemeClr val="tx1"/>
                                  </a:solidFill>
                                  <a:latin typeface="Cambria Math" panose="02040503050406030204" pitchFamily="18" charset="0"/>
                                </a:rPr>
                                <m:t>1</m:t>
                              </m:r>
                            </m:e>
                            <m:e>
                              <m:r>
                                <a:rPr lang="en-US" altLang="zh-CN" b="0" i="1" smtClean="0">
                                  <a:solidFill>
                                    <a:schemeClr val="tx1"/>
                                  </a:solidFill>
                                  <a:latin typeface="Cambria Math" panose="02040503050406030204" pitchFamily="18" charset="0"/>
                                </a:rPr>
                                <m:t> </m:t>
                              </m:r>
                            </m:e>
                            <m:e>
                              <m:r>
                                <a:rPr lang="en-US" altLang="zh-CN" b="0" i="1" smtClean="0">
                                  <a:solidFill>
                                    <a:schemeClr val="tx1"/>
                                  </a:solidFill>
                                  <a:latin typeface="Cambria Math" panose="02040503050406030204" pitchFamily="18" charset="0"/>
                                </a:rPr>
                                <m:t>−1</m:t>
                              </m:r>
                            </m:e>
                            <m:e>
                              <m:r>
                                <a:rPr lang="en-US" altLang="zh-CN" b="0" i="1" smtClean="0">
                                  <a:solidFill>
                                    <a:schemeClr val="tx1"/>
                                  </a:solidFill>
                                  <a:latin typeface="Cambria Math" panose="02040503050406030204" pitchFamily="18" charset="0"/>
                                </a:rPr>
                                <m:t> </m:t>
                              </m:r>
                            </m:e>
                          </m:mr>
                        </m:m>
                      </m:e>
                    </m:d>
                  </m:oMath>
                </a14:m>
                <a:endParaRPr lang="zh-CN" altLang="en-US" i="1" dirty="0"/>
              </a:p>
            </p:txBody>
          </p:sp>
        </mc:Choice>
        <mc:Fallback xmlns="">
          <p:sp>
            <p:nvSpPr>
              <p:cNvPr id="3" name="内容占位符 2">
                <a:extLst>
                  <a:ext uri="{FF2B5EF4-FFF2-40B4-BE49-F238E27FC236}">
                    <a16:creationId xmlns:a16="http://schemas.microsoft.com/office/drawing/2014/main" id="{B8219B11-750B-4597-8B20-A584C5BB4427}"/>
                  </a:ext>
                </a:extLst>
              </p:cNvPr>
              <p:cNvSpPr>
                <a:spLocks noGrp="1" noRot="1" noChangeAspect="1" noMove="1" noResize="1" noEditPoints="1" noAdjustHandles="1" noChangeArrowheads="1" noChangeShapeType="1" noTextEdit="1"/>
              </p:cNvSpPr>
              <p:nvPr>
                <p:ph idx="1"/>
              </p:nvPr>
            </p:nvSpPr>
            <p:spPr>
              <a:blipFill>
                <a:blip r:embed="rId2"/>
                <a:stretch>
                  <a:fillRect l="-553" t="-1328"/>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BE1B26E6-80EA-4C91-9994-080AC5B9D5C4}"/>
              </a:ext>
            </a:extLst>
          </p:cNvPr>
          <p:cNvSpPr>
            <a:spLocks noGrp="1"/>
          </p:cNvSpPr>
          <p:nvPr>
            <p:ph type="sldNum" sz="quarter" idx="12"/>
          </p:nvPr>
        </p:nvSpPr>
        <p:spPr/>
        <p:txBody>
          <a:bodyPr/>
          <a:lstStyle/>
          <a:p>
            <a:fld id="{3886D374-442B-4631-8E91-4C7E5C84F7D9}" type="slidenum">
              <a:rPr lang="zh-CN" altLang="en-US" smtClean="0"/>
              <a:t>9</a:t>
            </a:fld>
            <a:endParaRPr lang="zh-CN" altLang="en-US"/>
          </a:p>
        </p:txBody>
      </p:sp>
      <p:grpSp>
        <p:nvGrpSpPr>
          <p:cNvPr id="8" name="组合 7">
            <a:extLst>
              <a:ext uri="{FF2B5EF4-FFF2-40B4-BE49-F238E27FC236}">
                <a16:creationId xmlns:a16="http://schemas.microsoft.com/office/drawing/2014/main" id="{8D659382-685D-4A09-BE30-5043B2B6B57B}"/>
              </a:ext>
            </a:extLst>
          </p:cNvPr>
          <p:cNvGrpSpPr/>
          <p:nvPr/>
        </p:nvGrpSpPr>
        <p:grpSpPr>
          <a:xfrm>
            <a:off x="2264559" y="1882625"/>
            <a:ext cx="1592544" cy="390238"/>
            <a:chOff x="2966331" y="2981634"/>
            <a:chExt cx="1592544" cy="390238"/>
          </a:xfrm>
        </p:grpSpPr>
        <p:cxnSp>
          <p:nvCxnSpPr>
            <p:cNvPr id="5" name="直接连接符 4">
              <a:extLst>
                <a:ext uri="{FF2B5EF4-FFF2-40B4-BE49-F238E27FC236}">
                  <a16:creationId xmlns:a16="http://schemas.microsoft.com/office/drawing/2014/main" id="{1B536141-D296-42FF-8DCB-27C1B7577A77}"/>
                </a:ext>
              </a:extLst>
            </p:cNvPr>
            <p:cNvCxnSpPr>
              <a:cxnSpLocks/>
            </p:cNvCxnSpPr>
            <p:nvPr/>
          </p:nvCxnSpPr>
          <p:spPr>
            <a:xfrm>
              <a:off x="2966331" y="3176754"/>
              <a:ext cx="1592544" cy="0"/>
            </a:xfrm>
            <a:prstGeom prst="line">
              <a:avLst/>
            </a:prstGeom>
            <a:ln w="19050"/>
          </p:spPr>
          <p:style>
            <a:lnRef idx="1">
              <a:schemeClr val="dk1"/>
            </a:lnRef>
            <a:fillRef idx="0">
              <a:schemeClr val="dk1"/>
            </a:fillRef>
            <a:effectRef idx="0">
              <a:schemeClr val="dk1"/>
            </a:effectRef>
            <a:fontRef idx="minor">
              <a:schemeClr val="tx1"/>
            </a:fontRef>
          </p:style>
        </p:cxnSp>
        <p:sp>
          <p:nvSpPr>
            <p:cNvPr id="6" name="矩形 5">
              <a:extLst>
                <a:ext uri="{FF2B5EF4-FFF2-40B4-BE49-F238E27FC236}">
                  <a16:creationId xmlns:a16="http://schemas.microsoft.com/office/drawing/2014/main" id="{3594A1A6-307E-4761-838F-B81EA6B0C7DB}"/>
                </a:ext>
              </a:extLst>
            </p:cNvPr>
            <p:cNvSpPr/>
            <p:nvPr/>
          </p:nvSpPr>
          <p:spPr>
            <a:xfrm>
              <a:off x="3314680" y="2981635"/>
              <a:ext cx="368300" cy="390237"/>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H</a:t>
              </a:r>
              <a:endParaRPr lang="zh-CN" altLang="en-US" dirty="0"/>
            </a:p>
          </p:txBody>
        </p:sp>
        <p:sp>
          <p:nvSpPr>
            <p:cNvPr id="7" name="矩形 6">
              <a:extLst>
                <a:ext uri="{FF2B5EF4-FFF2-40B4-BE49-F238E27FC236}">
                  <a16:creationId xmlns:a16="http://schemas.microsoft.com/office/drawing/2014/main" id="{3AF29C05-82DE-4A47-8D27-6868FD101B73}"/>
                </a:ext>
              </a:extLst>
            </p:cNvPr>
            <p:cNvSpPr/>
            <p:nvPr/>
          </p:nvSpPr>
          <p:spPr>
            <a:xfrm>
              <a:off x="3847179" y="2981634"/>
              <a:ext cx="368300" cy="390237"/>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X</a:t>
              </a:r>
              <a:endParaRPr lang="zh-CN" altLang="en-US" dirty="0"/>
            </a:p>
          </p:txBody>
        </p:sp>
      </p:grpSp>
      <p:grpSp>
        <p:nvGrpSpPr>
          <p:cNvPr id="9" name="组合 8">
            <a:extLst>
              <a:ext uri="{FF2B5EF4-FFF2-40B4-BE49-F238E27FC236}">
                <a16:creationId xmlns:a16="http://schemas.microsoft.com/office/drawing/2014/main" id="{700FB76D-54DF-439F-ACF7-62FED5799071}"/>
              </a:ext>
            </a:extLst>
          </p:cNvPr>
          <p:cNvGrpSpPr/>
          <p:nvPr/>
        </p:nvGrpSpPr>
        <p:grpSpPr>
          <a:xfrm>
            <a:off x="6129932" y="1882625"/>
            <a:ext cx="1592544" cy="390238"/>
            <a:chOff x="2966331" y="2981634"/>
            <a:chExt cx="1592544" cy="390238"/>
          </a:xfrm>
        </p:grpSpPr>
        <p:cxnSp>
          <p:nvCxnSpPr>
            <p:cNvPr id="10" name="直接连接符 9">
              <a:extLst>
                <a:ext uri="{FF2B5EF4-FFF2-40B4-BE49-F238E27FC236}">
                  <a16:creationId xmlns:a16="http://schemas.microsoft.com/office/drawing/2014/main" id="{A4E42F4E-78FE-4FFE-9E38-F567D8B21952}"/>
                </a:ext>
              </a:extLst>
            </p:cNvPr>
            <p:cNvCxnSpPr>
              <a:cxnSpLocks/>
            </p:cNvCxnSpPr>
            <p:nvPr/>
          </p:nvCxnSpPr>
          <p:spPr>
            <a:xfrm>
              <a:off x="2966331" y="3176754"/>
              <a:ext cx="1592544" cy="0"/>
            </a:xfrm>
            <a:prstGeom prst="line">
              <a:avLst/>
            </a:prstGeom>
            <a:ln w="19050"/>
          </p:spPr>
          <p:style>
            <a:lnRef idx="1">
              <a:schemeClr val="dk1"/>
            </a:lnRef>
            <a:fillRef idx="0">
              <a:schemeClr val="dk1"/>
            </a:fillRef>
            <a:effectRef idx="0">
              <a:schemeClr val="dk1"/>
            </a:effectRef>
            <a:fontRef idx="minor">
              <a:schemeClr val="tx1"/>
            </a:fontRef>
          </p:style>
        </p:cxnSp>
        <p:sp>
          <p:nvSpPr>
            <p:cNvPr id="11" name="矩形 10">
              <a:extLst>
                <a:ext uri="{FF2B5EF4-FFF2-40B4-BE49-F238E27FC236}">
                  <a16:creationId xmlns:a16="http://schemas.microsoft.com/office/drawing/2014/main" id="{D3CB5981-BBE6-4294-8841-AB09AB419BFE}"/>
                </a:ext>
              </a:extLst>
            </p:cNvPr>
            <p:cNvSpPr/>
            <p:nvPr/>
          </p:nvSpPr>
          <p:spPr>
            <a:xfrm>
              <a:off x="3314680" y="2981635"/>
              <a:ext cx="368300" cy="390237"/>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X</a:t>
              </a:r>
              <a:endParaRPr lang="zh-CN" altLang="en-US" dirty="0"/>
            </a:p>
          </p:txBody>
        </p:sp>
        <p:sp>
          <p:nvSpPr>
            <p:cNvPr id="12" name="矩形 11">
              <a:extLst>
                <a:ext uri="{FF2B5EF4-FFF2-40B4-BE49-F238E27FC236}">
                  <a16:creationId xmlns:a16="http://schemas.microsoft.com/office/drawing/2014/main" id="{FB452F80-4895-4EAB-BA5E-E2E6A05E66C9}"/>
                </a:ext>
              </a:extLst>
            </p:cNvPr>
            <p:cNvSpPr/>
            <p:nvPr/>
          </p:nvSpPr>
          <p:spPr>
            <a:xfrm>
              <a:off x="3847179" y="2981634"/>
              <a:ext cx="368300" cy="390237"/>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H</a:t>
              </a:r>
              <a:endParaRPr lang="zh-CN" altLang="en-US" dirty="0"/>
            </a:p>
          </p:txBody>
        </p:sp>
      </p:grpSp>
      <p:grpSp>
        <p:nvGrpSpPr>
          <p:cNvPr id="13" name="组合 12">
            <a:extLst>
              <a:ext uri="{FF2B5EF4-FFF2-40B4-BE49-F238E27FC236}">
                <a16:creationId xmlns:a16="http://schemas.microsoft.com/office/drawing/2014/main" id="{F598462C-7C1D-47B0-A4A8-E0833D0BD80D}"/>
              </a:ext>
            </a:extLst>
          </p:cNvPr>
          <p:cNvGrpSpPr/>
          <p:nvPr/>
        </p:nvGrpSpPr>
        <p:grpSpPr>
          <a:xfrm>
            <a:off x="8003472" y="1907117"/>
            <a:ext cx="341252" cy="341252"/>
            <a:chOff x="5203719" y="4599045"/>
            <a:chExt cx="341252" cy="341252"/>
          </a:xfrm>
        </p:grpSpPr>
        <p:sp>
          <p:nvSpPr>
            <p:cNvPr id="14" name="流程图: 接点 13">
              <a:extLst>
                <a:ext uri="{FF2B5EF4-FFF2-40B4-BE49-F238E27FC236}">
                  <a16:creationId xmlns:a16="http://schemas.microsoft.com/office/drawing/2014/main" id="{DE3CEC13-4B0E-4367-AB26-0FAB99D39137}"/>
                </a:ext>
              </a:extLst>
            </p:cNvPr>
            <p:cNvSpPr/>
            <p:nvPr/>
          </p:nvSpPr>
          <p:spPr>
            <a:xfrm>
              <a:off x="5203719" y="4599045"/>
              <a:ext cx="341252" cy="341252"/>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形 14" descr="复选标记 纯色填充">
              <a:extLst>
                <a:ext uri="{FF2B5EF4-FFF2-40B4-BE49-F238E27FC236}">
                  <a16:creationId xmlns:a16="http://schemas.microsoft.com/office/drawing/2014/main" id="{ADFB4093-7D85-4998-8D42-4701683D4E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44690" y="4662738"/>
              <a:ext cx="240778" cy="240778"/>
            </a:xfrm>
            <a:prstGeom prst="rect">
              <a:avLst/>
            </a:prstGeom>
          </p:spPr>
        </p:pic>
      </p:grpSp>
      <p:sp>
        <p:nvSpPr>
          <p:cNvPr id="16" name="流程图: 接点 15">
            <a:extLst>
              <a:ext uri="{FF2B5EF4-FFF2-40B4-BE49-F238E27FC236}">
                <a16:creationId xmlns:a16="http://schemas.microsoft.com/office/drawing/2014/main" id="{87B6A2CA-E410-4846-A443-F11A2EFA92D2}"/>
              </a:ext>
            </a:extLst>
          </p:cNvPr>
          <p:cNvSpPr/>
          <p:nvPr/>
        </p:nvSpPr>
        <p:spPr>
          <a:xfrm>
            <a:off x="4205452" y="1913913"/>
            <a:ext cx="341252" cy="341252"/>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600" b="1" dirty="0"/>
              <a:t>×</a:t>
            </a:r>
            <a:endParaRPr lang="zh-CN" altLang="en-US" sz="2600" b="1" dirty="0"/>
          </a:p>
        </p:txBody>
      </p:sp>
      <p:grpSp>
        <p:nvGrpSpPr>
          <p:cNvPr id="35" name="组合 34">
            <a:extLst>
              <a:ext uri="{FF2B5EF4-FFF2-40B4-BE49-F238E27FC236}">
                <a16:creationId xmlns:a16="http://schemas.microsoft.com/office/drawing/2014/main" id="{271C5EAE-630E-4AA8-8A9F-C0AAC2252F6F}"/>
              </a:ext>
            </a:extLst>
          </p:cNvPr>
          <p:cNvGrpSpPr/>
          <p:nvPr/>
        </p:nvGrpSpPr>
        <p:grpSpPr>
          <a:xfrm>
            <a:off x="6584947" y="3040114"/>
            <a:ext cx="5096839" cy="1316777"/>
            <a:chOff x="4295236" y="3268361"/>
            <a:chExt cx="5096839" cy="1316777"/>
          </a:xfrm>
        </p:grpSpPr>
        <p:grpSp>
          <p:nvGrpSpPr>
            <p:cNvPr id="17" name="组合 16">
              <a:extLst>
                <a:ext uri="{FF2B5EF4-FFF2-40B4-BE49-F238E27FC236}">
                  <a16:creationId xmlns:a16="http://schemas.microsoft.com/office/drawing/2014/main" id="{9097E27D-C9C8-4176-B9B3-4A8DCBD5E015}"/>
                </a:ext>
              </a:extLst>
            </p:cNvPr>
            <p:cNvGrpSpPr/>
            <p:nvPr/>
          </p:nvGrpSpPr>
          <p:grpSpPr>
            <a:xfrm>
              <a:off x="4295236" y="3680678"/>
              <a:ext cx="5096839" cy="770021"/>
              <a:chOff x="3353570" y="1791152"/>
              <a:chExt cx="5096840" cy="770020"/>
            </a:xfrm>
          </p:grpSpPr>
          <p:grpSp>
            <p:nvGrpSpPr>
              <p:cNvPr id="18" name="组合 17">
                <a:extLst>
                  <a:ext uri="{FF2B5EF4-FFF2-40B4-BE49-F238E27FC236}">
                    <a16:creationId xmlns:a16="http://schemas.microsoft.com/office/drawing/2014/main" id="{A28B1733-5733-450F-966D-8FBE0BA423E5}"/>
                  </a:ext>
                </a:extLst>
              </p:cNvPr>
              <p:cNvGrpSpPr/>
              <p:nvPr/>
            </p:nvGrpSpPr>
            <p:grpSpPr>
              <a:xfrm>
                <a:off x="3873991" y="1951349"/>
                <a:ext cx="2172546" cy="535513"/>
                <a:chOff x="763270" y="3682711"/>
                <a:chExt cx="2172546" cy="535513"/>
              </a:xfrm>
            </p:grpSpPr>
            <p:cxnSp>
              <p:nvCxnSpPr>
                <p:cNvPr id="25" name="直接连接符 24">
                  <a:extLst>
                    <a:ext uri="{FF2B5EF4-FFF2-40B4-BE49-F238E27FC236}">
                      <a16:creationId xmlns:a16="http://schemas.microsoft.com/office/drawing/2014/main" id="{71C373EB-2ADD-4D94-8C5A-0ED3C07FD67A}"/>
                    </a:ext>
                  </a:extLst>
                </p:cNvPr>
                <p:cNvCxnSpPr>
                  <a:cxnSpLocks/>
                </p:cNvCxnSpPr>
                <p:nvPr/>
              </p:nvCxnSpPr>
              <p:spPr>
                <a:xfrm>
                  <a:off x="1658620" y="3717632"/>
                  <a:ext cx="1277196"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6" name="直接连接符 25">
                  <a:extLst>
                    <a:ext uri="{FF2B5EF4-FFF2-40B4-BE49-F238E27FC236}">
                      <a16:creationId xmlns:a16="http://schemas.microsoft.com/office/drawing/2014/main" id="{E4A2354F-8814-42F4-A86B-D20E59F4FA94}"/>
                    </a:ext>
                  </a:extLst>
                </p:cNvPr>
                <p:cNvCxnSpPr>
                  <a:cxnSpLocks/>
                </p:cNvCxnSpPr>
                <p:nvPr/>
              </p:nvCxnSpPr>
              <p:spPr>
                <a:xfrm>
                  <a:off x="763270" y="4135145"/>
                  <a:ext cx="2172546"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7" name="直接连接符 26">
                  <a:extLst>
                    <a:ext uri="{FF2B5EF4-FFF2-40B4-BE49-F238E27FC236}">
                      <a16:creationId xmlns:a16="http://schemas.microsoft.com/office/drawing/2014/main" id="{6F93A6AF-1BAB-47F2-8149-621278B51D2C}"/>
                    </a:ext>
                  </a:extLst>
                </p:cNvPr>
                <p:cNvCxnSpPr>
                  <a:cxnSpLocks/>
                  <a:stCxn id="29" idx="4"/>
                </p:cNvCxnSpPr>
                <p:nvPr/>
              </p:nvCxnSpPr>
              <p:spPr>
                <a:xfrm flipV="1">
                  <a:off x="2211916" y="3717634"/>
                  <a:ext cx="0" cy="500590"/>
                </a:xfrm>
                <a:prstGeom prst="line">
                  <a:avLst/>
                </a:prstGeom>
                <a:ln w="19050"/>
              </p:spPr>
              <p:style>
                <a:lnRef idx="1">
                  <a:schemeClr val="dk1"/>
                </a:lnRef>
                <a:fillRef idx="0">
                  <a:schemeClr val="dk1"/>
                </a:fillRef>
                <a:effectRef idx="0">
                  <a:schemeClr val="dk1"/>
                </a:effectRef>
                <a:fontRef idx="minor">
                  <a:schemeClr val="tx1"/>
                </a:fontRef>
              </p:style>
            </p:cxnSp>
            <p:sp>
              <p:nvSpPr>
                <p:cNvPr id="28" name="椭圆 27">
                  <a:extLst>
                    <a:ext uri="{FF2B5EF4-FFF2-40B4-BE49-F238E27FC236}">
                      <a16:creationId xmlns:a16="http://schemas.microsoft.com/office/drawing/2014/main" id="{61179399-E69A-4F2D-B5F0-D17FCE91AB62}"/>
                    </a:ext>
                  </a:extLst>
                </p:cNvPr>
                <p:cNvSpPr/>
                <p:nvPr/>
              </p:nvSpPr>
              <p:spPr>
                <a:xfrm>
                  <a:off x="2176994" y="3682711"/>
                  <a:ext cx="69844" cy="6984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29" name="流程图: 或者 28">
                  <a:extLst>
                    <a:ext uri="{FF2B5EF4-FFF2-40B4-BE49-F238E27FC236}">
                      <a16:creationId xmlns:a16="http://schemas.microsoft.com/office/drawing/2014/main" id="{95B49226-6933-4C0D-B051-F4C93C6DF692}"/>
                    </a:ext>
                  </a:extLst>
                </p:cNvPr>
                <p:cNvSpPr/>
                <p:nvPr/>
              </p:nvSpPr>
              <p:spPr>
                <a:xfrm>
                  <a:off x="2128837" y="4052066"/>
                  <a:ext cx="166158" cy="166158"/>
                </a:xfrm>
                <a:prstGeom prst="flowChartOr">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grpSp>
          <p:grpSp>
            <p:nvGrpSpPr>
              <p:cNvPr id="19" name="组合 18">
                <a:extLst>
                  <a:ext uri="{FF2B5EF4-FFF2-40B4-BE49-F238E27FC236}">
                    <a16:creationId xmlns:a16="http://schemas.microsoft.com/office/drawing/2014/main" id="{2868E29F-30CA-4FA0-86E5-3D7563EE0079}"/>
                  </a:ext>
                </a:extLst>
              </p:cNvPr>
              <p:cNvGrpSpPr/>
              <p:nvPr/>
            </p:nvGrpSpPr>
            <p:grpSpPr>
              <a:xfrm>
                <a:off x="3873991" y="1791152"/>
                <a:ext cx="898211" cy="390236"/>
                <a:chOff x="1419539" y="2559050"/>
                <a:chExt cx="898211" cy="390236"/>
              </a:xfrm>
            </p:grpSpPr>
            <p:sp>
              <p:nvSpPr>
                <p:cNvPr id="23" name="矩形 22">
                  <a:extLst>
                    <a:ext uri="{FF2B5EF4-FFF2-40B4-BE49-F238E27FC236}">
                      <a16:creationId xmlns:a16="http://schemas.microsoft.com/office/drawing/2014/main" id="{1A57A46B-78FD-4E72-9ED5-9291558102E7}"/>
                    </a:ext>
                  </a:extLst>
                </p:cNvPr>
                <p:cNvSpPr/>
                <p:nvPr/>
              </p:nvSpPr>
              <p:spPr>
                <a:xfrm>
                  <a:off x="1949450" y="2559050"/>
                  <a:ext cx="368300" cy="390236"/>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H</a:t>
                  </a:r>
                  <a:endParaRPr lang="zh-CN" altLang="en-US" dirty="0"/>
                </a:p>
              </p:txBody>
            </p:sp>
            <p:cxnSp>
              <p:nvCxnSpPr>
                <p:cNvPr id="24" name="直接连接符 23">
                  <a:extLst>
                    <a:ext uri="{FF2B5EF4-FFF2-40B4-BE49-F238E27FC236}">
                      <a16:creationId xmlns:a16="http://schemas.microsoft.com/office/drawing/2014/main" id="{9320CE7A-D538-4AEA-BD96-B3AF4F4A826A}"/>
                    </a:ext>
                  </a:extLst>
                </p:cNvPr>
                <p:cNvCxnSpPr>
                  <a:cxnSpLocks/>
                  <a:stCxn id="23" idx="1"/>
                </p:cNvCxnSpPr>
                <p:nvPr/>
              </p:nvCxnSpPr>
              <p:spPr>
                <a:xfrm flipH="1">
                  <a:off x="1419539" y="2754168"/>
                  <a:ext cx="529911" cy="0"/>
                </a:xfrm>
                <a:prstGeom prst="line">
                  <a:avLst/>
                </a:prstGeom>
                <a:ln w="19050"/>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20" name="矩形 19">
                    <a:extLst>
                      <a:ext uri="{FF2B5EF4-FFF2-40B4-BE49-F238E27FC236}">
                        <a16:creationId xmlns:a16="http://schemas.microsoft.com/office/drawing/2014/main" id="{DF3238B1-939A-4AF9-B40E-8E5204FEA909}"/>
                      </a:ext>
                    </a:extLst>
                  </p:cNvPr>
                  <p:cNvSpPr/>
                  <p:nvPr/>
                </p:nvSpPr>
                <p:spPr>
                  <a:xfrm>
                    <a:off x="3356961" y="1801604"/>
                    <a:ext cx="52181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i="1">
                                  <a:latin typeface="Cambria Math" panose="02040503050406030204" pitchFamily="18" charset="0"/>
                                </a:rPr>
                              </m:ctrlPr>
                            </m:dPr>
                            <m:e>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0</m:t>
                                  </m:r>
                                </m:e>
                              </m:d>
                            </m:e>
                          </m:d>
                        </m:oMath>
                      </m:oMathPara>
                    </a14:m>
                    <a:endParaRPr lang="zh-CN" altLang="en-US" dirty="0"/>
                  </a:p>
                </p:txBody>
              </p:sp>
            </mc:Choice>
            <mc:Fallback xmlns="">
              <p:sp>
                <p:nvSpPr>
                  <p:cNvPr id="8" name="矩形 7">
                    <a:extLst>
                      <a:ext uri="{FF2B5EF4-FFF2-40B4-BE49-F238E27FC236}">
                        <a16:creationId xmlns:a16="http://schemas.microsoft.com/office/drawing/2014/main" id="{F5947A2D-0BC1-416D-B872-702507CE13BB}"/>
                      </a:ext>
                    </a:extLst>
                  </p:cNvPr>
                  <p:cNvSpPr>
                    <a:spLocks noRot="1" noChangeAspect="1" noMove="1" noResize="1" noEditPoints="1" noAdjustHandles="1" noChangeArrowheads="1" noChangeShapeType="1" noTextEdit="1"/>
                  </p:cNvSpPr>
                  <p:nvPr/>
                </p:nvSpPr>
                <p:spPr>
                  <a:xfrm>
                    <a:off x="3356961" y="1801604"/>
                    <a:ext cx="521810" cy="369332"/>
                  </a:xfrm>
                  <a:prstGeom prst="rect">
                    <a:avLst/>
                  </a:prstGeom>
                  <a:blipFill>
                    <a:blip r:embed="rId5"/>
                    <a:stretch>
                      <a:fillRect l="-58140" t="-119672" r="-90698" b="-18360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矩形 20">
                    <a:extLst>
                      <a:ext uri="{FF2B5EF4-FFF2-40B4-BE49-F238E27FC236}">
                        <a16:creationId xmlns:a16="http://schemas.microsoft.com/office/drawing/2014/main" id="{151400D8-4BD7-4393-B959-E83374184DB7}"/>
                      </a:ext>
                    </a:extLst>
                  </p:cNvPr>
                  <p:cNvSpPr/>
                  <p:nvPr/>
                </p:nvSpPr>
                <p:spPr>
                  <a:xfrm>
                    <a:off x="3353570" y="2191840"/>
                    <a:ext cx="52181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i="1">
                                  <a:latin typeface="Cambria Math" panose="02040503050406030204" pitchFamily="18" charset="0"/>
                                </a:rPr>
                              </m:ctrlPr>
                            </m:dPr>
                            <m:e>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0</m:t>
                                  </m:r>
                                </m:e>
                              </m:d>
                            </m:e>
                          </m:d>
                        </m:oMath>
                      </m:oMathPara>
                    </a14:m>
                    <a:endParaRPr lang="zh-CN" altLang="en-US" dirty="0"/>
                  </a:p>
                </p:txBody>
              </p:sp>
            </mc:Choice>
            <mc:Fallback xmlns="">
              <p:sp>
                <p:nvSpPr>
                  <p:cNvPr id="9" name="矩形 8">
                    <a:extLst>
                      <a:ext uri="{FF2B5EF4-FFF2-40B4-BE49-F238E27FC236}">
                        <a16:creationId xmlns:a16="http://schemas.microsoft.com/office/drawing/2014/main" id="{D4406985-8B6E-455A-9A57-5E91EC1D3F47}"/>
                      </a:ext>
                    </a:extLst>
                  </p:cNvPr>
                  <p:cNvSpPr>
                    <a:spLocks noRot="1" noChangeAspect="1" noMove="1" noResize="1" noEditPoints="1" noAdjustHandles="1" noChangeArrowheads="1" noChangeShapeType="1" noTextEdit="1"/>
                  </p:cNvSpPr>
                  <p:nvPr/>
                </p:nvSpPr>
                <p:spPr>
                  <a:xfrm>
                    <a:off x="3353570" y="2191840"/>
                    <a:ext cx="521810" cy="369332"/>
                  </a:xfrm>
                  <a:prstGeom prst="rect">
                    <a:avLst/>
                  </a:prstGeom>
                  <a:blipFill>
                    <a:blip r:embed="rId6"/>
                    <a:stretch>
                      <a:fillRect l="-60000" t="-119672" r="-91765" b="-18360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矩形 21">
                    <a:extLst>
                      <a:ext uri="{FF2B5EF4-FFF2-40B4-BE49-F238E27FC236}">
                        <a16:creationId xmlns:a16="http://schemas.microsoft.com/office/drawing/2014/main" id="{9768874C-4033-4EE4-AB5B-06DF7CC44A2E}"/>
                      </a:ext>
                    </a:extLst>
                  </p:cNvPr>
                  <p:cNvSpPr/>
                  <p:nvPr/>
                </p:nvSpPr>
                <p:spPr>
                  <a:xfrm>
                    <a:off x="6186072" y="1996723"/>
                    <a:ext cx="2264338" cy="4297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sz="1600" i="1" smtClean="0">
                                  <a:latin typeface="Cambria Math" panose="02040503050406030204" pitchFamily="18" charset="0"/>
                                </a:rPr>
                              </m:ctrlPr>
                            </m:dPr>
                            <m:e>
                              <m:d>
                                <m:dPr>
                                  <m:begChr m:val=""/>
                                  <m:endChr m:val="⟩"/>
                                  <m:ctrlPr>
                                    <a:rPr lang="en-US" altLang="zh-CN" sz="1600" i="1">
                                      <a:latin typeface="Cambria Math" panose="02040503050406030204" pitchFamily="18" charset="0"/>
                                    </a:rPr>
                                  </m:ctrlPr>
                                </m:dPr>
                                <m:e>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𝛽</m:t>
                                      </m:r>
                                    </m:e>
                                    <m:sub>
                                      <m:r>
                                        <a:rPr lang="en-US" altLang="zh-CN" sz="1600" b="0" i="1" smtClean="0">
                                          <a:latin typeface="Cambria Math" panose="02040503050406030204" pitchFamily="18" charset="0"/>
                                        </a:rPr>
                                        <m:t>00</m:t>
                                      </m:r>
                                    </m:sub>
                                  </m:sSub>
                                </m:e>
                              </m:d>
                            </m:e>
                          </m:d>
                          <m:r>
                            <a:rPr lang="en-US" altLang="zh-CN" sz="1600" b="0" i="1" smtClean="0">
                              <a:latin typeface="Cambria Math" panose="02040503050406030204" pitchFamily="18" charset="0"/>
                            </a:rPr>
                            <m:t>=</m:t>
                          </m:r>
                          <m:box>
                            <m:boxPr>
                              <m:ctrlPr>
                                <a:rPr lang="en-US" altLang="zh-CN" sz="1600" b="0" i="1" smtClean="0">
                                  <a:latin typeface="Cambria Math" panose="02040503050406030204" pitchFamily="18" charset="0"/>
                                </a:rPr>
                              </m:ctrlPr>
                            </m:boxPr>
                            <m:e>
                              <m:argPr>
                                <m:argSz m:val="-1"/>
                              </m:argPr>
                              <m:f>
                                <m:fPr>
                                  <m:ctrlPr>
                                    <a:rPr lang="en-US" altLang="zh-CN" sz="1600" b="0" i="1" smtClean="0">
                                      <a:latin typeface="Cambria Math" panose="02040503050406030204" pitchFamily="18" charset="0"/>
                                    </a:rPr>
                                  </m:ctrlPr>
                                </m:fPr>
                                <m:num>
                                  <m:r>
                                    <a:rPr lang="en-US" altLang="zh-CN" sz="1600" b="0" i="1" smtClean="0">
                                      <a:latin typeface="Cambria Math" panose="02040503050406030204" pitchFamily="18" charset="0"/>
                                    </a:rPr>
                                    <m:t>1</m:t>
                                  </m:r>
                                </m:num>
                                <m:den>
                                  <m:rad>
                                    <m:radPr>
                                      <m:degHide m:val="on"/>
                                      <m:ctrlPr>
                                        <a:rPr lang="en-US" altLang="zh-CN" sz="1600" b="0" i="1" smtClean="0">
                                          <a:latin typeface="Cambria Math" panose="02040503050406030204" pitchFamily="18" charset="0"/>
                                        </a:rPr>
                                      </m:ctrlPr>
                                    </m:radPr>
                                    <m:deg/>
                                    <m:e>
                                      <m:r>
                                        <a:rPr lang="en-US" altLang="zh-CN" sz="1600" b="0" i="1" smtClean="0">
                                          <a:latin typeface="Cambria Math" panose="02040503050406030204" pitchFamily="18" charset="0"/>
                                        </a:rPr>
                                        <m:t>2</m:t>
                                      </m:r>
                                    </m:e>
                                  </m:rad>
                                </m:den>
                              </m:f>
                            </m:e>
                          </m:box>
                          <m:d>
                            <m:dPr>
                              <m:ctrlPr>
                                <a:rPr lang="en-US" altLang="zh-CN" sz="1600" b="0" i="1" smtClean="0">
                                  <a:latin typeface="Cambria Math" panose="02040503050406030204" pitchFamily="18" charset="0"/>
                                </a:rPr>
                              </m:ctrlPr>
                            </m:dPr>
                            <m:e>
                              <m:d>
                                <m:dPr>
                                  <m:begChr m:val="|"/>
                                  <m:endChr m:val=""/>
                                  <m:ctrlPr>
                                    <a:rPr lang="en-US" altLang="zh-CN" sz="1600" b="0" i="1" smtClean="0">
                                      <a:latin typeface="Cambria Math" panose="02040503050406030204" pitchFamily="18" charset="0"/>
                                    </a:rPr>
                                  </m:ctrlPr>
                                </m:dPr>
                                <m:e>
                                  <m:d>
                                    <m:dPr>
                                      <m:begChr m:val=""/>
                                      <m:endChr m:val="⟩"/>
                                      <m:ctrlPr>
                                        <a:rPr lang="en-US" altLang="zh-CN" sz="1600" b="0" i="1" smtClean="0">
                                          <a:latin typeface="Cambria Math" panose="02040503050406030204" pitchFamily="18" charset="0"/>
                                        </a:rPr>
                                      </m:ctrlPr>
                                    </m:dPr>
                                    <m:e>
                                      <m:r>
                                        <a:rPr lang="en-US" altLang="zh-CN" sz="1600" b="0" i="1" smtClean="0">
                                          <a:latin typeface="Cambria Math" panose="02040503050406030204" pitchFamily="18" charset="0"/>
                                        </a:rPr>
                                        <m:t>00</m:t>
                                      </m:r>
                                    </m:e>
                                  </m:d>
                                </m:e>
                              </m:d>
                              <m:r>
                                <a:rPr lang="en-US" altLang="zh-CN" sz="1600" b="0" i="1" smtClean="0">
                                  <a:latin typeface="Cambria Math" panose="02040503050406030204" pitchFamily="18" charset="0"/>
                                </a:rPr>
                                <m:t>+</m:t>
                              </m:r>
                              <m:d>
                                <m:dPr>
                                  <m:begChr m:val="|"/>
                                  <m:endChr m:val=""/>
                                  <m:ctrlPr>
                                    <a:rPr lang="en-US" altLang="zh-CN" sz="1600" i="1">
                                      <a:latin typeface="Cambria Math" panose="02040503050406030204" pitchFamily="18" charset="0"/>
                                    </a:rPr>
                                  </m:ctrlPr>
                                </m:dPr>
                                <m:e>
                                  <m:d>
                                    <m:dPr>
                                      <m:begChr m:val=""/>
                                      <m:endChr m:val="⟩"/>
                                      <m:ctrlPr>
                                        <a:rPr lang="en-US" altLang="zh-CN" sz="1600" i="1">
                                          <a:latin typeface="Cambria Math" panose="02040503050406030204" pitchFamily="18" charset="0"/>
                                        </a:rPr>
                                      </m:ctrlPr>
                                    </m:dPr>
                                    <m:e>
                                      <m:r>
                                        <a:rPr lang="en-US" altLang="zh-CN" sz="1600" b="0" i="1" smtClean="0">
                                          <a:latin typeface="Cambria Math" panose="02040503050406030204" pitchFamily="18" charset="0"/>
                                        </a:rPr>
                                        <m:t>11</m:t>
                                      </m:r>
                                    </m:e>
                                  </m:d>
                                </m:e>
                              </m:d>
                            </m:e>
                          </m:d>
                        </m:oMath>
                      </m:oMathPara>
                    </a14:m>
                    <a:endParaRPr lang="zh-CN" altLang="en-US" sz="1600" dirty="0"/>
                  </a:p>
                </p:txBody>
              </p:sp>
            </mc:Choice>
            <mc:Fallback xmlns="">
              <p:sp>
                <p:nvSpPr>
                  <p:cNvPr id="22" name="矩形 21">
                    <a:extLst>
                      <a:ext uri="{FF2B5EF4-FFF2-40B4-BE49-F238E27FC236}">
                        <a16:creationId xmlns:a16="http://schemas.microsoft.com/office/drawing/2014/main" id="{9768874C-4033-4EE4-AB5B-06DF7CC44A2E}"/>
                      </a:ext>
                    </a:extLst>
                  </p:cNvPr>
                  <p:cNvSpPr>
                    <a:spLocks noRot="1" noChangeAspect="1" noMove="1" noResize="1" noEditPoints="1" noAdjustHandles="1" noChangeArrowheads="1" noChangeShapeType="1" noTextEdit="1"/>
                  </p:cNvSpPr>
                  <p:nvPr/>
                </p:nvSpPr>
                <p:spPr>
                  <a:xfrm>
                    <a:off x="6186072" y="1996723"/>
                    <a:ext cx="2264338" cy="429797"/>
                  </a:xfrm>
                  <a:prstGeom prst="rect">
                    <a:avLst/>
                  </a:prstGeom>
                  <a:blipFill>
                    <a:blip r:embed="rId7"/>
                    <a:stretch>
                      <a:fillRect l="-10782" t="-81690" r="-12129" b="-115493"/>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46F8BB06-3114-4DC8-B652-1CFA8BF29246}"/>
                    </a:ext>
                  </a:extLst>
                </p:cNvPr>
                <p:cNvSpPr txBox="1"/>
                <p:nvPr/>
              </p:nvSpPr>
              <p:spPr>
                <a:xfrm>
                  <a:off x="5159055" y="3268361"/>
                  <a:ext cx="65524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i="1">
                            <a:solidFill>
                              <a:srgbClr val="00B050"/>
                            </a:solidFill>
                            <a:latin typeface="Cambria Math" panose="02040503050406030204" pitchFamily="18" charset="0"/>
                          </a:rPr>
                          <m:t>𝐻</m:t>
                        </m:r>
                        <m:r>
                          <a:rPr lang="en-US" altLang="zh-CN" i="1">
                            <a:solidFill>
                              <a:srgbClr val="00B050"/>
                            </a:solidFill>
                            <a:latin typeface="Cambria Math" panose="02040503050406030204" pitchFamily="18" charset="0"/>
                          </a:rPr>
                          <m:t>⊗</m:t>
                        </m:r>
                        <m:r>
                          <a:rPr lang="en-US" altLang="zh-CN" i="1">
                            <a:solidFill>
                              <a:srgbClr val="00B050"/>
                            </a:solidFill>
                            <a:latin typeface="Cambria Math" panose="02040503050406030204" pitchFamily="18" charset="0"/>
                          </a:rPr>
                          <m:t>𝐼</m:t>
                        </m:r>
                      </m:oMath>
                    </m:oMathPara>
                  </a14:m>
                  <a:endParaRPr lang="zh-CN" altLang="en-US" dirty="0">
                    <a:solidFill>
                      <a:srgbClr val="00B050"/>
                    </a:solidFill>
                  </a:endParaRPr>
                </a:p>
              </p:txBody>
            </p:sp>
          </mc:Choice>
          <mc:Fallback xmlns="">
            <p:sp>
              <p:nvSpPr>
                <p:cNvPr id="30" name="文本框 29">
                  <a:extLst>
                    <a:ext uri="{FF2B5EF4-FFF2-40B4-BE49-F238E27FC236}">
                      <a16:creationId xmlns:a16="http://schemas.microsoft.com/office/drawing/2014/main" id="{46F8BB06-3114-4DC8-B652-1CFA8BF29246}"/>
                    </a:ext>
                  </a:extLst>
                </p:cNvPr>
                <p:cNvSpPr txBox="1">
                  <a:spLocks noRot="1" noChangeAspect="1" noMove="1" noResize="1" noEditPoints="1" noAdjustHandles="1" noChangeArrowheads="1" noChangeShapeType="1" noTextEdit="1"/>
                </p:cNvSpPr>
                <p:nvPr/>
              </p:nvSpPr>
              <p:spPr>
                <a:xfrm>
                  <a:off x="5159055" y="3268361"/>
                  <a:ext cx="655244" cy="276999"/>
                </a:xfrm>
                <a:prstGeom prst="rect">
                  <a:avLst/>
                </a:prstGeom>
                <a:blipFill>
                  <a:blip r:embed="rId8"/>
                  <a:stretch>
                    <a:fillRect l="-8411" t="-2222" r="-6542" b="-2444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4C7A80E9-D257-4953-A638-1D5467CA1596}"/>
                    </a:ext>
                  </a:extLst>
                </p:cNvPr>
                <p:cNvSpPr txBox="1"/>
                <p:nvPr/>
              </p:nvSpPr>
              <p:spPr>
                <a:xfrm>
                  <a:off x="6059336" y="3396660"/>
                  <a:ext cx="868315" cy="289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i="1">
                            <a:solidFill>
                              <a:srgbClr val="7030A0"/>
                            </a:solidFill>
                            <a:latin typeface="Cambria Math" panose="02040503050406030204" pitchFamily="18" charset="0"/>
                          </a:rPr>
                          <m:t>𝐶𝑁𝑂</m:t>
                        </m:r>
                        <m:sSub>
                          <m:sSubPr>
                            <m:ctrlPr>
                              <a:rPr lang="en-US" altLang="zh-CN" i="1">
                                <a:solidFill>
                                  <a:srgbClr val="7030A0"/>
                                </a:solidFill>
                                <a:latin typeface="Cambria Math" panose="02040503050406030204" pitchFamily="18" charset="0"/>
                              </a:rPr>
                            </m:ctrlPr>
                          </m:sSubPr>
                          <m:e>
                            <m:r>
                              <a:rPr lang="en-US" altLang="zh-CN" i="1">
                                <a:solidFill>
                                  <a:srgbClr val="7030A0"/>
                                </a:solidFill>
                                <a:latin typeface="Cambria Math" panose="02040503050406030204" pitchFamily="18" charset="0"/>
                              </a:rPr>
                              <m:t>𝑇</m:t>
                            </m:r>
                          </m:e>
                          <m:sub>
                            <m:r>
                              <a:rPr lang="en-US" altLang="zh-CN" i="1">
                                <a:solidFill>
                                  <a:srgbClr val="7030A0"/>
                                </a:solidFill>
                                <a:latin typeface="Cambria Math" panose="02040503050406030204" pitchFamily="18" charset="0"/>
                              </a:rPr>
                              <m:t>1,2</m:t>
                            </m:r>
                          </m:sub>
                        </m:sSub>
                      </m:oMath>
                    </m:oMathPara>
                  </a14:m>
                  <a:endParaRPr lang="zh-CN" altLang="en-US" dirty="0">
                    <a:solidFill>
                      <a:srgbClr val="7030A0"/>
                    </a:solidFill>
                  </a:endParaRPr>
                </a:p>
              </p:txBody>
            </p:sp>
          </mc:Choice>
          <mc:Fallback xmlns="">
            <p:sp>
              <p:nvSpPr>
                <p:cNvPr id="31" name="文本框 30">
                  <a:extLst>
                    <a:ext uri="{FF2B5EF4-FFF2-40B4-BE49-F238E27FC236}">
                      <a16:creationId xmlns:a16="http://schemas.microsoft.com/office/drawing/2014/main" id="{4C7A80E9-D257-4953-A638-1D5467CA1596}"/>
                    </a:ext>
                  </a:extLst>
                </p:cNvPr>
                <p:cNvSpPr txBox="1">
                  <a:spLocks noRot="1" noChangeAspect="1" noMove="1" noResize="1" noEditPoints="1" noAdjustHandles="1" noChangeArrowheads="1" noChangeShapeType="1" noTextEdit="1"/>
                </p:cNvSpPr>
                <p:nvPr/>
              </p:nvSpPr>
              <p:spPr>
                <a:xfrm>
                  <a:off x="6059336" y="3396660"/>
                  <a:ext cx="868315" cy="289182"/>
                </a:xfrm>
                <a:prstGeom prst="rect">
                  <a:avLst/>
                </a:prstGeom>
                <a:blipFill>
                  <a:blip r:embed="rId9"/>
                  <a:stretch>
                    <a:fillRect l="-6338" r="-2817" b="-12766"/>
                  </a:stretch>
                </a:blipFill>
              </p:spPr>
              <p:txBody>
                <a:bodyPr/>
                <a:lstStyle/>
                <a:p>
                  <a:r>
                    <a:rPr lang="zh-CN" altLang="en-US">
                      <a:noFill/>
                    </a:rPr>
                    <a:t> </a:t>
                  </a:r>
                </a:p>
              </p:txBody>
            </p:sp>
          </mc:Fallback>
        </mc:AlternateContent>
        <p:sp>
          <p:nvSpPr>
            <p:cNvPr id="32" name="矩形 31">
              <a:extLst>
                <a:ext uri="{FF2B5EF4-FFF2-40B4-BE49-F238E27FC236}">
                  <a16:creationId xmlns:a16="http://schemas.microsoft.com/office/drawing/2014/main" id="{9C204CB4-11C2-43A2-B537-4C2C6890F941}"/>
                </a:ext>
              </a:extLst>
            </p:cNvPr>
            <p:cNvSpPr/>
            <p:nvPr/>
          </p:nvSpPr>
          <p:spPr>
            <a:xfrm>
              <a:off x="5271077" y="3615616"/>
              <a:ext cx="510471" cy="835091"/>
            </a:xfrm>
            <a:prstGeom prst="rect">
              <a:avLst/>
            </a:prstGeom>
            <a:noFill/>
            <a:ln>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50"/>
                </a:solidFill>
              </a:endParaRPr>
            </a:p>
          </p:txBody>
        </p:sp>
        <p:sp>
          <p:nvSpPr>
            <p:cNvPr id="33" name="矩形 32">
              <a:extLst>
                <a:ext uri="{FF2B5EF4-FFF2-40B4-BE49-F238E27FC236}">
                  <a16:creationId xmlns:a16="http://schemas.microsoft.com/office/drawing/2014/main" id="{2052CC98-2FD3-4E9F-82EE-F5727E342F3E}"/>
                </a:ext>
              </a:extLst>
            </p:cNvPr>
            <p:cNvSpPr/>
            <p:nvPr/>
          </p:nvSpPr>
          <p:spPr>
            <a:xfrm>
              <a:off x="6125922" y="3752141"/>
              <a:ext cx="266960" cy="698567"/>
            </a:xfrm>
            <a:prstGeom prst="rect">
              <a:avLst/>
            </a:prstGeom>
            <a:noFill/>
            <a:ln>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4" name="直接箭头连接符 33">
              <a:extLst>
                <a:ext uri="{FF2B5EF4-FFF2-40B4-BE49-F238E27FC236}">
                  <a16:creationId xmlns:a16="http://schemas.microsoft.com/office/drawing/2014/main" id="{995E2C33-AD52-4008-ABEF-4B7E1A996596}"/>
                </a:ext>
              </a:extLst>
            </p:cNvPr>
            <p:cNvCxnSpPr>
              <a:cxnSpLocks/>
            </p:cNvCxnSpPr>
            <p:nvPr/>
          </p:nvCxnSpPr>
          <p:spPr>
            <a:xfrm>
              <a:off x="5159055" y="4585138"/>
              <a:ext cx="1410854" cy="0"/>
            </a:xfrm>
            <a:prstGeom prst="straightConnector1">
              <a:avLst/>
            </a:prstGeom>
            <a:ln w="25400">
              <a:solidFill>
                <a:srgbClr val="C00000"/>
              </a:solidFill>
              <a:tailEnd type="triangle" w="lg" len="lg"/>
            </a:ln>
          </p:spPr>
          <p:style>
            <a:lnRef idx="3">
              <a:schemeClr val="accent6"/>
            </a:lnRef>
            <a:fillRef idx="0">
              <a:schemeClr val="accent6"/>
            </a:fillRef>
            <a:effectRef idx="2">
              <a:schemeClr val="accent6"/>
            </a:effectRef>
            <a:fontRef idx="minor">
              <a:schemeClr val="tx1"/>
            </a:fontRef>
          </p:style>
        </p:cxnSp>
      </p:grpSp>
      <p:cxnSp>
        <p:nvCxnSpPr>
          <p:cNvPr id="38" name="直接箭头连接符 37">
            <a:extLst>
              <a:ext uri="{FF2B5EF4-FFF2-40B4-BE49-F238E27FC236}">
                <a16:creationId xmlns:a16="http://schemas.microsoft.com/office/drawing/2014/main" id="{69046D08-1ED2-454E-B520-E104626FA27A}"/>
              </a:ext>
            </a:extLst>
          </p:cNvPr>
          <p:cNvCxnSpPr>
            <a:cxnSpLocks/>
          </p:cNvCxnSpPr>
          <p:nvPr/>
        </p:nvCxnSpPr>
        <p:spPr>
          <a:xfrm flipH="1">
            <a:off x="844399" y="4229101"/>
            <a:ext cx="1706296" cy="0"/>
          </a:xfrm>
          <a:prstGeom prst="straightConnector1">
            <a:avLst/>
          </a:prstGeom>
          <a:ln w="25400">
            <a:solidFill>
              <a:srgbClr val="C00000"/>
            </a:solidFill>
            <a:tailEnd type="triangle" w="lg" len="lg"/>
          </a:ln>
        </p:spPr>
        <p:style>
          <a:lnRef idx="3">
            <a:schemeClr val="accent6"/>
          </a:lnRef>
          <a:fillRef idx="0">
            <a:schemeClr val="accent6"/>
          </a:fillRef>
          <a:effectRef idx="2">
            <a:schemeClr val="accent6"/>
          </a:effectRef>
          <a:fontRef idx="minor">
            <a:schemeClr val="tx1"/>
          </a:fontRef>
        </p:style>
      </p:cxnSp>
      <p:grpSp>
        <p:nvGrpSpPr>
          <p:cNvPr id="56" name="组合 55">
            <a:extLst>
              <a:ext uri="{FF2B5EF4-FFF2-40B4-BE49-F238E27FC236}">
                <a16:creationId xmlns:a16="http://schemas.microsoft.com/office/drawing/2014/main" id="{F130C0B7-8F44-449A-A658-7D541AE41BA7}"/>
              </a:ext>
            </a:extLst>
          </p:cNvPr>
          <p:cNvGrpSpPr/>
          <p:nvPr/>
        </p:nvGrpSpPr>
        <p:grpSpPr>
          <a:xfrm>
            <a:off x="6733701" y="5013737"/>
            <a:ext cx="3156366" cy="735020"/>
            <a:chOff x="7112121" y="5185497"/>
            <a:chExt cx="3156366" cy="735020"/>
          </a:xfrm>
        </p:grpSpPr>
        <p:sp>
          <p:nvSpPr>
            <p:cNvPr id="43" name="文本框 42">
              <a:extLst>
                <a:ext uri="{FF2B5EF4-FFF2-40B4-BE49-F238E27FC236}">
                  <a16:creationId xmlns:a16="http://schemas.microsoft.com/office/drawing/2014/main" id="{BA29A74C-48E2-48AD-96C9-A5A8D9F23D44}"/>
                </a:ext>
              </a:extLst>
            </p:cNvPr>
            <p:cNvSpPr txBox="1"/>
            <p:nvPr/>
          </p:nvSpPr>
          <p:spPr>
            <a:xfrm>
              <a:off x="7112121" y="5229842"/>
              <a:ext cx="3156366"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Font typeface="+mj-lt"/>
                <a:buAutoNum type="arabicPeriod"/>
              </a:pPr>
              <a:r>
                <a:rPr lang="en-US" altLang="zh-CN" dirty="0" err="1">
                  <a:latin typeface="Consolas" panose="020B0609020204030204" pitchFamily="49" charset="0"/>
                </a:rPr>
                <a:t>circuit.</a:t>
              </a:r>
              <a:r>
                <a:rPr lang="en-US" altLang="zh-CN" dirty="0" err="1">
                  <a:solidFill>
                    <a:srgbClr val="00B050"/>
                  </a:solidFill>
                  <a:latin typeface="Consolas" panose="020B0609020204030204" pitchFamily="49" charset="0"/>
                </a:rPr>
                <a:t>h</a:t>
              </a:r>
              <a:r>
                <a:rPr lang="en-US" altLang="zh-CN" dirty="0">
                  <a:solidFill>
                    <a:srgbClr val="00B050"/>
                  </a:solidFill>
                  <a:latin typeface="Consolas" panose="020B0609020204030204" pitchFamily="49" charset="0"/>
                </a:rPr>
                <a:t>(0)</a:t>
              </a:r>
            </a:p>
            <a:p>
              <a:pPr marL="342900" indent="-342900">
                <a:buFont typeface="+mj-lt"/>
                <a:buAutoNum type="arabicPeriod"/>
              </a:pPr>
              <a:r>
                <a:rPr lang="en-US" altLang="zh-CN" dirty="0">
                  <a:latin typeface="Consolas" panose="020B0609020204030204" pitchFamily="49" charset="0"/>
                </a:rPr>
                <a:t>circuit.</a:t>
              </a:r>
              <a:r>
                <a:rPr lang="en-US" altLang="zh-CN" dirty="0">
                  <a:solidFill>
                    <a:srgbClr val="7030A0"/>
                  </a:solidFill>
                  <a:latin typeface="Consolas" panose="020B0609020204030204" pitchFamily="49" charset="0"/>
                </a:rPr>
                <a:t>cx(0, 1)</a:t>
              </a:r>
              <a:endParaRPr lang="zh-CN" altLang="en-US" dirty="0">
                <a:solidFill>
                  <a:srgbClr val="7030A0"/>
                </a:solidFill>
                <a:latin typeface="Consolas" panose="020B0609020204030204" pitchFamily="49" charset="0"/>
              </a:endParaRPr>
            </a:p>
          </p:txBody>
        </p:sp>
        <p:cxnSp>
          <p:nvCxnSpPr>
            <p:cNvPr id="44" name="直接箭头连接符 43">
              <a:extLst>
                <a:ext uri="{FF2B5EF4-FFF2-40B4-BE49-F238E27FC236}">
                  <a16:creationId xmlns:a16="http://schemas.microsoft.com/office/drawing/2014/main" id="{3E37A562-8E7D-4BD5-BE34-0977D93028F0}"/>
                </a:ext>
              </a:extLst>
            </p:cNvPr>
            <p:cNvCxnSpPr>
              <a:cxnSpLocks/>
            </p:cNvCxnSpPr>
            <p:nvPr/>
          </p:nvCxnSpPr>
          <p:spPr>
            <a:xfrm>
              <a:off x="9703666" y="5185497"/>
              <a:ext cx="0" cy="735020"/>
            </a:xfrm>
            <a:prstGeom prst="straightConnector1">
              <a:avLst/>
            </a:prstGeom>
            <a:ln w="25400">
              <a:solidFill>
                <a:srgbClr val="C00000"/>
              </a:solidFill>
              <a:tailEnd type="triangle" w="lg" len="lg"/>
            </a:ln>
          </p:spPr>
          <p:style>
            <a:lnRef idx="3">
              <a:schemeClr val="accent6"/>
            </a:lnRef>
            <a:fillRef idx="0">
              <a:schemeClr val="accent6"/>
            </a:fillRef>
            <a:effectRef idx="2">
              <a:schemeClr val="accent6"/>
            </a:effectRef>
            <a:fontRef idx="minor">
              <a:schemeClr val="tx1"/>
            </a:fontRef>
          </p:style>
        </p:cxnSp>
      </p:grpSp>
      <p:sp>
        <p:nvSpPr>
          <p:cNvPr id="57" name="文本框 56">
            <a:extLst>
              <a:ext uri="{FF2B5EF4-FFF2-40B4-BE49-F238E27FC236}">
                <a16:creationId xmlns:a16="http://schemas.microsoft.com/office/drawing/2014/main" id="{0E9CD73E-B3E8-4FE8-9439-916C63A4C6AC}"/>
              </a:ext>
            </a:extLst>
          </p:cNvPr>
          <p:cNvSpPr txBox="1"/>
          <p:nvPr/>
        </p:nvSpPr>
        <p:spPr>
          <a:xfrm>
            <a:off x="3119554" y="5639380"/>
            <a:ext cx="1238159" cy="338554"/>
          </a:xfrm>
          <a:prstGeom prst="rect">
            <a:avLst/>
          </a:prstGeom>
          <a:noFill/>
        </p:spPr>
        <p:txBody>
          <a:bodyPr wrap="square" rtlCol="0">
            <a:spAutoFit/>
          </a:bodyPr>
          <a:lstStyle/>
          <a:p>
            <a:r>
              <a:rPr lang="zh-CN" altLang="en-US" sz="1600" dirty="0">
                <a:latin typeface="宋体" panose="02010600030101010101" pitchFamily="2" charset="-122"/>
                <a:ea typeface="宋体" panose="02010600030101010101" pitchFamily="2" charset="-122"/>
              </a:rPr>
              <a:t>矩阵表示</a:t>
            </a:r>
          </a:p>
        </p:txBody>
      </p:sp>
      <p:sp>
        <p:nvSpPr>
          <p:cNvPr id="58" name="文本框 57">
            <a:extLst>
              <a:ext uri="{FF2B5EF4-FFF2-40B4-BE49-F238E27FC236}">
                <a16:creationId xmlns:a16="http://schemas.microsoft.com/office/drawing/2014/main" id="{4D96B01E-10F1-4939-83F9-FA34FB8EF42A}"/>
              </a:ext>
            </a:extLst>
          </p:cNvPr>
          <p:cNvSpPr txBox="1"/>
          <p:nvPr/>
        </p:nvSpPr>
        <p:spPr>
          <a:xfrm>
            <a:off x="9325246" y="4151861"/>
            <a:ext cx="1596280" cy="338554"/>
          </a:xfrm>
          <a:prstGeom prst="rect">
            <a:avLst/>
          </a:prstGeom>
          <a:noFill/>
        </p:spPr>
        <p:txBody>
          <a:bodyPr wrap="square" rtlCol="0">
            <a:spAutoFit/>
          </a:bodyPr>
          <a:lstStyle/>
          <a:p>
            <a:pPr algn="ctr"/>
            <a:r>
              <a:rPr lang="zh-CN" altLang="en-US" sz="1600" dirty="0">
                <a:latin typeface="宋体" panose="02010600030101010101" pitchFamily="2" charset="-122"/>
                <a:ea typeface="宋体" panose="02010600030101010101" pitchFamily="2" charset="-122"/>
              </a:rPr>
              <a:t>量子线路表示</a:t>
            </a:r>
          </a:p>
        </p:txBody>
      </p:sp>
      <p:sp>
        <p:nvSpPr>
          <p:cNvPr id="59" name="文本框 58">
            <a:extLst>
              <a:ext uri="{FF2B5EF4-FFF2-40B4-BE49-F238E27FC236}">
                <a16:creationId xmlns:a16="http://schemas.microsoft.com/office/drawing/2014/main" id="{D1874D30-0E1B-490D-8E37-BD653613C48B}"/>
              </a:ext>
            </a:extLst>
          </p:cNvPr>
          <p:cNvSpPr txBox="1"/>
          <p:nvPr/>
        </p:nvSpPr>
        <p:spPr>
          <a:xfrm>
            <a:off x="6719736" y="5741928"/>
            <a:ext cx="1767848" cy="338554"/>
          </a:xfrm>
          <a:prstGeom prst="rect">
            <a:avLst/>
          </a:prstGeom>
          <a:noFill/>
        </p:spPr>
        <p:txBody>
          <a:bodyPr wrap="square" rtlCol="0">
            <a:spAutoFit/>
          </a:bodyPr>
          <a:lstStyle/>
          <a:p>
            <a:r>
              <a:rPr lang="en-US" altLang="zh-CN" sz="1600" dirty="0" err="1">
                <a:latin typeface="宋体" panose="02010600030101010101" pitchFamily="2" charset="-122"/>
                <a:ea typeface="宋体" panose="02010600030101010101" pitchFamily="2" charset="-122"/>
              </a:rPr>
              <a:t>Qiskit</a:t>
            </a:r>
            <a:r>
              <a:rPr lang="zh-CN" altLang="en-US" sz="1600" dirty="0">
                <a:latin typeface="宋体" panose="02010600030101010101" pitchFamily="2" charset="-122"/>
                <a:ea typeface="宋体" panose="02010600030101010101" pitchFamily="2" charset="-122"/>
              </a:rPr>
              <a:t>代码</a:t>
            </a:r>
          </a:p>
        </p:txBody>
      </p:sp>
      <p:sp>
        <p:nvSpPr>
          <p:cNvPr id="60" name="文本框 59">
            <a:extLst>
              <a:ext uri="{FF2B5EF4-FFF2-40B4-BE49-F238E27FC236}">
                <a16:creationId xmlns:a16="http://schemas.microsoft.com/office/drawing/2014/main" id="{4E4EA8E0-19D9-4632-89B4-CA387D697E2E}"/>
              </a:ext>
            </a:extLst>
          </p:cNvPr>
          <p:cNvSpPr txBox="1"/>
          <p:nvPr/>
        </p:nvSpPr>
        <p:spPr>
          <a:xfrm>
            <a:off x="7064995" y="4199213"/>
            <a:ext cx="452939" cy="276999"/>
          </a:xfrm>
          <a:prstGeom prst="rect">
            <a:avLst/>
          </a:prstGeom>
          <a:noFill/>
        </p:spPr>
        <p:txBody>
          <a:bodyPr wrap="square" rtlCol="0">
            <a:spAutoFit/>
          </a:bodyPr>
          <a:lstStyle/>
          <a:p>
            <a:pPr algn="ctr"/>
            <a:r>
              <a:rPr lang="zh-CN" altLang="en-US" sz="1200" dirty="0">
                <a:solidFill>
                  <a:srgbClr val="C00000"/>
                </a:solidFill>
                <a:latin typeface="宋体" panose="02010600030101010101" pitchFamily="2" charset="-122"/>
                <a:ea typeface="宋体" panose="02010600030101010101" pitchFamily="2" charset="-122"/>
              </a:rPr>
              <a:t>先</a:t>
            </a:r>
          </a:p>
        </p:txBody>
      </p:sp>
      <p:sp>
        <p:nvSpPr>
          <p:cNvPr id="61" name="文本框 60">
            <a:extLst>
              <a:ext uri="{FF2B5EF4-FFF2-40B4-BE49-F238E27FC236}">
                <a16:creationId xmlns:a16="http://schemas.microsoft.com/office/drawing/2014/main" id="{D20721EB-4B98-4019-A979-58D0EA71C4B6}"/>
              </a:ext>
            </a:extLst>
          </p:cNvPr>
          <p:cNvSpPr txBox="1"/>
          <p:nvPr/>
        </p:nvSpPr>
        <p:spPr>
          <a:xfrm>
            <a:off x="8779088" y="4201648"/>
            <a:ext cx="452939" cy="276999"/>
          </a:xfrm>
          <a:prstGeom prst="rect">
            <a:avLst/>
          </a:prstGeom>
          <a:noFill/>
        </p:spPr>
        <p:txBody>
          <a:bodyPr wrap="square" rtlCol="0">
            <a:spAutoFit/>
          </a:bodyPr>
          <a:lstStyle/>
          <a:p>
            <a:pPr algn="ctr"/>
            <a:r>
              <a:rPr lang="zh-CN" altLang="en-US" sz="1200" dirty="0">
                <a:solidFill>
                  <a:srgbClr val="C00000"/>
                </a:solidFill>
                <a:latin typeface="宋体" panose="02010600030101010101" pitchFamily="2" charset="-122"/>
                <a:ea typeface="宋体" panose="02010600030101010101" pitchFamily="2" charset="-122"/>
              </a:rPr>
              <a:t>后</a:t>
            </a:r>
          </a:p>
        </p:txBody>
      </p:sp>
      <p:sp>
        <p:nvSpPr>
          <p:cNvPr id="62" name="文本框 61">
            <a:extLst>
              <a:ext uri="{FF2B5EF4-FFF2-40B4-BE49-F238E27FC236}">
                <a16:creationId xmlns:a16="http://schemas.microsoft.com/office/drawing/2014/main" id="{F1C5291B-AD2E-4E34-9BB0-39F1D6FBEC64}"/>
              </a:ext>
            </a:extLst>
          </p:cNvPr>
          <p:cNvSpPr txBox="1"/>
          <p:nvPr/>
        </p:nvSpPr>
        <p:spPr>
          <a:xfrm>
            <a:off x="2246513" y="4196546"/>
            <a:ext cx="452939" cy="276999"/>
          </a:xfrm>
          <a:prstGeom prst="rect">
            <a:avLst/>
          </a:prstGeom>
          <a:noFill/>
        </p:spPr>
        <p:txBody>
          <a:bodyPr wrap="square" rtlCol="0">
            <a:spAutoFit/>
          </a:bodyPr>
          <a:lstStyle/>
          <a:p>
            <a:pPr algn="ctr"/>
            <a:r>
              <a:rPr lang="zh-CN" altLang="en-US" sz="1200" dirty="0">
                <a:solidFill>
                  <a:srgbClr val="C00000"/>
                </a:solidFill>
                <a:latin typeface="宋体" panose="02010600030101010101" pitchFamily="2" charset="-122"/>
                <a:ea typeface="宋体" panose="02010600030101010101" pitchFamily="2" charset="-122"/>
              </a:rPr>
              <a:t>先</a:t>
            </a:r>
          </a:p>
        </p:txBody>
      </p:sp>
      <p:sp>
        <p:nvSpPr>
          <p:cNvPr id="63" name="文本框 62">
            <a:extLst>
              <a:ext uri="{FF2B5EF4-FFF2-40B4-BE49-F238E27FC236}">
                <a16:creationId xmlns:a16="http://schemas.microsoft.com/office/drawing/2014/main" id="{29DF85B1-28BB-40A1-A54B-27B36EE027B1}"/>
              </a:ext>
            </a:extLst>
          </p:cNvPr>
          <p:cNvSpPr txBox="1"/>
          <p:nvPr/>
        </p:nvSpPr>
        <p:spPr>
          <a:xfrm>
            <a:off x="830012" y="4203094"/>
            <a:ext cx="452939" cy="276999"/>
          </a:xfrm>
          <a:prstGeom prst="rect">
            <a:avLst/>
          </a:prstGeom>
          <a:noFill/>
        </p:spPr>
        <p:txBody>
          <a:bodyPr wrap="square" rtlCol="0">
            <a:spAutoFit/>
          </a:bodyPr>
          <a:lstStyle/>
          <a:p>
            <a:pPr algn="ctr"/>
            <a:r>
              <a:rPr lang="zh-CN" altLang="en-US" sz="1200" dirty="0">
                <a:solidFill>
                  <a:srgbClr val="C00000"/>
                </a:solidFill>
                <a:latin typeface="宋体" panose="02010600030101010101" pitchFamily="2" charset="-122"/>
                <a:ea typeface="宋体" panose="02010600030101010101" pitchFamily="2" charset="-122"/>
              </a:rPr>
              <a:t>后</a:t>
            </a:r>
          </a:p>
        </p:txBody>
      </p:sp>
      <p:sp>
        <p:nvSpPr>
          <p:cNvPr id="64" name="文本框 63">
            <a:extLst>
              <a:ext uri="{FF2B5EF4-FFF2-40B4-BE49-F238E27FC236}">
                <a16:creationId xmlns:a16="http://schemas.microsoft.com/office/drawing/2014/main" id="{FF201782-1EE7-46E1-A8A2-14BED96096C2}"/>
              </a:ext>
            </a:extLst>
          </p:cNvPr>
          <p:cNvSpPr txBox="1"/>
          <p:nvPr/>
        </p:nvSpPr>
        <p:spPr>
          <a:xfrm>
            <a:off x="9284155" y="5436432"/>
            <a:ext cx="452939" cy="276999"/>
          </a:xfrm>
          <a:prstGeom prst="rect">
            <a:avLst/>
          </a:prstGeom>
          <a:noFill/>
        </p:spPr>
        <p:txBody>
          <a:bodyPr wrap="square" rtlCol="0">
            <a:spAutoFit/>
          </a:bodyPr>
          <a:lstStyle/>
          <a:p>
            <a:pPr algn="ctr"/>
            <a:r>
              <a:rPr lang="zh-CN" altLang="en-US" sz="1200" dirty="0">
                <a:solidFill>
                  <a:srgbClr val="C00000"/>
                </a:solidFill>
                <a:latin typeface="宋体" panose="02010600030101010101" pitchFamily="2" charset="-122"/>
                <a:ea typeface="宋体" panose="02010600030101010101" pitchFamily="2" charset="-122"/>
              </a:rPr>
              <a:t>后</a:t>
            </a:r>
          </a:p>
        </p:txBody>
      </p:sp>
      <p:sp>
        <p:nvSpPr>
          <p:cNvPr id="65" name="文本框 64">
            <a:extLst>
              <a:ext uri="{FF2B5EF4-FFF2-40B4-BE49-F238E27FC236}">
                <a16:creationId xmlns:a16="http://schemas.microsoft.com/office/drawing/2014/main" id="{CE94479B-E4FD-491E-8316-A189CAAFCD83}"/>
              </a:ext>
            </a:extLst>
          </p:cNvPr>
          <p:cNvSpPr txBox="1"/>
          <p:nvPr/>
        </p:nvSpPr>
        <p:spPr>
          <a:xfrm>
            <a:off x="9284154" y="5020352"/>
            <a:ext cx="452939" cy="276999"/>
          </a:xfrm>
          <a:prstGeom prst="rect">
            <a:avLst/>
          </a:prstGeom>
          <a:noFill/>
        </p:spPr>
        <p:txBody>
          <a:bodyPr wrap="square" rtlCol="0">
            <a:spAutoFit/>
          </a:bodyPr>
          <a:lstStyle/>
          <a:p>
            <a:pPr algn="ctr"/>
            <a:r>
              <a:rPr lang="zh-CN" altLang="en-US" sz="1200" dirty="0">
                <a:solidFill>
                  <a:srgbClr val="C00000"/>
                </a:solidFill>
                <a:latin typeface="宋体" panose="02010600030101010101" pitchFamily="2" charset="-122"/>
                <a:ea typeface="宋体" panose="02010600030101010101" pitchFamily="2" charset="-122"/>
              </a:rPr>
              <a:t>先</a:t>
            </a:r>
          </a:p>
        </p:txBody>
      </p:sp>
    </p:spTree>
    <p:extLst>
      <p:ext uri="{BB962C8B-B14F-4D97-AF65-F5344CB8AC3E}">
        <p14:creationId xmlns:p14="http://schemas.microsoft.com/office/powerpoint/2010/main" val="2390503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7" grpId="0"/>
      <p:bldP spid="58" grpId="0"/>
      <p:bldP spid="59" grpId="0"/>
      <p:bldP spid="60" grpId="0"/>
      <p:bldP spid="61" grpId="0"/>
      <p:bldP spid="62" grpId="0"/>
      <p:bldP spid="63" grpId="0"/>
      <p:bldP spid="64" grpId="0"/>
      <p:bldP spid="65" grpId="0"/>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5573</TotalTime>
  <Words>3383</Words>
  <Application>Microsoft Office PowerPoint</Application>
  <PresentationFormat>宽屏</PresentationFormat>
  <Paragraphs>398</Paragraphs>
  <Slides>17</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17</vt:i4>
      </vt:variant>
    </vt:vector>
  </HeadingPairs>
  <TitlesOfParts>
    <vt:vector size="27" baseType="lpstr">
      <vt:lpstr>等线</vt:lpstr>
      <vt:lpstr>宋体</vt:lpstr>
      <vt:lpstr>微软雅黑</vt:lpstr>
      <vt:lpstr>Arial</vt:lpstr>
      <vt:lpstr>Calibri</vt:lpstr>
      <vt:lpstr>Cambria Math</vt:lpstr>
      <vt:lpstr>Consolas</vt:lpstr>
      <vt:lpstr>Times New Roman</vt:lpstr>
      <vt:lpstr>Wingdings</vt:lpstr>
      <vt:lpstr>Office 主题​​</vt:lpstr>
      <vt:lpstr>正确地编写量子程序</vt:lpstr>
      <vt:lpstr>背景</vt:lpstr>
      <vt:lpstr>报告内容</vt:lpstr>
      <vt:lpstr>Ⅰ  作为数值的量子比特的顺序</vt:lpstr>
      <vt:lpstr>Ⅰ  作为数值的量子比特的顺序</vt:lpstr>
      <vt:lpstr>Ⅰ  作为数值的量子比特的顺序</vt:lpstr>
      <vt:lpstr>Ⅰ  作为数值的量子比特的顺序</vt:lpstr>
      <vt:lpstr>Ⅰ  作为数值的量子比特的顺序</vt:lpstr>
      <vt:lpstr>Ⅱ  乘积形式量子门的应用顺序</vt:lpstr>
      <vt:lpstr>Ⅲ  量子线路等价变换的正确性</vt:lpstr>
      <vt:lpstr>Ⅲ  量子线路等价变换的正确性</vt:lpstr>
      <vt:lpstr>Ⅲ  量子线路等价变换的正确性</vt:lpstr>
      <vt:lpstr>量子计算中的软件</vt:lpstr>
      <vt:lpstr>量子软件工程</vt:lpstr>
      <vt:lpstr>QCirMat</vt:lpstr>
      <vt:lpstr>PyQuantumKit</vt:lpstr>
      <vt:lpstr>谢谢！</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LongPeixun</dc:creator>
  <cp:lastModifiedBy>MgcosA Long</cp:lastModifiedBy>
  <cp:revision>1718</cp:revision>
  <dcterms:created xsi:type="dcterms:W3CDTF">2025-02-11T06:24:22Z</dcterms:created>
  <dcterms:modified xsi:type="dcterms:W3CDTF">2025-08-20T05:10:57Z</dcterms:modified>
</cp:coreProperties>
</file>