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Lst>
  <p:notesMasterIdLst>
    <p:notesMasterId r:id="rId9"/>
  </p:notesMasterIdLst>
  <p:sldIdLst>
    <p:sldId id="1387" r:id="rId4"/>
    <p:sldId id="1404" r:id="rId5"/>
    <p:sldId id="1437" r:id="rId6"/>
    <p:sldId id="1438" r:id="rId7"/>
    <p:sldId id="1429" r:id="rId8"/>
    <p:sldId id="1439" r:id="rId10"/>
    <p:sldId id="1441" r:id="rId11"/>
    <p:sldId id="1433" r:id="rId12"/>
    <p:sldId id="1446" r:id="rId13"/>
    <p:sldId id="261" r:id="rId14"/>
    <p:sldId id="1398" r:id="rId15"/>
    <p:sldId id="1357" r:id="rId16"/>
    <p:sldId id="1412" r:id="rId17"/>
    <p:sldId id="1399" r:id="rId18"/>
    <p:sldId id="1370" r:id="rId19"/>
    <p:sldId id="1371" r:id="rId20"/>
    <p:sldId id="1440" r:id="rId21"/>
    <p:sldId id="1374" r:id="rId22"/>
    <p:sldId id="1448" r:id="rId23"/>
    <p:sldId id="1376" r:id="rId24"/>
    <p:sldId id="1377" r:id="rId25"/>
    <p:sldId id="1379" r:id="rId26"/>
    <p:sldId id="1380" r:id="rId27"/>
    <p:sldId id="1381" r:id="rId28"/>
    <p:sldId id="1382" r:id="rId29"/>
    <p:sldId id="1444" r:id="rId30"/>
    <p:sldId id="1447" r:id="rId31"/>
    <p:sldId id="1400" r:id="rId32"/>
    <p:sldId id="1449" r:id="rId33"/>
    <p:sldId id="1450" r:id="rId34"/>
    <p:sldId id="1431" r:id="rId35"/>
    <p:sldId id="1445"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4D94"/>
    <a:srgbClr val="0000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2226" autoAdjust="0"/>
  </p:normalViewPr>
  <p:slideViewPr>
    <p:cSldViewPr snapToGrid="0">
      <p:cViewPr>
        <p:scale>
          <a:sx n="75" d="100"/>
          <a:sy n="75" d="100"/>
        </p:scale>
        <p:origin x="1071"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D4D05-8093-4F51-9075-C81506C8B4C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AF6A-B378-48DB-A93E-B311A1E409A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3BAF6A-B378-48DB-A93E-B311A1E409A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3BAF6A-B378-48DB-A93E-B311A1E409A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3BAF6A-B378-48DB-A93E-B311A1E409A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3BAF6A-B378-48DB-A93E-B311A1E409A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3BAF6A-B378-48DB-A93E-B311A1E409A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3BAF6A-B378-48DB-A93E-B311A1E409A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3BAF6A-B378-48DB-A93E-B311A1E409A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3BAF6A-B378-48DB-A93E-B311A1E409A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4"/>
            <a:ext cx="10363200" cy="1470025"/>
          </a:xfrm>
        </p:spPr>
        <p:txBody>
          <a:bodyPr/>
          <a:lstStyle>
            <a:lvl1pPr>
              <a:defRPr sz="3600">
                <a:solidFill>
                  <a:schemeClr val="tx1"/>
                </a:solidFill>
                <a:latin typeface="黑体" panose="02010609060101010101" pitchFamily="49" charset="-122"/>
                <a:ea typeface="黑体" panose="02010609060101010101" pitchFamily="49" charset="-122"/>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b="0">
                <a:latin typeface="黑体" panose="02010609060101010101" pitchFamily="49" charset="-122"/>
                <a:ea typeface="黑体" panose="02010609060101010101" pitchFamily="49" charset="-122"/>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dirty="0"/>
          </a:p>
        </p:txBody>
      </p:sp>
      <p:sp>
        <p:nvSpPr>
          <p:cNvPr id="6" name="Rectangle 29"/>
          <p:cNvSpPr>
            <a:spLocks noGrp="1" noChangeArrowheads="1"/>
          </p:cNvSpPr>
          <p:nvPr>
            <p:ph type="sldNum" sz="quarter" idx="12"/>
          </p:nvPr>
        </p:nvSpPr>
        <p:spPr/>
        <p:txBody>
          <a:bodyPr/>
          <a:lstStyle>
            <a:lvl1pPr>
              <a:defRPr sz="2000">
                <a:latin typeface="+mj-lt"/>
              </a:defRPr>
            </a:lvl1pPr>
          </a:lstStyle>
          <a:p>
            <a:fld id="{14AA028F-72E1-4808-9DD3-2CE970B1B937}" type="slidenum">
              <a:rPr lang="zh-CN" altLang="en-US" smtClean="0"/>
            </a:fld>
            <a:endParaRPr lang="zh-CN" altLang="en-US"/>
          </a:p>
        </p:txBody>
      </p:sp>
      <p:sp>
        <p:nvSpPr>
          <p:cNvPr id="9" name="日期占位符 1"/>
          <p:cNvSpPr>
            <a:spLocks noGrp="1"/>
          </p:cNvSpPr>
          <p:nvPr>
            <p:ph type="dt" sz="half" idx="2"/>
          </p:nvPr>
        </p:nvSpPr>
        <p:spPr>
          <a:xfrm>
            <a:off x="838200" y="635635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36C75-9252-4E13-849F-E7BACA4A47C9}" type="datetime1">
              <a:rPr lang="zh-CN" altLang="en-US" smtClean="0"/>
            </a:fld>
            <a:endParaRPr lang="zh-CN" altLang="en-US"/>
          </a:p>
        </p:txBody>
      </p:sp>
      <p:sp>
        <p:nvSpPr>
          <p:cNvPr id="10" name="页脚占位符 3"/>
          <p:cNvSpPr>
            <a:spLocks noGrp="1"/>
          </p:cNvSpPr>
          <p:nvPr>
            <p:ph type="ftr" sz="quarter" idx="3"/>
          </p:nvPr>
        </p:nvSpPr>
        <p:spPr>
          <a:xfrm>
            <a:off x="3708400" y="6356357"/>
            <a:ext cx="5029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dirty="0"/>
              <a:t>量子计算和人工智能与高能物理交叉研讨会</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A8AF8401-9B5B-4F30-84EB-1F6A560EEC8E}"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33DC2A-5E92-482B-9DB5-24AB4AD1E5B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4390683B-DC46-4C3F-991E-E3FAA5B38E33}"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33DC2A-5E92-482B-9DB5-24AB4AD1E5B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36663B79-8D31-4084-8A11-E52480AC4036}"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33DC2A-5E92-482B-9DB5-24AB4AD1E5B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D3857CD3-81DB-4815-8597-FF43D1F7D008}"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33DC2A-5E92-482B-9DB5-24AB4AD1E5B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
        <p:nvSpPr>
          <p:cNvPr id="3" name="Content Placeholder 2"/>
          <p:cNvSpPr>
            <a:spLocks noGrp="1"/>
          </p:cNvSpPr>
          <p:nvPr>
            <p:ph idx="1" hasCustomPrompt="1"/>
          </p:nvPr>
        </p:nvSpPr>
        <p:spPr>
          <a:xfrm>
            <a:off x="310342" y="1247775"/>
            <a:ext cx="10979959" cy="5101161"/>
          </a:xfrm>
        </p:spPr>
        <p:txBody>
          <a:bodyPr/>
          <a:lstStyle>
            <a:lvl1pPr marL="228600" indent="-228600">
              <a:buFont typeface="Wingdings" panose="05000000000000000000" pitchFamily="2" charset="2"/>
              <a:buChar char="Ø"/>
              <a:defRPr baseline="0">
                <a:latin typeface="Arial" panose="020B0604020202020204" pitchFamily="34" charset="0"/>
              </a:defRPr>
            </a:lvl1pPr>
            <a:lvl2pPr>
              <a:defRPr baseline="0">
                <a:latin typeface="Arial" panose="020B0604020202020204" pitchFamily="34" charset="0"/>
              </a:defRPr>
            </a:lvl2pPr>
            <a:lvl3pPr>
              <a:defRPr/>
            </a:lvl3pPr>
            <a:lvl4pPr>
              <a:defRPr/>
            </a:lvl4pPr>
            <a:lvl5pPr>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Date Placeholder 3"/>
          <p:cNvSpPr>
            <a:spLocks noGrp="1"/>
          </p:cNvSpPr>
          <p:nvPr>
            <p:ph type="dt" sz="half" idx="10"/>
          </p:nvPr>
        </p:nvSpPr>
        <p:spPr>
          <a:xfrm>
            <a:off x="104313" y="6553201"/>
            <a:ext cx="2743200" cy="365125"/>
          </a:xfrm>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764D2F74-F030-427D-8794-A2647364A1E4}"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5" name="Footer Placeholder 4"/>
          <p:cNvSpPr>
            <a:spLocks noGrp="1"/>
          </p:cNvSpPr>
          <p:nvPr>
            <p:ph type="ftr" sz="quarter" idx="11"/>
          </p:nvPr>
        </p:nvSpPr>
        <p:spPr>
          <a:xfrm>
            <a:off x="4330700" y="6489701"/>
            <a:ext cx="41148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Slide Number Placeholder 5"/>
          <p:cNvSpPr>
            <a:spLocks noGrp="1"/>
          </p:cNvSpPr>
          <p:nvPr>
            <p:ph type="sldNum" sz="quarter" idx="12"/>
          </p:nvPr>
        </p:nvSpPr>
        <p:spPr>
          <a:xfrm>
            <a:off x="9034272" y="6492876"/>
            <a:ext cx="2743200" cy="365125"/>
          </a:xfrm>
        </p:spPr>
        <p:txBody>
          <a:bodyPr/>
          <a:lstStyle>
            <a:lvl1pPr>
              <a:defRPr sz="1100" b="1">
                <a:solidFill>
                  <a:schemeClr val="bg1">
                    <a:lumMod val="50000"/>
                  </a:schemeClr>
                </a:solidFill>
                <a:latin typeface="黑体" panose="02010609060101010101" pitchFamily="49" charset="-122"/>
                <a:ea typeface="黑体" panose="02010609060101010101" pitchFamily="49" charset="-122"/>
              </a:defRPr>
            </a:lvl1pPr>
          </a:lstStyle>
          <a:p>
            <a:pPr defTabSz="457200">
              <a:defRPr/>
            </a:pPr>
            <a:fld id="{7233DC2A-5E92-482B-9DB5-24AB4AD1E5BC}" type="slidenum">
              <a:rPr lang="zh-CN" altLang="en-US" smtClean="0"/>
            </a:fld>
            <a:endParaRPr lang="zh-CN" altLang="en-US" dirty="0"/>
          </a:p>
        </p:txBody>
      </p:sp>
      <p:sp>
        <p:nvSpPr>
          <p:cNvPr id="2" name="矩形 1"/>
          <p:cNvSpPr/>
          <p:nvPr userDrawn="1"/>
        </p:nvSpPr>
        <p:spPr>
          <a:xfrm>
            <a:off x="7614416" y="86996"/>
            <a:ext cx="4378787" cy="844136"/>
          </a:xfrm>
          <a:prstGeom prst="rect">
            <a:avLst/>
          </a:prstGeom>
          <a:solidFill>
            <a:srgbClr val="004D94"/>
          </a:solidFill>
          <a:ln>
            <a:solidFill>
              <a:srgbClr val="004D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黑体" panose="02010609060101010101" pitchFamily="49" charset="-122"/>
              <a:cs typeface="+mn-cs"/>
            </a:endParaRPr>
          </a:p>
        </p:txBody>
      </p:sp>
      <p:sp>
        <p:nvSpPr>
          <p:cNvPr id="10" name="Title 1"/>
          <p:cNvSpPr>
            <a:spLocks noGrp="1"/>
          </p:cNvSpPr>
          <p:nvPr>
            <p:ph type="title"/>
          </p:nvPr>
        </p:nvSpPr>
        <p:spPr>
          <a:xfrm>
            <a:off x="104314" y="135064"/>
            <a:ext cx="7835900" cy="709072"/>
          </a:xfrm>
        </p:spPr>
        <p:txBody>
          <a:bodyPr>
            <a:normAutofit/>
          </a:bodyPr>
          <a:lstStyle>
            <a:lvl1pPr algn="l">
              <a:defRPr sz="3600" b="1">
                <a:solidFill>
                  <a:schemeClr val="bg1"/>
                </a:solidFill>
                <a:latin typeface="黑体" panose="02010609060101010101" pitchFamily="49" charset="-122"/>
                <a:ea typeface="黑体" panose="02010609060101010101" pitchFamily="49" charset="-122"/>
              </a:defRPr>
            </a:lvl1pPr>
          </a:lstStyle>
          <a:p>
            <a:r>
              <a:rPr lang="zh-CN" altLang="en-US" dirty="0"/>
              <a:t>单击此处编辑母版标题样式</a:t>
            </a:r>
            <a:endParaRPr lang="en-US" dirty="0"/>
          </a:p>
        </p:txBody>
      </p:sp>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80313" y="154528"/>
            <a:ext cx="4046991" cy="70907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1287213"/>
          </a:xfrm>
        </p:spPr>
        <p:txBody>
          <a:bodyPr anchor="b"/>
          <a:lstStyle>
            <a:lvl1pPr algn="ctr">
              <a:defRPr sz="4800"/>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1" y="4621089"/>
            <a:ext cx="10515600" cy="495721"/>
          </a:xfrm>
        </p:spPr>
        <p:txBody>
          <a:bodyPr/>
          <a:lstStyle>
            <a:lvl1pPr marL="0" indent="0" algn="ctr">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endParaRPr lang="zh-CN" altLang="en-US"/>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E2B132CD-AAA8-406A-B65B-1425E8F2F069}"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8F2E7C8-8254-4703-8840-58745B7490E5}" type="slidenum">
              <a:rPr kumimoji="0" lang="en-US" altLang="zh-CN"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7" name="文本占位符 2"/>
          <p:cNvSpPr>
            <a:spLocks noGrp="1"/>
          </p:cNvSpPr>
          <p:nvPr>
            <p:ph type="body" idx="13"/>
          </p:nvPr>
        </p:nvSpPr>
        <p:spPr>
          <a:xfrm>
            <a:off x="3497363" y="3877508"/>
            <a:ext cx="5184576" cy="495721"/>
          </a:xfrm>
        </p:spPr>
        <p:txBody>
          <a:bodyPr/>
          <a:lstStyle>
            <a:lvl1pPr marL="0" indent="0" algn="ctr">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dirty="0"/>
              <a:t>单击此处编辑母版文本样式</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F1BBB27C-A5E9-4D02-B4D8-BED7E3995897}" type="slidenum">
              <a:rPr kumimoji="0" lang="en-US" altLang="zh-CN"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7" name="内容占位符 2"/>
          <p:cNvSpPr>
            <a:spLocks noGrp="1"/>
          </p:cNvSpPr>
          <p:nvPr>
            <p:ph sz="half" idx="1"/>
          </p:nvPr>
        </p:nvSpPr>
        <p:spPr>
          <a:xfrm>
            <a:off x="609600" y="1063518"/>
            <a:ext cx="5384800" cy="5062646"/>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8" name="内容占位符 3"/>
          <p:cNvSpPr>
            <a:spLocks noGrp="1"/>
          </p:cNvSpPr>
          <p:nvPr>
            <p:ph sz="half" idx="2"/>
          </p:nvPr>
        </p:nvSpPr>
        <p:spPr>
          <a:xfrm>
            <a:off x="6197600" y="1063519"/>
            <a:ext cx="5384800" cy="5062645"/>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endParaRPr lang="zh-CN" altLang="en-US" dirty="0"/>
          </a:p>
        </p:txBody>
      </p:sp>
      <p:sp>
        <p:nvSpPr>
          <p:cNvPr id="11" name="矩形 7"/>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pic>
        <p:nvPicPr>
          <p:cNvPr id="10"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29C65A9D-8006-47C7-A12B-C488D274BF24}" type="slidenum">
              <a:rPr kumimoji="0" lang="en-US" altLang="zh-CN"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5"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endParaRPr lang="zh-CN" altLang="en-US" dirty="0"/>
          </a:p>
        </p:txBody>
      </p:sp>
      <p:pic>
        <p:nvPicPr>
          <p:cNvPr id="6"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29C65A9D-8006-47C7-A12B-C488D274BF24}" type="slidenum">
              <a:rPr kumimoji="0" lang="en-US" altLang="zh-CN"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5"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endParaRPr lang="zh-CN" altLang="en-US" dirty="0"/>
          </a:p>
        </p:txBody>
      </p:sp>
      <p:sp>
        <p:nvSpPr>
          <p:cNvPr id="7" name="矩形 7"/>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8200" y="132733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8200" y="2343074"/>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0613" y="133545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0613" y="2343074"/>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5A548153-8B7A-42AC-9F2D-C8D0945C953A}"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33DC2A-5E92-482B-9DB5-24AB4AD1E5B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
        <p:nvSpPr>
          <p:cNvPr id="13" name="Title 1"/>
          <p:cNvSpPr>
            <a:spLocks noGrp="1"/>
          </p:cNvSpPr>
          <p:nvPr>
            <p:ph type="title"/>
          </p:nvPr>
        </p:nvSpPr>
        <p:spPr>
          <a:xfrm>
            <a:off x="104314" y="135064"/>
            <a:ext cx="7835900" cy="709072"/>
          </a:xfrm>
        </p:spPr>
        <p:txBody>
          <a:bodyPr>
            <a:normAutofit/>
          </a:bodyPr>
          <a:lstStyle>
            <a:lvl1pPr algn="l">
              <a:defRPr sz="3600">
                <a:solidFill>
                  <a:schemeClr val="bg1"/>
                </a:solidFill>
              </a:defRPr>
            </a:lvl1pPr>
          </a:lstStyle>
          <a:p>
            <a:r>
              <a:rPr lang="zh-CN" altLang="en-US" dirty="0"/>
              <a:t>单击此处编辑母版标题样式</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7606" y="152400"/>
            <a:ext cx="9746343" cy="838200"/>
          </a:xfrm>
        </p:spPr>
        <p:txBody>
          <a:bodyPr/>
          <a:lstStyle>
            <a:lvl1pPr>
              <a:defRPr sz="3600" b="1">
                <a:solidFill>
                  <a:schemeClr val="tx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6" name="Rectangle 29"/>
          <p:cNvSpPr>
            <a:spLocks noGrp="1" noChangeArrowheads="1"/>
          </p:cNvSpPr>
          <p:nvPr>
            <p:ph type="sldNum" sz="quarter" idx="12"/>
          </p:nvPr>
        </p:nvSpPr>
        <p:spPr/>
        <p:txBody>
          <a:bodyPr/>
          <a:lstStyle>
            <a:lvl1pPr>
              <a:defRPr sz="2000">
                <a:latin typeface="+mj-lt"/>
              </a:defRPr>
            </a:lvl1pPr>
          </a:lstStyle>
          <a:p>
            <a:fld id="{14AA028F-72E1-4808-9DD3-2CE970B1B937}" type="slidenum">
              <a:rPr lang="zh-CN" altLang="en-US" smtClean="0"/>
            </a:fld>
            <a:endParaRPr lang="zh-CN" altLang="en-US"/>
          </a:p>
        </p:txBody>
      </p:sp>
      <p:sp>
        <p:nvSpPr>
          <p:cNvPr id="7" name="页脚占位符 3"/>
          <p:cNvSpPr>
            <a:spLocks noGrp="1"/>
          </p:cNvSpPr>
          <p:nvPr>
            <p:ph type="ftr" sz="quarter" idx="3"/>
          </p:nvPr>
        </p:nvSpPr>
        <p:spPr>
          <a:xfrm>
            <a:off x="3708400" y="6356357"/>
            <a:ext cx="5029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3" name="矩形 2"/>
          <p:cNvSpPr/>
          <p:nvPr userDrawn="1"/>
        </p:nvSpPr>
        <p:spPr bwMode="auto">
          <a:xfrm>
            <a:off x="114300" y="50800"/>
            <a:ext cx="901700" cy="838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1" u="none" strike="noStrike" cap="none" normalizeH="0" baseline="0">
              <a:ln>
                <a:noFill/>
              </a:ln>
              <a:solidFill>
                <a:schemeClr val="tx1"/>
              </a:solidFill>
              <a:effectLst/>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2B1658DC-5964-4D03-A63A-BE639FF33689}"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33DC2A-5E92-482B-9DB5-24AB4AD1E5B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68" y="0"/>
            <a:ext cx="12192000" cy="990600"/>
          </a:xfrm>
          <a:prstGeom prst="rect">
            <a:avLst/>
          </a:prstGeom>
        </p:spPr>
      </p:pic>
      <p:sp>
        <p:nvSpPr>
          <p:cNvPr id="8" name="Title 1"/>
          <p:cNvSpPr>
            <a:spLocks noGrp="1"/>
          </p:cNvSpPr>
          <p:nvPr>
            <p:ph type="title"/>
          </p:nvPr>
        </p:nvSpPr>
        <p:spPr>
          <a:xfrm>
            <a:off x="104314" y="135064"/>
            <a:ext cx="7835900" cy="709072"/>
          </a:xfrm>
        </p:spPr>
        <p:txBody>
          <a:bodyPr>
            <a:normAutofit/>
          </a:bodyPr>
          <a:lstStyle>
            <a:lvl1pPr algn="l">
              <a:defRPr sz="3600">
                <a:solidFill>
                  <a:schemeClr val="bg1"/>
                </a:solidFill>
              </a:defRPr>
            </a:lvl1pPr>
          </a:lstStyle>
          <a:p>
            <a:r>
              <a:rPr lang="zh-CN" altLang="en-US" dirty="0"/>
              <a:t>单击此处编辑母版标题样式</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7606" y="152400"/>
            <a:ext cx="9746343" cy="838200"/>
          </a:xfrm>
        </p:spPr>
        <p:txBody>
          <a:bodyPr/>
          <a:lstStyle>
            <a:lvl1pPr>
              <a:defRPr sz="3600" b="1">
                <a:solidFill>
                  <a:schemeClr val="tx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6" name="Rectangle 29"/>
          <p:cNvSpPr>
            <a:spLocks noGrp="1" noChangeArrowheads="1"/>
          </p:cNvSpPr>
          <p:nvPr>
            <p:ph type="sldNum" sz="quarter" idx="12"/>
          </p:nvPr>
        </p:nvSpPr>
        <p:spPr/>
        <p:txBody>
          <a:bodyPr/>
          <a:lstStyle>
            <a:lvl1pPr>
              <a:defRPr sz="2000">
                <a:latin typeface="+mj-lt"/>
              </a:defRPr>
            </a:lvl1pPr>
          </a:lstStyle>
          <a:p>
            <a:fld id="{14AA028F-72E1-4808-9DD3-2CE970B1B937}" type="slidenum">
              <a:rPr lang="zh-CN" altLang="en-US" smtClean="0"/>
            </a:fld>
            <a:endParaRPr lang="zh-CN" altLang="en-US"/>
          </a:p>
        </p:txBody>
      </p:sp>
      <p:sp>
        <p:nvSpPr>
          <p:cNvPr id="5" name="日期占位符 1"/>
          <p:cNvSpPr>
            <a:spLocks noGrp="1"/>
          </p:cNvSpPr>
          <p:nvPr>
            <p:ph type="dt" sz="half" idx="2"/>
          </p:nvPr>
        </p:nvSpPr>
        <p:spPr>
          <a:xfrm>
            <a:off x="838200" y="635635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DD73F0-28D4-4297-BEF0-E91E9AA104F0}" type="datetime1">
              <a:rPr lang="zh-CN" altLang="en-US" smtClean="0"/>
            </a:fld>
            <a:endParaRPr lang="zh-CN" altLang="en-US"/>
          </a:p>
        </p:txBody>
      </p:sp>
      <p:sp>
        <p:nvSpPr>
          <p:cNvPr id="7" name="页脚占位符 3"/>
          <p:cNvSpPr>
            <a:spLocks noGrp="1"/>
          </p:cNvSpPr>
          <p:nvPr>
            <p:ph type="ftr" sz="quarter" idx="3"/>
          </p:nvPr>
        </p:nvSpPr>
        <p:spPr>
          <a:xfrm>
            <a:off x="3708400" y="6356357"/>
            <a:ext cx="5029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3" name="矩形 2"/>
          <p:cNvSpPr/>
          <p:nvPr userDrawn="1"/>
        </p:nvSpPr>
        <p:spPr bwMode="auto">
          <a:xfrm>
            <a:off x="114300" y="50800"/>
            <a:ext cx="901700" cy="838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1" u="none" strike="noStrike" cap="none" normalizeH="0" baseline="0">
              <a:ln>
                <a:noFill/>
              </a:ln>
              <a:solidFill>
                <a:schemeClr val="tx1"/>
              </a:solidFill>
              <a:effectLst/>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8435DBA4-9807-4B2A-B0C2-C4A71BBBCB76}"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C30B57F-27FC-44AC-874C-03454C828B8C}" type="slidenum">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8774E4B-D331-4C6D-9851-362395F170F3}"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BBB27C-A5E9-4D02-B4D8-BED7E3995897}" type="slidenum">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7" name="矩形 6"/>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pic>
        <p:nvPicPr>
          <p:cNvPr id="8"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244BD48A-770D-4D05-9F83-4A05A9296B0E}"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33DC2A-5E92-482B-9DB5-24AB4AD1E5B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C71A97A1-FEB0-4E6D-867C-4855C448DB7F}"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33DC2A-5E92-482B-9DB5-24AB4AD1E5B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0123B215-3B9C-4CC3-888B-2786C949A3CF}"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33DC2A-5E92-482B-9DB5-24AB4AD1E5B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lvl1pPr>
              <a:defRPr>
                <a:ea typeface="黑体" panose="02010609060101010101" pitchFamily="49"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A6615312-B49A-4CD9-A9D4-261A11B85C7A}"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33DC2A-5E92-482B-9DB5-24AB4AD1E5BC}"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黑体" panose="02010609060101010101" pitchFamily="49" charset="-122"/>
              <a:cs typeface="+mn-cs"/>
            </a:endParaRPr>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C556446-53F6-4B22-B771-99302FA5A9A3}"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C30B57F-27FC-44AC-874C-03454C828B8C}" type="slidenum">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0" Type="http://schemas.openxmlformats.org/officeDocument/2006/relationships/theme" Target="../theme/theme2.xml"/><Relationship Id="rId2" Type="http://schemas.openxmlformats.org/officeDocument/2006/relationships/slideLayout" Target="../slideLayouts/slideLayout4.xml"/><Relationship Id="rId19" Type="http://schemas.openxmlformats.org/officeDocument/2006/relationships/slideLayout" Target="../slideLayouts/slideLayout21.xml"/><Relationship Id="rId18" Type="http://schemas.openxmlformats.org/officeDocument/2006/relationships/slideLayout" Target="../slideLayouts/slideLayout20.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5"/>
          <p:cNvSpPr>
            <a:spLocks noGrp="1" noChangeArrowheads="1"/>
          </p:cNvSpPr>
          <p:nvPr>
            <p:ph type="title"/>
          </p:nvPr>
        </p:nvSpPr>
        <p:spPr bwMode="auto">
          <a:xfrm>
            <a:off x="1090087" y="152400"/>
            <a:ext cx="10492316" cy="838200"/>
          </a:xfrm>
          <a:prstGeom prst="rect">
            <a:avLst/>
          </a:prstGeom>
          <a:noFill/>
          <a:ln w="9525">
            <a:noFill/>
            <a:miter lim="800000"/>
          </a:ln>
        </p:spPr>
        <p:txBody>
          <a:bodyPr vert="horz" wrap="square" lIns="91440" tIns="45720" rIns="91440" bIns="45720" numCol="1" anchor="ctr" anchorCtr="0" compatLnSpc="1"/>
          <a:lstStyle/>
          <a:p>
            <a:pPr lvl="0"/>
            <a:r>
              <a:rPr lang="zh-CN" altLang="en-US" dirty="0"/>
              <a:t>论文答辩</a:t>
            </a:r>
            <a:r>
              <a:rPr lang="en-US" altLang="zh-CN" dirty="0"/>
              <a:t>PPT</a:t>
            </a:r>
            <a:r>
              <a:rPr lang="zh-CN" altLang="en-US" dirty="0"/>
              <a:t>模板</a:t>
            </a:r>
            <a:endParaRPr lang="en-US" altLang="zh-CN" dirty="0"/>
          </a:p>
        </p:txBody>
      </p:sp>
      <p:sp>
        <p:nvSpPr>
          <p:cNvPr id="253981" name="Rectangle 29"/>
          <p:cNvSpPr>
            <a:spLocks noGrp="1" noChangeArrowheads="1"/>
          </p:cNvSpPr>
          <p:nvPr>
            <p:ph type="sldNum" sz="quarter" idx="4"/>
          </p:nvPr>
        </p:nvSpPr>
        <p:spPr bwMode="auto">
          <a:xfrm>
            <a:off x="8737600" y="6438224"/>
            <a:ext cx="2844800" cy="338137"/>
          </a:xfrm>
          <a:prstGeom prst="rect">
            <a:avLst/>
          </a:prstGeom>
          <a:noFill/>
          <a:ln w="9525">
            <a:noFill/>
            <a:miter lim="800000"/>
          </a:ln>
          <a:effectLst/>
        </p:spPr>
        <p:txBody>
          <a:bodyPr vert="horz" wrap="square" lIns="91440" tIns="45720" rIns="91440" bIns="45720" numCol="1" anchor="t" anchorCtr="0" compatLnSpc="1"/>
          <a:lstStyle>
            <a:lvl1pPr algn="r">
              <a:defRPr sz="1400" i="0">
                <a:ea typeface="宋体" pitchFamily="2" charset="-122"/>
              </a:defRPr>
            </a:lvl1pPr>
          </a:lstStyle>
          <a:p>
            <a:fld id="{14AA028F-72E1-4808-9DD3-2CE970B1B937}" type="slidenum">
              <a:rPr lang="zh-CN" altLang="en-US" smtClean="0"/>
            </a:fld>
            <a:endParaRPr lang="zh-CN" altLang="en-US"/>
          </a:p>
        </p:txBody>
      </p:sp>
      <p:sp>
        <p:nvSpPr>
          <p:cNvPr id="1035" name="Rectangle 13"/>
          <p:cNvSpPr txBox="1">
            <a:spLocks noChangeArrowheads="1"/>
          </p:cNvSpPr>
          <p:nvPr/>
        </p:nvSpPr>
        <p:spPr bwMode="auto">
          <a:xfrm>
            <a:off x="8737600" y="6245234"/>
            <a:ext cx="2844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eaLnBrk="1" fontAlgn="base" hangingPunct="1">
              <a:spcBef>
                <a:spcPct val="0"/>
              </a:spcBef>
              <a:spcAft>
                <a:spcPct val="0"/>
              </a:spcAft>
              <a:defRPr/>
            </a:pPr>
            <a:fld id="{5CFDBC5C-082E-4564-B7AB-FD2C1486FE3A}" type="slidenum">
              <a:rPr lang="en-US" altLang="zh-CN" sz="1600" i="0" smtClean="0">
                <a:solidFill>
                  <a:srgbClr val="FFFFFF"/>
                </a:solidFill>
                <a:ea typeface="宋体" pitchFamily="2" charset="-122"/>
              </a:rPr>
            </a:fld>
            <a:endParaRPr lang="en-US" altLang="zh-CN" sz="1600" i="0">
              <a:solidFill>
                <a:srgbClr val="FFFFFF"/>
              </a:solidFill>
              <a:ea typeface="宋体" pitchFamily="2" charset="-122"/>
            </a:endParaRPr>
          </a:p>
        </p:txBody>
      </p:sp>
      <p:cxnSp>
        <p:nvCxnSpPr>
          <p:cNvPr id="3" name="直接连接符 2"/>
          <p:cNvCxnSpPr/>
          <p:nvPr/>
        </p:nvCxnSpPr>
        <p:spPr bwMode="auto">
          <a:xfrm>
            <a:off x="101600" y="954768"/>
            <a:ext cx="11785600" cy="0"/>
          </a:xfrm>
          <a:prstGeom prst="line">
            <a:avLst/>
          </a:prstGeom>
          <a:solidFill>
            <a:srgbClr val="FFFFFF"/>
          </a:solidFill>
          <a:ln w="88900" cap="flat" cmpd="sng" algn="ctr">
            <a:gradFill>
              <a:gsLst>
                <a:gs pos="0">
                  <a:schemeClr val="accent2">
                    <a:lumMod val="97000"/>
                  </a:schemeClr>
                </a:gs>
                <a:gs pos="100000">
                  <a:srgbClr val="E6E6E6">
                    <a:lumMod val="15000"/>
                    <a:lumOff val="85000"/>
                  </a:srgbClr>
                </a:gs>
              </a:gsLst>
              <a:lin ang="2400000" scaled="0"/>
            </a:gradFill>
            <a:prstDash val="solid"/>
            <a:round/>
            <a:headEnd type="none" w="med" len="med"/>
            <a:tailEnd type="none" w="med" len="med"/>
          </a:ln>
          <a:effectLst/>
        </p:spPr>
      </p:cxnSp>
      <p:sp>
        <p:nvSpPr>
          <p:cNvPr id="2" name="日期占位符 1"/>
          <p:cNvSpPr>
            <a:spLocks noGrp="1"/>
          </p:cNvSpPr>
          <p:nvPr>
            <p:ph type="dt" sz="half" idx="2"/>
          </p:nvPr>
        </p:nvSpPr>
        <p:spPr>
          <a:xfrm>
            <a:off x="838200" y="635635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dirty="0"/>
          </a:p>
        </p:txBody>
      </p:sp>
      <p:sp>
        <p:nvSpPr>
          <p:cNvPr id="4" name="页脚占位符 3"/>
          <p:cNvSpPr>
            <a:spLocks noGrp="1"/>
          </p:cNvSpPr>
          <p:nvPr>
            <p:ph type="ftr" sz="quarter" idx="3"/>
          </p:nvPr>
        </p:nvSpPr>
        <p:spPr>
          <a:xfrm>
            <a:off x="3708400" y="6356357"/>
            <a:ext cx="5029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367" y="127000"/>
            <a:ext cx="754200" cy="7477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ctr" rtl="0" eaLnBrk="1" fontAlgn="base" hangingPunct="1">
        <a:spcBef>
          <a:spcPct val="0"/>
        </a:spcBef>
        <a:spcAft>
          <a:spcPct val="0"/>
        </a:spcAft>
        <a:defRPr sz="3200" b="1">
          <a:solidFill>
            <a:srgbClr val="FF0000"/>
          </a:solidFill>
          <a:latin typeface="+mj-lt"/>
          <a:ea typeface="+mj-ea"/>
          <a:cs typeface="+mj-cs"/>
        </a:defRPr>
      </a:lvl1pPr>
      <a:lvl2pPr algn="ctr" rtl="0" eaLnBrk="1" fontAlgn="base" hangingPunct="1">
        <a:spcBef>
          <a:spcPct val="0"/>
        </a:spcBef>
        <a:spcAft>
          <a:spcPct val="0"/>
        </a:spcAft>
        <a:defRPr sz="3200" b="1">
          <a:solidFill>
            <a:srgbClr val="FF0000"/>
          </a:solidFill>
          <a:latin typeface="Times New Roman" panose="02020603050405020304" pitchFamily="18" charset="0"/>
        </a:defRPr>
      </a:lvl2pPr>
      <a:lvl3pPr algn="ctr" rtl="0" eaLnBrk="1" fontAlgn="base" hangingPunct="1">
        <a:spcBef>
          <a:spcPct val="0"/>
        </a:spcBef>
        <a:spcAft>
          <a:spcPct val="0"/>
        </a:spcAft>
        <a:defRPr sz="3200" b="1">
          <a:solidFill>
            <a:srgbClr val="FF0000"/>
          </a:solidFill>
          <a:latin typeface="Times New Roman" panose="02020603050405020304" pitchFamily="18" charset="0"/>
        </a:defRPr>
      </a:lvl3pPr>
      <a:lvl4pPr algn="ctr" rtl="0" eaLnBrk="1" fontAlgn="base" hangingPunct="1">
        <a:spcBef>
          <a:spcPct val="0"/>
        </a:spcBef>
        <a:spcAft>
          <a:spcPct val="0"/>
        </a:spcAft>
        <a:defRPr sz="3200" b="1">
          <a:solidFill>
            <a:srgbClr val="FF0000"/>
          </a:solidFill>
          <a:latin typeface="Times New Roman" panose="02020603050405020304" pitchFamily="18" charset="0"/>
        </a:defRPr>
      </a:lvl4pPr>
      <a:lvl5pPr algn="ctr" rtl="0" eaLnBrk="1" fontAlgn="base" hangingPunct="1">
        <a:spcBef>
          <a:spcPct val="0"/>
        </a:spcBef>
        <a:spcAft>
          <a:spcPct val="0"/>
        </a:spcAft>
        <a:defRPr sz="3200" b="1">
          <a:solidFill>
            <a:srgbClr val="FF0000"/>
          </a:solidFill>
          <a:latin typeface="Times New Roman" panose="02020603050405020304" pitchFamily="18" charset="0"/>
        </a:defRPr>
      </a:lvl5pPr>
      <a:lvl6pPr marL="457200" algn="ctr" rtl="0" eaLnBrk="1" fontAlgn="base" hangingPunct="1">
        <a:spcBef>
          <a:spcPct val="0"/>
        </a:spcBef>
        <a:spcAft>
          <a:spcPct val="0"/>
        </a:spcAft>
        <a:defRPr sz="4400">
          <a:solidFill>
            <a:schemeClr val="tx2"/>
          </a:solidFill>
          <a:latin typeface="Times New Roman" panose="02020603050405020304" pitchFamily="18" charset="0"/>
        </a:defRPr>
      </a:lvl6pPr>
      <a:lvl7pPr marL="914400" algn="ctr" rtl="0" eaLnBrk="1" fontAlgn="base" hangingPunct="1">
        <a:spcBef>
          <a:spcPct val="0"/>
        </a:spcBef>
        <a:spcAft>
          <a:spcPct val="0"/>
        </a:spcAft>
        <a:defRPr sz="4400">
          <a:solidFill>
            <a:schemeClr val="tx2"/>
          </a:solidFill>
          <a:latin typeface="Times New Roman" panose="02020603050405020304" pitchFamily="18" charset="0"/>
        </a:defRPr>
      </a:lvl7pPr>
      <a:lvl8pPr marL="1371600" algn="ctr" rtl="0" eaLnBrk="1" fontAlgn="base" hangingPunct="1">
        <a:spcBef>
          <a:spcPct val="0"/>
        </a:spcBef>
        <a:spcAft>
          <a:spcPct val="0"/>
        </a:spcAft>
        <a:defRPr sz="4400">
          <a:solidFill>
            <a:schemeClr val="tx2"/>
          </a:solidFill>
          <a:latin typeface="Times New Roman" panose="02020603050405020304" pitchFamily="18" charset="0"/>
        </a:defRPr>
      </a:lvl8pPr>
      <a:lvl9pPr marL="1828800" algn="ctr" rtl="0" eaLnBrk="1" fontAlgn="base" hangingPunct="1">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7896EB36-4AC0-4781-80E0-93CB6D5927B3}" type="datetime1">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黑体" panose="02010609060101010101" pitchFamily="49" charset="-122"/>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BC30B57F-27FC-44AC-874C-03454C828B8C}" type="slidenum">
              <a:rPr kumimoji="0" lang="en-US" altLang="zh-CN" sz="1200" b="0" i="0" u="none" strike="noStrike" kern="1200" cap="none" spc="0" normalizeH="0" baseline="0" noProof="0" smtClean="0">
                <a:ln>
                  <a:noFill/>
                </a:ln>
                <a:solidFill>
                  <a:prstClr val="black">
                    <a:tint val="75000"/>
                  </a:prstClr>
                </a:solidFill>
                <a:effectLst/>
                <a:uLnTx/>
                <a:uFillTx/>
                <a:latin typeface="Calibri" panose="020F0502020204030204"/>
                <a:ea typeface="黑体" panose="02010609060101010101" pitchFamily="49" charset="-122"/>
                <a:cs typeface="+mn-cs"/>
              </a:rPr>
            </a:fld>
            <a:endParaRPr kumimoji="0" lang="en-US" altLang="zh-CN" sz="1200" b="0" i="0" u="none" strike="noStrike" kern="1200" cap="none" spc="0" normalizeH="0" baseline="0" noProof="0" dirty="0">
              <a:ln>
                <a:noFill/>
              </a:ln>
              <a:solidFill>
                <a:prstClr val="black">
                  <a:tint val="75000"/>
                </a:prstClr>
              </a:solidFill>
              <a:effectLst/>
              <a:uLnTx/>
              <a:uFillTx/>
              <a:latin typeface="Calibri" panose="020F0502020204030204"/>
              <a:ea typeface="黑体" panose="02010609060101010101" pitchFamily="49" charset="-122"/>
              <a:cs typeface="+mn-cs"/>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51.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58.emf"/><Relationship Id="rId3" Type="http://schemas.openxmlformats.org/officeDocument/2006/relationships/oleObject" Target="../embeddings/oleObject2.bin"/><Relationship Id="rId2" Type="http://schemas.openxmlformats.org/officeDocument/2006/relationships/image" Target="../media/image57.emf"/><Relationship Id="rId1"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indico.cern.ch/event/1337180/contributions/5943543/attachments/2883749/5053330/isotdaq_mltdaq_2024.pdf" TargetMode="Externa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fastmachinelearning.org/#home" TargetMode="Externa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p:nvPr/>
        </p:nvSpPr>
        <p:spPr>
          <a:xfrm>
            <a:off x="1250414" y="613571"/>
            <a:ext cx="3055372" cy="707886"/>
          </a:xfrm>
          <a:prstGeom prst="rect">
            <a:avLst/>
          </a:prstGeom>
          <a:noFill/>
        </p:spPr>
        <p:txBody>
          <a:bodyPr wrap="square" lIns="91440" tIns="45720" rIns="91440" bIns="45720">
            <a:spAutoFit/>
          </a:bodyPr>
          <a:lstStyle/>
          <a:p>
            <a:pPr algn="ctr" eaLnBrk="1" fontAlgn="auto" hangingPunct="1">
              <a:spcBef>
                <a:spcPts val="0"/>
              </a:spcBef>
              <a:spcAft>
                <a:spcPts val="0"/>
              </a:spcAft>
              <a:defRPr/>
            </a:pPr>
            <a:r>
              <a:rPr lang="zh-CN" altLang="en-US"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中国科学技术大学</a:t>
            </a:r>
            <a:endParaRPr lang="en-US" altLang="zh-CN"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a:p>
            <a:pPr algn="ctr" eaLnBrk="1" fontAlgn="auto" hangingPunct="1">
              <a:spcBef>
                <a:spcPts val="0"/>
              </a:spcBef>
              <a:spcAft>
                <a:spcPts val="0"/>
              </a:spcAft>
              <a:defRPr/>
            </a:pPr>
            <a:r>
              <a:rPr lang="en-US" altLang="zh-CN" sz="1200" dirty="0">
                <a:ln w="0"/>
                <a:solidFill>
                  <a:srgbClr val="225E94"/>
                </a:solidFill>
                <a:effectLst>
                  <a:reflection blurRad="6350" stA="53000" endA="300" endPos="35500" dir="5400000" sy="-90000" algn="bl" rotWithShape="0"/>
                </a:effectLst>
                <a:latin typeface="Calibri" panose="020F0502020204030204" pitchFamily="34" charset="0"/>
                <a:ea typeface="华文行楷" panose="02010800040101010101" pitchFamily="2" charset="-122"/>
                <a:cs typeface="Calibri" panose="020F0502020204030204" pitchFamily="34" charset="0"/>
              </a:rPr>
              <a:t>University of Science and Technology of China</a:t>
            </a:r>
            <a:endParaRPr lang="en-US" altLang="zh-CN" sz="1200" dirty="0">
              <a:ln w="0"/>
              <a:solidFill>
                <a:srgbClr val="225E94"/>
              </a:solidFill>
              <a:effectLst>
                <a:reflection blurRad="6350" stA="53000" endA="300" endPos="35500" dir="5400000" sy="-90000" algn="bl" rotWithShape="0"/>
              </a:effectLst>
              <a:latin typeface="Calibri" panose="020F0502020204030204" pitchFamily="34" charset="0"/>
              <a:ea typeface="华文行楷" panose="02010800040101010101" pitchFamily="2" charset="-122"/>
              <a:cs typeface="Calibri" panose="020F0502020204030204" pitchFamily="34" charset="0"/>
            </a:endParaRPr>
          </a:p>
        </p:txBody>
      </p:sp>
      <p:pic>
        <p:nvPicPr>
          <p:cNvPr id="9" name="Picture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7946" y="606255"/>
            <a:ext cx="688462" cy="707886"/>
          </a:xfrm>
          <a:prstGeom prst="rect">
            <a:avLst/>
          </a:prstGeom>
        </p:spPr>
      </p:pic>
      <p:sp>
        <p:nvSpPr>
          <p:cNvPr id="11" name="Title 1"/>
          <p:cNvSpPr txBox="1"/>
          <p:nvPr/>
        </p:nvSpPr>
        <p:spPr>
          <a:xfrm>
            <a:off x="-55987" y="1961620"/>
            <a:ext cx="12303966" cy="2031589"/>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en-US" altLang="zh-CN" sz="3600" b="1" dirty="0">
              <a:latin typeface="+mn-lt"/>
              <a:ea typeface="黑体" panose="02010609060101010101" pitchFamily="49" charset="-122"/>
            </a:endParaRPr>
          </a:p>
          <a:p>
            <a:pPr>
              <a:lnSpc>
                <a:spcPct val="150000"/>
              </a:lnSpc>
            </a:pPr>
            <a:r>
              <a:rPr lang="zh-CN" altLang="en-US" sz="3600" b="1" dirty="0">
                <a:latin typeface="+mn-lt"/>
                <a:ea typeface="黑体" panose="02010609060101010101" pitchFamily="49" charset="-122"/>
              </a:rPr>
              <a:t>机器学习</a:t>
            </a:r>
            <a:r>
              <a:rPr lang="en-US" altLang="zh-CN" sz="3600" b="1" dirty="0">
                <a:latin typeface="+mn-lt"/>
                <a:ea typeface="黑体" panose="02010609060101010101" pitchFamily="49" charset="-122"/>
              </a:rPr>
              <a:t>FPGA</a:t>
            </a:r>
            <a:r>
              <a:rPr lang="zh-CN" altLang="en-US" sz="3600" b="1" dirty="0">
                <a:latin typeface="+mn-lt"/>
                <a:ea typeface="黑体" panose="02010609060101010101" pitchFamily="49" charset="-122"/>
              </a:rPr>
              <a:t>加速在</a:t>
            </a:r>
            <a:r>
              <a:rPr lang="en-US" altLang="zh-CN" sz="3600" b="1" dirty="0">
                <a:latin typeface="+mn-lt"/>
                <a:ea typeface="黑体" panose="02010609060101010101" pitchFamily="49" charset="-122"/>
              </a:rPr>
              <a:t>STCF</a:t>
            </a:r>
            <a:r>
              <a:rPr lang="zh-CN" altLang="en-US" sz="3600" b="1" dirty="0">
                <a:latin typeface="+mn-lt"/>
                <a:ea typeface="黑体" panose="02010609060101010101" pitchFamily="49" charset="-122"/>
              </a:rPr>
              <a:t>触发系统预研中的初步应用</a:t>
            </a:r>
            <a:endParaRPr lang="en-US" altLang="zh-CN" sz="3600" b="1" dirty="0">
              <a:latin typeface="+mn-lt"/>
              <a:ea typeface="黑体" panose="02010609060101010101" pitchFamily="49" charset="-122"/>
            </a:endParaRPr>
          </a:p>
          <a:p>
            <a:pPr>
              <a:lnSpc>
                <a:spcPct val="150000"/>
              </a:lnSpc>
            </a:pPr>
            <a:r>
              <a:rPr lang="en-US" altLang="zh-CN" sz="2800" b="1" dirty="0">
                <a:latin typeface="+mn-lt"/>
                <a:ea typeface="黑体" panose="02010609060101010101" pitchFamily="49" charset="-122"/>
              </a:rPr>
              <a:t>Application of FPGA-accelerated Machine Learning </a:t>
            </a:r>
            <a:endParaRPr lang="en-US" altLang="zh-CN" sz="2800" b="1" dirty="0">
              <a:latin typeface="+mn-lt"/>
              <a:ea typeface="黑体" panose="02010609060101010101" pitchFamily="49" charset="-122"/>
            </a:endParaRPr>
          </a:p>
          <a:p>
            <a:pPr>
              <a:lnSpc>
                <a:spcPct val="150000"/>
              </a:lnSpc>
            </a:pPr>
            <a:r>
              <a:rPr lang="en-US" altLang="zh-CN" sz="2800" b="1" dirty="0">
                <a:latin typeface="+mn-lt"/>
                <a:ea typeface="黑体" panose="02010609060101010101" pitchFamily="49" charset="-122"/>
              </a:rPr>
              <a:t>in the Pre-research of STCF Trigger System</a:t>
            </a:r>
            <a:endParaRPr lang="en-US" altLang="zh-CN" sz="2800" b="1" dirty="0">
              <a:latin typeface="+mn-lt"/>
              <a:ea typeface="黑体" panose="02010609060101010101" pitchFamily="49" charset="-122"/>
            </a:endParaRPr>
          </a:p>
        </p:txBody>
      </p:sp>
      <p:sp>
        <p:nvSpPr>
          <p:cNvPr id="12" name="Subtitle 2"/>
          <p:cNvSpPr txBox="1"/>
          <p:nvPr/>
        </p:nvSpPr>
        <p:spPr>
          <a:xfrm>
            <a:off x="400420" y="4124558"/>
            <a:ext cx="11391153" cy="2246926"/>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黑体" panose="020106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黑体" panose="02010609060101010101" pitchFamily="49"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黑体" panose="02010609060101010101" pitchFamily="49"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黑体" panose="02010609060101010101" pitchFamily="49"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黑体" panose="02010609060101010101" pitchFamily="49"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70000"/>
              </a:lnSpc>
              <a:spcBef>
                <a:spcPts val="0"/>
              </a:spcBef>
            </a:pPr>
            <a:r>
              <a:rPr lang="zh-CN" altLang="en-US" sz="3400" b="1" dirty="0"/>
              <a:t>封常青  </a:t>
            </a:r>
            <a:r>
              <a:rPr lang="en-US" altLang="zh-CN" sz="3400" b="1" dirty="0"/>
              <a:t>(</a:t>
            </a:r>
            <a:r>
              <a:rPr lang="en-US" altLang="zh-CN" sz="3400" b="1" dirty="0" err="1"/>
              <a:t>Changqing</a:t>
            </a:r>
            <a:r>
              <a:rPr lang="en-US" altLang="zh-CN" sz="3400" b="1" dirty="0"/>
              <a:t> Feng)</a:t>
            </a:r>
            <a:br>
              <a:rPr lang="en-US" altLang="zh-CN" sz="3200" dirty="0"/>
            </a:br>
            <a:r>
              <a:rPr lang="zh-CN" altLang="en-US" sz="3200" dirty="0"/>
              <a:t>中国科学技术大学</a:t>
            </a:r>
            <a:endParaRPr lang="en-US" altLang="zh-CN" sz="3200" dirty="0"/>
          </a:p>
          <a:p>
            <a:pPr>
              <a:lnSpc>
                <a:spcPct val="120000"/>
              </a:lnSpc>
              <a:spcAft>
                <a:spcPts val="2400"/>
              </a:spcAft>
            </a:pPr>
            <a:r>
              <a:rPr lang="en-US" altLang="zh-CN" sz="2800" dirty="0"/>
              <a:t>University of Science and Technology of China</a:t>
            </a:r>
            <a:br>
              <a:rPr lang="en-US" altLang="zh-CN" sz="2800" dirty="0"/>
            </a:br>
            <a:r>
              <a:rPr lang="en-US" altLang="zh-CN" sz="2800" dirty="0"/>
              <a:t>State Key Laboratory of Particle Detection and Electronics</a:t>
            </a:r>
            <a:br>
              <a:rPr lang="en-US" altLang="zh-CN" sz="2800" dirty="0"/>
            </a:br>
            <a:r>
              <a:rPr lang="en-US" altLang="zh-CN" sz="2800" dirty="0"/>
              <a:t>Qingdao, August 20</a:t>
            </a:r>
            <a:r>
              <a:rPr lang="en-US" altLang="zh-CN" sz="2800" baseline="30000" dirty="0"/>
              <a:t>th</a:t>
            </a:r>
            <a:r>
              <a:rPr lang="en-US" altLang="zh-CN" sz="2800" dirty="0"/>
              <a:t>, 2025</a:t>
            </a:r>
            <a:endParaRPr lang="zh-CN" altLang="en-US" dirty="0"/>
          </a:p>
        </p:txBody>
      </p:sp>
      <p:sp>
        <p:nvSpPr>
          <p:cNvPr id="2" name="文本框 1"/>
          <p:cNvSpPr txBox="1"/>
          <p:nvPr/>
        </p:nvSpPr>
        <p:spPr>
          <a:xfrm>
            <a:off x="8239539" y="178904"/>
            <a:ext cx="3738524" cy="369332"/>
          </a:xfrm>
          <a:prstGeom prst="rect">
            <a:avLst/>
          </a:prstGeom>
          <a:noFill/>
        </p:spPr>
        <p:txBody>
          <a:bodyPr wrap="none" rtlCol="0">
            <a:spAutoFit/>
          </a:bodyPr>
          <a:lstStyle/>
          <a:p>
            <a:r>
              <a:rPr lang="zh-CN" altLang="en-US" dirty="0"/>
              <a:t>第三届量子计算与机器学习研讨会</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7606" y="152400"/>
            <a:ext cx="10839444" cy="838200"/>
          </a:xfrm>
        </p:spPr>
        <p:txBody>
          <a:bodyPr/>
          <a:lstStyle/>
          <a:p>
            <a:r>
              <a:rPr lang="zh-CN" altLang="en-US" dirty="0"/>
              <a:t>超级陶粲装置</a:t>
            </a:r>
            <a:r>
              <a:rPr lang="zh-CN" altLang="en-US" sz="2800" dirty="0"/>
              <a:t> </a:t>
            </a:r>
            <a:r>
              <a:rPr lang="en-US" altLang="zh-CN" sz="2800" dirty="0"/>
              <a:t>Super Tau-Charm Facility (STCF</a:t>
            </a:r>
            <a:r>
              <a:rPr lang="zh-CN" altLang="en-US" sz="2800" dirty="0"/>
              <a:t>）</a:t>
            </a:r>
            <a:endParaRPr lang="zh-CN" altLang="en-US" dirty="0"/>
          </a:p>
        </p:txBody>
      </p:sp>
      <p:sp>
        <p:nvSpPr>
          <p:cNvPr id="3" name="灯片编号占位符 2"/>
          <p:cNvSpPr>
            <a:spLocks noGrp="1"/>
          </p:cNvSpPr>
          <p:nvPr>
            <p:ph type="sldNum" sz="quarter" idx="12"/>
          </p:nvPr>
        </p:nvSpPr>
        <p:spPr>
          <a:xfrm>
            <a:off x="9347200" y="6504940"/>
            <a:ext cx="2844800" cy="338137"/>
          </a:xfrm>
        </p:spPr>
        <p:txBody>
          <a:bodyPr/>
          <a:lstStyle/>
          <a:p>
            <a:fld id="{14AA028F-72E1-4808-9DD3-2CE970B1B937}" type="slidenum">
              <a:rPr lang="zh-CN" altLang="en-US" smtClean="0"/>
            </a:fld>
            <a:endParaRPr lang="zh-CN" altLang="en-US" dirty="0"/>
          </a:p>
        </p:txBody>
      </p:sp>
      <p:grpSp>
        <p:nvGrpSpPr>
          <p:cNvPr id="7" name="组合 6"/>
          <p:cNvGrpSpPr/>
          <p:nvPr/>
        </p:nvGrpSpPr>
        <p:grpSpPr>
          <a:xfrm>
            <a:off x="1663274" y="2317458"/>
            <a:ext cx="7936583" cy="2764966"/>
            <a:chOff x="-1246017" y="2493697"/>
            <a:chExt cx="8969356" cy="2836212"/>
          </a:xfrm>
        </p:grpSpPr>
        <p:grpSp>
          <p:nvGrpSpPr>
            <p:cNvPr id="8" name="组合 7"/>
            <p:cNvGrpSpPr/>
            <p:nvPr/>
          </p:nvGrpSpPr>
          <p:grpSpPr>
            <a:xfrm>
              <a:off x="-1246017" y="2493697"/>
              <a:ext cx="8969356" cy="2836212"/>
              <a:chOff x="1925779" y="1987846"/>
              <a:chExt cx="8969356" cy="2836212"/>
            </a:xfrm>
          </p:grpSpPr>
          <p:grpSp>
            <p:nvGrpSpPr>
              <p:cNvPr id="10" name="Group 14"/>
              <p:cNvGrpSpPr/>
              <p:nvPr/>
            </p:nvGrpSpPr>
            <p:grpSpPr>
              <a:xfrm>
                <a:off x="1925779" y="1987846"/>
                <a:ext cx="8969356" cy="2836212"/>
                <a:chOff x="782194" y="2531626"/>
                <a:chExt cx="7207921" cy="2933151"/>
              </a:xfrm>
            </p:grpSpPr>
            <p:pic>
              <p:nvPicPr>
                <p:cNvPr id="16" name="图片 3"/>
                <p:cNvPicPr>
                  <a:picLocks noChangeAspect="1"/>
                </p:cNvPicPr>
                <p:nvPr/>
              </p:nvPicPr>
              <p:blipFill>
                <a:blip r:embed="rId1"/>
                <a:stretch>
                  <a:fillRect/>
                </a:stretch>
              </p:blipFill>
              <p:spPr>
                <a:xfrm>
                  <a:off x="914267" y="2531626"/>
                  <a:ext cx="7075848" cy="2933151"/>
                </a:xfrm>
                <a:prstGeom prst="rect">
                  <a:avLst/>
                </a:prstGeom>
              </p:spPr>
            </p:pic>
            <p:pic>
              <p:nvPicPr>
                <p:cNvPr id="17" name="图片 5"/>
                <p:cNvPicPr>
                  <a:picLocks noChangeAspect="1"/>
                </p:cNvPicPr>
                <p:nvPr/>
              </p:nvPicPr>
              <p:blipFill>
                <a:blip r:embed="rId2">
                  <a:duotone>
                    <a:schemeClr val="accent1">
                      <a:shade val="45000"/>
                      <a:satMod val="135000"/>
                    </a:schemeClr>
                    <a:prstClr val="white"/>
                  </a:duotone>
                </a:blip>
                <a:stretch>
                  <a:fillRect/>
                </a:stretch>
              </p:blipFill>
              <p:spPr>
                <a:xfrm>
                  <a:off x="782194" y="2791898"/>
                  <a:ext cx="420010" cy="2102390"/>
                </a:xfrm>
                <a:prstGeom prst="rect">
                  <a:avLst/>
                </a:prstGeom>
              </p:spPr>
            </p:pic>
            <p:sp>
              <p:nvSpPr>
                <p:cNvPr id="18" name="TextBox 20"/>
                <p:cNvSpPr txBox="1"/>
                <p:nvPr/>
              </p:nvSpPr>
              <p:spPr>
                <a:xfrm>
                  <a:off x="4452191" y="2694822"/>
                  <a:ext cx="372984" cy="293848"/>
                </a:xfrm>
                <a:prstGeom prst="rect">
                  <a:avLst/>
                </a:prstGeom>
                <a:noFill/>
              </p:spPr>
              <p:txBody>
                <a:bodyPr wrap="none" rtlCol="0">
                  <a:spAutoFit/>
                </a:bodyPr>
                <a:lstStyle/>
                <a:p>
                  <a:r>
                    <a:rPr lang="en-US" sz="1200" dirty="0">
                      <a:solidFill>
                        <a:srgbClr val="FF0000"/>
                      </a:solidFill>
                      <a:latin typeface="Symbol" pitchFamily="2" charset="2"/>
                    </a:rPr>
                    <a:t>t</a:t>
                  </a:r>
                  <a:r>
                    <a:rPr lang="en-US" sz="1200" baseline="30000" dirty="0">
                      <a:solidFill>
                        <a:srgbClr val="FF0000"/>
                      </a:solidFill>
                    </a:rPr>
                    <a:t>+</a:t>
                  </a:r>
                  <a:r>
                    <a:rPr lang="en-US" sz="1200" dirty="0">
                      <a:solidFill>
                        <a:srgbClr val="FF0000"/>
                      </a:solidFill>
                      <a:latin typeface="Symbol" pitchFamily="2" charset="2"/>
                    </a:rPr>
                    <a:t>t</a:t>
                  </a:r>
                  <a:r>
                    <a:rPr lang="en-US" sz="1200" baseline="30000" dirty="0">
                      <a:solidFill>
                        <a:srgbClr val="FF0000"/>
                      </a:solidFill>
                    </a:rPr>
                    <a:t>-</a:t>
                  </a:r>
                  <a:endParaRPr lang="en-US" sz="1200" baseline="30000" dirty="0">
                    <a:solidFill>
                      <a:srgbClr val="FF0000"/>
                    </a:solidFill>
                  </a:endParaRPr>
                </a:p>
              </p:txBody>
            </p:sp>
            <p:cxnSp>
              <p:nvCxnSpPr>
                <p:cNvPr id="19" name="Straight Connector 21"/>
                <p:cNvCxnSpPr/>
                <p:nvPr/>
              </p:nvCxnSpPr>
              <p:spPr>
                <a:xfrm flipV="1">
                  <a:off x="4624500" y="2862349"/>
                  <a:ext cx="0" cy="2195880"/>
                </a:xfrm>
                <a:prstGeom prst="line">
                  <a:avLst/>
                </a:prstGeom>
                <a:ln>
                  <a:solidFill>
                    <a:srgbClr val="FF0000"/>
                  </a:solidFill>
                  <a:prstDash val="sysDot"/>
                </a:ln>
              </p:spPr>
              <p:style>
                <a:lnRef idx="1">
                  <a:schemeClr val="accent6"/>
                </a:lnRef>
                <a:fillRef idx="0">
                  <a:schemeClr val="accent6"/>
                </a:fillRef>
                <a:effectRef idx="0">
                  <a:schemeClr val="accent6"/>
                </a:effectRef>
                <a:fontRef idx="minor">
                  <a:schemeClr val="tx1"/>
                </a:fontRef>
              </p:style>
            </p:cxnSp>
          </p:grpSp>
          <p:sp>
            <p:nvSpPr>
              <p:cNvPr id="11" name="Rectangle 19"/>
              <p:cNvSpPr/>
              <p:nvPr/>
            </p:nvSpPr>
            <p:spPr>
              <a:xfrm>
                <a:off x="4835425" y="2097501"/>
                <a:ext cx="1306224" cy="2343281"/>
              </a:xfrm>
              <a:prstGeom prst="rect">
                <a:avLst/>
              </a:prstGeom>
              <a:solidFill>
                <a:schemeClr val="accent6">
                  <a:lumMod val="20000"/>
                  <a:lumOff val="80000"/>
                  <a:alpha val="30000"/>
                </a:schemeClr>
              </a:solidFill>
              <a:ln w="6350" cap="flat" cmpd="sng" algn="ctr">
                <a:solidFill>
                  <a:srgbClr val="4472C4"/>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a typeface="宋体"/>
                  <a:sym typeface="Symbol" pitchFamily="2" charset="2"/>
                </a:endParaRPr>
              </a:p>
            </p:txBody>
          </p:sp>
          <p:sp>
            <p:nvSpPr>
              <p:cNvPr id="12" name="Rectangle 20"/>
              <p:cNvSpPr/>
              <p:nvPr/>
            </p:nvSpPr>
            <p:spPr>
              <a:xfrm>
                <a:off x="6157681" y="2103249"/>
                <a:ext cx="888092" cy="2354536"/>
              </a:xfrm>
              <a:prstGeom prst="rect">
                <a:avLst/>
              </a:prstGeom>
              <a:solidFill>
                <a:srgbClr val="79FF21">
                  <a:alpha val="30000"/>
                </a:srgbClr>
              </a:solidFill>
              <a:ln w="6350" cap="flat" cmpd="sng" algn="ctr">
                <a:solidFill>
                  <a:srgbClr val="4472C4"/>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dirty="0">
                  <a:solidFill>
                    <a:prstClr val="white"/>
                  </a:solidFill>
                  <a:latin typeface="Calibri" panose="020F0502020204030204"/>
                  <a:ea typeface="宋体"/>
                  <a:sym typeface="Symbol" pitchFamily="2" charset="2"/>
                </a:endParaRPr>
              </a:p>
            </p:txBody>
          </p:sp>
          <p:sp>
            <p:nvSpPr>
              <p:cNvPr id="13" name="Rectangle 32"/>
              <p:cNvSpPr/>
              <p:nvPr/>
            </p:nvSpPr>
            <p:spPr>
              <a:xfrm>
                <a:off x="8223155" y="2057768"/>
                <a:ext cx="2425239" cy="2371120"/>
              </a:xfrm>
              <a:prstGeom prst="rect">
                <a:avLst/>
              </a:prstGeom>
              <a:solidFill>
                <a:srgbClr val="00F174">
                  <a:alpha val="45098"/>
                </a:srgbClr>
              </a:solidFill>
              <a:ln>
                <a:solidFill>
                  <a:srgbClr val="4A7EBB">
                    <a:alpha val="21176"/>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46000"/>
                  </a:lnSpc>
                  <a:spcBef>
                    <a:spcPct val="20000"/>
                  </a:spcBef>
                  <a:buClr>
                    <a:srgbClr val="FF3399"/>
                  </a:buClr>
                  <a:defRPr/>
                </a:pPr>
                <a:endParaRPr kumimoji="1" lang="en-US" altLang="zh-CN" sz="2000" kern="0" dirty="0">
                  <a:solidFill>
                    <a:srgbClr val="C00000"/>
                  </a:solidFill>
                  <a:latin typeface="+mj-ea"/>
                  <a:ea typeface="+mj-ea"/>
                  <a:sym typeface="Symbol" pitchFamily="2" charset="2"/>
                </a:endParaRPr>
              </a:p>
            </p:txBody>
          </p:sp>
          <p:sp>
            <p:nvSpPr>
              <p:cNvPr id="14" name="Rectangle 21"/>
              <p:cNvSpPr/>
              <p:nvPr/>
            </p:nvSpPr>
            <p:spPr>
              <a:xfrm>
                <a:off x="7045773" y="2069660"/>
                <a:ext cx="1177383" cy="2371121"/>
              </a:xfrm>
              <a:prstGeom prst="rect">
                <a:avLst/>
              </a:prstGeom>
              <a:solidFill>
                <a:schemeClr val="accent5">
                  <a:lumMod val="40000"/>
                  <a:lumOff val="60000"/>
                  <a:alpha val="30000"/>
                </a:schemeClr>
              </a:solidFill>
              <a:ln w="6350" cap="flat" cmpd="sng" algn="ctr">
                <a:solidFill>
                  <a:srgbClr val="4472C4"/>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Calibri" panose="020F0502020204030204"/>
                  <a:ea typeface="宋体"/>
                  <a:sym typeface="Symbol" pitchFamily="2" charset="2"/>
                </a:endParaRPr>
              </a:p>
            </p:txBody>
          </p:sp>
          <p:sp>
            <p:nvSpPr>
              <p:cNvPr id="15" name="TextBox 9"/>
              <p:cNvSpPr txBox="1"/>
              <p:nvPr/>
            </p:nvSpPr>
            <p:spPr>
              <a:xfrm>
                <a:off x="3444051" y="2379531"/>
                <a:ext cx="7025425" cy="852410"/>
              </a:xfrm>
              <a:prstGeom prst="rect">
                <a:avLst/>
              </a:prstGeom>
              <a:solidFill>
                <a:srgbClr val="FFFFFF">
                  <a:alpha val="50196"/>
                </a:srgbClr>
              </a:solidFill>
              <a:ln w="12700">
                <a:solidFill>
                  <a:schemeClr val="bg1">
                    <a:lumMod val="65000"/>
                    <a:alpha val="0"/>
                  </a:schemeClr>
                </a:solidFill>
              </a:ln>
            </p:spPr>
            <p:txBody>
              <a:bodyPr wrap="square">
                <a:spAutoFit/>
              </a:bodyPr>
              <a:lstStyle/>
              <a:p>
                <a:pPr algn="ctr" fontAlgn="base">
                  <a:buClr>
                    <a:srgbClr val="0000CC"/>
                  </a:buClr>
                  <a:buSzPct val="120000"/>
                  <a:defRPr/>
                </a:pPr>
                <a:r>
                  <a:rPr lang="en-US" altLang="zh-CN" sz="1600" b="1" spc="91" dirty="0">
                    <a:solidFill>
                      <a:srgbClr val="0066FF"/>
                    </a:solidFill>
                    <a:latin typeface="微软雅黑" panose="020B0503020204020204" pitchFamily="34" charset="-122"/>
                    <a:ea typeface="微软雅黑" panose="020B0503020204020204" pitchFamily="34" charset="-122"/>
                    <a:cs typeface="Arial" panose="020B0604020202020204" pitchFamily="34" charset="0"/>
                  </a:rPr>
                  <a:t>The 2–7 GeV region uniquely connects perturbative and non-perturbative QCD, </a:t>
                </a:r>
                <a:endParaRPr lang="en-US" altLang="zh-CN" sz="1600" b="1" spc="91" dirty="0">
                  <a:solidFill>
                    <a:srgbClr val="0066FF"/>
                  </a:solidFill>
                  <a:latin typeface="微软雅黑" panose="020B0503020204020204" pitchFamily="34" charset="-122"/>
                  <a:ea typeface="微软雅黑" panose="020B0503020204020204" pitchFamily="34" charset="-122"/>
                  <a:cs typeface="Arial" panose="020B0604020202020204" pitchFamily="34" charset="0"/>
                </a:endParaRPr>
              </a:p>
              <a:p>
                <a:pPr algn="ctr" fontAlgn="base">
                  <a:buClr>
                    <a:srgbClr val="0000CC"/>
                  </a:buClr>
                  <a:buSzPct val="120000"/>
                  <a:defRPr/>
                </a:pPr>
                <a:r>
                  <a:rPr lang="en-US" altLang="zh-CN" sz="1600" b="1" spc="91" dirty="0">
                    <a:solidFill>
                      <a:srgbClr val="0066FF"/>
                    </a:solidFill>
                    <a:latin typeface="微软雅黑" panose="020B0503020204020204" pitchFamily="34" charset="-122"/>
                    <a:ea typeface="微软雅黑" panose="020B0503020204020204" pitchFamily="34" charset="-122"/>
                    <a:cs typeface="Arial" panose="020B0604020202020204" pitchFamily="34" charset="0"/>
                  </a:rPr>
                  <a:t>containing rich physics information</a:t>
                </a:r>
                <a:endParaRPr lang="en-US" altLang="zh-CN" sz="1600" b="1" spc="91" dirty="0">
                  <a:solidFill>
                    <a:srgbClr val="0066FF"/>
                  </a:solidFill>
                  <a:latin typeface="微软雅黑" panose="020B0503020204020204" pitchFamily="34" charset="-122"/>
                  <a:ea typeface="微软雅黑" panose="020B0503020204020204" pitchFamily="34" charset="-122"/>
                </a:endParaRPr>
              </a:p>
            </p:txBody>
          </p:sp>
        </p:grpSp>
        <p:sp>
          <p:nvSpPr>
            <p:cNvPr id="9" name="Rectangle 17"/>
            <p:cNvSpPr/>
            <p:nvPr/>
          </p:nvSpPr>
          <p:spPr>
            <a:xfrm>
              <a:off x="5215708" y="3955669"/>
              <a:ext cx="2135647" cy="27312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FF3399"/>
                </a:buClr>
                <a:defRPr/>
              </a:pPr>
              <a:r>
                <a:rPr kumimoji="1" lang="en-US" altLang="zh-CN" b="1" kern="0" dirty="0">
                  <a:solidFill>
                    <a:schemeClr val="accent6">
                      <a:lumMod val="75000"/>
                    </a:schemeClr>
                  </a:solidFill>
                  <a:latin typeface="Calibri" panose="020F0502020204030204" pitchFamily="34" charset="0"/>
                  <a:ea typeface="华文楷体" panose="02010600040101010101" pitchFamily="2" charset="-122"/>
                  <a:cs typeface="Calibri" panose="020F0502020204030204" pitchFamily="34" charset="0"/>
                  <a:sym typeface="Symbol" pitchFamily="2" charset="2"/>
                </a:rPr>
                <a:t>Not yet explored </a:t>
              </a:r>
              <a:endParaRPr kumimoji="1" lang="en-US" altLang="zh-CN" b="1" kern="0" dirty="0">
                <a:solidFill>
                  <a:schemeClr val="accent6">
                    <a:lumMod val="75000"/>
                  </a:schemeClr>
                </a:solidFill>
                <a:latin typeface="Calibri" panose="020F0502020204030204" pitchFamily="34" charset="0"/>
                <a:ea typeface="华文楷体" panose="02010600040101010101" pitchFamily="2" charset="-122"/>
                <a:cs typeface="Calibri" panose="020F0502020204030204" pitchFamily="34" charset="0"/>
                <a:sym typeface="Symbol" pitchFamily="2" charset="2"/>
              </a:endParaRPr>
            </a:p>
          </p:txBody>
        </p:sp>
      </p:grpSp>
      <p:sp>
        <p:nvSpPr>
          <p:cNvPr id="5" name="文本框 4"/>
          <p:cNvSpPr txBox="1"/>
          <p:nvPr/>
        </p:nvSpPr>
        <p:spPr>
          <a:xfrm>
            <a:off x="450978" y="1051524"/>
            <a:ext cx="11666377" cy="1205010"/>
          </a:xfrm>
          <a:prstGeom prst="rect">
            <a:avLst/>
          </a:prstGeom>
          <a:noFill/>
        </p:spPr>
        <p:txBody>
          <a:bodyPr wrap="square">
            <a:spAutoFit/>
          </a:bodyPr>
          <a:lstStyle/>
          <a:p>
            <a:pPr marL="342900" indent="-342900">
              <a:lnSpc>
                <a:spcPct val="120000"/>
              </a:lnSpc>
              <a:buFont typeface="Wingdings" panose="05000000000000000000" pitchFamily="2" charset="2"/>
              <a:buChar char="p"/>
            </a:pPr>
            <a:r>
              <a:rPr lang="en-US" altLang="zh-CN" sz="2200" b="1" dirty="0"/>
              <a:t>Three frontiers of modern particle physics: high energy, high precision, and cosmology</a:t>
            </a:r>
            <a:endParaRPr lang="en-US" altLang="zh-CN" sz="2200" b="1" dirty="0"/>
          </a:p>
          <a:p>
            <a:pPr marL="800100" lvl="1" indent="-342900">
              <a:lnSpc>
                <a:spcPct val="120000"/>
              </a:lnSpc>
              <a:buFont typeface="Arial" panose="020B0604020202020204" pitchFamily="34" charset="0"/>
              <a:buChar char="•"/>
            </a:pPr>
            <a:r>
              <a:rPr lang="en-US" altLang="zh-CN" sz="2000" dirty="0"/>
              <a:t>Proposed by the Chinese scientific community, </a:t>
            </a:r>
            <a:r>
              <a:rPr lang="en-US" altLang="zh-CN" sz="2000" dirty="0">
                <a:solidFill>
                  <a:srgbClr val="C00000"/>
                </a:solidFill>
              </a:rPr>
              <a:t>the next-generation 2–7 GeV ultra-high luminosity electron–positron collider -- STCF </a:t>
            </a:r>
            <a:r>
              <a:rPr lang="en-US" altLang="zh-CN" sz="2000" dirty="0"/>
              <a:t>represents the high-precision frontier</a:t>
            </a:r>
            <a:endParaRPr lang="en-US" altLang="zh-CN" sz="2000" dirty="0"/>
          </a:p>
        </p:txBody>
      </p:sp>
      <p:sp>
        <p:nvSpPr>
          <p:cNvPr id="22" name="文本框 21"/>
          <p:cNvSpPr txBox="1"/>
          <p:nvPr/>
        </p:nvSpPr>
        <p:spPr>
          <a:xfrm>
            <a:off x="603380" y="5202034"/>
            <a:ext cx="11588620" cy="1168077"/>
          </a:xfrm>
          <a:prstGeom prst="rect">
            <a:avLst/>
          </a:prstGeom>
          <a:noFill/>
        </p:spPr>
        <p:txBody>
          <a:bodyPr wrap="square">
            <a:spAutoFit/>
          </a:bodyPr>
          <a:lstStyle/>
          <a:p>
            <a:pPr marL="342900" indent="-342900">
              <a:lnSpc>
                <a:spcPct val="120000"/>
              </a:lnSpc>
              <a:buFont typeface="Wingdings" panose="05000000000000000000" pitchFamily="2" charset="2"/>
              <a:buChar char="Ø"/>
            </a:pPr>
            <a:r>
              <a:rPr lang="en-US" altLang="zh-CN" sz="2000" dirty="0">
                <a:solidFill>
                  <a:schemeClr val="accent6"/>
                </a:solidFill>
              </a:rPr>
              <a:t>Designed </a:t>
            </a:r>
            <a:r>
              <a:rPr lang="en-US" altLang="zh-CN" sz="2000" dirty="0">
                <a:solidFill>
                  <a:srgbClr val="C00000"/>
                </a:solidFill>
              </a:rPr>
              <a:t>peak luminosity &gt; 0.5 × 10³⁵ cm⁻²s⁻¹, two orders of magnitude higher than BEPCII</a:t>
            </a:r>
            <a:endParaRPr lang="en-US" altLang="zh-CN" sz="2000" dirty="0">
              <a:solidFill>
                <a:srgbClr val="C00000"/>
              </a:solidFill>
            </a:endParaRPr>
          </a:p>
          <a:p>
            <a:pPr marL="342900" indent="-342900">
              <a:lnSpc>
                <a:spcPct val="120000"/>
              </a:lnSpc>
              <a:buFont typeface="Wingdings" panose="05000000000000000000" pitchFamily="2" charset="2"/>
              <a:buChar char="Ø"/>
            </a:pPr>
            <a:r>
              <a:rPr lang="en-US" altLang="zh-CN" sz="2000" dirty="0">
                <a:solidFill>
                  <a:schemeClr val="accent6"/>
                </a:solidFill>
              </a:rPr>
              <a:t>Will provide ultra-high statistics data in this energy region, enabling precision measurements</a:t>
            </a:r>
            <a:endParaRPr lang="en-US" altLang="zh-CN" sz="2000" dirty="0">
              <a:solidFill>
                <a:schemeClr val="accent6"/>
              </a:solidFill>
            </a:endParaRPr>
          </a:p>
          <a:p>
            <a:pPr marL="342900" indent="-342900">
              <a:lnSpc>
                <a:spcPct val="120000"/>
              </a:lnSpc>
              <a:buFont typeface="Wingdings" panose="05000000000000000000" pitchFamily="2" charset="2"/>
              <a:buChar char="Ø"/>
            </a:pPr>
            <a:r>
              <a:rPr lang="en-US" altLang="zh-CN" sz="2000" dirty="0">
                <a:solidFill>
                  <a:schemeClr val="accent6"/>
                </a:solidFill>
              </a:rPr>
              <a:t>Contributes to addressing major questions in strong interactions and challenges to the Standard Model</a:t>
            </a:r>
            <a:endParaRPr lang="zh-CN" altLang="en-US" sz="2000" dirty="0">
              <a:solidFill>
                <a:schemeClr val="accent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STCF</a:t>
            </a:r>
            <a:r>
              <a:rPr lang="zh-CN" altLang="en-US" dirty="0"/>
              <a:t>探测器结构 </a:t>
            </a:r>
            <a:r>
              <a:rPr lang="en-US" altLang="zh-CN" sz="3200" dirty="0"/>
              <a:t>Structure of STCF Detectors</a:t>
            </a:r>
            <a:endParaRPr lang="zh-CN" altLang="en-US" dirty="0"/>
          </a:p>
        </p:txBody>
      </p:sp>
      <p:sp>
        <p:nvSpPr>
          <p:cNvPr id="6" name="灯片编号占位符 2"/>
          <p:cNvSpPr txBox="1"/>
          <p:nvPr/>
        </p:nvSpPr>
        <p:spPr bwMode="auto">
          <a:xfrm>
            <a:off x="9448800" y="6497030"/>
            <a:ext cx="2743200" cy="365125"/>
          </a:xfrm>
          <a:prstGeom prst="rect">
            <a:avLst/>
          </a:prstGeom>
          <a:noFill/>
          <a:ln w="9525">
            <a:noFill/>
            <a:miter lim="800000"/>
          </a:ln>
          <a:effectLst/>
        </p:spPr>
        <p:txBody>
          <a:bodyPr vert="horz" wrap="square" lIns="91440" tIns="45720" rIns="91440" bIns="45720" numCol="1" anchor="t" anchorCtr="0" compatLnSpc="1"/>
          <a:lstStyle>
            <a:defPPr>
              <a:defRPr lang="zh-CN"/>
            </a:defPPr>
            <a:lvl1pPr marL="0" algn="r" defTabSz="914400" rtl="0" eaLnBrk="1" latinLnBrk="0" hangingPunct="1">
              <a:defRPr sz="2000" i="0" kern="1200">
                <a:solidFill>
                  <a:schemeClr val="tx1"/>
                </a:solidFill>
                <a:latin typeface="+mj-lt"/>
                <a:ea typeface="宋体" pitchFamily="2"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7233DC2A-5E92-482B-9DB5-24AB4AD1E5BC}" type="slidenum">
              <a:rPr lang="zh-CN" altLang="en-US" smtClean="0"/>
            </a:fld>
            <a:endParaRPr lang="zh-CN" altLang="en-US" dirty="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93270" y="2853852"/>
            <a:ext cx="4166911" cy="3867630"/>
          </a:xfrm>
          <a:prstGeom prst="rect">
            <a:avLst/>
          </a:prstGeom>
        </p:spPr>
      </p:pic>
      <p:pic>
        <p:nvPicPr>
          <p:cNvPr id="10" name="图片 9"/>
          <p:cNvPicPr>
            <a:picLocks noChangeAspect="1"/>
          </p:cNvPicPr>
          <p:nvPr/>
        </p:nvPicPr>
        <p:blipFill>
          <a:blip r:embed="rId2"/>
          <a:stretch>
            <a:fillRect/>
          </a:stretch>
        </p:blipFill>
        <p:spPr>
          <a:xfrm>
            <a:off x="5237341" y="1355916"/>
            <a:ext cx="6799148" cy="5210920"/>
          </a:xfrm>
          <a:prstGeom prst="rect">
            <a:avLst/>
          </a:prstGeom>
        </p:spPr>
      </p:pic>
      <p:sp>
        <p:nvSpPr>
          <p:cNvPr id="4" name="文本框 3"/>
          <p:cNvSpPr txBox="1"/>
          <p:nvPr/>
        </p:nvSpPr>
        <p:spPr>
          <a:xfrm>
            <a:off x="376335" y="1107753"/>
            <a:ext cx="6127102" cy="1537409"/>
          </a:xfrm>
          <a:prstGeom prst="rect">
            <a:avLst/>
          </a:prstGeom>
          <a:noFill/>
        </p:spPr>
        <p:txBody>
          <a:bodyPr wrap="square">
            <a:spAutoFit/>
          </a:bodyPr>
          <a:lstStyle/>
          <a:p>
            <a:pPr>
              <a:lnSpc>
                <a:spcPct val="120000"/>
              </a:lnSpc>
              <a:buNone/>
            </a:pPr>
            <a:r>
              <a:rPr lang="en-US" altLang="zh-CN" sz="2000" b="1" dirty="0"/>
              <a:t>Key Features:</a:t>
            </a:r>
            <a:endParaRPr lang="en-US" altLang="zh-CN" sz="2000" dirty="0"/>
          </a:p>
          <a:p>
            <a:pPr marL="342900" indent="-342900">
              <a:lnSpc>
                <a:spcPct val="120000"/>
              </a:lnSpc>
              <a:buFont typeface="Arial" panose="020B0604020202020204" pitchFamily="34" charset="0"/>
              <a:buChar char="•"/>
            </a:pPr>
            <a:r>
              <a:rPr lang="en-US" altLang="zh-CN" sz="2000" dirty="0"/>
              <a:t>High background</a:t>
            </a:r>
            <a:endParaRPr lang="en-US" altLang="zh-CN" sz="2000" dirty="0"/>
          </a:p>
          <a:p>
            <a:pPr marL="342900" indent="-342900">
              <a:lnSpc>
                <a:spcPct val="120000"/>
              </a:lnSpc>
              <a:buFont typeface="Arial" panose="020B0604020202020204" pitchFamily="34" charset="0"/>
              <a:buChar char="•"/>
            </a:pPr>
            <a:r>
              <a:rPr lang="en-US" altLang="zh-CN" sz="2000" dirty="0"/>
              <a:t>High event rate</a:t>
            </a:r>
            <a:endParaRPr lang="en-US" altLang="zh-CN" sz="2000" dirty="0"/>
          </a:p>
          <a:p>
            <a:pPr marL="342900" indent="-342900">
              <a:lnSpc>
                <a:spcPct val="120000"/>
              </a:lnSpc>
              <a:buFont typeface="Arial" panose="020B0604020202020204" pitchFamily="34" charset="0"/>
              <a:buChar char="•"/>
            </a:pPr>
            <a:r>
              <a:rPr lang="en-US" altLang="zh-CN" sz="2000" dirty="0"/>
              <a:t>Large data volume</a:t>
            </a:r>
            <a:endParaRPr lang="en-US" altLang="zh-CN" sz="2000" dirty="0"/>
          </a:p>
        </p:txBody>
      </p:sp>
      <p:sp>
        <p:nvSpPr>
          <p:cNvPr id="8" name="文本框 7"/>
          <p:cNvSpPr txBox="1"/>
          <p:nvPr/>
        </p:nvSpPr>
        <p:spPr>
          <a:xfrm>
            <a:off x="6183491" y="5011883"/>
            <a:ext cx="2268359" cy="338554"/>
          </a:xfrm>
          <a:prstGeom prst="rect">
            <a:avLst/>
          </a:prstGeom>
          <a:noFill/>
        </p:spPr>
        <p:txBody>
          <a:bodyPr wrap="squar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Main Drift Chamber </a:t>
            </a:r>
            <a:endParaRPr lang="zh-CN" alt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7004" y="152400"/>
            <a:ext cx="11426890" cy="838200"/>
          </a:xfrm>
        </p:spPr>
        <p:txBody>
          <a:bodyPr/>
          <a:lstStyle/>
          <a:p>
            <a:r>
              <a:rPr lang="en-US" altLang="zh-CN" dirty="0"/>
              <a:t>STCF</a:t>
            </a:r>
            <a:r>
              <a:rPr lang="zh-CN" altLang="en-US" dirty="0"/>
              <a:t>实验面临的挑战 </a:t>
            </a:r>
            <a:r>
              <a:rPr lang="en-US" altLang="zh-CN" sz="3200" dirty="0"/>
              <a:t>Challenges for STCF</a:t>
            </a:r>
            <a:endParaRPr lang="zh-CN" altLang="en-US" dirty="0"/>
          </a:p>
        </p:txBody>
      </p:sp>
      <p:sp>
        <p:nvSpPr>
          <p:cNvPr id="3" name="灯片编号占位符 2"/>
          <p:cNvSpPr>
            <a:spLocks noGrp="1"/>
          </p:cNvSpPr>
          <p:nvPr>
            <p:ph type="sldNum" sz="quarter" idx="12"/>
          </p:nvPr>
        </p:nvSpPr>
        <p:spPr>
          <a:xfrm>
            <a:off x="9347200" y="6531615"/>
            <a:ext cx="2844800" cy="338137"/>
          </a:xfrm>
        </p:spPr>
        <p:txBody>
          <a:bodyPr/>
          <a:lstStyle/>
          <a:p>
            <a:fld id="{14AA028F-72E1-4808-9DD3-2CE970B1B937}" type="slidenum">
              <a:rPr lang="zh-CN" altLang="en-US" smtClean="0"/>
            </a:fld>
            <a:endParaRPr lang="zh-CN" altLang="en-US" dirty="0"/>
          </a:p>
        </p:txBody>
      </p:sp>
      <p:sp>
        <p:nvSpPr>
          <p:cNvPr id="6" name="内容占位符 1"/>
          <p:cNvSpPr txBox="1"/>
          <p:nvPr/>
        </p:nvSpPr>
        <p:spPr>
          <a:xfrm>
            <a:off x="285508" y="1101087"/>
            <a:ext cx="11296892" cy="588220"/>
          </a:xfrm>
          <a:prstGeom prst="rect">
            <a:avLst/>
          </a:prstGeom>
        </p:spPr>
        <p:txBody>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20000"/>
              </a:lnSpc>
              <a:buFont typeface="Wingdings" panose="05000000000000000000" pitchFamily="2" charset="2"/>
              <a:buChar char="p"/>
            </a:pPr>
            <a:r>
              <a:rPr lang="en-US" altLang="zh-CN" sz="2200" dirty="0">
                <a:solidFill>
                  <a:schemeClr val="bg2">
                    <a:lumMod val="25000"/>
                  </a:schemeClr>
                </a:solidFill>
                <a:latin typeface="+mn-lt"/>
                <a:ea typeface="微软雅黑" panose="020B0503020204020204" pitchFamily="34" charset="-122"/>
                <a:cs typeface="Times New Roman" panose="02020603050405020304" pitchFamily="18" charset="0"/>
              </a:rPr>
              <a:t>Goals of the STCF Spectrometer: </a:t>
            </a:r>
            <a:endParaRPr lang="en-US" altLang="zh-CN" sz="2200" dirty="0">
              <a:solidFill>
                <a:schemeClr val="bg2">
                  <a:lumMod val="25000"/>
                </a:schemeClr>
              </a:solidFill>
              <a:latin typeface="+mn-lt"/>
              <a:ea typeface="微软雅黑" panose="020B0503020204020204" pitchFamily="34" charset="-122"/>
              <a:cs typeface="Times New Roman" panose="02020603050405020304" pitchFamily="18" charset="0"/>
            </a:endParaRPr>
          </a:p>
          <a:p>
            <a:pPr lvl="1">
              <a:lnSpc>
                <a:spcPct val="120000"/>
              </a:lnSpc>
              <a:buFont typeface="Arial" panose="020B0604020202020204" pitchFamily="34" charset="0"/>
              <a:buChar char="•"/>
            </a:pPr>
            <a:r>
              <a:rPr lang="en-US" altLang="zh-CN" sz="2000" b="0" dirty="0">
                <a:solidFill>
                  <a:schemeClr val="bg2">
                    <a:lumMod val="25000"/>
                  </a:schemeClr>
                </a:solidFill>
                <a:latin typeface="+mn-lt"/>
                <a:ea typeface="微软雅黑" panose="020B0503020204020204" pitchFamily="34" charset="-122"/>
                <a:cs typeface="Times New Roman" panose="02020603050405020304" pitchFamily="18" charset="0"/>
              </a:rPr>
              <a:t>Achieve efficient event acquisition, reconstruction, and tagging under high event rate and high radiation conditions</a:t>
            </a:r>
            <a:endParaRPr lang="en-US" altLang="zh-CN" sz="2000" b="0" dirty="0">
              <a:solidFill>
                <a:schemeClr val="bg2">
                  <a:lumMod val="25000"/>
                </a:schemeClr>
              </a:solidFill>
              <a:latin typeface="+mn-lt"/>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840357" y="2073172"/>
            <a:ext cx="10511286" cy="375838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7605" y="48445"/>
            <a:ext cx="10703758" cy="838200"/>
          </a:xfrm>
        </p:spPr>
        <p:txBody>
          <a:bodyPr/>
          <a:lstStyle/>
          <a:p>
            <a:r>
              <a:rPr lang="en-US" altLang="zh-CN" dirty="0"/>
              <a:t>STCF</a:t>
            </a:r>
            <a:r>
              <a:rPr lang="zh-CN" altLang="en-US" dirty="0"/>
              <a:t>触发系统结构 </a:t>
            </a:r>
            <a:r>
              <a:rPr lang="en-US" altLang="zh-CN" sz="2800" dirty="0"/>
              <a:t>Structure of STCF Trigger System</a:t>
            </a:r>
            <a:endParaRPr lang="zh-CN" altLang="en-US"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dirty="0"/>
          </a:p>
        </p:txBody>
      </p:sp>
      <p:pic>
        <p:nvPicPr>
          <p:cNvPr id="6" name="图片 5"/>
          <p:cNvPicPr>
            <a:picLocks noChangeAspect="1"/>
          </p:cNvPicPr>
          <p:nvPr/>
        </p:nvPicPr>
        <p:blipFill>
          <a:blip r:embed="rId1"/>
          <a:stretch>
            <a:fillRect/>
          </a:stretch>
        </p:blipFill>
        <p:spPr>
          <a:xfrm>
            <a:off x="5691617" y="1209741"/>
            <a:ext cx="6315051" cy="4078254"/>
          </a:xfrm>
          <a:prstGeom prst="rect">
            <a:avLst/>
          </a:prstGeom>
        </p:spPr>
      </p:pic>
      <p:sp>
        <p:nvSpPr>
          <p:cNvPr id="7" name="文本框 6"/>
          <p:cNvSpPr txBox="1"/>
          <p:nvPr/>
        </p:nvSpPr>
        <p:spPr>
          <a:xfrm>
            <a:off x="71012" y="5197498"/>
            <a:ext cx="11750351" cy="960328"/>
          </a:xfrm>
          <a:prstGeom prst="rect">
            <a:avLst/>
          </a:prstGeom>
          <a:noFill/>
        </p:spPr>
        <p:txBody>
          <a:bodyPr wrap="square">
            <a:spAutoFit/>
          </a:bodyPr>
          <a:lstStyle/>
          <a:p>
            <a:pPr lvl="0" algn="ctr">
              <a:lnSpc>
                <a:spcPct val="150000"/>
              </a:lnSpc>
              <a:defRPr/>
            </a:pPr>
            <a:r>
              <a:rPr lang="en-US" altLang="zh-CN" sz="2000" dirty="0">
                <a:solidFill>
                  <a:srgbClr val="C00000"/>
                </a:solidFill>
                <a:ea typeface="微软雅黑" panose="020B0503020204020204" pitchFamily="34" charset="-122"/>
              </a:rPr>
              <a:t>Fully leverage the unique advantages of modern FPGAs in high-speed parallel processing, moving some complex algorithms, originally feasible only at the software level, into the hardware trigger.</a:t>
            </a:r>
            <a:endParaRPr lang="zh-CN" altLang="zh-CN" sz="2000" dirty="0">
              <a:solidFill>
                <a:srgbClr val="C00000"/>
              </a:solidFill>
              <a:ea typeface="微软雅黑" panose="020B0503020204020204" pitchFamily="34" charset="-122"/>
            </a:endParaRPr>
          </a:p>
        </p:txBody>
      </p:sp>
      <p:sp>
        <p:nvSpPr>
          <p:cNvPr id="9" name="文本框 8"/>
          <p:cNvSpPr txBox="1"/>
          <p:nvPr/>
        </p:nvSpPr>
        <p:spPr>
          <a:xfrm>
            <a:off x="718980" y="6157826"/>
            <a:ext cx="10543592" cy="458074"/>
          </a:xfrm>
          <a:prstGeom prst="rect">
            <a:avLst/>
          </a:prstGeom>
          <a:noFill/>
        </p:spPr>
        <p:txBody>
          <a:bodyPr wrap="square">
            <a:spAutoFit/>
          </a:bodyPr>
          <a:lstStyle>
            <a:defPPr>
              <a:defRPr lang="zh-CN"/>
            </a:defPPr>
            <a:lvl1pPr lvl="0" algn="ctr">
              <a:lnSpc>
                <a:spcPct val="150000"/>
              </a:lnSpc>
              <a:defRPr>
                <a:latin typeface="微软雅黑" panose="020B0503020204020204" pitchFamily="34" charset="-122"/>
                <a:ea typeface="微软雅黑" panose="020B0503020204020204" pitchFamily="34" charset="-122"/>
              </a:defRPr>
            </a:lvl1pPr>
          </a:lstStyle>
          <a:p>
            <a:r>
              <a:rPr lang="en-US" altLang="zh-CN" b="1" dirty="0">
                <a:solidFill>
                  <a:srgbClr val="C00000"/>
                </a:solidFill>
                <a:latin typeface="+mn-lt"/>
              </a:rPr>
              <a:t>helps achieve precise trigger selection under higher event rates and more complex background conditions</a:t>
            </a:r>
            <a:endParaRPr lang="zh-CN" altLang="en-US" b="1" dirty="0">
              <a:solidFill>
                <a:srgbClr val="C00000"/>
              </a:solidFill>
              <a:latin typeface="+mn-lt"/>
            </a:endParaRPr>
          </a:p>
        </p:txBody>
      </p:sp>
      <p:sp>
        <p:nvSpPr>
          <p:cNvPr id="8" name="文本框 7"/>
          <p:cNvSpPr txBox="1"/>
          <p:nvPr/>
        </p:nvSpPr>
        <p:spPr>
          <a:xfrm>
            <a:off x="185332" y="1209741"/>
            <a:ext cx="6127102" cy="3586366"/>
          </a:xfrm>
          <a:prstGeom prst="rect">
            <a:avLst/>
          </a:prstGeom>
          <a:noFill/>
        </p:spPr>
        <p:txBody>
          <a:bodyPr wrap="square">
            <a:spAutoFit/>
          </a:bodyPr>
          <a:lstStyle/>
          <a:p>
            <a:pPr>
              <a:lnSpc>
                <a:spcPct val="150000"/>
              </a:lnSpc>
            </a:pPr>
            <a:r>
              <a:rPr lang="en-US" altLang="zh-CN" sz="2200" b="1" dirty="0"/>
              <a:t>STCF Trigger System (Two-Level Structure):</a:t>
            </a:r>
            <a:endParaRPr lang="en-US" altLang="zh-CN" sz="2200" b="1" dirty="0"/>
          </a:p>
          <a:p>
            <a:pPr marL="342900" indent="-342900">
              <a:lnSpc>
                <a:spcPct val="150000"/>
              </a:lnSpc>
              <a:buFont typeface="Wingdings" panose="05000000000000000000" pitchFamily="2" charset="2"/>
              <a:buChar char="p"/>
            </a:pPr>
            <a:r>
              <a:rPr lang="en-US" altLang="zh-CN" sz="2200" dirty="0">
                <a:solidFill>
                  <a:schemeClr val="accent6"/>
                </a:solidFill>
              </a:rPr>
              <a:t>Level-1 Trigger (Hardware Trigger):</a:t>
            </a:r>
            <a:endParaRPr lang="en-US" altLang="zh-CN" sz="2200" dirty="0">
              <a:solidFill>
                <a:schemeClr val="accent6"/>
              </a:solidFill>
            </a:endParaRPr>
          </a:p>
          <a:p>
            <a:pPr marL="800100" lvl="1" indent="-342900">
              <a:lnSpc>
                <a:spcPct val="150000"/>
              </a:lnSpc>
              <a:buFont typeface="Arial" panose="020B0604020202020204" pitchFamily="34" charset="0"/>
              <a:buChar char="•"/>
            </a:pPr>
            <a:r>
              <a:rPr lang="en-US" altLang="zh-CN" sz="2000" b="1" dirty="0">
                <a:solidFill>
                  <a:srgbClr val="C00000"/>
                </a:solidFill>
                <a:latin typeface="微软雅黑" panose="020B0503020204020204" pitchFamily="34" charset="-122"/>
                <a:ea typeface="微软雅黑" panose="020B0503020204020204" pitchFamily="34" charset="-122"/>
              </a:rPr>
              <a:t>MDC sub-trigger</a:t>
            </a:r>
            <a:endParaRPr lang="en-US" altLang="zh-CN" sz="2000" b="1" dirty="0">
              <a:solidFill>
                <a:srgbClr val="C00000"/>
              </a:solidFill>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en-US" altLang="zh-CN" sz="2200" dirty="0"/>
              <a:t>Calorimeter sub-trigger</a:t>
            </a:r>
            <a:endParaRPr lang="en-US" altLang="zh-CN" sz="2200" dirty="0"/>
          </a:p>
          <a:p>
            <a:pPr marL="800100" lvl="1" indent="-342900">
              <a:lnSpc>
                <a:spcPct val="150000"/>
              </a:lnSpc>
              <a:buFont typeface="Arial" panose="020B0604020202020204" pitchFamily="34" charset="0"/>
              <a:buChar char="•"/>
            </a:pPr>
            <a:r>
              <a:rPr lang="en-US" altLang="zh-CN" sz="2200" dirty="0"/>
              <a:t>Global trigger logic</a:t>
            </a:r>
            <a:endParaRPr lang="en-US" altLang="zh-CN" sz="2200" dirty="0"/>
          </a:p>
          <a:p>
            <a:pPr marL="342900" indent="-342900">
              <a:lnSpc>
                <a:spcPct val="150000"/>
              </a:lnSpc>
              <a:buFont typeface="Wingdings" panose="05000000000000000000" pitchFamily="2" charset="2"/>
              <a:buChar char="p"/>
            </a:pPr>
            <a:r>
              <a:rPr lang="en-US" altLang="zh-CN" sz="2200" dirty="0">
                <a:solidFill>
                  <a:schemeClr val="accent6"/>
                </a:solidFill>
              </a:rPr>
              <a:t>High-Level Trigger </a:t>
            </a:r>
            <a:endParaRPr lang="en-US" altLang="zh-CN" sz="2200" dirty="0">
              <a:solidFill>
                <a:schemeClr val="accent6"/>
              </a:solidFill>
            </a:endParaRPr>
          </a:p>
          <a:p>
            <a:pPr>
              <a:lnSpc>
                <a:spcPct val="150000"/>
              </a:lnSpc>
            </a:pPr>
            <a:r>
              <a:rPr lang="en-US" altLang="zh-CN" sz="2200" dirty="0">
                <a:solidFill>
                  <a:schemeClr val="accent6"/>
                </a:solidFill>
              </a:rPr>
              <a:t>      (Software Trigger, HLT)</a:t>
            </a:r>
            <a:endParaRPr lang="zh-CN" altLang="en-US" sz="2200" dirty="0">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STCF MDC</a:t>
            </a:r>
            <a:r>
              <a:rPr lang="zh-CN" altLang="en-US" dirty="0"/>
              <a:t>探测器结构  </a:t>
            </a:r>
            <a:r>
              <a:rPr lang="en-US" altLang="zh-CN" sz="2800" dirty="0"/>
              <a:t>Structure of STCF MDC</a:t>
            </a:r>
            <a:endParaRPr lang="zh-CN" altLang="en-US"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dirty="0"/>
          </a:p>
        </p:txBody>
      </p:sp>
      <p:sp>
        <p:nvSpPr>
          <p:cNvPr id="6" name="内容占位符 1"/>
          <p:cNvSpPr txBox="1"/>
          <p:nvPr/>
        </p:nvSpPr>
        <p:spPr>
          <a:xfrm>
            <a:off x="107523" y="990600"/>
            <a:ext cx="6796197" cy="2943965"/>
          </a:xfrm>
          <a:prstGeom prst="rect">
            <a:avLst/>
          </a:prstGeom>
        </p:spPr>
        <p:txBody>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50000"/>
              </a:lnSpc>
              <a:buFont typeface="Wingdings" panose="05000000000000000000" pitchFamily="2" charset="2"/>
              <a:buChar char="n"/>
            </a:pPr>
            <a:r>
              <a:rPr lang="en-US" altLang="zh-CN" sz="2400" kern="0" dirty="0">
                <a:latin typeface="+mn-ea"/>
              </a:rPr>
              <a:t>Drift Cell Configuration</a:t>
            </a:r>
            <a:endParaRPr lang="en-US" altLang="zh-CN" sz="2400" kern="0" dirty="0">
              <a:latin typeface="+mn-ea"/>
            </a:endParaRPr>
          </a:p>
          <a:p>
            <a:pPr lvl="1">
              <a:lnSpc>
                <a:spcPct val="150000"/>
              </a:lnSpc>
              <a:buFont typeface="Arial" panose="020B0604020202020204" pitchFamily="34" charset="0"/>
              <a:buChar char="•"/>
            </a:pPr>
            <a:r>
              <a:rPr lang="en-US" altLang="zh-CN" sz="2000" b="0" kern="0" dirty="0">
                <a:latin typeface="+mn-ea"/>
              </a:rPr>
              <a:t>Square-shaped small cells, Staggered arrangement</a:t>
            </a:r>
            <a:endParaRPr lang="en-US" altLang="zh-CN" sz="2000" b="0" kern="0" dirty="0">
              <a:latin typeface="+mn-ea"/>
            </a:endParaRPr>
          </a:p>
          <a:p>
            <a:pPr lvl="1">
              <a:lnSpc>
                <a:spcPct val="150000"/>
              </a:lnSpc>
              <a:buFont typeface="Arial" panose="020B0604020202020204" pitchFamily="34" charset="0"/>
              <a:buChar char="•"/>
            </a:pPr>
            <a:r>
              <a:rPr lang="en-US" altLang="zh-CN" sz="2000" b="0" kern="0" dirty="0">
                <a:latin typeface="+mn-ea"/>
              </a:rPr>
              <a:t>48 layers totaling 11,520 cells</a:t>
            </a:r>
            <a:endParaRPr lang="en-US" altLang="zh-CN" sz="2000" b="0" kern="0" dirty="0">
              <a:latin typeface="+mn-ea"/>
            </a:endParaRPr>
          </a:p>
          <a:p>
            <a:pPr lvl="1">
              <a:lnSpc>
                <a:spcPct val="150000"/>
              </a:lnSpc>
              <a:buFont typeface="Arial" panose="020B0604020202020204" pitchFamily="34" charset="0"/>
              <a:buChar char="•"/>
            </a:pPr>
            <a:r>
              <a:rPr lang="en-US" altLang="zh-CN" sz="2000" b="0" kern="0" dirty="0">
                <a:latin typeface="+mn-ea"/>
              </a:rPr>
              <a:t>4 axial wire superlayers &amp; 4 stereo wire superlayers</a:t>
            </a:r>
            <a:endParaRPr lang="en-US" altLang="zh-CN" sz="2000" b="0" kern="0" dirty="0">
              <a:latin typeface="+mn-ea"/>
            </a:endParaRPr>
          </a:p>
          <a:p>
            <a:pPr lvl="1">
              <a:lnSpc>
                <a:spcPct val="150000"/>
              </a:lnSpc>
              <a:buFont typeface="Arial" panose="020B0604020202020204" pitchFamily="34" charset="0"/>
              <a:buChar char="•"/>
            </a:pPr>
            <a:r>
              <a:rPr lang="en-US" altLang="zh-CN" sz="2000" b="0" kern="0" dirty="0">
                <a:latin typeface="+mn-ea"/>
              </a:rPr>
              <a:t>Magnetic field: 1 Tesla</a:t>
            </a:r>
            <a:endParaRPr lang="en-US" altLang="zh-CN" sz="1800" b="0" kern="0" dirty="0">
              <a:latin typeface="Calibri" panose="020F0502020204030204" pitchFamily="34" charset="0"/>
              <a:ea typeface="黑体" panose="02010609060101010101" pitchFamily="49"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0509" y="4209881"/>
            <a:ext cx="4948130" cy="2262783"/>
          </a:xfrm>
          <a:prstGeom prst="rect">
            <a:avLst/>
          </a:prstGeom>
        </p:spPr>
      </p:pic>
      <p:sp>
        <p:nvSpPr>
          <p:cNvPr id="9" name="内容占位符 1"/>
          <p:cNvSpPr txBox="1"/>
          <p:nvPr/>
        </p:nvSpPr>
        <p:spPr>
          <a:xfrm>
            <a:off x="6778621" y="1144952"/>
            <a:ext cx="5137158" cy="754947"/>
          </a:xfrm>
          <a:prstGeom prst="rect">
            <a:avLst/>
          </a:prstGeom>
        </p:spPr>
        <p:txBody>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Wingdings" panose="05000000000000000000" pitchFamily="2" charset="2"/>
              <a:buChar char="n"/>
            </a:pPr>
            <a:r>
              <a:rPr lang="en-US" altLang="zh-CN" sz="2400" kern="0" dirty="0">
                <a:latin typeface="+mn-ea"/>
              </a:rPr>
              <a:t>A Typical Event </a:t>
            </a:r>
            <a:r>
              <a:rPr lang="en-US" altLang="zh-CN" sz="2000" b="0" kern="0" dirty="0">
                <a:latin typeface="+mn-ea"/>
              </a:rPr>
              <a:t>(By simulation)</a:t>
            </a:r>
            <a:endParaRPr lang="en-US" altLang="zh-CN" sz="2400" b="0" kern="0" dirty="0">
              <a:latin typeface="+mn-ea"/>
            </a:endParaRPr>
          </a:p>
        </p:txBody>
      </p:sp>
      <p:pic>
        <p:nvPicPr>
          <p:cNvPr id="4" name="图片 3"/>
          <p:cNvPicPr>
            <a:picLocks noChangeAspect="1"/>
          </p:cNvPicPr>
          <p:nvPr/>
        </p:nvPicPr>
        <p:blipFill>
          <a:blip r:embed="rId2"/>
          <a:stretch>
            <a:fillRect/>
          </a:stretch>
        </p:blipFill>
        <p:spPr>
          <a:xfrm>
            <a:off x="6778621" y="1899899"/>
            <a:ext cx="4980899" cy="461996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2425" y="0"/>
            <a:ext cx="11857730" cy="838200"/>
          </a:xfrm>
        </p:spPr>
        <p:txBody>
          <a:bodyPr/>
          <a:lstStyle/>
          <a:p>
            <a:r>
              <a:rPr lang="en-US" altLang="zh-CN" dirty="0"/>
              <a:t>MDC</a:t>
            </a:r>
            <a:r>
              <a:rPr lang="zh-CN" altLang="en-US" dirty="0"/>
              <a:t>触发需求</a:t>
            </a:r>
            <a:br>
              <a:rPr lang="en-US" altLang="zh-CN" dirty="0"/>
            </a:br>
            <a:r>
              <a:rPr lang="en-US" altLang="zh-CN" sz="2400" dirty="0"/>
              <a:t>Requirements of STCF</a:t>
            </a:r>
            <a:r>
              <a:rPr lang="zh-CN" altLang="en-US" sz="2400" dirty="0"/>
              <a:t> </a:t>
            </a:r>
            <a:r>
              <a:rPr lang="en-US" altLang="zh-CN" sz="2400" dirty="0"/>
              <a:t>MDC (sub-)Trigger</a:t>
            </a:r>
            <a:endParaRPr lang="zh-CN" altLang="en-US"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dirty="0"/>
          </a:p>
        </p:txBody>
      </p:sp>
      <p:sp>
        <p:nvSpPr>
          <p:cNvPr id="7" name="文本框 6"/>
          <p:cNvSpPr txBox="1"/>
          <p:nvPr/>
        </p:nvSpPr>
        <p:spPr>
          <a:xfrm>
            <a:off x="-384048" y="1004265"/>
            <a:ext cx="6885432" cy="5571525"/>
          </a:xfrm>
          <a:prstGeom prst="rect">
            <a:avLst/>
          </a:prstGeom>
          <a:noFill/>
        </p:spPr>
        <p:txBody>
          <a:bodyPr wrap="square" rtlCol="0">
            <a:spAutoFit/>
          </a:bodyPr>
          <a:lstStyle/>
          <a:p>
            <a:pPr marL="800100" lvl="1" indent="-342900">
              <a:lnSpc>
                <a:spcPct val="150000"/>
              </a:lnSpc>
              <a:buFont typeface="Wingdings" panose="05000000000000000000" pitchFamily="2" charset="2"/>
              <a:buChar char="n"/>
            </a:pPr>
            <a:r>
              <a:rPr lang="en-US" altLang="zh-CN" sz="2400" b="1" dirty="0">
                <a:solidFill>
                  <a:srgbClr val="0000FF"/>
                </a:solidFill>
                <a:latin typeface="+mj-lt"/>
              </a:rPr>
              <a:t>2D</a:t>
            </a:r>
            <a:r>
              <a:rPr lang="zh-CN" altLang="en-US" sz="2400" b="1" dirty="0">
                <a:solidFill>
                  <a:srgbClr val="0000FF"/>
                </a:solidFill>
                <a:latin typeface="+mj-lt"/>
              </a:rPr>
              <a:t>寻迹 </a:t>
            </a:r>
            <a:r>
              <a:rPr lang="en-US" altLang="zh-CN" sz="2400" b="1" dirty="0">
                <a:solidFill>
                  <a:srgbClr val="0000FF"/>
                </a:solidFill>
                <a:latin typeface="+mj-lt"/>
              </a:rPr>
              <a:t>(Track Finding): </a:t>
            </a:r>
            <a:r>
              <a:rPr lang="en-US" altLang="zh-CN" sz="2200" dirty="0">
                <a:latin typeface="+mj-lt"/>
              </a:rPr>
              <a:t>Reconstruction Pt &amp; </a:t>
            </a:r>
            <a:r>
              <a:rPr lang="en-US" altLang="zh-CN" sz="2200" dirty="0">
                <a:latin typeface="Symbol" pitchFamily="2" charset="2"/>
              </a:rPr>
              <a:t>j</a:t>
            </a:r>
            <a:endParaRPr lang="en-US" altLang="zh-CN" sz="2200" dirty="0">
              <a:latin typeface="Symbol" pitchFamily="2" charset="2"/>
            </a:endParaRPr>
          </a:p>
          <a:p>
            <a:pPr marL="1257300" lvl="2" indent="-342900">
              <a:lnSpc>
                <a:spcPct val="150000"/>
              </a:lnSpc>
              <a:buFont typeface="Wingdings" panose="05000000000000000000" pitchFamily="2" charset="2"/>
              <a:buChar char="p"/>
            </a:pPr>
            <a:r>
              <a:rPr lang="en-US" altLang="zh-CN" sz="2000" dirty="0">
                <a:latin typeface="+mj-lt"/>
              </a:rPr>
              <a:t>Coordinated operation with other sub-detectors enables enhanced suppression of background signals</a:t>
            </a:r>
            <a:endParaRPr lang="en-US" altLang="zh-CN" sz="2000" dirty="0">
              <a:latin typeface="+mj-lt"/>
            </a:endParaRPr>
          </a:p>
          <a:p>
            <a:pPr marL="1257300" lvl="2" indent="-342900">
              <a:lnSpc>
                <a:spcPct val="150000"/>
              </a:lnSpc>
              <a:buFont typeface="Wingdings" panose="05000000000000000000" pitchFamily="2" charset="2"/>
              <a:buChar char="p"/>
            </a:pPr>
            <a:r>
              <a:rPr lang="en-US" altLang="zh-CN" sz="2000" dirty="0">
                <a:latin typeface="+mj-lt"/>
              </a:rPr>
              <a:t>Short track reconstruction: Incorporating stereo superlayers in tracking to reconstruct trajectories emerging from the endcaps</a:t>
            </a:r>
            <a:endParaRPr lang="en-US" altLang="zh-CN" sz="2000" dirty="0">
              <a:latin typeface="+mj-lt"/>
            </a:endParaRPr>
          </a:p>
          <a:p>
            <a:pPr marL="800100" lvl="1" indent="-342900">
              <a:lnSpc>
                <a:spcPct val="150000"/>
              </a:lnSpc>
              <a:buFont typeface="Wingdings" panose="05000000000000000000" pitchFamily="2" charset="2"/>
              <a:buChar char="n"/>
            </a:pPr>
            <a:r>
              <a:rPr lang="en-US" altLang="zh-CN" sz="2400" b="1" dirty="0">
                <a:solidFill>
                  <a:srgbClr val="0000FF"/>
                </a:solidFill>
                <a:latin typeface="+mj-lt"/>
              </a:rPr>
              <a:t>3D</a:t>
            </a:r>
            <a:r>
              <a:rPr lang="zh-CN" altLang="en-US" sz="2400" b="1" dirty="0">
                <a:solidFill>
                  <a:srgbClr val="0000FF"/>
                </a:solidFill>
                <a:latin typeface="+mj-lt"/>
              </a:rPr>
              <a:t>寻迹</a:t>
            </a:r>
            <a:r>
              <a:rPr lang="en-US" altLang="zh-CN" sz="2400" b="1" dirty="0">
                <a:solidFill>
                  <a:srgbClr val="0000FF"/>
                </a:solidFill>
                <a:latin typeface="+mj-lt"/>
              </a:rPr>
              <a:t>(Track Finding)</a:t>
            </a:r>
            <a:r>
              <a:rPr lang="zh-CN" altLang="en-US" sz="2400" b="1" dirty="0">
                <a:solidFill>
                  <a:srgbClr val="0000FF"/>
                </a:solidFill>
                <a:latin typeface="+mj-lt"/>
              </a:rPr>
              <a:t>、</a:t>
            </a:r>
            <a:r>
              <a:rPr lang="en-US" altLang="zh-CN" sz="2400" b="1" dirty="0">
                <a:solidFill>
                  <a:srgbClr val="0000FF"/>
                </a:solidFill>
                <a:latin typeface="+mj-lt"/>
              </a:rPr>
              <a:t>Z</a:t>
            </a:r>
            <a:r>
              <a:rPr lang="zh-CN" altLang="en-US" sz="2400" b="1" dirty="0">
                <a:solidFill>
                  <a:srgbClr val="0000FF"/>
                </a:solidFill>
                <a:latin typeface="+mj-lt"/>
              </a:rPr>
              <a:t>顶点重建</a:t>
            </a:r>
            <a:r>
              <a:rPr lang="en-US" altLang="zh-CN" sz="2400" b="1" dirty="0">
                <a:solidFill>
                  <a:srgbClr val="0000FF"/>
                </a:solidFill>
                <a:latin typeface="+mj-lt"/>
              </a:rPr>
              <a:t>(Z-vertex reconstruction)</a:t>
            </a:r>
            <a:r>
              <a:rPr lang="zh-CN" altLang="en-US" sz="2200" b="1" dirty="0">
                <a:solidFill>
                  <a:srgbClr val="0000FF"/>
                </a:solidFill>
                <a:latin typeface="+mj-lt"/>
              </a:rPr>
              <a:t>：</a:t>
            </a:r>
            <a:r>
              <a:rPr lang="en-US" altLang="zh-CN" sz="2200" dirty="0">
                <a:latin typeface="+mj-lt"/>
              </a:rPr>
              <a:t>Reject beam-induced background events to reduce the false trigger rate</a:t>
            </a:r>
            <a:endParaRPr lang="en-US" altLang="zh-CN" sz="2200" dirty="0">
              <a:latin typeface="+mj-lt"/>
            </a:endParaRPr>
          </a:p>
          <a:p>
            <a:pPr marL="800100" lvl="1" indent="-342900">
              <a:lnSpc>
                <a:spcPct val="150000"/>
              </a:lnSpc>
              <a:buFont typeface="Wingdings" panose="05000000000000000000" pitchFamily="2" charset="2"/>
              <a:buChar char="n"/>
            </a:pPr>
            <a:r>
              <a:rPr lang="zh-CN" altLang="en-US" sz="2400" b="1" dirty="0">
                <a:solidFill>
                  <a:srgbClr val="0000FF"/>
                </a:solidFill>
                <a:latin typeface="+mj-lt"/>
              </a:rPr>
              <a:t>事例时间重建</a:t>
            </a:r>
            <a:r>
              <a:rPr lang="en-US" altLang="zh-CN" sz="2400" b="1" dirty="0">
                <a:solidFill>
                  <a:srgbClr val="0000FF"/>
                </a:solidFill>
                <a:latin typeface="+mj-lt"/>
              </a:rPr>
              <a:t>(Event Timing Reconstruction)</a:t>
            </a:r>
            <a:r>
              <a:rPr lang="zh-CN" altLang="en-US" sz="2200" dirty="0">
                <a:solidFill>
                  <a:srgbClr val="0000FF"/>
                </a:solidFill>
                <a:latin typeface="+mj-lt"/>
              </a:rPr>
              <a:t>：</a:t>
            </a:r>
            <a:r>
              <a:rPr lang="en-US" altLang="zh-CN" sz="2200" dirty="0">
                <a:latin typeface="+mj-lt"/>
              </a:rPr>
              <a:t>Alleviate bandwidth load and buffering requirement</a:t>
            </a:r>
            <a:endParaRPr lang="en-US" altLang="zh-CN" sz="2200" dirty="0">
              <a:latin typeface="+mj-lt"/>
            </a:endParaRPr>
          </a:p>
        </p:txBody>
      </p:sp>
      <p:pic>
        <p:nvPicPr>
          <p:cNvPr id="4" name="图片 3"/>
          <p:cNvPicPr>
            <a:picLocks noChangeAspect="1"/>
          </p:cNvPicPr>
          <p:nvPr/>
        </p:nvPicPr>
        <p:blipFill>
          <a:blip r:embed="rId1"/>
          <a:stretch>
            <a:fillRect/>
          </a:stretch>
        </p:blipFill>
        <p:spPr>
          <a:xfrm>
            <a:off x="6336186" y="1608970"/>
            <a:ext cx="5798664" cy="397276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858" y="29705"/>
            <a:ext cx="12409715" cy="838200"/>
          </a:xfrm>
        </p:spPr>
        <p:txBody>
          <a:bodyPr/>
          <a:lstStyle/>
          <a:p>
            <a:r>
              <a:rPr lang="zh-CN" altLang="en-US" dirty="0"/>
              <a:t>二维寻迹与径迹参数重建</a:t>
            </a:r>
            <a:br>
              <a:rPr lang="en-US" altLang="zh-CN" dirty="0"/>
            </a:br>
            <a:r>
              <a:rPr lang="en-US" altLang="zh-CN" sz="2400" dirty="0"/>
              <a:t>2D Track Finding and Reconstruction</a:t>
            </a:r>
            <a:endParaRPr lang="zh-CN" altLang="en-US" sz="2400"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dirty="0"/>
          </a:p>
        </p:txBody>
      </p:sp>
      <p:sp>
        <p:nvSpPr>
          <p:cNvPr id="6" name="内容占位符 1"/>
          <p:cNvSpPr txBox="1"/>
          <p:nvPr/>
        </p:nvSpPr>
        <p:spPr>
          <a:xfrm>
            <a:off x="6274417" y="1251391"/>
            <a:ext cx="6097415" cy="1719360"/>
          </a:xfrm>
          <a:prstGeom prst="rect">
            <a:avLst/>
          </a:prstGeom>
        </p:spPr>
        <p:txBody>
          <a:bodyPr>
            <a:norm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Wingdings" panose="05000000000000000000" pitchFamily="2" charset="2"/>
              <a:buChar char="n"/>
              <a:defRPr/>
            </a:pPr>
            <a:r>
              <a:rPr lang="en-US" altLang="zh-CN" sz="2400" kern="0" dirty="0">
                <a:solidFill>
                  <a:srgbClr val="000000"/>
                </a:solidFill>
                <a:latin typeface="+mj-lt"/>
              </a:rPr>
              <a:t>Tracking efficiency &amp; azimuthal angular resolution</a:t>
            </a:r>
            <a:endParaRPr lang="en-US" altLang="zh-CN" sz="1600" kern="0" dirty="0">
              <a:solidFill>
                <a:srgbClr val="000000"/>
              </a:solidFill>
              <a:latin typeface="+mj-lt"/>
            </a:endParaRPr>
          </a:p>
        </p:txBody>
      </p:sp>
      <p:pic>
        <p:nvPicPr>
          <p:cNvPr id="7" name="图片 6"/>
          <p:cNvPicPr>
            <a:picLocks noChangeAspect="1"/>
          </p:cNvPicPr>
          <p:nvPr/>
        </p:nvPicPr>
        <p:blipFill>
          <a:blip r:embed="rId1"/>
          <a:stretch>
            <a:fillRect/>
          </a:stretch>
        </p:blipFill>
        <p:spPr>
          <a:xfrm>
            <a:off x="181275" y="3292948"/>
            <a:ext cx="5039209" cy="3014238"/>
          </a:xfrm>
          <a:prstGeom prst="rect">
            <a:avLst/>
          </a:prstGeom>
        </p:spPr>
      </p:pic>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50390" r="49802"/>
          <a:stretch>
            <a:fillRect/>
          </a:stretch>
        </p:blipFill>
        <p:spPr>
          <a:xfrm>
            <a:off x="9156963" y="2185797"/>
            <a:ext cx="2423400" cy="1953093"/>
          </a:xfrm>
          <a:prstGeom prst="rect">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r="50038" b="49649"/>
          <a:stretch>
            <a:fillRect/>
          </a:stretch>
        </p:blipFill>
        <p:spPr>
          <a:xfrm>
            <a:off x="6701661" y="2173172"/>
            <a:ext cx="2455302" cy="2017886"/>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5931" y="4112357"/>
            <a:ext cx="4726174" cy="2079987"/>
          </a:xfrm>
          <a:prstGeom prst="rect">
            <a:avLst/>
          </a:prstGeom>
        </p:spPr>
      </p:pic>
      <p:sp>
        <p:nvSpPr>
          <p:cNvPr id="20" name="内容占位符 1"/>
          <p:cNvSpPr txBox="1"/>
          <p:nvPr/>
        </p:nvSpPr>
        <p:spPr>
          <a:xfrm>
            <a:off x="349205" y="1171311"/>
            <a:ext cx="5829201" cy="2033759"/>
          </a:xfrm>
          <a:prstGeom prst="rect">
            <a:avLst/>
          </a:prstGeom>
        </p:spPr>
        <p:txBody>
          <a:bodyPr>
            <a:normAutofit fontScale="85000" lnSpcReduction="10000"/>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40000"/>
              </a:lnSpc>
              <a:buFont typeface="Wingdings" panose="05000000000000000000" pitchFamily="2" charset="2"/>
              <a:buChar char="n"/>
              <a:defRPr/>
            </a:pPr>
            <a:r>
              <a:rPr lang="zh-CN" altLang="en-US" sz="2600" kern="0" dirty="0">
                <a:solidFill>
                  <a:srgbClr val="000000"/>
                </a:solidFill>
                <a:latin typeface="+mn-ea"/>
              </a:rPr>
              <a:t>基于</a:t>
            </a:r>
            <a:r>
              <a:rPr lang="en-US" altLang="zh-CN" sz="2600" kern="0" dirty="0">
                <a:solidFill>
                  <a:srgbClr val="000000"/>
                </a:solidFill>
                <a:latin typeface="+mn-ea"/>
              </a:rPr>
              <a:t>FPGA</a:t>
            </a:r>
            <a:r>
              <a:rPr lang="zh-CN" altLang="en-US" sz="2600" kern="0" dirty="0">
                <a:solidFill>
                  <a:srgbClr val="000000"/>
                </a:solidFill>
                <a:latin typeface="+mn-ea"/>
              </a:rPr>
              <a:t>的模式匹配（</a:t>
            </a:r>
            <a:r>
              <a:rPr lang="en-US" altLang="zh-CN" sz="2600" kern="0" dirty="0">
                <a:solidFill>
                  <a:srgbClr val="000000"/>
                </a:solidFill>
                <a:latin typeface="+mn-ea"/>
              </a:rPr>
              <a:t>Pattern Match</a:t>
            </a:r>
            <a:r>
              <a:rPr lang="zh-CN" altLang="en-US" sz="2600" kern="0" dirty="0">
                <a:solidFill>
                  <a:srgbClr val="000000"/>
                </a:solidFill>
                <a:latin typeface="+mn-ea"/>
              </a:rPr>
              <a:t>）</a:t>
            </a:r>
            <a:endParaRPr lang="en-US" altLang="zh-CN" sz="2600" kern="0" dirty="0">
              <a:solidFill>
                <a:srgbClr val="000000"/>
              </a:solidFill>
              <a:latin typeface="+mn-ea"/>
            </a:endParaRPr>
          </a:p>
          <a:p>
            <a:pPr lvl="1">
              <a:lnSpc>
                <a:spcPct val="140000"/>
              </a:lnSpc>
              <a:buFont typeface="Wingdings" panose="05000000000000000000" pitchFamily="2" charset="2"/>
              <a:buChar char="p"/>
              <a:defRPr/>
            </a:pPr>
            <a:r>
              <a:rPr lang="en-US" altLang="zh-CN" sz="2000" b="0" kern="0" dirty="0">
                <a:solidFill>
                  <a:srgbClr val="000000"/>
                </a:solidFill>
                <a:latin typeface="+mn-ea"/>
              </a:rPr>
              <a:t>Pattern library generation via simulated data</a:t>
            </a:r>
            <a:endParaRPr lang="en-US" altLang="zh-CN" sz="2000" b="0" kern="0" dirty="0">
              <a:solidFill>
                <a:srgbClr val="000000"/>
              </a:solidFill>
              <a:latin typeface="+mn-ea"/>
            </a:endParaRPr>
          </a:p>
          <a:p>
            <a:pPr lvl="2">
              <a:lnSpc>
                <a:spcPct val="140000"/>
              </a:lnSpc>
              <a:buFont typeface="Wingdings" panose="05000000000000000000" pitchFamily="2" charset="2"/>
              <a:buChar char="p"/>
              <a:defRPr/>
            </a:pPr>
            <a:r>
              <a:rPr lang="en-US" altLang="zh-CN" sz="1600" b="0" kern="0" dirty="0">
                <a:solidFill>
                  <a:srgbClr val="000000"/>
                </a:solidFill>
                <a:latin typeface="+mn-ea"/>
              </a:rPr>
              <a:t>Save in FPGA distributing memory resource</a:t>
            </a:r>
            <a:endParaRPr lang="en-US" altLang="zh-CN" sz="1600" b="0" kern="0" dirty="0">
              <a:solidFill>
                <a:srgbClr val="000000"/>
              </a:solidFill>
              <a:latin typeface="+mn-ea"/>
            </a:endParaRPr>
          </a:p>
          <a:p>
            <a:pPr lvl="1">
              <a:lnSpc>
                <a:spcPct val="140000"/>
              </a:lnSpc>
              <a:buFont typeface="Wingdings" panose="05000000000000000000" pitchFamily="2" charset="2"/>
              <a:buChar char="p"/>
              <a:defRPr/>
            </a:pPr>
            <a:r>
              <a:rPr lang="en-US" altLang="zh-CN" sz="2000" b="0" kern="0" dirty="0">
                <a:solidFill>
                  <a:srgbClr val="000000"/>
                </a:solidFill>
                <a:latin typeface="+mn-ea"/>
              </a:rPr>
              <a:t>Event data pattern matching</a:t>
            </a:r>
            <a:endParaRPr lang="en-US" altLang="zh-CN" sz="2000" b="0" kern="0" dirty="0">
              <a:solidFill>
                <a:srgbClr val="000000"/>
              </a:solidFill>
              <a:latin typeface="+mn-ea"/>
            </a:endParaRPr>
          </a:p>
          <a:p>
            <a:pPr lvl="2">
              <a:lnSpc>
                <a:spcPct val="140000"/>
              </a:lnSpc>
              <a:buFont typeface="Wingdings" panose="05000000000000000000" pitchFamily="2" charset="2"/>
              <a:buChar char="p"/>
              <a:defRPr/>
            </a:pPr>
            <a:r>
              <a:rPr lang="en-US" altLang="zh-CN" sz="1600" b="0" kern="0" dirty="0">
                <a:solidFill>
                  <a:srgbClr val="000000"/>
                </a:solidFill>
                <a:latin typeface="+mn-ea"/>
              </a:rPr>
              <a:t>High-speed parallel implementation in FPGA</a:t>
            </a:r>
            <a:endParaRPr lang="en-US" altLang="zh-CN" sz="1600" b="0" kern="0" dirty="0">
              <a:solidFill>
                <a:srgbClr val="000000"/>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dirty="0"/>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621695"/>
            <a:ext cx="2413016" cy="2161187"/>
          </a:xfrm>
          <a:prstGeom prst="rect">
            <a:avLst/>
          </a:prstGeom>
        </p:spPr>
      </p:pic>
      <p:grpSp>
        <p:nvGrpSpPr>
          <p:cNvPr id="17" name="组合 16"/>
          <p:cNvGrpSpPr/>
          <p:nvPr/>
        </p:nvGrpSpPr>
        <p:grpSpPr>
          <a:xfrm>
            <a:off x="9587947" y="2036152"/>
            <a:ext cx="2509652" cy="2051187"/>
            <a:chOff x="3095171" y="4163882"/>
            <a:chExt cx="3607065" cy="2811631"/>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171" y="4163882"/>
              <a:ext cx="2895606" cy="2648717"/>
            </a:xfrm>
            <a:prstGeom prst="rect">
              <a:avLst/>
            </a:prstGeom>
          </p:spPr>
        </p:pic>
        <p:sp>
          <p:nvSpPr>
            <p:cNvPr id="19" name="文本框 18"/>
            <p:cNvSpPr txBox="1"/>
            <p:nvPr/>
          </p:nvSpPr>
          <p:spPr>
            <a:xfrm>
              <a:off x="5335528" y="6512852"/>
              <a:ext cx="1366708" cy="462661"/>
            </a:xfrm>
            <a:prstGeom prst="rect">
              <a:avLst/>
            </a:prstGeom>
            <a:noFill/>
          </p:spPr>
          <p:txBody>
            <a:bodyPr wrap="none" rtlCol="0">
              <a:spAutoFit/>
            </a:bodyPr>
            <a:lstStyle/>
            <a:p>
              <a:pPr>
                <a:lnSpc>
                  <a:spcPct val="150000"/>
                </a:lnSpc>
              </a:pPr>
              <a:r>
                <a:rPr lang="en-US" altLang="zh-CN" sz="1200" dirty="0"/>
                <a:t>Constraint </a:t>
              </a:r>
              <a:r>
                <a:rPr lang="en-US" altLang="zh-CN" sz="1200" dirty="0">
                  <a:latin typeface="微软雅黑 Light" panose="020B0502040204020203" pitchFamily="34" charset="-122"/>
                  <a:ea typeface="微软雅黑 Light" panose="020B0502040204020203" pitchFamily="34" charset="-122"/>
                </a:rPr>
                <a:t>2</a:t>
              </a:r>
              <a:endParaRPr lang="zh-CN" altLang="en-US" sz="1200" dirty="0">
                <a:latin typeface="微软雅黑 Light" panose="020B0502040204020203" pitchFamily="34" charset="-122"/>
                <a:ea typeface="微软雅黑 Light" panose="020B0502040204020203" pitchFamily="34" charset="-122"/>
              </a:endParaRPr>
            </a:p>
          </p:txBody>
        </p:sp>
      </p:grpSp>
      <p:grpSp>
        <p:nvGrpSpPr>
          <p:cNvPr id="21" name="组合 20"/>
          <p:cNvGrpSpPr/>
          <p:nvPr/>
        </p:nvGrpSpPr>
        <p:grpSpPr>
          <a:xfrm>
            <a:off x="7263304" y="1895846"/>
            <a:ext cx="2395192" cy="2176234"/>
            <a:chOff x="12980" y="4145932"/>
            <a:chExt cx="3342340" cy="2786847"/>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0" y="4145932"/>
              <a:ext cx="2676149" cy="2630429"/>
            </a:xfrm>
            <a:prstGeom prst="rect">
              <a:avLst/>
            </a:prstGeom>
          </p:spPr>
        </p:pic>
        <p:sp>
          <p:nvSpPr>
            <p:cNvPr id="23" name="文本框 22"/>
            <p:cNvSpPr txBox="1"/>
            <p:nvPr/>
          </p:nvSpPr>
          <p:spPr>
            <a:xfrm>
              <a:off x="2055240" y="6500546"/>
              <a:ext cx="1300080" cy="432233"/>
            </a:xfrm>
            <a:prstGeom prst="rect">
              <a:avLst/>
            </a:prstGeom>
            <a:noFill/>
          </p:spPr>
          <p:txBody>
            <a:bodyPr wrap="none" rtlCol="0">
              <a:spAutoFit/>
            </a:bodyPr>
            <a:lstStyle/>
            <a:p>
              <a:pPr>
                <a:lnSpc>
                  <a:spcPct val="150000"/>
                </a:lnSpc>
              </a:pPr>
              <a:r>
                <a:rPr lang="en-US" altLang="zh-CN" sz="1200" dirty="0"/>
                <a:t>Constraint</a:t>
              </a:r>
              <a:r>
                <a:rPr lang="en-US" altLang="zh-CN" sz="1200" dirty="0">
                  <a:latin typeface="微软雅黑 Light" panose="020B0502040204020203" pitchFamily="34" charset="-122"/>
                  <a:ea typeface="微软雅黑 Light" panose="020B0502040204020203" pitchFamily="34" charset="-122"/>
                </a:rPr>
                <a:t> 1</a:t>
              </a:r>
              <a:endParaRPr lang="zh-CN" altLang="en-US" sz="1200" dirty="0">
                <a:latin typeface="微软雅黑 Light" panose="020B0502040204020203" pitchFamily="34" charset="-122"/>
                <a:ea typeface="微软雅黑 Light" panose="020B0502040204020203" pitchFamily="34" charset="-122"/>
              </a:endParaRPr>
            </a:p>
          </p:txBody>
        </p:sp>
      </p:grpSp>
      <p:grpSp>
        <p:nvGrpSpPr>
          <p:cNvPr id="24" name="组合 23"/>
          <p:cNvGrpSpPr/>
          <p:nvPr/>
        </p:nvGrpSpPr>
        <p:grpSpPr>
          <a:xfrm>
            <a:off x="7970158" y="4337652"/>
            <a:ext cx="3984614" cy="1909856"/>
            <a:chOff x="6396819" y="4304966"/>
            <a:chExt cx="5728221" cy="2670259"/>
          </a:xfrm>
        </p:grpSpPr>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819" y="4304966"/>
              <a:ext cx="4854258" cy="2458246"/>
            </a:xfrm>
            <a:prstGeom prst="rect">
              <a:avLst/>
            </a:prstGeom>
          </p:spPr>
        </p:pic>
        <p:sp>
          <p:nvSpPr>
            <p:cNvPr id="26" name="文本框 25"/>
            <p:cNvSpPr txBox="1"/>
            <p:nvPr/>
          </p:nvSpPr>
          <p:spPr>
            <a:xfrm>
              <a:off x="10758039" y="6503311"/>
              <a:ext cx="1367001" cy="471914"/>
            </a:xfrm>
            <a:prstGeom prst="rect">
              <a:avLst/>
            </a:prstGeom>
            <a:noFill/>
          </p:spPr>
          <p:txBody>
            <a:bodyPr wrap="none" rtlCol="0">
              <a:spAutoFit/>
            </a:bodyPr>
            <a:lstStyle/>
            <a:p>
              <a:pPr>
                <a:lnSpc>
                  <a:spcPct val="150000"/>
                </a:lnSpc>
              </a:pPr>
              <a:r>
                <a:rPr lang="en-US" altLang="zh-CN" sz="1200" dirty="0"/>
                <a:t>Constraint </a:t>
              </a:r>
              <a:r>
                <a:rPr lang="en-US" altLang="zh-CN" sz="1200" dirty="0">
                  <a:latin typeface="微软雅黑 Light" panose="020B0502040204020203" pitchFamily="34" charset="-122"/>
                  <a:ea typeface="微软雅黑 Light" panose="020B0502040204020203" pitchFamily="34" charset="-122"/>
                </a:rPr>
                <a:t>3</a:t>
              </a:r>
              <a:endParaRPr lang="zh-CN" altLang="en-US" sz="1200" dirty="0">
                <a:latin typeface="微软雅黑 Light" panose="020B0502040204020203" pitchFamily="34" charset="-122"/>
                <a:ea typeface="微软雅黑 Light" panose="020B0502040204020203" pitchFamily="34" charset="-122"/>
              </a:endParaRPr>
            </a:p>
          </p:txBody>
        </p:sp>
      </p:grpSp>
      <p:sp>
        <p:nvSpPr>
          <p:cNvPr id="27" name="内容占位符 1"/>
          <p:cNvSpPr txBox="1"/>
          <p:nvPr/>
        </p:nvSpPr>
        <p:spPr>
          <a:xfrm>
            <a:off x="7143072" y="1165750"/>
            <a:ext cx="5829201" cy="473804"/>
          </a:xfrm>
          <a:prstGeom prst="rect">
            <a:avLst/>
          </a:prstGeom>
        </p:spPr>
        <p:txBody>
          <a:bodyPr>
            <a:norm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Wingdings" panose="05000000000000000000" pitchFamily="2" charset="2"/>
              <a:buChar char="p"/>
              <a:defRPr/>
            </a:pPr>
            <a:r>
              <a:rPr lang="en-US" altLang="zh-CN" sz="2400" dirty="0">
                <a:latin typeface="+mn-lt"/>
              </a:rPr>
              <a:t>Track-finding constraints</a:t>
            </a:r>
            <a:endParaRPr lang="en-US" altLang="zh-CN" sz="1600" b="0" kern="0" dirty="0">
              <a:solidFill>
                <a:srgbClr val="000000"/>
              </a:solidFill>
              <a:latin typeface="+mn-lt"/>
            </a:endParaRP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526083" y="4974941"/>
            <a:ext cx="5118223" cy="1713990"/>
          </a:xfrm>
          <a:prstGeom prst="rect">
            <a:avLst/>
          </a:prstGeom>
        </p:spPr>
      </p:pic>
      <p:sp>
        <p:nvSpPr>
          <p:cNvPr id="6" name="文本框 5"/>
          <p:cNvSpPr txBox="1"/>
          <p:nvPr/>
        </p:nvSpPr>
        <p:spPr>
          <a:xfrm>
            <a:off x="115077" y="1677649"/>
            <a:ext cx="6907763" cy="1906740"/>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C00000"/>
                </a:solidFill>
                <a:effectLst/>
                <a:uLnTx/>
                <a:uFillTx/>
                <a:latin typeface="Times New Roman" panose="02020603050405020304"/>
                <a:ea typeface="+mn-ea"/>
                <a:cs typeface="+mn-cs"/>
              </a:rPr>
              <a:t>Introducing stereo superlayer hit data into 2D tracking</a:t>
            </a:r>
            <a:r>
              <a:rPr kumimoji="0" lang="zh-CN" altLang="en-US" sz="2000" b="0" i="0" u="none" strike="noStrike" kern="1200" cap="none" spc="0" normalizeH="0" baseline="0" noProof="0" dirty="0">
                <a:ln>
                  <a:noFill/>
                </a:ln>
                <a:solidFill>
                  <a:srgbClr val="C00000"/>
                </a:solidFill>
                <a:effectLst/>
                <a:uLnTx/>
                <a:uFillTx/>
                <a:latin typeface="Times New Roman" panose="02020603050405020304"/>
                <a:ea typeface="+mn-ea"/>
                <a:cs typeface="+mn-cs"/>
              </a:rPr>
              <a:t>：</a:t>
            </a:r>
            <a:endParaRPr kumimoji="0" lang="en-US" altLang="zh-CN" sz="2000" b="0" i="0" u="none" strike="noStrike" kern="1200" cap="none" spc="0" normalizeH="0" baseline="0" noProof="0" dirty="0">
              <a:ln>
                <a:noFill/>
              </a:ln>
              <a:solidFill>
                <a:srgbClr val="C00000"/>
              </a:solidFill>
              <a:effectLst/>
              <a:uLnTx/>
              <a:uFillTx/>
              <a:latin typeface="Times New Roman" panose="02020603050405020304"/>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a:ea typeface="+mn-ea"/>
                <a:cs typeface="+mn-cs"/>
              </a:rPr>
              <a:t>Advantages:</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a:ea typeface="+mn-ea"/>
              <a:cs typeface="+mn-cs"/>
            </a:endParaRPr>
          </a:p>
          <a:p>
            <a:pPr marL="800100" marR="0" lvl="1"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a:ea typeface="+mn-ea"/>
                <a:cs typeface="+mn-cs"/>
              </a:rPr>
              <a:t>Significantly reduces false trigger rate for short tracks, providing better background suppression</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a:ea typeface="+mn-ea"/>
              <a:cs typeface="+mn-cs"/>
            </a:endParaRPr>
          </a:p>
          <a:p>
            <a:pPr marL="800100" marR="0" lvl="1"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a:ea typeface="+mn-ea"/>
                <a:cs typeface="+mn-cs"/>
              </a:rPr>
              <a:t>Carries additional 3D information</a:t>
            </a:r>
            <a:endParaRPr lang="zh-CN" altLang="en-US" dirty="0"/>
          </a:p>
        </p:txBody>
      </p:sp>
      <p:sp>
        <p:nvSpPr>
          <p:cNvPr id="10" name="文本框 9"/>
          <p:cNvSpPr txBox="1"/>
          <p:nvPr/>
        </p:nvSpPr>
        <p:spPr>
          <a:xfrm>
            <a:off x="-328716" y="3485473"/>
            <a:ext cx="7471788" cy="960328"/>
          </a:xfrm>
          <a:prstGeom prst="rect">
            <a:avLst/>
          </a:prstGeom>
          <a:noFill/>
        </p:spPr>
        <p:txBody>
          <a:bodyPr wrap="square">
            <a:spAutoFit/>
          </a:bodyPr>
          <a:lstStyle/>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a:ea typeface="+mn-ea"/>
                <a:cs typeface="+mn-cs"/>
              </a:rPr>
              <a:t>Challenge</a:t>
            </a:r>
            <a:r>
              <a:rPr kumimoji="0" lang="zh-CN" altLang="en-US" sz="2000" b="0" i="0" u="none" strike="noStrike" kern="1200" cap="none" spc="0" normalizeH="0" baseline="0" noProof="0" dirty="0">
                <a:ln>
                  <a:noFill/>
                </a:ln>
                <a:solidFill>
                  <a:srgbClr val="000000"/>
                </a:solidFill>
                <a:effectLst/>
                <a:uLnTx/>
                <a:uFillTx/>
                <a:latin typeface="Times New Roman" panose="02020603050405020304"/>
                <a:ea typeface="+mn-ea"/>
                <a:cs typeface="+mn-cs"/>
              </a:rPr>
              <a:t>：</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a:ea typeface="+mn-ea"/>
                <a:cs typeface="+mn-cs"/>
              </a:rPr>
              <a:t>z-displacement leads to inaccurate hit positions on signal wires</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a:ea typeface="+mn-ea"/>
              <a:cs typeface="+mn-cs"/>
            </a:endParaRPr>
          </a:p>
        </p:txBody>
      </p:sp>
      <p:sp>
        <p:nvSpPr>
          <p:cNvPr id="15" name="文本框 14"/>
          <p:cNvSpPr txBox="1"/>
          <p:nvPr/>
        </p:nvSpPr>
        <p:spPr>
          <a:xfrm>
            <a:off x="0" y="1171820"/>
            <a:ext cx="6677608" cy="461665"/>
          </a:xfrm>
          <a:prstGeom prst="rect">
            <a:avLst/>
          </a:prstGeom>
          <a:noFill/>
        </p:spPr>
        <p:txBody>
          <a:bodyPr wrap="square">
            <a:spAutoFit/>
          </a:bodyPr>
          <a:lstStyle/>
          <a:p>
            <a:pPr marL="285750" indent="-285750">
              <a:buFont typeface="Wingdings" panose="05000000000000000000" pitchFamily="2" charset="2"/>
              <a:buChar char="p"/>
            </a:pPr>
            <a:r>
              <a:rPr lang="en-US" altLang="zh-CN" sz="2400" b="1" dirty="0"/>
              <a:t>Pre-research on </a:t>
            </a:r>
            <a:r>
              <a:rPr lang="en-US" altLang="zh-CN" sz="2400" b="1" dirty="0">
                <a:solidFill>
                  <a:srgbClr val="C00000"/>
                </a:solidFill>
              </a:rPr>
              <a:t>short track reconstruction</a:t>
            </a:r>
            <a:endParaRPr lang="zh-CN" altLang="en-US" sz="2400" b="1" dirty="0">
              <a:solidFill>
                <a:srgbClr val="C00000"/>
              </a:solidFill>
            </a:endParaRPr>
          </a:p>
        </p:txBody>
      </p:sp>
      <p:sp>
        <p:nvSpPr>
          <p:cNvPr id="29" name="文本框 28"/>
          <p:cNvSpPr txBox="1"/>
          <p:nvPr/>
        </p:nvSpPr>
        <p:spPr>
          <a:xfrm>
            <a:off x="2526083" y="4390862"/>
            <a:ext cx="6649616" cy="461665"/>
          </a:xfrm>
          <a:prstGeom prst="rect">
            <a:avLst/>
          </a:prstGeom>
          <a:noFill/>
        </p:spPr>
        <p:txBody>
          <a:bodyPr wrap="square">
            <a:spAutoFit/>
          </a:bodyPr>
          <a:lstStyle/>
          <a:p>
            <a:pPr marL="342900" indent="-342900">
              <a:buFont typeface="Wingdings" panose="05000000000000000000" pitchFamily="2" charset="2"/>
              <a:buChar char="p"/>
            </a:pPr>
            <a:r>
              <a:rPr lang="en-US" altLang="zh-CN" sz="2400" b="1" dirty="0"/>
              <a:t>Track-finding Constraints</a:t>
            </a:r>
            <a:endParaRPr lang="zh-CN" altLang="en-US" sz="2400" b="1" dirty="0"/>
          </a:p>
        </p:txBody>
      </p:sp>
      <p:sp>
        <p:nvSpPr>
          <p:cNvPr id="28" name="标题 1"/>
          <p:cNvSpPr>
            <a:spLocks noGrp="1"/>
          </p:cNvSpPr>
          <p:nvPr>
            <p:ph type="title"/>
          </p:nvPr>
        </p:nvSpPr>
        <p:spPr>
          <a:xfrm>
            <a:off x="-108858" y="29705"/>
            <a:ext cx="12409715" cy="838200"/>
          </a:xfrm>
        </p:spPr>
        <p:txBody>
          <a:bodyPr/>
          <a:lstStyle/>
          <a:p>
            <a:r>
              <a:rPr lang="zh-CN" altLang="en-US" dirty="0"/>
              <a:t>二维寻迹与径迹参数重建</a:t>
            </a:r>
            <a:br>
              <a:rPr lang="en-US" altLang="zh-CN" dirty="0"/>
            </a:br>
            <a:r>
              <a:rPr lang="en-US" altLang="zh-CN" sz="2400" dirty="0"/>
              <a:t>2D Track Finding and Reconstruction</a:t>
            </a:r>
            <a:endParaRPr lang="zh-CN" alt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7604" y="73803"/>
            <a:ext cx="9746343" cy="838200"/>
          </a:xfrm>
        </p:spPr>
        <p:txBody>
          <a:bodyPr/>
          <a:lstStyle/>
          <a:p>
            <a:r>
              <a:rPr lang="zh-CN" altLang="en-US" dirty="0"/>
              <a:t>三维寻迹</a:t>
            </a:r>
            <a:r>
              <a:rPr lang="en-US" altLang="zh-CN" dirty="0"/>
              <a:t>  </a:t>
            </a:r>
            <a:r>
              <a:rPr lang="en-US" altLang="zh-CN" sz="2400" dirty="0"/>
              <a:t>3D Track Finding</a:t>
            </a:r>
            <a:endParaRPr lang="zh-CN" altLang="en-US" dirty="0"/>
          </a:p>
        </p:txBody>
      </p:sp>
      <p:sp>
        <p:nvSpPr>
          <p:cNvPr id="3" name="灯片编号占位符 2"/>
          <p:cNvSpPr>
            <a:spLocks noGrp="1"/>
          </p:cNvSpPr>
          <p:nvPr>
            <p:ph type="sldNum" sz="quarter" idx="12"/>
          </p:nvPr>
        </p:nvSpPr>
        <p:spPr>
          <a:xfrm>
            <a:off x="9347200" y="6492876"/>
            <a:ext cx="2844800" cy="338137"/>
          </a:xfrm>
        </p:spPr>
        <p:txBody>
          <a:bodyPr/>
          <a:lstStyle/>
          <a:p>
            <a:fld id="{14AA028F-72E1-4808-9DD3-2CE970B1B937}" type="slidenum">
              <a:rPr lang="zh-CN" altLang="en-US" smtClean="0"/>
            </a:fld>
            <a:endParaRPr lang="zh-CN" altLang="en-US" dirty="0"/>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b="7691"/>
          <a:stretch>
            <a:fillRect/>
          </a:stretch>
        </p:blipFill>
        <p:spPr>
          <a:xfrm>
            <a:off x="8676197" y="2648551"/>
            <a:ext cx="3162518" cy="2878041"/>
          </a:xfrm>
          <a:prstGeom prst="rect">
            <a:avLst/>
          </a:prstGeom>
        </p:spPr>
      </p:pic>
      <p:sp>
        <p:nvSpPr>
          <p:cNvPr id="7" name="内容占位符 1"/>
          <p:cNvSpPr txBox="1"/>
          <p:nvPr/>
        </p:nvSpPr>
        <p:spPr>
          <a:xfrm>
            <a:off x="299882" y="1198587"/>
            <a:ext cx="4744558" cy="1994395"/>
          </a:xfrm>
          <a:prstGeom prst="rect">
            <a:avLst/>
          </a:prstGeom>
        </p:spPr>
        <p:txBody>
          <a:bodyPr>
            <a:normAutofit fontScale="92500"/>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Wingdings" panose="05000000000000000000" pitchFamily="2" charset="2"/>
              <a:buChar char="n"/>
              <a:defRPr/>
            </a:pPr>
            <a:r>
              <a:rPr kumimoji="0" lang="en-US" altLang="zh-CN" sz="2400" b="0" i="0" u="none" strike="noStrike" kern="0" cap="none" spc="0" normalizeH="0" baseline="0" noProof="0" dirty="0">
                <a:ln>
                  <a:noFill/>
                </a:ln>
                <a:solidFill>
                  <a:prstClr val="black"/>
                </a:solidFill>
                <a:effectLst/>
                <a:uLnTx/>
                <a:uFillTx/>
                <a:latin typeface="+mn-lt"/>
                <a:ea typeface="黑体" panose="02010609060101010101" pitchFamily="49" charset="-122"/>
                <a:cs typeface="Arial" panose="020B0604020202020204" pitchFamily="34" charset="0"/>
              </a:rPr>
              <a:t>Why we need 3D Track Finding</a:t>
            </a:r>
            <a:endParaRPr kumimoji="0" lang="en-US" altLang="zh-CN" sz="2400" b="0" i="0" u="none" strike="noStrike" kern="0" cap="none" spc="0" normalizeH="0" baseline="0" noProof="0" dirty="0">
              <a:ln>
                <a:noFill/>
              </a:ln>
              <a:solidFill>
                <a:prstClr val="black"/>
              </a:solidFill>
              <a:effectLst/>
              <a:uLnTx/>
              <a:uFillTx/>
              <a:latin typeface="+mn-lt"/>
              <a:ea typeface="黑体" panose="02010609060101010101" pitchFamily="49" charset="-122"/>
              <a:cs typeface="Arial" panose="020B0604020202020204" pitchFamily="34" charset="0"/>
            </a:endParaRPr>
          </a:p>
          <a:p>
            <a:pPr lvl="1">
              <a:buFont typeface="Wingdings" panose="05000000000000000000" pitchFamily="2" charset="2"/>
              <a:buChar char="p"/>
              <a:defRPr/>
            </a:pPr>
            <a:r>
              <a:rPr lang="en-US" altLang="zh-CN" sz="2000" b="0" kern="0" dirty="0">
                <a:solidFill>
                  <a:prstClr val="black"/>
                </a:solidFill>
                <a:latin typeface="+mn-lt"/>
                <a:ea typeface="黑体" panose="02010609060101010101" pitchFamily="49" charset="-122"/>
              </a:rPr>
              <a:t>Suppress L1 false triggers induced by off-vertex background particles</a:t>
            </a:r>
            <a:endParaRPr lang="en-US" altLang="zh-CN" sz="2000" b="0" kern="0" dirty="0">
              <a:solidFill>
                <a:prstClr val="black"/>
              </a:solidFill>
              <a:latin typeface="+mn-lt"/>
              <a:ea typeface="黑体" panose="02010609060101010101" pitchFamily="49" charset="-122"/>
            </a:endParaRPr>
          </a:p>
          <a:p>
            <a:pPr lvl="1">
              <a:buFont typeface="Wingdings" panose="05000000000000000000" pitchFamily="2" charset="2"/>
              <a:buChar char="p"/>
              <a:defRPr/>
            </a:pPr>
            <a:r>
              <a:rPr lang="en-US" altLang="zh-CN" sz="2000" b="0" kern="0" dirty="0">
                <a:solidFill>
                  <a:prstClr val="black"/>
                </a:solidFill>
                <a:latin typeface="+mn-lt"/>
                <a:ea typeface="黑体" panose="02010609060101010101" pitchFamily="49" charset="-122"/>
              </a:rPr>
              <a:t>Achieving </a:t>
            </a:r>
            <a:r>
              <a:rPr lang="en-US" altLang="zh-CN" sz="2000" b="0" kern="0" dirty="0">
                <a:solidFill>
                  <a:srgbClr val="FF0000"/>
                </a:solidFill>
                <a:latin typeface="+mn-lt"/>
                <a:ea typeface="黑体" panose="02010609060101010101" pitchFamily="49" charset="-122"/>
              </a:rPr>
              <a:t>3cm</a:t>
            </a:r>
            <a:r>
              <a:rPr lang="en-US" altLang="zh-CN" sz="2000" b="0" kern="0" dirty="0">
                <a:solidFill>
                  <a:prstClr val="black"/>
                </a:solidFill>
                <a:latin typeface="+mn-lt"/>
                <a:ea typeface="黑体" panose="02010609060101010101" pitchFamily="49" charset="-122"/>
              </a:rPr>
              <a:t> z-vertex reconstruction precision enables suppression of 97% of beam-induced backgrounds</a:t>
            </a:r>
            <a:endParaRPr kumimoji="0" lang="en-US" altLang="zh-CN" sz="2000" b="0" i="0" u="none" strike="noStrike" kern="0" cap="none" spc="0" normalizeH="0" baseline="0" noProof="0" dirty="0">
              <a:ln>
                <a:noFill/>
              </a:ln>
              <a:solidFill>
                <a:prstClr val="black"/>
              </a:solidFill>
              <a:effectLst/>
              <a:uLnTx/>
              <a:uFillTx/>
              <a:latin typeface="+mn-lt"/>
              <a:ea typeface="黑体" panose="02010609060101010101" pitchFamily="49" charset="-122"/>
              <a:cs typeface="Arial" panose="020B0604020202020204" pitchFamily="34" charset="0"/>
            </a:endParaRPr>
          </a:p>
        </p:txBody>
      </p:sp>
      <p:pic>
        <p:nvPicPr>
          <p:cNvPr id="8" name="图片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6776" y="3219396"/>
            <a:ext cx="3322816" cy="2440017"/>
          </a:xfrm>
          <a:prstGeom prst="rect">
            <a:avLst/>
          </a:prstGeom>
        </p:spPr>
      </p:pic>
      <p:sp>
        <p:nvSpPr>
          <p:cNvPr id="9" name="内容占位符 1"/>
          <p:cNvSpPr txBox="1"/>
          <p:nvPr/>
        </p:nvSpPr>
        <p:spPr>
          <a:xfrm>
            <a:off x="4788408" y="1123421"/>
            <a:ext cx="7519416" cy="2597113"/>
          </a:xfrm>
          <a:prstGeom prst="rect">
            <a:avLst/>
          </a:prstGeom>
        </p:spPr>
        <p:txBody>
          <a:bodyPr>
            <a:norm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R="0" lvl="0" algn="l" defTabSz="914400" rtl="0" eaLnBrk="1" fontAlgn="base" latinLnBrk="0" hangingPunct="1">
              <a:lnSpc>
                <a:spcPct val="100000"/>
              </a:lnSpc>
              <a:spcBef>
                <a:spcPct val="20000"/>
              </a:spcBef>
              <a:spcAft>
                <a:spcPct val="0"/>
              </a:spcAft>
              <a:buClrTx/>
              <a:buSzTx/>
              <a:buFont typeface="Wingdings" panose="05000000000000000000" pitchFamily="2" charset="2"/>
              <a:buChar char="n"/>
              <a:defRPr/>
            </a:pPr>
            <a:r>
              <a:rPr kumimoji="0" lang="en-US" altLang="zh-CN" sz="24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First Step</a:t>
            </a:r>
            <a:r>
              <a:rPr kumimoji="0" lang="zh-CN" altLang="en-US" sz="24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a:t>
            </a:r>
            <a:r>
              <a:rPr lang="en-US" altLang="zh-CN" sz="2100" b="0" kern="0" dirty="0">
                <a:solidFill>
                  <a:prstClr val="black"/>
                </a:solidFill>
                <a:latin typeface="Calibri" panose="020F0502020204030204" pitchFamily="34" charset="0"/>
                <a:ea typeface="黑体" panose="02010609060101010101" pitchFamily="49" charset="-122"/>
              </a:rPr>
              <a:t>Finding valid particle tracks in 3D space</a:t>
            </a:r>
            <a:endParaRPr lang="en-US" altLang="zh-CN" sz="2100" b="0" kern="0" dirty="0">
              <a:solidFill>
                <a:prstClr val="black"/>
              </a:solidFill>
              <a:latin typeface="Calibri" panose="020F0502020204030204" pitchFamily="34" charset="0"/>
              <a:ea typeface="黑体" panose="02010609060101010101" pitchFamily="49" charset="-122"/>
            </a:endParaRPr>
          </a:p>
          <a:p>
            <a:pPr marR="0" lvl="1"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r>
              <a:rPr lang="en-US" altLang="zh-CN" sz="2000" b="0" kern="0" dirty="0">
                <a:solidFill>
                  <a:prstClr val="black"/>
                </a:solidFill>
                <a:latin typeface="Calibri" panose="020F0502020204030204" pitchFamily="34" charset="0"/>
                <a:ea typeface="黑体" panose="02010609060101010101" pitchFamily="49" charset="-122"/>
              </a:rPr>
              <a:t>Stereo superlayer track segment finding</a:t>
            </a:r>
            <a:endPar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lvl="2">
              <a:buFont typeface="Wingdings" panose="05000000000000000000" pitchFamily="2" charset="2"/>
              <a:buChar char="p"/>
              <a:defRPr/>
            </a:pPr>
            <a:r>
              <a:rPr lang="en-US" altLang="zh-CN" sz="1600" b="0" kern="0" dirty="0">
                <a:solidFill>
                  <a:prstClr val="black"/>
                </a:solidFill>
                <a:latin typeface="Calibri" panose="020F0502020204030204" pitchFamily="34" charset="0"/>
                <a:ea typeface="黑体" panose="02010609060101010101" pitchFamily="49" charset="-122"/>
              </a:rPr>
              <a:t>Dual-seed wire configuration enhances reconstruction precision</a:t>
            </a:r>
            <a:endParaRPr kumimoji="0" lang="en-US" altLang="zh-CN" sz="16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lvl="1">
              <a:buFont typeface="Wingdings" panose="05000000000000000000" pitchFamily="2" charset="2"/>
              <a:buChar char="p"/>
              <a:defRPr/>
            </a:pPr>
            <a:r>
              <a:rPr lang="en-US" altLang="zh-CN" sz="2000" b="0" kern="0" dirty="0">
                <a:solidFill>
                  <a:prstClr val="black"/>
                </a:solidFill>
                <a:latin typeface="Calibri" panose="020F0502020204030204" pitchFamily="34" charset="0"/>
                <a:ea typeface="黑体" panose="02010609060101010101" pitchFamily="49" charset="-122"/>
              </a:rPr>
              <a:t>Matching 2D track projections with stereo superlayer segments</a:t>
            </a:r>
            <a:endPar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marR="0" lvl="1"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r>
              <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Normalization</a:t>
            </a:r>
            <a:endPar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marR="0" lvl="2"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r>
              <a:rPr kumimoji="0" lang="en-US" altLang="zh-CN" sz="16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Track segment </a:t>
            </a:r>
            <a:endParaRPr kumimoji="0" lang="en-US" altLang="zh-CN" sz="16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marR="0" lvl="2"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r>
              <a:rPr kumimoji="0" lang="en-US" altLang="zh-CN" sz="16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Timestamp</a:t>
            </a:r>
            <a:endParaRPr kumimoji="0" lang="en-US" altLang="zh-CN" sz="16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p:txBody>
      </p:sp>
      <p:pic>
        <p:nvPicPr>
          <p:cNvPr id="10" name="图片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54465" y="3931757"/>
            <a:ext cx="3062079" cy="1818355"/>
          </a:xfrm>
          <a:prstGeom prst="rect">
            <a:avLst/>
          </a:prstGeom>
        </p:spPr>
      </p:pic>
      <p:sp>
        <p:nvSpPr>
          <p:cNvPr id="11" name="内容占位符 1"/>
          <p:cNvSpPr txBox="1"/>
          <p:nvPr/>
        </p:nvSpPr>
        <p:spPr>
          <a:xfrm>
            <a:off x="675640" y="5659120"/>
            <a:ext cx="10629900" cy="885190"/>
          </a:xfrm>
          <a:prstGeom prst="rect">
            <a:avLst/>
          </a:prstGeom>
        </p:spPr>
        <p:txBody>
          <a:bodyPr>
            <a:no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50000"/>
              </a:lnSpc>
              <a:spcBef>
                <a:spcPct val="20000"/>
              </a:spcBef>
              <a:spcAft>
                <a:spcPct val="0"/>
              </a:spcAft>
              <a:buClrTx/>
              <a:buSzTx/>
              <a:buNone/>
              <a:defRPr/>
            </a:pPr>
            <a:r>
              <a:rPr kumimoji="0" lang="en-US" altLang="zh-CN" sz="2000" i="0" u="none" strike="noStrike" kern="0" cap="none" spc="0" normalizeH="0" baseline="0" noProof="0" dirty="0">
                <a:ln>
                  <a:noFill/>
                </a:ln>
                <a:effectLst/>
                <a:uLnTx/>
                <a:uFillTx/>
                <a:latin typeface="Calibri" panose="020F0502020204030204" pitchFamily="34" charset="0"/>
                <a:ea typeface="黑体" panose="02010609060101010101" pitchFamily="49" charset="-122"/>
              </a:rPr>
              <a:t>Second Step</a:t>
            </a:r>
            <a:r>
              <a:rPr kumimoji="0" lang="zh-CN" altLang="en-US" sz="2000" i="0" u="none" strike="noStrike" kern="0" cap="none" spc="0" normalizeH="0" baseline="0" noProof="0" dirty="0">
                <a:ln>
                  <a:noFill/>
                </a:ln>
                <a:effectLst/>
                <a:uLnTx/>
                <a:uFillTx/>
                <a:latin typeface="Calibri" panose="020F0502020204030204" pitchFamily="34" charset="0"/>
                <a:ea typeface="黑体" panose="02010609060101010101" pitchFamily="49" charset="-122"/>
              </a:rPr>
              <a:t>：</a:t>
            </a:r>
            <a:r>
              <a:rPr kumimoji="0" lang="en-US" altLang="zh-CN" sz="2000" i="0" u="none" strike="noStrike" kern="0" cap="none" spc="0" normalizeH="0" baseline="0" noProof="0" dirty="0">
                <a:ln>
                  <a:noFill/>
                </a:ln>
                <a:effectLst/>
                <a:uLnTx/>
                <a:uFillTx/>
                <a:latin typeface="Calibri" panose="020F0502020204030204" pitchFamily="34" charset="0"/>
                <a:ea typeface="黑体" panose="02010609060101010101" pitchFamily="49" charset="-122"/>
              </a:rPr>
              <a:t>Parameter Reconstruction,</a:t>
            </a:r>
            <a:r>
              <a:rPr kumimoji="0" lang="en-US" altLang="zh-CN" sz="2000" i="0" u="none" strike="noStrike" kern="0" cap="none" spc="0" normalizeH="0" noProof="0" dirty="0">
                <a:ln>
                  <a:noFill/>
                </a:ln>
                <a:effectLst/>
                <a:uLnTx/>
                <a:uFillTx/>
                <a:latin typeface="Calibri" panose="020F0502020204030204" pitchFamily="34" charset="0"/>
                <a:ea typeface="黑体" panose="02010609060101010101" pitchFamily="49" charset="-122"/>
              </a:rPr>
              <a:t> using ANN algorithm</a:t>
            </a:r>
            <a:endParaRPr lang="en-US" altLang="zh-CN" sz="2000" kern="0" noProof="0" dirty="0">
              <a:latin typeface="Calibri" panose="020F0502020204030204" pitchFamily="34" charset="0"/>
              <a:ea typeface="黑体" panose="02010609060101010101" pitchFamily="49" charset="-122"/>
            </a:endParaRPr>
          </a:p>
          <a:p>
            <a:pPr marL="0" lvl="0" indent="0" algn="ctr">
              <a:lnSpc>
                <a:spcPct val="150000"/>
              </a:lnSpc>
              <a:buNone/>
              <a:defRPr/>
            </a:pPr>
            <a:r>
              <a:rPr lang="zh-CN" altLang="en-US" sz="1800" b="0" kern="0" dirty="0">
                <a:solidFill>
                  <a:srgbClr val="C00000"/>
                </a:solidFill>
                <a:latin typeface="Calibri" panose="020F0502020204030204" pitchFamily="34" charset="0"/>
                <a:ea typeface="黑体" panose="02010609060101010101" pitchFamily="49" charset="-122"/>
              </a:rPr>
              <a:t>相比于三角函数及求解二次方程，基于</a:t>
            </a:r>
            <a:r>
              <a:rPr lang="en-US" altLang="zh-CN" sz="1800" b="0" kern="0" dirty="0">
                <a:solidFill>
                  <a:srgbClr val="C00000"/>
                </a:solidFill>
                <a:latin typeface="Calibri" panose="020F0502020204030204" pitchFamily="34" charset="0"/>
                <a:ea typeface="黑体" panose="02010609060101010101" pitchFamily="49" charset="-122"/>
              </a:rPr>
              <a:t>FPGA</a:t>
            </a:r>
            <a:r>
              <a:rPr lang="zh-CN" altLang="en-US" sz="1800" b="0" kern="0" dirty="0">
                <a:solidFill>
                  <a:srgbClr val="C00000"/>
                </a:solidFill>
                <a:latin typeface="Calibri" panose="020F0502020204030204" pitchFamily="34" charset="0"/>
                <a:ea typeface="黑体" panose="02010609060101010101" pitchFamily="49" charset="-122"/>
              </a:rPr>
              <a:t>的</a:t>
            </a:r>
            <a:r>
              <a:rPr kumimoji="0" lang="zh-CN" altLang="en-US" sz="18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rPr>
              <a:t>神经网络算法在资源量、处理速度方面都具有优势！</a:t>
            </a:r>
            <a:endParaRPr kumimoji="0" lang="en-US" altLang="zh-CN" sz="18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7605" y="304800"/>
            <a:ext cx="9746343" cy="838200"/>
          </a:xfrm>
        </p:spPr>
        <p:txBody>
          <a:bodyPr/>
          <a:lstStyle/>
          <a:p>
            <a:r>
              <a:rPr lang="zh-CN" altLang="en-US" dirty="0"/>
              <a:t>利用神经网络算法实现</a:t>
            </a:r>
            <a:r>
              <a:rPr lang="en-US" altLang="zh-CN" dirty="0"/>
              <a:t>3D</a:t>
            </a:r>
            <a:r>
              <a:rPr lang="zh-CN" altLang="en-US" dirty="0"/>
              <a:t>径迹的参数重建</a:t>
            </a:r>
            <a:br>
              <a:rPr lang="en-US" altLang="zh-CN" dirty="0"/>
            </a:br>
            <a:r>
              <a:rPr lang="en-US" altLang="zh-CN" sz="2400" dirty="0"/>
              <a:t>Neural network-based reconstruction of 3D track parameter</a:t>
            </a:r>
            <a:br>
              <a:rPr lang="zh-CN" altLang="en-US" sz="3600" dirty="0"/>
            </a:br>
            <a:endParaRPr lang="zh-CN" altLang="en-US" dirty="0"/>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0924" y="4163705"/>
            <a:ext cx="2890698" cy="2143167"/>
          </a:xfrm>
          <a:prstGeom prst="rect">
            <a:avLst/>
          </a:prstGeom>
        </p:spPr>
      </p:pic>
      <p:sp>
        <p:nvSpPr>
          <p:cNvPr id="7" name="内容占位符 1"/>
          <p:cNvSpPr txBox="1"/>
          <p:nvPr/>
        </p:nvSpPr>
        <p:spPr>
          <a:xfrm>
            <a:off x="127561" y="1406385"/>
            <a:ext cx="5874619" cy="2484833"/>
          </a:xfrm>
          <a:prstGeom prst="rect">
            <a:avLst/>
          </a:prstGeom>
        </p:spPr>
        <p:txBody>
          <a:bodyPr>
            <a:norm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Wingdings" panose="05000000000000000000" pitchFamily="2" charset="2"/>
              <a:buChar char="n"/>
            </a:pPr>
            <a:r>
              <a:rPr lang="zh-CN" altLang="en-US" sz="2400" b="0" kern="0" dirty="0">
                <a:solidFill>
                  <a:srgbClr val="0000FF"/>
                </a:solidFill>
                <a:latin typeface="Calibri" panose="020F0502020204030204" pitchFamily="34" charset="0"/>
                <a:ea typeface="黑体" panose="02010609060101010101" pitchFamily="49" charset="-122"/>
              </a:rPr>
              <a:t>原始数据的产生 </a:t>
            </a:r>
            <a:r>
              <a:rPr lang="en-US" altLang="zh-CN" sz="2400" b="0" kern="0" dirty="0">
                <a:solidFill>
                  <a:srgbClr val="0000FF"/>
                </a:solidFill>
                <a:latin typeface="Calibri" panose="020F0502020204030204" pitchFamily="34" charset="0"/>
                <a:ea typeface="黑体" panose="02010609060101010101" pitchFamily="49" charset="-122"/>
              </a:rPr>
              <a:t>(Data: M.C. Simulation)</a:t>
            </a:r>
            <a:endParaRPr lang="en-US" altLang="zh-CN" sz="2400" b="0" kern="0" dirty="0">
              <a:solidFill>
                <a:srgbClr val="0000FF"/>
              </a:solidFill>
              <a:latin typeface="Calibri" panose="020F0502020204030204" pitchFamily="34" charset="0"/>
              <a:ea typeface="黑体" panose="02010609060101010101" pitchFamily="49" charset="-122"/>
            </a:endParaRPr>
          </a:p>
          <a:p>
            <a:pPr lvl="1">
              <a:buFont typeface="Wingdings" panose="05000000000000000000" pitchFamily="2" charset="2"/>
              <a:buChar char="p"/>
            </a:pPr>
            <a:r>
              <a:rPr lang="en-US" altLang="zh-CN" sz="2200" b="0" kern="0" dirty="0">
                <a:latin typeface="Calibri" panose="020F0502020204030204" pitchFamily="34" charset="0"/>
                <a:ea typeface="黑体" panose="02010609060101010101" pitchFamily="49" charset="-122"/>
              </a:rPr>
              <a:t>STCF</a:t>
            </a:r>
            <a:r>
              <a:rPr lang="zh-CN" altLang="en-US" sz="2200" b="0" kern="0" dirty="0">
                <a:latin typeface="Calibri" panose="020F0502020204030204" pitchFamily="34" charset="0"/>
                <a:ea typeface="黑体" panose="02010609060101010101" pitchFamily="49" charset="-122"/>
              </a:rPr>
              <a:t>模拟软件（</a:t>
            </a:r>
            <a:r>
              <a:rPr lang="en-US" altLang="zh-CN" sz="2200" b="0" kern="0" dirty="0">
                <a:latin typeface="Calibri" panose="020F0502020204030204" pitchFamily="34" charset="0"/>
                <a:ea typeface="黑体" panose="02010609060101010101" pitchFamily="49" charset="-122"/>
              </a:rPr>
              <a:t>Oscar</a:t>
            </a:r>
            <a:r>
              <a:rPr lang="zh-CN" altLang="en-US" sz="2200" b="0" kern="0" dirty="0">
                <a:latin typeface="Calibri" panose="020F0502020204030204" pitchFamily="34" charset="0"/>
                <a:ea typeface="黑体" panose="02010609060101010101" pitchFamily="49" charset="-122"/>
              </a:rPr>
              <a:t>），通过蒙卡模拟，生成带电粒子在</a:t>
            </a:r>
            <a:r>
              <a:rPr lang="en-US" altLang="zh-CN" sz="2200" b="0" kern="0" dirty="0">
                <a:latin typeface="Calibri" panose="020F0502020204030204" pitchFamily="34" charset="0"/>
                <a:ea typeface="黑体" panose="02010609060101010101" pitchFamily="49" charset="-122"/>
              </a:rPr>
              <a:t>MDC</a:t>
            </a:r>
            <a:r>
              <a:rPr lang="zh-CN" altLang="en-US" sz="2200" b="0" kern="0" dirty="0">
                <a:latin typeface="Calibri" panose="020F0502020204030204" pitchFamily="34" charset="0"/>
                <a:ea typeface="黑体" panose="02010609060101010101" pitchFamily="49" charset="-122"/>
              </a:rPr>
              <a:t>探测器的击中信号</a:t>
            </a:r>
            <a:endParaRPr lang="en-US" altLang="zh-CN" sz="2200" b="0" kern="0" dirty="0">
              <a:latin typeface="Calibri" panose="020F0502020204030204" pitchFamily="34" charset="0"/>
              <a:ea typeface="黑体" panose="02010609060101010101" pitchFamily="49" charset="-122"/>
            </a:endParaRPr>
          </a:p>
          <a:p>
            <a:pPr>
              <a:buFont typeface="Wingdings" panose="05000000000000000000" pitchFamily="2" charset="2"/>
              <a:buChar char="n"/>
            </a:pPr>
            <a:r>
              <a:rPr lang="zh-CN" altLang="en-US" sz="2400" b="0" kern="0" dirty="0">
                <a:solidFill>
                  <a:srgbClr val="0000FF"/>
                </a:solidFill>
                <a:latin typeface="Calibri" panose="020F0502020204030204" pitchFamily="34" charset="0"/>
                <a:ea typeface="黑体" panose="02010609060101010101" pitchFamily="49" charset="-122"/>
              </a:rPr>
              <a:t>数据集</a:t>
            </a:r>
            <a:r>
              <a:rPr lang="zh-CN" altLang="en-US" sz="2000" b="0" kern="0" dirty="0">
                <a:solidFill>
                  <a:srgbClr val="0000FF"/>
                </a:solidFill>
                <a:latin typeface="Calibri" panose="020F0502020204030204" pitchFamily="34" charset="0"/>
                <a:ea typeface="黑体" panose="02010609060101010101" pitchFamily="49" charset="-122"/>
              </a:rPr>
              <a:t>（</a:t>
            </a:r>
            <a:r>
              <a:rPr lang="en-US" altLang="zh-CN" sz="2000" b="0" kern="0" dirty="0">
                <a:solidFill>
                  <a:srgbClr val="0000FF"/>
                </a:solidFill>
                <a:latin typeface="Calibri" panose="020F0502020204030204" pitchFamily="34" charset="0"/>
                <a:ea typeface="黑体" panose="02010609060101010101" pitchFamily="49" charset="-122"/>
              </a:rPr>
              <a:t>Training Data Set + Test Data Set</a:t>
            </a:r>
            <a:r>
              <a:rPr lang="zh-CN" altLang="en-US" sz="2000" b="0" kern="0" dirty="0">
                <a:solidFill>
                  <a:srgbClr val="0000FF"/>
                </a:solidFill>
                <a:latin typeface="Calibri" panose="020F0502020204030204" pitchFamily="34" charset="0"/>
                <a:ea typeface="黑体" panose="02010609060101010101" pitchFamily="49" charset="-122"/>
              </a:rPr>
              <a:t>）</a:t>
            </a:r>
            <a:endParaRPr lang="en-US" altLang="zh-CN" sz="2000" b="0" kern="0" dirty="0">
              <a:solidFill>
                <a:srgbClr val="0000FF"/>
              </a:solidFill>
              <a:latin typeface="Calibri" panose="020F0502020204030204" pitchFamily="34" charset="0"/>
              <a:ea typeface="黑体" panose="02010609060101010101" pitchFamily="49" charset="-122"/>
            </a:endParaRPr>
          </a:p>
          <a:p>
            <a:pPr lvl="1">
              <a:buFont typeface="Wingdings" panose="05000000000000000000" pitchFamily="2" charset="2"/>
              <a:buChar char="p"/>
            </a:pPr>
            <a:r>
              <a:rPr lang="zh-CN" altLang="en-US" sz="2000" b="0" kern="0" dirty="0">
                <a:latin typeface="Calibri" panose="020F0502020204030204" pitchFamily="34" charset="0"/>
                <a:ea typeface="黑体" panose="02010609060101010101" pitchFamily="49" charset="-122"/>
              </a:rPr>
              <a:t>开发</a:t>
            </a:r>
            <a:r>
              <a:rPr lang="en-US" altLang="zh-CN" sz="2000" b="0" kern="0" dirty="0">
                <a:latin typeface="Calibri" panose="020F0502020204030204" pitchFamily="34" charset="0"/>
                <a:ea typeface="黑体" panose="02010609060101010101" pitchFamily="49" charset="-122"/>
              </a:rPr>
              <a:t>Python</a:t>
            </a:r>
            <a:r>
              <a:rPr lang="zh-CN" altLang="en-US" sz="2000" b="0" kern="0" dirty="0">
                <a:latin typeface="Calibri" panose="020F0502020204030204" pitchFamily="34" charset="0"/>
                <a:ea typeface="黑体" panose="02010609060101010101" pitchFamily="49" charset="-122"/>
              </a:rPr>
              <a:t>模拟验证算法，对探测器击中的原始数据进行处理，生成神经网络的数据集</a:t>
            </a:r>
            <a:endParaRPr lang="en-US" altLang="zh-CN" sz="1600" b="0" kern="0" dirty="0">
              <a:latin typeface="Calibri" panose="020F0502020204030204" pitchFamily="34" charset="0"/>
              <a:ea typeface="黑体" panose="02010609060101010101" pitchFamily="49" charset="-122"/>
            </a:endParaRPr>
          </a:p>
        </p:txBody>
      </p:sp>
      <p:pic>
        <p:nvPicPr>
          <p:cNvPr id="8" name="图片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64871" y="4172807"/>
            <a:ext cx="3019921" cy="2241330"/>
          </a:xfrm>
          <a:prstGeom prst="rect">
            <a:avLst/>
          </a:prstGeom>
        </p:spPr>
      </p:pic>
      <p:sp>
        <p:nvSpPr>
          <p:cNvPr id="10" name="内容占位符 2"/>
          <p:cNvSpPr txBox="1"/>
          <p:nvPr/>
        </p:nvSpPr>
        <p:spPr>
          <a:xfrm>
            <a:off x="6189822" y="1406385"/>
            <a:ext cx="5874617" cy="3979804"/>
          </a:xfrm>
          <a:prstGeom prst="rect">
            <a:avLst/>
          </a:prstGeom>
        </p:spPr>
        <p:txBody>
          <a:bodyPr>
            <a:norm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Wingdings" panose="05000000000000000000" pitchFamily="2" charset="2"/>
              <a:buChar char="n"/>
            </a:pPr>
            <a:r>
              <a:rPr lang="zh-CN" altLang="en-US" sz="2400" b="0" kern="0" dirty="0">
                <a:solidFill>
                  <a:srgbClr val="0000FF"/>
                </a:solidFill>
                <a:latin typeface="Calibri" panose="020F0502020204030204" pitchFamily="34" charset="0"/>
                <a:ea typeface="黑体" panose="02010609060101010101" pitchFamily="49" charset="-122"/>
              </a:rPr>
              <a:t>网络训练</a:t>
            </a:r>
            <a:endParaRPr lang="en-US" altLang="zh-CN" sz="2400" b="0" kern="0" dirty="0">
              <a:solidFill>
                <a:srgbClr val="0000FF"/>
              </a:solidFill>
              <a:latin typeface="Calibri" panose="020F0502020204030204" pitchFamily="34" charset="0"/>
              <a:ea typeface="黑体" panose="02010609060101010101" pitchFamily="49" charset="-122"/>
            </a:endParaRPr>
          </a:p>
          <a:p>
            <a:pPr lvl="1">
              <a:buFont typeface="Wingdings" panose="05000000000000000000" pitchFamily="2" charset="2"/>
              <a:buChar char="p"/>
            </a:pPr>
            <a:r>
              <a:rPr lang="en-US" altLang="zh-CN" sz="2000" b="0" kern="0" dirty="0">
                <a:latin typeface="Calibri" panose="020F0502020204030204" pitchFamily="34" charset="0"/>
                <a:ea typeface="黑体" panose="02010609060101010101" pitchFamily="49" charset="-122"/>
              </a:rPr>
              <a:t>Python</a:t>
            </a:r>
            <a:r>
              <a:rPr lang="zh-CN" altLang="en-US" sz="2000" b="0" kern="0" dirty="0">
                <a:latin typeface="Calibri" panose="020F0502020204030204" pitchFamily="34" charset="0"/>
                <a:ea typeface="黑体" panose="02010609060101010101" pitchFamily="49" charset="-122"/>
              </a:rPr>
              <a:t>：</a:t>
            </a:r>
            <a:r>
              <a:rPr lang="en-US" altLang="zh-CN" sz="2000" b="0" kern="0" dirty="0">
                <a:latin typeface="Calibri" panose="020F0502020204030204" pitchFamily="34" charset="0"/>
                <a:ea typeface="黑体" panose="02010609060101010101" pitchFamily="49" charset="-122"/>
              </a:rPr>
              <a:t>Keras</a:t>
            </a:r>
            <a:r>
              <a:rPr lang="zh-CN" altLang="en-US" sz="2000" b="0" kern="0" dirty="0">
                <a:latin typeface="Calibri" panose="020F0502020204030204" pitchFamily="34" charset="0"/>
                <a:ea typeface="黑体" panose="02010609060101010101" pitchFamily="49" charset="-122"/>
              </a:rPr>
              <a:t>训练框架</a:t>
            </a:r>
            <a:endParaRPr lang="en-US" altLang="zh-CN" sz="2400" b="0" kern="0" dirty="0">
              <a:solidFill>
                <a:srgbClr val="0000FF"/>
              </a:solidFill>
              <a:latin typeface="Calibri" panose="020F0502020204030204" pitchFamily="34" charset="0"/>
              <a:ea typeface="黑体" panose="02010609060101010101" pitchFamily="49" charset="-122"/>
            </a:endParaRPr>
          </a:p>
          <a:p>
            <a:pPr marR="0" lvl="0" algn="l" defTabSz="914400" rtl="0" eaLnBrk="1" fontAlgn="base" latinLnBrk="0" hangingPunct="1">
              <a:lnSpc>
                <a:spcPct val="100000"/>
              </a:lnSpc>
              <a:spcBef>
                <a:spcPct val="20000"/>
              </a:spcBef>
              <a:spcAft>
                <a:spcPct val="0"/>
              </a:spcAft>
              <a:buClrTx/>
              <a:buSzTx/>
              <a:buFont typeface="Wingdings" panose="05000000000000000000" pitchFamily="2" charset="2"/>
              <a:buChar char="n"/>
              <a:defRPr/>
            </a:pPr>
            <a:r>
              <a:rPr lang="zh-CN" altLang="en-US" sz="2400" b="0" kern="0" dirty="0">
                <a:solidFill>
                  <a:srgbClr val="0000FF"/>
                </a:solidFill>
                <a:latin typeface="Calibri" panose="020F0502020204030204" pitchFamily="34" charset="0"/>
                <a:ea typeface="黑体" panose="02010609060101010101" pitchFamily="49" charset="-122"/>
              </a:rPr>
              <a:t>网络结构</a:t>
            </a:r>
            <a:endParaRPr lang="en-US" altLang="zh-CN" sz="2400" b="0" kern="0" dirty="0">
              <a:solidFill>
                <a:srgbClr val="0000FF"/>
              </a:solidFill>
              <a:latin typeface="Calibri" panose="020F0502020204030204" pitchFamily="34" charset="0"/>
              <a:ea typeface="黑体" panose="02010609060101010101" pitchFamily="49" charset="-122"/>
            </a:endParaRPr>
          </a:p>
          <a:p>
            <a:pPr lvl="1">
              <a:buFont typeface="Wingdings" panose="05000000000000000000" pitchFamily="2" charset="2"/>
              <a:buChar char="p"/>
              <a:defRPr/>
            </a:pPr>
            <a:r>
              <a:rPr lang="en-US" altLang="zh-CN" sz="2000" b="0" dirty="0"/>
              <a:t>MLP</a:t>
            </a:r>
            <a:r>
              <a:rPr lang="zh-CN" altLang="en-US" sz="2000" b="0" dirty="0"/>
              <a:t>的选择：计算量低，精度满足要求</a:t>
            </a:r>
            <a:endParaRPr lang="en-US" altLang="zh-CN" sz="2000" b="0" dirty="0"/>
          </a:p>
          <a:p>
            <a:pPr lvl="1">
              <a:buFont typeface="Wingdings" panose="05000000000000000000" pitchFamily="2" charset="2"/>
              <a:buChar char="p"/>
              <a:defRPr/>
            </a:pPr>
            <a:r>
              <a:rPr lang="zh-CN" altLang="en-US" sz="2000" b="0" dirty="0"/>
              <a:t>输入：</a:t>
            </a:r>
            <a:r>
              <a:rPr lang="en-US" altLang="zh-CN" sz="2000" b="0" dirty="0"/>
              <a:t>8</a:t>
            </a:r>
            <a:r>
              <a:rPr lang="zh-CN" altLang="en-US" sz="2000" b="0" dirty="0"/>
              <a:t>个超层的径迹段</a:t>
            </a:r>
            <a:r>
              <a:rPr lang="en-US" altLang="zh-CN" sz="2000" b="0" dirty="0"/>
              <a:t>ID</a:t>
            </a:r>
            <a:r>
              <a:rPr lang="zh-CN" altLang="en-US" sz="2000" b="0" dirty="0"/>
              <a:t>和时间戳信息</a:t>
            </a:r>
            <a:endParaRPr lang="en-US" altLang="zh-CN" sz="2000" b="0" dirty="0"/>
          </a:p>
          <a:p>
            <a:pPr lvl="1">
              <a:buFont typeface="Wingdings" panose="05000000000000000000" pitchFamily="2" charset="2"/>
              <a:buChar char="p"/>
              <a:defRPr/>
            </a:pPr>
            <a:r>
              <a:rPr lang="zh-CN" altLang="en-US" sz="2000" b="0" dirty="0"/>
              <a:t>输出：</a:t>
            </a:r>
            <a:r>
              <a:rPr lang="en-US" altLang="zh-CN" sz="2000" b="0" dirty="0"/>
              <a:t>z</a:t>
            </a:r>
            <a:r>
              <a:rPr lang="zh-CN" altLang="en-US" sz="2000" b="0" dirty="0"/>
              <a:t>向顶点</a:t>
            </a:r>
            <a:endParaRPr lang="en-US" altLang="zh-CN" sz="2000" b="0" dirty="0"/>
          </a:p>
          <a:p>
            <a:pPr lvl="1">
              <a:buFont typeface="Wingdings" panose="05000000000000000000" pitchFamily="2" charset="2"/>
              <a:buChar char="p"/>
              <a:defRPr/>
            </a:pPr>
            <a:r>
              <a:rPr lang="zh-CN" altLang="en-US" sz="2000" b="0" dirty="0"/>
              <a:t>网络采取四层隐藏层</a:t>
            </a:r>
            <a:endParaRPr lang="en-US" altLang="zh-CN" sz="2400" b="0" kern="0" dirty="0">
              <a:solidFill>
                <a:prstClr val="black"/>
              </a:solidFill>
              <a:latin typeface="Calibri" panose="020F0502020204030204" pitchFamily="34" charset="0"/>
              <a:ea typeface="黑体" panose="02010609060101010101" pitchFamily="49" charset="-122"/>
            </a:endParaRPr>
          </a:p>
          <a:p>
            <a:pPr marR="0" lvl="0" algn="l" defTabSz="914400" rtl="0" eaLnBrk="1" fontAlgn="base" latinLnBrk="0" hangingPunct="1">
              <a:lnSpc>
                <a:spcPct val="100000"/>
              </a:lnSpc>
              <a:spcBef>
                <a:spcPct val="20000"/>
              </a:spcBef>
              <a:spcAft>
                <a:spcPct val="0"/>
              </a:spcAft>
              <a:buClrTx/>
              <a:buSzTx/>
              <a:buFont typeface="Wingdings" panose="05000000000000000000" pitchFamily="2" charset="2"/>
              <a:buChar char="n"/>
              <a:defRPr/>
            </a:pPr>
            <a:r>
              <a:rPr lang="zh-CN" altLang="en-US" sz="2400" b="0" kern="0" dirty="0">
                <a:solidFill>
                  <a:srgbClr val="0000FF"/>
                </a:solidFill>
                <a:latin typeface="Calibri" panose="020F0502020204030204" pitchFamily="34" charset="0"/>
                <a:ea typeface="黑体" panose="02010609060101010101" pitchFamily="49" charset="-122"/>
              </a:rPr>
              <a:t>神经网络的</a:t>
            </a:r>
            <a:r>
              <a:rPr lang="en-US" altLang="zh-CN" sz="2400" b="0" kern="0" dirty="0">
                <a:solidFill>
                  <a:srgbClr val="0000FF"/>
                </a:solidFill>
                <a:latin typeface="Calibri" panose="020F0502020204030204" pitchFamily="34" charset="0"/>
                <a:ea typeface="黑体" panose="02010609060101010101" pitchFamily="49" charset="-122"/>
              </a:rPr>
              <a:t>FPGA</a:t>
            </a:r>
            <a:r>
              <a:rPr lang="zh-CN" altLang="en-US" sz="2400" b="0" kern="0" dirty="0">
                <a:solidFill>
                  <a:srgbClr val="0000FF"/>
                </a:solidFill>
                <a:latin typeface="Calibri" panose="020F0502020204030204" pitchFamily="34" charset="0"/>
                <a:ea typeface="黑体" panose="02010609060101010101" pitchFamily="49" charset="-122"/>
              </a:rPr>
              <a:t>部署</a:t>
            </a:r>
            <a:endParaRPr kumimoji="0" lang="en-US" altLang="zh-CN" sz="2400" b="0" i="0" u="none" strike="noStrike" kern="0" cap="none" spc="0" normalizeH="0" baseline="0" noProof="0" dirty="0">
              <a:ln>
                <a:noFill/>
              </a:ln>
              <a:solidFill>
                <a:srgbClr val="0000FF"/>
              </a:solidFill>
              <a:effectLst/>
              <a:uLnTx/>
              <a:uFillTx/>
              <a:latin typeface="Calibri" panose="020F0502020204030204" pitchFamily="34" charset="0"/>
              <a:ea typeface="黑体" panose="02010609060101010101" pitchFamily="49" charset="-122"/>
              <a:cs typeface="Arial" panose="020B0604020202020204" pitchFamily="34" charset="0"/>
            </a:endParaRPr>
          </a:p>
          <a:p>
            <a:pPr marR="0" lvl="1"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r>
              <a:rPr kumimoji="0" lang="zh-CN" altLang="en-US"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利用高层次综合（</a:t>
            </a:r>
            <a:r>
              <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HLS</a:t>
            </a:r>
            <a:r>
              <a:rPr kumimoji="0" lang="zh-CN" altLang="en-US"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）工具实现</a:t>
            </a:r>
            <a:r>
              <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FPGA</a:t>
            </a:r>
            <a:r>
              <a:rPr kumimoji="0" lang="zh-CN" altLang="en-US"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部署</a:t>
            </a:r>
            <a:endPar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marR="0" lvl="1"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r>
              <a:rPr kumimoji="0" lang="zh-CN" altLang="en-US"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工具便捷易用，便于网络模型调试、迭代</a:t>
            </a:r>
            <a:endParaRPr kumimoji="0" lang="en-US" altLang="zh-CN" sz="20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a:p>
        </p:txBody>
      </p:sp>
      <p:sp>
        <p:nvSpPr>
          <p:cNvPr id="6" name="文本框 5"/>
          <p:cNvSpPr txBox="1"/>
          <p:nvPr/>
        </p:nvSpPr>
        <p:spPr>
          <a:xfrm>
            <a:off x="503853" y="1441794"/>
            <a:ext cx="11084767" cy="4019305"/>
          </a:xfrm>
          <a:prstGeom prst="rect">
            <a:avLst/>
          </a:prstGeom>
          <a:noFill/>
        </p:spPr>
        <p:txBody>
          <a:bodyPr wrap="square" rtlCol="0">
            <a:spAutoFit/>
          </a:bodyPr>
          <a:lstStyle/>
          <a:p>
            <a:pPr>
              <a:lnSpc>
                <a:spcPct val="200000"/>
              </a:lnSpc>
            </a:pPr>
            <a:r>
              <a:rPr lang="en-US" altLang="zh-CN" sz="2800" b="1" dirty="0">
                <a:solidFill>
                  <a:srgbClr val="C00000"/>
                </a:solidFill>
                <a:latin typeface="+mj-lt"/>
                <a:ea typeface="黑体" panose="02010609060101010101" pitchFamily="49" charset="-122"/>
              </a:rPr>
              <a:t>1</a:t>
            </a:r>
            <a:r>
              <a:rPr lang="zh-CN" altLang="en-US" sz="2800" b="1" dirty="0">
                <a:solidFill>
                  <a:srgbClr val="C00000"/>
                </a:solidFill>
                <a:latin typeface="+mj-lt"/>
                <a:ea typeface="黑体" panose="02010609060101010101" pitchFamily="49" charset="-122"/>
              </a:rPr>
              <a:t>、</a:t>
            </a:r>
            <a:r>
              <a:rPr lang="en-US" altLang="zh-CN" sz="2800" b="1" dirty="0">
                <a:solidFill>
                  <a:srgbClr val="C00000"/>
                </a:solidFill>
                <a:latin typeface="+mj-lt"/>
                <a:ea typeface="黑体" panose="02010609060101010101" pitchFamily="49" charset="-122"/>
              </a:rPr>
              <a:t>Research Background</a:t>
            </a:r>
            <a:endParaRPr lang="en-US" altLang="zh-CN" sz="2800" dirty="0">
              <a:latin typeface="+mj-lt"/>
              <a:ea typeface="黑体" panose="02010609060101010101" pitchFamily="49" charset="-122"/>
            </a:endParaRPr>
          </a:p>
          <a:p>
            <a:pPr>
              <a:lnSpc>
                <a:spcPct val="200000"/>
              </a:lnSpc>
            </a:pPr>
            <a:r>
              <a:rPr lang="en-US" altLang="zh-CN" sz="2800" dirty="0">
                <a:latin typeface="+mj-lt"/>
                <a:ea typeface="黑体" panose="02010609060101010101" pitchFamily="49" charset="-122"/>
              </a:rPr>
              <a:t>2</a:t>
            </a:r>
            <a:r>
              <a:rPr lang="zh-CN" altLang="en-US" sz="2800" dirty="0">
                <a:latin typeface="+mj-lt"/>
                <a:ea typeface="黑体" panose="02010609060101010101" pitchFamily="49" charset="-122"/>
              </a:rPr>
              <a:t>、</a:t>
            </a:r>
            <a:r>
              <a:rPr lang="en-US" altLang="zh-CN" sz="2800" dirty="0">
                <a:latin typeface="+mj-lt"/>
                <a:ea typeface="黑体" panose="02010609060101010101" pitchFamily="49" charset="-122"/>
              </a:rPr>
              <a:t>Application of Neural Network Algorithms in the STCF Level-1 Trigger</a:t>
            </a:r>
            <a:endParaRPr lang="en-US" altLang="zh-CN" sz="2800" dirty="0">
              <a:latin typeface="+mj-lt"/>
              <a:ea typeface="黑体" panose="02010609060101010101" pitchFamily="49" charset="-122"/>
            </a:endParaRPr>
          </a:p>
          <a:p>
            <a:pPr marL="914400" lvl="1" indent="-457200">
              <a:lnSpc>
                <a:spcPct val="200000"/>
              </a:lnSpc>
              <a:buFont typeface="Arial" panose="020B0604020202020204" pitchFamily="34" charset="0"/>
              <a:buChar char="•"/>
            </a:pPr>
            <a:r>
              <a:rPr lang="en-US" altLang="zh-CN" sz="2400" dirty="0">
                <a:latin typeface="+mj-lt"/>
                <a:ea typeface="黑体" panose="02010609060101010101" pitchFamily="49" charset="-122"/>
              </a:rPr>
              <a:t>Design of the MDC Level-1 Trigger Algorithm</a:t>
            </a:r>
            <a:endParaRPr lang="en-US" altLang="zh-CN" sz="2400" dirty="0">
              <a:latin typeface="+mj-lt"/>
              <a:ea typeface="黑体" panose="02010609060101010101" pitchFamily="49" charset="-122"/>
            </a:endParaRPr>
          </a:p>
          <a:p>
            <a:pPr marL="914400" lvl="1" indent="-457200">
              <a:lnSpc>
                <a:spcPct val="200000"/>
              </a:lnSpc>
              <a:buFont typeface="Arial" panose="020B0604020202020204" pitchFamily="34" charset="0"/>
              <a:buChar char="•"/>
            </a:pPr>
            <a:r>
              <a:rPr lang="en-US" altLang="zh-CN" sz="2400" dirty="0">
                <a:latin typeface="+mj-lt"/>
                <a:ea typeface="黑体" panose="02010609060101010101" pitchFamily="49" charset="-122"/>
              </a:rPr>
              <a:t>Neural Network–based 3D z-vertex Reconstruction Algorithm</a:t>
            </a:r>
            <a:endParaRPr lang="en-US" altLang="zh-CN" sz="2400" dirty="0">
              <a:latin typeface="+mj-lt"/>
              <a:ea typeface="黑体" panose="02010609060101010101" pitchFamily="49" charset="-122"/>
            </a:endParaRPr>
          </a:p>
          <a:p>
            <a:pPr>
              <a:lnSpc>
                <a:spcPct val="200000"/>
              </a:lnSpc>
            </a:pPr>
            <a:r>
              <a:rPr lang="en-US" altLang="zh-CN" sz="2800" dirty="0">
                <a:latin typeface="+mj-lt"/>
                <a:ea typeface="黑体" panose="02010609060101010101" pitchFamily="49" charset="-122"/>
              </a:rPr>
              <a:t>3</a:t>
            </a:r>
            <a:r>
              <a:rPr lang="zh-CN" altLang="en-US" sz="2800" dirty="0">
                <a:latin typeface="+mj-lt"/>
                <a:ea typeface="黑体" panose="02010609060101010101" pitchFamily="49" charset="-122"/>
              </a:rPr>
              <a:t>、</a:t>
            </a:r>
            <a:r>
              <a:rPr lang="en-US" altLang="zh-CN" sz="2800" dirty="0">
                <a:latin typeface="+mj-lt"/>
              </a:rPr>
              <a:t>Summary and Outlook</a:t>
            </a:r>
            <a:endParaRPr lang="en-US" altLang="zh-CN" sz="2800" dirty="0">
              <a:latin typeface="+mj-lt"/>
              <a:ea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23956" y="-4620"/>
            <a:ext cx="9746343" cy="1000410"/>
          </a:xfrm>
        </p:spPr>
        <p:txBody>
          <a:bodyPr/>
          <a:lstStyle/>
          <a:p>
            <a:r>
              <a:rPr lang="zh-CN" altLang="en-US" dirty="0"/>
              <a:t>神经网络算法的</a:t>
            </a:r>
            <a:r>
              <a:rPr lang="en-US" altLang="zh-CN" dirty="0"/>
              <a:t>FPGA</a:t>
            </a:r>
            <a:r>
              <a:rPr lang="zh-CN" altLang="en-US" dirty="0"/>
              <a:t>部署</a:t>
            </a:r>
            <a:br>
              <a:rPr lang="en-US" altLang="zh-CN" dirty="0"/>
            </a:br>
            <a:r>
              <a:rPr lang="en-US" altLang="zh-CN" sz="2400" dirty="0"/>
              <a:t>FPGA implementation of neural network algorithms</a:t>
            </a:r>
            <a:endParaRPr lang="zh-CN" altLang="en-US"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dirty="0"/>
          </a:p>
        </p:txBody>
      </p:sp>
      <p:sp>
        <p:nvSpPr>
          <p:cNvPr id="8" name="内容占位符 1"/>
          <p:cNvSpPr txBox="1"/>
          <p:nvPr/>
        </p:nvSpPr>
        <p:spPr>
          <a:xfrm>
            <a:off x="250609" y="1070541"/>
            <a:ext cx="11493035" cy="3190309"/>
          </a:xfrm>
          <a:prstGeom prst="rect">
            <a:avLst/>
          </a:prstGeom>
        </p:spPr>
        <p:txBody>
          <a:bodyPr>
            <a:no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50000"/>
              </a:lnSpc>
              <a:buFont typeface="Wingdings" panose="05000000000000000000" pitchFamily="2" charset="2"/>
              <a:buChar char="n"/>
            </a:pPr>
            <a:r>
              <a:rPr lang="zh-CN" altLang="en-US" sz="2600" b="0" kern="0" dirty="0">
                <a:latin typeface="Calibri" panose="020F0502020204030204" pitchFamily="34" charset="0"/>
                <a:ea typeface="黑体" panose="02010609060101010101" pitchFamily="49" charset="-122"/>
              </a:rPr>
              <a:t>神经网络的</a:t>
            </a:r>
            <a:r>
              <a:rPr lang="en-US" altLang="zh-CN" sz="2600" b="0" kern="0" dirty="0">
                <a:latin typeface="Calibri" panose="020F0502020204030204" pitchFamily="34" charset="0"/>
                <a:ea typeface="黑体" panose="02010609060101010101" pitchFamily="49" charset="-122"/>
              </a:rPr>
              <a:t>FPGA</a:t>
            </a:r>
            <a:r>
              <a:rPr lang="zh-CN" altLang="en-US" sz="2600" b="0" kern="0" dirty="0">
                <a:latin typeface="Calibri" panose="020F0502020204030204" pitchFamily="34" charset="0"/>
                <a:ea typeface="黑体" panose="02010609060101010101" pitchFamily="49" charset="-122"/>
              </a:rPr>
              <a:t>部署面临的挑战 </a:t>
            </a:r>
            <a:r>
              <a:rPr lang="en-US" altLang="zh-CN" sz="2600" b="0" kern="0" dirty="0">
                <a:latin typeface="Calibri" panose="020F0502020204030204" pitchFamily="34" charset="0"/>
                <a:ea typeface="黑体" panose="02010609060101010101" pitchFamily="49" charset="-122"/>
              </a:rPr>
              <a:t>(Challenges in FPGA implementation)</a:t>
            </a:r>
            <a:endParaRPr lang="en-US" altLang="zh-CN" sz="2600" b="0" kern="0" dirty="0">
              <a:latin typeface="Calibri" panose="020F0502020204030204" pitchFamily="34" charset="0"/>
              <a:ea typeface="黑体" panose="02010609060101010101" pitchFamily="49" charset="-122"/>
            </a:endParaRPr>
          </a:p>
          <a:p>
            <a:pPr lvl="1">
              <a:buFont typeface="Wingdings" panose="05000000000000000000" pitchFamily="2" charset="2"/>
              <a:buChar char="p"/>
            </a:pPr>
            <a:r>
              <a:rPr lang="zh-CN" altLang="en-US" sz="2000" b="0" kern="0" dirty="0">
                <a:latin typeface="Calibri" panose="020F0502020204030204" pitchFamily="34" charset="0"/>
                <a:ea typeface="黑体" panose="02010609060101010101" pitchFamily="49" charset="-122"/>
              </a:rPr>
              <a:t>在</a:t>
            </a:r>
            <a:r>
              <a:rPr lang="zh-CN" altLang="en-US" sz="2000" kern="0" dirty="0">
                <a:solidFill>
                  <a:srgbClr val="C00000"/>
                </a:solidFill>
                <a:latin typeface="Calibri" panose="020F0502020204030204" pitchFamily="34" charset="0"/>
                <a:ea typeface="黑体" panose="02010609060101010101" pitchFamily="49" charset="-122"/>
              </a:rPr>
              <a:t>数据位宽有限</a:t>
            </a:r>
            <a:r>
              <a:rPr lang="zh-CN" altLang="en-US" sz="2000" b="0" kern="0" dirty="0">
                <a:latin typeface="Calibri" panose="020F0502020204030204" pitchFamily="34" charset="0"/>
                <a:ea typeface="黑体" panose="02010609060101010101" pitchFamily="49" charset="-122"/>
              </a:rPr>
              <a:t>的情况下，保持神经网络算法的精度 </a:t>
            </a:r>
            <a:r>
              <a:rPr lang="en-US" altLang="zh-CN" sz="2000" b="0" kern="0" dirty="0">
                <a:latin typeface="Calibri" panose="020F0502020204030204" pitchFamily="34" charset="0"/>
                <a:ea typeface="黑体" panose="02010609060101010101" pitchFamily="49" charset="-122"/>
              </a:rPr>
              <a:t>(to maintain the precision with limited data bit widths in FPGA)</a:t>
            </a:r>
            <a:endParaRPr lang="en-US" altLang="zh-CN" sz="2000" b="0" kern="0" dirty="0">
              <a:latin typeface="Calibri" panose="020F0502020204030204" pitchFamily="34" charset="0"/>
              <a:ea typeface="黑体" panose="02010609060101010101" pitchFamily="49" charset="-122"/>
            </a:endParaRPr>
          </a:p>
          <a:p>
            <a:pPr lvl="1">
              <a:buFont typeface="Wingdings" panose="05000000000000000000" pitchFamily="2" charset="2"/>
              <a:buChar char="p"/>
            </a:pPr>
            <a:r>
              <a:rPr lang="zh-CN" altLang="en-US" sz="2000" b="0" kern="0" dirty="0">
                <a:latin typeface="Calibri" panose="020F0502020204030204" pitchFamily="34" charset="0"/>
                <a:ea typeface="黑体" panose="02010609060101010101" pitchFamily="49" charset="-122"/>
              </a:rPr>
              <a:t>在</a:t>
            </a:r>
            <a:r>
              <a:rPr lang="en-US" altLang="zh-CN" sz="2000" kern="0" dirty="0">
                <a:solidFill>
                  <a:srgbClr val="C00000"/>
                </a:solidFill>
                <a:latin typeface="Calibri" panose="020F0502020204030204" pitchFamily="34" charset="0"/>
                <a:ea typeface="黑体" panose="02010609060101010101" pitchFamily="49" charset="-122"/>
              </a:rPr>
              <a:t>FPGA</a:t>
            </a:r>
            <a:r>
              <a:rPr lang="zh-CN" altLang="en-US" sz="2000" kern="0" dirty="0">
                <a:solidFill>
                  <a:srgbClr val="C00000"/>
                </a:solidFill>
                <a:latin typeface="Calibri" panose="020F0502020204030204" pitchFamily="34" charset="0"/>
                <a:ea typeface="黑体" panose="02010609060101010101" pitchFamily="49" charset="-122"/>
              </a:rPr>
              <a:t>硬件资源有限</a:t>
            </a:r>
            <a:r>
              <a:rPr lang="zh-CN" altLang="en-US" sz="2000" b="0" kern="0" dirty="0">
                <a:latin typeface="Calibri" panose="020F0502020204030204" pitchFamily="34" charset="0"/>
                <a:ea typeface="黑体" panose="02010609060101010101" pitchFamily="49" charset="-122"/>
              </a:rPr>
              <a:t>的前提下，实现尽可能强大的功能 </a:t>
            </a:r>
            <a:r>
              <a:rPr lang="en-US" altLang="zh-CN" sz="2000" b="0" kern="0" dirty="0">
                <a:latin typeface="Calibri" panose="020F0502020204030204" pitchFamily="34" charset="0"/>
                <a:ea typeface="黑体" panose="02010609060101010101" pitchFamily="49" charset="-122"/>
              </a:rPr>
              <a:t>(to achieve powerful functions, under the constraint of limited FPGA hardware resources, </a:t>
            </a:r>
            <a:endParaRPr lang="en-US" altLang="zh-CN" sz="2000" b="0" kern="0" dirty="0">
              <a:latin typeface="Calibri" panose="020F0502020204030204" pitchFamily="34" charset="0"/>
              <a:ea typeface="黑体" panose="02010609060101010101" pitchFamily="49" charset="-122"/>
            </a:endParaRPr>
          </a:p>
          <a:p>
            <a:pPr lvl="1">
              <a:buFont typeface="Wingdings" panose="05000000000000000000" pitchFamily="2" charset="2"/>
              <a:buChar char="p"/>
            </a:pPr>
            <a:r>
              <a:rPr lang="zh-CN" altLang="en-US" sz="2000" b="0" kern="0" dirty="0">
                <a:latin typeface="Calibri" panose="020F0502020204030204" pitchFamily="34" charset="0"/>
                <a:ea typeface="黑体" panose="02010609060101010101" pitchFamily="49" charset="-122"/>
              </a:rPr>
              <a:t>实现百</a:t>
            </a:r>
            <a:r>
              <a:rPr lang="en-US" altLang="zh-CN" sz="2000" b="0" kern="0" dirty="0">
                <a:latin typeface="Calibri" panose="020F0502020204030204" pitchFamily="34" charset="0"/>
                <a:ea typeface="黑体" panose="02010609060101010101" pitchFamily="49" charset="-122"/>
              </a:rPr>
              <a:t>ns</a:t>
            </a:r>
            <a:r>
              <a:rPr lang="zh-CN" altLang="en-US" sz="2000" b="0" kern="0" dirty="0">
                <a:latin typeface="Calibri" panose="020F0502020204030204" pitchFamily="34" charset="0"/>
                <a:ea typeface="黑体" panose="02010609060101010101" pitchFamily="49" charset="-122"/>
              </a:rPr>
              <a:t>级的低延时 </a:t>
            </a:r>
            <a:r>
              <a:rPr lang="en-US" altLang="zh-CN" sz="2000" b="0" kern="0" dirty="0">
                <a:latin typeface="Calibri" panose="020F0502020204030204" pitchFamily="34" charset="0"/>
                <a:ea typeface="黑体" panose="02010609060101010101" pitchFamily="49" charset="-122"/>
              </a:rPr>
              <a:t>(low latency, hundreds of ns)</a:t>
            </a:r>
            <a:endParaRPr lang="en-US" altLang="zh-CN" sz="2000" b="0" kern="0" dirty="0">
              <a:latin typeface="Calibri" panose="020F0502020204030204" pitchFamily="34" charset="0"/>
              <a:ea typeface="黑体" panose="02010609060101010101" pitchFamily="49" charset="-122"/>
            </a:endParaRPr>
          </a:p>
        </p:txBody>
      </p:sp>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t="5662"/>
          <a:stretch>
            <a:fillRect/>
          </a:stretch>
        </p:blipFill>
        <p:spPr>
          <a:xfrm>
            <a:off x="3397549" y="3606800"/>
            <a:ext cx="4952700" cy="2642503"/>
          </a:xfrm>
          <a:prstGeom prst="rect">
            <a:avLst/>
          </a:prstGeom>
        </p:spPr>
      </p:pic>
      <p:sp>
        <p:nvSpPr>
          <p:cNvPr id="4" name="文本框 3"/>
          <p:cNvSpPr txBox="1"/>
          <p:nvPr/>
        </p:nvSpPr>
        <p:spPr>
          <a:xfrm>
            <a:off x="1622081" y="6193346"/>
            <a:ext cx="8175636" cy="495585"/>
          </a:xfrm>
          <a:prstGeom prst="rect">
            <a:avLst/>
          </a:prstGeom>
          <a:noFill/>
        </p:spPr>
        <p:txBody>
          <a:bodyPr wrap="none" rtlCol="0">
            <a:spAutoFit/>
          </a:bodyPr>
          <a:lstStyle/>
          <a:p>
            <a:pPr>
              <a:lnSpc>
                <a:spcPct val="150000"/>
              </a:lnSpc>
            </a:pPr>
            <a:r>
              <a:rPr lang="en-US" altLang="zh-CN" sz="2000" dirty="0"/>
              <a:t>Hardware platform</a:t>
            </a:r>
            <a:r>
              <a:rPr lang="zh-CN" altLang="en-US" sz="2000" dirty="0"/>
              <a:t>：</a:t>
            </a:r>
            <a:r>
              <a:rPr lang="en-US" altLang="zh-CN" sz="2000" dirty="0"/>
              <a:t>Low cost Xilinx KU060</a:t>
            </a:r>
            <a:r>
              <a:rPr lang="zh-CN" altLang="en-US" sz="2000" dirty="0"/>
              <a:t>（当前中端</a:t>
            </a:r>
            <a:r>
              <a:rPr lang="en-US" altLang="zh-CN" sz="2000" dirty="0"/>
              <a:t>/</a:t>
            </a:r>
            <a:r>
              <a:rPr lang="zh-CN" altLang="en-US" sz="2000" dirty="0"/>
              <a:t>偏低端的</a:t>
            </a:r>
            <a:r>
              <a:rPr lang="en-US" altLang="zh-CN" sz="2000" dirty="0"/>
              <a:t>FPGA</a:t>
            </a:r>
            <a:r>
              <a:rPr lang="zh-CN" altLang="en-US" sz="2000" dirty="0"/>
              <a:t>）</a:t>
            </a:r>
            <a:endParaRPr lang="zh-CN" alt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4699" y="8613"/>
            <a:ext cx="11586189" cy="523220"/>
          </a:xfrm>
        </p:spPr>
        <p:txBody>
          <a:bodyPr/>
          <a:lstStyle/>
          <a:p>
            <a:r>
              <a:rPr lang="en-US" altLang="zh-CN" sz="3200" dirty="0"/>
              <a:t>FPGA</a:t>
            </a:r>
            <a:r>
              <a:rPr lang="zh-CN" altLang="en-US" sz="3200" dirty="0"/>
              <a:t>部署的挑战</a:t>
            </a:r>
            <a:r>
              <a:rPr lang="en-US" altLang="zh-CN" sz="3200" dirty="0"/>
              <a:t>1</a:t>
            </a:r>
            <a:r>
              <a:rPr lang="zh-CN" altLang="en-US" sz="3200" dirty="0"/>
              <a:t>：量化导致的精度损失</a:t>
            </a:r>
            <a:r>
              <a:rPr lang="en-US" altLang="zh-CN" sz="3200" dirty="0"/>
              <a:t>/</a:t>
            </a:r>
            <a:r>
              <a:rPr lang="zh-CN" altLang="en-US" sz="3200" dirty="0"/>
              <a:t>数值溢出</a:t>
            </a:r>
            <a:endParaRPr lang="zh-CN" altLang="en-US" sz="3200"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dirty="0"/>
          </a:p>
        </p:txBody>
      </p:sp>
      <p:sp>
        <p:nvSpPr>
          <p:cNvPr id="6" name="内容占位符 1"/>
          <p:cNvSpPr txBox="1"/>
          <p:nvPr/>
        </p:nvSpPr>
        <p:spPr>
          <a:xfrm>
            <a:off x="310342" y="1190780"/>
            <a:ext cx="11406917" cy="5101161"/>
          </a:xfrm>
          <a:prstGeom prst="rect">
            <a:avLst/>
          </a:prstGeom>
        </p:spPr>
        <p:txBody>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zh-CN" altLang="en-US" kern="0" dirty="0"/>
              <a:t>浮点数表示的网络参数 </a:t>
            </a:r>
            <a:r>
              <a:rPr lang="en-US" altLang="zh-CN" kern="0" dirty="0">
                <a:sym typeface="Wingdings" panose="05000000000000000000" pitchFamily="2" charset="2"/>
              </a:rPr>
              <a:t> </a:t>
            </a:r>
            <a:r>
              <a:rPr lang="zh-CN" altLang="en-US" kern="0" dirty="0"/>
              <a:t>定点化 </a:t>
            </a:r>
            <a:r>
              <a:rPr lang="en-US" altLang="zh-CN" kern="0" dirty="0">
                <a:sym typeface="Wingdings" panose="05000000000000000000" pitchFamily="2" charset="2"/>
              </a:rPr>
              <a:t> </a:t>
            </a:r>
            <a:r>
              <a:rPr lang="en-US" altLang="zh-CN" kern="0" dirty="0"/>
              <a:t>HDL</a:t>
            </a:r>
            <a:r>
              <a:rPr lang="en-US" altLang="zh-CN" sz="1800" kern="0" dirty="0"/>
              <a:t>(hardware description language) </a:t>
            </a:r>
            <a:r>
              <a:rPr lang="zh-CN" altLang="en-US" kern="0" dirty="0"/>
              <a:t>代码</a:t>
            </a:r>
            <a:endParaRPr lang="zh-CN" altLang="en-US" kern="0" dirty="0"/>
          </a:p>
        </p:txBody>
      </p:sp>
      <p:cxnSp>
        <p:nvCxnSpPr>
          <p:cNvPr id="7" name="直接箭头连接符 6"/>
          <p:cNvCxnSpPr/>
          <p:nvPr/>
        </p:nvCxnSpPr>
        <p:spPr>
          <a:xfrm flipV="1">
            <a:off x="5294694" y="1672288"/>
            <a:ext cx="0" cy="2193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810316" y="1886300"/>
            <a:ext cx="1107996" cy="369332"/>
          </a:xfrm>
          <a:prstGeom prst="rect">
            <a:avLst/>
          </a:prstGeom>
          <a:noFill/>
        </p:spPr>
        <p:txBody>
          <a:bodyPr wrap="none" rtlCol="0">
            <a:spAutoFit/>
          </a:bodyPr>
          <a:lstStyle/>
          <a:p>
            <a:r>
              <a:rPr lang="zh-CN" altLang="en-US" dirty="0"/>
              <a:t>精度损失</a:t>
            </a:r>
            <a:endParaRPr lang="zh-CN" altLang="en-US" dirty="0"/>
          </a:p>
        </p:txBody>
      </p:sp>
      <p:sp>
        <p:nvSpPr>
          <p:cNvPr id="10" name="文本框 9"/>
          <p:cNvSpPr txBox="1"/>
          <p:nvPr/>
        </p:nvSpPr>
        <p:spPr>
          <a:xfrm>
            <a:off x="2281938" y="2328571"/>
            <a:ext cx="3355439" cy="369332"/>
          </a:xfrm>
          <a:prstGeom prst="rect">
            <a:avLst/>
          </a:prstGeom>
          <a:noFill/>
        </p:spPr>
        <p:txBody>
          <a:bodyPr wrap="square" rtlCol="0">
            <a:spAutoFit/>
          </a:bodyPr>
          <a:lstStyle/>
          <a:p>
            <a:pPr algn="ctr"/>
            <a:r>
              <a:rPr lang="zh-CN" altLang="en-US" dirty="0"/>
              <a:t>触发延时限制、</a:t>
            </a:r>
            <a:r>
              <a:rPr lang="en-US" altLang="zh-CN" dirty="0"/>
              <a:t>FPGA</a:t>
            </a:r>
            <a:r>
              <a:rPr lang="zh-CN" altLang="en-US" dirty="0"/>
              <a:t>资源限制</a:t>
            </a:r>
            <a:endParaRPr lang="zh-CN" altLang="en-US" dirty="0"/>
          </a:p>
        </p:txBody>
      </p:sp>
      <p:cxnSp>
        <p:nvCxnSpPr>
          <p:cNvPr id="12" name="连接符: 肘形 11"/>
          <p:cNvCxnSpPr/>
          <p:nvPr/>
        </p:nvCxnSpPr>
        <p:spPr>
          <a:xfrm rot="10800000">
            <a:off x="1377388" y="1769047"/>
            <a:ext cx="5164541" cy="515034"/>
          </a:xfrm>
          <a:prstGeom prst="bentConnector3">
            <a:avLst>
              <a:gd name="adj1" fmla="val 99978"/>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V="1">
            <a:off x="6541928" y="1672288"/>
            <a:ext cx="0" cy="6117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nvPicPr>
        <p:blipFill>
          <a:blip r:embed="rId1"/>
          <a:stretch>
            <a:fillRect/>
          </a:stretch>
        </p:blipFill>
        <p:spPr>
          <a:xfrm>
            <a:off x="474741" y="3090342"/>
            <a:ext cx="5653053" cy="2066052"/>
          </a:xfrm>
          <a:prstGeom prst="rect">
            <a:avLst/>
          </a:prstGeom>
        </p:spPr>
      </p:pic>
      <p:pic>
        <p:nvPicPr>
          <p:cNvPr id="34" name="图片 33"/>
          <p:cNvPicPr>
            <a:picLocks noChangeAspect="1"/>
          </p:cNvPicPr>
          <p:nvPr/>
        </p:nvPicPr>
        <p:blipFill>
          <a:blip r:embed="rId2"/>
          <a:stretch>
            <a:fillRect/>
          </a:stretch>
        </p:blipFill>
        <p:spPr>
          <a:xfrm>
            <a:off x="6450642" y="3385162"/>
            <a:ext cx="5588425" cy="1356015"/>
          </a:xfrm>
          <a:prstGeom prst="rect">
            <a:avLst/>
          </a:prstGeom>
        </p:spPr>
      </p:pic>
      <p:sp>
        <p:nvSpPr>
          <p:cNvPr id="35" name="文本框 34"/>
          <p:cNvSpPr txBox="1"/>
          <p:nvPr/>
        </p:nvSpPr>
        <p:spPr>
          <a:xfrm>
            <a:off x="6581823" y="4712802"/>
            <a:ext cx="5160387" cy="369332"/>
          </a:xfrm>
          <a:prstGeom prst="rect">
            <a:avLst/>
          </a:prstGeom>
          <a:noFill/>
        </p:spPr>
        <p:txBody>
          <a:bodyPr wrap="none" rtlCol="0">
            <a:spAutoFit/>
          </a:bodyPr>
          <a:lstStyle/>
          <a:p>
            <a:r>
              <a:rPr lang="zh-CN" altLang="en-US" dirty="0"/>
              <a:t>定点数的表示</a:t>
            </a:r>
            <a:r>
              <a:rPr lang="en-US" altLang="zh-CN" dirty="0"/>
              <a:t>——FPGA</a:t>
            </a:r>
            <a:r>
              <a:rPr lang="zh-CN" altLang="en-US" dirty="0"/>
              <a:t>计算速度快，消耗资源少</a:t>
            </a:r>
            <a:endParaRPr lang="zh-CN" altLang="en-US" dirty="0"/>
          </a:p>
        </p:txBody>
      </p:sp>
      <p:sp>
        <p:nvSpPr>
          <p:cNvPr id="36" name="箭头: 右弧形 35"/>
          <p:cNvSpPr/>
          <p:nvPr/>
        </p:nvSpPr>
        <p:spPr>
          <a:xfrm rot="16200000" flipH="1">
            <a:off x="6038324" y="3004514"/>
            <a:ext cx="910252" cy="533713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文本框 36"/>
          <p:cNvSpPr txBox="1"/>
          <p:nvPr/>
        </p:nvSpPr>
        <p:spPr>
          <a:xfrm>
            <a:off x="5939451" y="5705418"/>
            <a:ext cx="1107996" cy="369332"/>
          </a:xfrm>
          <a:prstGeom prst="rect">
            <a:avLst/>
          </a:prstGeom>
          <a:noFill/>
        </p:spPr>
        <p:txBody>
          <a:bodyPr wrap="none" rtlCol="0">
            <a:spAutoFit/>
          </a:bodyPr>
          <a:lstStyle/>
          <a:p>
            <a:r>
              <a:rPr lang="zh-CN" altLang="en-US" dirty="0"/>
              <a:t>精度损失</a:t>
            </a:r>
            <a:endParaRPr lang="zh-CN" altLang="en-US" dirty="0"/>
          </a:p>
        </p:txBody>
      </p:sp>
      <p:sp>
        <p:nvSpPr>
          <p:cNvPr id="38" name="文本框 37"/>
          <p:cNvSpPr txBox="1"/>
          <p:nvPr/>
        </p:nvSpPr>
        <p:spPr>
          <a:xfrm>
            <a:off x="9244854" y="2949579"/>
            <a:ext cx="2443298" cy="369332"/>
          </a:xfrm>
          <a:prstGeom prst="rect">
            <a:avLst/>
          </a:prstGeom>
          <a:noFill/>
        </p:spPr>
        <p:txBody>
          <a:bodyPr wrap="none" rtlCol="0">
            <a:spAutoFit/>
          </a:bodyPr>
          <a:lstStyle/>
          <a:p>
            <a:r>
              <a:rPr lang="en-US" altLang="zh-CN" b="1" dirty="0">
                <a:solidFill>
                  <a:srgbClr val="C00000"/>
                </a:solidFill>
              </a:rPr>
              <a:t>2</a:t>
            </a:r>
            <a:r>
              <a:rPr lang="en-US" altLang="zh-CN" b="1" baseline="30000" dirty="0">
                <a:solidFill>
                  <a:srgbClr val="C00000"/>
                </a:solidFill>
              </a:rPr>
              <a:t>-10</a:t>
            </a:r>
            <a:r>
              <a:rPr lang="en-US" altLang="zh-CN" dirty="0"/>
              <a:t> = 0.00098 </a:t>
            </a:r>
            <a:r>
              <a:rPr lang="zh-CN" altLang="en-US" dirty="0"/>
              <a:t>（</a:t>
            </a:r>
            <a:r>
              <a:rPr lang="en-US" altLang="zh-CN" b="1" dirty="0">
                <a:solidFill>
                  <a:srgbClr val="C00000"/>
                </a:solidFill>
              </a:rPr>
              <a:t>10</a:t>
            </a:r>
            <a:r>
              <a:rPr lang="en-US" altLang="zh-CN" b="1" baseline="30000" dirty="0">
                <a:solidFill>
                  <a:srgbClr val="C00000"/>
                </a:solidFill>
              </a:rPr>
              <a:t>-3</a:t>
            </a:r>
            <a:r>
              <a:rPr lang="zh-CN" altLang="en-US" dirty="0"/>
              <a:t>）</a:t>
            </a:r>
            <a:endParaRPr lang="zh-CN" altLang="en-US" dirty="0"/>
          </a:p>
        </p:txBody>
      </p:sp>
      <p:sp>
        <p:nvSpPr>
          <p:cNvPr id="4" name="矩形 3"/>
          <p:cNvSpPr/>
          <p:nvPr/>
        </p:nvSpPr>
        <p:spPr>
          <a:xfrm>
            <a:off x="4817030" y="5355983"/>
            <a:ext cx="3667423" cy="369332"/>
          </a:xfrm>
          <a:prstGeom prst="rect">
            <a:avLst/>
          </a:prstGeom>
        </p:spPr>
        <p:txBody>
          <a:bodyPr wrap="square">
            <a:spAutoFit/>
          </a:bodyPr>
          <a:lstStyle/>
          <a:p>
            <a:r>
              <a:rPr lang="en-US" altLang="zh-CN" b="1" dirty="0">
                <a:solidFill>
                  <a:srgbClr val="404040"/>
                </a:solidFill>
                <a:latin typeface="quote-cjk-patch"/>
              </a:rPr>
              <a:t>From float number to fixed number</a:t>
            </a:r>
            <a:endParaRPr lang="zh-CN" altLang="en-US" dirty="0"/>
          </a:p>
        </p:txBody>
      </p:sp>
      <p:sp>
        <p:nvSpPr>
          <p:cNvPr id="17" name="矩形 16"/>
          <p:cNvSpPr/>
          <p:nvPr/>
        </p:nvSpPr>
        <p:spPr>
          <a:xfrm>
            <a:off x="513670" y="497690"/>
            <a:ext cx="11164659" cy="461665"/>
          </a:xfrm>
          <a:prstGeom prst="rect">
            <a:avLst/>
          </a:prstGeom>
        </p:spPr>
        <p:txBody>
          <a:bodyPr wrap="none">
            <a:spAutoFit/>
          </a:bodyPr>
          <a:lstStyle/>
          <a:p>
            <a:r>
              <a:rPr lang="en-US" altLang="zh-CN" sz="2400" b="1" dirty="0">
                <a:latin typeface="微软雅黑" panose="020B0503020204020204" pitchFamily="34" charset="-122"/>
                <a:ea typeface="微软雅黑" panose="020B0503020204020204" pitchFamily="34" charset="-122"/>
              </a:rPr>
              <a:t>Challenge 1: Precision Loss and Numerical Overflow from Quantization</a:t>
            </a:r>
            <a:endParaRPr lang="en-US" altLang="zh-CN" sz="24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0609" y="-228583"/>
            <a:ext cx="9746343" cy="1337384"/>
          </a:xfrm>
        </p:spPr>
        <p:txBody>
          <a:bodyPr/>
          <a:lstStyle/>
          <a:p>
            <a:r>
              <a:rPr lang="zh-CN" altLang="en-US" dirty="0"/>
              <a:t>如何避免精度损失</a:t>
            </a:r>
            <a:r>
              <a:rPr lang="en-US" altLang="zh-CN" dirty="0"/>
              <a:t>/</a:t>
            </a:r>
            <a:r>
              <a:rPr lang="zh-CN" altLang="en-US" dirty="0"/>
              <a:t>数值溢出问题</a:t>
            </a:r>
            <a:br>
              <a:rPr lang="en-US" altLang="zh-CN" dirty="0"/>
            </a:br>
            <a:r>
              <a:rPr lang="en-US" altLang="zh-CN" sz="2400" dirty="0"/>
              <a:t>How to mitigate precision loss and numerical overflow issues</a:t>
            </a:r>
            <a:endParaRPr lang="zh-CN" altLang="en-US"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a:p>
        </p:txBody>
      </p:sp>
      <p:pic>
        <p:nvPicPr>
          <p:cNvPr id="14" name="Picture 2" descr="https://miro.medium.com/v2/resize:fit:700/1*cQOlAyOZynGzzq4QB0YhZA.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6267" y="3987229"/>
            <a:ext cx="5406829" cy="1745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内容占位符 1"/>
          <p:cNvSpPr txBox="1"/>
          <p:nvPr/>
        </p:nvSpPr>
        <p:spPr>
          <a:xfrm>
            <a:off x="119780" y="1258223"/>
            <a:ext cx="5779805" cy="2455859"/>
          </a:xfrm>
          <a:prstGeom prst="rect">
            <a:avLst/>
          </a:prstGeom>
        </p:spPr>
        <p:txBody>
          <a:bodyPr>
            <a:norm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Wingdings" panose="05000000000000000000" pitchFamily="2" charset="2"/>
              <a:buChar char="n"/>
            </a:pPr>
            <a:r>
              <a:rPr lang="zh-CN" altLang="en-US" sz="2400" kern="0" dirty="0"/>
              <a:t>基于</a:t>
            </a:r>
            <a:r>
              <a:rPr lang="en-US" altLang="zh-CN" sz="2400" kern="0" dirty="0" err="1"/>
              <a:t>Qkeras</a:t>
            </a:r>
            <a:r>
              <a:rPr lang="zh-CN" altLang="en-US" sz="2400" kern="0" dirty="0"/>
              <a:t>的</a:t>
            </a:r>
            <a:r>
              <a:rPr lang="zh-CN" altLang="en-US" sz="2400" kern="0" dirty="0">
                <a:solidFill>
                  <a:srgbClr val="C00000"/>
                </a:solidFill>
              </a:rPr>
              <a:t>量化感知训练     </a:t>
            </a:r>
            <a:r>
              <a:rPr lang="en-US" altLang="zh-CN" sz="2400" kern="0" dirty="0">
                <a:solidFill>
                  <a:srgbClr val="C00000"/>
                </a:solidFill>
              </a:rPr>
              <a:t>      </a:t>
            </a:r>
            <a:r>
              <a:rPr lang="zh-CN" altLang="en-US" sz="2400" b="0" kern="0" dirty="0"/>
              <a:t>（</a:t>
            </a:r>
            <a:r>
              <a:rPr lang="en-US" altLang="zh-CN" sz="2400" b="0" kern="0" dirty="0">
                <a:latin typeface="Calibri" panose="020F0502020204030204" pitchFamily="34" charset="0"/>
                <a:ea typeface="黑体" panose="02010609060101010101" pitchFamily="49" charset="-122"/>
              </a:rPr>
              <a:t>Quantization aware training)</a:t>
            </a:r>
            <a:endParaRPr lang="en-US" altLang="zh-CN" sz="2400" kern="0" dirty="0"/>
          </a:p>
          <a:p>
            <a:pPr lvl="1">
              <a:lnSpc>
                <a:spcPct val="120000"/>
              </a:lnSpc>
              <a:buFont typeface="Wingdings" panose="05000000000000000000" pitchFamily="2" charset="2"/>
              <a:buChar char="p"/>
            </a:pPr>
            <a:r>
              <a:rPr lang="zh-CN" altLang="en-US" sz="2000" b="0" kern="0" dirty="0"/>
              <a:t>前向传播 </a:t>
            </a:r>
            <a:r>
              <a:rPr lang="en-US" altLang="zh-CN" sz="2000" b="0" kern="0" dirty="0"/>
              <a:t>(</a:t>
            </a:r>
            <a:r>
              <a:rPr lang="zh-CN" altLang="en-US" sz="2000" b="0" kern="0" dirty="0"/>
              <a:t>计算损失函数</a:t>
            </a:r>
            <a:r>
              <a:rPr lang="en-US" altLang="zh-CN" sz="2000" b="0" kern="0" dirty="0"/>
              <a:t>)——</a:t>
            </a:r>
            <a:r>
              <a:rPr lang="zh-CN" altLang="en-US" sz="2000" b="0" kern="0" dirty="0"/>
              <a:t>定点化参数</a:t>
            </a:r>
            <a:br>
              <a:rPr lang="en-US" altLang="zh-CN" sz="2000" b="0" kern="0" dirty="0"/>
            </a:br>
            <a:r>
              <a:rPr lang="zh-CN" altLang="en-US" sz="2000" b="0" kern="0" dirty="0"/>
              <a:t>反向传播 </a:t>
            </a:r>
            <a:r>
              <a:rPr lang="en-US" altLang="zh-CN" sz="2000" b="0" kern="0" dirty="0"/>
              <a:t>(</a:t>
            </a:r>
            <a:r>
              <a:rPr lang="zh-CN" altLang="en-US" sz="2000" b="0" kern="0" dirty="0"/>
              <a:t>梯度计算更新参数</a:t>
            </a:r>
            <a:r>
              <a:rPr lang="en-US" altLang="zh-CN" sz="2000" b="0" kern="0" dirty="0"/>
              <a:t>)——</a:t>
            </a:r>
            <a:r>
              <a:rPr lang="zh-CN" altLang="en-US" sz="2000" b="0" kern="0" dirty="0"/>
              <a:t>浮点数</a:t>
            </a:r>
            <a:endParaRPr lang="en-US" altLang="zh-CN" sz="2000" b="0" kern="0" dirty="0"/>
          </a:p>
          <a:p>
            <a:pPr lvl="1">
              <a:lnSpc>
                <a:spcPct val="120000"/>
              </a:lnSpc>
              <a:buFont typeface="Wingdings" panose="05000000000000000000" pitchFamily="2" charset="2"/>
              <a:buChar char="p"/>
            </a:pPr>
            <a:r>
              <a:rPr lang="zh-CN" altLang="en-US" sz="2000" b="0" kern="0" dirty="0"/>
              <a:t>减少计算中数值溢出</a:t>
            </a:r>
            <a:endParaRPr lang="en-US" altLang="zh-CN" sz="2000" b="0" kern="0" dirty="0"/>
          </a:p>
          <a:p>
            <a:pPr lvl="1">
              <a:lnSpc>
                <a:spcPct val="120000"/>
              </a:lnSpc>
              <a:buFont typeface="Wingdings" panose="05000000000000000000" pitchFamily="2" charset="2"/>
              <a:buChar char="p"/>
            </a:pPr>
            <a:r>
              <a:rPr lang="zh-CN" altLang="en-US" sz="2000" b="0" kern="0" dirty="0"/>
              <a:t>减小定点化所需位宽</a:t>
            </a:r>
            <a:r>
              <a:rPr lang="en-US" altLang="zh-CN" sz="2000" b="0" kern="0" dirty="0"/>
              <a:t>——</a:t>
            </a:r>
            <a:r>
              <a:rPr lang="zh-CN" altLang="en-US" sz="2000" b="0" kern="0" dirty="0"/>
              <a:t>节约</a:t>
            </a:r>
            <a:r>
              <a:rPr lang="en-US" altLang="zh-CN" sz="2000" b="0" kern="0" dirty="0"/>
              <a:t>FPGA</a:t>
            </a:r>
            <a:r>
              <a:rPr lang="zh-CN" altLang="en-US" sz="2000" b="0" kern="0" dirty="0"/>
              <a:t>资源</a:t>
            </a:r>
            <a:endParaRPr lang="en-US" altLang="zh-CN" sz="2000" b="0" kern="0" dirty="0"/>
          </a:p>
        </p:txBody>
      </p:sp>
      <p:sp>
        <p:nvSpPr>
          <p:cNvPr id="16" name="内容占位符 1"/>
          <p:cNvSpPr txBox="1"/>
          <p:nvPr/>
        </p:nvSpPr>
        <p:spPr>
          <a:xfrm>
            <a:off x="6156088" y="1209938"/>
            <a:ext cx="5779804" cy="1209940"/>
          </a:xfrm>
          <a:prstGeom prst="rect">
            <a:avLst/>
          </a:prstGeom>
        </p:spPr>
        <p:txBody>
          <a:bodyPr>
            <a:norm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Wingdings" panose="05000000000000000000" pitchFamily="2" charset="2"/>
              <a:buChar char="n"/>
            </a:pPr>
            <a:r>
              <a:rPr lang="zh-CN" altLang="en-US" sz="2600" b="0" kern="0" dirty="0">
                <a:latin typeface="Calibri" panose="020F0502020204030204" pitchFamily="34" charset="0"/>
                <a:ea typeface="黑体" panose="02010609060101010101" pitchFamily="49" charset="-122"/>
              </a:rPr>
              <a:t>通过采用定点化网络改善精度</a:t>
            </a:r>
            <a:endParaRPr lang="en-US" altLang="zh-CN" sz="2600" b="0" kern="0" dirty="0">
              <a:latin typeface="Calibri" panose="020F0502020204030204" pitchFamily="34" charset="0"/>
              <a:ea typeface="黑体" panose="02010609060101010101" pitchFamily="49" charset="-122"/>
            </a:endParaRPr>
          </a:p>
          <a:p>
            <a:pPr lvl="1">
              <a:buFont typeface="Wingdings" panose="05000000000000000000" pitchFamily="2" charset="2"/>
              <a:buChar char="p"/>
            </a:pPr>
            <a:r>
              <a:rPr lang="en-US" altLang="zh-CN" sz="2000" b="0" kern="0" dirty="0">
                <a:latin typeface="Calibri" panose="020F0502020204030204" pitchFamily="34" charset="0"/>
                <a:ea typeface="黑体" panose="02010609060101010101" pitchFamily="49" charset="-122"/>
              </a:rPr>
              <a:t>Quantization after training -&gt; Quantization aware training</a:t>
            </a:r>
            <a:endParaRPr lang="en-US" altLang="zh-CN" sz="2000" b="0" kern="0" dirty="0">
              <a:latin typeface="Calibri" panose="020F0502020204030204" pitchFamily="34" charset="0"/>
              <a:ea typeface="黑体" panose="02010609060101010101" pitchFamily="49" charset="-122"/>
            </a:endParaRPr>
          </a:p>
        </p:txBody>
      </p:sp>
      <p:grpSp>
        <p:nvGrpSpPr>
          <p:cNvPr id="6" name="组合 5"/>
          <p:cNvGrpSpPr/>
          <p:nvPr/>
        </p:nvGrpSpPr>
        <p:grpSpPr>
          <a:xfrm>
            <a:off x="6096000" y="3929982"/>
            <a:ext cx="5839892" cy="2063807"/>
            <a:chOff x="6125647" y="2722797"/>
            <a:chExt cx="5839892" cy="2063807"/>
          </a:xfrm>
        </p:grpSpPr>
        <p:pic>
          <p:nvPicPr>
            <p:cNvPr id="18" name="图片 17"/>
            <p:cNvPicPr>
              <a:picLocks noChangeAspect="1"/>
            </p:cNvPicPr>
            <p:nvPr/>
          </p:nvPicPr>
          <p:blipFill>
            <a:blip r:embed="rId2"/>
            <a:stretch>
              <a:fillRect/>
            </a:stretch>
          </p:blipFill>
          <p:spPr>
            <a:xfrm>
              <a:off x="6125647" y="2722797"/>
              <a:ext cx="2668207" cy="2063807"/>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068" y="2722797"/>
              <a:ext cx="2578471" cy="1910831"/>
            </a:xfrm>
            <a:prstGeom prst="rect">
              <a:avLst/>
            </a:prstGeom>
          </p:spPr>
        </p:pic>
        <p:sp>
          <p:nvSpPr>
            <p:cNvPr id="4" name="箭头: 右 3"/>
            <p:cNvSpPr/>
            <p:nvPr/>
          </p:nvSpPr>
          <p:spPr bwMode="auto">
            <a:xfrm>
              <a:off x="8892073" y="3429000"/>
              <a:ext cx="298580" cy="275253"/>
            </a:xfrm>
            <a:prstGeom prst="rightArrow">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1" u="none" strike="noStrike" cap="none" normalizeH="0" baseline="0">
                <a:ln>
                  <a:noFill/>
                </a:ln>
                <a:solidFill>
                  <a:schemeClr val="tx1"/>
                </a:solidFill>
                <a:effectLst/>
                <a:latin typeface="Arial" panose="020B0604020202020204" pitchFamily="34" charset="0"/>
              </a:endParaRPr>
            </a:p>
          </p:txBody>
        </p:sp>
      </p:grpSp>
      <p:sp>
        <p:nvSpPr>
          <p:cNvPr id="13" name="文本框 12"/>
          <p:cNvSpPr txBox="1"/>
          <p:nvPr/>
        </p:nvSpPr>
        <p:spPr>
          <a:xfrm>
            <a:off x="7198428" y="3572501"/>
            <a:ext cx="824345" cy="369332"/>
          </a:xfrm>
          <a:prstGeom prst="rect">
            <a:avLst/>
          </a:prstGeom>
          <a:noFill/>
        </p:spPr>
        <p:txBody>
          <a:bodyPr wrap="square">
            <a:spAutoFit/>
          </a:bodyPr>
          <a:lstStyle/>
          <a:p>
            <a:r>
              <a:rPr lang="en-US" altLang="zh-CN" sz="1800" b="0" kern="0" dirty="0">
                <a:latin typeface="Calibri" panose="020F0502020204030204" pitchFamily="34" charset="0"/>
                <a:ea typeface="黑体" panose="02010609060101010101" pitchFamily="49" charset="-122"/>
              </a:rPr>
              <a:t>Keras</a:t>
            </a:r>
            <a:endParaRPr lang="zh-CN" altLang="en-US" dirty="0"/>
          </a:p>
        </p:txBody>
      </p:sp>
      <p:sp>
        <p:nvSpPr>
          <p:cNvPr id="17" name="文本框 16"/>
          <p:cNvSpPr txBox="1"/>
          <p:nvPr/>
        </p:nvSpPr>
        <p:spPr>
          <a:xfrm>
            <a:off x="10372528" y="3532942"/>
            <a:ext cx="982842" cy="369332"/>
          </a:xfrm>
          <a:prstGeom prst="rect">
            <a:avLst/>
          </a:prstGeom>
          <a:noFill/>
        </p:spPr>
        <p:txBody>
          <a:bodyPr wrap="square">
            <a:spAutoFit/>
          </a:bodyPr>
          <a:lstStyle/>
          <a:p>
            <a:r>
              <a:rPr lang="en-US" altLang="zh-CN" kern="0" dirty="0">
                <a:latin typeface="Calibri" panose="020F0502020204030204" pitchFamily="34" charset="0"/>
                <a:ea typeface="黑体" panose="02010609060101010101" pitchFamily="49" charset="-122"/>
              </a:rPr>
              <a:t>Qk</a:t>
            </a:r>
            <a:r>
              <a:rPr lang="en-US" altLang="zh-CN" sz="1800" b="0" kern="0" dirty="0">
                <a:latin typeface="Calibri" panose="020F0502020204030204" pitchFamily="34" charset="0"/>
                <a:ea typeface="黑体" panose="02010609060101010101" pitchFamily="49" charset="-122"/>
              </a:rPr>
              <a:t>eras</a:t>
            </a:r>
            <a:endParaRPr lang="zh-CN"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4643" y="-62763"/>
            <a:ext cx="10233502" cy="1049665"/>
          </a:xfrm>
        </p:spPr>
        <p:txBody>
          <a:bodyPr/>
          <a:lstStyle/>
          <a:p>
            <a:r>
              <a:rPr lang="en-US" altLang="zh-CN" dirty="0"/>
              <a:t>FPGA</a:t>
            </a:r>
            <a:r>
              <a:rPr lang="zh-CN" altLang="en-US" dirty="0"/>
              <a:t>部署的挑战</a:t>
            </a:r>
            <a:r>
              <a:rPr lang="en-US" altLang="zh-CN" dirty="0"/>
              <a:t>2</a:t>
            </a:r>
            <a:r>
              <a:rPr lang="zh-CN" altLang="en-US" dirty="0"/>
              <a:t>：如何节省逻辑资源</a:t>
            </a:r>
            <a:br>
              <a:rPr lang="en-US" altLang="zh-CN" dirty="0"/>
            </a:br>
            <a:r>
              <a:rPr lang="en-US" altLang="zh-CN" sz="2400" dirty="0"/>
              <a:t>Challenge 2: how to save FPGA logic resources</a:t>
            </a:r>
            <a:endParaRPr lang="zh-CN" altLang="en-US" dirty="0"/>
          </a:p>
        </p:txBody>
      </p:sp>
      <p:sp>
        <p:nvSpPr>
          <p:cNvPr id="3" name="灯片编号占位符 2"/>
          <p:cNvSpPr>
            <a:spLocks noGrp="1"/>
          </p:cNvSpPr>
          <p:nvPr>
            <p:ph type="sldNum" sz="quarter" idx="12"/>
          </p:nvPr>
        </p:nvSpPr>
        <p:spPr>
          <a:xfrm>
            <a:off x="9319496" y="6519863"/>
            <a:ext cx="2844800" cy="338137"/>
          </a:xfrm>
        </p:spPr>
        <p:txBody>
          <a:bodyPr/>
          <a:lstStyle/>
          <a:p>
            <a:fld id="{14AA028F-72E1-4808-9DD3-2CE970B1B937}" type="slidenum">
              <a:rPr lang="zh-CN" altLang="en-US" smtClean="0"/>
            </a:fld>
            <a:endParaRPr lang="zh-CN" altLang="en-US" dirty="0"/>
          </a:p>
        </p:txBody>
      </p:sp>
      <p:sp>
        <p:nvSpPr>
          <p:cNvPr id="6" name="内容占位符 1"/>
          <p:cNvSpPr txBox="1"/>
          <p:nvPr/>
        </p:nvSpPr>
        <p:spPr>
          <a:xfrm>
            <a:off x="104313" y="1468497"/>
            <a:ext cx="11003213" cy="792445"/>
          </a:xfrm>
          <a:prstGeom prst="rect">
            <a:avLst/>
          </a:prstGeom>
        </p:spPr>
        <p:txBody>
          <a:bodyPr>
            <a:norm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50000"/>
              </a:lnSpc>
              <a:buFont typeface="Wingdings" panose="05000000000000000000" pitchFamily="2" charset="2"/>
              <a:buChar char="n"/>
            </a:pPr>
            <a:r>
              <a:rPr lang="zh-CN" altLang="en-US" sz="2600" kern="0" dirty="0">
                <a:latin typeface="Calibri" panose="020F0502020204030204" pitchFamily="34" charset="0"/>
                <a:ea typeface="黑体" panose="02010609060101010101" pitchFamily="49" charset="-122"/>
              </a:rPr>
              <a:t>利用神经网络往往存在冗余的特点</a:t>
            </a:r>
            <a:r>
              <a:rPr lang="zh-CN" altLang="en-US" sz="2600" b="0" kern="0" dirty="0">
                <a:latin typeface="Calibri" panose="020F0502020204030204" pitchFamily="34" charset="0"/>
                <a:ea typeface="黑体" panose="02010609060101010101" pitchFamily="49" charset="-122"/>
              </a:rPr>
              <a:t>，</a:t>
            </a:r>
            <a:r>
              <a:rPr lang="zh-CN" altLang="en-US" sz="2600" kern="0" dirty="0">
                <a:solidFill>
                  <a:srgbClr val="C00000"/>
                </a:solidFill>
                <a:latin typeface="Calibri" panose="020F0502020204030204" pitchFamily="34" charset="0"/>
                <a:ea typeface="黑体" panose="02010609060101010101" pitchFamily="49" charset="-122"/>
              </a:rPr>
              <a:t>进行“剪枝”（</a:t>
            </a:r>
            <a:r>
              <a:rPr lang="en-US" altLang="zh-CN" sz="2600" kern="0" dirty="0">
                <a:solidFill>
                  <a:srgbClr val="C00000"/>
                </a:solidFill>
                <a:latin typeface="Calibri" panose="020F0502020204030204" pitchFamily="34" charset="0"/>
                <a:ea typeface="黑体" panose="02010609060101010101" pitchFamily="49" charset="-122"/>
              </a:rPr>
              <a:t>pruning</a:t>
            </a:r>
            <a:r>
              <a:rPr lang="zh-CN" altLang="en-US" sz="2600" kern="0" dirty="0">
                <a:solidFill>
                  <a:srgbClr val="C00000"/>
                </a:solidFill>
                <a:latin typeface="Calibri" panose="020F0502020204030204" pitchFamily="34" charset="0"/>
                <a:ea typeface="黑体" panose="02010609060101010101" pitchFamily="49" charset="-122"/>
              </a:rPr>
              <a:t>）操作</a:t>
            </a:r>
            <a:endParaRPr lang="en-US" altLang="zh-CN" sz="2600" kern="0" dirty="0">
              <a:solidFill>
                <a:srgbClr val="C00000"/>
              </a:solidFill>
              <a:latin typeface="Calibri" panose="020F0502020204030204" pitchFamily="34" charset="0"/>
              <a:ea typeface="黑体" panose="02010609060101010101" pitchFamily="49" charset="-122"/>
            </a:endParaRPr>
          </a:p>
        </p:txBody>
      </p:sp>
      <p:pic>
        <p:nvPicPr>
          <p:cNvPr id="7" name="Picture 2" descr="https://deepgram.com/_next/image?url=https%3A%2F%2Fwww.datocms-assets.com%2F96965%2F1692654276-8580ddfe-36e5-449a-af47-fd1ec84bd55c_858x466.jpg&amp;w=3840&amp;q=75"/>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373690" y="3814874"/>
            <a:ext cx="5273145" cy="2864525"/>
          </a:xfrm>
          <a:prstGeom prst="rect">
            <a:avLst/>
          </a:prstGeom>
          <a:noFill/>
          <a:extLst>
            <a:ext uri="{909E8E84-426E-40DD-AFC4-6F175D3DCCD1}">
              <a14:hiddenFill xmlns:a14="http://schemas.microsoft.com/office/drawing/2010/main">
                <a:solidFill>
                  <a:srgbClr val="FFFFFF"/>
                </a:solidFill>
              </a14:hiddenFill>
            </a:ext>
          </a:extLst>
        </p:spPr>
      </p:pic>
      <p:sp>
        <p:nvSpPr>
          <p:cNvPr id="8" name="内容占位符 1"/>
          <p:cNvSpPr txBox="1"/>
          <p:nvPr/>
        </p:nvSpPr>
        <p:spPr>
          <a:xfrm>
            <a:off x="6436952" y="6491971"/>
            <a:ext cx="4689051" cy="338137"/>
          </a:xfrm>
          <a:prstGeom prst="rect">
            <a:avLst/>
          </a:prstGeom>
        </p:spPr>
        <p:txBody>
          <a:bodyPr>
            <a:normAutofit fontScale="77500" lnSpcReduction="20000"/>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buNone/>
            </a:pPr>
            <a:r>
              <a:rPr lang="zh-CN" altLang="en-US" sz="2000" b="0" kern="0" dirty="0">
                <a:latin typeface="Calibri" panose="020F0502020204030204" pitchFamily="34" charset="0"/>
                <a:ea typeface="黑体" panose="02010609060101010101" pitchFamily="49" charset="-122"/>
              </a:rPr>
              <a:t>剪枝前后的资源占用量效果对比（</a:t>
            </a:r>
            <a:r>
              <a:rPr lang="en-US" altLang="zh-CN" sz="2000" b="0" kern="0" dirty="0">
                <a:latin typeface="Calibri" panose="020F0502020204030204" pitchFamily="34" charset="0"/>
                <a:ea typeface="黑体" panose="02010609060101010101" pitchFamily="49" charset="-122"/>
              </a:rPr>
              <a:t>Structure B</a:t>
            </a:r>
            <a:r>
              <a:rPr lang="zh-CN" altLang="en-US" sz="2000" b="0" kern="0" dirty="0">
                <a:latin typeface="Calibri" panose="020F0502020204030204" pitchFamily="34" charset="0"/>
                <a:ea typeface="黑体" panose="02010609060101010101" pitchFamily="49" charset="-122"/>
              </a:rPr>
              <a:t>）</a:t>
            </a:r>
            <a:endParaRPr lang="en-US" altLang="zh-CN" sz="2000" b="0" kern="0" dirty="0">
              <a:latin typeface="Calibri" panose="020F0502020204030204" pitchFamily="34" charset="0"/>
              <a:ea typeface="黑体" panose="02010609060101010101" pitchFamily="49" charset="-122"/>
            </a:endParaRPr>
          </a:p>
        </p:txBody>
      </p:sp>
      <p:pic>
        <p:nvPicPr>
          <p:cNvPr id="9" name="图片 8"/>
          <p:cNvPicPr>
            <a:picLocks noChangeAspect="1"/>
          </p:cNvPicPr>
          <p:nvPr/>
        </p:nvPicPr>
        <p:blipFill>
          <a:blip r:embed="rId2"/>
          <a:stretch>
            <a:fillRect/>
          </a:stretch>
        </p:blipFill>
        <p:spPr>
          <a:xfrm>
            <a:off x="6194907" y="2465243"/>
            <a:ext cx="5075912" cy="2389584"/>
          </a:xfrm>
          <a:prstGeom prst="rect">
            <a:avLst/>
          </a:prstGeom>
        </p:spPr>
      </p:pic>
      <p:pic>
        <p:nvPicPr>
          <p:cNvPr id="4" name="图片 3"/>
          <p:cNvPicPr>
            <a:picLocks noChangeAspect="1"/>
          </p:cNvPicPr>
          <p:nvPr/>
        </p:nvPicPr>
        <p:blipFill>
          <a:blip r:embed="rId3"/>
          <a:stretch>
            <a:fillRect/>
          </a:stretch>
        </p:blipFill>
        <p:spPr>
          <a:xfrm>
            <a:off x="6375258" y="4887495"/>
            <a:ext cx="4886325" cy="1400175"/>
          </a:xfrm>
          <a:prstGeom prst="rect">
            <a:avLst/>
          </a:prstGeom>
        </p:spPr>
      </p:pic>
      <p:sp>
        <p:nvSpPr>
          <p:cNvPr id="12" name="文本框 11"/>
          <p:cNvSpPr txBox="1"/>
          <p:nvPr/>
        </p:nvSpPr>
        <p:spPr>
          <a:xfrm>
            <a:off x="-388717" y="2127106"/>
            <a:ext cx="6797961" cy="1536511"/>
          </a:xfrm>
          <a:prstGeom prst="rect">
            <a:avLst/>
          </a:prstGeom>
          <a:noFill/>
        </p:spPr>
        <p:txBody>
          <a:bodyPr wrap="square">
            <a:spAutoFit/>
          </a:bodyPr>
          <a:lstStyle/>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去除部分节点</a:t>
            </a:r>
            <a:r>
              <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a:t>
            </a:r>
            <a:r>
              <a:rPr kumimoji="0" lang="zh-CN" altLang="en-US"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参数，对网络精度仅有微小影响</a:t>
            </a:r>
            <a:endPar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zh-CN" sz="2200" b="0"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Times New Roman" panose="02020603050405020304" pitchFamily="18" charset="0"/>
              </a:rPr>
              <a:t>大而稀疏</a:t>
            </a:r>
            <a:r>
              <a:rPr kumimoji="0" lang="zh-CN"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rPr>
              <a:t>的结构</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rPr>
              <a:t>更具</a:t>
            </a:r>
            <a:r>
              <a:rPr kumimoji="0" lang="zh-CN"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rPr>
              <a:t>优势</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22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网络结构选取：</a:t>
            </a:r>
            <a:r>
              <a:rPr lang="en-US" altLang="zh-CN" sz="22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24-48-32-16-8-1</a:t>
            </a:r>
            <a:endParaRPr kumimoji="0" lang="en-US" altLang="zh-CN" sz="22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p:sp>
        <p:nvSpPr>
          <p:cNvPr id="10" name="矩形 9"/>
          <p:cNvSpPr/>
          <p:nvPr/>
        </p:nvSpPr>
        <p:spPr bwMode="auto">
          <a:xfrm>
            <a:off x="10243127" y="2836050"/>
            <a:ext cx="665018" cy="254340"/>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1" u="none" strike="noStrike" cap="none" normalizeH="0" baseline="0">
              <a:ln>
                <a:noFill/>
              </a:ln>
              <a:noFill/>
              <a:effectLst/>
              <a:latin typeface="Arial" panose="020B0604020202020204" pitchFamily="34" charset="0"/>
            </a:endParaRPr>
          </a:p>
        </p:txBody>
      </p:sp>
      <p:sp>
        <p:nvSpPr>
          <p:cNvPr id="13" name="矩形 12"/>
          <p:cNvSpPr/>
          <p:nvPr/>
        </p:nvSpPr>
        <p:spPr bwMode="auto">
          <a:xfrm>
            <a:off x="10243127" y="4019285"/>
            <a:ext cx="665018" cy="254340"/>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1" u="none" strike="noStrike" cap="none" normalizeH="0" baseline="0">
              <a:ln>
                <a:noFill/>
              </a:ln>
              <a:noFill/>
              <a:effectLst/>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92207" y="16809"/>
            <a:ext cx="9753594" cy="838200"/>
          </a:xfrm>
        </p:spPr>
        <p:txBody>
          <a:bodyPr/>
          <a:lstStyle/>
          <a:p>
            <a:r>
              <a:rPr lang="zh-CN" altLang="en-US" dirty="0"/>
              <a:t>进一步节省资源：逐参数位宽优化</a:t>
            </a:r>
            <a:br>
              <a:rPr lang="en-US" altLang="zh-CN" dirty="0"/>
            </a:br>
            <a:r>
              <a:rPr lang="en-US" altLang="zh-CN" sz="2400" dirty="0"/>
              <a:t>Further improvements: Parameter-wise </a:t>
            </a:r>
            <a:r>
              <a:rPr lang="en-US" altLang="zh-CN" sz="2400" dirty="0" err="1"/>
              <a:t>bitwidth</a:t>
            </a:r>
            <a:r>
              <a:rPr lang="en-US" altLang="zh-CN" sz="2400" dirty="0"/>
              <a:t> optimization</a:t>
            </a:r>
            <a:endParaRPr lang="zh-CN" altLang="en-US" dirty="0"/>
          </a:p>
        </p:txBody>
      </p:sp>
      <p:sp>
        <p:nvSpPr>
          <p:cNvPr id="3" name="灯片编号占位符 2"/>
          <p:cNvSpPr>
            <a:spLocks noGrp="1"/>
          </p:cNvSpPr>
          <p:nvPr>
            <p:ph type="sldNum" sz="quarter" idx="12"/>
          </p:nvPr>
        </p:nvSpPr>
        <p:spPr>
          <a:xfrm>
            <a:off x="9339949" y="6519863"/>
            <a:ext cx="2844800" cy="338137"/>
          </a:xfrm>
        </p:spPr>
        <p:txBody>
          <a:bodyPr/>
          <a:lstStyle/>
          <a:p>
            <a:fld id="{14AA028F-72E1-4808-9DD3-2CE970B1B937}" type="slidenum">
              <a:rPr lang="zh-CN" altLang="en-US" smtClean="0"/>
            </a:fld>
            <a:endParaRPr lang="zh-CN" altLang="en-US"/>
          </a:p>
        </p:txBody>
      </p:sp>
      <p:sp>
        <p:nvSpPr>
          <p:cNvPr id="7" name="内容占位符 1"/>
          <p:cNvSpPr txBox="1"/>
          <p:nvPr/>
        </p:nvSpPr>
        <p:spPr>
          <a:xfrm>
            <a:off x="296939" y="1142706"/>
            <a:ext cx="7714947" cy="481863"/>
          </a:xfrm>
          <a:prstGeom prst="rect">
            <a:avLst/>
          </a:prstGeom>
        </p:spPr>
        <p:txBody>
          <a:bodyPr>
            <a:normAutofit lnSpcReduction="10000"/>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Wingdings" panose="05000000000000000000" pitchFamily="2" charset="2"/>
              <a:buChar char="n"/>
            </a:pPr>
            <a:r>
              <a:rPr lang="zh-CN" altLang="en-US" sz="2600" kern="0" dirty="0">
                <a:solidFill>
                  <a:srgbClr val="C00000"/>
                </a:solidFill>
                <a:latin typeface="Calibri" panose="020F0502020204030204" pitchFamily="34" charset="0"/>
                <a:ea typeface="黑体" panose="02010609060101010101" pitchFamily="49" charset="-122"/>
              </a:rPr>
              <a:t>利用</a:t>
            </a:r>
            <a:r>
              <a:rPr lang="en-US" altLang="zh-CN" sz="2600" kern="0" dirty="0">
                <a:solidFill>
                  <a:srgbClr val="C00000"/>
                </a:solidFill>
                <a:latin typeface="Calibri" panose="020F0502020204030204" pitchFamily="34" charset="0"/>
                <a:ea typeface="黑体" panose="02010609060101010101" pitchFamily="49" charset="-122"/>
              </a:rPr>
              <a:t>HGQ</a:t>
            </a:r>
            <a:r>
              <a:rPr lang="zh-CN" altLang="en-US" sz="2600" kern="0" dirty="0">
                <a:solidFill>
                  <a:srgbClr val="C00000"/>
                </a:solidFill>
                <a:latin typeface="Calibri" panose="020F0502020204030204" pitchFamily="34" charset="0"/>
                <a:ea typeface="黑体" panose="02010609060101010101" pitchFamily="49" charset="-122"/>
              </a:rPr>
              <a:t>（</a:t>
            </a:r>
            <a:r>
              <a:rPr lang="en-US" altLang="zh-CN" sz="2600" kern="0" dirty="0">
                <a:solidFill>
                  <a:srgbClr val="C00000"/>
                </a:solidFill>
                <a:latin typeface="Calibri" panose="020F0502020204030204" pitchFamily="34" charset="0"/>
                <a:ea typeface="黑体" panose="02010609060101010101" pitchFamily="49" charset="-122"/>
              </a:rPr>
              <a:t>High Granularity Quantization</a:t>
            </a:r>
            <a:r>
              <a:rPr lang="zh-CN" altLang="en-US" sz="2600" kern="0" dirty="0">
                <a:solidFill>
                  <a:srgbClr val="C00000"/>
                </a:solidFill>
                <a:latin typeface="Calibri" panose="020F0502020204030204" pitchFamily="34" charset="0"/>
                <a:ea typeface="黑体" panose="02010609060101010101" pitchFamily="49" charset="-122"/>
              </a:rPr>
              <a:t>）工具</a:t>
            </a:r>
            <a:endParaRPr lang="en-US" altLang="zh-CN" sz="2600" kern="0" dirty="0">
              <a:solidFill>
                <a:srgbClr val="C00000"/>
              </a:solidFill>
              <a:latin typeface="Calibri" panose="020F0502020204030204" pitchFamily="34" charset="0"/>
              <a:ea typeface="黑体" panose="02010609060101010101" pitchFamily="49" charset="-122"/>
            </a:endParaRPr>
          </a:p>
        </p:txBody>
      </p:sp>
      <p:pic>
        <p:nvPicPr>
          <p:cNvPr id="8" name="图片 7"/>
          <p:cNvPicPr>
            <a:picLocks noChangeAspect="1"/>
          </p:cNvPicPr>
          <p:nvPr/>
        </p:nvPicPr>
        <p:blipFill>
          <a:blip r:embed="rId1"/>
          <a:stretch>
            <a:fillRect/>
          </a:stretch>
        </p:blipFill>
        <p:spPr>
          <a:xfrm>
            <a:off x="169930" y="3325651"/>
            <a:ext cx="5720322" cy="2663405"/>
          </a:xfrm>
          <a:prstGeom prst="rect">
            <a:avLst/>
          </a:prstGeom>
        </p:spPr>
      </p:pic>
      <p:grpSp>
        <p:nvGrpSpPr>
          <p:cNvPr id="13" name="组合 12"/>
          <p:cNvGrpSpPr/>
          <p:nvPr/>
        </p:nvGrpSpPr>
        <p:grpSpPr>
          <a:xfrm>
            <a:off x="5788821" y="4752700"/>
            <a:ext cx="6159812" cy="1602592"/>
            <a:chOff x="5847785" y="3184579"/>
            <a:chExt cx="6159812" cy="1602592"/>
          </a:xfrm>
        </p:grpSpPr>
        <p:pic>
          <p:nvPicPr>
            <p:cNvPr id="4" name="图片 3"/>
            <p:cNvPicPr>
              <a:picLocks noChangeAspect="1"/>
            </p:cNvPicPr>
            <p:nvPr/>
          </p:nvPicPr>
          <p:blipFill rotWithShape="1">
            <a:blip r:embed="rId2"/>
            <a:srcRect b="12111"/>
            <a:stretch>
              <a:fillRect/>
            </a:stretch>
          </p:blipFill>
          <p:spPr>
            <a:xfrm>
              <a:off x="5847785" y="3184579"/>
              <a:ext cx="6159812" cy="787066"/>
            </a:xfrm>
            <a:prstGeom prst="rect">
              <a:avLst/>
            </a:prstGeom>
          </p:spPr>
        </p:pic>
        <p:cxnSp>
          <p:nvCxnSpPr>
            <p:cNvPr id="9" name="直接箭头连接符 8"/>
            <p:cNvCxnSpPr/>
            <p:nvPr/>
          </p:nvCxnSpPr>
          <p:spPr>
            <a:xfrm flipV="1">
              <a:off x="9131695" y="4096245"/>
              <a:ext cx="0" cy="29081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8397170" y="4387061"/>
              <a:ext cx="1467068" cy="400110"/>
            </a:xfrm>
            <a:prstGeom prst="rect">
              <a:avLst/>
            </a:prstGeom>
            <a:noFill/>
          </p:spPr>
          <p:txBody>
            <a:bodyPr wrap="none" rtlCol="0">
              <a:spAutoFit/>
            </a:bodyPr>
            <a:lstStyle/>
            <a:p>
              <a:r>
                <a:rPr lang="zh-CN" altLang="en-US" sz="2000" dirty="0">
                  <a:solidFill>
                    <a:srgbClr val="C00000"/>
                  </a:solidFill>
                </a:rPr>
                <a:t>最终的选择</a:t>
              </a:r>
              <a:endParaRPr lang="zh-CN" altLang="en-US" sz="2000" dirty="0">
                <a:solidFill>
                  <a:srgbClr val="C00000"/>
                </a:solidFill>
              </a:endParaRPr>
            </a:p>
          </p:txBody>
        </p:sp>
      </p:grpSp>
      <p:grpSp>
        <p:nvGrpSpPr>
          <p:cNvPr id="12" name="组合 11"/>
          <p:cNvGrpSpPr/>
          <p:nvPr/>
        </p:nvGrpSpPr>
        <p:grpSpPr>
          <a:xfrm>
            <a:off x="6660430" y="3604309"/>
            <a:ext cx="4416594" cy="840884"/>
            <a:chOff x="6719394" y="2355898"/>
            <a:chExt cx="4416594" cy="840884"/>
          </a:xfrm>
        </p:grpSpPr>
        <p:sp>
          <p:nvSpPr>
            <p:cNvPr id="5" name="文本框 4"/>
            <p:cNvSpPr txBox="1"/>
            <p:nvPr/>
          </p:nvSpPr>
          <p:spPr>
            <a:xfrm>
              <a:off x="6719394" y="2355898"/>
              <a:ext cx="4416594" cy="481863"/>
            </a:xfrm>
            <a:prstGeom prst="rect">
              <a:avLst/>
            </a:prstGeom>
            <a:noFill/>
          </p:spPr>
          <p:txBody>
            <a:bodyPr wrap="none" rtlCol="0">
              <a:spAutoFit/>
            </a:bodyPr>
            <a:lstStyle/>
            <a:p>
              <a:pPr>
                <a:lnSpc>
                  <a:spcPct val="150000"/>
                </a:lnSpc>
              </a:pPr>
              <a:r>
                <a:rPr lang="zh-CN" altLang="en-US" sz="2000" dirty="0">
                  <a:latin typeface="黑体" panose="02010609060101010101" pitchFamily="49" charset="-122"/>
                  <a:ea typeface="黑体" panose="02010609060101010101" pitchFamily="49" charset="-122"/>
                </a:rPr>
                <a:t>不同优化条件下的参数重建精度对比</a:t>
              </a:r>
              <a:endParaRPr lang="zh-CN" altLang="en-US" sz="2000" dirty="0">
                <a:latin typeface="黑体" panose="02010609060101010101" pitchFamily="49" charset="-122"/>
                <a:ea typeface="黑体" panose="02010609060101010101" pitchFamily="49" charset="-122"/>
              </a:endParaRPr>
            </a:p>
          </p:txBody>
        </p:sp>
        <p:sp>
          <p:nvSpPr>
            <p:cNvPr id="11" name="文本框 10"/>
            <p:cNvSpPr txBox="1"/>
            <p:nvPr/>
          </p:nvSpPr>
          <p:spPr>
            <a:xfrm>
              <a:off x="7128961" y="2858228"/>
              <a:ext cx="3597460" cy="338554"/>
            </a:xfrm>
            <a:prstGeom prst="rect">
              <a:avLst/>
            </a:prstGeom>
            <a:noFill/>
          </p:spPr>
          <p:txBody>
            <a:bodyPr wrap="none" rtlCol="0">
              <a:spAutoFit/>
            </a:bodyPr>
            <a:lstStyle/>
            <a:p>
              <a:r>
                <a:rPr lang="zh-CN" altLang="en-US" sz="1600" dirty="0"/>
                <a:t>（</a:t>
              </a:r>
              <a:r>
                <a:rPr lang="en-US" altLang="zh-CN" sz="1600" dirty="0"/>
                <a:t>β</a:t>
              </a:r>
              <a:r>
                <a:rPr lang="zh-CN" altLang="en-US" sz="1600" dirty="0"/>
                <a:t>越接近</a:t>
              </a:r>
              <a:r>
                <a:rPr lang="en-US" altLang="zh-CN" sz="1600" dirty="0"/>
                <a:t>0</a:t>
              </a:r>
              <a:r>
                <a:rPr lang="zh-CN" altLang="en-US" sz="1600" dirty="0"/>
                <a:t>，网络越接近原始状态）</a:t>
              </a:r>
              <a:endParaRPr lang="zh-CN" altLang="en-US" sz="1600" dirty="0"/>
            </a:p>
          </p:txBody>
        </p:sp>
      </p:grpSp>
      <p:sp>
        <p:nvSpPr>
          <p:cNvPr id="14" name="文本框 13"/>
          <p:cNvSpPr txBox="1"/>
          <p:nvPr/>
        </p:nvSpPr>
        <p:spPr>
          <a:xfrm>
            <a:off x="366026" y="1624569"/>
            <a:ext cx="10314131" cy="15365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zh-CN" sz="2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在参数级别优化量化位宽，以最大限度减少硬件资源消耗</a:t>
            </a:r>
            <a:endParaRPr lang="en-US" altLang="zh-CN" sz="2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endParaRPr>
          </a:p>
          <a:p>
            <a:pPr marL="742950" lvl="1" indent="-285750">
              <a:lnSpc>
                <a:spcPct val="150000"/>
              </a:lnSpc>
              <a:buFont typeface="Arial" panose="020B0604020202020204" pitchFamily="34" charset="0"/>
              <a:buChar char="•"/>
            </a:pPr>
            <a:r>
              <a:rPr lang="zh-CN" altLang="en-US" sz="2200" kern="0" dirty="0">
                <a:latin typeface="黑体" panose="02010609060101010101" pitchFamily="49" charset="-122"/>
                <a:ea typeface="黑体" panose="02010609060101010101" pitchFamily="49" charset="-122"/>
              </a:rPr>
              <a:t>位宽为</a:t>
            </a:r>
            <a:r>
              <a:rPr lang="en-US" altLang="zh-CN" sz="2200" kern="0" dirty="0">
                <a:latin typeface="黑体" panose="02010609060101010101" pitchFamily="49" charset="-122"/>
                <a:ea typeface="黑体" panose="02010609060101010101" pitchFamily="49" charset="-122"/>
              </a:rPr>
              <a:t>0</a:t>
            </a:r>
            <a:r>
              <a:rPr lang="zh-CN" altLang="en-US" sz="2200" kern="0" dirty="0">
                <a:latin typeface="黑体" panose="02010609060101010101" pitchFamily="49" charset="-122"/>
                <a:ea typeface="黑体" panose="02010609060101010101" pitchFamily="49" charset="-122"/>
              </a:rPr>
              <a:t>就自动进行剪枝</a:t>
            </a:r>
            <a:endParaRPr lang="en-US" altLang="zh-CN" sz="2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zh-CN" sz="2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基于梯度优化策略，自动将网络模型转换为</a:t>
            </a:r>
            <a:r>
              <a:rPr lang="en-US" altLang="zh-CN" sz="2200" dirty="0">
                <a:solidFill>
                  <a:srgbClr val="000000"/>
                </a:solidFill>
                <a:effectLst/>
                <a:latin typeface="黑体" panose="02010609060101010101" pitchFamily="49" charset="-122"/>
                <a:ea typeface="黑体" panose="02010609060101010101" pitchFamily="49" charset="-122"/>
              </a:rPr>
              <a:t>hls4ml</a:t>
            </a:r>
            <a:r>
              <a:rPr lang="zh-CN" altLang="zh-CN" sz="22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模型，降低使用门槛</a:t>
            </a:r>
            <a:endParaRPr lang="zh-CN" altLang="en-US" sz="2200" dirty="0">
              <a:latin typeface="黑体" panose="02010609060101010101" pitchFamily="49" charset="-122"/>
              <a:ea typeface="黑体" panose="02010609060101010101" pitchFamily="49"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9347200" y="6478633"/>
            <a:ext cx="2844800" cy="338137"/>
          </a:xfrm>
        </p:spPr>
        <p:txBody>
          <a:bodyPr/>
          <a:lstStyle/>
          <a:p>
            <a:fld id="{14AA028F-72E1-4808-9DD3-2CE970B1B937}" type="slidenum">
              <a:rPr lang="zh-CN" altLang="en-US" smtClean="0"/>
            </a:fld>
            <a:endParaRPr lang="zh-CN" altLang="en-US" dirty="0"/>
          </a:p>
        </p:txBody>
      </p:sp>
      <p:sp>
        <p:nvSpPr>
          <p:cNvPr id="7" name="标题 3"/>
          <p:cNvSpPr txBox="1"/>
          <p:nvPr/>
        </p:nvSpPr>
        <p:spPr bwMode="auto">
          <a:xfrm>
            <a:off x="1667572" y="134137"/>
            <a:ext cx="7835900" cy="709072"/>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3600" b="1">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3200" b="1">
                <a:solidFill>
                  <a:srgbClr val="FF0000"/>
                </a:solidFill>
                <a:latin typeface="Times New Roman" panose="02020603050405020304" pitchFamily="18" charset="0"/>
              </a:defRPr>
            </a:lvl2pPr>
            <a:lvl3pPr algn="ctr" rtl="0" eaLnBrk="1" fontAlgn="base" hangingPunct="1">
              <a:spcBef>
                <a:spcPct val="0"/>
              </a:spcBef>
              <a:spcAft>
                <a:spcPct val="0"/>
              </a:spcAft>
              <a:defRPr sz="3200" b="1">
                <a:solidFill>
                  <a:srgbClr val="FF0000"/>
                </a:solidFill>
                <a:latin typeface="Times New Roman" panose="02020603050405020304" pitchFamily="18" charset="0"/>
              </a:defRPr>
            </a:lvl3pPr>
            <a:lvl4pPr algn="ctr" rtl="0" eaLnBrk="1" fontAlgn="base" hangingPunct="1">
              <a:spcBef>
                <a:spcPct val="0"/>
              </a:spcBef>
              <a:spcAft>
                <a:spcPct val="0"/>
              </a:spcAft>
              <a:defRPr sz="3200" b="1">
                <a:solidFill>
                  <a:srgbClr val="FF0000"/>
                </a:solidFill>
                <a:latin typeface="Times New Roman" panose="02020603050405020304" pitchFamily="18" charset="0"/>
              </a:defRPr>
            </a:lvl4pPr>
            <a:lvl5pPr algn="ctr" rtl="0" eaLnBrk="1" fontAlgn="base" hangingPunct="1">
              <a:spcBef>
                <a:spcPct val="0"/>
              </a:spcBef>
              <a:spcAft>
                <a:spcPct val="0"/>
              </a:spcAft>
              <a:defRPr sz="3200" b="1">
                <a:solidFill>
                  <a:srgbClr val="FF0000"/>
                </a:solidFill>
                <a:latin typeface="Times New Roman" panose="02020603050405020304" pitchFamily="18" charset="0"/>
              </a:defRPr>
            </a:lvl5pPr>
            <a:lvl6pPr marL="457200" algn="ctr" rtl="0" eaLnBrk="1" fontAlgn="base" hangingPunct="1">
              <a:spcBef>
                <a:spcPct val="0"/>
              </a:spcBef>
              <a:spcAft>
                <a:spcPct val="0"/>
              </a:spcAft>
              <a:defRPr sz="4400">
                <a:solidFill>
                  <a:schemeClr val="tx2"/>
                </a:solidFill>
                <a:latin typeface="Times New Roman" panose="02020603050405020304" pitchFamily="18" charset="0"/>
              </a:defRPr>
            </a:lvl6pPr>
            <a:lvl7pPr marL="914400" algn="ctr" rtl="0" eaLnBrk="1" fontAlgn="base" hangingPunct="1">
              <a:spcBef>
                <a:spcPct val="0"/>
              </a:spcBef>
              <a:spcAft>
                <a:spcPct val="0"/>
              </a:spcAft>
              <a:defRPr sz="4400">
                <a:solidFill>
                  <a:schemeClr val="tx2"/>
                </a:solidFill>
                <a:latin typeface="Times New Roman" panose="02020603050405020304" pitchFamily="18" charset="0"/>
              </a:defRPr>
            </a:lvl7pPr>
            <a:lvl8pPr marL="1371600" algn="ctr" rtl="0" eaLnBrk="1" fontAlgn="base" hangingPunct="1">
              <a:spcBef>
                <a:spcPct val="0"/>
              </a:spcBef>
              <a:spcAft>
                <a:spcPct val="0"/>
              </a:spcAft>
              <a:defRPr sz="4400">
                <a:solidFill>
                  <a:schemeClr val="tx2"/>
                </a:solidFill>
                <a:latin typeface="Times New Roman" panose="02020603050405020304" pitchFamily="18" charset="0"/>
              </a:defRPr>
            </a:lvl8pPr>
            <a:lvl9pPr marL="1828800" algn="ctr" rtl="0" eaLnBrk="1" fontAlgn="base" hangingPunct="1">
              <a:spcBef>
                <a:spcPct val="0"/>
              </a:spcBef>
              <a:spcAft>
                <a:spcPct val="0"/>
              </a:spcAft>
              <a:defRPr sz="4400">
                <a:solidFill>
                  <a:schemeClr val="tx2"/>
                </a:solidFill>
                <a:latin typeface="Times New Roman" panose="02020603050405020304" pitchFamily="18" charset="0"/>
              </a:defRPr>
            </a:lvl9pPr>
          </a:lstStyle>
          <a:p>
            <a:r>
              <a:rPr lang="zh-CN" altLang="en-US" kern="0" dirty="0"/>
              <a:t>测试验证结果 </a:t>
            </a:r>
            <a:r>
              <a:rPr lang="en-US" altLang="zh-CN" kern="0" dirty="0"/>
              <a:t>Test Results</a:t>
            </a:r>
            <a:endParaRPr lang="zh-CN" altLang="en-US" kern="0" dirty="0"/>
          </a:p>
        </p:txBody>
      </p:sp>
      <p:sp>
        <p:nvSpPr>
          <p:cNvPr id="2" name="矩形 1"/>
          <p:cNvSpPr/>
          <p:nvPr/>
        </p:nvSpPr>
        <p:spPr>
          <a:xfrm>
            <a:off x="206448" y="6161512"/>
            <a:ext cx="6519798" cy="369332"/>
          </a:xfrm>
          <a:prstGeom prst="rect">
            <a:avLst/>
          </a:prstGeom>
        </p:spPr>
        <p:txBody>
          <a:bodyPr wrap="none">
            <a:spAutoFit/>
          </a:bodyPr>
          <a:lstStyle/>
          <a:p>
            <a:r>
              <a:rPr lang="en-US" altLang="zh-CN" dirty="0">
                <a:solidFill>
                  <a:srgbClr val="C00000"/>
                </a:solidFill>
                <a:latin typeface="Arial" panose="020B0604020202020204" pitchFamily="34" charset="0"/>
              </a:rPr>
              <a:t>Publication</a:t>
            </a:r>
            <a:r>
              <a:rPr lang="zh-CN" altLang="en-US" dirty="0">
                <a:solidFill>
                  <a:srgbClr val="C00000"/>
                </a:solidFill>
                <a:latin typeface="Arial" panose="020B0604020202020204" pitchFamily="34" charset="0"/>
              </a:rPr>
              <a:t>：</a:t>
            </a:r>
            <a:r>
              <a:rPr lang="en-US" altLang="zh-CN" dirty="0">
                <a:solidFill>
                  <a:srgbClr val="C00000"/>
                </a:solidFill>
                <a:latin typeface="Arial" panose="020B0604020202020204" pitchFamily="34" charset="0"/>
              </a:rPr>
              <a:t>IEEE TNS, 2024. </a:t>
            </a:r>
            <a:r>
              <a:rPr lang="en-US" altLang="zh-CN" sz="1800" b="0" i="0" u="none" strike="noStrike" baseline="0" dirty="0">
                <a:solidFill>
                  <a:srgbClr val="C00000"/>
                </a:solidFill>
                <a:latin typeface="Times New Roman" panose="02020603050405020304" pitchFamily="18" charset="0"/>
                <a:ea typeface="Microsoft YaHei UI" panose="020B0503020204020204" pitchFamily="34" charset="-122"/>
              </a:rPr>
              <a:t>DOI: 10.1109/TNS.2024.3503068</a:t>
            </a:r>
            <a:endParaRPr lang="zh-CN" altLang="en-US" dirty="0">
              <a:solidFill>
                <a:srgbClr val="C00000"/>
              </a:solidFill>
            </a:endParaRPr>
          </a:p>
        </p:txBody>
      </p:sp>
      <p:sp>
        <p:nvSpPr>
          <p:cNvPr id="12" name="内容占位符 1"/>
          <p:cNvSpPr txBox="1"/>
          <p:nvPr/>
        </p:nvSpPr>
        <p:spPr>
          <a:xfrm>
            <a:off x="206448" y="1100685"/>
            <a:ext cx="5573155" cy="1808769"/>
          </a:xfrm>
          <a:prstGeom prst="rect">
            <a:avLst/>
          </a:prstGeom>
        </p:spPr>
        <p:txBody>
          <a:bodyPr>
            <a:normAutofit fontScale="925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50000"/>
              </a:lnSpc>
              <a:buFont typeface="Wingdings" panose="05000000000000000000" pitchFamily="2" charset="2"/>
              <a:buChar char="n"/>
            </a:pPr>
            <a:r>
              <a:rPr lang="en-US" altLang="zh-CN" sz="2600" kern="0" dirty="0">
                <a:latin typeface="Calibri" panose="020F0502020204030204" pitchFamily="34" charset="0"/>
                <a:ea typeface="黑体" panose="02010609060101010101" pitchFamily="49" charset="-122"/>
              </a:rPr>
              <a:t>Z vertex reconstruction</a:t>
            </a:r>
            <a:endParaRPr lang="en-US" altLang="zh-CN" sz="2600" b="0" kern="0" dirty="0">
              <a:latin typeface="Calibri" panose="020F0502020204030204" pitchFamily="34" charset="0"/>
              <a:ea typeface="黑体" panose="02010609060101010101" pitchFamily="49" charset="-122"/>
            </a:endParaRPr>
          </a:p>
          <a:p>
            <a:pPr marL="914400" lvl="1" indent="-457200">
              <a:lnSpc>
                <a:spcPct val="150000"/>
              </a:lnSpc>
              <a:buFont typeface="Wingdings" panose="05000000000000000000" pitchFamily="2" charset="2"/>
              <a:buChar char="p"/>
            </a:pPr>
            <a:r>
              <a:rPr lang="el-GR" altLang="zh-CN" sz="2600" b="0" kern="0" dirty="0">
                <a:solidFill>
                  <a:srgbClr val="C00000"/>
                </a:solidFill>
                <a:latin typeface="Calibri" panose="020F0502020204030204" pitchFamily="34" charset="0"/>
                <a:ea typeface="黑体" panose="02010609060101010101" pitchFamily="49" charset="-122"/>
              </a:rPr>
              <a:t>σ</a:t>
            </a:r>
            <a:r>
              <a:rPr lang="en-US" altLang="zh-CN" sz="2000" b="0" kern="0" baseline="-25000" dirty="0">
                <a:solidFill>
                  <a:srgbClr val="C00000"/>
                </a:solidFill>
                <a:latin typeface="Calibri" panose="020F0502020204030204" pitchFamily="34" charset="0"/>
                <a:ea typeface="黑体" panose="02010609060101010101" pitchFamily="49" charset="-122"/>
              </a:rPr>
              <a:t>z </a:t>
            </a:r>
            <a:r>
              <a:rPr lang="en-US" altLang="zh-CN" sz="2000" b="0" kern="0" dirty="0">
                <a:solidFill>
                  <a:srgbClr val="C00000"/>
                </a:solidFill>
                <a:latin typeface="+mj-lt"/>
                <a:ea typeface="黑体" panose="02010609060101010101" pitchFamily="49" charset="-122"/>
              </a:rPr>
              <a:t>~</a:t>
            </a:r>
            <a:r>
              <a:rPr lang="en-US" altLang="zh-CN" sz="2000" b="0" kern="0" dirty="0">
                <a:solidFill>
                  <a:srgbClr val="C00000"/>
                </a:solidFill>
                <a:latin typeface="Calibri" panose="020F0502020204030204" pitchFamily="34" charset="0"/>
                <a:ea typeface="黑体" panose="02010609060101010101" pitchFamily="49" charset="-122"/>
              </a:rPr>
              <a:t>= 2.8 cm (Optimized with HGQ)</a:t>
            </a:r>
            <a:endParaRPr lang="en-US" altLang="zh-CN" sz="2000" b="0" kern="0" dirty="0">
              <a:solidFill>
                <a:srgbClr val="C00000"/>
              </a:solidFill>
              <a:latin typeface="Calibri" panose="020F0502020204030204" pitchFamily="34" charset="0"/>
              <a:ea typeface="黑体" panose="02010609060101010101" pitchFamily="49" charset="-122"/>
            </a:endParaRPr>
          </a:p>
          <a:p>
            <a:pPr marL="914400" lvl="1" indent="-457200">
              <a:lnSpc>
                <a:spcPct val="150000"/>
              </a:lnSpc>
              <a:buFont typeface="Wingdings" panose="05000000000000000000" pitchFamily="2" charset="2"/>
              <a:buChar char="p"/>
            </a:pPr>
            <a:r>
              <a:rPr lang="en-US" altLang="zh-CN" sz="2000" kern="0" dirty="0">
                <a:solidFill>
                  <a:prstClr val="black"/>
                </a:solidFill>
                <a:latin typeface="Calibri" panose="020F0502020204030204" pitchFamily="34" charset="0"/>
                <a:ea typeface="黑体" panose="02010609060101010101" pitchFamily="49" charset="-122"/>
                <a:cs typeface="Arial" panose="020B0604020202020204" pitchFamily="34" charset="0"/>
              </a:rPr>
              <a:t>97% background events from beam can be </a:t>
            </a:r>
            <a:r>
              <a:rPr lang="en-US" altLang="zh-CN" sz="2000" kern="0" dirty="0" err="1">
                <a:solidFill>
                  <a:prstClr val="black"/>
                </a:solidFill>
                <a:latin typeface="Calibri" panose="020F0502020204030204" pitchFamily="34" charset="0"/>
                <a:ea typeface="黑体" panose="02010609060101010101" pitchFamily="49" charset="-122"/>
                <a:cs typeface="Arial" panose="020B0604020202020204" pitchFamily="34" charset="0"/>
              </a:rPr>
              <a:t>discrarded</a:t>
            </a:r>
            <a:endParaRPr lang="en-US" altLang="zh-CN" sz="2000" b="0" kern="0" dirty="0">
              <a:latin typeface="Calibri" panose="020F0502020204030204" pitchFamily="34" charset="0"/>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788849" y="2931492"/>
            <a:ext cx="3768397" cy="2996184"/>
          </a:xfrm>
          <a:prstGeom prst="rect">
            <a:avLst/>
          </a:prstGeom>
        </p:spPr>
      </p:pic>
      <p:sp>
        <p:nvSpPr>
          <p:cNvPr id="13" name="内容占位符 2"/>
          <p:cNvSpPr txBox="1"/>
          <p:nvPr/>
        </p:nvSpPr>
        <p:spPr>
          <a:xfrm>
            <a:off x="6061787" y="1083968"/>
            <a:ext cx="6217390" cy="4836785"/>
          </a:xfrm>
          <a:prstGeom prst="rect">
            <a:avLst/>
          </a:prstGeom>
        </p:spPr>
        <p:txBody>
          <a:bodyP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fontAlgn="base">
              <a:spcBef>
                <a:spcPct val="20000"/>
              </a:spcBef>
              <a:spcAft>
                <a:spcPct val="0"/>
              </a:spcAft>
              <a:buFont typeface="Wingdings" panose="05000000000000000000" pitchFamily="2" charset="2"/>
              <a:buChar char="n"/>
              <a:defRPr/>
            </a:pPr>
            <a:r>
              <a:rPr kumimoji="0" lang="en-US" altLang="zh-CN" sz="26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FPGA Implementation</a:t>
            </a:r>
            <a:r>
              <a:rPr kumimoji="0" lang="zh-CN" altLang="en-US" sz="26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 </a:t>
            </a:r>
            <a:r>
              <a:rPr kumimoji="0" lang="en-US" altLang="zh-CN" sz="28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(XCKU060)</a:t>
            </a:r>
            <a:endParaRPr kumimoji="0" lang="en-US" altLang="zh-CN" sz="28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r>
              <a:rPr lang="en-US" altLang="zh-CN" sz="1800" kern="1200" baseline="0" dirty="0">
                <a:solidFill>
                  <a:srgbClr val="000000"/>
                </a:solidFill>
                <a:effectLst/>
                <a:latin typeface="微软雅黑" panose="020B0503020204020204" pitchFamily="34" charset="-122"/>
                <a:ea typeface="微软雅黑" panose="020B0503020204020204" pitchFamily="34" charset="-122"/>
                <a:cs typeface="+mn-cs"/>
              </a:rPr>
              <a:t>Vivado HLS</a:t>
            </a:r>
            <a:r>
              <a:rPr kumimoji="0" lang="zh-CN" altLang="en-US" sz="22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rPr>
              <a:t>资源消耗</a:t>
            </a:r>
            <a:endParaRPr lang="en-US" altLang="zh-CN" sz="2200" kern="0" dirty="0">
              <a:solidFill>
                <a:prstClr val="black"/>
              </a:solidFill>
              <a:latin typeface="Calibri" panose="020F0502020204030204" pitchFamily="34" charset="0"/>
              <a:ea typeface="黑体" panose="02010609060101010101" pitchFamily="49" charset="-122"/>
              <a:cs typeface="Arial" panose="020B0604020202020204" pitchFamily="34" charset="0"/>
            </a:endParaRP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endParaRPr kumimoji="0" lang="en-US" altLang="zh-CN" sz="22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endParaRPr lang="en-US" altLang="zh-CN" sz="2200" kern="0" dirty="0">
              <a:solidFill>
                <a:prstClr val="black"/>
              </a:solidFill>
              <a:latin typeface="Calibri" panose="020F0502020204030204" pitchFamily="34" charset="0"/>
              <a:ea typeface="黑体" panose="02010609060101010101" pitchFamily="49" charset="-122"/>
              <a:cs typeface="Arial" panose="020B0604020202020204" pitchFamily="34" charset="0"/>
            </a:endParaRP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endParaRPr kumimoji="0" lang="en-US" altLang="zh-CN" sz="22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marL="800100" lvl="1" indent="-342900" fontAlgn="base">
              <a:spcBef>
                <a:spcPct val="20000"/>
              </a:spcBef>
              <a:spcAft>
                <a:spcPct val="0"/>
              </a:spcAft>
              <a:buFont typeface="Wingdings" panose="05000000000000000000" pitchFamily="2" charset="2"/>
              <a:buChar char="p"/>
              <a:defRPr/>
            </a:pPr>
            <a:endParaRPr lang="en-US" altLang="zh-CN" sz="1800" kern="1200" dirty="0">
              <a:solidFill>
                <a:srgbClr val="000000"/>
              </a:solidFill>
              <a:effectLst/>
              <a:latin typeface="微软雅黑" panose="020B0503020204020204" pitchFamily="34" charset="-122"/>
              <a:ea typeface="微软雅黑" panose="020B0503020204020204" pitchFamily="34" charset="-122"/>
              <a:cs typeface="+mn-cs"/>
            </a:endParaRPr>
          </a:p>
          <a:p>
            <a:pPr marL="800100" lvl="1" indent="-342900" fontAlgn="base">
              <a:spcBef>
                <a:spcPct val="20000"/>
              </a:spcBef>
              <a:spcAft>
                <a:spcPct val="0"/>
              </a:spcAft>
              <a:buFont typeface="Wingdings" panose="05000000000000000000" pitchFamily="2" charset="2"/>
              <a:buChar char="p"/>
              <a:defRPr/>
            </a:pPr>
            <a:r>
              <a:rPr lang="en-US" altLang="zh-CN" sz="1800" kern="1200" dirty="0">
                <a:solidFill>
                  <a:srgbClr val="000000"/>
                </a:solidFill>
                <a:effectLst/>
                <a:latin typeface="微软雅黑" panose="020B0503020204020204" pitchFamily="34" charset="-122"/>
                <a:ea typeface="微软雅黑" panose="020B0503020204020204" pitchFamily="34" charset="-122"/>
                <a:cs typeface="+mn-cs"/>
              </a:rPr>
              <a:t>Vivado </a:t>
            </a:r>
            <a:r>
              <a:rPr lang="zh-CN" altLang="zh-CN" sz="1800" kern="1200" dirty="0">
                <a:solidFill>
                  <a:srgbClr val="000000"/>
                </a:solidFill>
                <a:effectLst/>
                <a:latin typeface="微软雅黑" panose="020B0503020204020204" pitchFamily="34" charset="-122"/>
                <a:ea typeface="微软雅黑" panose="020B0503020204020204" pitchFamily="34" charset="-122"/>
                <a:cs typeface="+mn-cs"/>
              </a:rPr>
              <a:t>综合结果：资源占用 </a:t>
            </a:r>
            <a:r>
              <a:rPr lang="en-US" altLang="zh-CN" sz="1800" kern="1200" dirty="0">
                <a:solidFill>
                  <a:srgbClr val="000000"/>
                </a:solidFill>
                <a:effectLst/>
                <a:latin typeface="微软雅黑" panose="020B0503020204020204" pitchFamily="34" charset="-122"/>
                <a:ea typeface="微软雅黑" panose="020B0503020204020204" pitchFamily="34" charset="-122"/>
                <a:cs typeface="+mn-cs"/>
              </a:rPr>
              <a:t>&lt; </a:t>
            </a:r>
            <a:r>
              <a:rPr lang="en-US" altLang="zh-CN" sz="1800" kern="1200" dirty="0">
                <a:solidFill>
                  <a:srgbClr val="C00000"/>
                </a:solidFill>
                <a:effectLst/>
                <a:latin typeface="微软雅黑" panose="020B0503020204020204" pitchFamily="34" charset="-122"/>
                <a:ea typeface="微软雅黑" panose="020B0503020204020204" pitchFamily="34" charset="-122"/>
                <a:cs typeface="+mn-cs"/>
              </a:rPr>
              <a:t>10%</a:t>
            </a:r>
            <a:endParaRPr lang="zh-CN" altLang="zh-CN" sz="1800" dirty="0">
              <a:effectLst/>
            </a:endParaRP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endParaRPr kumimoji="0" lang="en-US" altLang="zh-CN" sz="22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endParaRPr kumimoji="0" lang="en-US" altLang="zh-CN" sz="22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endParaRPr kumimoji="0" lang="en-US" altLang="zh-CN" sz="22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endParaRPr kumimoji="0" lang="en-US" altLang="zh-CN" sz="22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a:p>
            <a:pPr marL="742950" marR="0" lvl="1"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p"/>
              <a:defRPr/>
            </a:pPr>
            <a:endParaRPr kumimoji="0" lang="en-US" altLang="zh-CN" sz="1200" b="0"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Arial" panose="020B0604020202020204" pitchFamily="34" charset="0"/>
            </a:endParaRPr>
          </a:p>
        </p:txBody>
      </p:sp>
      <p:pic>
        <p:nvPicPr>
          <p:cNvPr id="15" name="图片 14"/>
          <p:cNvPicPr>
            <a:picLocks noChangeAspect="1"/>
          </p:cNvPicPr>
          <p:nvPr/>
        </p:nvPicPr>
        <p:blipFill>
          <a:blip r:embed="rId2"/>
          <a:stretch>
            <a:fillRect/>
          </a:stretch>
        </p:blipFill>
        <p:spPr>
          <a:xfrm>
            <a:off x="6541695" y="2080526"/>
            <a:ext cx="5125512" cy="1260724"/>
          </a:xfrm>
          <a:prstGeom prst="rect">
            <a:avLst/>
          </a:prstGeom>
        </p:spPr>
      </p:pic>
      <p:graphicFrame>
        <p:nvGraphicFramePr>
          <p:cNvPr id="5" name="表格 4"/>
          <p:cNvGraphicFramePr>
            <a:graphicFrameLocks noGrp="1"/>
          </p:cNvGraphicFramePr>
          <p:nvPr/>
        </p:nvGraphicFramePr>
        <p:xfrm>
          <a:off x="6805751" y="4098555"/>
          <a:ext cx="4597400" cy="1959356"/>
        </p:xfrm>
        <a:graphic>
          <a:graphicData uri="http://schemas.openxmlformats.org/drawingml/2006/table">
            <a:tbl>
              <a:tblPr firstRow="1" bandRow="1"/>
              <a:tblGrid>
                <a:gridCol w="1149350"/>
                <a:gridCol w="1149350"/>
                <a:gridCol w="1149350"/>
                <a:gridCol w="1149350"/>
              </a:tblGrid>
              <a:tr h="251968">
                <a:tc>
                  <a:txBody>
                    <a:bodyPr/>
                    <a:lstStyle/>
                    <a:p>
                      <a:pPr marL="0" algn="ctr" rtl="0" eaLnBrk="1" fontAlgn="t" latinLnBrk="0" hangingPunct="1">
                        <a:spcBef>
                          <a:spcPts val="0"/>
                        </a:spcBef>
                        <a:spcAft>
                          <a:spcPts val="0"/>
                        </a:spcAft>
                      </a:pPr>
                      <a:r>
                        <a:rPr lang="en-US" sz="1600" b="1" i="0" u="none" strike="noStrike" kern="1200" baseline="0">
                          <a:solidFill>
                            <a:srgbClr val="000000"/>
                          </a:solidFill>
                          <a:effectLst/>
                          <a:latin typeface="Arial" panose="020B0604020202020204" pitchFamily="34" charset="0"/>
                          <a:ea typeface="微软雅黑" panose="020B0503020204020204" pitchFamily="34" charset="-122"/>
                        </a:rPr>
                        <a:t>MLP</a:t>
                      </a:r>
                      <a:r>
                        <a:rPr lang="zh-CN" altLang="en-US" sz="1600" b="1" i="0" u="none" strike="noStrike" kern="1200" baseline="0">
                          <a:solidFill>
                            <a:srgbClr val="000000"/>
                          </a:solidFill>
                          <a:effectLst/>
                          <a:latin typeface="Arial" panose="020B0604020202020204" pitchFamily="34" charset="0"/>
                          <a:ea typeface="微软雅黑" panose="020B0503020204020204" pitchFamily="34" charset="-122"/>
                        </a:rPr>
                        <a:t>层</a:t>
                      </a:r>
                      <a:endParaRPr lang="zh-CN" altLang="en-US"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1" i="0" u="none" strike="noStrike" kern="1200" baseline="0">
                          <a:solidFill>
                            <a:srgbClr val="000000"/>
                          </a:solidFill>
                          <a:effectLst/>
                          <a:latin typeface="Arial" panose="020B0604020202020204" pitchFamily="34" charset="0"/>
                          <a:ea typeface="微软雅黑" panose="020B0503020204020204" pitchFamily="34" charset="-122"/>
                        </a:rPr>
                        <a:t>LUT(%)</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1" i="0" u="none" strike="noStrike" kern="1200" baseline="0">
                          <a:solidFill>
                            <a:srgbClr val="000000"/>
                          </a:solidFill>
                          <a:effectLst/>
                          <a:latin typeface="Arial" panose="020B0604020202020204" pitchFamily="34" charset="0"/>
                          <a:ea typeface="微软雅黑" panose="020B0503020204020204" pitchFamily="34" charset="-122"/>
                        </a:rPr>
                        <a:t>FF(%)</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rtl="0" eaLnBrk="1" fontAlgn="auto" latinLnBrk="0" hangingPunct="1">
                        <a:spcBef>
                          <a:spcPts val="0"/>
                        </a:spcBef>
                        <a:spcAft>
                          <a:spcPts val="0"/>
                        </a:spcAft>
                      </a:pPr>
                      <a:r>
                        <a:rPr lang="en-US" sz="1600" b="1" i="0" u="none" strike="noStrike" kern="1200" baseline="0">
                          <a:solidFill>
                            <a:srgbClr val="000000"/>
                          </a:solidFill>
                          <a:effectLst/>
                          <a:latin typeface="Arial" panose="020B0604020202020204" pitchFamily="34" charset="0"/>
                          <a:ea typeface="微软雅黑" panose="020B0503020204020204" pitchFamily="34" charset="-122"/>
                        </a:rPr>
                        <a:t>DSP(%)</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1968">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48</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3.71</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1.43</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3.88</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1968">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32</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dirty="0">
                          <a:solidFill>
                            <a:srgbClr val="000000"/>
                          </a:solidFill>
                          <a:effectLst/>
                          <a:latin typeface="Arial" panose="020B0604020202020204" pitchFamily="34" charset="0"/>
                          <a:ea typeface="微软雅黑" panose="020B0503020204020204" pitchFamily="34" charset="-122"/>
                        </a:rPr>
                        <a:t>2.58</a:t>
                      </a:r>
                      <a:endParaRPr lang="en-US" altLang="zh-CN" sz="1800" b="0" i="0" u="none" strike="noStrike" dirty="0">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dirty="0">
                          <a:solidFill>
                            <a:srgbClr val="000000"/>
                          </a:solidFill>
                          <a:effectLst/>
                          <a:latin typeface="Arial" panose="020B0604020202020204" pitchFamily="34" charset="0"/>
                          <a:ea typeface="微软雅黑" panose="020B0503020204020204" pitchFamily="34" charset="-122"/>
                        </a:rPr>
                        <a:t>1.05</a:t>
                      </a:r>
                      <a:endParaRPr lang="en-US" altLang="zh-CN" sz="1800" b="0" i="0" u="none" strike="noStrike" dirty="0">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0.29</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1968">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16</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dirty="0">
                          <a:solidFill>
                            <a:srgbClr val="000000"/>
                          </a:solidFill>
                          <a:effectLst/>
                          <a:latin typeface="Arial" panose="020B0604020202020204" pitchFamily="34" charset="0"/>
                          <a:ea typeface="微软雅黑" panose="020B0503020204020204" pitchFamily="34" charset="-122"/>
                        </a:rPr>
                        <a:t>0.51</a:t>
                      </a:r>
                      <a:endParaRPr lang="en-US" altLang="zh-CN" sz="1800" b="0" i="0" u="none" strike="noStrike" dirty="0">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dirty="0">
                          <a:solidFill>
                            <a:srgbClr val="000000"/>
                          </a:solidFill>
                          <a:effectLst/>
                          <a:latin typeface="Arial" panose="020B0604020202020204" pitchFamily="34" charset="0"/>
                          <a:ea typeface="微软雅黑" panose="020B0503020204020204" pitchFamily="34" charset="-122"/>
                        </a:rPr>
                        <a:t>0.29</a:t>
                      </a:r>
                      <a:endParaRPr lang="en-US" altLang="zh-CN" sz="1800" b="0" i="0" u="none" strike="noStrike" dirty="0">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0.51</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1968">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8</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dirty="0">
                          <a:solidFill>
                            <a:srgbClr val="000000"/>
                          </a:solidFill>
                          <a:effectLst/>
                          <a:latin typeface="Arial" panose="020B0604020202020204" pitchFamily="34" charset="0"/>
                          <a:ea typeface="微软雅黑" panose="020B0503020204020204" pitchFamily="34" charset="-122"/>
                        </a:rPr>
                        <a:t>0.02</a:t>
                      </a:r>
                      <a:endParaRPr lang="en-US" altLang="zh-CN" sz="1800" b="0" i="0" u="none" strike="noStrike" dirty="0">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dirty="0">
                          <a:solidFill>
                            <a:srgbClr val="000000"/>
                          </a:solidFill>
                          <a:effectLst/>
                          <a:latin typeface="Arial" panose="020B0604020202020204" pitchFamily="34" charset="0"/>
                          <a:ea typeface="微软雅黑" panose="020B0503020204020204" pitchFamily="34" charset="-122"/>
                        </a:rPr>
                        <a:t>&lt;0.01</a:t>
                      </a:r>
                      <a:endParaRPr lang="en-US" altLang="zh-CN" sz="1800" b="0" i="0" u="none" strike="noStrike" dirty="0">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0.18</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1968">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1</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&lt;0.01</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dirty="0">
                          <a:solidFill>
                            <a:srgbClr val="000000"/>
                          </a:solidFill>
                          <a:effectLst/>
                          <a:latin typeface="Arial" panose="020B0604020202020204" pitchFamily="34" charset="0"/>
                          <a:ea typeface="微软雅黑" panose="020B0503020204020204" pitchFamily="34" charset="-122"/>
                        </a:rPr>
                        <a:t>&lt;0.01</a:t>
                      </a:r>
                      <a:endParaRPr lang="en-US" altLang="zh-CN" sz="1800" b="0" i="0" u="none" strike="noStrike" dirty="0">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0.04</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1968">
                <a:tc>
                  <a:txBody>
                    <a:bodyPr/>
                    <a:lstStyle/>
                    <a:p>
                      <a:pPr marL="0" algn="ctr" rtl="0" eaLnBrk="1" fontAlgn="t" latinLnBrk="0" hangingPunct="1">
                        <a:spcBef>
                          <a:spcPts val="0"/>
                        </a:spcBef>
                        <a:spcAft>
                          <a:spcPts val="0"/>
                        </a:spcAft>
                      </a:pPr>
                      <a:r>
                        <a:rPr lang="zh-CN" altLang="en-US" sz="1600" b="0" i="0" u="none" strike="noStrike" kern="1200" baseline="0">
                          <a:solidFill>
                            <a:srgbClr val="000000"/>
                          </a:solidFill>
                          <a:effectLst/>
                          <a:latin typeface="Arial" panose="020B0604020202020204" pitchFamily="34" charset="0"/>
                          <a:ea typeface="微软雅黑" panose="020B0503020204020204" pitchFamily="34" charset="-122"/>
                        </a:rPr>
                        <a:t>总计</a:t>
                      </a:r>
                      <a:endParaRPr lang="zh-CN" altLang="en-US"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6.93</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a:solidFill>
                            <a:srgbClr val="000000"/>
                          </a:solidFill>
                          <a:effectLst/>
                          <a:latin typeface="Arial" panose="020B0604020202020204" pitchFamily="34" charset="0"/>
                          <a:ea typeface="微软雅黑" panose="020B0503020204020204" pitchFamily="34" charset="-122"/>
                        </a:rPr>
                        <a:t>2.85</a:t>
                      </a:r>
                      <a:endParaRPr lang="en-US" altLang="zh-CN" sz="1800" b="0" i="0" u="none" strike="noStrike">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rtl="0" eaLnBrk="1" fontAlgn="t" latinLnBrk="0" hangingPunct="1">
                        <a:spcBef>
                          <a:spcPts val="0"/>
                        </a:spcBef>
                        <a:spcAft>
                          <a:spcPts val="0"/>
                        </a:spcAft>
                      </a:pPr>
                      <a:r>
                        <a:rPr lang="en-US" sz="1600" b="0" i="0" u="none" strike="noStrike" kern="1200" baseline="0" dirty="0">
                          <a:solidFill>
                            <a:srgbClr val="000000"/>
                          </a:solidFill>
                          <a:effectLst/>
                          <a:latin typeface="Arial" panose="020B0604020202020204" pitchFamily="34" charset="0"/>
                          <a:ea typeface="微软雅黑" panose="020B0503020204020204" pitchFamily="34" charset="-122"/>
                        </a:rPr>
                        <a:t>4.89</a:t>
                      </a:r>
                      <a:endParaRPr lang="en-US" altLang="zh-CN" sz="1800" b="0" i="0" u="none" strike="noStrike" dirty="0">
                        <a:effectLst/>
                        <a:latin typeface="Arial" panose="020B0604020202020204" pitchFamily="34" charset="0"/>
                      </a:endParaRPr>
                    </a:p>
                  </a:txBody>
                  <a:tcPr marL="45720" marR="45720" marT="18034" marB="180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9347200" y="6478633"/>
            <a:ext cx="2844800" cy="338137"/>
          </a:xfrm>
        </p:spPr>
        <p:txBody>
          <a:bodyPr/>
          <a:lstStyle/>
          <a:p>
            <a:fld id="{14AA028F-72E1-4808-9DD3-2CE970B1B937}" type="slidenum">
              <a:rPr lang="zh-CN" altLang="en-US" smtClean="0"/>
            </a:fld>
            <a:endParaRPr lang="zh-CN" altLang="en-US" dirty="0"/>
          </a:p>
        </p:txBody>
      </p:sp>
      <p:sp>
        <p:nvSpPr>
          <p:cNvPr id="16" name="文本框 15"/>
          <p:cNvSpPr txBox="1"/>
          <p:nvPr/>
        </p:nvSpPr>
        <p:spPr>
          <a:xfrm>
            <a:off x="-125470" y="1153948"/>
            <a:ext cx="6128326" cy="1640064"/>
          </a:xfrm>
          <a:prstGeom prst="rect">
            <a:avLst/>
          </a:prstGeom>
          <a:noFill/>
        </p:spPr>
        <p:txBody>
          <a:bodyPr wrap="square">
            <a:spAutoFit/>
          </a:bodyPr>
          <a:lstStyle/>
          <a:p>
            <a:pPr marL="800100" marR="0" lvl="1" indent="-342900" algn="l" defTabSz="914400" rtl="0" eaLnBrk="1" fontAlgn="base" latinLnBrk="0" hangingPunct="1">
              <a:lnSpc>
                <a:spcPct val="150000"/>
              </a:lnSpc>
              <a:spcBef>
                <a:spcPct val="20000"/>
              </a:spcBef>
              <a:spcAft>
                <a:spcPct val="0"/>
              </a:spcAft>
              <a:buClrTx/>
              <a:buSzTx/>
              <a:buFont typeface="Wingdings" panose="05000000000000000000" pitchFamily="2" charset="2"/>
              <a:buChar char="p"/>
              <a:defRPr/>
            </a:pPr>
            <a:r>
              <a:rPr kumimoji="0" lang="en-US" altLang="zh-CN" sz="2400" b="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panose="020B0604020202020204" pitchFamily="34" charset="0"/>
              </a:rPr>
              <a:t>Simulation of ANN IP core</a:t>
            </a:r>
            <a:endParaRPr kumimoji="0" lang="en-US" altLang="zh-CN" sz="2400" b="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panose="020B0604020202020204" pitchFamily="34" charset="0"/>
            </a:endParaRPr>
          </a:p>
          <a:p>
            <a:pPr marL="1200150" marR="0" lvl="2" indent="-285750" algn="l" defTabSz="914400" rtl="0" eaLnBrk="1" fontAlgn="base" latinLnBrk="0" hangingPunct="1">
              <a:lnSpc>
                <a:spcPct val="150000"/>
              </a:lnSpc>
              <a:spcBef>
                <a:spcPct val="20000"/>
              </a:spcBef>
              <a:spcAft>
                <a:spcPct val="0"/>
              </a:spcAft>
              <a:buClrTx/>
              <a:buSzTx/>
              <a:buFont typeface="Wingdings" panose="05000000000000000000" pitchFamily="2" charset="2"/>
              <a:buChar char="p"/>
              <a:defRPr/>
            </a:pPr>
            <a:r>
              <a:rPr kumimoji="0" lang="en-US" altLang="zh-CN" sz="20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cs typeface="Arial" panose="020B0604020202020204" pitchFamily="34" charset="0"/>
              </a:rPr>
              <a:t>Dead time: 1 clock </a:t>
            </a:r>
            <a:r>
              <a:rPr kumimoji="0" lang="zh-CN" altLang="en-US" sz="20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cs typeface="Arial" panose="020B0604020202020204" pitchFamily="34" charset="0"/>
              </a:rPr>
              <a:t>（</a:t>
            </a:r>
            <a:r>
              <a:rPr kumimoji="0" lang="en-US" altLang="zh-CN" sz="2000" b="0" i="0" u="none" strike="noStrike" kern="0" cap="none" spc="0" normalizeH="0" baseline="0" noProof="0" dirty="0">
                <a:ln>
                  <a:noFill/>
                </a:ln>
                <a:solidFill>
                  <a:srgbClr val="C00000"/>
                </a:solidFill>
                <a:effectLst/>
                <a:uLnTx/>
                <a:uFillTx/>
                <a:latin typeface="+mj-lt"/>
                <a:ea typeface="黑体" panose="02010609060101010101" pitchFamily="49" charset="-122"/>
                <a:cs typeface="Arial" panose="020B0604020202020204" pitchFamily="34" charset="0"/>
              </a:rPr>
              <a:t>~</a:t>
            </a:r>
            <a:r>
              <a:rPr kumimoji="0" lang="en-US" altLang="zh-CN" sz="20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cs typeface="Arial" panose="020B0604020202020204" pitchFamily="34" charset="0"/>
              </a:rPr>
              <a:t>3ns</a:t>
            </a:r>
            <a:r>
              <a:rPr kumimoji="0" lang="zh-CN" altLang="en-US" sz="20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cs typeface="Arial" panose="020B0604020202020204" pitchFamily="34" charset="0"/>
              </a:rPr>
              <a:t>）</a:t>
            </a:r>
            <a:endParaRPr kumimoji="0" lang="en-US" altLang="zh-CN" sz="20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cs typeface="Arial" panose="020B0604020202020204" pitchFamily="34" charset="0"/>
            </a:endParaRPr>
          </a:p>
          <a:p>
            <a:pPr marL="1200150" marR="0" lvl="2" indent="-285750" algn="l" defTabSz="914400" rtl="0" eaLnBrk="1" fontAlgn="base" latinLnBrk="0" hangingPunct="1">
              <a:lnSpc>
                <a:spcPct val="150000"/>
              </a:lnSpc>
              <a:spcBef>
                <a:spcPct val="20000"/>
              </a:spcBef>
              <a:spcAft>
                <a:spcPct val="0"/>
              </a:spcAft>
              <a:buClrTx/>
              <a:buSzTx/>
              <a:buFont typeface="Wingdings" panose="05000000000000000000" pitchFamily="2" charset="2"/>
              <a:buChar char="p"/>
              <a:defRPr/>
            </a:pPr>
            <a:r>
              <a:rPr kumimoji="0" lang="en-US" altLang="zh-CN" sz="20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cs typeface="Arial" panose="020B0604020202020204" pitchFamily="34" charset="0"/>
              </a:rPr>
              <a:t>Latency:</a:t>
            </a:r>
            <a:r>
              <a:rPr lang="zh-CN" altLang="en-US" sz="2000" kern="0" dirty="0">
                <a:solidFill>
                  <a:srgbClr val="C00000"/>
                </a:solidFill>
                <a:latin typeface="Calibri" panose="020F0502020204030204" pitchFamily="34" charset="0"/>
                <a:ea typeface="黑体" panose="02010609060101010101" pitchFamily="49" charset="-122"/>
                <a:cs typeface="Arial" panose="020B0604020202020204" pitchFamily="34" charset="0"/>
              </a:rPr>
              <a:t> </a:t>
            </a:r>
            <a:r>
              <a:rPr kumimoji="0" lang="en-US" altLang="zh-CN" sz="20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cs typeface="Arial" panose="020B0604020202020204" pitchFamily="34" charset="0"/>
              </a:rPr>
              <a:t>40 clocks </a:t>
            </a:r>
            <a:r>
              <a:rPr kumimoji="0" lang="zh-CN" altLang="en-US" sz="20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cs typeface="Arial" panose="020B0604020202020204" pitchFamily="34" charset="0"/>
              </a:rPr>
              <a:t>（</a:t>
            </a:r>
            <a:r>
              <a:rPr kumimoji="0" lang="en-US" altLang="zh-CN" sz="2000" b="0" i="0" u="none" strike="noStrike" kern="0" cap="none" spc="0" normalizeH="0" baseline="0" noProof="0" dirty="0">
                <a:ln>
                  <a:noFill/>
                </a:ln>
                <a:solidFill>
                  <a:srgbClr val="C00000"/>
                </a:solidFill>
                <a:effectLst/>
                <a:uLnTx/>
                <a:uFillTx/>
                <a:latin typeface="+mj-lt"/>
                <a:ea typeface="黑体" panose="02010609060101010101" pitchFamily="49" charset="-122"/>
                <a:cs typeface="Arial" panose="020B0604020202020204" pitchFamily="34" charset="0"/>
              </a:rPr>
              <a:t>~</a:t>
            </a:r>
            <a:r>
              <a:rPr kumimoji="0" lang="en-US" altLang="zh-CN" sz="20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cs typeface="Arial" panose="020B0604020202020204" pitchFamily="34" charset="0"/>
              </a:rPr>
              <a:t>120ns</a:t>
            </a:r>
            <a:r>
              <a:rPr kumimoji="0" lang="zh-CN" altLang="en-US" sz="20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cs typeface="Arial" panose="020B0604020202020204" pitchFamily="34" charset="0"/>
              </a:rPr>
              <a:t>）</a:t>
            </a:r>
            <a:endParaRPr kumimoji="0" lang="en-US" altLang="zh-CN" sz="2000" b="0" i="0" u="none" strike="noStrike" kern="0" cap="none" spc="0" normalizeH="0" baseline="0" noProof="0" dirty="0">
              <a:ln>
                <a:noFill/>
              </a:ln>
              <a:solidFill>
                <a:srgbClr val="C00000"/>
              </a:solidFill>
              <a:effectLst/>
              <a:uLnTx/>
              <a:uFillTx/>
              <a:latin typeface="Calibri" panose="020F0502020204030204" pitchFamily="34" charset="0"/>
              <a:ea typeface="黑体" panose="02010609060101010101" pitchFamily="49" charset="-122"/>
              <a:cs typeface="Arial" panose="020B0604020202020204" pitchFamily="34" charset="0"/>
            </a:endParaRPr>
          </a:p>
        </p:txBody>
      </p:sp>
      <p:pic>
        <p:nvPicPr>
          <p:cNvPr id="10" name="图片 9"/>
          <p:cNvPicPr>
            <a:picLocks noChangeAspect="1"/>
          </p:cNvPicPr>
          <p:nvPr/>
        </p:nvPicPr>
        <p:blipFill>
          <a:blip r:embed="rId1"/>
          <a:stretch>
            <a:fillRect/>
          </a:stretch>
        </p:blipFill>
        <p:spPr>
          <a:xfrm>
            <a:off x="196124" y="3429000"/>
            <a:ext cx="6508550" cy="2125952"/>
          </a:xfrm>
          <a:prstGeom prst="rect">
            <a:avLst/>
          </a:prstGeom>
        </p:spPr>
      </p:pic>
      <p:sp>
        <p:nvSpPr>
          <p:cNvPr id="19" name="文本框 18"/>
          <p:cNvSpPr txBox="1"/>
          <p:nvPr/>
        </p:nvSpPr>
        <p:spPr>
          <a:xfrm>
            <a:off x="5049079" y="1109963"/>
            <a:ext cx="6952420" cy="2087431"/>
          </a:xfrm>
          <a:prstGeom prst="rect">
            <a:avLst/>
          </a:prstGeom>
          <a:noFill/>
        </p:spPr>
        <p:txBody>
          <a:bodyPr wrap="square">
            <a:spAutoFit/>
          </a:bodyPr>
          <a:lstStyle/>
          <a:p>
            <a:pPr marL="342900" indent="-342900" algn="l" rtl="0" eaLnBrk="1" latinLnBrk="0" hangingPunct="1">
              <a:lnSpc>
                <a:spcPct val="150000"/>
              </a:lnSpc>
              <a:spcBef>
                <a:spcPts val="1000"/>
              </a:spcBef>
              <a:spcAft>
                <a:spcPts val="0"/>
              </a:spcAft>
              <a:buClrTx/>
              <a:buSzPts val="2400"/>
              <a:buFont typeface="Wingdings" panose="05000000000000000000" pitchFamily="2" charset="2"/>
              <a:buChar char="p"/>
            </a:pPr>
            <a:r>
              <a:rPr lang="en-US" altLang="zh-CN" sz="2400" kern="1200" baseline="0" dirty="0">
                <a:solidFill>
                  <a:srgbClr val="000000"/>
                </a:solidFill>
                <a:effectLst/>
                <a:latin typeface="黑体" panose="02010609060101010101" pitchFamily="49" charset="-122"/>
                <a:ea typeface="黑体" panose="02010609060101010101" pitchFamily="49" charset="-122"/>
              </a:rPr>
              <a:t>Comparison of FPGA Core and Python Program</a:t>
            </a:r>
            <a:endParaRPr lang="zh-CN" altLang="zh-CN" sz="2400" dirty="0">
              <a:effectLst/>
              <a:latin typeface="黑体" panose="02010609060101010101" pitchFamily="49" charset="-122"/>
              <a:ea typeface="黑体" panose="02010609060101010101" pitchFamily="49" charset="-122"/>
            </a:endParaRPr>
          </a:p>
          <a:p>
            <a:pPr marL="742950" indent="-285750" algn="l" rtl="0" eaLnBrk="1" latinLnBrk="0" hangingPunct="1">
              <a:lnSpc>
                <a:spcPct val="150000"/>
              </a:lnSpc>
              <a:spcBef>
                <a:spcPts val="500"/>
              </a:spcBef>
              <a:spcAft>
                <a:spcPts val="0"/>
              </a:spcAft>
              <a:buFont typeface="Wingdings" panose="05000000000000000000" pitchFamily="2" charset="2"/>
              <a:buChar char="p"/>
            </a:pPr>
            <a:r>
              <a:rPr lang="en-US" altLang="zh-CN" sz="2000" kern="1200" baseline="0" dirty="0">
                <a:solidFill>
                  <a:srgbClr val="000000"/>
                </a:solidFill>
                <a:effectLst/>
                <a:latin typeface="黑体" panose="02010609060101010101" pitchFamily="49" charset="-122"/>
                <a:ea typeface="黑体" panose="02010609060101010101" pitchFamily="49" charset="-122"/>
              </a:rPr>
              <a:t>Data set: 100k tracks (by simulation)</a:t>
            </a:r>
            <a:r>
              <a:rPr lang="zh-CN" altLang="zh-CN" sz="2000" kern="1200" baseline="0" dirty="0">
                <a:solidFill>
                  <a:srgbClr val="000000"/>
                </a:solidFill>
                <a:effectLst/>
                <a:latin typeface="黑体" panose="02010609060101010101" pitchFamily="49" charset="-122"/>
                <a:ea typeface="黑体" panose="02010609060101010101" pitchFamily="49" charset="-122"/>
              </a:rPr>
              <a:t> </a:t>
            </a:r>
            <a:endParaRPr lang="zh-CN" altLang="zh-CN" sz="2000" dirty="0">
              <a:effectLst/>
              <a:latin typeface="黑体" panose="02010609060101010101" pitchFamily="49" charset="-122"/>
              <a:ea typeface="黑体" panose="02010609060101010101" pitchFamily="49" charset="-122"/>
            </a:endParaRPr>
          </a:p>
          <a:p>
            <a:pPr marL="742950" indent="-285750" algn="l" rtl="0" eaLnBrk="1" latinLnBrk="0" hangingPunct="1">
              <a:lnSpc>
                <a:spcPct val="150000"/>
              </a:lnSpc>
              <a:spcBef>
                <a:spcPts val="500"/>
              </a:spcBef>
              <a:spcAft>
                <a:spcPts val="0"/>
              </a:spcAft>
              <a:buFont typeface="Wingdings" panose="05000000000000000000" pitchFamily="2" charset="2"/>
              <a:buChar char="p"/>
            </a:pPr>
            <a:r>
              <a:rPr lang="en-US" altLang="zh-CN" sz="2000" kern="1200" baseline="0" dirty="0">
                <a:solidFill>
                  <a:srgbClr val="000000"/>
                </a:solidFill>
                <a:effectLst/>
                <a:latin typeface="黑体" panose="02010609060101010101" pitchFamily="49" charset="-122"/>
                <a:ea typeface="黑体" panose="02010609060101010101" pitchFamily="49" charset="-122"/>
              </a:rPr>
              <a:t>Max. deviation = 0.16 cm (much better than </a:t>
            </a:r>
            <a:r>
              <a:rPr lang="el-GR" altLang="zh-CN" sz="2000" kern="1200" baseline="0" dirty="0">
                <a:solidFill>
                  <a:srgbClr val="000000"/>
                </a:solidFill>
                <a:effectLst/>
                <a:latin typeface="黑体" panose="02010609060101010101" pitchFamily="49" charset="-122"/>
                <a:ea typeface="黑体" panose="02010609060101010101" pitchFamily="49" charset="-122"/>
              </a:rPr>
              <a:t>σ</a:t>
            </a:r>
            <a:r>
              <a:rPr lang="en-US" altLang="zh-CN" sz="2000" kern="1200" baseline="0" dirty="0">
                <a:solidFill>
                  <a:srgbClr val="000000"/>
                </a:solidFill>
                <a:effectLst/>
                <a:latin typeface="黑体" panose="02010609060101010101" pitchFamily="49" charset="-122"/>
                <a:ea typeface="黑体" panose="02010609060101010101" pitchFamily="49" charset="-122"/>
              </a:rPr>
              <a:t>=2.8cm</a:t>
            </a:r>
            <a:r>
              <a:rPr lang="zh-CN" altLang="zh-CN" sz="2000" kern="1200" baseline="0" dirty="0">
                <a:solidFill>
                  <a:srgbClr val="000000"/>
                </a:solidFill>
                <a:effectLst/>
                <a:latin typeface="黑体" panose="02010609060101010101" pitchFamily="49" charset="-122"/>
                <a:ea typeface="黑体" panose="02010609060101010101" pitchFamily="49" charset="-122"/>
              </a:rPr>
              <a:t>）</a:t>
            </a:r>
            <a:endParaRPr lang="zh-CN" altLang="zh-CN" sz="2000" dirty="0">
              <a:effectLst/>
              <a:latin typeface="黑体" panose="02010609060101010101" pitchFamily="49" charset="-122"/>
              <a:ea typeface="黑体" panose="02010609060101010101" pitchFamily="49" charset="-122"/>
            </a:endParaRPr>
          </a:p>
        </p:txBody>
      </p:sp>
      <p:pic>
        <p:nvPicPr>
          <p:cNvPr id="20" name="图片 19"/>
          <p:cNvPicPr>
            <a:picLocks noChangeAspect="1"/>
          </p:cNvPicPr>
          <p:nvPr/>
        </p:nvPicPr>
        <p:blipFill>
          <a:blip r:embed="rId2"/>
          <a:stretch>
            <a:fillRect/>
          </a:stretch>
        </p:blipFill>
        <p:spPr>
          <a:xfrm>
            <a:off x="7175173" y="3463871"/>
            <a:ext cx="4201717" cy="3049633"/>
          </a:xfrm>
          <a:prstGeom prst="rect">
            <a:avLst/>
          </a:prstGeom>
        </p:spPr>
      </p:pic>
      <p:sp>
        <p:nvSpPr>
          <p:cNvPr id="8" name="标题 3"/>
          <p:cNvSpPr txBox="1"/>
          <p:nvPr/>
        </p:nvSpPr>
        <p:spPr bwMode="auto">
          <a:xfrm>
            <a:off x="1667572" y="134137"/>
            <a:ext cx="7835900" cy="709072"/>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3600" b="1">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3200" b="1">
                <a:solidFill>
                  <a:srgbClr val="FF0000"/>
                </a:solidFill>
                <a:latin typeface="Times New Roman" panose="02020603050405020304" pitchFamily="18" charset="0"/>
              </a:defRPr>
            </a:lvl2pPr>
            <a:lvl3pPr algn="ctr" rtl="0" eaLnBrk="1" fontAlgn="base" hangingPunct="1">
              <a:spcBef>
                <a:spcPct val="0"/>
              </a:spcBef>
              <a:spcAft>
                <a:spcPct val="0"/>
              </a:spcAft>
              <a:defRPr sz="3200" b="1">
                <a:solidFill>
                  <a:srgbClr val="FF0000"/>
                </a:solidFill>
                <a:latin typeface="Times New Roman" panose="02020603050405020304" pitchFamily="18" charset="0"/>
              </a:defRPr>
            </a:lvl3pPr>
            <a:lvl4pPr algn="ctr" rtl="0" eaLnBrk="1" fontAlgn="base" hangingPunct="1">
              <a:spcBef>
                <a:spcPct val="0"/>
              </a:spcBef>
              <a:spcAft>
                <a:spcPct val="0"/>
              </a:spcAft>
              <a:defRPr sz="3200" b="1">
                <a:solidFill>
                  <a:srgbClr val="FF0000"/>
                </a:solidFill>
                <a:latin typeface="Times New Roman" panose="02020603050405020304" pitchFamily="18" charset="0"/>
              </a:defRPr>
            </a:lvl4pPr>
            <a:lvl5pPr algn="ctr" rtl="0" eaLnBrk="1" fontAlgn="base" hangingPunct="1">
              <a:spcBef>
                <a:spcPct val="0"/>
              </a:spcBef>
              <a:spcAft>
                <a:spcPct val="0"/>
              </a:spcAft>
              <a:defRPr sz="3200" b="1">
                <a:solidFill>
                  <a:srgbClr val="FF0000"/>
                </a:solidFill>
                <a:latin typeface="Times New Roman" panose="02020603050405020304" pitchFamily="18" charset="0"/>
              </a:defRPr>
            </a:lvl5pPr>
            <a:lvl6pPr marL="457200" algn="ctr" rtl="0" eaLnBrk="1" fontAlgn="base" hangingPunct="1">
              <a:spcBef>
                <a:spcPct val="0"/>
              </a:spcBef>
              <a:spcAft>
                <a:spcPct val="0"/>
              </a:spcAft>
              <a:defRPr sz="4400">
                <a:solidFill>
                  <a:schemeClr val="tx2"/>
                </a:solidFill>
                <a:latin typeface="Times New Roman" panose="02020603050405020304" pitchFamily="18" charset="0"/>
              </a:defRPr>
            </a:lvl6pPr>
            <a:lvl7pPr marL="914400" algn="ctr" rtl="0" eaLnBrk="1" fontAlgn="base" hangingPunct="1">
              <a:spcBef>
                <a:spcPct val="0"/>
              </a:spcBef>
              <a:spcAft>
                <a:spcPct val="0"/>
              </a:spcAft>
              <a:defRPr sz="4400">
                <a:solidFill>
                  <a:schemeClr val="tx2"/>
                </a:solidFill>
                <a:latin typeface="Times New Roman" panose="02020603050405020304" pitchFamily="18" charset="0"/>
              </a:defRPr>
            </a:lvl7pPr>
            <a:lvl8pPr marL="1371600" algn="ctr" rtl="0" eaLnBrk="1" fontAlgn="base" hangingPunct="1">
              <a:spcBef>
                <a:spcPct val="0"/>
              </a:spcBef>
              <a:spcAft>
                <a:spcPct val="0"/>
              </a:spcAft>
              <a:defRPr sz="4400">
                <a:solidFill>
                  <a:schemeClr val="tx2"/>
                </a:solidFill>
                <a:latin typeface="Times New Roman" panose="02020603050405020304" pitchFamily="18" charset="0"/>
              </a:defRPr>
            </a:lvl8pPr>
            <a:lvl9pPr marL="1828800" algn="ctr" rtl="0" eaLnBrk="1" fontAlgn="base" hangingPunct="1">
              <a:spcBef>
                <a:spcPct val="0"/>
              </a:spcBef>
              <a:spcAft>
                <a:spcPct val="0"/>
              </a:spcAft>
              <a:defRPr sz="4400">
                <a:solidFill>
                  <a:schemeClr val="tx2"/>
                </a:solidFill>
                <a:latin typeface="Times New Roman" panose="02020603050405020304" pitchFamily="18" charset="0"/>
              </a:defRPr>
            </a:lvl9pPr>
          </a:lstStyle>
          <a:p>
            <a:r>
              <a:rPr lang="zh-CN" altLang="en-US" kern="0" dirty="0"/>
              <a:t>测试验证结果 </a:t>
            </a:r>
            <a:r>
              <a:rPr lang="en-US" altLang="zh-CN" kern="0" dirty="0"/>
              <a:t>Test Results</a:t>
            </a:r>
            <a:endParaRPr lang="zh-CN" altLang="en-US" kern="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a:p>
        </p:txBody>
      </p:sp>
      <p:sp>
        <p:nvSpPr>
          <p:cNvPr id="6" name="文本框 5"/>
          <p:cNvSpPr txBox="1"/>
          <p:nvPr/>
        </p:nvSpPr>
        <p:spPr>
          <a:xfrm>
            <a:off x="503853" y="1441794"/>
            <a:ext cx="12148457" cy="4019305"/>
          </a:xfrm>
          <a:prstGeom prst="rect">
            <a:avLst/>
          </a:prstGeom>
          <a:noFill/>
        </p:spPr>
        <p:txBody>
          <a:bodyPr wrap="square" rtlCol="0">
            <a:spAutoFit/>
          </a:bodyPr>
          <a:lstStyle/>
          <a:p>
            <a:pPr>
              <a:lnSpc>
                <a:spcPct val="200000"/>
              </a:lnSpc>
            </a:pPr>
            <a:r>
              <a:rPr lang="en-US" altLang="zh-CN" sz="2800" dirty="0">
                <a:latin typeface="+mj-lt"/>
                <a:ea typeface="黑体" panose="02010609060101010101" pitchFamily="49" charset="-122"/>
              </a:rPr>
              <a:t>1</a:t>
            </a:r>
            <a:r>
              <a:rPr lang="zh-CN" altLang="en-US" sz="2800" dirty="0">
                <a:latin typeface="+mj-lt"/>
                <a:ea typeface="黑体" panose="02010609060101010101" pitchFamily="49" charset="-122"/>
              </a:rPr>
              <a:t>、</a:t>
            </a:r>
            <a:r>
              <a:rPr lang="en-US" altLang="zh-CN" sz="2800" dirty="0">
                <a:latin typeface="+mj-lt"/>
                <a:ea typeface="黑体" panose="02010609060101010101" pitchFamily="49" charset="-122"/>
              </a:rPr>
              <a:t> Research Background</a:t>
            </a:r>
            <a:endParaRPr lang="en-US" altLang="zh-CN" sz="2800" dirty="0">
              <a:latin typeface="+mj-lt"/>
              <a:ea typeface="黑体" panose="02010609060101010101" pitchFamily="49" charset="-122"/>
            </a:endParaRPr>
          </a:p>
          <a:p>
            <a:pPr>
              <a:lnSpc>
                <a:spcPct val="200000"/>
              </a:lnSpc>
            </a:pPr>
            <a:r>
              <a:rPr lang="en-US" altLang="zh-CN" sz="2800" dirty="0">
                <a:latin typeface="+mj-lt"/>
                <a:ea typeface="黑体" panose="02010609060101010101" pitchFamily="49" charset="-122"/>
              </a:rPr>
              <a:t>2</a:t>
            </a:r>
            <a:r>
              <a:rPr lang="zh-CN" altLang="en-US" sz="2800" dirty="0">
                <a:latin typeface="+mj-lt"/>
                <a:ea typeface="黑体" panose="02010609060101010101" pitchFamily="49" charset="-122"/>
              </a:rPr>
              <a:t>、</a:t>
            </a:r>
            <a:r>
              <a:rPr lang="en-US" altLang="zh-CN" sz="2800" dirty="0">
                <a:latin typeface="+mj-lt"/>
                <a:ea typeface="黑体" panose="02010609060101010101" pitchFamily="49" charset="-122"/>
              </a:rPr>
              <a:t>Application of Neural Network Algorithms in the STCF Level-1 Trigger</a:t>
            </a:r>
            <a:endParaRPr lang="en-US" altLang="zh-CN" sz="2800" dirty="0">
              <a:latin typeface="+mj-lt"/>
              <a:ea typeface="黑体" panose="02010609060101010101" pitchFamily="49" charset="-122"/>
            </a:endParaRPr>
          </a:p>
          <a:p>
            <a:pPr marL="914400" lvl="1" indent="-457200">
              <a:lnSpc>
                <a:spcPct val="200000"/>
              </a:lnSpc>
              <a:buFont typeface="Arial" panose="020B0604020202020204" pitchFamily="34" charset="0"/>
              <a:buChar char="•"/>
            </a:pPr>
            <a:r>
              <a:rPr lang="en-US" altLang="zh-CN" sz="2400" dirty="0">
                <a:latin typeface="+mj-lt"/>
                <a:ea typeface="黑体" panose="02010609060101010101" pitchFamily="49" charset="-122"/>
              </a:rPr>
              <a:t>Design of the MDC Level-1 Trigger Algorithm</a:t>
            </a:r>
            <a:endParaRPr lang="en-US" altLang="zh-CN" sz="2400" dirty="0">
              <a:latin typeface="+mj-lt"/>
              <a:ea typeface="黑体" panose="02010609060101010101" pitchFamily="49" charset="-122"/>
            </a:endParaRPr>
          </a:p>
          <a:p>
            <a:pPr marL="914400" lvl="1" indent="-457200">
              <a:lnSpc>
                <a:spcPct val="200000"/>
              </a:lnSpc>
              <a:buFont typeface="Arial" panose="020B0604020202020204" pitchFamily="34" charset="0"/>
              <a:buChar char="•"/>
            </a:pPr>
            <a:r>
              <a:rPr lang="en-US" altLang="zh-CN" sz="2400" dirty="0">
                <a:latin typeface="+mj-lt"/>
                <a:ea typeface="黑体" panose="02010609060101010101" pitchFamily="49" charset="-122"/>
              </a:rPr>
              <a:t>Neural Network–based 3D z-vertex Reconstruction Algorithm</a:t>
            </a:r>
            <a:endParaRPr lang="en-US" altLang="zh-CN" sz="2400" dirty="0">
              <a:latin typeface="+mj-lt"/>
              <a:ea typeface="黑体" panose="02010609060101010101" pitchFamily="49" charset="-122"/>
            </a:endParaRPr>
          </a:p>
          <a:p>
            <a:pPr>
              <a:lnSpc>
                <a:spcPct val="200000"/>
              </a:lnSpc>
            </a:pPr>
            <a:r>
              <a:rPr lang="en-US" altLang="zh-CN" sz="2800" b="1" dirty="0">
                <a:solidFill>
                  <a:srgbClr val="C00000"/>
                </a:solidFill>
                <a:latin typeface="+mj-lt"/>
                <a:ea typeface="黑体" panose="02010609060101010101" pitchFamily="49" charset="-122"/>
              </a:rPr>
              <a:t>3</a:t>
            </a:r>
            <a:r>
              <a:rPr lang="zh-CN" altLang="en-US" sz="2800" b="1" dirty="0">
                <a:solidFill>
                  <a:srgbClr val="C00000"/>
                </a:solidFill>
                <a:latin typeface="+mj-lt"/>
                <a:ea typeface="黑体" panose="02010609060101010101" pitchFamily="49" charset="-122"/>
              </a:rPr>
              <a:t>、</a:t>
            </a:r>
            <a:r>
              <a:rPr lang="en-US" altLang="zh-CN" sz="2800" b="1" dirty="0">
                <a:solidFill>
                  <a:srgbClr val="C00000"/>
                </a:solidFill>
                <a:latin typeface="+mj-lt"/>
              </a:rPr>
              <a:t>Summary and Outlook</a:t>
            </a:r>
            <a:endParaRPr lang="en-US" altLang="zh-CN" sz="2800" b="1" dirty="0">
              <a:solidFill>
                <a:srgbClr val="C00000"/>
              </a:solidFill>
              <a:latin typeface="+mj-lt"/>
              <a:ea typeface="黑体" panose="02010609060101010101" pitchFamily="49"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Summary</a:t>
            </a:r>
            <a:endParaRPr lang="zh-CN" altLang="en-US"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a:p>
        </p:txBody>
      </p:sp>
      <p:sp>
        <p:nvSpPr>
          <p:cNvPr id="9" name="内容占位符 1"/>
          <p:cNvSpPr txBox="1"/>
          <p:nvPr/>
        </p:nvSpPr>
        <p:spPr>
          <a:xfrm>
            <a:off x="210628" y="1103538"/>
            <a:ext cx="11318763" cy="5303386"/>
          </a:xfrm>
          <a:prstGeom prst="rect">
            <a:avLst/>
          </a:prstGeom>
        </p:spPr>
        <p:txBody>
          <a:bodyPr>
            <a:normAutofit fontScale="70000" lnSpcReduction="20000"/>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20000"/>
              </a:lnSpc>
              <a:buFont typeface="Wingdings" panose="05000000000000000000" pitchFamily="2" charset="2"/>
              <a:buChar char="n"/>
            </a:pPr>
            <a:r>
              <a:rPr lang="en-US" altLang="zh-CN" sz="2600" b="0" kern="0" dirty="0">
                <a:latin typeface="微软雅黑" panose="020B0503020204020204" pitchFamily="34" charset="-122"/>
                <a:ea typeface="微软雅黑" panose="020B0503020204020204" pitchFamily="34" charset="-122"/>
                <a:sym typeface="微软雅黑" panose="020B0503020204020204" pitchFamily="34" charset="-122"/>
              </a:rPr>
              <a:t>Compared to CPUs and GPUs, machine learning algorithms implemented in FPGAs offer significant advantages</a:t>
            </a:r>
            <a:endParaRPr lang="en-US" altLang="zh-CN" sz="2600" b="0" kern="0" dirty="0">
              <a:latin typeface="微软雅黑" panose="020B0503020204020204" pitchFamily="34" charset="-122"/>
              <a:ea typeface="微软雅黑" panose="020B0503020204020204" pitchFamily="34" charset="-122"/>
              <a:sym typeface="微软雅黑" panose="020B0503020204020204" pitchFamily="34" charset="-122"/>
            </a:endParaRPr>
          </a:p>
          <a:p>
            <a:pPr lvl="1">
              <a:lnSpc>
                <a:spcPct val="120000"/>
              </a:lnSpc>
              <a:buFont typeface="Wingdings" panose="05000000000000000000" pitchFamily="2" charset="2"/>
              <a:buChar char="p"/>
            </a:pPr>
            <a:r>
              <a:rPr lang="en-US" altLang="zh-CN" sz="2200" b="0" kern="0" dirty="0">
                <a:latin typeface="微软雅黑" panose="020B0503020204020204" pitchFamily="34" charset="-122"/>
                <a:ea typeface="微软雅黑" panose="020B0503020204020204" pitchFamily="34" charset="-122"/>
                <a:sym typeface="微软雅黑" panose="020B0503020204020204" pitchFamily="34" charset="-122"/>
              </a:rPr>
              <a:t>Low latency</a:t>
            </a:r>
            <a:r>
              <a:rPr lang="zh-CN" altLang="en-US" sz="2200" b="0" kern="0" dirty="0">
                <a:latin typeface="微软雅黑" panose="020B0503020204020204" pitchFamily="34" charset="-122"/>
                <a:ea typeface="微软雅黑" panose="020B0503020204020204" pitchFamily="34" charset="-122"/>
                <a:sym typeface="微软雅黑" panose="020B0503020204020204" pitchFamily="34" charset="-122"/>
              </a:rPr>
              <a:t>（低延迟）</a:t>
            </a:r>
            <a:r>
              <a:rPr lang="en-US" altLang="zh-CN" sz="2200" b="0" kern="0" dirty="0">
                <a:latin typeface="微软雅黑" panose="020B0503020204020204" pitchFamily="34" charset="-122"/>
                <a:ea typeface="微软雅黑" panose="020B0503020204020204" pitchFamily="34" charset="-122"/>
                <a:sym typeface="微软雅黑" panose="020B0503020204020204" pitchFamily="34" charset="-122"/>
              </a:rPr>
              <a:t>, low power consumption</a:t>
            </a:r>
            <a:r>
              <a:rPr lang="zh-CN" altLang="en-US" sz="2200" b="0" kern="0" dirty="0">
                <a:latin typeface="微软雅黑" panose="020B0503020204020204" pitchFamily="34" charset="-122"/>
                <a:ea typeface="微软雅黑" panose="020B0503020204020204" pitchFamily="34" charset="-122"/>
                <a:sym typeface="微软雅黑" panose="020B0503020204020204" pitchFamily="34" charset="-122"/>
              </a:rPr>
              <a:t>（低功耗）</a:t>
            </a:r>
            <a:r>
              <a:rPr lang="en-US" altLang="zh-CN" sz="2200" b="0" kern="0" dirty="0">
                <a:latin typeface="微软雅黑" panose="020B0503020204020204" pitchFamily="34" charset="-122"/>
                <a:ea typeface="微软雅黑" panose="020B0503020204020204" pitchFamily="34" charset="-122"/>
                <a:sym typeface="微软雅黑" panose="020B0503020204020204" pitchFamily="34" charset="-122"/>
              </a:rPr>
              <a:t>, shorter development cycles and lower costs </a:t>
            </a:r>
            <a:r>
              <a:rPr lang="zh-CN" altLang="en-US" sz="2200" b="0" kern="0" dirty="0">
                <a:latin typeface="微软雅黑" panose="020B0503020204020204" pitchFamily="34" charset="-122"/>
                <a:ea typeface="微软雅黑" panose="020B0503020204020204" pitchFamily="34" charset="-122"/>
                <a:sym typeface="微软雅黑" panose="020B0503020204020204" pitchFamily="34" charset="-122"/>
              </a:rPr>
              <a:t>（短开发周期、低成本）</a:t>
            </a:r>
            <a:endParaRPr lang="en-US" altLang="zh-CN" sz="2200" b="0" kern="0"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buFont typeface="Wingdings" panose="05000000000000000000" pitchFamily="2" charset="2"/>
              <a:buChar char="n"/>
            </a:pPr>
            <a:r>
              <a:rPr lang="en-US" altLang="zh-CN" sz="2600" b="0" kern="0" dirty="0">
                <a:latin typeface="微软雅黑" panose="020B0503020204020204" pitchFamily="34" charset="-122"/>
                <a:ea typeface="微软雅黑" panose="020B0503020204020204" pitchFamily="34" charset="-122"/>
                <a:sym typeface="微软雅黑" panose="020B0503020204020204" pitchFamily="34" charset="-122"/>
              </a:rPr>
              <a:t>The usage of High-Level Synthesis (HLS) and supporting tools enables direct compilation and synthesis of high-level language algorithms (e.g., Python) into digital logic circuits, facilitating relatively straightforward performance optimization. </a:t>
            </a:r>
            <a:endParaRPr lang="en-US" altLang="zh-CN" sz="2600" b="0" kern="0" dirty="0">
              <a:latin typeface="微软雅黑" panose="020B0503020204020204" pitchFamily="34" charset="-122"/>
              <a:ea typeface="微软雅黑" panose="020B0503020204020204" pitchFamily="34" charset="-122"/>
              <a:sym typeface="微软雅黑" panose="020B0503020204020204" pitchFamily="34" charset="-122"/>
            </a:endParaRPr>
          </a:p>
          <a:p>
            <a:pPr lvl="1">
              <a:lnSpc>
                <a:spcPct val="120000"/>
              </a:lnSpc>
              <a:buFont typeface="Wingdings" panose="05000000000000000000" pitchFamily="2" charset="2"/>
              <a:buChar char="p"/>
            </a:pPr>
            <a:r>
              <a:rPr lang="en-US" altLang="zh-CN" sz="2200" b="0" kern="0" dirty="0">
                <a:latin typeface="微软雅黑" panose="020B0503020204020204" pitchFamily="34" charset="-122"/>
                <a:ea typeface="微软雅黑" panose="020B0503020204020204" pitchFamily="34" charset="-122"/>
                <a:sym typeface="微软雅黑" panose="020B0503020204020204" pitchFamily="34" charset="-122"/>
              </a:rPr>
              <a:t>This provides significant convenience for the deployment of machine learning algorithms implementation on FPGA</a:t>
            </a:r>
            <a:endParaRPr lang="en-US" altLang="zh-CN" sz="2200" b="0" kern="0"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buFont typeface="Wingdings" panose="05000000000000000000" pitchFamily="2" charset="2"/>
              <a:buChar char="n"/>
            </a:pPr>
            <a:r>
              <a:rPr lang="en-US" altLang="zh-CN" sz="2600" b="0" kern="0" dirty="0">
                <a:latin typeface="微软雅黑" panose="020B0503020204020204" pitchFamily="34" charset="-122"/>
                <a:ea typeface="微软雅黑" panose="020B0503020204020204" pitchFamily="34" charset="-122"/>
                <a:sym typeface="微软雅黑" panose="020B0503020204020204" pitchFamily="34" charset="-122"/>
              </a:rPr>
              <a:t>Over the past decade, the presenter has explored the application of FPGA-based neural network algorithms for high-speed information processing in particle detectors, achieving notable results in preliminary research for the STCF trigger system</a:t>
            </a:r>
            <a:endParaRPr lang="en-US" altLang="zh-CN" sz="2600" b="0" kern="0" dirty="0">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20000"/>
              </a:lnSpc>
              <a:spcBef>
                <a:spcPts val="600"/>
              </a:spcBef>
              <a:spcAft>
                <a:spcPts val="600"/>
              </a:spcAft>
              <a:buFont typeface="Wingdings" panose="05000000000000000000" pitchFamily="2" charset="2"/>
              <a:buChar char="n"/>
            </a:pPr>
            <a:r>
              <a:rPr lang="en-US" altLang="zh-CN" sz="2600" b="0" kern="0" dirty="0">
                <a:latin typeface="微软雅黑" panose="020B0503020204020204" pitchFamily="34" charset="-122"/>
                <a:ea typeface="微软雅黑" panose="020B0503020204020204" pitchFamily="34" charset="-122"/>
                <a:sym typeface="微软雅黑" panose="020B0503020204020204" pitchFamily="34" charset="-122"/>
              </a:rPr>
              <a:t>The STCF Key technology </a:t>
            </a:r>
            <a:r>
              <a:rPr lang="en-US" altLang="zh-CN" b="0" dirty="0">
                <a:latin typeface="微软雅黑" panose="020B0503020204020204" pitchFamily="34" charset="-122"/>
                <a:ea typeface="微软雅黑" panose="020B0503020204020204" pitchFamily="34" charset="-122"/>
              </a:rPr>
              <a:t>research</a:t>
            </a:r>
            <a:r>
              <a:rPr lang="en-US" altLang="zh-CN" sz="2600" b="0" kern="0" dirty="0">
                <a:latin typeface="微软雅黑" panose="020B0503020204020204" pitchFamily="34" charset="-122"/>
                <a:ea typeface="微软雅黑" panose="020B0503020204020204" pitchFamily="34" charset="-122"/>
                <a:sym typeface="微软雅黑" panose="020B0503020204020204" pitchFamily="34" charset="-122"/>
              </a:rPr>
              <a:t> project is still on going</a:t>
            </a:r>
            <a:endParaRPr lang="en-US" altLang="zh-CN" sz="2600" b="0" kern="0" dirty="0">
              <a:latin typeface="微软雅黑" panose="020B0503020204020204" pitchFamily="34" charset="-122"/>
              <a:ea typeface="微软雅黑" panose="020B0503020204020204" pitchFamily="34" charset="-122"/>
              <a:sym typeface="微软雅黑" panose="020B0503020204020204" pitchFamily="34" charset="-122"/>
            </a:endParaRPr>
          </a:p>
          <a:p>
            <a:pPr lvl="1">
              <a:lnSpc>
                <a:spcPct val="120000"/>
              </a:lnSpc>
              <a:buFont typeface="Wingdings" panose="05000000000000000000" pitchFamily="2" charset="2"/>
              <a:buChar char="p"/>
            </a:pPr>
            <a:r>
              <a:rPr lang="en-US" altLang="zh-CN" b="0" dirty="0">
                <a:latin typeface="微软雅黑" panose="020B0503020204020204" pitchFamily="34" charset="-122"/>
                <a:ea typeface="微软雅黑" panose="020B0503020204020204" pitchFamily="34" charset="-122"/>
              </a:rPr>
              <a:t>Current work includes</a:t>
            </a:r>
            <a:r>
              <a:rPr lang="zh-CN" altLang="en-US" sz="1900" b="0" kern="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b="0" dirty="0">
                <a:latin typeface="微软雅黑" panose="020B0503020204020204" pitchFamily="34" charset="-122"/>
                <a:ea typeface="微软雅黑" panose="020B0503020204020204" pitchFamily="34" charset="-122"/>
                <a:sym typeface="微软雅黑" panose="020B0503020204020204" pitchFamily="34" charset="-122"/>
              </a:rPr>
              <a:t>o</a:t>
            </a:r>
            <a:r>
              <a:rPr lang="en-US" altLang="zh-CN" b="0" dirty="0">
                <a:latin typeface="微软雅黑" panose="020B0503020204020204" pitchFamily="34" charset="-122"/>
                <a:ea typeface="微软雅黑" panose="020B0503020204020204" pitchFamily="34" charset="-122"/>
              </a:rPr>
              <a:t>ptimization of MDC track reconstruction algorithms &amp; design of ECAL trigger algorithms</a:t>
            </a:r>
            <a:endParaRPr lang="en-US" altLang="zh-CN" b="0" dirty="0">
              <a:latin typeface="微软雅黑" panose="020B0503020204020204" pitchFamily="34" charset="-122"/>
              <a:ea typeface="微软雅黑" panose="020B0503020204020204" pitchFamily="34" charset="-122"/>
            </a:endParaRPr>
          </a:p>
          <a:p>
            <a:pPr lvl="1" algn="just">
              <a:lnSpc>
                <a:spcPct val="120000"/>
              </a:lnSpc>
              <a:spcBef>
                <a:spcPts val="600"/>
              </a:spcBef>
              <a:spcAft>
                <a:spcPts val="600"/>
              </a:spcAft>
              <a:buFont typeface="Wingdings" panose="05000000000000000000" pitchFamily="2" charset="2"/>
              <a:buChar char="p"/>
            </a:pPr>
            <a:r>
              <a:rPr lang="en-US" altLang="zh-CN" b="0" dirty="0">
                <a:latin typeface="微软雅黑" panose="020B0503020204020204" pitchFamily="34" charset="-122"/>
                <a:ea typeface="微软雅黑" panose="020B0503020204020204" pitchFamily="34" charset="-122"/>
              </a:rPr>
              <a:t>Future efforts will focus on:  improved handling of complex scenarios (e.g., high-background environments, multiple tracks), gradual expansion of neural network applications to more parameter reconstructions and algorithm industrialization and implementation</a:t>
            </a:r>
            <a:endParaRPr lang="en-US" altLang="zh-CN" b="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2806" y="107950"/>
            <a:ext cx="10801344" cy="838200"/>
          </a:xfrm>
        </p:spPr>
        <p:txBody>
          <a:bodyPr/>
          <a:lstStyle/>
          <a:p>
            <a:r>
              <a:rPr lang="en-US" altLang="zh-CN" dirty="0"/>
              <a:t>Outlook: ANN algorithm for ECAL</a:t>
            </a:r>
            <a:r>
              <a:rPr lang="zh-CN" altLang="en-US" dirty="0"/>
              <a:t> </a:t>
            </a:r>
            <a:r>
              <a:rPr lang="en-US" altLang="zh-CN" dirty="0"/>
              <a:t>sub-trigger</a:t>
            </a:r>
            <a:endParaRPr lang="zh-CN" altLang="en-US"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dirty="0"/>
          </a:p>
        </p:txBody>
      </p:sp>
      <p:sp>
        <p:nvSpPr>
          <p:cNvPr id="7" name="文本框 6"/>
          <p:cNvSpPr txBox="1"/>
          <p:nvPr/>
        </p:nvSpPr>
        <p:spPr>
          <a:xfrm>
            <a:off x="0" y="996178"/>
            <a:ext cx="6534978" cy="2449517"/>
          </a:xfrm>
          <a:prstGeom prst="rect">
            <a:avLst/>
          </a:prstGeom>
          <a:noFill/>
        </p:spPr>
        <p:txBody>
          <a:bodyPr wrap="square" rtlCol="0">
            <a:spAutoFit/>
          </a:bodyPr>
          <a:lstStyle/>
          <a:p>
            <a:pPr marL="800100" lvl="1" indent="-342900">
              <a:lnSpc>
                <a:spcPct val="150000"/>
              </a:lnSpc>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簇团重建（</a:t>
            </a:r>
            <a:r>
              <a:rPr lang="en-US" altLang="zh-CN" dirty="0">
                <a:latin typeface="微软雅黑" panose="020B0503020204020204" pitchFamily="34" charset="-122"/>
                <a:ea typeface="微软雅黑" panose="020B0503020204020204" pitchFamily="34" charset="-122"/>
              </a:rPr>
              <a:t>Cluster Reconstruction</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Finding center TC of cluster and reconstruction the energy</a:t>
            </a:r>
            <a:endParaRPr lang="en-US" altLang="zh-CN" dirty="0">
              <a:latin typeface="微软雅黑" panose="020B0503020204020204" pitchFamily="34" charset="-122"/>
              <a:ea typeface="微软雅黑" panose="020B0503020204020204" pitchFamily="34" charset="-122"/>
            </a:endParaRPr>
          </a:p>
          <a:p>
            <a:pPr marL="800100" lvl="1" indent="-342900">
              <a:lnSpc>
                <a:spcPct val="150000"/>
              </a:lnSpc>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簇团分割（</a:t>
            </a:r>
            <a:r>
              <a:rPr lang="en-US" altLang="zh-CN" dirty="0">
                <a:latin typeface="微软雅黑" panose="020B0503020204020204" pitchFamily="34" charset="-122"/>
                <a:ea typeface="微软雅黑" panose="020B0503020204020204" pitchFamily="34" charset="-122"/>
              </a:rPr>
              <a:t>Cluster segmentation</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 Separate overlapping particle showers into distinct clusters</a:t>
            </a:r>
            <a:endParaRPr lang="en-US" altLang="zh-CN" dirty="0">
              <a:latin typeface="微软雅黑" panose="020B0503020204020204" pitchFamily="34" charset="-122"/>
              <a:ea typeface="微软雅黑" panose="020B0503020204020204" pitchFamily="34" charset="-122"/>
            </a:endParaRPr>
          </a:p>
          <a:p>
            <a:pPr marL="1257300" lvl="2" indent="-342900">
              <a:lnSpc>
                <a:spcPct val="150000"/>
              </a:lnSpc>
              <a:buFont typeface="Wingdings" panose="05000000000000000000" pitchFamily="2" charset="2"/>
              <a:buChar char="p"/>
            </a:pPr>
            <a:r>
              <a:rPr lang="en-US" altLang="zh-CN" sz="1600" b="1" dirty="0">
                <a:latin typeface="微软雅黑" panose="020B0503020204020204" pitchFamily="34" charset="-122"/>
                <a:ea typeface="微软雅黑" panose="020B0503020204020204" pitchFamily="34" charset="-122"/>
              </a:rPr>
              <a:t>Coordinate with other sub-detectors to achieve enhanced background suppression</a:t>
            </a:r>
            <a:endParaRPr lang="en-US" altLang="zh-CN" dirty="0">
              <a:latin typeface="微软雅黑" panose="020B0503020204020204" pitchFamily="34" charset="-122"/>
              <a:ea typeface="微软雅黑" panose="020B0503020204020204" pitchFamily="34" charset="-122"/>
            </a:endParaRPr>
          </a:p>
        </p:txBody>
      </p:sp>
      <p:graphicFrame>
        <p:nvGraphicFramePr>
          <p:cNvPr id="9" name="对象 8"/>
          <p:cNvGraphicFramePr>
            <a:graphicFrameLocks noChangeAspect="1"/>
          </p:cNvGraphicFramePr>
          <p:nvPr/>
        </p:nvGraphicFramePr>
        <p:xfrm>
          <a:off x="1663808" y="3679065"/>
          <a:ext cx="2933593" cy="2941776"/>
        </p:xfrm>
        <a:graphic>
          <a:graphicData uri="http://schemas.openxmlformats.org/presentationml/2006/ole">
            <mc:AlternateContent xmlns:mc="http://schemas.openxmlformats.org/markup-compatibility/2006">
              <mc:Choice xmlns:v="urn:schemas-microsoft-com:vml" Requires="v">
                <p:oleObj spid="_x0000_s1344" name="Visio" r:id="rId1" imgW="9194800" imgH="9225280" progId="Visio.Drawing.15">
                  <p:embed/>
                </p:oleObj>
              </mc:Choice>
              <mc:Fallback>
                <p:oleObj name="Visio" r:id="rId1" imgW="9194800" imgH="9225280" progId="Visio.Drawing.15">
                  <p:embed/>
                  <p:pic>
                    <p:nvPicPr>
                      <p:cNvPr id="0" name="对象 8"/>
                      <p:cNvPicPr/>
                      <p:nvPr/>
                    </p:nvPicPr>
                    <p:blipFill>
                      <a:blip r:embed="rId2"/>
                      <a:stretch>
                        <a:fillRect/>
                      </a:stretch>
                    </p:blipFill>
                    <p:spPr>
                      <a:xfrm>
                        <a:off x="1663808" y="3679065"/>
                        <a:ext cx="2933593" cy="2941776"/>
                      </a:xfrm>
                      <a:prstGeom prst="rect">
                        <a:avLst/>
                      </a:prstGeom>
                    </p:spPr>
                  </p:pic>
                </p:oleObj>
              </mc:Fallback>
            </mc:AlternateContent>
          </a:graphicData>
        </a:graphic>
      </p:graphicFrame>
      <p:sp>
        <p:nvSpPr>
          <p:cNvPr id="6" name="内容占位符 1"/>
          <p:cNvSpPr txBox="1"/>
          <p:nvPr/>
        </p:nvSpPr>
        <p:spPr>
          <a:xfrm>
            <a:off x="6261209" y="996178"/>
            <a:ext cx="6171981" cy="3550020"/>
          </a:xfrm>
          <a:prstGeom prst="rect">
            <a:avLst/>
          </a:prstGeom>
        </p:spPr>
        <p:txBody>
          <a:bodyPr>
            <a:norm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lnSpc>
                <a:spcPct val="110000"/>
              </a:lnSpc>
              <a:buFont typeface="Wingdings" panose="05000000000000000000" pitchFamily="2" charset="2"/>
              <a:buChar char="n"/>
              <a:defRPr/>
            </a:pPr>
            <a:r>
              <a:rPr lang="en-US" altLang="zh-CN" sz="1800" b="0" kern="0" dirty="0">
                <a:solidFill>
                  <a:srgbClr val="000000"/>
                </a:solidFill>
                <a:latin typeface="微软雅黑" panose="020B0503020204020204" pitchFamily="34" charset="-122"/>
                <a:ea typeface="微软雅黑" panose="020B0503020204020204" pitchFamily="34" charset="-122"/>
              </a:rPr>
              <a:t>Cluster Segmentation</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lvl="1">
              <a:lnSpc>
                <a:spcPct val="110000"/>
              </a:lnSpc>
              <a:buFont typeface="Wingdings" panose="05000000000000000000" pitchFamily="2" charset="2"/>
              <a:buChar char="p"/>
              <a:defRPr/>
            </a:pPr>
            <a:r>
              <a:rPr lang="en-US" altLang="zh-CN" sz="1600" b="0" kern="0" dirty="0">
                <a:solidFill>
                  <a:srgbClr val="000000"/>
                </a:solidFill>
                <a:latin typeface="微软雅黑" panose="020B0503020204020204" pitchFamily="34" charset="-122"/>
                <a:ea typeface="微软雅黑" panose="020B0503020204020204" pitchFamily="34" charset="-122"/>
              </a:rPr>
              <a:t>Why cluster segmentation is needed</a:t>
            </a:r>
            <a:endPar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lvl="2">
              <a:lnSpc>
                <a:spcPct val="110000"/>
              </a:lnSpc>
              <a:buFont typeface="Wingdings" panose="05000000000000000000" pitchFamily="2" charset="2"/>
              <a:buChar char="p"/>
              <a:defRPr/>
            </a:pPr>
            <a:r>
              <a:rPr lang="en-US" altLang="zh-CN" sz="1400" b="0" dirty="0">
                <a:latin typeface="微软雅黑" panose="020B0503020204020204" pitchFamily="34" charset="-122"/>
                <a:ea typeface="微软雅黑" panose="020B0503020204020204" pitchFamily="34" charset="-122"/>
              </a:rPr>
              <a:t>Boundary merged between two clusters</a:t>
            </a:r>
            <a:endPar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lvl="1">
              <a:lnSpc>
                <a:spcPct val="110000"/>
              </a:lnSpc>
              <a:buFont typeface="Wingdings" panose="05000000000000000000" pitchFamily="2" charset="2"/>
              <a:buChar char="p"/>
              <a:defRPr/>
            </a:pPr>
            <a:r>
              <a:rPr lang="en-US" altLang="zh-CN" sz="1600" b="0" kern="0" dirty="0">
                <a:solidFill>
                  <a:srgbClr val="000000"/>
                </a:solidFill>
                <a:latin typeface="微软雅黑" panose="020B0503020204020204" pitchFamily="34" charset="-122"/>
                <a:ea typeface="微软雅黑" panose="020B0503020204020204" pitchFamily="34" charset="-122"/>
              </a:rPr>
              <a:t>Change in energy gradient is identified as a cluster boundary</a:t>
            </a:r>
            <a:endPar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lvl="2">
              <a:lnSpc>
                <a:spcPct val="110000"/>
              </a:lnSpc>
              <a:buFont typeface="Wingdings" panose="05000000000000000000" pitchFamily="2" charset="2"/>
              <a:buChar char="p"/>
              <a:defRPr/>
            </a:pPr>
            <a:r>
              <a:rPr lang="en-US" altLang="zh-CN" sz="1400" b="0" kern="0" dirty="0">
                <a:solidFill>
                  <a:srgbClr val="000000"/>
                </a:solidFill>
                <a:latin typeface="微软雅黑" panose="020B0503020204020204" pitchFamily="34" charset="-122"/>
                <a:ea typeface="微软雅黑" panose="020B0503020204020204" pitchFamily="34" charset="-122"/>
              </a:rPr>
              <a:t>TC is preferentially assigned to the cluster with higher energy</a:t>
            </a:r>
            <a:endParaRPr kumimoji="0" lang="en-US" altLang="zh-CN"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lvl="1">
              <a:lnSpc>
                <a:spcPct val="110000"/>
              </a:lnSpc>
              <a:buFont typeface="Wingdings" panose="05000000000000000000" pitchFamily="2" charset="2"/>
              <a:buChar char="p"/>
              <a:defRPr/>
            </a:pPr>
            <a:r>
              <a:rPr lang="en-US" altLang="zh-CN" sz="1600" b="0" kern="0" dirty="0">
                <a:solidFill>
                  <a:srgbClr val="000000"/>
                </a:solidFill>
                <a:latin typeface="微软雅黑" panose="020B0503020204020204" pitchFamily="34" charset="-122"/>
                <a:ea typeface="微软雅黑" panose="020B0503020204020204" pitchFamily="34" charset="-122"/>
              </a:rPr>
              <a:t>For high-background environments with complex cluster topologies, future upgrades utilizing neural network algorithms for cluster segmentation are under consideration</a:t>
            </a:r>
            <a:endPar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aphicFrame>
        <p:nvGraphicFramePr>
          <p:cNvPr id="8" name="对象 7"/>
          <p:cNvGraphicFramePr>
            <a:graphicFrameLocks noChangeAspect="1"/>
          </p:cNvGraphicFramePr>
          <p:nvPr/>
        </p:nvGraphicFramePr>
        <p:xfrm>
          <a:off x="7219284" y="4224527"/>
          <a:ext cx="3680847" cy="2464403"/>
        </p:xfrm>
        <a:graphic>
          <a:graphicData uri="http://schemas.openxmlformats.org/presentationml/2006/ole">
            <mc:AlternateContent xmlns:mc="http://schemas.openxmlformats.org/markup-compatibility/2006">
              <mc:Choice xmlns:v="urn:schemas-microsoft-com:vml" Requires="v">
                <p:oleObj spid="_x0000_s1345" name="Visio" r:id="rId3" imgW="5235575" imgH="3505200" progId="Visio.Drawing.15">
                  <p:embed/>
                </p:oleObj>
              </mc:Choice>
              <mc:Fallback>
                <p:oleObj name="Visio" r:id="rId3" imgW="5235575" imgH="3505200" progId="Visio.Drawing.15">
                  <p:embed/>
                  <p:pic>
                    <p:nvPicPr>
                      <p:cNvPr id="0" name="对象 4"/>
                      <p:cNvPicPr/>
                      <p:nvPr/>
                    </p:nvPicPr>
                    <p:blipFill>
                      <a:blip r:embed="rId4"/>
                      <a:stretch>
                        <a:fillRect/>
                      </a:stretch>
                    </p:blipFill>
                    <p:spPr>
                      <a:xfrm>
                        <a:off x="7219284" y="4224527"/>
                        <a:ext cx="3680847" cy="2464403"/>
                      </a:xfrm>
                      <a:prstGeom prst="rect">
                        <a:avLst/>
                      </a:prstGeom>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粒子物理实验 </a:t>
            </a:r>
            <a:r>
              <a:rPr lang="en-US" altLang="zh-CN" dirty="0"/>
              <a:t>Particle Physics Experiments</a:t>
            </a:r>
            <a:endParaRPr lang="zh-CN" altLang="en-US" dirty="0"/>
          </a:p>
        </p:txBody>
      </p:sp>
      <p:sp>
        <p:nvSpPr>
          <p:cNvPr id="3" name="灯片编号占位符 2"/>
          <p:cNvSpPr>
            <a:spLocks noGrp="1"/>
          </p:cNvSpPr>
          <p:nvPr>
            <p:ph type="sldNum" sz="quarter" idx="12"/>
          </p:nvPr>
        </p:nvSpPr>
        <p:spPr>
          <a:xfrm>
            <a:off x="11211338" y="6519863"/>
            <a:ext cx="980661" cy="338137"/>
          </a:xfrm>
        </p:spPr>
        <p:txBody>
          <a:bodyPr/>
          <a:lstStyle/>
          <a:p>
            <a:fld id="{14AA028F-72E1-4808-9DD3-2CE970B1B937}" type="slidenum">
              <a:rPr lang="zh-CN" altLang="en-US" smtClean="0"/>
            </a:fld>
            <a:endParaRPr lang="zh-CN" altLang="en-US" dirty="0"/>
          </a:p>
        </p:txBody>
      </p:sp>
      <p:sp>
        <p:nvSpPr>
          <p:cNvPr id="13" name="内容占位符 1"/>
          <p:cNvSpPr txBox="1"/>
          <p:nvPr/>
        </p:nvSpPr>
        <p:spPr>
          <a:xfrm>
            <a:off x="0" y="1162329"/>
            <a:ext cx="6451900" cy="4418493"/>
          </a:xfrm>
          <a:prstGeom prst="rect">
            <a:avLst/>
          </a:prstGeom>
        </p:spPr>
        <p:txBody>
          <a:bodyPr>
            <a:no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50000"/>
              </a:lnSpc>
              <a:defRPr/>
            </a:pPr>
            <a:r>
              <a:rPr lang="en-US" altLang="zh-CN" sz="2400" b="0" kern="1200" baseline="0" dirty="0">
                <a:solidFill>
                  <a:srgbClr val="000000"/>
                </a:solidFill>
                <a:effectLst/>
                <a:latin typeface="+mn-lt"/>
                <a:ea typeface="黑体" panose="02010609060101010101" pitchFamily="49" charset="-122"/>
                <a:cs typeface="+mn-cs"/>
              </a:rPr>
              <a:t>Probe of matter’s microscopic structure</a:t>
            </a:r>
            <a:endParaRPr lang="en-US" altLang="zh-CN" sz="2400" b="0" kern="1200" baseline="0" dirty="0">
              <a:solidFill>
                <a:srgbClr val="000000"/>
              </a:solidFill>
              <a:effectLst/>
              <a:latin typeface="+mn-lt"/>
              <a:ea typeface="黑体" panose="02010609060101010101" pitchFamily="49" charset="-122"/>
              <a:cs typeface="+mn-cs"/>
            </a:endParaRPr>
          </a:p>
          <a:p>
            <a:pPr lvl="1">
              <a:lnSpc>
                <a:spcPct val="150000"/>
              </a:lnSpc>
              <a:buFont typeface="Arial" panose="020B0604020202020204" pitchFamily="34" charset="0"/>
              <a:buChar char="•"/>
              <a:defRPr/>
            </a:pPr>
            <a:r>
              <a:rPr lang="en-US" altLang="zh-CN" sz="2000" kern="1200" baseline="0" dirty="0">
                <a:solidFill>
                  <a:srgbClr val="000000"/>
                </a:solidFill>
                <a:effectLst/>
                <a:latin typeface="+mn-lt"/>
                <a:ea typeface="黑体" panose="02010609060101010101" pitchFamily="49" charset="-122"/>
                <a:cs typeface="+mn-cs"/>
              </a:rPr>
              <a:t>Goal:</a:t>
            </a:r>
            <a:r>
              <a:rPr lang="en-US" altLang="zh-CN" sz="2000" b="0" kern="1200" baseline="0" dirty="0">
                <a:solidFill>
                  <a:srgbClr val="000000"/>
                </a:solidFill>
                <a:effectLst/>
                <a:latin typeface="+mn-lt"/>
                <a:ea typeface="黑体" panose="02010609060101010101" pitchFamily="49" charset="-122"/>
                <a:cs typeface="+mn-cs"/>
              </a:rPr>
              <a:t> reveal fundamental structure &amp; interactions of particles</a:t>
            </a:r>
            <a:endParaRPr lang="en-US" altLang="zh-CN" sz="2000" b="0" kern="1200" baseline="0" dirty="0">
              <a:solidFill>
                <a:srgbClr val="000000"/>
              </a:solidFill>
              <a:effectLst/>
              <a:latin typeface="+mn-lt"/>
              <a:ea typeface="黑体" panose="02010609060101010101" pitchFamily="49" charset="-122"/>
              <a:cs typeface="+mn-cs"/>
            </a:endParaRPr>
          </a:p>
          <a:p>
            <a:pPr lvl="1">
              <a:lnSpc>
                <a:spcPct val="150000"/>
              </a:lnSpc>
              <a:buFont typeface="Arial" panose="020B0604020202020204" pitchFamily="34" charset="0"/>
              <a:buChar char="•"/>
              <a:defRPr/>
            </a:pPr>
            <a:r>
              <a:rPr lang="en-US" altLang="zh-CN" sz="2000" dirty="0">
                <a:solidFill>
                  <a:srgbClr val="000000"/>
                </a:solidFill>
                <a:latin typeface="+mn-lt"/>
                <a:ea typeface="黑体" panose="02010609060101010101" pitchFamily="49" charset="-122"/>
                <a:cs typeface="+mn-cs"/>
              </a:rPr>
              <a:t>Categories: </a:t>
            </a:r>
            <a:r>
              <a:rPr lang="en-US" altLang="zh-CN" sz="2000" kern="1200" baseline="0" dirty="0">
                <a:solidFill>
                  <a:srgbClr val="C00000"/>
                </a:solidFill>
                <a:effectLst/>
                <a:latin typeface="+mn-lt"/>
                <a:ea typeface="黑体" panose="02010609060101010101" pitchFamily="49" charset="-122"/>
                <a:cs typeface="+mn-cs"/>
              </a:rPr>
              <a:t>Accelerator Experiments </a:t>
            </a:r>
            <a:r>
              <a:rPr lang="en-US" altLang="zh-CN" sz="2000" b="0" kern="1200" baseline="0" dirty="0">
                <a:solidFill>
                  <a:srgbClr val="000000"/>
                </a:solidFill>
                <a:effectLst/>
                <a:latin typeface="+mn-lt"/>
                <a:ea typeface="黑体" panose="02010609060101010101" pitchFamily="49" charset="-122"/>
                <a:cs typeface="+mn-cs"/>
              </a:rPr>
              <a:t>(High-Energy Colliders, Fix-target Experiments),  </a:t>
            </a:r>
            <a:r>
              <a:rPr lang="en-US" altLang="zh-CN" sz="2000" kern="1200" baseline="0" dirty="0">
                <a:solidFill>
                  <a:srgbClr val="000000"/>
                </a:solidFill>
                <a:effectLst/>
                <a:latin typeface="+mn-lt"/>
                <a:ea typeface="黑体" panose="02010609060101010101" pitchFamily="49" charset="-122"/>
                <a:cs typeface="+mn-cs"/>
              </a:rPr>
              <a:t>Non-Accelerator Experiments</a:t>
            </a:r>
            <a:r>
              <a:rPr lang="en-US" altLang="zh-CN" sz="2000" b="0" kern="1200" baseline="0" dirty="0">
                <a:solidFill>
                  <a:srgbClr val="000000"/>
                </a:solidFill>
                <a:effectLst/>
                <a:latin typeface="+mn-lt"/>
                <a:ea typeface="黑体" panose="02010609060101010101" pitchFamily="49" charset="-122"/>
                <a:cs typeface="+mn-cs"/>
              </a:rPr>
              <a:t> (Deep Underground Experiments, Cosmic Ray Observatories, Space Payloads……)</a:t>
            </a:r>
            <a:endParaRPr lang="en-US" altLang="zh-CN" sz="2000" b="0" kern="1200" baseline="0" dirty="0">
              <a:solidFill>
                <a:srgbClr val="000000"/>
              </a:solidFill>
              <a:effectLst/>
              <a:latin typeface="+mn-lt"/>
              <a:ea typeface="黑体" panose="02010609060101010101" pitchFamily="49" charset="-122"/>
              <a:cs typeface="+mn-cs"/>
            </a:endParaRPr>
          </a:p>
          <a:p>
            <a:pPr lvl="1">
              <a:lnSpc>
                <a:spcPct val="150000"/>
              </a:lnSpc>
              <a:buFont typeface="Arial" panose="020B0604020202020204" pitchFamily="34" charset="0"/>
              <a:buChar char="•"/>
              <a:defRPr/>
            </a:pPr>
            <a:r>
              <a:rPr lang="en-US" altLang="zh-CN" sz="2000" kern="1200" baseline="0" dirty="0">
                <a:solidFill>
                  <a:srgbClr val="000000"/>
                </a:solidFill>
                <a:effectLst/>
                <a:latin typeface="+mn-lt"/>
                <a:ea typeface="黑体" panose="02010609060101010101" pitchFamily="49" charset="-122"/>
                <a:cs typeface="+mn-cs"/>
              </a:rPr>
              <a:t>Challenges in data handling:</a:t>
            </a:r>
            <a:endParaRPr lang="en-US" altLang="zh-CN" sz="2000" kern="1200" baseline="0" dirty="0">
              <a:solidFill>
                <a:srgbClr val="000000"/>
              </a:solidFill>
              <a:effectLst/>
              <a:latin typeface="+mn-lt"/>
              <a:ea typeface="黑体" panose="02010609060101010101" pitchFamily="49" charset="-122"/>
              <a:cs typeface="+mn-cs"/>
            </a:endParaRPr>
          </a:p>
          <a:p>
            <a:pPr lvl="2">
              <a:lnSpc>
                <a:spcPct val="150000"/>
              </a:lnSpc>
              <a:buFont typeface="Arial" panose="020B0604020202020204" pitchFamily="34" charset="0"/>
              <a:buChar char="•"/>
              <a:defRPr/>
            </a:pPr>
            <a:r>
              <a:rPr lang="en-US" altLang="zh-CN" sz="1800" b="0" kern="1200" baseline="0" dirty="0">
                <a:solidFill>
                  <a:srgbClr val="000000"/>
                </a:solidFill>
                <a:effectLst/>
                <a:latin typeface="+mn-lt"/>
                <a:ea typeface="黑体" panose="02010609060101010101" pitchFamily="49" charset="-122"/>
                <a:cs typeface="+mn-cs"/>
              </a:rPr>
              <a:t>Ultra-high event rate, huge data volume (GB - TB/s), complicated noise/background mixed with signals</a:t>
            </a:r>
            <a:endParaRPr lang="en-US" altLang="zh-CN" sz="1800" b="0" kern="1200" baseline="0" dirty="0">
              <a:solidFill>
                <a:srgbClr val="000000"/>
              </a:solidFill>
              <a:effectLst/>
              <a:latin typeface="+mn-lt"/>
              <a:ea typeface="黑体" panose="02010609060101010101" pitchFamily="49" charset="-122"/>
              <a:cs typeface="+mn-cs"/>
            </a:endParaRPr>
          </a:p>
        </p:txBody>
      </p:sp>
      <p:grpSp>
        <p:nvGrpSpPr>
          <p:cNvPr id="8" name="组合 7"/>
          <p:cNvGrpSpPr/>
          <p:nvPr/>
        </p:nvGrpSpPr>
        <p:grpSpPr>
          <a:xfrm>
            <a:off x="6783826" y="4647652"/>
            <a:ext cx="2661282" cy="1391336"/>
            <a:chOff x="7050064" y="2996618"/>
            <a:chExt cx="3008155" cy="1795096"/>
          </a:xfrm>
        </p:grpSpPr>
        <p:pic>
          <p:nvPicPr>
            <p:cNvPr id="16" name="图片 15"/>
            <p:cNvPicPr>
              <a:picLocks noChangeAspect="1"/>
            </p:cNvPicPr>
            <p:nvPr/>
          </p:nvPicPr>
          <p:blipFill>
            <a:blip r:embed="rId1"/>
            <a:stretch>
              <a:fillRect/>
            </a:stretch>
          </p:blipFill>
          <p:spPr>
            <a:xfrm>
              <a:off x="7050064" y="2996618"/>
              <a:ext cx="2948701" cy="1795096"/>
            </a:xfrm>
            <a:prstGeom prst="rect">
              <a:avLst/>
            </a:prstGeom>
          </p:spPr>
        </p:pic>
        <p:sp>
          <p:nvSpPr>
            <p:cNvPr id="7" name="文本框 6"/>
            <p:cNvSpPr txBox="1"/>
            <p:nvPr/>
          </p:nvSpPr>
          <p:spPr>
            <a:xfrm>
              <a:off x="8899523" y="4236169"/>
              <a:ext cx="1158696" cy="369331"/>
            </a:xfrm>
            <a:prstGeom prst="rect">
              <a:avLst/>
            </a:prstGeom>
            <a:noFill/>
          </p:spPr>
          <p:txBody>
            <a:bodyPr wrap="square">
              <a:spAutoFit/>
            </a:bodyPr>
            <a:lstStyle/>
            <a:p>
              <a:r>
                <a:rPr lang="en-US" altLang="zh-CN" dirty="0">
                  <a:solidFill>
                    <a:srgbClr val="FFFF00"/>
                  </a:solidFill>
                </a:rPr>
                <a:t>BEPC Ⅱ</a:t>
              </a:r>
              <a:endParaRPr lang="zh-CN" altLang="en-US" dirty="0">
                <a:solidFill>
                  <a:srgbClr val="FFFF00"/>
                </a:solidFill>
              </a:endParaRPr>
            </a:p>
          </p:txBody>
        </p:sp>
      </p:grpSp>
      <p:sp>
        <p:nvSpPr>
          <p:cNvPr id="11" name="文本框 10"/>
          <p:cNvSpPr txBox="1"/>
          <p:nvPr/>
        </p:nvSpPr>
        <p:spPr>
          <a:xfrm>
            <a:off x="372717" y="6066182"/>
            <a:ext cx="11310731" cy="498663"/>
          </a:xfrm>
          <a:prstGeom prst="rect">
            <a:avLst/>
          </a:prstGeom>
          <a:noFill/>
        </p:spPr>
        <p:txBody>
          <a:bodyPr wrap="square">
            <a:spAutoFit/>
          </a:bodyPr>
          <a:lstStyle/>
          <a:p>
            <a:pPr marL="457200" lvl="1" indent="0">
              <a:lnSpc>
                <a:spcPct val="150000"/>
              </a:lnSpc>
              <a:buNone/>
              <a:defRPr/>
            </a:pPr>
            <a:r>
              <a:rPr lang="en-US" altLang="zh-CN" sz="2000" b="1" kern="1200" baseline="0" dirty="0">
                <a:solidFill>
                  <a:srgbClr val="000000"/>
                </a:solidFill>
                <a:effectLst/>
                <a:latin typeface="+mn-lt"/>
                <a:ea typeface="黑体" panose="02010609060101010101" pitchFamily="49" charset="-122"/>
                <a:cs typeface="+mn-cs"/>
              </a:rPr>
              <a:t>Difficult (expensive) to store all the scientific data real-timely → </a:t>
            </a:r>
            <a:r>
              <a:rPr lang="en-US" altLang="zh-CN" sz="2000" b="1" kern="1200" baseline="0" dirty="0">
                <a:solidFill>
                  <a:srgbClr val="C00000"/>
                </a:solidFill>
                <a:effectLst/>
                <a:latin typeface="+mn-lt"/>
                <a:ea typeface="黑体" panose="02010609060101010101" pitchFamily="49" charset="-122"/>
                <a:cs typeface="+mn-cs"/>
              </a:rPr>
              <a:t>Fast Selection is Essential !</a:t>
            </a:r>
            <a:endParaRPr kumimoji="0" lang="en-US" altLang="zh-CN" sz="2000" b="1" i="0" u="none" strike="noStrike" kern="0" cap="none" spc="0" normalizeH="0" baseline="0" noProof="0" dirty="0">
              <a:ln>
                <a:noFill/>
              </a:ln>
              <a:solidFill>
                <a:srgbClr val="C00000"/>
              </a:solidFill>
              <a:effectLst/>
              <a:uLnTx/>
              <a:uFillTx/>
              <a:latin typeface="+mn-lt"/>
              <a:ea typeface="黑体" panose="02010609060101010101" pitchFamily="49" charset="-122"/>
            </a:endParaRPr>
          </a:p>
        </p:txBody>
      </p:sp>
      <p:grpSp>
        <p:nvGrpSpPr>
          <p:cNvPr id="10" name="组合 9"/>
          <p:cNvGrpSpPr/>
          <p:nvPr/>
        </p:nvGrpSpPr>
        <p:grpSpPr>
          <a:xfrm>
            <a:off x="6783826" y="2909222"/>
            <a:ext cx="5096712" cy="1628652"/>
            <a:chOff x="7050064" y="1131455"/>
            <a:chExt cx="4379807" cy="153372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0064" y="1131455"/>
              <a:ext cx="4379807" cy="1533723"/>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7050064" y="1160536"/>
              <a:ext cx="676649" cy="369332"/>
            </a:xfrm>
            <a:prstGeom prst="rect">
              <a:avLst/>
            </a:prstGeom>
            <a:noFill/>
          </p:spPr>
          <p:txBody>
            <a:bodyPr wrap="square">
              <a:spAutoFit/>
            </a:bodyPr>
            <a:lstStyle/>
            <a:p>
              <a:r>
                <a:rPr lang="en-US" altLang="zh-CN" dirty="0">
                  <a:solidFill>
                    <a:srgbClr val="FFFF00"/>
                  </a:solidFill>
                </a:rPr>
                <a:t>LHC</a:t>
              </a:r>
              <a:endParaRPr lang="zh-CN" altLang="en-US" dirty="0">
                <a:solidFill>
                  <a:srgbClr val="FFFF00"/>
                </a:solidFill>
              </a:endParaRPr>
            </a:p>
          </p:txBody>
        </p:sp>
      </p:grpSp>
      <p:grpSp>
        <p:nvGrpSpPr>
          <p:cNvPr id="12" name="组合 11"/>
          <p:cNvGrpSpPr/>
          <p:nvPr/>
        </p:nvGrpSpPr>
        <p:grpSpPr>
          <a:xfrm>
            <a:off x="9587096" y="4661249"/>
            <a:ext cx="2426929" cy="1391336"/>
            <a:chOff x="9604919" y="3102389"/>
            <a:chExt cx="2526880" cy="1587499"/>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919" y="3102389"/>
              <a:ext cx="2379044" cy="1587499"/>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0474593" y="4179270"/>
              <a:ext cx="1657206" cy="369332"/>
            </a:xfrm>
            <a:prstGeom prst="rect">
              <a:avLst/>
            </a:prstGeom>
            <a:noFill/>
          </p:spPr>
          <p:txBody>
            <a:bodyPr wrap="square">
              <a:spAutoFit/>
            </a:bodyPr>
            <a:lstStyle/>
            <a:p>
              <a:pPr algn="ctr"/>
              <a:r>
                <a:rPr lang="en-US" altLang="zh-CN" dirty="0" err="1">
                  <a:solidFill>
                    <a:srgbClr val="FFFF00"/>
                  </a:solidFill>
                </a:rPr>
                <a:t>SuperKEKB</a:t>
              </a:r>
              <a:endParaRPr lang="zh-CN" altLang="en-US" dirty="0">
                <a:solidFill>
                  <a:srgbClr val="FFFF00"/>
                </a:solidFill>
              </a:endParaRPr>
            </a:p>
          </p:txBody>
        </p:sp>
      </p:grpSp>
      <p:pic>
        <p:nvPicPr>
          <p:cNvPr id="4" name="图片 3"/>
          <p:cNvPicPr>
            <a:picLocks noChangeAspect="1"/>
          </p:cNvPicPr>
          <p:nvPr/>
        </p:nvPicPr>
        <p:blipFill>
          <a:blip r:embed="rId4"/>
          <a:stretch>
            <a:fillRect/>
          </a:stretch>
        </p:blipFill>
        <p:spPr>
          <a:xfrm>
            <a:off x="6679132" y="1106472"/>
            <a:ext cx="5224041" cy="167984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7606" y="152400"/>
            <a:ext cx="10407644" cy="838200"/>
          </a:xfrm>
        </p:spPr>
        <p:txBody>
          <a:bodyPr/>
          <a:lstStyle/>
          <a:p>
            <a:r>
              <a:rPr lang="en-US" altLang="zh-CN" dirty="0"/>
              <a:t>Outlook: RNN for trigger system?</a:t>
            </a:r>
            <a:endParaRPr lang="zh-CN" altLang="en-US" dirty="0"/>
          </a:p>
        </p:txBody>
      </p:sp>
      <p:sp>
        <p:nvSpPr>
          <p:cNvPr id="3" name="灯片编号占位符 2"/>
          <p:cNvSpPr>
            <a:spLocks noGrp="1"/>
          </p:cNvSpPr>
          <p:nvPr>
            <p:ph type="sldNum" sz="quarter" idx="12"/>
          </p:nvPr>
        </p:nvSpPr>
        <p:spPr>
          <a:xfrm>
            <a:off x="9347200" y="6493787"/>
            <a:ext cx="2844800" cy="338137"/>
          </a:xfrm>
        </p:spPr>
        <p:txBody>
          <a:bodyPr/>
          <a:lstStyle/>
          <a:p>
            <a:fld id="{14AA028F-72E1-4808-9DD3-2CE970B1B937}" type="slidenum">
              <a:rPr lang="zh-CN" altLang="en-US" smtClean="0"/>
            </a:fld>
            <a:endParaRPr lang="zh-CN" altLang="en-US" dirty="0"/>
          </a:p>
        </p:txBody>
      </p:sp>
      <p:sp>
        <p:nvSpPr>
          <p:cNvPr id="25" name="文本框 24"/>
          <p:cNvSpPr txBox="1"/>
          <p:nvPr/>
        </p:nvSpPr>
        <p:spPr>
          <a:xfrm>
            <a:off x="337567" y="919435"/>
            <a:ext cx="6823733" cy="3510576"/>
          </a:xfrm>
          <a:prstGeom prst="rect">
            <a:avLst/>
          </a:prstGeom>
          <a:noFill/>
        </p:spPr>
        <p:txBody>
          <a:bodyPr wrap="square">
            <a:spAutoFit/>
          </a:bodyPr>
          <a:lstStyle/>
          <a:p>
            <a:pPr marL="342900" indent="-342900" algn="just">
              <a:lnSpc>
                <a:spcPct val="150000"/>
              </a:lnSpc>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循环神经网络</a:t>
            </a:r>
            <a:r>
              <a:rPr lang="en-US" altLang="zh-CN" b="1" dirty="0">
                <a:latin typeface="微软雅黑" panose="020B0503020204020204" pitchFamily="34" charset="-122"/>
                <a:ea typeface="微软雅黑" panose="020B0503020204020204" pitchFamily="34" charset="-122"/>
              </a:rPr>
              <a:t>(Recurrent Neural Network)</a:t>
            </a:r>
            <a:endParaRPr lang="en-US" altLang="zh-CN" b="1" dirty="0">
              <a:latin typeface="微软雅黑" panose="020B0503020204020204" pitchFamily="34" charset="-122"/>
              <a:ea typeface="微软雅黑" panose="020B0503020204020204" pitchFamily="34" charset="-122"/>
            </a:endParaRPr>
          </a:p>
          <a:p>
            <a:pPr marL="800100" lvl="1" indent="-342900" algn="just">
              <a:lnSpc>
                <a:spcPct val="150000"/>
              </a:lnSpc>
              <a:buFont typeface="Wingdings" panose="05000000000000000000" pitchFamily="2" charset="2"/>
              <a:buChar char="p"/>
            </a:pPr>
            <a:r>
              <a:rPr lang="en-US" altLang="zh-CN" sz="1200" dirty="0">
                <a:latin typeface="微软雅黑" panose="020B0503020204020204" pitchFamily="34" charset="-122"/>
                <a:ea typeface="微软雅黑" panose="020B0503020204020204" pitchFamily="34" charset="-122"/>
              </a:rPr>
              <a:t>Proposed by Jeffrey Elman in 1990, a recurrent layer was added, where the input to the hidden layer includes both the output from the input layer and the output from the hidden layer at the previous time step</a:t>
            </a:r>
            <a:endParaRPr lang="en-US" altLang="zh-CN" sz="1200" dirty="0">
              <a:latin typeface="微软雅黑" panose="020B0503020204020204" pitchFamily="34" charset="-122"/>
              <a:ea typeface="微软雅黑" panose="020B0503020204020204" pitchFamily="34" charset="-122"/>
            </a:endParaRPr>
          </a:p>
          <a:p>
            <a:pPr marL="800100" lvl="1" indent="-342900" algn="just">
              <a:lnSpc>
                <a:spcPct val="150000"/>
              </a:lnSpc>
              <a:buFont typeface="Wingdings" panose="05000000000000000000" pitchFamily="2" charset="2"/>
              <a:buChar char="p"/>
            </a:pPr>
            <a:r>
              <a:rPr lang="en-US" altLang="zh-CN" sz="1200" dirty="0">
                <a:latin typeface="微软雅黑" panose="020B0503020204020204" pitchFamily="34" charset="-122"/>
                <a:ea typeface="微软雅黑" panose="020B0503020204020204" pitchFamily="34" charset="-122"/>
              </a:rPr>
              <a:t>Including variants such as Long Short-Term Memory (LSTM) and Gated Recurrent Unit (GRU)</a:t>
            </a:r>
            <a:endParaRPr lang="en-US" altLang="zh-CN" sz="1200" b="0" i="0" dirty="0">
              <a:effectLst/>
              <a:latin typeface="微软雅黑" panose="020B0503020204020204" pitchFamily="34" charset="-122"/>
              <a:ea typeface="微软雅黑" panose="020B0503020204020204" pitchFamily="34" charset="-122"/>
            </a:endParaRPr>
          </a:p>
          <a:p>
            <a:pPr marL="800100" lvl="1" indent="-342900" algn="just">
              <a:lnSpc>
                <a:spcPct val="150000"/>
              </a:lnSpc>
              <a:buFont typeface="Wingdings" panose="05000000000000000000" pitchFamily="2" charset="2"/>
              <a:buChar char="p"/>
            </a:pPr>
            <a:r>
              <a:rPr lang="en-US" altLang="zh-CN" sz="1200" dirty="0">
                <a:latin typeface="微软雅黑" panose="020B0503020204020204" pitchFamily="34" charset="-122"/>
                <a:ea typeface="微软雅黑" panose="020B0503020204020204" pitchFamily="34" charset="-122"/>
              </a:rPr>
              <a:t>Application Areas: Time series prediction (e.g., </a:t>
            </a:r>
            <a:r>
              <a:rPr lang="en-US" altLang="zh-CN" sz="1200" dirty="0">
                <a:solidFill>
                  <a:srgbClr val="FF0000"/>
                </a:solidFill>
                <a:latin typeface="微软雅黑" panose="020B0503020204020204" pitchFamily="34" charset="-122"/>
                <a:ea typeface="微软雅黑" panose="020B0503020204020204" pitchFamily="34" charset="-122"/>
              </a:rPr>
              <a:t>particle identification</a:t>
            </a:r>
            <a:r>
              <a:rPr lang="en-US" altLang="zh-CN" sz="1200" dirty="0">
                <a:latin typeface="微软雅黑" panose="020B0503020204020204" pitchFamily="34" charset="-122"/>
                <a:ea typeface="微软雅黑" panose="020B0503020204020204" pitchFamily="34" charset="-122"/>
              </a:rPr>
              <a:t>), signal processing (e.g.,</a:t>
            </a:r>
            <a:r>
              <a:rPr lang="en-US" altLang="zh-CN" sz="1200" dirty="0">
                <a:solidFill>
                  <a:srgbClr val="FF0000"/>
                </a:solidFill>
                <a:latin typeface="微软雅黑" panose="020B0503020204020204" pitchFamily="34" charset="-122"/>
                <a:ea typeface="微软雅黑" panose="020B0503020204020204" pitchFamily="34" charset="-122"/>
              </a:rPr>
              <a:t> noise reduction</a:t>
            </a:r>
            <a:r>
              <a:rPr lang="en-US" altLang="zh-CN" sz="1200" dirty="0">
                <a:latin typeface="微软雅黑" panose="020B0503020204020204" pitchFamily="34" charset="-122"/>
                <a:ea typeface="微软雅黑" panose="020B0503020204020204" pitchFamily="34" charset="-122"/>
              </a:rPr>
              <a:t>), etc.</a:t>
            </a:r>
            <a:endParaRPr lang="en-US" altLang="zh-CN" sz="1200" dirty="0">
              <a:effectLst/>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n"/>
            </a:pPr>
            <a:r>
              <a:rPr lang="en-US" altLang="zh-CN" dirty="0">
                <a:latin typeface="微软雅黑" panose="020B0503020204020204" pitchFamily="34" charset="-122"/>
                <a:ea typeface="微软雅黑" panose="020B0503020204020204" pitchFamily="34" charset="-122"/>
              </a:rPr>
              <a:t>Characteristics</a:t>
            </a:r>
            <a:endParaRPr lang="en-US" altLang="zh-CN" b="1" dirty="0">
              <a:latin typeface="微软雅黑" panose="020B0503020204020204" pitchFamily="34" charset="-122"/>
              <a:ea typeface="微软雅黑" panose="020B0503020204020204" pitchFamily="34" charset="-122"/>
            </a:endParaRPr>
          </a:p>
          <a:p>
            <a:pPr marL="742950" lvl="1" indent="-285750" algn="just">
              <a:lnSpc>
                <a:spcPct val="150000"/>
              </a:lnSpc>
              <a:buFont typeface="Wingdings" panose="05000000000000000000" pitchFamily="2" charset="2"/>
              <a:buChar char="p"/>
            </a:pPr>
            <a:r>
              <a:rPr lang="en-US" altLang="zh-CN" sz="1200" dirty="0">
                <a:latin typeface="微软雅黑" panose="020B0503020204020204" pitchFamily="34" charset="-122"/>
                <a:ea typeface="微软雅黑" panose="020B0503020204020204" pitchFamily="34" charset="-122"/>
              </a:rPr>
              <a:t>Suitable for handling </a:t>
            </a:r>
            <a:r>
              <a:rPr lang="en-US" altLang="zh-CN" sz="1200" b="1" dirty="0">
                <a:latin typeface="微软雅黑" panose="020B0503020204020204" pitchFamily="34" charset="-122"/>
                <a:ea typeface="微软雅黑" panose="020B0503020204020204" pitchFamily="34" charset="-122"/>
              </a:rPr>
              <a:t>nonlinear time-invariant systems</a:t>
            </a:r>
            <a:endParaRPr lang="en-US" altLang="zh-CN" sz="1200" b="1" i="0" dirty="0">
              <a:effectLst/>
              <a:latin typeface="微软雅黑" panose="020B0503020204020204" pitchFamily="34" charset="-122"/>
              <a:ea typeface="微软雅黑" panose="020B0503020204020204" pitchFamily="34" charset="-122"/>
            </a:endParaRPr>
          </a:p>
          <a:p>
            <a:pPr marL="742950" lvl="1" indent="-285750" algn="just">
              <a:lnSpc>
                <a:spcPct val="150000"/>
              </a:lnSpc>
              <a:buFont typeface="Wingdings" panose="05000000000000000000" pitchFamily="2" charset="2"/>
              <a:buChar char="p"/>
            </a:pPr>
            <a:r>
              <a:rPr lang="en-US" altLang="zh-CN" sz="1200" dirty="0">
                <a:latin typeface="微软雅黑" panose="020B0503020204020204" pitchFamily="34" charset="-122"/>
                <a:ea typeface="微软雅黑" panose="020B0503020204020204" pitchFamily="34" charset="-122"/>
              </a:rPr>
              <a:t>Provides </a:t>
            </a:r>
            <a:r>
              <a:rPr lang="en-US" altLang="zh-CN" sz="1200" dirty="0">
                <a:solidFill>
                  <a:srgbClr val="C00000"/>
                </a:solidFill>
                <a:latin typeface="微软雅黑" panose="020B0503020204020204" pitchFamily="34" charset="-122"/>
                <a:ea typeface="微软雅黑" panose="020B0503020204020204" pitchFamily="34" charset="-122"/>
              </a:rPr>
              <a:t>adaptive</a:t>
            </a:r>
            <a:r>
              <a:rPr lang="en-US" altLang="zh-CN" sz="1200" dirty="0">
                <a:latin typeface="微软雅黑" panose="020B0503020204020204" pitchFamily="34" charset="-122"/>
                <a:ea typeface="微软雅黑" panose="020B0503020204020204" pitchFamily="34" charset="-122"/>
              </a:rPr>
              <a:t> and </a:t>
            </a:r>
            <a:r>
              <a:rPr lang="en-US" altLang="zh-CN" sz="1200" dirty="0">
                <a:solidFill>
                  <a:srgbClr val="C00000"/>
                </a:solidFill>
                <a:latin typeface="微软雅黑" panose="020B0503020204020204" pitchFamily="34" charset="-122"/>
                <a:ea typeface="微软雅黑" panose="020B0503020204020204" pitchFamily="34" charset="-122"/>
              </a:rPr>
              <a:t>nonlinear filtering </a:t>
            </a:r>
            <a:r>
              <a:rPr lang="en-US" altLang="zh-CN" sz="1200" dirty="0">
                <a:latin typeface="微软雅黑" panose="020B0503020204020204" pitchFamily="34" charset="-122"/>
                <a:ea typeface="微软雅黑" panose="020B0503020204020204" pitchFamily="34" charset="-122"/>
              </a:rPr>
              <a:t>capabilities</a:t>
            </a:r>
            <a:endParaRPr lang="en-US" altLang="zh-CN" sz="1000" b="1" i="0" dirty="0">
              <a:solidFill>
                <a:srgbClr val="C00000"/>
              </a:solidFill>
              <a:effectLst/>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2030" y="4389780"/>
            <a:ext cx="4746705" cy="2147420"/>
          </a:xfrm>
          <a:prstGeom prst="rect">
            <a:avLst/>
          </a:prstGeom>
        </p:spPr>
      </p:pic>
      <p:grpSp>
        <p:nvGrpSpPr>
          <p:cNvPr id="7" name="组合 6"/>
          <p:cNvGrpSpPr/>
          <p:nvPr/>
        </p:nvGrpSpPr>
        <p:grpSpPr>
          <a:xfrm>
            <a:off x="7301279" y="992046"/>
            <a:ext cx="4725621" cy="2689780"/>
            <a:chOff x="6024113" y="1088866"/>
            <a:chExt cx="4725621" cy="2689780"/>
          </a:xfrm>
        </p:grpSpPr>
        <p:sp>
          <p:nvSpPr>
            <p:cNvPr id="21" name="文本框 20"/>
            <p:cNvSpPr txBox="1"/>
            <p:nvPr/>
          </p:nvSpPr>
          <p:spPr>
            <a:xfrm>
              <a:off x="8956566" y="1245357"/>
              <a:ext cx="1793168" cy="276999"/>
            </a:xfrm>
            <a:prstGeom prst="rect">
              <a:avLst/>
            </a:prstGeom>
            <a:noFill/>
          </p:spPr>
          <p:txBody>
            <a:bodyPr wrap="square">
              <a:spAutoFit/>
            </a:bodyPr>
            <a:lstStyle/>
            <a:p>
              <a:r>
                <a:rPr lang="en-US" altLang="zh-CN" sz="1200" b="0" i="0" dirty="0" err="1">
                  <a:solidFill>
                    <a:schemeClr val="tx1">
                      <a:lumMod val="50000"/>
                      <a:lumOff val="50000"/>
                    </a:schemeClr>
                  </a:solidFill>
                  <a:effectLst/>
                  <a:latin typeface="微软雅黑" panose="020B0503020204020204" pitchFamily="34" charset="-122"/>
                  <a:ea typeface="微软雅黑" panose="020B0503020204020204" pitchFamily="34" charset="-122"/>
                </a:rPr>
                <a:t>Elbedwehy</a:t>
              </a: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 A N ,2022</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6024113" y="1088866"/>
              <a:ext cx="4490671" cy="2689780"/>
              <a:chOff x="7079022" y="971649"/>
              <a:chExt cx="4490671" cy="268978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143" y="1429111"/>
                <a:ext cx="3638550" cy="2232318"/>
              </a:xfrm>
              <a:prstGeom prst="rect">
                <a:avLst/>
              </a:prstGeom>
            </p:spPr>
          </p:pic>
          <p:sp>
            <p:nvSpPr>
              <p:cNvPr id="12" name="文本框 11"/>
              <p:cNvSpPr txBox="1"/>
              <p:nvPr/>
            </p:nvSpPr>
            <p:spPr>
              <a:xfrm>
                <a:off x="7079022" y="971649"/>
                <a:ext cx="3031441" cy="458908"/>
              </a:xfrm>
              <a:prstGeom prst="rect">
                <a:avLst/>
              </a:prstGeom>
              <a:noFill/>
            </p:spPr>
            <p:txBody>
              <a:bodyPr wrap="square">
                <a:spAutoFit/>
              </a:bodyPr>
              <a:lstStyle/>
              <a:p>
                <a:pPr algn="just" latinLnBrk="1">
                  <a:lnSpc>
                    <a:spcPct val="150000"/>
                  </a:lnSpc>
                </a:pPr>
                <a:r>
                  <a:rPr lang="en-US" altLang="zh-CN" sz="1800" dirty="0">
                    <a:latin typeface="微软雅黑" panose="020B0503020204020204" pitchFamily="34" charset="-122"/>
                    <a:ea typeface="微软雅黑" panose="020B0503020204020204" pitchFamily="34" charset="-122"/>
                  </a:rPr>
                  <a:t>ECG </a:t>
                </a:r>
                <a:r>
                  <a:rPr lang="en-US" altLang="zh-CN" dirty="0">
                    <a:latin typeface="微软雅黑" panose="020B0503020204020204" pitchFamily="34" charset="-122"/>
                    <a:ea typeface="微软雅黑" panose="020B0503020204020204" pitchFamily="34" charset="-122"/>
                  </a:rPr>
                  <a:t>Waveform Denoising</a:t>
                </a:r>
                <a:endParaRPr lang="en-US" altLang="zh-CN" sz="1800" dirty="0">
                  <a:latin typeface="微软雅黑" panose="020B0503020204020204" pitchFamily="34" charset="-122"/>
                  <a:ea typeface="微软雅黑" panose="020B0503020204020204" pitchFamily="34" charset="-122"/>
                </a:endParaRPr>
              </a:p>
            </p:txBody>
          </p:sp>
        </p:grpSp>
      </p:grpSp>
      <p:grpSp>
        <p:nvGrpSpPr>
          <p:cNvPr id="23" name="组合 22"/>
          <p:cNvGrpSpPr/>
          <p:nvPr/>
        </p:nvGrpSpPr>
        <p:grpSpPr>
          <a:xfrm>
            <a:off x="6312934" y="3647096"/>
            <a:ext cx="5409445" cy="2995835"/>
            <a:chOff x="6312934" y="3647096"/>
            <a:chExt cx="5409445" cy="2995835"/>
          </a:xfrm>
        </p:grpSpPr>
        <p:grpSp>
          <p:nvGrpSpPr>
            <p:cNvPr id="16" name="组合 15"/>
            <p:cNvGrpSpPr/>
            <p:nvPr/>
          </p:nvGrpSpPr>
          <p:grpSpPr>
            <a:xfrm>
              <a:off x="6312934" y="3647096"/>
              <a:ext cx="5284867" cy="2995835"/>
              <a:chOff x="6312934" y="3602644"/>
              <a:chExt cx="5284867" cy="2995835"/>
            </a:xfrm>
          </p:grpSpPr>
          <p:grpSp>
            <p:nvGrpSpPr>
              <p:cNvPr id="13" name="组合 12"/>
              <p:cNvGrpSpPr/>
              <p:nvPr/>
            </p:nvGrpSpPr>
            <p:grpSpPr>
              <a:xfrm>
                <a:off x="6312934" y="4018958"/>
                <a:ext cx="5284867" cy="2579521"/>
                <a:chOff x="6312934" y="3927142"/>
                <a:chExt cx="5284867" cy="2579521"/>
              </a:xfrm>
            </p:grpSpPr>
            <p:pic>
              <p:nvPicPr>
                <p:cNvPr id="9" name="图片 8"/>
                <p:cNvPicPr>
                  <a:picLocks noChangeAspect="1"/>
                </p:cNvPicPr>
                <p:nvPr/>
              </p:nvPicPr>
              <p:blipFill>
                <a:blip r:embed="rId3"/>
                <a:stretch>
                  <a:fillRect/>
                </a:stretch>
              </p:blipFill>
              <p:spPr>
                <a:xfrm>
                  <a:off x="6312934" y="3927142"/>
                  <a:ext cx="5269466" cy="2265765"/>
                </a:xfrm>
                <a:prstGeom prst="rect">
                  <a:avLst/>
                </a:prstGeom>
              </p:spPr>
            </p:pic>
            <p:sp>
              <p:nvSpPr>
                <p:cNvPr id="19" name="文本框 18"/>
                <p:cNvSpPr txBox="1"/>
                <p:nvPr/>
              </p:nvSpPr>
              <p:spPr>
                <a:xfrm>
                  <a:off x="6623026" y="6198886"/>
                  <a:ext cx="4974775" cy="307777"/>
                </a:xfrm>
                <a:prstGeom prst="rect">
                  <a:avLst/>
                </a:prstGeom>
                <a:noFill/>
              </p:spPr>
              <p:txBody>
                <a:bodyPr wrap="square">
                  <a:spAutoFit/>
                </a:bodyPr>
                <a:lstStyle>
                  <a:defPPr>
                    <a:defRPr lang="zh-CN"/>
                  </a:defPPr>
                  <a:lvl1pPr>
                    <a:defRPr sz="1200" b="0" i="0">
                      <a:solidFill>
                        <a:schemeClr val="tx1">
                          <a:lumMod val="50000"/>
                          <a:lumOff val="50000"/>
                        </a:schemeClr>
                      </a:solidFill>
                      <a:effectLst/>
                      <a:latin typeface="微软雅黑" panose="020B0503020204020204" pitchFamily="34" charset="-122"/>
                      <a:ea typeface="微软雅黑" panose="020B0503020204020204" pitchFamily="34" charset="-122"/>
                    </a:defRPr>
                  </a:lvl1pPr>
                </a:lstStyle>
                <a:p>
                  <a:r>
                    <a:rPr lang="en-US" altLang="zh-CN" sz="1400" dirty="0"/>
                    <a:t>C. Qian et al. Journal of Systems Architecture 152 (</a:t>
                  </a:r>
                  <a:r>
                    <a:rPr lang="en-US" altLang="zh-CN" sz="1400" dirty="0">
                      <a:solidFill>
                        <a:srgbClr val="C00000"/>
                      </a:solidFill>
                    </a:rPr>
                    <a:t>2024</a:t>
                  </a:r>
                  <a:r>
                    <a:rPr lang="en-US" altLang="zh-CN" sz="1400" dirty="0"/>
                    <a:t>)</a:t>
                  </a:r>
                  <a:endParaRPr lang="zh-CN" altLang="en-US" sz="1400" dirty="0"/>
                </a:p>
              </p:txBody>
            </p:sp>
          </p:grpSp>
          <p:sp>
            <p:nvSpPr>
              <p:cNvPr id="20" name="文本框 19"/>
              <p:cNvSpPr txBox="1"/>
              <p:nvPr/>
            </p:nvSpPr>
            <p:spPr>
              <a:xfrm>
                <a:off x="6322870" y="3602644"/>
                <a:ext cx="3910862" cy="458908"/>
              </a:xfrm>
              <a:prstGeom prst="rect">
                <a:avLst/>
              </a:prstGeom>
              <a:noFill/>
            </p:spPr>
            <p:txBody>
              <a:bodyPr wrap="square">
                <a:spAutoFit/>
              </a:bodyPr>
              <a:lstStyle/>
              <a:p>
                <a:pPr algn="just" latinLnBrk="1">
                  <a:lnSpc>
                    <a:spcPct val="150000"/>
                  </a:lnSpc>
                </a:pPr>
                <a:r>
                  <a:rPr lang="en-US" altLang="zh-CN" sz="1800" dirty="0">
                    <a:latin typeface="微软雅黑" panose="020B0503020204020204" pitchFamily="34" charset="-122"/>
                    <a:ea typeface="微软雅黑" panose="020B0503020204020204" pitchFamily="34" charset="-122"/>
                  </a:rPr>
                  <a:t>A FPGA based LSTM Network</a:t>
                </a:r>
                <a:r>
                  <a:rPr lang="zh-CN" altLang="en-US" sz="1800" dirty="0">
                    <a:latin typeface="微软雅黑" panose="020B0503020204020204" pitchFamily="34" charset="-122"/>
                    <a:ea typeface="微软雅黑" panose="020B0503020204020204" pitchFamily="34" charset="-122"/>
                  </a:rPr>
                  <a:t> </a:t>
                </a:r>
                <a:endParaRPr lang="en-US" altLang="zh-CN" sz="1800" dirty="0">
                  <a:latin typeface="微软雅黑" panose="020B0503020204020204" pitchFamily="34" charset="-122"/>
                  <a:ea typeface="微软雅黑" panose="020B0503020204020204" pitchFamily="34" charset="-122"/>
                </a:endParaRPr>
              </a:p>
            </p:txBody>
          </p:sp>
        </p:grpSp>
        <p:pic>
          <p:nvPicPr>
            <p:cNvPr id="22" name="图片 21"/>
            <p:cNvPicPr>
              <a:picLocks noChangeAspect="1"/>
            </p:cNvPicPr>
            <p:nvPr/>
          </p:nvPicPr>
          <p:blipFill>
            <a:blip r:embed="rId4"/>
            <a:stretch>
              <a:fillRect/>
            </a:stretch>
          </p:blipFill>
          <p:spPr>
            <a:xfrm>
              <a:off x="9690100" y="3786411"/>
              <a:ext cx="2032279" cy="1163148"/>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163582" y="982371"/>
            <a:ext cx="5831737" cy="2860398"/>
          </a:xfrm>
          <a:prstGeom prst="rect">
            <a:avLst/>
          </a:prstGeom>
          <a:noFill/>
        </p:spPr>
        <p:txBody>
          <a:bodyPr wrap="square">
            <a:spAutoFit/>
          </a:bodyPr>
          <a:lstStyle/>
          <a:p>
            <a:pPr marL="285750" indent="-285750" algn="just">
              <a:lnSpc>
                <a:spcPct val="135000"/>
              </a:lnSpc>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cs typeface="Calibri" panose="020F0502020204030204" pitchFamily="34" charset="0"/>
              </a:rPr>
              <a:t>脉冲神经网络</a:t>
            </a:r>
            <a:r>
              <a:rPr lang="en-US" altLang="zh-CN" sz="1600" b="1" dirty="0">
                <a:latin typeface="微软雅黑" panose="020B0503020204020204" pitchFamily="34" charset="-122"/>
                <a:ea typeface="微软雅黑" panose="020B0503020204020204" pitchFamily="34" charset="-122"/>
                <a:cs typeface="Calibri" panose="020F0502020204030204" pitchFamily="34" charset="0"/>
              </a:rPr>
              <a:t>(Spiking Neural Networks</a:t>
            </a:r>
            <a:r>
              <a:rPr lang="zh-CN" altLang="en-US" sz="1600" b="1" dirty="0">
                <a:latin typeface="微软雅黑" panose="020B0503020204020204" pitchFamily="34" charset="-122"/>
                <a:ea typeface="微软雅黑" panose="020B0503020204020204" pitchFamily="34" charset="-122"/>
                <a:cs typeface="Calibri" panose="020F0502020204030204" pitchFamily="34" charset="0"/>
              </a:rPr>
              <a:t>，</a:t>
            </a:r>
            <a:r>
              <a:rPr lang="en-US" altLang="zh-CN" sz="1600" b="1" dirty="0">
                <a:latin typeface="微软雅黑" panose="020B0503020204020204" pitchFamily="34" charset="-122"/>
                <a:ea typeface="微软雅黑" panose="020B0503020204020204" pitchFamily="34" charset="-122"/>
                <a:cs typeface="Calibri" panose="020F0502020204030204" pitchFamily="34" charset="0"/>
              </a:rPr>
              <a:t>SNN)</a:t>
            </a:r>
            <a:endParaRPr lang="en-US" altLang="zh-CN" sz="1600" b="1" dirty="0">
              <a:latin typeface="微软雅黑" panose="020B0503020204020204" pitchFamily="34" charset="-122"/>
              <a:ea typeface="微软雅黑" panose="020B0503020204020204" pitchFamily="34" charset="-122"/>
              <a:cs typeface="Calibri" panose="020F0502020204030204" pitchFamily="34" charset="0"/>
            </a:endParaRPr>
          </a:p>
          <a:p>
            <a:pPr marL="742950" lvl="1" indent="-285750" algn="just">
              <a:lnSpc>
                <a:spcPct val="135000"/>
              </a:lnSpc>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cs typeface="Calibri" panose="020F0502020204030204" pitchFamily="34" charset="0"/>
              </a:rPr>
              <a:t>Neural networks that use spikes as fundamental units for transmitting and processing information</a:t>
            </a:r>
            <a:endParaRPr lang="en-US" altLang="zh-CN" sz="1400" dirty="0">
              <a:latin typeface="微软雅黑" panose="020B0503020204020204" pitchFamily="34" charset="-122"/>
              <a:ea typeface="微软雅黑" panose="020B0503020204020204" pitchFamily="34" charset="-122"/>
              <a:cs typeface="Calibri" panose="020F0502020204030204" pitchFamily="34" charset="0"/>
            </a:endParaRPr>
          </a:p>
          <a:p>
            <a:pPr marL="742950" lvl="1" indent="-285750" algn="just">
              <a:lnSpc>
                <a:spcPct val="135000"/>
              </a:lnSpc>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cs typeface="Calibri" panose="020F0502020204030204" pitchFamily="34" charset="0"/>
              </a:rPr>
              <a:t>Information is encoded in the timing of spikes</a:t>
            </a:r>
            <a:endParaRPr lang="en-US" altLang="zh-CN" sz="1400" dirty="0">
              <a:latin typeface="微软雅黑" panose="020B0503020204020204" pitchFamily="34" charset="-122"/>
              <a:ea typeface="微软雅黑" panose="020B0503020204020204" pitchFamily="34" charset="-122"/>
              <a:cs typeface="Calibri" panose="020F0502020204030204" pitchFamily="34" charset="0"/>
            </a:endParaRPr>
          </a:p>
          <a:p>
            <a:pPr marL="742950" lvl="1" indent="-285750" algn="just">
              <a:lnSpc>
                <a:spcPct val="135000"/>
              </a:lnSpc>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cs typeface="Calibri" panose="020F0502020204030204" pitchFamily="34" charset="0"/>
              </a:rPr>
              <a:t>Inputs accumulate, and an output is generated when the threshold is reached</a:t>
            </a:r>
            <a:endParaRPr lang="en-US" altLang="zh-CN" sz="1400" dirty="0">
              <a:latin typeface="微软雅黑" panose="020B0503020204020204" pitchFamily="34" charset="-122"/>
              <a:ea typeface="微软雅黑" panose="020B0503020204020204" pitchFamily="34" charset="-122"/>
              <a:cs typeface="Calibri" panose="020F0502020204030204" pitchFamily="34" charset="0"/>
            </a:endParaRPr>
          </a:p>
          <a:p>
            <a:pPr marL="285750" indent="-285750" algn="just">
              <a:lnSpc>
                <a:spcPct val="135000"/>
              </a:lnSpc>
              <a:buFont typeface="Wingdings" panose="05000000000000000000" pitchFamily="2" charset="2"/>
              <a:buChar char="n"/>
            </a:pPr>
            <a:r>
              <a:rPr lang="en-US" altLang="zh-CN" sz="1600" dirty="0">
                <a:latin typeface="微软雅黑" panose="020B0503020204020204" pitchFamily="34" charset="-122"/>
                <a:ea typeface="微软雅黑" panose="020B0503020204020204" pitchFamily="34" charset="-122"/>
                <a:cs typeface="Calibri" panose="020F0502020204030204" pitchFamily="34" charset="0"/>
              </a:rPr>
              <a:t>Advantage</a:t>
            </a:r>
            <a:endParaRPr lang="en-US" altLang="zh-CN" sz="1600" dirty="0">
              <a:latin typeface="微软雅黑" panose="020B0503020204020204" pitchFamily="34" charset="-122"/>
              <a:ea typeface="微软雅黑" panose="020B0503020204020204" pitchFamily="34" charset="-122"/>
              <a:cs typeface="Calibri" panose="020F0502020204030204" pitchFamily="34" charset="0"/>
            </a:endParaRPr>
          </a:p>
          <a:p>
            <a:pPr marL="800100" lvl="1" indent="-342900" algn="just">
              <a:lnSpc>
                <a:spcPct val="135000"/>
              </a:lnSpc>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cs typeface="Calibri" panose="020F0502020204030204" pitchFamily="34" charset="0"/>
              </a:rPr>
              <a:t>Ultra low power consumption</a:t>
            </a:r>
            <a:r>
              <a:rPr lang="zh-CN" altLang="en-US" sz="1400" dirty="0">
                <a:latin typeface="微软雅黑" panose="020B0503020204020204" pitchFamily="34" charset="-122"/>
                <a:ea typeface="微软雅黑" panose="020B0503020204020204" pitchFamily="34" charset="-122"/>
                <a:cs typeface="Calibri" panose="020F0502020204030204" pitchFamily="34" charset="0"/>
              </a:rPr>
              <a:t>，</a:t>
            </a:r>
            <a:r>
              <a:rPr lang="en-US" altLang="zh-CN" sz="1400" dirty="0">
                <a:latin typeface="微软雅黑" panose="020B0503020204020204" pitchFamily="34" charset="-122"/>
                <a:ea typeface="微软雅黑" panose="020B0503020204020204" pitchFamily="34" charset="-122"/>
                <a:cs typeface="Calibri" panose="020F0502020204030204" pitchFamily="34" charset="0"/>
              </a:rPr>
              <a:t>high temporal resolution and dynamic temporal processing capabilities</a:t>
            </a:r>
            <a:endParaRPr lang="en-US" altLang="zh-CN" sz="140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14" name="文本框 13"/>
          <p:cNvSpPr txBox="1"/>
          <p:nvPr/>
        </p:nvSpPr>
        <p:spPr>
          <a:xfrm>
            <a:off x="5957107" y="982371"/>
            <a:ext cx="5831737" cy="1485407"/>
          </a:xfrm>
          <a:prstGeom prst="rect">
            <a:avLst/>
          </a:prstGeom>
          <a:noFill/>
        </p:spPr>
        <p:txBody>
          <a:bodyPr wrap="square">
            <a:spAutoFit/>
          </a:bodyPr>
          <a:lstStyle/>
          <a:p>
            <a:pPr marL="285750" indent="-285750" algn="just">
              <a:lnSpc>
                <a:spcPct val="150000"/>
              </a:lnSpc>
              <a:buFont typeface="Wingdings" panose="05000000000000000000" pitchFamily="2" charset="2"/>
              <a:buChar char="n"/>
            </a:pPr>
            <a:r>
              <a:rPr lang="en-US" altLang="zh-CN" sz="1600" b="1" dirty="0">
                <a:latin typeface="微软雅黑" panose="020B0503020204020204" pitchFamily="34" charset="-122"/>
                <a:ea typeface="微软雅黑" panose="020B0503020204020204" pitchFamily="34" charset="-122"/>
                <a:cs typeface="Calibri" panose="020F0502020204030204" pitchFamily="34" charset="0"/>
              </a:rPr>
              <a:t>The CMS experiment utilized a Leaky Integrate-and-Fire (LIF) spiking neural network for particle track identification</a:t>
            </a:r>
            <a:endParaRPr lang="zh-CN" altLang="en-US" sz="1600" b="1" dirty="0">
              <a:latin typeface="微软雅黑" panose="020B0503020204020204" pitchFamily="34" charset="-122"/>
              <a:ea typeface="微软雅黑" panose="020B0503020204020204" pitchFamily="34" charset="-122"/>
              <a:cs typeface="Calibri" panose="020F0502020204030204" pitchFamily="34" charset="0"/>
            </a:endParaRPr>
          </a:p>
          <a:p>
            <a:pPr marL="742950" lvl="1" indent="-285750" algn="just">
              <a:lnSpc>
                <a:spcPct val="150000"/>
              </a:lnSpc>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rPr>
              <a:t>achieved promising results</a:t>
            </a:r>
            <a:endParaRPr lang="zh-CN" altLang="en-US" sz="1400" dirty="0">
              <a:latin typeface="微软雅黑" panose="020B0503020204020204" pitchFamily="34" charset="-122"/>
              <a:ea typeface="微软雅黑" panose="020B0503020204020204" pitchFamily="34" charset="-122"/>
              <a:cs typeface="Calibri" panose="020F0502020204030204" pitchFamily="34" charset="0"/>
            </a:endParaRPr>
          </a:p>
        </p:txBody>
      </p:sp>
      <p:grpSp>
        <p:nvGrpSpPr>
          <p:cNvPr id="3" name="组合 2"/>
          <p:cNvGrpSpPr/>
          <p:nvPr/>
        </p:nvGrpSpPr>
        <p:grpSpPr>
          <a:xfrm>
            <a:off x="1269505" y="3805051"/>
            <a:ext cx="3967736" cy="3052949"/>
            <a:chOff x="852208" y="3610266"/>
            <a:chExt cx="3848780" cy="2839921"/>
          </a:xfrm>
        </p:grpSpPr>
        <p:pic>
          <p:nvPicPr>
            <p:cNvPr id="11" name="图片 10"/>
            <p:cNvPicPr>
              <a:picLocks noChangeAspect="1"/>
            </p:cNvPicPr>
            <p:nvPr/>
          </p:nvPicPr>
          <p:blipFill>
            <a:blip r:embed="rId1"/>
            <a:stretch>
              <a:fillRect/>
            </a:stretch>
          </p:blipFill>
          <p:spPr>
            <a:xfrm>
              <a:off x="852208" y="3610266"/>
              <a:ext cx="3848780" cy="2800493"/>
            </a:xfrm>
            <a:prstGeom prst="rect">
              <a:avLst/>
            </a:prstGeom>
          </p:spPr>
        </p:pic>
        <p:sp>
          <p:nvSpPr>
            <p:cNvPr id="6" name="文本框 5"/>
            <p:cNvSpPr txBox="1"/>
            <p:nvPr/>
          </p:nvSpPr>
          <p:spPr>
            <a:xfrm>
              <a:off x="3101644" y="6109453"/>
              <a:ext cx="1305256" cy="340734"/>
            </a:xfrm>
            <a:prstGeom prst="rect">
              <a:avLst/>
            </a:prstGeom>
            <a:noFill/>
          </p:spPr>
          <p:txBody>
            <a:bodyPr wrap="square">
              <a:spAutoFit/>
            </a:bodyPr>
            <a:lstStyle/>
            <a:p>
              <a:pPr algn="just" latinLnBrk="1">
                <a:lnSpc>
                  <a:spcPct val="150000"/>
                </a:lnSpc>
              </a:pPr>
              <a:r>
                <a:rPr lang="en-US" altLang="zh-CN" sz="1200" b="0" i="0"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rPr>
                <a:t>arXiv:2001.01587</a:t>
              </a:r>
              <a:endParaRPr lang="en-US" altLang="zh-CN" sz="1200" dirty="0">
                <a:latin typeface="Calibri" panose="020F0502020204030204" pitchFamily="34" charset="0"/>
                <a:ea typeface="微软雅黑" panose="020B0503020204020204" pitchFamily="34" charset="-122"/>
                <a:cs typeface="Calibri" panose="020F0502020204030204" pitchFamily="34" charset="0"/>
              </a:endParaRPr>
            </a:p>
          </p:txBody>
        </p:sp>
      </p:grpSp>
      <p:pic>
        <p:nvPicPr>
          <p:cNvPr id="9" name="图片 8"/>
          <p:cNvPicPr>
            <a:picLocks noChangeAspect="1"/>
          </p:cNvPicPr>
          <p:nvPr/>
        </p:nvPicPr>
        <p:blipFill>
          <a:blip r:embed="rId2"/>
          <a:stretch>
            <a:fillRect/>
          </a:stretch>
        </p:blipFill>
        <p:spPr>
          <a:xfrm>
            <a:off x="9407285" y="2412571"/>
            <a:ext cx="2134229" cy="2151441"/>
          </a:xfrm>
          <a:prstGeom prst="rect">
            <a:avLst/>
          </a:prstGeom>
        </p:spPr>
      </p:pic>
      <p:pic>
        <p:nvPicPr>
          <p:cNvPr id="12" name="图片 11"/>
          <p:cNvPicPr>
            <a:picLocks noChangeAspect="1"/>
          </p:cNvPicPr>
          <p:nvPr/>
        </p:nvPicPr>
        <p:blipFill>
          <a:blip r:embed="rId3"/>
          <a:stretch>
            <a:fillRect/>
          </a:stretch>
        </p:blipFill>
        <p:spPr>
          <a:xfrm>
            <a:off x="6145848" y="4686860"/>
            <a:ext cx="5454256" cy="1686564"/>
          </a:xfrm>
          <a:prstGeom prst="rect">
            <a:avLst/>
          </a:prstGeom>
        </p:spPr>
      </p:pic>
      <p:sp>
        <p:nvSpPr>
          <p:cNvPr id="15" name="文本框 14"/>
          <p:cNvSpPr txBox="1"/>
          <p:nvPr/>
        </p:nvSpPr>
        <p:spPr>
          <a:xfrm>
            <a:off x="6286894" y="6430360"/>
            <a:ext cx="5454256" cy="380938"/>
          </a:xfrm>
          <a:prstGeom prst="rect">
            <a:avLst/>
          </a:prstGeom>
          <a:noFill/>
        </p:spPr>
        <p:txBody>
          <a:bodyPr wrap="square">
            <a:spAutoFit/>
          </a:bodyPr>
          <a:lstStyle/>
          <a:p>
            <a:pPr algn="just" latinLnBrk="1">
              <a:lnSpc>
                <a:spcPct val="150000"/>
              </a:lnSpc>
            </a:pPr>
            <a:r>
              <a:rPr lang="en-US" altLang="zh-CN" sz="1400" dirty="0"/>
              <a:t>Emanuele </a:t>
            </a:r>
            <a:r>
              <a:rPr lang="en-US" altLang="zh-CN" sz="1400" dirty="0" err="1"/>
              <a:t>Coradin</a:t>
            </a:r>
            <a:r>
              <a:rPr lang="en-US" altLang="zh-CN" sz="1400" dirty="0"/>
              <a:t>, 4th MODE workshop Valencia 23 </a:t>
            </a:r>
            <a:r>
              <a:rPr lang="en-US" altLang="zh-CN" sz="1400" dirty="0" err="1"/>
              <a:t>september</a:t>
            </a:r>
            <a:r>
              <a:rPr lang="en-US" altLang="zh-CN" sz="1400" dirty="0"/>
              <a:t> </a:t>
            </a:r>
            <a:r>
              <a:rPr lang="en-US" altLang="zh-CN" sz="1400" dirty="0">
                <a:solidFill>
                  <a:srgbClr val="C00000"/>
                </a:solidFill>
              </a:rPr>
              <a:t>2024</a:t>
            </a:r>
            <a:endParaRPr lang="en-US" altLang="zh-CN" sz="1400" dirty="0">
              <a:solidFill>
                <a:srgbClr val="C0000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5" name="图片 4"/>
          <p:cNvPicPr>
            <a:picLocks noChangeAspect="1"/>
          </p:cNvPicPr>
          <p:nvPr/>
        </p:nvPicPr>
        <p:blipFill>
          <a:blip r:embed="rId4"/>
          <a:stretch>
            <a:fillRect/>
          </a:stretch>
        </p:blipFill>
        <p:spPr>
          <a:xfrm>
            <a:off x="6096000" y="2412570"/>
            <a:ext cx="3109923" cy="2151441"/>
          </a:xfrm>
          <a:prstGeom prst="rect">
            <a:avLst/>
          </a:prstGeom>
        </p:spPr>
      </p:pic>
      <p:sp>
        <p:nvSpPr>
          <p:cNvPr id="16" name="标题 1"/>
          <p:cNvSpPr>
            <a:spLocks noGrp="1"/>
          </p:cNvSpPr>
          <p:nvPr>
            <p:ph type="title"/>
          </p:nvPr>
        </p:nvSpPr>
        <p:spPr>
          <a:xfrm>
            <a:off x="1117606" y="152400"/>
            <a:ext cx="9746343" cy="838200"/>
          </a:xfrm>
        </p:spPr>
        <p:txBody>
          <a:bodyPr/>
          <a:lstStyle/>
          <a:p>
            <a:r>
              <a:rPr lang="en-US" altLang="zh-CN" dirty="0"/>
              <a:t>Outlook: SNN for trigger system?</a:t>
            </a:r>
            <a:endParaRPr lang="zh-CN"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a:p>
        </p:txBody>
      </p:sp>
      <p:sp>
        <p:nvSpPr>
          <p:cNvPr id="8" name="标题 1"/>
          <p:cNvSpPr txBox="1"/>
          <p:nvPr/>
        </p:nvSpPr>
        <p:spPr bwMode="auto">
          <a:xfrm>
            <a:off x="4505325" y="4345071"/>
            <a:ext cx="3048000" cy="1465179"/>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3600" b="1">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3200" b="1">
                <a:solidFill>
                  <a:srgbClr val="FF0000"/>
                </a:solidFill>
                <a:latin typeface="Times New Roman" panose="02020603050405020304" pitchFamily="18" charset="0"/>
              </a:defRPr>
            </a:lvl2pPr>
            <a:lvl3pPr algn="ctr" rtl="0" eaLnBrk="1" fontAlgn="base" hangingPunct="1">
              <a:spcBef>
                <a:spcPct val="0"/>
              </a:spcBef>
              <a:spcAft>
                <a:spcPct val="0"/>
              </a:spcAft>
              <a:defRPr sz="3200" b="1">
                <a:solidFill>
                  <a:srgbClr val="FF0000"/>
                </a:solidFill>
                <a:latin typeface="Times New Roman" panose="02020603050405020304" pitchFamily="18" charset="0"/>
              </a:defRPr>
            </a:lvl3pPr>
            <a:lvl4pPr algn="ctr" rtl="0" eaLnBrk="1" fontAlgn="base" hangingPunct="1">
              <a:spcBef>
                <a:spcPct val="0"/>
              </a:spcBef>
              <a:spcAft>
                <a:spcPct val="0"/>
              </a:spcAft>
              <a:defRPr sz="3200" b="1">
                <a:solidFill>
                  <a:srgbClr val="FF0000"/>
                </a:solidFill>
                <a:latin typeface="Times New Roman" panose="02020603050405020304" pitchFamily="18" charset="0"/>
              </a:defRPr>
            </a:lvl4pPr>
            <a:lvl5pPr algn="ctr" rtl="0" eaLnBrk="1" fontAlgn="base" hangingPunct="1">
              <a:spcBef>
                <a:spcPct val="0"/>
              </a:spcBef>
              <a:spcAft>
                <a:spcPct val="0"/>
              </a:spcAft>
              <a:defRPr sz="3200" b="1">
                <a:solidFill>
                  <a:srgbClr val="FF0000"/>
                </a:solidFill>
                <a:latin typeface="Times New Roman" panose="02020603050405020304" pitchFamily="18" charset="0"/>
              </a:defRPr>
            </a:lvl5pPr>
            <a:lvl6pPr marL="457200" algn="ctr" rtl="0" eaLnBrk="1" fontAlgn="base" hangingPunct="1">
              <a:spcBef>
                <a:spcPct val="0"/>
              </a:spcBef>
              <a:spcAft>
                <a:spcPct val="0"/>
              </a:spcAft>
              <a:defRPr sz="4400">
                <a:solidFill>
                  <a:schemeClr val="tx2"/>
                </a:solidFill>
                <a:latin typeface="Times New Roman" panose="02020603050405020304" pitchFamily="18" charset="0"/>
              </a:defRPr>
            </a:lvl6pPr>
            <a:lvl7pPr marL="914400" algn="ctr" rtl="0" eaLnBrk="1" fontAlgn="base" hangingPunct="1">
              <a:spcBef>
                <a:spcPct val="0"/>
              </a:spcBef>
              <a:spcAft>
                <a:spcPct val="0"/>
              </a:spcAft>
              <a:defRPr sz="4400">
                <a:solidFill>
                  <a:schemeClr val="tx2"/>
                </a:solidFill>
                <a:latin typeface="Times New Roman" panose="02020603050405020304" pitchFamily="18" charset="0"/>
              </a:defRPr>
            </a:lvl7pPr>
            <a:lvl8pPr marL="1371600" algn="ctr" rtl="0" eaLnBrk="1" fontAlgn="base" hangingPunct="1">
              <a:spcBef>
                <a:spcPct val="0"/>
              </a:spcBef>
              <a:spcAft>
                <a:spcPct val="0"/>
              </a:spcAft>
              <a:defRPr sz="4400">
                <a:solidFill>
                  <a:schemeClr val="tx2"/>
                </a:solidFill>
                <a:latin typeface="Times New Roman" panose="02020603050405020304" pitchFamily="18" charset="0"/>
              </a:defRPr>
            </a:lvl8pPr>
            <a:lvl9pPr marL="1828800" algn="ctr" rtl="0" eaLnBrk="1" fontAlgn="base" hangingPunct="1">
              <a:spcBef>
                <a:spcPct val="0"/>
              </a:spcBef>
              <a:spcAft>
                <a:spcPct val="0"/>
              </a:spcAft>
              <a:defRPr sz="4400">
                <a:solidFill>
                  <a:schemeClr val="tx2"/>
                </a:solidFill>
                <a:latin typeface="Times New Roman" panose="02020603050405020304" pitchFamily="18" charset="0"/>
              </a:defRPr>
            </a:lvl9pPr>
          </a:lstStyle>
          <a:p>
            <a:r>
              <a:rPr lang="zh-CN" altLang="en-US" sz="7200" kern="0" dirty="0"/>
              <a:t>谢 谢 ！</a:t>
            </a:r>
            <a:endParaRPr lang="en-US" altLang="zh-CN" sz="7200" kern="0" dirty="0"/>
          </a:p>
        </p:txBody>
      </p:sp>
      <p:sp>
        <p:nvSpPr>
          <p:cNvPr id="10" name="文本框 9"/>
          <p:cNvSpPr txBox="1"/>
          <p:nvPr/>
        </p:nvSpPr>
        <p:spPr>
          <a:xfrm>
            <a:off x="103532" y="485410"/>
            <a:ext cx="11453468" cy="3731278"/>
          </a:xfrm>
          <a:prstGeom prst="rect">
            <a:avLst/>
          </a:prstGeom>
          <a:solidFill>
            <a:schemeClr val="bg1"/>
          </a:solidFill>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        参与本工作的研究生骨干：董文豪（</a:t>
            </a:r>
            <a:r>
              <a:rPr lang="en-US" altLang="zh-CN" sz="2000" dirty="0">
                <a:latin typeface="微软雅黑" panose="020B0503020204020204" pitchFamily="34" charset="-122"/>
                <a:ea typeface="微软雅黑" panose="020B0503020204020204" pitchFamily="34" charset="-122"/>
              </a:rPr>
              <a:t>2022</a:t>
            </a:r>
            <a:r>
              <a:rPr lang="zh-CN" altLang="en-US" sz="2000" dirty="0">
                <a:latin typeface="微软雅黑" panose="020B0503020204020204" pitchFamily="34" charset="-122"/>
                <a:ea typeface="微软雅黑" panose="020B0503020204020204" pitchFamily="34" charset="-122"/>
              </a:rPr>
              <a:t>博士毕业）、郝艺迪（</a:t>
            </a:r>
            <a:r>
              <a:rPr lang="en-US" altLang="zh-CN" sz="2000" dirty="0">
                <a:latin typeface="微软雅黑" panose="020B0503020204020204" pitchFamily="34" charset="-122"/>
                <a:ea typeface="微软雅黑" panose="020B0503020204020204" pitchFamily="34" charset="-122"/>
              </a:rPr>
              <a:t>2025</a:t>
            </a:r>
            <a:r>
              <a:rPr lang="zh-CN" altLang="en-US" sz="2000" dirty="0">
                <a:latin typeface="微软雅黑" panose="020B0503020204020204" pitchFamily="34" charset="-122"/>
                <a:ea typeface="微软雅黑" panose="020B0503020204020204" pitchFamily="34" charset="-122"/>
              </a:rPr>
              <a:t>硕士毕业）、 王君宸（博士生）、杨诚（硕士生），周子煊（本科毕业保研）、周毅涵（大四本科生）；该工作得到了中科大近代物理系粒子物理专业方竹君带领的研究生团队的合作与支持，包括周杭（博士生）、黄钰贺（博士生）、包一宁（硕士生）等。</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本工作得到了国家自然基金专项（重点）项目、合肥综合国家科学中心</a:t>
            </a:r>
            <a:r>
              <a:rPr lang="en-US" altLang="zh-CN" sz="2000" dirty="0">
                <a:latin typeface="微软雅黑" panose="020B0503020204020204" pitchFamily="34" charset="-122"/>
                <a:ea typeface="微软雅黑" panose="020B0503020204020204" pitchFamily="34" charset="-122"/>
              </a:rPr>
              <a:t>STCF</a:t>
            </a:r>
            <a:r>
              <a:rPr lang="zh-CN" altLang="en-US" sz="2000" dirty="0">
                <a:latin typeface="微软雅黑" panose="020B0503020204020204" pitchFamily="34" charset="-122"/>
                <a:ea typeface="微软雅黑" panose="020B0503020204020204" pitchFamily="34" charset="-122"/>
              </a:rPr>
              <a:t>关键技术攻关项目支持  </a:t>
            </a:r>
            <a:r>
              <a:rPr lang="en-US" altLang="zh-CN" sz="2000" b="0" i="0" dirty="0">
                <a:latin typeface="微软雅黑" panose="020B0503020204020204" pitchFamily="34" charset="-122"/>
                <a:ea typeface="微软雅黑" panose="020B0503020204020204" pitchFamily="34" charset="-122"/>
              </a:rPr>
              <a:t>This work was supported by the National Natural Science Foundation of China under Grant No. 12341503, and the Hefei Comprehensive National Science Center (STCF key technology research project).</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250303" y="4160161"/>
            <a:ext cx="8651274" cy="2697839"/>
          </a:xfrm>
          <a:prstGeom prst="rect">
            <a:avLst/>
          </a:prstGeom>
        </p:spPr>
      </p:pic>
      <p:sp>
        <p:nvSpPr>
          <p:cNvPr id="2" name="标题 1"/>
          <p:cNvSpPr>
            <a:spLocks noGrp="1"/>
          </p:cNvSpPr>
          <p:nvPr>
            <p:ph type="title"/>
          </p:nvPr>
        </p:nvSpPr>
        <p:spPr/>
        <p:txBody>
          <a:bodyPr/>
          <a:lstStyle/>
          <a:p>
            <a:r>
              <a:rPr lang="zh-CN" altLang="en-US" dirty="0"/>
              <a:t>触发系统介绍  </a:t>
            </a:r>
            <a:r>
              <a:rPr lang="en-US" altLang="zh-CN" dirty="0"/>
              <a:t>Trigger System</a:t>
            </a:r>
            <a:endParaRPr lang="zh-CN" altLang="en-US" dirty="0"/>
          </a:p>
        </p:txBody>
      </p:sp>
      <p:sp>
        <p:nvSpPr>
          <p:cNvPr id="3" name="灯片编号占位符 2"/>
          <p:cNvSpPr>
            <a:spLocks noGrp="1"/>
          </p:cNvSpPr>
          <p:nvPr>
            <p:ph type="sldNum" sz="quarter" idx="12"/>
          </p:nvPr>
        </p:nvSpPr>
        <p:spPr>
          <a:xfrm>
            <a:off x="11353800" y="6519863"/>
            <a:ext cx="838200" cy="338137"/>
          </a:xfrm>
        </p:spPr>
        <p:txBody>
          <a:bodyPr/>
          <a:lstStyle/>
          <a:p>
            <a:fld id="{14AA028F-72E1-4808-9DD3-2CE970B1B937}" type="slidenum">
              <a:rPr lang="zh-CN" altLang="en-US" smtClean="0"/>
            </a:fld>
            <a:endParaRPr lang="zh-CN" altLang="en-US"/>
          </a:p>
        </p:txBody>
      </p:sp>
      <p:sp>
        <p:nvSpPr>
          <p:cNvPr id="13" name="内容占位符 1"/>
          <p:cNvSpPr txBox="1"/>
          <p:nvPr/>
        </p:nvSpPr>
        <p:spPr>
          <a:xfrm>
            <a:off x="153395" y="1114565"/>
            <a:ext cx="11356118" cy="3200876"/>
          </a:xfrm>
          <a:prstGeom prst="rect">
            <a:avLst/>
          </a:prstGeom>
        </p:spPr>
        <p:txBody>
          <a:bodyPr>
            <a:noAutofit/>
          </a:bodyPr>
          <a:lstStyle>
            <a:lvl1pPr marL="342900" indent="-342900" algn="l" rtl="0" eaLnBrk="1" fontAlgn="base" hangingPunct="1">
              <a:spcBef>
                <a:spcPct val="20000"/>
              </a:spcBef>
              <a:spcAft>
                <a:spcPct val="0"/>
              </a:spcAft>
              <a:buFont typeface="Wingdings" panose="05000000000000000000" pitchFamily="2" charset="2"/>
              <a:buChar char="Ø"/>
              <a:defRPr sz="2800" b="1">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1600" b="1">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Char char="»"/>
              <a:defRPr sz="1200" b="1">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lvl="0" indent="0" fontAlgn="auto">
              <a:spcBef>
                <a:spcPts val="0"/>
              </a:spcBef>
              <a:spcAft>
                <a:spcPts val="0"/>
              </a:spcAft>
              <a:buNone/>
              <a:defRPr/>
            </a:pPr>
            <a:r>
              <a:rPr lang="en-US" altLang="zh-CN" sz="2400" dirty="0">
                <a:latin typeface="+mn-lt"/>
              </a:rPr>
              <a:t>Trigger System in particle physics experiments</a:t>
            </a:r>
            <a:endParaRPr lang="en-US" altLang="zh-CN" sz="2400" dirty="0">
              <a:latin typeface="+mn-lt"/>
            </a:endParaRPr>
          </a:p>
          <a:p>
            <a:pPr>
              <a:buFont typeface="Arial" panose="020B0604020202020204" pitchFamily="34" charset="0"/>
              <a:buChar char="•"/>
            </a:pPr>
            <a:r>
              <a:rPr lang="en-US" altLang="zh-CN" sz="2200" b="0" dirty="0">
                <a:solidFill>
                  <a:srgbClr val="0000FF"/>
                </a:solidFill>
                <a:latin typeface="+mn-lt"/>
              </a:rPr>
              <a:t>Position: </a:t>
            </a:r>
            <a:r>
              <a:rPr lang="en-US" altLang="zh-CN" sz="2200" b="0" dirty="0">
                <a:latin typeface="+mn-lt"/>
              </a:rPr>
              <a:t>Front-end of the online data acquisition chain</a:t>
            </a:r>
            <a:endParaRPr lang="en-US" altLang="zh-CN" sz="2200" b="0" dirty="0">
              <a:latin typeface="+mn-lt"/>
            </a:endParaRPr>
          </a:p>
          <a:p>
            <a:pPr>
              <a:buFont typeface="Arial" panose="020B0604020202020204" pitchFamily="34" charset="0"/>
              <a:buChar char="•"/>
            </a:pPr>
            <a:r>
              <a:rPr lang="en-US" altLang="zh-CN" sz="2200" b="0" dirty="0">
                <a:solidFill>
                  <a:srgbClr val="0000FF"/>
                </a:solidFill>
                <a:latin typeface="+mn-lt"/>
              </a:rPr>
              <a:t>Function</a:t>
            </a:r>
            <a:r>
              <a:rPr lang="en-US" altLang="zh-CN" sz="2200" b="0" dirty="0">
                <a:latin typeface="+mn-lt"/>
              </a:rPr>
              <a:t>: Select interesting events from </a:t>
            </a:r>
            <a:r>
              <a:rPr lang="en-US" altLang="zh-CN" sz="2200" dirty="0">
                <a:latin typeface="+mn-lt"/>
              </a:rPr>
              <a:t>massive</a:t>
            </a:r>
            <a:r>
              <a:rPr lang="en-US" altLang="zh-CN" sz="2200" b="0" dirty="0">
                <a:latin typeface="+mn-lt"/>
              </a:rPr>
              <a:t> backgrounds </a:t>
            </a:r>
            <a:endParaRPr lang="en-US" altLang="zh-CN" sz="2200" b="0" dirty="0">
              <a:latin typeface="+mn-lt"/>
            </a:endParaRPr>
          </a:p>
          <a:p>
            <a:pPr marL="0" indent="0">
              <a:buNone/>
            </a:pPr>
            <a:r>
              <a:rPr lang="en-US" altLang="zh-CN" sz="2200" b="0" dirty="0">
                <a:latin typeface="+mn-lt"/>
              </a:rPr>
              <a:t>       → reduce transmission &amp; buffering load, improve storage &amp; offline processing efficiency</a:t>
            </a:r>
            <a:endParaRPr lang="en-US" altLang="zh-CN" sz="2200" b="0" dirty="0">
              <a:latin typeface="+mn-lt"/>
            </a:endParaRPr>
          </a:p>
          <a:p>
            <a:pPr>
              <a:buFont typeface="Arial" panose="020B0604020202020204" pitchFamily="34" charset="0"/>
              <a:buChar char="•"/>
            </a:pPr>
            <a:r>
              <a:rPr lang="en-US" altLang="zh-CN" sz="2200" b="0" dirty="0">
                <a:solidFill>
                  <a:srgbClr val="0000FF"/>
                </a:solidFill>
                <a:latin typeface="+mn-lt"/>
              </a:rPr>
              <a:t>Requirements:</a:t>
            </a:r>
            <a:endParaRPr lang="en-US" altLang="zh-CN" sz="2200" b="0" dirty="0">
              <a:solidFill>
                <a:srgbClr val="0000FF"/>
              </a:solidFill>
              <a:latin typeface="+mn-lt"/>
            </a:endParaRPr>
          </a:p>
          <a:p>
            <a:pPr marL="742950" lvl="1" indent="-285750">
              <a:buFont typeface="Arial" panose="020B0604020202020204" pitchFamily="34" charset="0"/>
              <a:buChar char="•"/>
            </a:pPr>
            <a:r>
              <a:rPr lang="en-US" altLang="zh-CN" sz="1800" b="0" dirty="0">
                <a:latin typeface="+mn-lt"/>
              </a:rPr>
              <a:t>Low latency</a:t>
            </a:r>
            <a:r>
              <a:rPr lang="zh-CN" altLang="en-US" sz="1800" b="0" dirty="0">
                <a:latin typeface="+mn-lt"/>
              </a:rPr>
              <a:t>（低延迟）、</a:t>
            </a:r>
            <a:r>
              <a:rPr lang="en-US" altLang="zh-CN" sz="1800" b="0" dirty="0">
                <a:latin typeface="+mn-lt"/>
              </a:rPr>
              <a:t>Low power</a:t>
            </a:r>
            <a:r>
              <a:rPr lang="zh-CN" altLang="en-US" sz="1800" b="0" dirty="0">
                <a:latin typeface="+mn-lt"/>
              </a:rPr>
              <a:t>（低功耗）</a:t>
            </a:r>
            <a:endParaRPr lang="en-US" altLang="zh-CN" sz="1800" b="0" dirty="0">
              <a:latin typeface="+mn-lt"/>
            </a:endParaRPr>
          </a:p>
          <a:p>
            <a:pPr marL="742950" lvl="1" indent="-285750">
              <a:buFont typeface="Arial" panose="020B0604020202020204" pitchFamily="34" charset="0"/>
              <a:buChar char="•"/>
            </a:pPr>
            <a:r>
              <a:rPr lang="en-US" altLang="zh-CN" sz="1800" b="0" dirty="0">
                <a:latin typeface="+mn-lt"/>
              </a:rPr>
              <a:t>High throughput</a:t>
            </a:r>
            <a:r>
              <a:rPr lang="zh-CN" altLang="en-US" sz="1800" b="0" dirty="0">
                <a:latin typeface="+mn-lt"/>
              </a:rPr>
              <a:t>（高吞吐率）</a:t>
            </a:r>
            <a:endParaRPr lang="en-US" altLang="zh-CN" sz="1800" b="0" dirty="0">
              <a:latin typeface="+mn-lt"/>
            </a:endParaRPr>
          </a:p>
          <a:p>
            <a:pPr marL="742950" lvl="1" indent="-285750">
              <a:buFont typeface="Arial" panose="020B0604020202020204" pitchFamily="34" charset="0"/>
              <a:buChar char="•"/>
            </a:pPr>
            <a:r>
              <a:rPr lang="en-US" altLang="zh-CN" sz="1800" b="0" dirty="0">
                <a:latin typeface="+mn-lt"/>
              </a:rPr>
              <a:t>High efficiency &amp; Precision</a:t>
            </a:r>
            <a:r>
              <a:rPr lang="zh-CN" altLang="en-US" sz="1800" b="0" dirty="0">
                <a:latin typeface="+mn-lt"/>
              </a:rPr>
              <a:t>（高效率、高精度）</a:t>
            </a:r>
            <a:endParaRPr lang="en-US" altLang="zh-CN" sz="1800" b="0" dirty="0">
              <a:latin typeface="+mn-lt"/>
            </a:endParaRPr>
          </a:p>
        </p:txBody>
      </p:sp>
      <p:sp>
        <p:nvSpPr>
          <p:cNvPr id="7" name="文本框 6"/>
          <p:cNvSpPr txBox="1"/>
          <p:nvPr/>
        </p:nvSpPr>
        <p:spPr>
          <a:xfrm>
            <a:off x="5401256" y="2737119"/>
            <a:ext cx="6790744" cy="1506631"/>
          </a:xfrm>
          <a:prstGeom prst="rect">
            <a:avLst/>
          </a:prstGeom>
          <a:noFill/>
        </p:spPr>
        <p:txBody>
          <a:bodyPr wrap="square">
            <a:spAutoFit/>
          </a:bodyPr>
          <a:lstStyle/>
          <a:p>
            <a:pPr marL="342900" indent="-342900">
              <a:buFont typeface="Arial" panose="020B0604020202020204" pitchFamily="34" charset="0"/>
              <a:buChar char="•"/>
            </a:pPr>
            <a:r>
              <a:rPr lang="en-US" altLang="zh-CN" sz="2200" b="0" dirty="0">
                <a:solidFill>
                  <a:srgbClr val="0000FF"/>
                </a:solidFill>
                <a:latin typeface="+mn-lt"/>
              </a:rPr>
              <a:t>Traditional Trigger Approach</a:t>
            </a:r>
            <a:r>
              <a:rPr lang="zh-CN" altLang="en-US" sz="2200" b="0" dirty="0">
                <a:solidFill>
                  <a:srgbClr val="0000FF"/>
                </a:solidFill>
                <a:latin typeface="+mn-lt"/>
              </a:rPr>
              <a:t>：</a:t>
            </a:r>
            <a:endParaRPr lang="en-US" altLang="zh-CN" sz="2200" b="0" dirty="0">
              <a:solidFill>
                <a:srgbClr val="0000FF"/>
              </a:solidFill>
              <a:latin typeface="+mn-lt"/>
            </a:endParaRPr>
          </a:p>
          <a:p>
            <a:pPr marL="800100" lvl="1" indent="-342900">
              <a:lnSpc>
                <a:spcPct val="120000"/>
              </a:lnSpc>
              <a:buFont typeface="Arial" panose="020B0604020202020204" pitchFamily="34" charset="0"/>
              <a:buChar char="•"/>
            </a:pPr>
            <a:r>
              <a:rPr lang="en-US" altLang="zh-CN" sz="2000" b="0" dirty="0">
                <a:latin typeface="+mn-lt"/>
              </a:rPr>
              <a:t>Rule/threshold-based fast decision</a:t>
            </a:r>
            <a:r>
              <a:rPr lang="zh-CN" altLang="en-US" dirty="0">
                <a:cs typeface="Arial" panose="020B0604020202020204" pitchFamily="34" charset="0"/>
              </a:rPr>
              <a:t>基于简单的判选逻辑</a:t>
            </a:r>
            <a:endParaRPr lang="en-US" altLang="zh-CN" dirty="0">
              <a:cs typeface="Arial" panose="020B0604020202020204" pitchFamily="34" charset="0"/>
            </a:endParaRPr>
          </a:p>
          <a:p>
            <a:pPr marL="800100" lvl="1" indent="-342900">
              <a:lnSpc>
                <a:spcPct val="120000"/>
              </a:lnSpc>
              <a:buFont typeface="Arial" panose="020B0604020202020204" pitchFamily="34" charset="0"/>
              <a:buChar char="•"/>
            </a:pPr>
            <a:r>
              <a:rPr lang="en-US" altLang="zh-CN" sz="2000" b="0" dirty="0">
                <a:latin typeface="+mn-lt"/>
              </a:rPr>
              <a:t>Hard to identify complex events (e.g., short tracks, high background) </a:t>
            </a:r>
            <a:r>
              <a:rPr lang="zh-CN" altLang="en-US" dirty="0">
                <a:cs typeface="Arial" panose="020B0604020202020204" pitchFamily="34" charset="0"/>
              </a:rPr>
              <a:t>难以适应新一代实验的触发需求</a:t>
            </a:r>
            <a:endParaRPr lang="en-US" altLang="zh-CN" dirty="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062" y="52083"/>
            <a:ext cx="11963400" cy="838200"/>
          </a:xfrm>
        </p:spPr>
        <p:txBody>
          <a:bodyPr/>
          <a:lstStyle/>
          <a:p>
            <a:r>
              <a:rPr lang="zh-CN" altLang="en-US" dirty="0"/>
              <a:t>机器学习与粒子物理实验</a:t>
            </a:r>
            <a:br>
              <a:rPr lang="en-US" altLang="zh-CN" dirty="0"/>
            </a:br>
            <a:r>
              <a:rPr lang="en-US" altLang="zh-CN" sz="2400" dirty="0"/>
              <a:t>Relations of Machine Learning and Physics Experiments</a:t>
            </a:r>
            <a:endParaRPr lang="zh-CN" altLang="en-US"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a:p>
        </p:txBody>
      </p:sp>
      <p:sp>
        <p:nvSpPr>
          <p:cNvPr id="5" name="矩形 4"/>
          <p:cNvSpPr/>
          <p:nvPr/>
        </p:nvSpPr>
        <p:spPr>
          <a:xfrm>
            <a:off x="3291674" y="1514161"/>
            <a:ext cx="1643399" cy="430887"/>
          </a:xfrm>
          <a:prstGeom prst="rect">
            <a:avLst/>
          </a:prstGeom>
          <a:noFill/>
        </p:spPr>
        <p:txBody>
          <a:bodyPr wrap="none" lIns="91440" tIns="45720" rIns="91440" bIns="45720">
            <a:spAutoFit/>
          </a:bodyPr>
          <a:lstStyle/>
          <a:p>
            <a:pPr algn="ctr"/>
            <a:r>
              <a:rPr lang="en-US" altLang="zh-CN" sz="2200" b="1" dirty="0">
                <a:solidFill>
                  <a:schemeClr val="accent6"/>
                </a:solidFill>
                <a:ea typeface="黑体" panose="02010609060101010101" pitchFamily="49" charset="-122"/>
                <a:cs typeface="Times New Roman" panose="02020603050405020304" pitchFamily="18" charset="0"/>
              </a:rPr>
              <a:t>Data-driven</a:t>
            </a:r>
            <a:endParaRPr lang="zh-CN" altLang="en-US" sz="2200" b="1" dirty="0">
              <a:solidFill>
                <a:schemeClr val="accent6"/>
              </a:solidFill>
              <a:ea typeface="黑体" panose="02010609060101010101" pitchFamily="49" charset="-122"/>
              <a:cs typeface="Times New Roman" panose="02020603050405020304" pitchFamily="18" charset="0"/>
            </a:endParaRPr>
          </a:p>
        </p:txBody>
      </p:sp>
      <p:sp>
        <p:nvSpPr>
          <p:cNvPr id="6" name="文本框 5"/>
          <p:cNvSpPr txBox="1"/>
          <p:nvPr/>
        </p:nvSpPr>
        <p:spPr>
          <a:xfrm>
            <a:off x="1117606" y="1379380"/>
            <a:ext cx="2560316" cy="576248"/>
          </a:xfrm>
          <a:prstGeom prst="rect">
            <a:avLst/>
          </a:prstGeom>
          <a:noFill/>
        </p:spPr>
        <p:txBody>
          <a:bodyPr wrap="none" rtlCol="0">
            <a:spAutoFit/>
          </a:bodyPr>
          <a:lstStyle/>
          <a:p>
            <a:pPr>
              <a:lnSpc>
                <a:spcPct val="150000"/>
              </a:lnSpc>
            </a:pPr>
            <a:r>
              <a:rPr lang="en-US" altLang="zh-CN" sz="2400" dirty="0"/>
              <a:t>Features of M.L.</a:t>
            </a:r>
            <a:r>
              <a:rPr lang="zh-CN" altLang="en-US" sz="2400" dirty="0">
                <a:ea typeface="黑体" panose="02010609060101010101" pitchFamily="49" charset="-122"/>
              </a:rPr>
              <a:t>：</a:t>
            </a:r>
            <a:endParaRPr lang="zh-CN" altLang="en-US" sz="2400" dirty="0">
              <a:ea typeface="黑体" panose="02010609060101010101" pitchFamily="49" charset="-122"/>
            </a:endParaRPr>
          </a:p>
        </p:txBody>
      </p:sp>
      <p:sp>
        <p:nvSpPr>
          <p:cNvPr id="7" name="箭头: 左右 6"/>
          <p:cNvSpPr/>
          <p:nvPr/>
        </p:nvSpPr>
        <p:spPr bwMode="auto">
          <a:xfrm>
            <a:off x="5804453" y="1726652"/>
            <a:ext cx="1176130" cy="126958"/>
          </a:xfrm>
          <a:prstGeom prst="leftRightArrow">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1" u="none" strike="noStrike" cap="none" normalizeH="0" baseline="0" dirty="0">
              <a:ln>
                <a:noFill/>
              </a:ln>
              <a:solidFill>
                <a:schemeClr val="tx1"/>
              </a:solidFill>
              <a:effectLst/>
              <a:latin typeface="Arial" panose="020B0604020202020204" pitchFamily="34" charset="0"/>
            </a:endParaRPr>
          </a:p>
        </p:txBody>
      </p:sp>
      <p:sp>
        <p:nvSpPr>
          <p:cNvPr id="8" name="箭头: 左右 7"/>
          <p:cNvSpPr/>
          <p:nvPr/>
        </p:nvSpPr>
        <p:spPr bwMode="auto">
          <a:xfrm>
            <a:off x="5474698" y="1689588"/>
            <a:ext cx="1176129" cy="179788"/>
          </a:xfrm>
          <a:prstGeom prst="lef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1" u="none" strike="noStrike" cap="none" normalizeH="0" baseline="0">
              <a:ln>
                <a:noFill/>
              </a:ln>
              <a:solidFill>
                <a:schemeClr val="tx1"/>
              </a:solidFill>
              <a:effectLst/>
              <a:latin typeface="Arial" panose="020B0604020202020204" pitchFamily="34" charset="0"/>
            </a:endParaRPr>
          </a:p>
        </p:txBody>
      </p:sp>
      <p:sp>
        <p:nvSpPr>
          <p:cNvPr id="9" name="文本框 8"/>
          <p:cNvSpPr txBox="1"/>
          <p:nvPr/>
        </p:nvSpPr>
        <p:spPr>
          <a:xfrm>
            <a:off x="4888314" y="1989574"/>
            <a:ext cx="2884971" cy="498663"/>
          </a:xfrm>
          <a:prstGeom prst="rect">
            <a:avLst/>
          </a:prstGeom>
          <a:noFill/>
        </p:spPr>
        <p:txBody>
          <a:bodyPr wrap="square" rtlCol="0">
            <a:spAutoFit/>
          </a:bodyPr>
          <a:lstStyle/>
          <a:p>
            <a:pPr>
              <a:lnSpc>
                <a:spcPct val="150000"/>
              </a:lnSpc>
            </a:pPr>
            <a:r>
              <a:rPr lang="en-US" altLang="zh-CN" sz="2000" b="1" dirty="0"/>
              <a:t>High Compatibility</a:t>
            </a:r>
            <a:endParaRPr lang="zh-CN" altLang="en-US" sz="2000" b="1" dirty="0">
              <a:ea typeface="黑体" panose="02010609060101010101" pitchFamily="49" charset="-122"/>
            </a:endParaRPr>
          </a:p>
        </p:txBody>
      </p:sp>
      <p:sp>
        <p:nvSpPr>
          <p:cNvPr id="12" name="文本框 11"/>
          <p:cNvSpPr txBox="1"/>
          <p:nvPr/>
        </p:nvSpPr>
        <p:spPr>
          <a:xfrm>
            <a:off x="6980581" y="1326806"/>
            <a:ext cx="5141568" cy="430887"/>
          </a:xfrm>
          <a:prstGeom prst="rect">
            <a:avLst/>
          </a:prstGeom>
          <a:noFill/>
        </p:spPr>
        <p:txBody>
          <a:bodyPr wrap="square">
            <a:spAutoFit/>
          </a:bodyPr>
          <a:lstStyle/>
          <a:p>
            <a:r>
              <a:rPr lang="en-US" altLang="zh-CN" sz="2200" dirty="0">
                <a:effectLst/>
                <a:ea typeface="黑体" panose="02010609060101010101" pitchFamily="49" charset="-122"/>
                <a:cs typeface="Times New Roman" panose="02020603050405020304" pitchFamily="18" charset="0"/>
              </a:rPr>
              <a:t>Nuclear and particle physics experiments</a:t>
            </a:r>
            <a:endParaRPr lang="zh-CN" altLang="en-US" sz="2200" dirty="0">
              <a:ea typeface="黑体" panose="02010609060101010101" pitchFamily="49" charset="-122"/>
            </a:endParaRPr>
          </a:p>
        </p:txBody>
      </p:sp>
      <p:sp>
        <p:nvSpPr>
          <p:cNvPr id="14" name="文本框 13"/>
          <p:cNvSpPr txBox="1"/>
          <p:nvPr/>
        </p:nvSpPr>
        <p:spPr>
          <a:xfrm>
            <a:off x="6980581" y="1689588"/>
            <a:ext cx="5063881" cy="430887"/>
          </a:xfrm>
          <a:prstGeom prst="rect">
            <a:avLst/>
          </a:prstGeom>
          <a:noFill/>
        </p:spPr>
        <p:txBody>
          <a:bodyPr wrap="square">
            <a:spAutoFit/>
          </a:bodyPr>
          <a:lstStyle/>
          <a:p>
            <a:r>
              <a:rPr lang="en-US" altLang="zh-CN" sz="2200" b="1" dirty="0">
                <a:solidFill>
                  <a:schemeClr val="accent6"/>
                </a:solidFill>
                <a:effectLst/>
                <a:ea typeface="黑体" panose="02010609060101010101" pitchFamily="49" charset="-122"/>
                <a:cs typeface="Times New Roman" panose="02020603050405020304" pitchFamily="18" charset="0"/>
              </a:rPr>
              <a:t>naturally generate large amounts of data</a:t>
            </a:r>
            <a:endParaRPr lang="zh-CN" altLang="en-US" sz="2200" b="1" dirty="0">
              <a:solidFill>
                <a:schemeClr val="accent6"/>
              </a:solidFill>
              <a:ea typeface="黑体" panose="02010609060101010101" pitchFamily="49" charset="-122"/>
            </a:endParaRPr>
          </a:p>
        </p:txBody>
      </p:sp>
      <p:sp>
        <p:nvSpPr>
          <p:cNvPr id="15" name="文本框 14"/>
          <p:cNvSpPr txBox="1"/>
          <p:nvPr/>
        </p:nvSpPr>
        <p:spPr>
          <a:xfrm>
            <a:off x="909413" y="2114665"/>
            <a:ext cx="4079963" cy="579967"/>
          </a:xfrm>
          <a:prstGeom prst="rect">
            <a:avLst/>
          </a:prstGeom>
          <a:noFill/>
        </p:spPr>
        <p:txBody>
          <a:bodyPr wrap="none" rtlCol="0">
            <a:spAutoFit/>
          </a:bodyPr>
          <a:lstStyle/>
          <a:p>
            <a:pPr>
              <a:lnSpc>
                <a:spcPct val="150000"/>
              </a:lnSpc>
            </a:pPr>
            <a:r>
              <a:rPr lang="en-US" altLang="zh-CN" sz="2400" dirty="0">
                <a:ea typeface="黑体" panose="02010609060101010101" pitchFamily="49" charset="-122"/>
              </a:rPr>
              <a:t>Mainstream algorithms (ANN):</a:t>
            </a:r>
            <a:endParaRPr lang="en-US" altLang="zh-CN" sz="2400" dirty="0">
              <a:ea typeface="黑体" panose="02010609060101010101" pitchFamily="49" charset="-122"/>
            </a:endParaRPr>
          </a:p>
        </p:txBody>
      </p:sp>
      <p:sp>
        <p:nvSpPr>
          <p:cNvPr id="16" name="箭头: 左右 15"/>
          <p:cNvSpPr/>
          <p:nvPr/>
        </p:nvSpPr>
        <p:spPr bwMode="auto">
          <a:xfrm>
            <a:off x="5474698" y="2694632"/>
            <a:ext cx="1176129" cy="179788"/>
          </a:xfrm>
          <a:prstGeom prst="lef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1" u="none" strike="noStrike" cap="none" normalizeH="0" baseline="0">
              <a:ln>
                <a:noFill/>
              </a:ln>
              <a:solidFill>
                <a:schemeClr val="tx1"/>
              </a:solidFill>
              <a:effectLst/>
              <a:latin typeface="Arial" panose="020B0604020202020204" pitchFamily="34" charset="0"/>
            </a:endParaRPr>
          </a:p>
        </p:txBody>
      </p:sp>
      <p:sp>
        <p:nvSpPr>
          <p:cNvPr id="20" name="文本框 19"/>
          <p:cNvSpPr txBox="1"/>
          <p:nvPr/>
        </p:nvSpPr>
        <p:spPr>
          <a:xfrm>
            <a:off x="-33749" y="4129315"/>
            <a:ext cx="1699504" cy="1418915"/>
          </a:xfrm>
          <a:prstGeom prst="rect">
            <a:avLst/>
          </a:prstGeom>
          <a:noFill/>
        </p:spPr>
        <p:txBody>
          <a:bodyPr wrap="none" rtlCol="0">
            <a:spAutoFit/>
          </a:bodyPr>
          <a:lstStyle/>
          <a:p>
            <a:pPr algn="ctr">
              <a:lnSpc>
                <a:spcPct val="150000"/>
              </a:lnSpc>
            </a:pPr>
            <a:r>
              <a:rPr lang="en-US" altLang="zh-CN" sz="2000" dirty="0">
                <a:solidFill>
                  <a:srgbClr val="C00000"/>
                </a:solidFill>
              </a:rPr>
              <a:t>Conventional: </a:t>
            </a:r>
            <a:endParaRPr lang="en-US" altLang="zh-CN" sz="2000" dirty="0">
              <a:solidFill>
                <a:srgbClr val="C00000"/>
              </a:solidFill>
            </a:endParaRPr>
          </a:p>
          <a:p>
            <a:pPr algn="ctr">
              <a:lnSpc>
                <a:spcPct val="150000"/>
              </a:lnSpc>
            </a:pPr>
            <a:r>
              <a:rPr lang="en-US" altLang="zh-CN" sz="2000" dirty="0"/>
              <a:t>CPU/GPU </a:t>
            </a:r>
            <a:endParaRPr lang="en-US" altLang="zh-CN" sz="2000" dirty="0"/>
          </a:p>
          <a:p>
            <a:pPr algn="ctr">
              <a:lnSpc>
                <a:spcPct val="150000"/>
              </a:lnSpc>
            </a:pPr>
            <a:r>
              <a:rPr lang="en-US" altLang="zh-CN" sz="2000" dirty="0"/>
              <a:t>processing</a:t>
            </a:r>
            <a:endParaRPr lang="en-US" altLang="zh-CN" sz="2000" dirty="0">
              <a:latin typeface="黑体" panose="02010609060101010101" pitchFamily="49" charset="-122"/>
              <a:ea typeface="黑体" panose="02010609060101010101" pitchFamily="49" charset="-122"/>
            </a:endParaRPr>
          </a:p>
        </p:txBody>
      </p:sp>
      <p:sp>
        <p:nvSpPr>
          <p:cNvPr id="22" name="左大括号 21"/>
          <p:cNvSpPr/>
          <p:nvPr/>
        </p:nvSpPr>
        <p:spPr bwMode="auto">
          <a:xfrm>
            <a:off x="1508303" y="4164162"/>
            <a:ext cx="266245" cy="1670330"/>
          </a:xfrm>
          <a:prstGeom prst="leftBrace">
            <a:avLst/>
          </a:prstGeom>
          <a:solidFill>
            <a:srgbClr val="FFFFFF"/>
          </a:solidFill>
          <a:ln w="19050" cap="flat" cmpd="sng" algn="ctr">
            <a:solidFill>
              <a:schemeClr val="tx1"/>
            </a:solidFill>
            <a:prstDash val="solid"/>
            <a:round/>
            <a:headEnd type="none" w="med" len="med"/>
            <a:tailEnd type="none" w="med" len="med"/>
          </a:ln>
          <a:effectLst/>
        </p:spPr>
        <p:txBody>
          <a:bodyPr rtlCol="0" anchor="ctr"/>
          <a:lstStyle/>
          <a:p>
            <a:pPr algn="ctr"/>
            <a:endParaRPr lang="zh-CN" altLang="en-US"/>
          </a:p>
        </p:txBody>
      </p:sp>
      <p:sp>
        <p:nvSpPr>
          <p:cNvPr id="35" name="文本框 34"/>
          <p:cNvSpPr txBox="1"/>
          <p:nvPr/>
        </p:nvSpPr>
        <p:spPr>
          <a:xfrm>
            <a:off x="1758778" y="4178042"/>
            <a:ext cx="5137321" cy="1691297"/>
          </a:xfrm>
          <a:prstGeom prst="rect">
            <a:avLst/>
          </a:prstGeom>
          <a:noFill/>
        </p:spPr>
        <p:txBody>
          <a:bodyPr wrap="square">
            <a:spAutoFit/>
          </a:bodyPr>
          <a:lstStyle/>
          <a:p>
            <a:pPr marL="0" marR="0" lvl="0" indent="0" defTabSz="914400" rtl="0" eaLnBrk="0" fontAlgn="base" latinLnBrk="0" hangingPunct="0">
              <a:lnSpc>
                <a:spcPts val="3200"/>
              </a:lnSpc>
              <a:spcBef>
                <a:spcPct val="0"/>
              </a:spcBef>
              <a:spcAft>
                <a:spcPct val="0"/>
              </a:spcAft>
              <a:buClrTx/>
              <a:buSzTx/>
            </a:pPr>
            <a:r>
              <a:rPr kumimoji="0" lang="en-US" altLang="zh-CN" b="1" i="0" u="none" strike="noStrike" cap="none" normalizeH="0" baseline="0" dirty="0">
                <a:ln>
                  <a:noFill/>
                </a:ln>
                <a:solidFill>
                  <a:schemeClr val="tx1"/>
                </a:solidFill>
                <a:effectLst/>
                <a:ea typeface="黑体" panose="02010609060101010101" pitchFamily="49" charset="-122"/>
              </a:rPr>
              <a:t>LHC: </a:t>
            </a:r>
            <a:r>
              <a:rPr kumimoji="0" lang="en-US" altLang="zh-CN" i="0" u="none" strike="noStrike" cap="none" normalizeH="0" baseline="0" dirty="0">
                <a:ln>
                  <a:noFill/>
                </a:ln>
                <a:solidFill>
                  <a:schemeClr val="tx1"/>
                </a:solidFill>
                <a:effectLst/>
                <a:ea typeface="黑体" panose="02010609060101010101" pitchFamily="49" charset="-122"/>
              </a:rPr>
              <a:t>DNNs improve signal classification</a:t>
            </a:r>
            <a:endParaRPr kumimoji="0" lang="en-US" altLang="zh-CN" i="0" u="none" strike="noStrike" cap="none" normalizeH="0" baseline="0" dirty="0">
              <a:ln>
                <a:noFill/>
              </a:ln>
              <a:solidFill>
                <a:schemeClr val="tx1"/>
              </a:solidFill>
              <a:effectLst/>
              <a:ea typeface="黑体" panose="02010609060101010101" pitchFamily="49" charset="-122"/>
            </a:endParaRPr>
          </a:p>
          <a:p>
            <a:pPr marL="0" marR="0" lvl="0" indent="0" defTabSz="914400" rtl="0" eaLnBrk="0" fontAlgn="base" latinLnBrk="0" hangingPunct="0">
              <a:lnSpc>
                <a:spcPts val="3200"/>
              </a:lnSpc>
              <a:spcBef>
                <a:spcPct val="0"/>
              </a:spcBef>
              <a:spcAft>
                <a:spcPct val="0"/>
              </a:spcAft>
              <a:buClrTx/>
              <a:buSzTx/>
            </a:pPr>
            <a:r>
              <a:rPr kumimoji="0" lang="en-US" altLang="zh-CN" b="1" i="0" u="none" strike="noStrike" cap="none" normalizeH="0" baseline="0" dirty="0">
                <a:ln>
                  <a:noFill/>
                </a:ln>
                <a:solidFill>
                  <a:schemeClr val="tx1"/>
                </a:solidFill>
                <a:effectLst/>
                <a:ea typeface="黑体" panose="02010609060101010101" pitchFamily="49" charset="-122"/>
              </a:rPr>
              <a:t>ATLAS: </a:t>
            </a:r>
            <a:r>
              <a:rPr kumimoji="0" lang="en-US" altLang="zh-CN" i="0" u="none" strike="noStrike" cap="none" normalizeH="0" baseline="0" dirty="0">
                <a:ln>
                  <a:noFill/>
                </a:ln>
                <a:solidFill>
                  <a:schemeClr val="tx1"/>
                </a:solidFill>
                <a:effectLst/>
                <a:ea typeface="黑体" panose="02010609060101010101" pitchFamily="49" charset="-122"/>
              </a:rPr>
              <a:t>LSTMs optimize track reconstruction</a:t>
            </a:r>
            <a:endParaRPr kumimoji="0" lang="en-US" altLang="zh-CN" i="0" u="none" strike="noStrike" cap="none" normalizeH="0" baseline="0" dirty="0">
              <a:ln>
                <a:noFill/>
              </a:ln>
              <a:solidFill>
                <a:schemeClr val="tx1"/>
              </a:solidFill>
              <a:effectLst/>
              <a:ea typeface="黑体" panose="02010609060101010101" pitchFamily="49" charset="-122"/>
            </a:endParaRPr>
          </a:p>
          <a:p>
            <a:pPr marL="0" marR="0" lvl="0" indent="0" defTabSz="914400" rtl="0" eaLnBrk="0" fontAlgn="base" latinLnBrk="0" hangingPunct="0">
              <a:lnSpc>
                <a:spcPts val="3200"/>
              </a:lnSpc>
              <a:spcBef>
                <a:spcPct val="0"/>
              </a:spcBef>
              <a:spcAft>
                <a:spcPct val="0"/>
              </a:spcAft>
              <a:buClrTx/>
              <a:buSzTx/>
            </a:pPr>
            <a:r>
              <a:rPr kumimoji="0" lang="en-US" altLang="zh-CN" b="1" i="0" u="none" strike="noStrike" cap="none" normalizeH="0" baseline="0" dirty="0">
                <a:ln>
                  <a:noFill/>
                </a:ln>
                <a:solidFill>
                  <a:schemeClr val="tx1"/>
                </a:solidFill>
                <a:effectLst/>
                <a:ea typeface="黑体" panose="02010609060101010101" pitchFamily="49" charset="-122"/>
              </a:rPr>
              <a:t>SLAC: </a:t>
            </a:r>
            <a:r>
              <a:rPr kumimoji="0" lang="en-US" altLang="zh-CN" i="0" u="none" strike="noStrike" cap="none" normalizeH="0" baseline="0" dirty="0">
                <a:ln>
                  <a:noFill/>
                </a:ln>
                <a:solidFill>
                  <a:schemeClr val="tx1"/>
                </a:solidFill>
                <a:effectLst/>
                <a:ea typeface="黑体" panose="02010609060101010101" pitchFamily="49" charset="-122"/>
              </a:rPr>
              <a:t>Beam stability control</a:t>
            </a:r>
            <a:endParaRPr kumimoji="0" lang="en-US" altLang="zh-CN" i="0" u="none" strike="noStrike" cap="none" normalizeH="0" baseline="0" dirty="0">
              <a:ln>
                <a:noFill/>
              </a:ln>
              <a:solidFill>
                <a:schemeClr val="tx1"/>
              </a:solidFill>
              <a:effectLst/>
              <a:ea typeface="黑体" panose="02010609060101010101" pitchFamily="49" charset="-122"/>
            </a:endParaRPr>
          </a:p>
          <a:p>
            <a:pPr marL="0" marR="0" lvl="0" indent="0" defTabSz="914400" rtl="0" eaLnBrk="0" fontAlgn="base" latinLnBrk="0" hangingPunct="0">
              <a:lnSpc>
                <a:spcPts val="3200"/>
              </a:lnSpc>
              <a:spcBef>
                <a:spcPct val="0"/>
              </a:spcBef>
              <a:spcAft>
                <a:spcPct val="0"/>
              </a:spcAft>
              <a:buClrTx/>
              <a:buSzTx/>
            </a:pPr>
            <a:r>
              <a:rPr kumimoji="0" lang="en-US" altLang="zh-CN" i="0" u="none" strike="noStrike" cap="none" normalizeH="0" baseline="0" dirty="0">
                <a:ln>
                  <a:noFill/>
                </a:ln>
                <a:solidFill>
                  <a:schemeClr val="tx1"/>
                </a:solidFill>
                <a:effectLst/>
                <a:ea typeface="黑体" panose="02010609060101010101" pitchFamily="49" charset="-122"/>
              </a:rPr>
              <a:t>…</a:t>
            </a:r>
            <a:endParaRPr lang="zh-CN" altLang="en-US" sz="2000" dirty="0">
              <a:ea typeface="黑体" panose="02010609060101010101" pitchFamily="49" charset="-122"/>
            </a:endParaRPr>
          </a:p>
        </p:txBody>
      </p:sp>
      <p:sp>
        <p:nvSpPr>
          <p:cNvPr id="23" name="文本框 22"/>
          <p:cNvSpPr txBox="1"/>
          <p:nvPr/>
        </p:nvSpPr>
        <p:spPr>
          <a:xfrm>
            <a:off x="7658742" y="3647144"/>
            <a:ext cx="3616952" cy="1015663"/>
          </a:xfrm>
          <a:prstGeom prst="rect">
            <a:avLst/>
          </a:prstGeom>
          <a:noFill/>
        </p:spPr>
        <p:txBody>
          <a:bodyPr wrap="none" rtlCol="0">
            <a:spAutoFit/>
          </a:bodyPr>
          <a:lstStyle/>
          <a:p>
            <a:pPr algn="ctr"/>
            <a:r>
              <a:rPr lang="en-US" altLang="zh-CN" sz="2000" b="1" dirty="0">
                <a:solidFill>
                  <a:srgbClr val="C00000"/>
                </a:solidFill>
                <a:ea typeface="黑体" panose="02010609060101010101" pitchFamily="49" charset="-122"/>
              </a:rPr>
              <a:t>Nuclear Electronics Area:</a:t>
            </a:r>
            <a:endParaRPr lang="en-US" altLang="zh-CN" sz="2000" b="1" dirty="0">
              <a:ea typeface="黑体" panose="02010609060101010101" pitchFamily="49" charset="-122"/>
            </a:endParaRPr>
          </a:p>
          <a:p>
            <a:pPr algn="ctr"/>
            <a:r>
              <a:rPr lang="en-US" altLang="zh-CN" sz="2000" b="1" dirty="0">
                <a:ea typeface="黑体" panose="02010609060101010101" pitchFamily="49" charset="-122"/>
              </a:rPr>
              <a:t>Focus on ANN </a:t>
            </a:r>
            <a:r>
              <a:rPr lang="en-US" altLang="zh-CN" sz="2000" b="1" dirty="0"/>
              <a:t>implementation </a:t>
            </a:r>
            <a:endParaRPr lang="en-US" altLang="zh-CN" sz="2000" b="1" dirty="0"/>
          </a:p>
          <a:p>
            <a:pPr algn="ctr"/>
            <a:r>
              <a:rPr lang="en-US" altLang="zh-CN" sz="2000" b="1" dirty="0">
                <a:ea typeface="黑体" panose="02010609060101010101" pitchFamily="49" charset="-122"/>
              </a:rPr>
              <a:t>with </a:t>
            </a:r>
            <a:r>
              <a:rPr lang="en-US" altLang="zh-CN" sz="2000" b="1" dirty="0"/>
              <a:t>hardware (logic circuits)</a:t>
            </a:r>
            <a:endParaRPr lang="zh-CN" altLang="en-US" sz="2000" b="1" dirty="0">
              <a:ea typeface="黑体" panose="02010609060101010101" pitchFamily="49" charset="-122"/>
            </a:endParaRPr>
          </a:p>
        </p:txBody>
      </p:sp>
      <p:sp>
        <p:nvSpPr>
          <p:cNvPr id="24" name="文本框 23"/>
          <p:cNvSpPr txBox="1"/>
          <p:nvPr/>
        </p:nvSpPr>
        <p:spPr>
          <a:xfrm>
            <a:off x="2598166" y="3668577"/>
            <a:ext cx="1824730" cy="495585"/>
          </a:xfrm>
          <a:prstGeom prst="rect">
            <a:avLst/>
          </a:prstGeom>
          <a:noFill/>
        </p:spPr>
        <p:txBody>
          <a:bodyPr wrap="none" rtlCol="0">
            <a:spAutoFit/>
          </a:bodyPr>
          <a:lstStyle/>
          <a:p>
            <a:pPr>
              <a:lnSpc>
                <a:spcPct val="150000"/>
              </a:lnSpc>
            </a:pPr>
            <a:r>
              <a:rPr lang="en-US" altLang="zh-CN" sz="2000" b="1" dirty="0"/>
              <a:t>Software Level</a:t>
            </a:r>
            <a:endParaRPr lang="zh-CN" altLang="en-US" sz="2000" b="1" dirty="0">
              <a:latin typeface="黑体" panose="02010609060101010101" pitchFamily="49" charset="-122"/>
              <a:ea typeface="黑体" panose="02010609060101010101" pitchFamily="49" charset="-122"/>
            </a:endParaRPr>
          </a:p>
        </p:txBody>
      </p:sp>
      <p:sp>
        <p:nvSpPr>
          <p:cNvPr id="4" name="箭头: 左右 3"/>
          <p:cNvSpPr/>
          <p:nvPr/>
        </p:nvSpPr>
        <p:spPr bwMode="auto">
          <a:xfrm>
            <a:off x="6330799" y="4673921"/>
            <a:ext cx="801456" cy="258618"/>
          </a:xfrm>
          <a:prstGeom prst="leftRightArrow">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1" u="none" strike="noStrike" cap="none" normalizeH="0" baseline="0" dirty="0">
              <a:ln>
                <a:noFill/>
              </a:ln>
              <a:solidFill>
                <a:schemeClr val="tx1"/>
              </a:solidFill>
              <a:effectLst/>
              <a:latin typeface="Arial" panose="020B0604020202020204" pitchFamily="34" charset="0"/>
            </a:endParaRPr>
          </a:p>
        </p:txBody>
      </p:sp>
      <p:sp>
        <p:nvSpPr>
          <p:cNvPr id="13" name="文本框 12"/>
          <p:cNvSpPr txBox="1"/>
          <p:nvPr/>
        </p:nvSpPr>
        <p:spPr>
          <a:xfrm>
            <a:off x="167477" y="2667279"/>
            <a:ext cx="5390043" cy="769441"/>
          </a:xfrm>
          <a:prstGeom prst="rect">
            <a:avLst/>
          </a:prstGeom>
          <a:noFill/>
        </p:spPr>
        <p:txBody>
          <a:bodyPr wrap="square">
            <a:spAutoFit/>
          </a:bodyPr>
          <a:lstStyle/>
          <a:p>
            <a:pPr algn="ctr"/>
            <a:r>
              <a:rPr lang="en-US" altLang="zh-CN" sz="2200" b="1" dirty="0">
                <a:solidFill>
                  <a:schemeClr val="accent6"/>
                </a:solidFill>
                <a:ea typeface="黑体" panose="02010609060101010101" pitchFamily="49" charset="-122"/>
                <a:cs typeface="Times New Roman" panose="02020603050405020304" pitchFamily="18" charset="0"/>
              </a:rPr>
              <a:t>Hierarchical structures </a:t>
            </a:r>
            <a:endParaRPr lang="en-US" altLang="zh-CN" sz="2200" b="1" dirty="0">
              <a:solidFill>
                <a:schemeClr val="accent6"/>
              </a:solidFill>
              <a:ea typeface="黑体" panose="02010609060101010101" pitchFamily="49" charset="-122"/>
              <a:cs typeface="Times New Roman" panose="02020603050405020304" pitchFamily="18" charset="0"/>
            </a:endParaRPr>
          </a:p>
          <a:p>
            <a:pPr algn="ctr"/>
            <a:r>
              <a:rPr lang="en-US" altLang="zh-CN" sz="2200" b="1" dirty="0">
                <a:solidFill>
                  <a:schemeClr val="accent6"/>
                </a:solidFill>
                <a:ea typeface="黑体" panose="02010609060101010101" pitchFamily="49" charset="-122"/>
                <a:cs typeface="Times New Roman" panose="02020603050405020304" pitchFamily="18" charset="0"/>
              </a:rPr>
              <a:t>&amp; reconfigurable parameters</a:t>
            </a:r>
            <a:endParaRPr lang="zh-CN" altLang="en-US" sz="2200" b="1" dirty="0">
              <a:solidFill>
                <a:schemeClr val="accent6"/>
              </a:solidFill>
              <a:ea typeface="黑体" panose="02010609060101010101" pitchFamily="49" charset="-122"/>
              <a:cs typeface="Times New Roman" panose="02020603050405020304" pitchFamily="18" charset="0"/>
            </a:endParaRPr>
          </a:p>
        </p:txBody>
      </p:sp>
      <p:sp>
        <p:nvSpPr>
          <p:cNvPr id="18" name="文本框 17"/>
          <p:cNvSpPr txBox="1"/>
          <p:nvPr/>
        </p:nvSpPr>
        <p:spPr>
          <a:xfrm>
            <a:off x="7246861" y="2169213"/>
            <a:ext cx="4353723" cy="1107996"/>
          </a:xfrm>
          <a:prstGeom prst="rect">
            <a:avLst/>
          </a:prstGeom>
          <a:noFill/>
        </p:spPr>
        <p:txBody>
          <a:bodyPr wrap="square">
            <a:spAutoFit/>
          </a:bodyPr>
          <a:lstStyle/>
          <a:p>
            <a:r>
              <a:rPr lang="en-US" altLang="zh-CN" sz="2200" dirty="0"/>
              <a:t>Meet the needs of algorithm </a:t>
            </a:r>
            <a:r>
              <a:rPr lang="en-US" altLang="zh-CN" sz="2200" b="1" dirty="0">
                <a:solidFill>
                  <a:schemeClr val="accent6"/>
                </a:solidFill>
              </a:rPr>
              <a:t>iterative optimization </a:t>
            </a:r>
            <a:r>
              <a:rPr lang="en-US" altLang="zh-CN" sz="2200" dirty="0"/>
              <a:t>at different stages of the experiment</a:t>
            </a:r>
            <a:endParaRPr lang="zh-CN" altLang="en-US" sz="2200" dirty="0"/>
          </a:p>
        </p:txBody>
      </p:sp>
      <p:sp>
        <p:nvSpPr>
          <p:cNvPr id="32" name="文本框 31"/>
          <p:cNvSpPr txBox="1"/>
          <p:nvPr/>
        </p:nvSpPr>
        <p:spPr>
          <a:xfrm>
            <a:off x="6900425" y="4673921"/>
            <a:ext cx="5224192" cy="1323439"/>
          </a:xfrm>
          <a:prstGeom prst="rect">
            <a:avLst/>
          </a:prstGeom>
          <a:noFill/>
        </p:spPr>
        <p:txBody>
          <a:bodyPr wrap="square">
            <a:spAutoFit/>
          </a:bodyPr>
          <a:lstStyle/>
          <a:p>
            <a:pPr algn="ctr"/>
            <a:r>
              <a:rPr lang="en-US" altLang="zh-CN" sz="2000" dirty="0">
                <a:solidFill>
                  <a:schemeClr val="accent6"/>
                </a:solidFill>
              </a:rPr>
              <a:t>Advantages:</a:t>
            </a:r>
            <a:r>
              <a:rPr lang="en-US" altLang="zh-CN" sz="2000" dirty="0"/>
              <a:t> low latency, low power consumption, high throughput, flexibility</a:t>
            </a:r>
            <a:endParaRPr lang="en-US" altLang="zh-CN" sz="2000" dirty="0"/>
          </a:p>
          <a:p>
            <a:pPr algn="ctr"/>
            <a:r>
              <a:rPr lang="en-US" altLang="zh-CN" sz="2000" dirty="0"/>
              <a:t>Suitable for small and medium-scale network models in nuclear electronics</a:t>
            </a:r>
            <a:endParaRPr lang="zh-CN" alt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国际研究进展 </a:t>
            </a:r>
            <a:r>
              <a:rPr lang="en-US" altLang="zh-CN" dirty="0"/>
              <a:t>International Progresses</a:t>
            </a:r>
            <a:endParaRPr lang="zh-CN" altLang="en-US" dirty="0"/>
          </a:p>
        </p:txBody>
      </p:sp>
      <p:sp>
        <p:nvSpPr>
          <p:cNvPr id="3" name="灯片编号占位符 2"/>
          <p:cNvSpPr>
            <a:spLocks noGrp="1"/>
          </p:cNvSpPr>
          <p:nvPr>
            <p:ph type="sldNum" sz="quarter" idx="12"/>
          </p:nvPr>
        </p:nvSpPr>
        <p:spPr>
          <a:xfrm>
            <a:off x="9347200" y="6516200"/>
            <a:ext cx="2844800" cy="338137"/>
          </a:xfrm>
        </p:spPr>
        <p:txBody>
          <a:bodyPr/>
          <a:lstStyle/>
          <a:p>
            <a:fld id="{14AA028F-72E1-4808-9DD3-2CE970B1B937}" type="slidenum">
              <a:rPr lang="zh-CN" altLang="en-US" smtClean="0"/>
            </a:fld>
            <a:endParaRPr lang="zh-CN" altLang="en-US"/>
          </a:p>
        </p:txBody>
      </p:sp>
      <p:pic>
        <p:nvPicPr>
          <p:cNvPr id="7" name="图片 6"/>
          <p:cNvPicPr>
            <a:picLocks noChangeAspect="1"/>
          </p:cNvPicPr>
          <p:nvPr/>
        </p:nvPicPr>
        <p:blipFill>
          <a:blip r:embed="rId1"/>
          <a:stretch>
            <a:fillRect/>
          </a:stretch>
        </p:blipFill>
        <p:spPr>
          <a:xfrm>
            <a:off x="236580" y="3073638"/>
            <a:ext cx="3761856" cy="2767466"/>
          </a:xfrm>
          <a:prstGeom prst="rect">
            <a:avLst/>
          </a:prstGeom>
        </p:spPr>
      </p:pic>
      <p:pic>
        <p:nvPicPr>
          <p:cNvPr id="11" name="图片 10"/>
          <p:cNvPicPr>
            <a:picLocks noChangeAspect="1"/>
          </p:cNvPicPr>
          <p:nvPr/>
        </p:nvPicPr>
        <p:blipFill>
          <a:blip r:embed="rId2"/>
          <a:stretch>
            <a:fillRect/>
          </a:stretch>
        </p:blipFill>
        <p:spPr>
          <a:xfrm>
            <a:off x="7212077" y="2762031"/>
            <a:ext cx="4223534" cy="1764463"/>
          </a:xfrm>
          <a:prstGeom prst="rect">
            <a:avLst/>
          </a:prstGeom>
        </p:spPr>
      </p:pic>
      <p:pic>
        <p:nvPicPr>
          <p:cNvPr id="10" name="图片 9"/>
          <p:cNvPicPr>
            <a:picLocks noChangeAspect="1"/>
          </p:cNvPicPr>
          <p:nvPr/>
        </p:nvPicPr>
        <p:blipFill>
          <a:blip r:embed="rId3"/>
          <a:stretch>
            <a:fillRect/>
          </a:stretch>
        </p:blipFill>
        <p:spPr>
          <a:xfrm>
            <a:off x="4064001" y="4284785"/>
            <a:ext cx="6095999" cy="2231415"/>
          </a:xfrm>
          <a:prstGeom prst="rect">
            <a:avLst/>
          </a:prstGeom>
        </p:spPr>
      </p:pic>
      <p:sp>
        <p:nvSpPr>
          <p:cNvPr id="6" name="文本框 5"/>
          <p:cNvSpPr txBox="1"/>
          <p:nvPr/>
        </p:nvSpPr>
        <p:spPr>
          <a:xfrm>
            <a:off x="286663" y="1072467"/>
            <a:ext cx="11408228" cy="1555041"/>
          </a:xfrm>
          <a:prstGeom prst="rect">
            <a:avLst/>
          </a:prstGeom>
          <a:noFill/>
        </p:spPr>
        <p:txBody>
          <a:bodyPr wrap="square">
            <a:spAutoFit/>
          </a:bodyPr>
          <a:lstStyle/>
          <a:p>
            <a:pPr>
              <a:lnSpc>
                <a:spcPct val="150000"/>
              </a:lnSpc>
            </a:pPr>
            <a:r>
              <a:rPr lang="en-US" altLang="zh-CN" sz="2200" b="1" dirty="0"/>
              <a:t>Belle II:</a:t>
            </a:r>
            <a:r>
              <a:rPr lang="en-US" altLang="zh-CN" sz="2200" dirty="0"/>
              <a:t> FPGA-based neural network for vertex trigger (low-latency, efficient event selection)</a:t>
            </a:r>
            <a:endParaRPr lang="en-US" altLang="zh-CN" sz="2200" dirty="0"/>
          </a:p>
          <a:p>
            <a:pPr>
              <a:lnSpc>
                <a:spcPct val="150000"/>
              </a:lnSpc>
            </a:pPr>
            <a:r>
              <a:rPr lang="en-US" altLang="zh-CN" sz="2200" b="1" dirty="0"/>
              <a:t>LHCb Upgrade: </a:t>
            </a:r>
            <a:r>
              <a:rPr lang="en-US" altLang="zh-CN" sz="2200" dirty="0"/>
              <a:t>GNN-based vertex track reconstruction (higher efficiency, reduced fake rate)</a:t>
            </a:r>
            <a:endParaRPr lang="en-US" altLang="zh-CN" sz="2200" dirty="0"/>
          </a:p>
          <a:p>
            <a:pPr>
              <a:lnSpc>
                <a:spcPct val="150000"/>
              </a:lnSpc>
            </a:pPr>
            <a:r>
              <a:rPr lang="en-US" altLang="zh-CN" sz="2200" b="1" dirty="0"/>
              <a:t>DUNE: </a:t>
            </a:r>
            <a:r>
              <a:rPr lang="en-US" altLang="zh-CN" sz="2200" dirty="0"/>
              <a:t>CNN for particle image classification (enhanced event recognition &amp; categorization)</a:t>
            </a:r>
            <a:endParaRPr lang="en-US" altLang="zh-CN" sz="2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094" y="33423"/>
            <a:ext cx="12310187" cy="838200"/>
          </a:xfrm>
        </p:spPr>
        <p:txBody>
          <a:bodyPr/>
          <a:lstStyle/>
          <a:p>
            <a:r>
              <a:rPr lang="zh-CN" altLang="en-US" dirty="0"/>
              <a:t>基于高层次综合的机器学习硬件加速</a:t>
            </a:r>
            <a:br>
              <a:rPr lang="en-US" altLang="zh-CN" dirty="0"/>
            </a:br>
            <a:r>
              <a:rPr lang="en-US" altLang="zh-CN" sz="2400" dirty="0"/>
              <a:t>Hardware Accelerated Machine Learning with HLS tools</a:t>
            </a:r>
            <a:endParaRPr lang="zh-CN" altLang="en-US" dirty="0"/>
          </a:p>
        </p:txBody>
      </p:sp>
      <p:sp>
        <p:nvSpPr>
          <p:cNvPr id="3" name="灯片编号占位符 2"/>
          <p:cNvSpPr>
            <a:spLocks noGrp="1"/>
          </p:cNvSpPr>
          <p:nvPr>
            <p:ph type="sldNum" sz="quarter" idx="12"/>
          </p:nvPr>
        </p:nvSpPr>
        <p:spPr>
          <a:xfrm>
            <a:off x="9363505" y="6486440"/>
            <a:ext cx="2844800" cy="338137"/>
          </a:xfrm>
        </p:spPr>
        <p:txBody>
          <a:bodyPr/>
          <a:lstStyle/>
          <a:p>
            <a:fld id="{14AA028F-72E1-4808-9DD3-2CE970B1B937}" type="slidenum">
              <a:rPr lang="zh-CN" altLang="en-US" smtClean="0"/>
            </a:fld>
            <a:endParaRPr lang="zh-CN" altLang="en-US"/>
          </a:p>
        </p:txBody>
      </p:sp>
      <p:grpSp>
        <p:nvGrpSpPr>
          <p:cNvPr id="7" name="组合 6"/>
          <p:cNvGrpSpPr/>
          <p:nvPr/>
        </p:nvGrpSpPr>
        <p:grpSpPr>
          <a:xfrm>
            <a:off x="103207" y="1506612"/>
            <a:ext cx="3602660" cy="3897020"/>
            <a:chOff x="1900244" y="1800294"/>
            <a:chExt cx="4304999" cy="4632541"/>
          </a:xfrm>
        </p:grpSpPr>
        <p:pic>
          <p:nvPicPr>
            <p:cNvPr id="15" name="图片 14"/>
            <p:cNvPicPr>
              <a:picLocks noChangeAspect="1"/>
            </p:cNvPicPr>
            <p:nvPr/>
          </p:nvPicPr>
          <p:blipFill>
            <a:blip r:embed="rId1"/>
            <a:stretch>
              <a:fillRect/>
            </a:stretch>
          </p:blipFill>
          <p:spPr>
            <a:xfrm>
              <a:off x="1900244" y="1800294"/>
              <a:ext cx="4304999" cy="4193502"/>
            </a:xfrm>
            <a:prstGeom prst="rect">
              <a:avLst/>
            </a:prstGeom>
          </p:spPr>
        </p:pic>
        <p:sp>
          <p:nvSpPr>
            <p:cNvPr id="16" name="矩形 15"/>
            <p:cNvSpPr/>
            <p:nvPr/>
          </p:nvSpPr>
          <p:spPr>
            <a:xfrm>
              <a:off x="2881486" y="5993796"/>
              <a:ext cx="2651458" cy="439039"/>
            </a:xfrm>
            <a:prstGeom prst="rect">
              <a:avLst/>
            </a:prstGeom>
          </p:spPr>
          <p:txBody>
            <a:bodyPr wrap="square">
              <a:spAutoFit/>
            </a:bodyPr>
            <a:lstStyle/>
            <a:p>
              <a:r>
                <a:rPr lang="en-US" altLang="zh-CN" dirty="0">
                  <a:hlinkClick r:id="rId2"/>
                </a:rPr>
                <a:t>isotdaq_mltdaq_2024</a:t>
              </a:r>
              <a:endParaRPr lang="zh-CN" altLang="en-US" dirty="0"/>
            </a:p>
          </p:txBody>
        </p:sp>
      </p:grpSp>
      <p:sp>
        <p:nvSpPr>
          <p:cNvPr id="5" name="矩形 4"/>
          <p:cNvSpPr/>
          <p:nvPr/>
        </p:nvSpPr>
        <p:spPr>
          <a:xfrm>
            <a:off x="4061774" y="1164354"/>
            <a:ext cx="5221301" cy="584775"/>
          </a:xfrm>
          <a:prstGeom prst="rect">
            <a:avLst/>
          </a:prstGeom>
        </p:spPr>
        <p:txBody>
          <a:bodyPr wrap="none">
            <a:spAutoFit/>
          </a:bodyPr>
          <a:lstStyle/>
          <a:p>
            <a:r>
              <a:rPr lang="en-US" altLang="zh-CN" sz="3200" b="1" dirty="0">
                <a:solidFill>
                  <a:srgbClr val="0000FF"/>
                </a:solidFill>
                <a:latin typeface="+mj-lt"/>
                <a:ea typeface="黑体" panose="02010609060101010101" pitchFamily="49" charset="-122"/>
              </a:rPr>
              <a:t>High‐Level Synthesis (HLS):</a:t>
            </a:r>
            <a:endParaRPr lang="zh-CN" altLang="en-US" sz="3200" b="1" dirty="0">
              <a:solidFill>
                <a:srgbClr val="0000FF"/>
              </a:solidFill>
              <a:latin typeface="+mj-lt"/>
              <a:ea typeface="黑体" panose="02010609060101010101" pitchFamily="49" charset="-122"/>
            </a:endParaRPr>
          </a:p>
        </p:txBody>
      </p:sp>
      <p:sp>
        <p:nvSpPr>
          <p:cNvPr id="25" name="文本框 24"/>
          <p:cNvSpPr txBox="1"/>
          <p:nvPr/>
        </p:nvSpPr>
        <p:spPr>
          <a:xfrm>
            <a:off x="3772914" y="1749129"/>
            <a:ext cx="8419086" cy="358636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CN" sz="2200" dirty="0"/>
              <a:t>Convert high-level language (C++, Python) algorithms into hardware logic (RTL)</a:t>
            </a:r>
            <a:endParaRPr lang="en-US" altLang="zh-CN" sz="2200" dirty="0"/>
          </a:p>
          <a:p>
            <a:pPr marL="342900" indent="-342900">
              <a:lnSpc>
                <a:spcPct val="150000"/>
              </a:lnSpc>
              <a:buFont typeface="Arial" panose="020B0604020202020204" pitchFamily="34" charset="0"/>
              <a:buChar char="•"/>
            </a:pPr>
            <a:r>
              <a:rPr lang="en-US" altLang="zh-CN" sz="2200" b="1" dirty="0"/>
              <a:t>Direct deployment on FPGA or ASIC for accelerated computation</a:t>
            </a:r>
            <a:endParaRPr lang="en-US" altLang="zh-CN" sz="2200" b="1" dirty="0"/>
          </a:p>
          <a:p>
            <a:pPr marL="342900" indent="-342900">
              <a:lnSpc>
                <a:spcPct val="150000"/>
              </a:lnSpc>
              <a:buFont typeface="Arial" panose="020B0604020202020204" pitchFamily="34" charset="0"/>
              <a:buChar char="•"/>
            </a:pPr>
            <a:r>
              <a:rPr lang="en-US" altLang="zh-CN" sz="2200" dirty="0"/>
              <a:t>Focus on algorithm design without deep circuit-level knowledge</a:t>
            </a:r>
            <a:endParaRPr lang="en-US" altLang="zh-CN" sz="2200" dirty="0"/>
          </a:p>
          <a:p>
            <a:pPr marL="342900" indent="-342900">
              <a:lnSpc>
                <a:spcPct val="150000"/>
              </a:lnSpc>
              <a:buFont typeface="Arial" panose="020B0604020202020204" pitchFamily="34" charset="0"/>
              <a:buChar char="•"/>
            </a:pPr>
            <a:r>
              <a:rPr lang="en-US" altLang="zh-CN" sz="2200" dirty="0"/>
              <a:t>Shorten development cycle and reduce cost</a:t>
            </a:r>
            <a:endParaRPr lang="en-US" altLang="zh-CN" sz="2200" dirty="0"/>
          </a:p>
          <a:p>
            <a:pPr marL="342900" indent="-342900">
              <a:lnSpc>
                <a:spcPct val="150000"/>
              </a:lnSpc>
              <a:buFont typeface="Arial" panose="020B0604020202020204" pitchFamily="34" charset="0"/>
              <a:buChar char="•"/>
            </a:pPr>
            <a:r>
              <a:rPr lang="en-US" altLang="zh-CN" sz="2200" dirty="0"/>
              <a:t>Tools: Vitis™ HLS, Intel HLS Compiler, Cadence Stratus HLS, </a:t>
            </a:r>
            <a:r>
              <a:rPr lang="en-US" altLang="zh-CN" sz="2200" dirty="0" err="1"/>
              <a:t>MyHDL</a:t>
            </a:r>
            <a:r>
              <a:rPr lang="en-US" altLang="zh-CN" sz="2200" dirty="0"/>
              <a:t>, </a:t>
            </a:r>
            <a:r>
              <a:rPr lang="en-US" altLang="zh-CN" sz="2200" b="1" dirty="0"/>
              <a:t>hls4ml</a:t>
            </a:r>
            <a:r>
              <a:rPr lang="en-US" altLang="zh-CN" sz="2200" dirty="0"/>
              <a:t>…</a:t>
            </a:r>
            <a:endParaRPr lang="zh-CN" altLang="en-US" sz="2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9308151" y="6504752"/>
            <a:ext cx="2844800" cy="338137"/>
          </a:xfrm>
        </p:spPr>
        <p:txBody>
          <a:bodyPr/>
          <a:lstStyle/>
          <a:p>
            <a:fld id="{14AA028F-72E1-4808-9DD3-2CE970B1B937}" type="slidenum">
              <a:rPr lang="zh-CN" altLang="en-US" smtClean="0"/>
            </a:fld>
            <a:endParaRPr lang="zh-CN" altLang="en-US"/>
          </a:p>
        </p:txBody>
      </p:sp>
      <p:grpSp>
        <p:nvGrpSpPr>
          <p:cNvPr id="4" name="组合 3"/>
          <p:cNvGrpSpPr/>
          <p:nvPr/>
        </p:nvGrpSpPr>
        <p:grpSpPr>
          <a:xfrm>
            <a:off x="137195" y="1191951"/>
            <a:ext cx="4873675" cy="3168653"/>
            <a:chOff x="8535917" y="2321244"/>
            <a:chExt cx="4599920" cy="3277038"/>
          </a:xfrm>
        </p:grpSpPr>
        <p:sp>
          <p:nvSpPr>
            <p:cNvPr id="18" name="文本框 17"/>
            <p:cNvSpPr txBox="1"/>
            <p:nvPr/>
          </p:nvSpPr>
          <p:spPr>
            <a:xfrm>
              <a:off x="10484427" y="2321244"/>
              <a:ext cx="1899086" cy="576248"/>
            </a:xfrm>
            <a:prstGeom prst="rect">
              <a:avLst/>
            </a:prstGeom>
            <a:noFill/>
          </p:spPr>
          <p:txBody>
            <a:bodyPr wrap="square" rtlCol="0">
              <a:spAutoFit/>
            </a:bodyPr>
            <a:lstStyle/>
            <a:p>
              <a:pPr>
                <a:lnSpc>
                  <a:spcPct val="150000"/>
                </a:lnSpc>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FastML Lab</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0" name="图片 19"/>
            <p:cNvPicPr>
              <a:picLocks noChangeAspect="1"/>
            </p:cNvPicPr>
            <p:nvPr/>
          </p:nvPicPr>
          <p:blipFill>
            <a:blip r:embed="rId1"/>
            <a:stretch>
              <a:fillRect/>
            </a:stretch>
          </p:blipFill>
          <p:spPr>
            <a:xfrm>
              <a:off x="8535917" y="2336991"/>
              <a:ext cx="1820848" cy="1795021"/>
            </a:xfrm>
            <a:prstGeom prst="rect">
              <a:avLst/>
            </a:prstGeom>
          </p:spPr>
        </p:pic>
        <p:pic>
          <p:nvPicPr>
            <p:cNvPr id="21" name="图片 20"/>
            <p:cNvPicPr>
              <a:picLocks noChangeAspect="1"/>
            </p:cNvPicPr>
            <p:nvPr/>
          </p:nvPicPr>
          <p:blipFill>
            <a:blip r:embed="rId2"/>
            <a:stretch>
              <a:fillRect/>
            </a:stretch>
          </p:blipFill>
          <p:spPr>
            <a:xfrm>
              <a:off x="10403133" y="2985240"/>
              <a:ext cx="1472054" cy="475522"/>
            </a:xfrm>
            <a:prstGeom prst="rect">
              <a:avLst/>
            </a:prstGeom>
          </p:spPr>
        </p:pic>
        <p:pic>
          <p:nvPicPr>
            <p:cNvPr id="22" name="图片 21"/>
            <p:cNvPicPr>
              <a:picLocks noChangeAspect="1"/>
            </p:cNvPicPr>
            <p:nvPr/>
          </p:nvPicPr>
          <p:blipFill>
            <a:blip r:embed="rId3"/>
            <a:stretch>
              <a:fillRect/>
            </a:stretch>
          </p:blipFill>
          <p:spPr>
            <a:xfrm>
              <a:off x="8557593" y="4342504"/>
              <a:ext cx="2299150" cy="1255778"/>
            </a:xfrm>
            <a:prstGeom prst="rect">
              <a:avLst/>
            </a:prstGeom>
          </p:spPr>
        </p:pic>
        <p:pic>
          <p:nvPicPr>
            <p:cNvPr id="23" name="图片 22"/>
            <p:cNvPicPr>
              <a:picLocks noChangeAspect="1"/>
            </p:cNvPicPr>
            <p:nvPr/>
          </p:nvPicPr>
          <p:blipFill>
            <a:blip r:embed="rId4"/>
            <a:stretch>
              <a:fillRect/>
            </a:stretch>
          </p:blipFill>
          <p:spPr>
            <a:xfrm>
              <a:off x="10484427" y="3397938"/>
              <a:ext cx="1514032" cy="856917"/>
            </a:xfrm>
            <a:prstGeom prst="rect">
              <a:avLst/>
            </a:prstGeom>
          </p:spPr>
        </p:pic>
        <p:sp>
          <p:nvSpPr>
            <p:cNvPr id="24" name="矩形 23"/>
            <p:cNvSpPr/>
            <p:nvPr/>
          </p:nvSpPr>
          <p:spPr>
            <a:xfrm>
              <a:off x="11085852" y="5163663"/>
              <a:ext cx="2049985" cy="369332"/>
            </a:xfrm>
            <a:prstGeom prst="rect">
              <a:avLst/>
            </a:prstGeom>
          </p:spPr>
          <p:txBody>
            <a:bodyPr wrap="none">
              <a:spAutoFit/>
            </a:bodyPr>
            <a:lstStyle/>
            <a:p>
              <a:r>
                <a:rPr lang="en-US" altLang="zh-CN" dirty="0">
                  <a:hlinkClick r:id="rId5"/>
                </a:rPr>
                <a:t>FastML Lab | Home</a:t>
              </a:r>
              <a:endParaRPr lang="zh-CN" altLang="en-US" dirty="0"/>
            </a:p>
          </p:txBody>
        </p:sp>
      </p:grpSp>
      <p:sp>
        <p:nvSpPr>
          <p:cNvPr id="5" name="矩形 4"/>
          <p:cNvSpPr/>
          <p:nvPr/>
        </p:nvSpPr>
        <p:spPr>
          <a:xfrm>
            <a:off x="4299905" y="1010399"/>
            <a:ext cx="7853046" cy="2092945"/>
          </a:xfrm>
          <a:prstGeom prst="rect">
            <a:avLst/>
          </a:prstGeom>
        </p:spPr>
        <p:txBody>
          <a:bodyPr wrap="square">
            <a:spAutoFit/>
          </a:bodyPr>
          <a:lstStyle/>
          <a:p>
            <a:pPr marL="342900" indent="-342900">
              <a:lnSpc>
                <a:spcPct val="130000"/>
              </a:lnSpc>
              <a:buFont typeface="Wingdings" panose="05000000000000000000" pitchFamily="2" charset="2"/>
              <a:buChar char="Ø"/>
            </a:pPr>
            <a:r>
              <a:rPr lang="en-US" altLang="zh-CN" sz="2200" dirty="0">
                <a:solidFill>
                  <a:srgbClr val="C00000"/>
                </a:solidFill>
                <a:latin typeface="+mn-ea"/>
              </a:rPr>
              <a:t>hls4ml: </a:t>
            </a:r>
            <a:endParaRPr lang="en-US" altLang="zh-CN" sz="2200" dirty="0">
              <a:solidFill>
                <a:srgbClr val="C00000"/>
              </a:solidFill>
              <a:latin typeface="+mn-ea"/>
            </a:endParaRPr>
          </a:p>
          <a:p>
            <a:pPr marL="800100" lvl="1" indent="-342900">
              <a:lnSpc>
                <a:spcPct val="130000"/>
              </a:lnSpc>
              <a:buFont typeface="Arial" panose="020B0604020202020204" pitchFamily="34" charset="0"/>
              <a:buChar char="•"/>
            </a:pPr>
            <a:r>
              <a:rPr lang="en-US" altLang="zh-CN" sz="2000" dirty="0"/>
              <a:t>Efficiently converts </a:t>
            </a:r>
            <a:r>
              <a:rPr lang="en-US" altLang="zh-CN" sz="2000" b="1" dirty="0"/>
              <a:t>neural network models </a:t>
            </a:r>
            <a:r>
              <a:rPr lang="en-US" altLang="zh-CN" sz="2000" dirty="0"/>
              <a:t>into FPGA-deployable HLS code</a:t>
            </a:r>
            <a:endParaRPr lang="en-US" altLang="zh-CN" sz="2000" dirty="0"/>
          </a:p>
          <a:p>
            <a:pPr marL="800100" lvl="1" indent="-342900">
              <a:lnSpc>
                <a:spcPct val="130000"/>
              </a:lnSpc>
              <a:buFont typeface="Arial" panose="020B0604020202020204" pitchFamily="34" charset="0"/>
              <a:buChar char="•"/>
            </a:pPr>
            <a:r>
              <a:rPr lang="en-US" altLang="zh-CN" sz="2000" dirty="0"/>
              <a:t>Supports rapid prototyping, with optimization for performance, resource utilization, and latency</a:t>
            </a:r>
            <a:endParaRPr lang="zh-CN" altLang="en-US" sz="2000" b="1" dirty="0"/>
          </a:p>
        </p:txBody>
      </p:sp>
      <p:grpSp>
        <p:nvGrpSpPr>
          <p:cNvPr id="26" name="组合 25"/>
          <p:cNvGrpSpPr/>
          <p:nvPr/>
        </p:nvGrpSpPr>
        <p:grpSpPr>
          <a:xfrm>
            <a:off x="5981700" y="3060115"/>
            <a:ext cx="5391150" cy="2093424"/>
            <a:chOff x="1303020" y="710455"/>
            <a:chExt cx="9585960" cy="5014484"/>
          </a:xfrm>
        </p:grpSpPr>
        <p:pic>
          <p:nvPicPr>
            <p:cNvPr id="27" name="图片 26"/>
            <p:cNvPicPr>
              <a:picLocks noChangeAspect="1"/>
            </p:cNvPicPr>
            <p:nvPr/>
          </p:nvPicPr>
          <p:blipFill>
            <a:blip r:embed="rId6"/>
            <a:stretch>
              <a:fillRect/>
            </a:stretch>
          </p:blipFill>
          <p:spPr>
            <a:xfrm>
              <a:off x="1303020" y="1229994"/>
              <a:ext cx="9585960" cy="4398012"/>
            </a:xfrm>
            <a:prstGeom prst="rect">
              <a:avLst/>
            </a:prstGeom>
          </p:spPr>
        </p:pic>
        <p:cxnSp>
          <p:nvCxnSpPr>
            <p:cNvPr id="28" name="直接连接符 27"/>
            <p:cNvCxnSpPr/>
            <p:nvPr/>
          </p:nvCxnSpPr>
          <p:spPr>
            <a:xfrm>
              <a:off x="5111014" y="710455"/>
              <a:ext cx="0" cy="5014484"/>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29" name="直接连接符 28"/>
            <p:cNvCxnSpPr/>
            <p:nvPr/>
          </p:nvCxnSpPr>
          <p:spPr>
            <a:xfrm>
              <a:off x="8564880" y="710455"/>
              <a:ext cx="0" cy="5014484"/>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grpSp>
        <p:nvGrpSpPr>
          <p:cNvPr id="9" name="组合 8"/>
          <p:cNvGrpSpPr/>
          <p:nvPr/>
        </p:nvGrpSpPr>
        <p:grpSpPr>
          <a:xfrm>
            <a:off x="6184899" y="5178081"/>
            <a:ext cx="5925779" cy="973624"/>
            <a:chOff x="6429197" y="5478676"/>
            <a:chExt cx="6038408" cy="973624"/>
          </a:xfrm>
        </p:grpSpPr>
        <p:sp>
          <p:nvSpPr>
            <p:cNvPr id="30" name="文本框 29"/>
            <p:cNvSpPr txBox="1"/>
            <p:nvPr/>
          </p:nvSpPr>
          <p:spPr>
            <a:xfrm>
              <a:off x="6429197" y="5527181"/>
              <a:ext cx="187650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black"/>
                  </a:solidFill>
                  <a:effectLst/>
                  <a:uLnTx/>
                  <a:uFillTx/>
                  <a:ea typeface="黑体" panose="02010609060101010101" pitchFamily="49" charset="-122"/>
                </a:rPr>
                <a:t>Software:</a:t>
              </a:r>
              <a:endParaRPr kumimoji="0" lang="en-US" altLang="zh-CN" b="0" i="0" u="none" strike="noStrike" kern="1200" cap="none" spc="0" normalizeH="0" baseline="0" noProof="0" dirty="0">
                <a:ln>
                  <a:noFill/>
                </a:ln>
                <a:solidFill>
                  <a:prstClr val="black"/>
                </a:solidFill>
                <a:effectLst/>
                <a:uLnTx/>
                <a:uFillTx/>
                <a:ea typeface="黑体" panose="020106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black"/>
                  </a:solidFill>
                  <a:effectLst/>
                  <a:uLnTx/>
                  <a:uFillTx/>
                  <a:ea typeface="黑体" panose="02010609060101010101" pitchFamily="49" charset="-122"/>
                </a:rPr>
                <a:t>Training with Python</a:t>
              </a:r>
              <a:endParaRPr kumimoji="0" lang="zh-CN" altLang="en-US" b="0" i="0" u="none" strike="noStrike" kern="1200" cap="none" spc="0" normalizeH="0" baseline="0" noProof="0" dirty="0">
                <a:ln>
                  <a:noFill/>
                </a:ln>
                <a:solidFill>
                  <a:prstClr val="black"/>
                </a:solidFill>
                <a:effectLst/>
                <a:uLnTx/>
                <a:uFillTx/>
                <a:ea typeface="黑体" panose="02010609060101010101" pitchFamily="49" charset="-122"/>
              </a:endParaRPr>
            </a:p>
          </p:txBody>
        </p:sp>
        <p:sp>
          <p:nvSpPr>
            <p:cNvPr id="31" name="文本框 30"/>
            <p:cNvSpPr txBox="1"/>
            <p:nvPr/>
          </p:nvSpPr>
          <p:spPr>
            <a:xfrm>
              <a:off x="10357168" y="5528970"/>
              <a:ext cx="21104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black"/>
                  </a:solidFill>
                  <a:effectLst/>
                  <a:uLnTx/>
                  <a:uFillTx/>
                  <a:ea typeface="黑体" panose="02010609060101010101" pitchFamily="49" charset="-122"/>
                </a:rPr>
                <a:t>Hardware:</a:t>
              </a:r>
              <a:endParaRPr kumimoji="0" lang="en-US" altLang="zh-CN" b="0" i="0" u="none" strike="noStrike" kern="1200" cap="none" spc="0" normalizeH="0" baseline="0" noProof="0" dirty="0">
                <a:ln>
                  <a:noFill/>
                </a:ln>
                <a:solidFill>
                  <a:prstClr val="black"/>
                </a:solidFill>
                <a:effectLst/>
                <a:uLnTx/>
                <a:uFillTx/>
                <a:ea typeface="黑体" panose="020106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black"/>
                  </a:solidFill>
                  <a:effectLst/>
                  <a:uLnTx/>
                  <a:uFillTx/>
                  <a:ea typeface="黑体" panose="02010609060101010101" pitchFamily="49" charset="-122"/>
                </a:rPr>
                <a:t>Hardware structure described in Verilog</a:t>
              </a:r>
              <a:endParaRPr kumimoji="0" lang="zh-CN" altLang="en-US" b="0" i="0" u="none" strike="noStrike" kern="1200" cap="none" spc="0" normalizeH="0" baseline="0" noProof="0" dirty="0">
                <a:ln>
                  <a:noFill/>
                </a:ln>
                <a:solidFill>
                  <a:prstClr val="black"/>
                </a:solidFill>
                <a:effectLst/>
                <a:uLnTx/>
                <a:uFillTx/>
                <a:ea typeface="黑体" panose="02010609060101010101" pitchFamily="49" charset="-122"/>
              </a:endParaRPr>
            </a:p>
          </p:txBody>
        </p:sp>
        <p:cxnSp>
          <p:nvCxnSpPr>
            <p:cNvPr id="32" name="直接箭头连接符 31"/>
            <p:cNvCxnSpPr>
              <a:stCxn id="30" idx="3"/>
              <a:endCxn id="31" idx="1"/>
            </p:cNvCxnSpPr>
            <p:nvPr/>
          </p:nvCxnSpPr>
          <p:spPr>
            <a:xfrm>
              <a:off x="8305699" y="5988846"/>
              <a:ext cx="2051469" cy="17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3" name="文本框 32"/>
            <p:cNvSpPr txBox="1"/>
            <p:nvPr/>
          </p:nvSpPr>
          <p:spPr>
            <a:xfrm>
              <a:off x="8416781" y="5478676"/>
              <a:ext cx="2445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Python+hls4ml</a:t>
              </a:r>
              <a:endParaRPr kumimoji="0" lang="zh-CN" altLang="en-US" sz="20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34" name="文本框 33"/>
            <p:cNvSpPr txBox="1"/>
            <p:nvPr/>
          </p:nvSpPr>
          <p:spPr>
            <a:xfrm>
              <a:off x="8453619" y="5978039"/>
              <a:ext cx="2608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2000" b="1"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a:t>
              </a:r>
              <a:r>
                <a:rPr kumimoji="0" lang="en-US" altLang="zh-CN" sz="2000" b="1" i="0" u="none" strike="noStrike" kern="1200" cap="none" spc="0" normalizeH="0" baseline="0" noProof="0" dirty="0" err="1">
                  <a:ln>
                    <a:noFill/>
                  </a:ln>
                  <a:solidFill>
                    <a:srgbClr val="0070C0"/>
                  </a:solidFill>
                  <a:effectLst/>
                  <a:uLnTx/>
                  <a:uFillTx/>
                  <a:latin typeface="等线" panose="020F0502020204030204"/>
                  <a:ea typeface="等线" panose="02010600030101010101" pitchFamily="2" charset="-122"/>
                  <a:cs typeface="+mn-cs"/>
                </a:rPr>
                <a:t>hls</a:t>
              </a:r>
              <a:r>
                <a:rPr kumimoji="0" lang="en-US" altLang="zh-CN" sz="2000" b="1"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+Vivado</a:t>
              </a:r>
              <a:endParaRPr kumimoji="0" lang="zh-CN" altLang="en-US"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8" name="文本框 7"/>
          <p:cNvSpPr txBox="1"/>
          <p:nvPr/>
        </p:nvSpPr>
        <p:spPr>
          <a:xfrm>
            <a:off x="137195" y="4609567"/>
            <a:ext cx="6153150" cy="1929824"/>
          </a:xfrm>
          <a:prstGeom prst="rect">
            <a:avLst/>
          </a:prstGeom>
          <a:noFill/>
        </p:spPr>
        <p:txBody>
          <a:bodyPr wrap="square">
            <a:spAutoFit/>
          </a:bodyPr>
          <a:lstStyle/>
          <a:p>
            <a:pPr marL="342900" indent="-342900">
              <a:lnSpc>
                <a:spcPct val="150000"/>
              </a:lnSpc>
              <a:buFont typeface="Wingdings" panose="05000000000000000000" pitchFamily="2" charset="2"/>
              <a:buChar char="p"/>
            </a:pPr>
            <a:r>
              <a:rPr lang="en-US" altLang="zh-CN" sz="2200" dirty="0"/>
              <a:t>FastML Lab Collaboration (since 2018): </a:t>
            </a:r>
            <a:endParaRPr lang="en-US" altLang="zh-CN" sz="2200" dirty="0"/>
          </a:p>
          <a:p>
            <a:pPr marL="800100" lvl="1" indent="-342900">
              <a:lnSpc>
                <a:spcPct val="150000"/>
              </a:lnSpc>
              <a:buFont typeface="Arial" panose="020B0604020202020204" pitchFamily="34" charset="0"/>
              <a:buChar char="•"/>
            </a:pPr>
            <a:r>
              <a:rPr lang="en-US" altLang="zh-CN" sz="2000" dirty="0"/>
              <a:t>Focused on </a:t>
            </a:r>
            <a:r>
              <a:rPr lang="en-US" altLang="zh-CN" sz="2000" b="1" dirty="0"/>
              <a:t>ML acceleration </a:t>
            </a:r>
            <a:r>
              <a:rPr lang="en-US" altLang="zh-CN" sz="2000" dirty="0"/>
              <a:t>for scientific applications, continuously updated and improved</a:t>
            </a:r>
            <a:endParaRPr lang="en-US" altLang="zh-CN" sz="2000" dirty="0"/>
          </a:p>
          <a:p>
            <a:pPr marL="800100" lvl="1" indent="-342900">
              <a:lnSpc>
                <a:spcPct val="150000"/>
              </a:lnSpc>
              <a:buFont typeface="Arial" panose="020B0604020202020204" pitchFamily="34" charset="0"/>
              <a:buChar char="•"/>
            </a:pPr>
            <a:r>
              <a:rPr lang="en-US" altLang="zh-CN" sz="2000" dirty="0"/>
              <a:t>Achievements include hls4ml and others</a:t>
            </a:r>
            <a:endParaRPr lang="zh-CN" altLang="en-US" sz="2200" dirty="0"/>
          </a:p>
        </p:txBody>
      </p:sp>
      <p:sp>
        <p:nvSpPr>
          <p:cNvPr id="35" name="标题 1"/>
          <p:cNvSpPr>
            <a:spLocks noGrp="1"/>
          </p:cNvSpPr>
          <p:nvPr>
            <p:ph type="title"/>
          </p:nvPr>
        </p:nvSpPr>
        <p:spPr>
          <a:xfrm>
            <a:off x="-59094" y="33423"/>
            <a:ext cx="12310187" cy="838200"/>
          </a:xfrm>
        </p:spPr>
        <p:txBody>
          <a:bodyPr/>
          <a:lstStyle/>
          <a:p>
            <a:r>
              <a:rPr lang="zh-CN" altLang="en-US" dirty="0"/>
              <a:t>基于高层次综合的机器学习硬件加速</a:t>
            </a:r>
            <a:br>
              <a:rPr lang="en-US" altLang="zh-CN" dirty="0"/>
            </a:br>
            <a:r>
              <a:rPr lang="en-US" altLang="zh-CN" sz="2400" dirty="0"/>
              <a:t>Hardware Accelerated Machine Learning with HLS tools</a:t>
            </a:r>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灯片编号占位符 2"/>
          <p:cNvSpPr>
            <a:spLocks noGrp="1"/>
          </p:cNvSpPr>
          <p:nvPr>
            <p:ph type="sldNum" sz="quarter" idx="12"/>
          </p:nvPr>
        </p:nvSpPr>
        <p:spPr>
          <a:xfrm>
            <a:off x="9347200" y="6519863"/>
            <a:ext cx="2844800" cy="338137"/>
          </a:xfrm>
        </p:spPr>
        <p:txBody>
          <a:bodyPr/>
          <a:lstStyle/>
          <a:p>
            <a:fld id="{14AA028F-72E1-4808-9DD3-2CE970B1B937}" type="slidenum">
              <a:rPr lang="zh-CN" altLang="en-US" smtClean="0"/>
            </a:fld>
            <a:endParaRPr lang="zh-CN" altLang="en-US"/>
          </a:p>
        </p:txBody>
      </p:sp>
      <p:sp>
        <p:nvSpPr>
          <p:cNvPr id="6" name="文本框 5"/>
          <p:cNvSpPr txBox="1"/>
          <p:nvPr/>
        </p:nvSpPr>
        <p:spPr>
          <a:xfrm>
            <a:off x="503853" y="1441794"/>
            <a:ext cx="12148457" cy="4019305"/>
          </a:xfrm>
          <a:prstGeom prst="rect">
            <a:avLst/>
          </a:prstGeom>
          <a:noFill/>
        </p:spPr>
        <p:txBody>
          <a:bodyPr wrap="square" rtlCol="0">
            <a:spAutoFit/>
          </a:bodyPr>
          <a:lstStyle/>
          <a:p>
            <a:pPr>
              <a:lnSpc>
                <a:spcPct val="200000"/>
              </a:lnSpc>
            </a:pPr>
            <a:r>
              <a:rPr lang="en-US" altLang="zh-CN" sz="2800" dirty="0">
                <a:latin typeface="+mj-lt"/>
                <a:ea typeface="黑体" panose="02010609060101010101" pitchFamily="49" charset="-122"/>
              </a:rPr>
              <a:t>1</a:t>
            </a:r>
            <a:r>
              <a:rPr lang="zh-CN" altLang="en-US" sz="2800" dirty="0">
                <a:latin typeface="+mj-lt"/>
                <a:ea typeface="黑体" panose="02010609060101010101" pitchFamily="49" charset="-122"/>
              </a:rPr>
              <a:t>、</a:t>
            </a:r>
            <a:r>
              <a:rPr lang="en-US" altLang="zh-CN" sz="2800" dirty="0">
                <a:latin typeface="+mj-lt"/>
                <a:ea typeface="黑体" panose="02010609060101010101" pitchFamily="49" charset="-122"/>
              </a:rPr>
              <a:t>Research Background</a:t>
            </a:r>
            <a:endParaRPr lang="en-US" altLang="zh-CN" sz="2800" dirty="0">
              <a:latin typeface="+mj-lt"/>
              <a:ea typeface="黑体" panose="02010609060101010101" pitchFamily="49" charset="-122"/>
            </a:endParaRPr>
          </a:p>
          <a:p>
            <a:pPr>
              <a:lnSpc>
                <a:spcPct val="200000"/>
              </a:lnSpc>
            </a:pPr>
            <a:r>
              <a:rPr lang="en-US" altLang="zh-CN" sz="2800" b="1" dirty="0">
                <a:solidFill>
                  <a:srgbClr val="C00000"/>
                </a:solidFill>
                <a:latin typeface="+mj-lt"/>
                <a:ea typeface="黑体" panose="02010609060101010101" pitchFamily="49" charset="-122"/>
              </a:rPr>
              <a:t>2</a:t>
            </a:r>
            <a:r>
              <a:rPr lang="zh-CN" altLang="en-US" sz="2800" b="1" dirty="0">
                <a:solidFill>
                  <a:srgbClr val="C00000"/>
                </a:solidFill>
                <a:latin typeface="+mj-lt"/>
                <a:ea typeface="黑体" panose="02010609060101010101" pitchFamily="49" charset="-122"/>
              </a:rPr>
              <a:t>、</a:t>
            </a:r>
            <a:r>
              <a:rPr lang="en-US" altLang="zh-CN" sz="2800" b="1" dirty="0">
                <a:solidFill>
                  <a:srgbClr val="C00000"/>
                </a:solidFill>
                <a:latin typeface="+mj-lt"/>
                <a:ea typeface="黑体" panose="02010609060101010101" pitchFamily="49" charset="-122"/>
              </a:rPr>
              <a:t>Application of Neural Network Algorithms in the STCF Level-1 Trigger</a:t>
            </a:r>
            <a:endParaRPr lang="en-US" altLang="zh-CN" sz="2800" b="1" dirty="0">
              <a:solidFill>
                <a:srgbClr val="C00000"/>
              </a:solidFill>
              <a:latin typeface="+mj-lt"/>
              <a:ea typeface="黑体" panose="02010609060101010101" pitchFamily="49" charset="-122"/>
            </a:endParaRPr>
          </a:p>
          <a:p>
            <a:pPr marL="914400" lvl="1" indent="-457200">
              <a:lnSpc>
                <a:spcPct val="200000"/>
              </a:lnSpc>
              <a:buFont typeface="Arial" panose="020B0604020202020204" pitchFamily="34" charset="0"/>
              <a:buChar char="•"/>
            </a:pPr>
            <a:r>
              <a:rPr lang="en-US" altLang="zh-CN" sz="2400" dirty="0">
                <a:latin typeface="+mj-lt"/>
                <a:ea typeface="黑体" panose="02010609060101010101" pitchFamily="49" charset="-122"/>
              </a:rPr>
              <a:t>Design of the MDC Level-1 Trigger Algorithm</a:t>
            </a:r>
            <a:endParaRPr lang="en-US" altLang="zh-CN" sz="2400" dirty="0">
              <a:latin typeface="+mj-lt"/>
              <a:ea typeface="黑体" panose="02010609060101010101" pitchFamily="49" charset="-122"/>
            </a:endParaRPr>
          </a:p>
          <a:p>
            <a:pPr marL="914400" lvl="1" indent="-457200">
              <a:lnSpc>
                <a:spcPct val="200000"/>
              </a:lnSpc>
              <a:buFont typeface="Arial" panose="020B0604020202020204" pitchFamily="34" charset="0"/>
              <a:buChar char="•"/>
            </a:pPr>
            <a:r>
              <a:rPr lang="en-US" altLang="zh-CN" sz="2400" dirty="0">
                <a:latin typeface="+mj-lt"/>
                <a:ea typeface="黑体" panose="02010609060101010101" pitchFamily="49" charset="-122"/>
              </a:rPr>
              <a:t>Neural Network–based 3D z-vertex Reconstruction Algorithm</a:t>
            </a:r>
            <a:endParaRPr lang="en-US" altLang="zh-CN" sz="2400" dirty="0">
              <a:latin typeface="+mj-lt"/>
              <a:ea typeface="黑体" panose="02010609060101010101" pitchFamily="49" charset="-122"/>
            </a:endParaRPr>
          </a:p>
          <a:p>
            <a:pPr>
              <a:lnSpc>
                <a:spcPct val="200000"/>
              </a:lnSpc>
            </a:pPr>
            <a:r>
              <a:rPr lang="en-US" altLang="zh-CN" sz="2800" dirty="0">
                <a:latin typeface="+mj-lt"/>
                <a:ea typeface="黑体" panose="02010609060101010101" pitchFamily="49" charset="-122"/>
              </a:rPr>
              <a:t>3</a:t>
            </a:r>
            <a:r>
              <a:rPr lang="zh-CN" altLang="en-US" sz="2800" dirty="0">
                <a:latin typeface="+mj-lt"/>
                <a:ea typeface="黑体" panose="02010609060101010101" pitchFamily="49" charset="-122"/>
              </a:rPr>
              <a:t>、</a:t>
            </a:r>
            <a:r>
              <a:rPr lang="en-US" altLang="zh-CN" sz="2800" dirty="0">
                <a:latin typeface="+mj-lt"/>
              </a:rPr>
              <a:t>Summary and Outlook</a:t>
            </a:r>
            <a:endParaRPr lang="en-US" altLang="zh-CN" sz="2800" dirty="0">
              <a:latin typeface="+mj-lt"/>
              <a:ea typeface="黑体" panose="02010609060101010101" pitchFamily="49" charset="-122"/>
            </a:endParaRPr>
          </a:p>
        </p:txBody>
      </p:sp>
    </p:spTree>
  </p:cSld>
  <p:clrMapOvr>
    <a:masterClrMapping/>
  </p:clrMapOvr>
</p:sld>
</file>

<file path=ppt/theme/theme1.xml><?xml version="1.0" encoding="utf-8"?>
<a:theme xmlns:a="http://schemas.openxmlformats.org/drawingml/2006/main" name="中科大1-宽屏">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no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1" u="none" strike="noStrike" cap="none" normalizeH="0" baseline="0" smtClean="0">
            <a:ln>
              <a:noFill/>
            </a:ln>
            <a:solidFill>
              <a:schemeClr val="tx1"/>
            </a:solidFill>
            <a:effectLst/>
            <a:latin typeface="Arial" panose="020B0604020202020204" pitchFamily="34" charset="0"/>
          </a:defRPr>
        </a:defPPr>
      </a:lstStyle>
    </a:spDef>
    <a:lnDef>
      <a:spPr bwMode="auto">
        <a:solidFill>
          <a:srgbClr val="FFFFFF"/>
        </a:solidFill>
        <a:ln w="19050" cap="flat" cmpd="sng" algn="ctr">
          <a:solidFill>
            <a:schemeClr val="tx1"/>
          </a:solidFill>
          <a:prstDash val="solid"/>
          <a:round/>
          <a:headEnd type="none" w="med" len="med"/>
          <a:tailEnd type="none" w="med" len="med"/>
        </a:ln>
      </a:spPr>
      <a:bodyPr/>
      <a:lstStyle/>
    </a:lnDef>
    <a:txDef>
      <a:spPr>
        <a:noFill/>
      </a:spPr>
      <a:bodyPr wrap="square" rtlCol="0">
        <a:spAutoFit/>
      </a:bodyPr>
      <a:lstStyle>
        <a:defPPr>
          <a:lnSpc>
            <a:spcPct val="150000"/>
          </a:lnSpc>
          <a:defRPr sz="2000" dirty="0" smtClean="0"/>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中科大1-宽屏</Template>
  <TotalTime>0</TotalTime>
  <Words>13687</Words>
  <Application>WPS 演示</Application>
  <PresentationFormat>宽屏</PresentationFormat>
  <Paragraphs>547</Paragraphs>
  <Slides>32</Slides>
  <Notes>8</Notes>
  <HiddenSlides>0</HiddenSlides>
  <MMClips>0</MMClips>
  <ScaleCrop>false</ScaleCrop>
  <HeadingPairs>
    <vt:vector size="8" baseType="variant">
      <vt:variant>
        <vt:lpstr>已用的字体</vt:lpstr>
      </vt:variant>
      <vt:variant>
        <vt:i4>33</vt:i4>
      </vt:variant>
      <vt:variant>
        <vt:lpstr>主题</vt:lpstr>
      </vt:variant>
      <vt:variant>
        <vt:i4>2</vt:i4>
      </vt:variant>
      <vt:variant>
        <vt:lpstr>嵌入 OLE 服务器</vt:lpstr>
      </vt:variant>
      <vt:variant>
        <vt:i4>2</vt:i4>
      </vt:variant>
      <vt:variant>
        <vt:lpstr>幻灯片标题</vt:lpstr>
      </vt:variant>
      <vt:variant>
        <vt:i4>32</vt:i4>
      </vt:variant>
    </vt:vector>
  </HeadingPairs>
  <TitlesOfParts>
    <vt:vector size="69" baseType="lpstr">
      <vt:lpstr>Arial</vt:lpstr>
      <vt:lpstr>宋体</vt:lpstr>
      <vt:lpstr>Wingdings</vt:lpstr>
      <vt:lpstr>汉仪书宋二KW</vt:lpstr>
      <vt:lpstr>Times New Roman</vt:lpstr>
      <vt:lpstr>黑体</vt:lpstr>
      <vt:lpstr>汉仪中黑KW</vt:lpstr>
      <vt:lpstr>微软雅黑</vt:lpstr>
      <vt:lpstr>汉仪旗黑</vt:lpstr>
      <vt:lpstr>Calibri</vt:lpstr>
      <vt:lpstr>Arial</vt:lpstr>
      <vt:lpstr>华文行楷</vt:lpstr>
      <vt:lpstr>行楷-简</vt:lpstr>
      <vt:lpstr>Calibri</vt:lpstr>
      <vt:lpstr>等线</vt:lpstr>
      <vt:lpstr>等线</vt:lpstr>
      <vt:lpstr>Symbol</vt:lpstr>
      <vt:lpstr>Kingsoft Sign</vt:lpstr>
      <vt:lpstr>宋体</vt:lpstr>
      <vt:lpstr>华文楷体</vt:lpstr>
      <vt:lpstr>Helvetica Neue</vt:lpstr>
      <vt:lpstr>汉仪中等线KW</vt:lpstr>
      <vt:lpstr>宋体</vt:lpstr>
      <vt:lpstr>Arial Unicode MS</vt:lpstr>
      <vt:lpstr>Calibri Light</vt:lpstr>
      <vt:lpstr>等线 Light</vt:lpstr>
      <vt:lpstr>微软雅黑 Light</vt:lpstr>
      <vt:lpstr>Times New Roman</vt:lpstr>
      <vt:lpstr>quote-cjk-patch</vt:lpstr>
      <vt:lpstr>Thonburi</vt:lpstr>
      <vt:lpstr>Microsoft YaHei UI</vt:lpstr>
      <vt:lpstr>苹方-简</vt:lpstr>
      <vt:lpstr>宋体-简</vt:lpstr>
      <vt:lpstr>中科大1-宽屏</vt:lpstr>
      <vt:lpstr>ppt模板</vt:lpstr>
      <vt:lpstr>Visio.Drawing.15</vt:lpstr>
      <vt:lpstr>Visio.Drawing.15</vt:lpstr>
      <vt:lpstr>PowerPoint 演示文稿</vt:lpstr>
      <vt:lpstr>Outline</vt:lpstr>
      <vt:lpstr>粒子物理实验 Particle Physics Experiments</vt:lpstr>
      <vt:lpstr>触发系统介绍  Trigger System</vt:lpstr>
      <vt:lpstr>机器学习与粒子物理实验 Relations of Machine Learning and Physics Experiments</vt:lpstr>
      <vt:lpstr>国际研究进展 International Progresses</vt:lpstr>
      <vt:lpstr>基于高层次综合的机器学习硬件加速 Hardware Accelerated Machine Learning with HLS tools</vt:lpstr>
      <vt:lpstr>基于高层次综合的机器学习硬件加速 Hardware Accelerated Machine Learning with HLS tools</vt:lpstr>
      <vt:lpstr>Outline</vt:lpstr>
      <vt:lpstr>超级陶粲装置 Super Tau-Charm Facility (STCF）</vt:lpstr>
      <vt:lpstr>STCF探测器结构 Structure of STCF Detectors</vt:lpstr>
      <vt:lpstr>STCF实验面临的挑战 Challenges for STCF</vt:lpstr>
      <vt:lpstr>STCF触发系统结构 Structure of STCF Trigger System</vt:lpstr>
      <vt:lpstr>STCF MDC探测器结构  Structure of STCF MDC</vt:lpstr>
      <vt:lpstr>MDC触发需求 Requirements of STCF MDC (sub-)Trigger</vt:lpstr>
      <vt:lpstr>二维寻迹与径迹参数重建 2D Track Finding and Reconstruction</vt:lpstr>
      <vt:lpstr>二维寻迹与径迹参数重建 2D Track Finding and Reconstruction</vt:lpstr>
      <vt:lpstr>三维寻迹  3D Track Finding</vt:lpstr>
      <vt:lpstr>利用神经网络算法实现3D径迹的参数重建 Neural network-based reconstruction of 3D track parameter </vt:lpstr>
      <vt:lpstr>神经网络算法的FPGA部署 FPGA implementation of neural network algorithms</vt:lpstr>
      <vt:lpstr>FPGA部署的挑战1：量化导致的精度损失/数值溢出</vt:lpstr>
      <vt:lpstr>如何避免精度损失/数值溢出问题 How to mitigate precision loss and numerical overflow issues</vt:lpstr>
      <vt:lpstr>FPGA部署的挑战2：如何节省逻辑资源 Challenge 2: how to save FPGA logic resources</vt:lpstr>
      <vt:lpstr>进一步节省资源：逐参数位宽优化 Further improvements: Parameter-wise bitwidth optimization</vt:lpstr>
      <vt:lpstr>PowerPoint 演示文稿</vt:lpstr>
      <vt:lpstr>PowerPoint 演示文稿</vt:lpstr>
      <vt:lpstr>Outline</vt:lpstr>
      <vt:lpstr>Summary</vt:lpstr>
      <vt:lpstr>Outlook: ANN algorithm for ECAL sub-trigger</vt:lpstr>
      <vt:lpstr>Outlook: RNN for trigger system?</vt:lpstr>
      <vt:lpstr>Outlook: SNN for trigger system?</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机器学习FPGA加速在STCF触发系统预研中的初步应用</dc:title>
  <dc:creator>方竹君;封常青;周子煊</dc:creator>
  <cp:lastModifiedBy>NN</cp:lastModifiedBy>
  <cp:revision>877</cp:revision>
  <dcterms:created xsi:type="dcterms:W3CDTF">2025-08-20T01:48:49Z</dcterms:created>
  <dcterms:modified xsi:type="dcterms:W3CDTF">2025-08-20T01:48:49Z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7EEE70792F78E6B16B29A568A57704A4_43</vt:lpwstr>
  </property>
  <property fmtid="{D5CDD505-2E9C-101B-9397-08002B2CF9AE}" pid="3" name="KSOProductBuildVer">
    <vt:lpwstr>2052-6.0.2.8225</vt:lpwstr>
  </property>
</Properties>
</file>