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tiff" ContentType="image/tif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1.svg" ContentType="image/svg+xml"/>
  <Override PartName="/ppt/media/image33.svg" ContentType="image/svg+xml"/>
  <Override PartName="/ppt/media/image4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</p:sldMasterIdLst>
  <p:notesMasterIdLst>
    <p:notesMasterId r:id="rId5"/>
  </p:notesMasterIdLst>
  <p:handoutMasterIdLst>
    <p:handoutMasterId r:id="rId26"/>
  </p:handoutMasterIdLst>
  <p:sldIdLst>
    <p:sldId id="258" r:id="rId3"/>
    <p:sldId id="1541" r:id="rId4"/>
    <p:sldId id="1550" r:id="rId6"/>
    <p:sldId id="1458" r:id="rId7"/>
    <p:sldId id="1469" r:id="rId8"/>
    <p:sldId id="1470" r:id="rId9"/>
    <p:sldId id="1543" r:id="rId10"/>
    <p:sldId id="1471" r:id="rId11"/>
    <p:sldId id="1474" r:id="rId12"/>
    <p:sldId id="1545" r:id="rId13"/>
    <p:sldId id="1546" r:id="rId14"/>
    <p:sldId id="1547" r:id="rId15"/>
    <p:sldId id="1544" r:id="rId16"/>
    <p:sldId id="1475" r:id="rId17"/>
    <p:sldId id="1554" r:id="rId18"/>
    <p:sldId id="1542" r:id="rId19"/>
    <p:sldId id="1548" r:id="rId20"/>
    <p:sldId id="1555" r:id="rId21"/>
    <p:sldId id="1557" r:id="rId22"/>
    <p:sldId id="1538" r:id="rId23"/>
    <p:sldId id="1556" r:id="rId24"/>
    <p:sldId id="1481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D966"/>
    <a:srgbClr val="4689BC"/>
    <a:srgbClr val="000099"/>
    <a:srgbClr val="005DA2"/>
    <a:srgbClr val="F3B183"/>
    <a:srgbClr val="C9C9C9"/>
    <a:srgbClr val="90AADD"/>
    <a:srgbClr val="B7DEE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50" autoAdjust="0"/>
    <p:restoredTop sz="87042" autoAdjust="0"/>
  </p:normalViewPr>
  <p:slideViewPr>
    <p:cSldViewPr snapToGrid="0" showGuides="1">
      <p:cViewPr varScale="1">
        <p:scale>
          <a:sx n="71" d="100"/>
          <a:sy n="71" d="100"/>
        </p:scale>
        <p:origin x="672" y="62"/>
      </p:cViewPr>
      <p:guideLst>
        <p:guide orient="horz" pos="2183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7" d="100"/>
        <a:sy n="97" d="100"/>
      </p:scale>
      <p:origin x="0" y="-4464"/>
    </p:cViewPr>
  </p:sorterViewPr>
  <p:notesViewPr>
    <p:cSldViewPr>
      <p:cViewPr>
        <p:scale>
          <a:sx n="66" d="100"/>
          <a:sy n="66" d="100"/>
        </p:scale>
        <p:origin x="2364" y="-4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0" Type="http://schemas.openxmlformats.org/officeDocument/2006/relationships/tags" Target="tags/tag4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DE646-E188-4E28-A480-4B27CD2A2E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02B84-1396-44CB-9BFE-FC88943CB5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28C73-F6C4-4435-BBC8-09E19484A0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i="0" dirty="0">
              <a:solidFill>
                <a:srgbClr val="FBB900"/>
              </a:solidFill>
              <a:effectLst/>
              <a:latin typeface="Roboto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i="0" dirty="0">
                <a:solidFill>
                  <a:srgbClr val="FBB900"/>
                </a:solidFill>
                <a:effectLst/>
                <a:latin typeface="Roboto" panose="020F0502020204030204" pitchFamily="34" charset="0"/>
              </a:rPr>
              <a:t>You have visited BSRF on this Monday. </a:t>
            </a:r>
            <a:endParaRPr lang="en-US" b="1" i="0" dirty="0">
              <a:solidFill>
                <a:srgbClr val="FBB900"/>
              </a:solidFill>
              <a:effectLst/>
              <a:latin typeface="Roboto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SHARP</a:t>
            </a: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的模块消融实验结果。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方法：固定其中两个模块，仅禁用或替换剩下的一个，比较指标和视觉效果。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完整模型（全连接反投影</a:t>
            </a: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 + Fold-ASPP U-Net + RFDN</a:t>
            </a: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）取得</a:t>
            </a: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 RMSE 0.0724</a:t>
            </a: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、</a:t>
            </a: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PSNR 22.86 dB</a:t>
            </a: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、</a:t>
            </a: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MS-SSIM 0.845</a:t>
            </a: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。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去掉或替换模块的影响：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用反卷积替代全连接，</a:t>
            </a: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MS-SSIM </a:t>
            </a: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降约</a:t>
            </a: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 2 %</a:t>
            </a: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，结构保真度下降。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去掉去噪模块，</a:t>
            </a: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PSNR </a:t>
            </a: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下降</a:t>
            </a: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 0.7 dB</a:t>
            </a: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，环伪影和噪声重新出现。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改用普通上采样（线性插值或</a:t>
            </a: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 Pixel-shuffle</a:t>
            </a: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），</a:t>
            </a: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PSNR </a:t>
            </a: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至少下降</a:t>
            </a: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 1.8 dB</a:t>
            </a: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，细节明显模糊。</a:t>
            </a:r>
            <a:endParaRPr lang="zh-CN" altLang="en-US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结论：三大模块协同工作才能兼顾速度、噪声抑制和分辨率；任何简化都会明显损伤重建质量，验证了我们架构设计的必要性。</a:t>
            </a:r>
            <a:b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</a:br>
            <a:br>
              <a:rPr lang="zh-CN" altLang="en-US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</a:b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Results of the SHARP module-ablation experiment.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Method: Two modules are kept fixed while the remaining one is disabled or replaced; metrics and visual effects are then compared.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Complete model (fully connected back-projection + Fold-ASPP U-Net + RFDN) achieves RMSE 0.0724, PSNR 22.86 dB, and MS-SSIM 0.845.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Impact of removing or replacing modules: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Replacing the fully connected layer with transposed convolution lowers MS-SSIM by about 2 %, reducing structural fidelity.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Removing the denoising module drops PSNR by 0.7 dB; ring artifacts and noise reappear.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Using standard </a:t>
            </a:r>
            <a:r>
              <a:rPr lang="en-US" altLang="zh-CN" sz="1200" b="0" spc="-10" dirty="0" err="1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upsampling</a:t>
            </a: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 (linear interpolation or pixel shuffle) instead lowers PSNR by at least 1.8 dB and noticeably blurs details.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Conclusion: The three modules must work together to balance speed, noise suppression, and resolution; any simplification significantly harms reconstruction quality, confirming the necessity of our architecture.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CN" altLang="en-US" dirty="0"/>
              <a:t>在竹子截面和螳螂虾钳等同步辐射</a:t>
            </a:r>
            <a:r>
              <a:rPr lang="en-GB" altLang="zh-CN" dirty="0"/>
              <a:t>CT</a:t>
            </a:r>
            <a:r>
              <a:rPr lang="zh-CN" altLang="en-US" dirty="0"/>
              <a:t>数据上验证</a:t>
            </a:r>
            <a:r>
              <a:rPr lang="en-GB" altLang="zh-CN" dirty="0"/>
              <a:t>SHARP</a:t>
            </a:r>
            <a:r>
              <a:rPr lang="zh-CN" altLang="en-US" dirty="0"/>
              <a:t>性能。</a:t>
            </a:r>
            <a:br>
              <a:rPr lang="zh-CN" altLang="en-US" dirty="0"/>
            </a:br>
            <a:r>
              <a:rPr lang="zh-CN" altLang="en-US" dirty="0"/>
              <a:t>展示不同方法的同一横截面重建结果（参考真值、</a:t>
            </a:r>
            <a:r>
              <a:rPr lang="en-GB" altLang="zh-CN" dirty="0"/>
              <a:t>SHARP</a:t>
            </a:r>
            <a:r>
              <a:rPr lang="zh-CN" altLang="en-GB" dirty="0"/>
              <a:t>、</a:t>
            </a:r>
            <a:r>
              <a:rPr lang="en-GB" altLang="zh-CN" dirty="0"/>
              <a:t>DSigNet</a:t>
            </a:r>
            <a:r>
              <a:rPr lang="zh-CN" altLang="en-GB" dirty="0"/>
              <a:t>、</a:t>
            </a:r>
            <a:r>
              <a:rPr lang="en-GB" altLang="zh-CN" dirty="0"/>
              <a:t>FBP</a:t>
            </a:r>
            <a:r>
              <a:rPr lang="zh-CN" altLang="en-GB" dirty="0"/>
              <a:t>、</a:t>
            </a:r>
            <a:r>
              <a:rPr lang="en-GB" altLang="zh-CN" dirty="0"/>
              <a:t>SART</a:t>
            </a:r>
            <a:r>
              <a:rPr lang="zh-CN" altLang="en-GB" dirty="0"/>
              <a:t>）：</a:t>
            </a:r>
            <a:r>
              <a:rPr lang="zh-CN" altLang="en-US" dirty="0"/>
              <a:t>传统</a:t>
            </a:r>
            <a:r>
              <a:rPr lang="en-GB" altLang="zh-CN" dirty="0"/>
              <a:t>FBP</a:t>
            </a:r>
            <a:r>
              <a:rPr lang="zh-CN" altLang="en-US" dirty="0"/>
              <a:t>和</a:t>
            </a:r>
            <a:r>
              <a:rPr lang="en-GB" altLang="zh-CN" dirty="0"/>
              <a:t>SART</a:t>
            </a:r>
            <a:r>
              <a:rPr lang="zh-CN" altLang="en-US" dirty="0"/>
              <a:t>重建图像中出现明显的环状伪影和噪声；深度学习方法</a:t>
            </a:r>
            <a:r>
              <a:rPr lang="en-GB" altLang="zh-CN" dirty="0"/>
              <a:t>DSigNet</a:t>
            </a:r>
            <a:r>
              <a:rPr lang="zh-CN" altLang="en-US" dirty="0"/>
              <a:t>虽减少了一部分伪影，但重建结构不完整，局部对比度和亮度偏低；相比之下，</a:t>
            </a:r>
            <a:r>
              <a:rPr lang="en-GB" altLang="zh-CN" dirty="0"/>
              <a:t>SHARP</a:t>
            </a:r>
            <a:r>
              <a:rPr lang="zh-CN" altLang="en-US" dirty="0"/>
              <a:t>重建图像与参考接近，几乎无伪影噪声，细节清晰。</a:t>
            </a:r>
            <a:endParaRPr lang="zh-CN" altLang="en-US" dirty="0"/>
          </a:p>
          <a:p>
            <a:pPr>
              <a:buNone/>
            </a:pPr>
            <a:r>
              <a:rPr lang="zh-CN" altLang="en-US" dirty="0"/>
              <a:t>定量指标与速度：列出了各方法在竹子数据中相同投影数（</a:t>
            </a:r>
            <a:r>
              <a:rPr lang="en-US" altLang="zh-CN" dirty="0"/>
              <a:t>1200</a:t>
            </a:r>
            <a:r>
              <a:rPr lang="zh-CN" altLang="en-US" dirty="0"/>
              <a:t>个角度）下的性能指标：</a:t>
            </a:r>
            <a:r>
              <a:rPr lang="en-GB" altLang="zh-CN" dirty="0"/>
              <a:t>SHARP</a:t>
            </a:r>
            <a:r>
              <a:rPr lang="zh-CN" altLang="en-US" dirty="0"/>
              <a:t>的</a:t>
            </a:r>
            <a:r>
              <a:rPr lang="en-GB" altLang="zh-CN" dirty="0"/>
              <a:t>RMSE</a:t>
            </a:r>
            <a:r>
              <a:rPr lang="zh-CN" altLang="en-US" dirty="0"/>
              <a:t>最低 </a:t>
            </a:r>
            <a:r>
              <a:rPr lang="en-US" altLang="zh-CN" dirty="0"/>
              <a:t>(</a:t>
            </a:r>
            <a:r>
              <a:rPr lang="zh-CN" altLang="en-US" dirty="0"/>
              <a:t>例如竹子数据集</a:t>
            </a:r>
            <a:r>
              <a:rPr lang="en-GB" altLang="zh-CN" dirty="0"/>
              <a:t>RMSE≈0.0724)</a:t>
            </a:r>
            <a:r>
              <a:rPr lang="zh-CN" altLang="en-GB" dirty="0"/>
              <a:t>，</a:t>
            </a:r>
            <a:r>
              <a:rPr lang="en-GB" altLang="zh-CN" dirty="0"/>
              <a:t>PSNR</a:t>
            </a:r>
            <a:r>
              <a:rPr lang="zh-CN" altLang="en-US" dirty="0"/>
              <a:t>最高 </a:t>
            </a:r>
            <a:r>
              <a:rPr lang="en-US" altLang="zh-CN" dirty="0"/>
              <a:t>(22.86 </a:t>
            </a:r>
            <a:r>
              <a:rPr lang="en-GB" altLang="zh-CN" dirty="0"/>
              <a:t>dB)</a:t>
            </a:r>
            <a:r>
              <a:rPr lang="zh-CN" altLang="en-GB" dirty="0"/>
              <a:t>，</a:t>
            </a:r>
            <a:r>
              <a:rPr lang="en-GB" altLang="zh-CN" dirty="0"/>
              <a:t>MS-SSIM</a:t>
            </a:r>
            <a:r>
              <a:rPr lang="zh-CN" altLang="en-US" dirty="0"/>
              <a:t>最高 </a:t>
            </a:r>
            <a:r>
              <a:rPr lang="en-US" altLang="zh-CN" dirty="0"/>
              <a:t>(0.845)</a:t>
            </a:r>
            <a:r>
              <a:rPr lang="zh-CN" altLang="en-US" dirty="0"/>
              <a:t>。同时，</a:t>
            </a:r>
            <a:r>
              <a:rPr lang="en-GB" altLang="zh-CN" dirty="0"/>
              <a:t>SHARP</a:t>
            </a:r>
            <a:r>
              <a:rPr lang="zh-CN" altLang="en-US" dirty="0"/>
              <a:t>重建速度快于传统算法：单张重建耗时约</a:t>
            </a:r>
            <a:r>
              <a:rPr lang="en-US" altLang="zh-CN" dirty="0"/>
              <a:t>0.42</a:t>
            </a:r>
            <a:r>
              <a:rPr lang="zh-CN" altLang="en-US" dirty="0"/>
              <a:t>秒，仅为</a:t>
            </a:r>
            <a:r>
              <a:rPr lang="en-GB" altLang="zh-CN" dirty="0"/>
              <a:t>FBP</a:t>
            </a:r>
            <a:r>
              <a:rPr lang="zh-CN" altLang="en-US" dirty="0"/>
              <a:t>的</a:t>
            </a:r>
            <a:r>
              <a:rPr lang="en-US" altLang="zh-CN" dirty="0"/>
              <a:t>1/30</a:t>
            </a:r>
            <a:r>
              <a:rPr lang="zh-CN" altLang="en-US" dirty="0"/>
              <a:t>。</a:t>
            </a:r>
            <a:endParaRPr lang="en-US" altLang="zh-CN" dirty="0"/>
          </a:p>
          <a:p>
            <a:pPr>
              <a:buNone/>
            </a:pPr>
            <a:r>
              <a:rPr lang="zh-CN" altLang="en-US" dirty="0"/>
              <a:t>结论：</a:t>
            </a:r>
            <a:r>
              <a:rPr lang="en-GB" altLang="zh-CN" dirty="0"/>
              <a:t>SHARP</a:t>
            </a:r>
            <a:r>
              <a:rPr lang="zh-CN" altLang="en-US" dirty="0"/>
              <a:t>在重建图像质量和效率上均优于</a:t>
            </a:r>
            <a:r>
              <a:rPr lang="en-GB" altLang="zh-CN" dirty="0"/>
              <a:t>FBP</a:t>
            </a:r>
            <a:r>
              <a:rPr lang="zh-CN" altLang="en-GB" dirty="0"/>
              <a:t>、</a:t>
            </a:r>
            <a:r>
              <a:rPr lang="en-GB" altLang="zh-CN" dirty="0"/>
              <a:t>SART</a:t>
            </a:r>
            <a:r>
              <a:rPr lang="zh-CN" altLang="en-US" dirty="0"/>
              <a:t>等传统算法和已有深度模型</a:t>
            </a:r>
            <a:r>
              <a:rPr lang="en-GB" altLang="zh-CN" dirty="0"/>
              <a:t>DSigNet</a:t>
            </a:r>
            <a:r>
              <a:rPr lang="zh-CN" altLang="en-GB" dirty="0"/>
              <a:t>。</a:t>
            </a:r>
            <a:r>
              <a:rPr lang="zh-CN" altLang="en-US" dirty="0"/>
              <a:t>实现了高像素同步辐射</a:t>
            </a:r>
            <a:r>
              <a:rPr lang="en-GB" altLang="zh-CN" dirty="0"/>
              <a:t>CT</a:t>
            </a:r>
            <a:r>
              <a:rPr lang="zh-CN" altLang="en-US" dirty="0"/>
              <a:t>数据的精准重建，输出图像几乎无噪声伪影，细节清楚；以端到端方式大幅降低重建时间。</a:t>
            </a:r>
            <a:endParaRPr lang="zh-CN" altLang="en-US" dirty="0"/>
          </a:p>
          <a:p>
            <a:pPr>
              <a:buNone/>
            </a:pPr>
            <a:endParaRPr lang="zh-CN" altLang="en-US" dirty="0"/>
          </a:p>
          <a:p>
            <a:pPr>
              <a:buNone/>
            </a:pPr>
            <a:r>
              <a:rPr lang="en-US" altLang="zh-CN" dirty="0"/>
              <a:t>Validation of SHARP was performed on synchrotron CT data of bamboo cross-sections and mantis-shrimp dactyls.</a:t>
            </a:r>
            <a:endParaRPr lang="en-US" altLang="zh-CN" dirty="0"/>
          </a:p>
          <a:p>
            <a:pPr>
              <a:buNone/>
            </a:pPr>
            <a:r>
              <a:rPr lang="en-US" altLang="zh-CN" dirty="0"/>
              <a:t>Reconstruction results of the same slice from different methods (ground truth, SHARP, DSigNet, FBP, SART) are shown: traditional FBP and SART images exhibit pronounced ring artifacts and noise; the deep-learning method DSigNet removes some artifacts but yields incomplete structures and low local contrast and brightness; in contrast, SHARP’s reconstruction is close to the reference, with almost no artifacts or noise and clear details.</a:t>
            </a:r>
            <a:endParaRPr lang="en-US" altLang="zh-CN" dirty="0"/>
          </a:p>
          <a:p>
            <a:pPr>
              <a:buNone/>
            </a:pPr>
            <a:endParaRPr lang="en-US" altLang="zh-CN" dirty="0"/>
          </a:p>
          <a:p>
            <a:pPr>
              <a:buNone/>
            </a:pPr>
            <a:r>
              <a:rPr lang="en-US" altLang="zh-CN" dirty="0"/>
              <a:t>Quantitative metrics and speed (bamboo, 1200 views): SHARP attains the lowest RMSE (≈0.0724), the highest PSNR (22.86 dB), and the highest MS-SSIM (0.845). SHARP is also faster than traditional algorithms, taking about 0.42 s per slice—only 1/30 of FBP.</a:t>
            </a:r>
            <a:endParaRPr lang="en-US" altLang="zh-CN" dirty="0"/>
          </a:p>
          <a:p>
            <a:pPr>
              <a:buNone/>
            </a:pPr>
            <a:endParaRPr lang="en-US" altLang="zh-CN" dirty="0"/>
          </a:p>
          <a:p>
            <a:pPr>
              <a:buNone/>
            </a:pPr>
            <a:r>
              <a:rPr lang="en-US" altLang="zh-CN" dirty="0"/>
              <a:t>Conclusion: SHARP outperforms FBP, SART, and the deep-learning model DSigNet in both reconstruction quality and efficiency. It achieves precise high-pixel synchrotron CT reconstruction with images that are virtually free of noise and artifacts and have clear details, while its end-to-end design greatly shortens reconstruction time.</a:t>
            </a:r>
            <a:endParaRPr lang="en-US" altLang="zh-CN" dirty="0"/>
          </a:p>
          <a:p>
            <a:pPr>
              <a:buNone/>
            </a:pPr>
            <a:br>
              <a:rPr lang="zh-CN" altLang="en-US" dirty="0"/>
            </a:br>
            <a:endParaRPr lang="zh-CN" altLang="en-US" sz="120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dirty="0"/>
              <a:t> 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Then, we can support AI aided data analysis toolkit for facility users.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Intelligence photon source brain denoted as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IPSBrain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Here is a demo on the AI aided scattering data analysis.  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users can upload their scattering data into the first module, a image deep learning network can do denoising.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Then, we can simplify the process from image data into strength curves.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third module presents a size prediction from the strength curves by a machine learning model.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Also some helpful links from my group website for technique communications.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dirty="0"/>
              <a:t> 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Then, we can support AI aided data analysis toolkit for facility users.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Intelligence photon source brain denoted as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IPSBrain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Here is a demo on the AI aided scattering data analysis.  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users can upload their scattering data into the first module, a image deep learning network can do denoising.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Then, we can simplify the process from image data into strength curves.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third module presents a size prediction from the strength curves by a machine learning model.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Also some helpful links from my group website for technique communications.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dirty="0"/>
              <a:t> 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Then, we can support AI aided data analysis toolkit for facility users.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Intelligence photon source brain denoted as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IPSBrain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Here is a demo on the AI aided scattering data analysis.  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users can upload their scattering data into the first module, a image deep learning network can do denoising.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Then, we can simplify the process from image data into strength curves.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third module presents a size prediction from the strength curves by a machine learning model.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Also some helpful links from my group website for technique communications.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dirty="0"/>
              <a:t> 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Then, we can support AI aided data analysis toolkit for facility users.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Intelligence photon source brain denoted as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IPSBrain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Here is a demo on the AI aided scattering data analysis.  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users can upload their scattering data into the first module, a image deep learning network can do denoising.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Then, we can simplify the process from image data into strength curves.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third module presents a size prediction from the strength curves by a machine learning model.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Also some helpful links from my group website for technique communications.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1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i="0" dirty="0">
              <a:solidFill>
                <a:srgbClr val="FBB900"/>
              </a:solidFill>
              <a:effectLst/>
              <a:latin typeface="Roboto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i="0" dirty="0">
              <a:solidFill>
                <a:srgbClr val="FBB900"/>
              </a:solidFill>
              <a:effectLst/>
              <a:latin typeface="Roboto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1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b="1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So we performed AI aided data analysis corresponding to these multimodal experimental data.  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1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More important, based on the spatial distribution construction, we proposed a precise quantitative method to compute the metallic dioxide distribution density. 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precise quantitative method is crucial for nanomedicine design. 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AI aided data analysis here makes this helpful technique possible.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 this way, we yield deep insights into the efficacy and safety of HfO2 NPs in tumor treatment by building up a precise quantitative understanding of their distribution within single tumor cell.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zh-CN" altLang="en-US" dirty="0"/>
              <a:t>同步辐射</a:t>
            </a:r>
            <a:r>
              <a:rPr lang="en-GB" altLang="zh-CN" dirty="0"/>
              <a:t>X</a:t>
            </a:r>
            <a:r>
              <a:rPr lang="zh-CN" altLang="en-US" dirty="0"/>
              <a:t>光源提供高亮度、高相干性</a:t>
            </a:r>
            <a:r>
              <a:rPr lang="en-US" altLang="zh-CN" dirty="0"/>
              <a:t>X</a:t>
            </a:r>
            <a:r>
              <a:rPr lang="zh-CN" altLang="en-US" dirty="0"/>
              <a:t>光，可实现高分辨率的结构成像，投影分辨率可达微米级。</a:t>
            </a:r>
            <a:endParaRPr lang="zh-CN" altLang="en-US" dirty="0"/>
          </a:p>
          <a:p>
            <a:pPr>
              <a:buNone/>
            </a:pPr>
            <a:r>
              <a:rPr lang="zh-CN" altLang="en-US" dirty="0"/>
              <a:t>传统</a:t>
            </a:r>
            <a:r>
              <a:rPr lang="en-GB" altLang="zh-CN" dirty="0"/>
              <a:t>CT</a:t>
            </a:r>
            <a:r>
              <a:rPr lang="zh-CN" altLang="en-US" dirty="0"/>
              <a:t>重建方法的问题：常用算法如滤波反投影（</a:t>
            </a:r>
            <a:r>
              <a:rPr lang="en-GB" altLang="zh-CN" dirty="0"/>
              <a:t>FBP</a:t>
            </a:r>
            <a:r>
              <a:rPr lang="zh-CN" altLang="en-GB" dirty="0"/>
              <a:t>）</a:t>
            </a:r>
            <a:r>
              <a:rPr lang="zh-CN" altLang="en-US" dirty="0"/>
              <a:t>和代数重建（</a:t>
            </a:r>
            <a:r>
              <a:rPr lang="en-GB" altLang="zh-CN" dirty="0"/>
              <a:t>SART</a:t>
            </a:r>
            <a:r>
              <a:rPr lang="zh-CN" altLang="en-GB" dirty="0"/>
              <a:t>）</a:t>
            </a:r>
            <a:r>
              <a:rPr lang="zh-CN" altLang="en-US" dirty="0"/>
              <a:t>在高分辨率大视场、大规模数据下效率低下。处理高像素数的投影数据需要大量计算资源和长时间重建</a:t>
            </a:r>
            <a:r>
              <a:rPr lang="zh-CN" altLang="en-GB" dirty="0"/>
              <a:t>。</a:t>
            </a:r>
            <a:r>
              <a:rPr lang="zh-CN" altLang="en-US" dirty="0"/>
              <a:t>此外，传统重建易出现噪声和环状伪影，影响图像质量。</a:t>
            </a:r>
            <a:endParaRPr lang="zh-CN" altLang="en-US" dirty="0"/>
          </a:p>
          <a:p>
            <a:r>
              <a:rPr lang="zh-CN" altLang="en-US" dirty="0"/>
              <a:t>需求： 为满足高像素同步辐射</a:t>
            </a:r>
            <a:r>
              <a:rPr lang="en-GB" altLang="zh-CN" dirty="0"/>
              <a:t>CT</a:t>
            </a:r>
            <a:r>
              <a:rPr lang="zh-CN" altLang="en-US" dirty="0"/>
              <a:t>的快速高精度成像需求，需要提高重建速度、抑制噪声伪影，从而提出端到端深度学习模型 </a:t>
            </a:r>
            <a:r>
              <a:rPr lang="en-GB" altLang="zh-CN" b="1" dirty="0"/>
              <a:t>SHARP</a:t>
            </a:r>
            <a:r>
              <a:rPr lang="en-GB" altLang="zh-CN" dirty="0"/>
              <a:t> </a:t>
            </a:r>
            <a:r>
              <a:rPr lang="zh-CN" altLang="en-US" dirty="0"/>
              <a:t>来解决这一问题。</a:t>
            </a:r>
            <a:endParaRPr lang="zh-CN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Synchrotron X-ray sources deliver high-brightness, highly coherent beams, enabling micro-scale-resolution structural imaging.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Limitations of traditional CT reconstruction: Standard algorithms such as filtered back-projection (FBP) and algebraic reconstruction (SART) become inefficient on high-resolution, large-field datasets; high-pixel projections demand extensive compute time and resources, and the results often suffer from noise and ring artifacts.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sz="1200" b="0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  <a:cs typeface="微软雅黑"/>
              </a:rPr>
              <a:t>Need &amp; motivation: To obtain fast, high-fidelity reconstructions from high-pixel synchrotron CT data, we must accelerate processing and suppress artifacts—hence the development of the end-to-end deep-learning model SHARP.</a:t>
            </a: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GB" altLang="zh-CN" b="1" dirty="0"/>
              <a:t>SHARP</a:t>
            </a:r>
            <a:r>
              <a:rPr lang="zh-CN" altLang="en-US" b="1" dirty="0"/>
              <a:t>网络架构：</a:t>
            </a:r>
            <a:r>
              <a:rPr lang="zh-CN" altLang="en-US" dirty="0"/>
              <a:t> 包含三大模块：</a:t>
            </a:r>
            <a:r>
              <a:rPr lang="zh-CN" altLang="en-US" b="1" dirty="0"/>
              <a:t>全连接反投影模块</a:t>
            </a:r>
            <a:r>
              <a:rPr lang="zh-CN" altLang="en-US" dirty="0"/>
              <a:t>、</a:t>
            </a:r>
            <a:r>
              <a:rPr lang="en-GB" altLang="zh-CN" b="1" dirty="0"/>
              <a:t>U-Net</a:t>
            </a:r>
            <a:r>
              <a:rPr lang="zh-CN" altLang="en-US" b="1" dirty="0"/>
              <a:t>去噪模块</a:t>
            </a:r>
            <a:r>
              <a:rPr lang="zh-CN" altLang="en-US" dirty="0"/>
              <a:t>、</a:t>
            </a:r>
            <a:r>
              <a:rPr lang="zh-CN" altLang="en-US" b="1" dirty="0"/>
              <a:t>超分辨率重建模块</a:t>
            </a:r>
            <a:r>
              <a:rPr lang="zh-CN" altLang="en-US" dirty="0"/>
              <a:t>。首先通过全连接层实现</a:t>
            </a:r>
            <a:r>
              <a:rPr lang="zh-CN" altLang="en-US" b="1" dirty="0"/>
              <a:t>低分辨率反投影</a:t>
            </a:r>
            <a:r>
              <a:rPr lang="zh-CN" altLang="en-US" dirty="0"/>
              <a:t>，将原始正弦投影数据高效映射到低维潜在空间，保留结构信息同时大幅降低计算量。接着引入基于</a:t>
            </a:r>
            <a:r>
              <a:rPr lang="en-GB" altLang="zh-CN" dirty="0"/>
              <a:t>U-Net</a:t>
            </a:r>
            <a:r>
              <a:rPr lang="zh-CN" altLang="en-US" dirty="0"/>
              <a:t>的</a:t>
            </a:r>
            <a:r>
              <a:rPr lang="zh-CN" altLang="en-US" b="1" dirty="0"/>
              <a:t>深度去噪模块</a:t>
            </a:r>
            <a:r>
              <a:rPr lang="zh-CN" altLang="en-US" dirty="0"/>
              <a:t>，融合多尺度特征去除噪声和伪影。最后采用残差特征蒸馏网络的</a:t>
            </a:r>
            <a:r>
              <a:rPr lang="zh-CN" altLang="en-US" b="1" dirty="0"/>
              <a:t>超分辨率模块</a:t>
            </a:r>
            <a:r>
              <a:rPr lang="zh-CN" altLang="en-US" dirty="0"/>
              <a:t>对低分辨率重建进行放大复原，重建出清晰的高分辨率</a:t>
            </a:r>
            <a:r>
              <a:rPr lang="en-GB" altLang="zh-CN" dirty="0"/>
              <a:t>CT</a:t>
            </a:r>
            <a:r>
              <a:rPr lang="zh-CN" altLang="en-US" dirty="0"/>
              <a:t>图像。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CN" altLang="en-US" dirty="0"/>
              <a:t>创新：将传统“反投影</a:t>
            </a:r>
            <a:r>
              <a:rPr lang="en-US" altLang="zh-CN" dirty="0"/>
              <a:t>-</a:t>
            </a:r>
            <a:r>
              <a:rPr lang="zh-CN" altLang="en-US" dirty="0"/>
              <a:t>滤波</a:t>
            </a:r>
            <a:r>
              <a:rPr lang="en-US" altLang="zh-CN" dirty="0"/>
              <a:t>-</a:t>
            </a:r>
            <a:r>
              <a:rPr lang="zh-CN" altLang="en-US" dirty="0"/>
              <a:t>去噪”过程压缩进神经网络的端到端流程，以</a:t>
            </a:r>
            <a:r>
              <a:rPr lang="zh-CN" altLang="en-US" i="1" dirty="0"/>
              <a:t>低分辨率重建 </a:t>
            </a:r>
            <a:r>
              <a:rPr lang="en-US" altLang="zh-CN" i="1" dirty="0"/>
              <a:t>+ </a:t>
            </a:r>
            <a:r>
              <a:rPr lang="zh-CN" altLang="en-US" i="1" dirty="0"/>
              <a:t>深度去噪 </a:t>
            </a:r>
            <a:r>
              <a:rPr lang="en-US" altLang="zh-CN" i="1" dirty="0"/>
              <a:t>+ </a:t>
            </a:r>
            <a:r>
              <a:rPr lang="zh-CN" altLang="en-US" i="1" dirty="0"/>
              <a:t>超分辨率</a:t>
            </a:r>
            <a:r>
              <a:rPr lang="zh-CN" altLang="en-US" dirty="0"/>
              <a:t>的级联策略实现高效高质重建。它直接学习从投影到图像的映射；针对</a:t>
            </a:r>
            <a:r>
              <a:rPr lang="zh-CN" altLang="en-US" b="1" dirty="0"/>
              <a:t>高像素数据</a:t>
            </a:r>
            <a:r>
              <a:rPr lang="zh-CN" altLang="en-US" dirty="0"/>
              <a:t>设计，在高分辨率下表现出色。这一架构有效抑制伪影和噪声干扰，并显著提升重建效率。</a:t>
            </a:r>
            <a:endParaRPr lang="zh-CN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zh-CN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dirty="0"/>
              <a:t>SHARP network architecture: Comprises three primary modules: a fully connected back-projection module, a U-Net denoising module, and a super-resolution reconstruction module. First, the fully connected layer performs low-resolution back-projection, efficiently mapping raw sinogram data into a low-dimensional latent space, preserving structural information while greatly reducing computation. Next, a U-Net–based deep denoising module integrates multi-scale features to remove noise and artifacts. Finally, a residual feature distillation network super-resolution module enlarges and restores the low-resolution reconstruction, outputting a clear high-resolution CT image.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zh-CN" dirty="0"/>
              <a:t>Innovation: Compresses the traditional “back-projection–filtering–denoising” workflow into an end-to-end neural network, achieving efficient, high-quality reconstruction through the cascade of low-resolution reconstruction + deep denoising + super-resolution. It learns the mapping from projections to images directly; tailored for high-pixel data, it excels at high resolution. This architecture effectively suppresses artifacts and noise and markedly boosts reconstruction efficiency.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br>
              <a:rPr lang="zh-CN" altLang="en-US" dirty="0"/>
            </a:br>
            <a:endParaRPr lang="en-US" altLang="zh-CN" sz="1200" b="0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  <a:cs typeface="微软雅黑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A1CAF-F3E5-4995-B5A9-F6F823E8D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290" indent="-28829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charset="-122"/>
              </a:defRPr>
            </a:lvl1pPr>
            <a:lvl2pPr marL="720090" indent="-28829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-50442"/>
            <a:ext cx="10510125" cy="849979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28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70792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4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342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lang="zh-CN" altLang="en-US" sz="24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charset="-122"/>
          <a:cs typeface="+mn-cs"/>
        </a:defRPr>
      </a:lvl1pPr>
      <a:lvl2pPr marL="7747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lang="zh-CN" altLang="en-US" sz="20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4.jpeg"/><Relationship Id="rId7" Type="http://schemas.openxmlformats.org/officeDocument/2006/relationships/image" Target="../media/image22.svg"/><Relationship Id="rId6" Type="http://schemas.openxmlformats.org/officeDocument/2006/relationships/image" Target="../media/image2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4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1" Type="http://schemas.openxmlformats.org/officeDocument/2006/relationships/notesSlide" Target="../notesSlides/notesSlide19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png"/><Relationship Id="rId7" Type="http://schemas.openxmlformats.org/officeDocument/2006/relationships/image" Target="../media/image9.jpeg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395665"/>
            <a:ext cx="12192000" cy="3802006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6813" y="1660329"/>
            <a:ext cx="11739716" cy="326793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850380" y="2873947"/>
            <a:ext cx="8412582" cy="19012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endParaRPr lang="en-US" altLang="zh-CN" sz="2400" b="1" dirty="0">
              <a:solidFill>
                <a:schemeClr val="bg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zh-CN" sz="2400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Lina ZHAO</a:t>
            </a:r>
            <a:r>
              <a:rPr lang="zh-CN" altLang="en-US" sz="2400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（赵丽娜）</a:t>
            </a:r>
            <a:endParaRPr lang="en-US" altLang="zh-CN" sz="2000" b="1" dirty="0">
              <a:solidFill>
                <a:schemeClr val="bg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zh-CN" sz="2000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Institute of High Energy Physics, Chinese Academy of Sciences</a:t>
            </a:r>
            <a:endParaRPr lang="en-US" altLang="zh-CN" sz="2000" b="1" dirty="0">
              <a:solidFill>
                <a:schemeClr val="bg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endParaRPr lang="en-US" altLang="zh-CN" sz="800" b="1" dirty="0">
              <a:solidFill>
                <a:schemeClr val="bg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zh-CN" sz="2000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Aug. 21, 2025</a:t>
            </a:r>
            <a:endParaRPr lang="en-US" altLang="zh-CN" sz="2000" b="1" dirty="0">
              <a:solidFill>
                <a:schemeClr val="bg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标题 3"/>
          <p:cNvSpPr txBox="1"/>
          <p:nvPr/>
        </p:nvSpPr>
        <p:spPr>
          <a:xfrm>
            <a:off x="186813" y="1996057"/>
            <a:ext cx="11739716" cy="983241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4000" b="1" u="none" strike="noStrike" kern="0" cap="none" spc="0" normalizeH="0" baseline="0" dirty="0">
                <a:solidFill>
                  <a:srgbClr val="005DA2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altLang="zh-CN" sz="3000" dirty="0">
                <a:solidFill>
                  <a:schemeClr val="bg2"/>
                </a:solidFill>
                <a:latin typeface="Arial Black" panose="020B0A04020102020204" pitchFamily="34" charset="0"/>
              </a:rPr>
              <a:t>Intelligence Photon Source Brain 2.0</a:t>
            </a:r>
            <a:endParaRPr lang="en-US" altLang="zh-CN" sz="3000" dirty="0">
              <a:solidFill>
                <a:schemeClr val="bg2"/>
              </a:solidFill>
              <a:latin typeface="Arial Black" panose="020B0A04020102020204" pitchFamily="34" charset="0"/>
            </a:endParaRPr>
          </a:p>
          <a:p>
            <a:pPr algn="ctr"/>
            <a:r>
              <a:rPr lang="zh-CN" altLang="en-US" sz="3000" dirty="0">
                <a:solidFill>
                  <a:schemeClr val="bg2"/>
                </a:solidFill>
                <a:latin typeface="Arial Black" panose="020B0A04020102020204" pitchFamily="34" charset="0"/>
              </a:rPr>
              <a:t>智慧光源大脑</a:t>
            </a:r>
            <a:r>
              <a:rPr lang="en-US" altLang="zh-CN" sz="3000" dirty="0">
                <a:solidFill>
                  <a:schemeClr val="bg2"/>
                </a:solidFill>
                <a:latin typeface="Arial Black" panose="020B0A04020102020204" pitchFamily="34" charset="0"/>
              </a:rPr>
              <a:t>2.0</a:t>
            </a:r>
            <a:r>
              <a:rPr lang="zh-CN" altLang="en-US" sz="3000" dirty="0">
                <a:solidFill>
                  <a:schemeClr val="bg2"/>
                </a:solidFill>
                <a:latin typeface="Arial Black" panose="020B0A04020102020204" pitchFamily="34" charset="0"/>
              </a:rPr>
              <a:t>平台</a:t>
            </a:r>
            <a:r>
              <a:rPr lang="en-US" altLang="zh-CN" dirty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  <a:endParaRPr lang="en-US" altLang="en-US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419735" y="2485103"/>
            <a:ext cx="140110" cy="8037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7500" y="188875"/>
            <a:ext cx="11446674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2.2 </a:t>
            </a:r>
            <a:r>
              <a:rPr lang="en-US" altLang="zh-CN" sz="27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SHARP: Fast, High-quality Synchrotron CT Reconstruction</a:t>
            </a:r>
            <a:br>
              <a:rPr lang="x-none" altLang="zh-CN" sz="3600" dirty="0">
                <a:solidFill>
                  <a:srgbClr val="04123D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zh-CN" altLang="en-US" sz="28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object 18" descr="7b0a202020202262756c6c6574223a20227b5c2263617465676f727949645c223a5c225c222c5c2274656d706c61746549645c223a32303233313634357d220a7d0a"/>
          <p:cNvSpPr txBox="1"/>
          <p:nvPr/>
        </p:nvSpPr>
        <p:spPr>
          <a:xfrm>
            <a:off x="231329" y="806382"/>
            <a:ext cx="11979910" cy="19202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lang="en-US" altLang="zh-CN" sz="2400" b="1" spc="-10" dirty="0">
                <a:solidFill>
                  <a:srgbClr val="13345F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Three-Stage End-to-End Pipeline</a:t>
            </a:r>
            <a:r>
              <a:rPr lang="en-US" altLang="zh-CN" sz="24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	</a:t>
            </a:r>
            <a:endParaRPr lang="en-US" altLang="zh-CN" sz="24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FC Back-Projection: maps raw sinograms to a low-res latent image, slashing parameters while keeping structure.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U-Net Denoiser: multi-scale encoder-decoder removes noise &amp; ring artifacts.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RFDN Super-Resolution: residual feature distillation upsamples to full resolution with fine detail.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12700" indent="457200">
              <a:spcBef>
                <a:spcPts val="500"/>
              </a:spcBef>
            </a:pP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</p:txBody>
      </p:sp>
      <p:sp>
        <p:nvSpPr>
          <p:cNvPr id="8" name="object 42"/>
          <p:cNvSpPr txBox="1"/>
          <p:nvPr/>
        </p:nvSpPr>
        <p:spPr>
          <a:xfrm>
            <a:off x="11773070" y="6522212"/>
            <a:ext cx="309033" cy="156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x-none" smtClean="0"/>
            </a:fld>
            <a:endParaRPr lang="x-none" sz="1600" dirty="0"/>
          </a:p>
        </p:txBody>
      </p:sp>
      <p:pic>
        <p:nvPicPr>
          <p:cNvPr id="9" name="图形 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4399" y="2823662"/>
            <a:ext cx="5264150" cy="366268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42609" y="4549442"/>
            <a:ext cx="3655695" cy="2225675"/>
          </a:xfrm>
          <a:prstGeom prst="rect">
            <a:avLst/>
          </a:prstGeom>
        </p:spPr>
      </p:pic>
      <p:sp>
        <p:nvSpPr>
          <p:cNvPr id="12" name="object 18" descr="7b0a202020202262756c6c6574223a20227b5c2263617465676f727949645c223a5c225c222c5c2274656d706c61746549645c223a32303233313634357d220a7d0a"/>
          <p:cNvSpPr txBox="1"/>
          <p:nvPr/>
        </p:nvSpPr>
        <p:spPr>
          <a:xfrm>
            <a:off x="5214472" y="2379462"/>
            <a:ext cx="6910705" cy="2667000"/>
          </a:xfrm>
          <a:prstGeom prst="rect">
            <a:avLst/>
          </a:prstGeom>
        </p:spPr>
        <p:txBody>
          <a:bodyPr vert="horz" wrap="square" lIns="0" tIns="63500" rIns="0" bIns="0" rtlCol="0">
            <a:noAutofit/>
          </a:bodyPr>
          <a:lstStyle/>
          <a:p>
            <a:pPr marL="12700">
              <a:spcBef>
                <a:spcPts val="500"/>
              </a:spcBef>
            </a:pPr>
            <a:r>
              <a:rPr lang="en-US" altLang="zh-CN" sz="2400" b="1" spc="-10" dirty="0">
                <a:solidFill>
                  <a:srgbClr val="13345F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Why It’s Different</a:t>
            </a:r>
            <a:r>
              <a:rPr lang="en-US" altLang="zh-CN" sz="24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	</a:t>
            </a:r>
            <a:endParaRPr lang="en-US" altLang="zh-CN" sz="24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Consolidates the traditional  pipeline into a single end-to-end network.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Performs reconstruction in a low-resolution latent space, then restores full detail via super-resolution—achieving high throughput while effectively suppressing artifacts.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" name="图片 3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28" y="765160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419735" y="2485103"/>
            <a:ext cx="140110" cy="8037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1446674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2.2 </a:t>
            </a:r>
            <a:r>
              <a:rPr lang="en-US" altLang="zh-CN" sz="27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SHARP: Fast, High-quality Synchrotron CT Reconstruction</a:t>
            </a:r>
            <a:br>
              <a:rPr lang="x-none" altLang="zh-CN" sz="3600" dirty="0">
                <a:solidFill>
                  <a:srgbClr val="04123D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zh-CN" altLang="en-US" sz="28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object 18" descr="7b0a202020202262756c6c6574223a20227b5c2263617465676f727949645c223a5c225c222c5c2274656d706c61746549645c223a32303233313634357d220a7d0a"/>
          <p:cNvSpPr txBox="1"/>
          <p:nvPr/>
        </p:nvSpPr>
        <p:spPr>
          <a:xfrm>
            <a:off x="1162200" y="1010772"/>
            <a:ext cx="11979910" cy="117665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lang="en-US" altLang="zh-CN" sz="2400" b="1" spc="-10" dirty="0">
                <a:solidFill>
                  <a:srgbClr val="13345F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How We Tested (Ablation Experiments)</a:t>
            </a:r>
            <a:r>
              <a:rPr lang="en-US" altLang="zh-CN" sz="24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	</a:t>
            </a:r>
            <a:endParaRPr lang="en-US" altLang="zh-CN" sz="24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Sequentially disabled one of the three modules while keeping the others fixed.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Compared image quality and visual artifacts to the full SHARP network.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</p:txBody>
      </p:sp>
      <p:sp>
        <p:nvSpPr>
          <p:cNvPr id="5" name="object 18" descr="7b0a202020202262756c6c6574223a20227b5c2263617465676f727949645c223a5c225c222c5c2274656d706c61746549645c223a32303233313634357d220a7d0a"/>
          <p:cNvSpPr txBox="1"/>
          <p:nvPr/>
        </p:nvSpPr>
        <p:spPr>
          <a:xfrm>
            <a:off x="7854327" y="2342254"/>
            <a:ext cx="4366260" cy="3519170"/>
          </a:xfrm>
          <a:prstGeom prst="rect">
            <a:avLst/>
          </a:prstGeom>
        </p:spPr>
        <p:txBody>
          <a:bodyPr vert="horz" wrap="square" lIns="0" tIns="63500" rIns="0" bIns="0" rtlCol="0">
            <a:noAutofit/>
          </a:bodyPr>
          <a:lstStyle/>
          <a:p>
            <a:pPr marL="12700">
              <a:spcBef>
                <a:spcPts val="500"/>
              </a:spcBef>
            </a:pPr>
            <a:r>
              <a:rPr lang="en-US" altLang="zh-CN" sz="2400" b="1" spc="-10" dirty="0">
                <a:solidFill>
                  <a:srgbClr val="13345F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Take-aways</a:t>
            </a:r>
            <a:r>
              <a:rPr lang="en-US" altLang="zh-CN" sz="24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	</a:t>
            </a:r>
            <a:endParaRPr lang="en-US" altLang="zh-CN" sz="24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FC Back-Projection delivers ~2 % MS-SSIM gain over transposed convolution, improving structural fidelity.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Fold-ASPP U-Net Denoiser is essential for removing rings/noise, adding ~0.7 dB PSNR.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RFDN Super-Resolution restores fine detail; simpler upsampling drops PSNR by &gt;2 dB.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" y="2900327"/>
            <a:ext cx="7949852" cy="31051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" name="图片 3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28" y="765160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419735" y="2485103"/>
            <a:ext cx="140110" cy="8037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1446674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2.2 </a:t>
            </a:r>
            <a:r>
              <a:rPr lang="en-US" altLang="zh-CN" sz="27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SHARP: Fast, High-quality Synchrotron CT Reconstruction</a:t>
            </a:r>
            <a:br>
              <a:rPr lang="x-none" altLang="zh-CN" sz="3600" dirty="0">
                <a:solidFill>
                  <a:srgbClr val="04123D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zh-CN" altLang="en-US" sz="28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形 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751" y="1288405"/>
            <a:ext cx="5241403" cy="3066221"/>
          </a:xfrm>
          <a:prstGeom prst="rect">
            <a:avLst/>
          </a:prstGeom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1835" y="1204160"/>
            <a:ext cx="4464150" cy="3139708"/>
          </a:xfrm>
          <a:prstGeom prst="rect">
            <a:avLst/>
          </a:prstGeom>
        </p:spPr>
      </p:pic>
      <p:sp>
        <p:nvSpPr>
          <p:cNvPr id="7" name="Title 17"/>
          <p:cNvSpPr txBox="1"/>
          <p:nvPr/>
        </p:nvSpPr>
        <p:spPr>
          <a:xfrm>
            <a:off x="1116630" y="981230"/>
            <a:ext cx="14392275" cy="6946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 b="1" i="0">
                <a:solidFill>
                  <a:schemeClr val="tx1"/>
                </a:solidFill>
                <a:latin typeface="微软雅黑"/>
                <a:ea typeface="+mj-ea"/>
                <a:cs typeface="微软雅黑"/>
              </a:defRPr>
            </a:lvl1pPr>
          </a:lstStyle>
          <a:p>
            <a:r>
              <a:rPr lang="en-US" altLang="zh-CN" sz="2000" kern="0" dirty="0">
                <a:solidFill>
                  <a:srgbClr val="A60427"/>
                </a:solidFill>
                <a:latin typeface="微软雅黑" panose="020B0503020204020204" charset="-122"/>
                <a:ea typeface="微软雅黑" panose="020B0503020204020204" charset="-122"/>
              </a:rPr>
              <a:t>Experimental Results</a:t>
            </a:r>
            <a:endParaRPr lang="x-none" sz="2000" kern="0" dirty="0">
              <a:solidFill>
                <a:srgbClr val="04123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object 18" descr="7b0a202020202262756c6c6574223a20227b5c2263617465676f727949645c223a5c225c222c5c2274656d706c61746549645c223a32303233313634357d220a7d0a"/>
          <p:cNvSpPr txBox="1"/>
          <p:nvPr/>
        </p:nvSpPr>
        <p:spPr>
          <a:xfrm>
            <a:off x="6191213" y="4371045"/>
            <a:ext cx="5901690" cy="1947545"/>
          </a:xfrm>
          <a:prstGeom prst="rect">
            <a:avLst/>
          </a:prstGeom>
        </p:spPr>
        <p:txBody>
          <a:bodyPr vert="horz" wrap="square" lIns="0" tIns="63500" rIns="0" bIns="0" rtlCol="0">
            <a:noAutofit/>
          </a:bodyPr>
          <a:lstStyle/>
          <a:p>
            <a:pPr marL="12700">
              <a:spcBef>
                <a:spcPts val="500"/>
              </a:spcBef>
            </a:pPr>
            <a:r>
              <a:rPr lang="en-US" altLang="zh-CN" sz="2400" b="1" spc="-10" dirty="0">
                <a:solidFill>
                  <a:srgbClr val="13345F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Take-aways</a:t>
            </a:r>
            <a:r>
              <a:rPr lang="en-US" altLang="zh-CN" sz="24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	</a:t>
            </a:r>
            <a:endParaRPr lang="en-US" altLang="zh-CN" sz="24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Highest fidelity: best PSNR &amp; MS-SSIM, virtually no artifacts.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Fastest reconstruction: ~30 </a:t>
            </a:r>
            <a:r>
              <a:rPr lang="en-US" altLang="en-US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×</a:t>
            </a: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 faster than FBP—providing rapid feedback during experiments.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Robust across specimens: consistent improvements on highly different biological samples.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6" y="4786354"/>
            <a:ext cx="5901690" cy="21077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-787086" y="987434"/>
            <a:ext cx="33828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30000"/>
              </a:lnSpc>
              <a:buClr>
                <a:srgbClr val="C00000"/>
              </a:buClr>
            </a:pP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Diffraction</a:t>
            </a:r>
            <a:endParaRPr lang="en-US" altLang="zh-CN" sz="2000" b="1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25" name="图片 3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28" y="1216981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内容占位符 2"/>
          <p:cNvSpPr txBox="1"/>
          <p:nvPr/>
        </p:nvSpPr>
        <p:spPr>
          <a:xfrm>
            <a:off x="1072486" y="1514546"/>
            <a:ext cx="10510125" cy="6905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kern="1200" dirty="0">
                <a:solidFill>
                  <a:sysClr val="windowText" lastClr="000000"/>
                </a:solidFill>
                <a:latin typeface="微软雅黑" panose="020B0503020204020204" charset="-122"/>
              </a:rPr>
              <a:t>Physical knowledge guided machine learning on diffraction data</a:t>
            </a:r>
            <a:endParaRPr lang="en-US" altLang="en-US" sz="2000" kern="1200" dirty="0">
              <a:solidFill>
                <a:sysClr val="windowText" lastClr="000000"/>
              </a:solidFill>
              <a:latin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65348" y="5377512"/>
            <a:ext cx="11114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Contribution:</a:t>
            </a:r>
            <a:r>
              <a:rPr lang="zh-CN" altLang="en-US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Achieve high precision (R</a:t>
            </a:r>
            <a:r>
              <a:rPr lang="en-US" altLang="zh-CN" b="1" kern="100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&gt;0.91) and fast (~10</a:t>
            </a:r>
            <a:r>
              <a:rPr lang="en-US" altLang="zh-CN" b="1" kern="100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times faster than existing fitting methods) ana</a:t>
            </a: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lysis</a:t>
            </a: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of experimental data, and be able to apply across light sources and </a:t>
            </a: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beamlines</a:t>
            </a: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and</a:t>
            </a:r>
            <a:r>
              <a:rPr lang="zh-CN" altLang="en-US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lay the foundation for knowledge-driven machine learning </a:t>
            </a: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analysis.</a:t>
            </a:r>
            <a:endParaRPr lang="zh-CN" altLang="en-US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102"/>
          <a:stretch>
            <a:fillRect/>
          </a:stretch>
        </p:blipFill>
        <p:spPr bwMode="auto">
          <a:xfrm>
            <a:off x="7904441" y="2323428"/>
            <a:ext cx="2552165" cy="300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80" y="2383953"/>
            <a:ext cx="4979324" cy="281801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矩形 32"/>
          <p:cNvSpPr/>
          <p:nvPr/>
        </p:nvSpPr>
        <p:spPr>
          <a:xfrm>
            <a:off x="5680038" y="6427123"/>
            <a:ext cx="61309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1600" b="1" dirty="0" err="1"/>
              <a:t>Minghui</a:t>
            </a:r>
            <a:r>
              <a:rPr lang="en-US" altLang="en-US" sz="1600" b="1" dirty="0"/>
              <a:t> Sun</a:t>
            </a:r>
            <a:r>
              <a:rPr lang="en-US" altLang="en-US" sz="1600" b="1"/>
              <a:t>, …, </a:t>
            </a:r>
            <a:r>
              <a:rPr lang="en-US" altLang="en-US" sz="1600" b="1" dirty="0"/>
              <a:t>Lina Zhao*, </a:t>
            </a:r>
            <a:r>
              <a:rPr lang="en-US" altLang="en-US" sz="1600" b="1" i="1" dirty="0" err="1"/>
              <a:t>IUCrJ</a:t>
            </a:r>
            <a:r>
              <a:rPr lang="en-US" altLang="en-US" sz="1600" b="1" i="1" dirty="0"/>
              <a:t> </a:t>
            </a:r>
            <a:r>
              <a:rPr lang="en-US" altLang="en-US" sz="1600" dirty="0"/>
              <a:t> </a:t>
            </a:r>
            <a:r>
              <a:rPr lang="en-US" altLang="zh-CN" sz="1600" dirty="0"/>
              <a:t>10</a:t>
            </a:r>
            <a:r>
              <a:rPr lang="en-US" altLang="en-US" sz="1600" dirty="0"/>
              <a:t>, </a:t>
            </a:r>
            <a:r>
              <a:rPr lang="en-US" altLang="zh-CN" sz="1600" dirty="0"/>
              <a:t>297</a:t>
            </a:r>
            <a:r>
              <a:rPr lang="en-US" altLang="en-US" sz="1600" dirty="0"/>
              <a:t>,</a:t>
            </a:r>
            <a:r>
              <a:rPr lang="en-US" altLang="en-US" sz="1600" b="1" i="1" dirty="0"/>
              <a:t> </a:t>
            </a:r>
            <a:r>
              <a:rPr lang="en-US" altLang="en-US" sz="1600" b="1" dirty="0"/>
              <a:t>2023.</a:t>
            </a:r>
            <a:r>
              <a:rPr lang="en-US" altLang="en-US" sz="1600" i="1" dirty="0"/>
              <a:t> </a:t>
            </a:r>
            <a:endParaRPr lang="en-US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419735" y="2485103"/>
            <a:ext cx="140110" cy="8037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2.3 Diffraction Data Analysis by AI Aiding</a:t>
            </a:r>
            <a:endParaRPr lang="zh-CN" altLang="en-US" sz="28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1045853" y="1959940"/>
            <a:ext cx="10510125" cy="6905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kern="1200" dirty="0">
                <a:solidFill>
                  <a:sysClr val="windowText" lastClr="000000"/>
                </a:solidFill>
                <a:latin typeface="微软雅黑" panose="020B0503020204020204" charset="-122"/>
              </a:rPr>
              <a:t>Training dataset: more than 100,000 samples </a:t>
            </a:r>
            <a:endParaRPr lang="en-US" altLang="en-US" sz="2000" kern="1200" dirty="0">
              <a:solidFill>
                <a:sysClr val="windowText" lastClr="000000"/>
              </a:solidFill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1915" y="6388972"/>
            <a:ext cx="6501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https://github.com/LinaZhaoAIGroup/nanofiber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-787086" y="987434"/>
            <a:ext cx="33828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30000"/>
              </a:lnSpc>
              <a:buClr>
                <a:srgbClr val="C00000"/>
              </a:buClr>
            </a:pP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Diffraction</a:t>
            </a:r>
            <a:endParaRPr lang="en-US" altLang="zh-CN" sz="2000" b="1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25" name="图片 3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28" y="1216981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内容占位符 2"/>
          <p:cNvSpPr txBox="1"/>
          <p:nvPr/>
        </p:nvSpPr>
        <p:spPr>
          <a:xfrm>
            <a:off x="1072486" y="1589852"/>
            <a:ext cx="10510125" cy="6905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kern="1200" dirty="0">
                <a:solidFill>
                  <a:sysClr val="windowText" lastClr="000000"/>
                </a:solidFill>
                <a:latin typeface="微软雅黑" panose="020B0503020204020204" charset="-122"/>
              </a:rPr>
              <a:t>Physical knowledge guided machine learning on diffraction data</a:t>
            </a:r>
            <a:endParaRPr lang="en-US" altLang="en-US" sz="2000" kern="1200" dirty="0">
              <a:solidFill>
                <a:sysClr val="windowText" lastClr="000000"/>
              </a:solidFill>
              <a:latin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419735" y="2485103"/>
            <a:ext cx="140110" cy="8037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2"/>
          <p:cNvSpPr/>
          <p:nvPr/>
        </p:nvSpPr>
        <p:spPr>
          <a:xfrm>
            <a:off x="6441440" y="6429089"/>
            <a:ext cx="5562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1600" b="1" dirty="0" err="1"/>
              <a:t>Qingmeng</a:t>
            </a:r>
            <a:r>
              <a:rPr lang="en-US" altLang="en-US" sz="1600" b="1" dirty="0"/>
              <a:t> Li, …, Lina Zhao*,</a:t>
            </a:r>
            <a:r>
              <a:rPr lang="en-US" altLang="en-US" sz="1600" b="1" i="1" dirty="0"/>
              <a:t> Manuscript </a:t>
            </a:r>
            <a:r>
              <a:rPr lang="en-US" altLang="en-US" sz="1600" dirty="0"/>
              <a:t> </a:t>
            </a:r>
            <a:r>
              <a:rPr lang="en-US" altLang="en-US" sz="1600" b="1" dirty="0"/>
              <a:t>2025.</a:t>
            </a:r>
            <a:r>
              <a:rPr lang="en-US" altLang="en-US" sz="1600" i="1" dirty="0"/>
              <a:t>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/>
          <a:srcRect r="-967"/>
          <a:stretch>
            <a:fillRect/>
          </a:stretch>
        </p:blipFill>
        <p:spPr>
          <a:xfrm>
            <a:off x="5185150" y="2429138"/>
            <a:ext cx="3308571" cy="285416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355" y="2559698"/>
            <a:ext cx="3516173" cy="2711501"/>
          </a:xfrm>
          <a:prstGeom prst="rect">
            <a:avLst/>
          </a:prstGeom>
        </p:spPr>
      </p:pic>
      <p:sp>
        <p:nvSpPr>
          <p:cNvPr id="44" name="TextBox 16"/>
          <p:cNvSpPr txBox="1"/>
          <p:nvPr/>
        </p:nvSpPr>
        <p:spPr>
          <a:xfrm>
            <a:off x="8672249" y="2526904"/>
            <a:ext cx="3308571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physics-driven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zh-CN" altLang="en-US" sz="16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data-driven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96766" y="5210485"/>
            <a:ext cx="108701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Contribution:</a:t>
            </a:r>
            <a:r>
              <a:rPr lang="zh-CN" altLang="en-US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20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X-ray diffraction knowledge</a:t>
            </a: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driven </a:t>
            </a: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ML</a:t>
            </a:r>
            <a:r>
              <a:rPr lang="zh-CN" altLang="en-US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method</a:t>
            </a: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achieve</a:t>
            </a: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high-precision, self-supervised, interpretable analy</a:t>
            </a: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sis</a:t>
            </a:r>
            <a:r>
              <a:rPr lang="zh-CN" altLang="en-US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20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It makes online data analysis come true without tagging.</a:t>
            </a:r>
            <a:endParaRPr lang="en-US" altLang="zh-CN" sz="20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1" y="2707826"/>
            <a:ext cx="4954968" cy="242673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2.3 Diffraction Data Analysis by AI Aiding</a:t>
            </a:r>
            <a:endParaRPr lang="zh-CN" altLang="en-US" sz="28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" name="图片 3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28" y="1216981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419735" y="2485103"/>
            <a:ext cx="140110" cy="8037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2.4 EXAFS Data Analysis by AI Aiding</a:t>
            </a:r>
            <a:endParaRPr lang="zh-CN" altLang="en-US" sz="36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object 18" descr="7b0a202020202262756c6c6574223a20227b5c2263617465676f727949645c223a5c225c222c5c2274656d706c61746549645c223a32303233313634357d220a7d0a"/>
          <p:cNvSpPr txBox="1"/>
          <p:nvPr/>
        </p:nvSpPr>
        <p:spPr>
          <a:xfrm>
            <a:off x="846798" y="1087627"/>
            <a:ext cx="12221210" cy="192103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lang="en-US" altLang="zh-CN" sz="2400" b="1" spc="-10" dirty="0">
                <a:solidFill>
                  <a:srgbClr val="13345F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Predict  Cu structural parameters from X-ray absorption spectra (CN, CR, RDF)</a:t>
            </a:r>
            <a:endParaRPr lang="en-US" altLang="zh-CN" sz="2400" b="1" spc="-10" dirty="0">
              <a:solidFill>
                <a:srgbClr val="13345F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Dataset construction: 5,000 Cu configurations generated via MD; FEFF spectra computed (</a:t>
            </a:r>
            <a:r>
              <a:rPr lang="el-GR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μ(</a:t>
            </a: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E)).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Preprocessing: </a:t>
            </a:r>
            <a:r>
              <a:rPr lang="el-GR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Δ</a:t>
            </a: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E₀ / energy-axis alignment, normalization; threshold-based filtering.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Supervised learning: MLP predicts CN (test R² ≈ 0.95, MSE ≈ 0.37); RF regresses RDF (MAE ≈ 0.134).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Transfer to experiment: First-shell CN = 12 predicted for Cu foil, demonstrating pipeline transferability.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86477" y="6430380"/>
            <a:ext cx="6277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/>
              <a:t>J. Synchrotron </a:t>
            </a:r>
            <a:r>
              <a:rPr lang="en-US" altLang="zh-CN" sz="1600" b="1" i="1" dirty="0" err="1"/>
              <a:t>Radiat</a:t>
            </a:r>
            <a:r>
              <a:rPr lang="en-US" altLang="zh-CN" sz="1600" b="1" i="1" dirty="0"/>
              <a:t>., </a:t>
            </a:r>
            <a:r>
              <a:rPr lang="en-US" altLang="zh-CN" sz="1600" dirty="0"/>
              <a:t>32, 5, </a:t>
            </a:r>
            <a:r>
              <a:rPr lang="en-US" altLang="zh-CN" sz="1600" b="1" dirty="0"/>
              <a:t>2025.</a:t>
            </a:r>
            <a:endParaRPr lang="zh-CN" altLang="en-US" sz="2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" y="3092465"/>
            <a:ext cx="4689034" cy="28303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593" y="3421102"/>
            <a:ext cx="1919414" cy="2005679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35" y="3150418"/>
            <a:ext cx="5196236" cy="27144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113600" y="5904924"/>
            <a:ext cx="5968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of the first-shell CN in the Cu system using the MLP model, illustrating prediction accuracy and error metrics on the Cu dataset.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56000" y="5875805"/>
            <a:ext cx="5798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the random-forest model on the test set, ranked by RDF MAE and split into deciles; four samples per decile are shown.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419735" y="2485103"/>
            <a:ext cx="140110" cy="8037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3. Deployment of AI Aided Data Analysis </a:t>
            </a:r>
            <a:endParaRPr lang="zh-CN" altLang="en-US" sz="36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299" y="1446596"/>
            <a:ext cx="9212406" cy="531934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21567" y="979049"/>
            <a:ext cx="11114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Intelligence Photon Brain (</a:t>
            </a:r>
            <a:r>
              <a:rPr lang="en-US" altLang="zh-CN" sz="2400" b="1" kern="100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IPSBrain</a:t>
            </a:r>
            <a:r>
              <a:rPr lang="en-US" altLang="zh-CN" sz="24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en-US" altLang="zh-CN" sz="24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419735" y="2485103"/>
            <a:ext cx="140110" cy="8037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3. Deployment of AI Aided Data Analysis </a:t>
            </a:r>
            <a:endParaRPr lang="zh-CN" altLang="en-US" sz="36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5348" y="1032839"/>
            <a:ext cx="11114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kern="100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IPSBrain</a:t>
            </a:r>
            <a:r>
              <a:rPr lang="en-US" altLang="zh-CN" sz="24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: www.ipsbrain.com </a:t>
            </a:r>
            <a:endParaRPr lang="en-US" altLang="zh-CN" sz="24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4" name="1-00.00.00.000-00.01.02.018-merged-175565677163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l="1484" t="7727"/>
          <a:stretch>
            <a:fillRect/>
          </a:stretch>
        </p:blipFill>
        <p:spPr>
          <a:xfrm>
            <a:off x="1279580" y="1494504"/>
            <a:ext cx="9520419" cy="5015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419735" y="2485103"/>
            <a:ext cx="140110" cy="8037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4. </a:t>
            </a:r>
            <a:r>
              <a:rPr lang="en-US" altLang="zh-CN" sz="32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Deployment Based on Large Language Model </a:t>
            </a:r>
            <a:endParaRPr lang="zh-CN" altLang="en-US" sz="32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6644" y="1019643"/>
            <a:ext cx="9824234" cy="57299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330" y="4593661"/>
            <a:ext cx="9449389" cy="1697495"/>
          </a:xfrm>
          <a:prstGeom prst="rect">
            <a:avLst/>
          </a:prstGeom>
          <a:ln w="12700">
            <a:solidFill>
              <a:srgbClr val="00009A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495038" y="2592682"/>
            <a:ext cx="140110" cy="8037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5. </a:t>
            </a:r>
            <a:r>
              <a:rPr lang="en-US" altLang="zh-CN" sz="32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International Exchange </a:t>
            </a:r>
            <a:endParaRPr lang="zh-CN" altLang="en-US" sz="32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59" y="900462"/>
            <a:ext cx="7107382" cy="42394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91"/>
          <a:stretch>
            <a:fillRect/>
          </a:stretch>
        </p:blipFill>
        <p:spPr>
          <a:xfrm>
            <a:off x="608703" y="5136779"/>
            <a:ext cx="2988286" cy="1721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19760" r="-650" b="390"/>
          <a:stretch>
            <a:fillRect/>
          </a:stretch>
        </p:blipFill>
        <p:spPr>
          <a:xfrm>
            <a:off x="9018782" y="5136779"/>
            <a:ext cx="2638921" cy="171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6" r="15808" b="29896"/>
          <a:stretch>
            <a:fillRect/>
          </a:stretch>
        </p:blipFill>
        <p:spPr>
          <a:xfrm>
            <a:off x="4048590" y="5136779"/>
            <a:ext cx="2427513" cy="129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6" b="48630"/>
          <a:stretch>
            <a:fillRect/>
          </a:stretch>
        </p:blipFill>
        <p:spPr>
          <a:xfrm>
            <a:off x="6836192" y="5136779"/>
            <a:ext cx="1773511" cy="1291117"/>
          </a:xfrm>
          <a:prstGeom prst="rect">
            <a:avLst/>
          </a:prstGeom>
        </p:spPr>
      </p:pic>
      <p:pic>
        <p:nvPicPr>
          <p:cNvPr id="13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983" y="923369"/>
            <a:ext cx="1443319" cy="1663200"/>
          </a:xfrm>
          <a:prstGeom prst="rect">
            <a:avLst/>
          </a:prstGeom>
        </p:spPr>
      </p:pic>
      <p:sp>
        <p:nvSpPr>
          <p:cNvPr id="14" name="文本框 26"/>
          <p:cNvSpPr txBox="1"/>
          <p:nvPr/>
        </p:nvSpPr>
        <p:spPr>
          <a:xfrm>
            <a:off x="9679397" y="985955"/>
            <a:ext cx="3396050" cy="1690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Dr. Andy Goetz</a:t>
            </a:r>
            <a:endParaRPr lang="en-US" altLang="zh-CN" sz="1600" b="1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欧洲光源（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ESRF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软件及控制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系统负责人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1600" b="1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endParaRPr lang="en-US" altLang="zh-CN" b="1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5" name="文本框 26"/>
          <p:cNvSpPr txBox="1"/>
          <p:nvPr/>
        </p:nvSpPr>
        <p:spPr>
          <a:xfrm>
            <a:off x="8189629" y="2658672"/>
            <a:ext cx="3396050" cy="910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14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届更好的用户组软件 新机遇的国际会议（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NOBUGS2024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），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领域顶会公开评述：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object 5"/>
          <p:cNvSpPr txBox="1"/>
          <p:nvPr/>
        </p:nvSpPr>
        <p:spPr>
          <a:xfrm>
            <a:off x="8259203" y="3631148"/>
            <a:ext cx="3352800" cy="1417952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2700" rIns="0" bIns="0" rtlCol="0"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b="1" spc="-5" dirty="0">
                <a:solidFill>
                  <a:srgbClr val="1806C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b="1" spc="-5" dirty="0">
                <a:solidFill>
                  <a:srgbClr val="1806C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走在前面，已进入国际同类</a:t>
            </a:r>
            <a:endParaRPr lang="en-US" altLang="zh-CN" b="1" spc="-5" dirty="0">
              <a:solidFill>
                <a:srgbClr val="1806C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b="1" spc="-5" dirty="0">
                <a:solidFill>
                  <a:srgbClr val="1806C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研究第一梯队。</a:t>
            </a:r>
            <a:r>
              <a:rPr lang="en-US" altLang="zh-CN" b="1" spc="-5" dirty="0">
                <a:solidFill>
                  <a:srgbClr val="1806C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en-US" altLang="zh-CN" b="1" spc="-5" dirty="0">
              <a:solidFill>
                <a:srgbClr val="1806C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zh-CN" altLang="en-US" b="1" dirty="0">
                <a:solidFill>
                  <a:srgbClr val="1806C4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借鉴</a:t>
            </a:r>
            <a:r>
              <a:rPr lang="en-US" altLang="zh-CN" b="1" dirty="0" err="1">
                <a:solidFill>
                  <a:srgbClr val="1806C4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IPSBrain</a:t>
            </a:r>
            <a:r>
              <a:rPr lang="zh-CN" altLang="en-US" b="1" dirty="0">
                <a:solidFill>
                  <a:srgbClr val="1806C4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建设、推广</a:t>
            </a:r>
            <a:r>
              <a:rPr lang="en-US" altLang="zh-CN" b="1" dirty="0" err="1">
                <a:solidFill>
                  <a:srgbClr val="1806C4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IPSBrain</a:t>
            </a:r>
            <a:r>
              <a:rPr lang="zh-CN" altLang="en-US" b="1" dirty="0">
                <a:solidFill>
                  <a:srgbClr val="1806C4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应用</a:t>
            </a:r>
            <a:endParaRPr lang="zh-CN" altLang="en-US" dirty="0">
              <a:solidFill>
                <a:srgbClr val="1806C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11"/>
          <p:cNvSpPr/>
          <p:nvPr/>
        </p:nvSpPr>
        <p:spPr>
          <a:xfrm>
            <a:off x="8152503" y="896888"/>
            <a:ext cx="3508629" cy="4208062"/>
          </a:xfrm>
          <a:prstGeom prst="roundRect">
            <a:avLst>
              <a:gd name="adj" fmla="val 1113"/>
            </a:avLst>
          </a:prstGeom>
          <a:noFill/>
          <a:ln w="19050">
            <a:solidFill>
              <a:srgbClr val="1806C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1084500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0. Intelligence Photon Source Brain (</a:t>
            </a:r>
            <a:r>
              <a:rPr lang="en-US" altLang="zh-CN" sz="3600" dirty="0" err="1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IPSBrain</a:t>
            </a:r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) </a:t>
            </a:r>
            <a:endParaRPr lang="zh-CN" altLang="en-US" sz="28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7751" y="837305"/>
            <a:ext cx="7884440" cy="541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27"/>
          <p:cNvSpPr txBox="1"/>
          <p:nvPr/>
        </p:nvSpPr>
        <p:spPr>
          <a:xfrm>
            <a:off x="1397600" y="6376910"/>
            <a:ext cx="66059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b="1" i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1600" b="1" i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人民日报</a:t>
            </a:r>
            <a:r>
              <a:rPr lang="en-US" altLang="zh-CN" sz="1600" b="1" i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1600" b="1" i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600" b="1" i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1600" b="1" i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科技日报</a:t>
            </a:r>
            <a:r>
              <a:rPr lang="en-US" altLang="zh-CN" sz="1600" b="1" i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1600" b="1" i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600" b="1" i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1600" b="1" i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中国科学报</a:t>
            </a:r>
            <a:r>
              <a:rPr lang="en-US" altLang="zh-CN" sz="1600" b="1" i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1600" b="1" i="1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等报道推荐</a:t>
            </a:r>
            <a:endParaRPr lang="en-US" altLang="zh-CN" sz="1600" b="1" dirty="0">
              <a:solidFill>
                <a:srgbClr val="010101"/>
              </a:solidFill>
              <a:latin typeface="FangSong" panose="02010609060101010101" pitchFamily="49" charset="-122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13"/>
          <p:cNvSpPr/>
          <p:nvPr/>
        </p:nvSpPr>
        <p:spPr>
          <a:xfrm>
            <a:off x="1397600" y="6334464"/>
            <a:ext cx="5867400" cy="443346"/>
          </a:xfrm>
          <a:prstGeom prst="roundRect">
            <a:avLst>
              <a:gd name="adj" fmla="val 1113"/>
            </a:avLst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6. Promotion and Application</a:t>
            </a:r>
            <a:endParaRPr lang="zh-CN" altLang="en-US" sz="36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916" y="4680714"/>
            <a:ext cx="1359696" cy="18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409" y="4675084"/>
            <a:ext cx="1352000" cy="180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8" y="4662366"/>
            <a:ext cx="1372775" cy="180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614" y="4648200"/>
            <a:ext cx="1351995" cy="18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554" y="4686114"/>
            <a:ext cx="1350855" cy="180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6290" y="4675084"/>
            <a:ext cx="1344319" cy="180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3009" y="4662366"/>
            <a:ext cx="1440416" cy="1800000"/>
          </a:xfrm>
          <a:prstGeom prst="rect">
            <a:avLst/>
          </a:prstGeom>
        </p:spPr>
      </p:pic>
      <p:sp>
        <p:nvSpPr>
          <p:cNvPr id="15" name="文本框 4"/>
          <p:cNvSpPr txBox="1"/>
          <p:nvPr/>
        </p:nvSpPr>
        <p:spPr>
          <a:xfrm>
            <a:off x="988808" y="762000"/>
            <a:ext cx="5943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spc="-10" dirty="0" err="1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IPSBrain</a:t>
            </a:r>
            <a:r>
              <a:rPr lang="zh-CN" altLang="en-US" sz="24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Promotion</a:t>
            </a:r>
            <a:endParaRPr lang="en-US" altLang="zh-CN" sz="2400" b="1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70340" y="803590"/>
            <a:ext cx="6019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zh-CN" sz="20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Online Training 1000</a:t>
            </a:r>
            <a:r>
              <a:rPr lang="en-US" altLang="zh-CN" sz="2000" b="1" spc="-10" baseline="3000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+ </a:t>
            </a:r>
            <a:r>
              <a:rPr lang="en-US" altLang="zh-CN" sz="20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People</a:t>
            </a:r>
            <a:r>
              <a:rPr lang="zh-CN" altLang="en-US" sz="2000" b="1" spc="-10" baseline="3000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000" b="1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6080" y="1676400"/>
            <a:ext cx="4758999" cy="234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7579" y="1706606"/>
            <a:ext cx="4949559" cy="2340000"/>
          </a:xfrm>
          <a:prstGeom prst="rect">
            <a:avLst/>
          </a:prstGeom>
        </p:spPr>
      </p:pic>
      <p:sp>
        <p:nvSpPr>
          <p:cNvPr id="20" name="object 18"/>
          <p:cNvSpPr txBox="1"/>
          <p:nvPr/>
        </p:nvSpPr>
        <p:spPr>
          <a:xfrm>
            <a:off x="1223370" y="4214748"/>
            <a:ext cx="11500239" cy="43345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lang="en-US" altLang="zh-CN" sz="24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Supporting</a:t>
            </a:r>
            <a:r>
              <a:rPr lang="zh-CN" altLang="en-US" sz="24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users’ research achievement</a:t>
            </a:r>
            <a:endParaRPr lang="en-US" altLang="zh-CN" sz="2400" b="1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Group 5"/>
          <p:cNvGrpSpPr>
            <a:grpSpLocks noChangeAspect="1"/>
          </p:cNvGrpSpPr>
          <p:nvPr/>
        </p:nvGrpSpPr>
        <p:grpSpPr>
          <a:xfrm rot="18900000">
            <a:off x="586348" y="4247061"/>
            <a:ext cx="270400" cy="270000"/>
            <a:chOff x="6858458" y="2895600"/>
            <a:chExt cx="749022" cy="747914"/>
          </a:xfrm>
          <a:effectLst>
            <a:glow rad="101600">
              <a:schemeClr val="bg1">
                <a:alpha val="60000"/>
              </a:schemeClr>
            </a:glow>
            <a:reflection blurRad="6350" endPos="35000" dir="5400000" sy="-100000" algn="bl" rotWithShape="0"/>
          </a:effectLst>
        </p:grpSpPr>
        <p:sp>
          <p:nvSpPr>
            <p:cNvPr id="22" name="Rectangle 6"/>
            <p:cNvSpPr/>
            <p:nvPr/>
          </p:nvSpPr>
          <p:spPr>
            <a:xfrm>
              <a:off x="6858458" y="2895600"/>
              <a:ext cx="532942" cy="532942"/>
            </a:xfrm>
            <a:prstGeom prst="rect">
              <a:avLst/>
            </a:prstGeom>
            <a:noFill/>
            <a:ln w="38100">
              <a:solidFill>
                <a:srgbClr val="A603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Rectangle 7"/>
            <p:cNvSpPr/>
            <p:nvPr/>
          </p:nvSpPr>
          <p:spPr>
            <a:xfrm>
              <a:off x="7074538" y="3110572"/>
              <a:ext cx="532942" cy="532942"/>
            </a:xfrm>
            <a:prstGeom prst="rect">
              <a:avLst/>
            </a:prstGeom>
            <a:noFill/>
            <a:ln w="38100">
              <a:solidFill>
                <a:srgbClr val="A603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912609" y="6395584"/>
            <a:ext cx="2156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Biomedical Engineering 2020, 4, 686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817609" y="6395584"/>
            <a:ext cx="1860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Communications 2022, 13, 418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576656" y="6443735"/>
            <a:ext cx="2156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Acta Pharmaceutica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Sinica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2022, 12, 3924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687982" y="6411571"/>
            <a:ext cx="1473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 Today 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2022, 44, 101468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780009" y="6400049"/>
            <a:ext cx="2156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 Today 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2021, 38, 101151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075409" y="6413430"/>
            <a:ext cx="2156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 Today 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2021, 37, 101079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4"/>
          <p:cNvSpPr txBox="1"/>
          <p:nvPr/>
        </p:nvSpPr>
        <p:spPr>
          <a:xfrm>
            <a:off x="6970340" y="1200090"/>
            <a:ext cx="5753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Face-to-face</a:t>
            </a:r>
            <a:r>
              <a:rPr lang="zh-CN" altLang="en-US" sz="20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0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Training</a:t>
            </a:r>
            <a:r>
              <a:rPr lang="zh-CN" altLang="en-US" sz="20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0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200</a:t>
            </a:r>
            <a:r>
              <a:rPr lang="en-US" altLang="zh-CN" sz="2000" b="1" spc="-10" baseline="3000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 + </a:t>
            </a:r>
            <a:r>
              <a:rPr lang="en-US" altLang="zh-CN" sz="20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People</a:t>
            </a:r>
            <a:r>
              <a:rPr lang="zh-CN" altLang="en-US" sz="2000" b="1" spc="-10" baseline="3000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000" b="1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1" name="Group 5"/>
          <p:cNvGrpSpPr>
            <a:grpSpLocks noChangeAspect="1"/>
          </p:cNvGrpSpPr>
          <p:nvPr/>
        </p:nvGrpSpPr>
        <p:grpSpPr>
          <a:xfrm rot="18900000">
            <a:off x="662548" y="839263"/>
            <a:ext cx="270400" cy="270000"/>
            <a:chOff x="6858458" y="2895600"/>
            <a:chExt cx="749022" cy="747914"/>
          </a:xfrm>
          <a:effectLst>
            <a:glow rad="101600">
              <a:schemeClr val="bg1">
                <a:alpha val="60000"/>
              </a:schemeClr>
            </a:glow>
            <a:reflection blurRad="6350" endPos="35000" dir="5400000" sy="-100000" algn="bl" rotWithShape="0"/>
          </a:effectLst>
        </p:grpSpPr>
        <p:sp>
          <p:nvSpPr>
            <p:cNvPr id="32" name="Rectangle 6"/>
            <p:cNvSpPr/>
            <p:nvPr/>
          </p:nvSpPr>
          <p:spPr>
            <a:xfrm>
              <a:off x="6858458" y="2895600"/>
              <a:ext cx="532942" cy="532942"/>
            </a:xfrm>
            <a:prstGeom prst="rect">
              <a:avLst/>
            </a:prstGeom>
            <a:noFill/>
            <a:ln w="38100">
              <a:solidFill>
                <a:srgbClr val="A603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3" name="Rectangle 7"/>
            <p:cNvSpPr/>
            <p:nvPr/>
          </p:nvSpPr>
          <p:spPr>
            <a:xfrm>
              <a:off x="7074538" y="3110572"/>
              <a:ext cx="532942" cy="532942"/>
            </a:xfrm>
            <a:prstGeom prst="rect">
              <a:avLst/>
            </a:prstGeom>
            <a:noFill/>
            <a:ln w="38100">
              <a:solidFill>
                <a:srgbClr val="A603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34" name="文本框 4"/>
          <p:cNvSpPr txBox="1"/>
          <p:nvPr/>
        </p:nvSpPr>
        <p:spPr>
          <a:xfrm>
            <a:off x="684009" y="1200090"/>
            <a:ext cx="59436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2024.8</a:t>
            </a:r>
            <a:r>
              <a:rPr lang="zh-CN" altLang="en-US" sz="20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20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Release</a:t>
            </a:r>
            <a:endParaRPr lang="en-US" altLang="zh-CN" sz="2000" b="1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455062" y="6400800"/>
            <a:ext cx="1334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Exploration</a:t>
            </a:r>
            <a:r>
              <a:rPr lang="en-US" altLang="zh-CN" sz="1200" b="0" i="0" dirty="0">
                <a:solidFill>
                  <a:srgbClr val="010101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altLang="zh-CN" sz="1200" b="0" i="0" dirty="0">
              <a:solidFill>
                <a:srgbClr val="010101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en-US" altLang="zh-CN" sz="1200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2021,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1, 20210153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19"/>
          <p:cNvSpPr/>
          <p:nvPr/>
        </p:nvSpPr>
        <p:spPr>
          <a:xfrm>
            <a:off x="988808" y="1600201"/>
            <a:ext cx="10577493" cy="2566301"/>
          </a:xfrm>
          <a:prstGeom prst="roundRect">
            <a:avLst>
              <a:gd name="adj" fmla="val 5826"/>
            </a:avLst>
          </a:prstGeom>
          <a:noFill/>
          <a:ln>
            <a:solidFill>
              <a:srgbClr val="FE4C5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Rounded Rectangle 19"/>
          <p:cNvSpPr/>
          <p:nvPr/>
        </p:nvSpPr>
        <p:spPr>
          <a:xfrm>
            <a:off x="988808" y="4267200"/>
            <a:ext cx="10577494" cy="2566301"/>
          </a:xfrm>
          <a:prstGeom prst="roundRect">
            <a:avLst>
              <a:gd name="adj" fmla="val 5826"/>
            </a:avLst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7. Welcome to Join Us</a:t>
            </a:r>
            <a:endParaRPr lang="zh-CN" altLang="en-US" sz="36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3355" y="1212009"/>
            <a:ext cx="10269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spc="-10" dirty="0" err="1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IPSBrain</a:t>
            </a:r>
            <a:r>
              <a:rPr lang="en-US" altLang="zh-CN" sz="24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 spc="-10" dirty="0" err="1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Wechat</a:t>
            </a:r>
            <a:r>
              <a:rPr lang="en-US" altLang="zh-CN" sz="24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 Group</a:t>
            </a:r>
            <a:endParaRPr lang="zh-CN" altLang="en-US" sz="2400" b="1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3"/>
          <a:stretch>
            <a:fillRect/>
          </a:stretch>
        </p:blipFill>
        <p:spPr>
          <a:xfrm>
            <a:off x="4082716" y="1638936"/>
            <a:ext cx="4908884" cy="52029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5755" y="6237614"/>
            <a:ext cx="10269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spc="-10" dirty="0" err="1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IPSBrain</a:t>
            </a:r>
            <a:r>
              <a:rPr lang="en-US" altLang="zh-CN" sz="2400" b="1" spc="-10" dirty="0">
                <a:solidFill>
                  <a:srgbClr val="13345F"/>
                </a:solidFill>
                <a:latin typeface="微软雅黑" panose="020B0503020204020204" charset="-122"/>
                <a:ea typeface="微软雅黑" panose="020B0503020204020204" charset="-122"/>
              </a:rPr>
              <a:t>: www.ipsbrain.com</a:t>
            </a:r>
            <a:endParaRPr lang="zh-CN" altLang="en-US" sz="2400" b="1" spc="-10" dirty="0">
              <a:solidFill>
                <a:srgbClr val="13345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Thank you for your attention </a:t>
            </a:r>
            <a:endParaRPr lang="zh-CN" altLang="en-US" sz="36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48200" y="6305159"/>
            <a:ext cx="502983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00008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Group website: www.zhaolinalab.com</a:t>
            </a:r>
            <a:endParaRPr lang="zh-CN" altLang="en-US" sz="2000" b="1" dirty="0">
              <a:solidFill>
                <a:srgbClr val="00008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58706" y="6305159"/>
            <a:ext cx="415049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00008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My</a:t>
            </a:r>
            <a:r>
              <a:rPr lang="zh-CN" altLang="en-US" sz="2000" b="1" dirty="0">
                <a:solidFill>
                  <a:srgbClr val="00008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000" b="1">
                <a:solidFill>
                  <a:srgbClr val="00008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Email: </a:t>
            </a:r>
            <a:r>
              <a:rPr lang="en-US" altLang="zh-CN" sz="2000" b="1" dirty="0">
                <a:solidFill>
                  <a:srgbClr val="00008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linazhao@ihep.ac.cn</a:t>
            </a:r>
            <a:endParaRPr lang="zh-CN" altLang="en-US" sz="2000" b="1" dirty="0">
              <a:solidFill>
                <a:srgbClr val="00008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03829" y="1091003"/>
            <a:ext cx="7326043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Thank all collaborators for their support! </a:t>
            </a:r>
            <a:endParaRPr lang="en-US" altLang="zh-CN" sz="2400" b="1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lvl="0" algn="ctr" defTabSz="457200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Thank all colleagues and students for their help!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329925"/>
            <a:ext cx="8779021" cy="37815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1084500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1. Background: </a:t>
            </a:r>
            <a:r>
              <a:rPr lang="en-US" altLang="zh-CN" sz="28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en-US" altLang="zh-CN" sz="28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th-generation synchrotron source</a:t>
            </a:r>
            <a:endParaRPr lang="zh-CN" altLang="en-US" sz="28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Picture 4" descr="photo credit to Felix Gerlach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15288"/>
          <a:stretch>
            <a:fillRect/>
          </a:stretch>
        </p:blipFill>
        <p:spPr bwMode="auto">
          <a:xfrm>
            <a:off x="436365" y="1240991"/>
            <a:ext cx="3955932" cy="207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75" y="1268906"/>
            <a:ext cx="1500473" cy="531813"/>
          </a:xfrm>
          <a:prstGeom prst="rect">
            <a:avLst/>
          </a:prstGeom>
        </p:spPr>
      </p:pic>
      <p:pic>
        <p:nvPicPr>
          <p:cNvPr id="19" name="Picture 6" descr="ESRF Pho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 r="19230"/>
          <a:stretch>
            <a:fillRect/>
          </a:stretch>
        </p:blipFill>
        <p:spPr bwMode="auto">
          <a:xfrm>
            <a:off x="4562578" y="1240991"/>
            <a:ext cx="3403726" cy="207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288" y="1268907"/>
            <a:ext cx="757567" cy="897552"/>
          </a:xfrm>
          <a:prstGeom prst="rect">
            <a:avLst/>
          </a:prstGeom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8" b="7087"/>
          <a:stretch>
            <a:fillRect/>
          </a:stretch>
        </p:blipFill>
        <p:spPr bwMode="auto">
          <a:xfrm>
            <a:off x="8120303" y="1240991"/>
            <a:ext cx="3647886" cy="207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5220" y="1260380"/>
            <a:ext cx="755259" cy="76238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40423" y="871659"/>
            <a:ext cx="314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 i="0" dirty="0">
                <a:effectLst/>
                <a:latin typeface="+mn-ea"/>
              </a:rPr>
              <a:t>MAX IV Laboratory</a:t>
            </a:r>
            <a:r>
              <a:rPr lang="zh-CN" altLang="en-US" b="1" i="0" dirty="0">
                <a:effectLst/>
                <a:latin typeface="+mn-ea"/>
              </a:rPr>
              <a:t> </a:t>
            </a:r>
            <a:r>
              <a:rPr lang="en-US" altLang="zh-CN" b="1" i="0" dirty="0">
                <a:effectLst/>
                <a:latin typeface="+mn-ea"/>
              </a:rPr>
              <a:t>2016</a:t>
            </a:r>
            <a:endParaRPr lang="en-US" b="1" i="0" dirty="0">
              <a:effectLst/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87235" y="885617"/>
            <a:ext cx="314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b="1" i="0" dirty="0">
                <a:effectLst/>
                <a:latin typeface="+mn-ea"/>
              </a:rPr>
              <a:t>ESRF</a:t>
            </a:r>
            <a:r>
              <a:rPr lang="en-US" altLang="zh-CN" b="1" dirty="0">
                <a:latin typeface="+mn-ea"/>
              </a:rPr>
              <a:t>-BES</a:t>
            </a:r>
            <a:r>
              <a:rPr lang="zh-CN" altLang="en-US" b="1" dirty="0">
                <a:latin typeface="+mn-ea"/>
              </a:rPr>
              <a:t> </a:t>
            </a:r>
            <a:r>
              <a:rPr lang="en-US" altLang="zh-CN" b="1" i="0" dirty="0">
                <a:effectLst/>
                <a:latin typeface="+mn-ea"/>
              </a:rPr>
              <a:t>2020</a:t>
            </a:r>
            <a:endParaRPr lang="en-US" b="1" i="0" dirty="0">
              <a:effectLst/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70018" y="885617"/>
            <a:ext cx="314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b="1" i="0" dirty="0">
                <a:effectLst/>
                <a:latin typeface="+mn-ea"/>
              </a:rPr>
              <a:t>SIRIUS3</a:t>
            </a:r>
            <a:r>
              <a:rPr lang="zh-CN" altLang="en-US" b="1" dirty="0">
                <a:latin typeface="+mn-ea"/>
              </a:rPr>
              <a:t> </a:t>
            </a:r>
            <a:r>
              <a:rPr lang="en-US" altLang="zh-CN" b="1" i="0" dirty="0">
                <a:effectLst/>
                <a:latin typeface="+mn-ea"/>
              </a:rPr>
              <a:t>2020</a:t>
            </a:r>
            <a:endParaRPr lang="en-US" b="1" i="0" dirty="0">
              <a:effectLst/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477" y="3397864"/>
            <a:ext cx="11209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In China, two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th-generation synchrotron radiation facilities are being constructed</a:t>
            </a:r>
            <a:r>
              <a:rPr lang="en-US" altLang="zh-CN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4261" y="6441528"/>
            <a:ext cx="4725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Multidisciplinary Research Platforms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3" y="4085420"/>
            <a:ext cx="4725648" cy="232793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6" y="4082920"/>
            <a:ext cx="4842544" cy="233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847002" y="3739321"/>
            <a:ext cx="5326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Hefei </a:t>
            </a:r>
            <a:r>
              <a:rPr lang="en-US" altLang="zh-CN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Advanced</a:t>
            </a:r>
            <a:r>
              <a:rPr 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Light</a:t>
            </a:r>
            <a:r>
              <a:rPr 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Facility</a:t>
            </a:r>
            <a:r>
              <a:rPr 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–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HALF</a:t>
            </a:r>
            <a:r>
              <a:rPr lang="zh-CN" alt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2028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74261" y="3723932"/>
            <a:ext cx="539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en-US" altLang="zh-CN" b="1" dirty="0" err="1">
                <a:latin typeface="微软雅黑" panose="020B0503020204020204" charset="-122"/>
                <a:ea typeface="微软雅黑" panose="020B0503020204020204" charset="-122"/>
              </a:rPr>
              <a:t>igh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Energy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Photon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Source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–</a:t>
            </a:r>
            <a:r>
              <a:rPr lang="zh-CN" alt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HEPS</a:t>
            </a:r>
            <a:r>
              <a:rPr lang="zh-CN" alt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2025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739944" y="6441528"/>
            <a:ext cx="5433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Major Science and Technology Infrastructure </a:t>
            </a:r>
            <a:endParaRPr lang="en-US" dirty="0"/>
          </a:p>
        </p:txBody>
      </p:sp>
      <p:sp>
        <p:nvSpPr>
          <p:cNvPr id="42" name="AutoShape 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1. Background: </a:t>
            </a:r>
            <a:r>
              <a:rPr lang="en-US" altLang="zh-CN" sz="28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High Energy Photon Source (HEPS)</a:t>
            </a:r>
            <a:r>
              <a:rPr lang="en-US" altLang="zh-CN" sz="2800" b="1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8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3070" y="1287147"/>
            <a:ext cx="5900342" cy="331492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618759" y="4728238"/>
            <a:ext cx="11261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beam energy is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GeV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brightness is more than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1×10</a:t>
            </a:r>
            <a:r>
              <a:rPr lang="en-US" altLang="zh-CN" sz="20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22</a:t>
            </a:r>
            <a:r>
              <a:rPr lang="zh-CN" altLang="en-US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phs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/s/mm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/mrad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/0.1%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BW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horizontal emittance of the electron beam becomes better than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pm·rad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More than </a:t>
            </a:r>
            <a:r>
              <a:rPr lang="en-US" sz="20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r>
              <a:rPr lang="en-US" sz="2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high-performance beamlines and stations can be constructed</a:t>
            </a:r>
            <a:endParaRPr lang="en-US" sz="20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sz="2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rovide highly brilliant and highly coherent X-rays with photon energy up to </a:t>
            </a:r>
            <a:r>
              <a:rPr lang="en-US" sz="20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300 keV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04737" y="1253131"/>
            <a:ext cx="4837614" cy="3359261"/>
            <a:chOff x="322377" y="1108753"/>
            <a:chExt cx="4837614" cy="3359261"/>
          </a:xfrm>
        </p:grpSpPr>
        <p:pic>
          <p:nvPicPr>
            <p:cNvPr id="4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2" t="11984" r="13774" b="14106"/>
            <a:stretch>
              <a:fillRect/>
            </a:stretch>
          </p:blipFill>
          <p:spPr>
            <a:xfrm>
              <a:off x="322377" y="1108753"/>
              <a:ext cx="4837614" cy="3359261"/>
            </a:xfrm>
            <a:prstGeom prst="rect">
              <a:avLst/>
            </a:prstGeom>
          </p:spPr>
        </p:pic>
        <p:sp>
          <p:nvSpPr>
            <p:cNvPr id="8" name="TextBox 11"/>
            <p:cNvSpPr txBox="1"/>
            <p:nvPr/>
          </p:nvSpPr>
          <p:spPr>
            <a:xfrm>
              <a:off x="3272276" y="2478860"/>
              <a:ext cx="1813317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 err="1"/>
                <a:t>Huairou</a:t>
              </a:r>
              <a:r>
                <a:rPr lang="en-US" altLang="zh-CN" dirty="0"/>
                <a:t>,</a:t>
              </a:r>
              <a:r>
                <a:rPr lang="zh-CN" altLang="en-US" dirty="0"/>
                <a:t> </a:t>
              </a:r>
              <a:r>
                <a:rPr lang="en-US" altLang="zh-CN" dirty="0"/>
                <a:t>Beijing</a:t>
              </a:r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2276" y="2031464"/>
              <a:ext cx="371838" cy="3718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12617" y="2176057"/>
            <a:ext cx="7257385" cy="3843847"/>
            <a:chOff x="2212617" y="2176057"/>
            <a:chExt cx="7257385" cy="3843847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617" y="2176057"/>
              <a:ext cx="7257385" cy="3843847"/>
            </a:xfrm>
            <a:prstGeom prst="rect">
              <a:avLst/>
            </a:prstGeom>
          </p:spPr>
        </p:pic>
        <p:sp>
          <p:nvSpPr>
            <p:cNvPr id="20" name="TextBox 9"/>
            <p:cNvSpPr txBox="1"/>
            <p:nvPr/>
          </p:nvSpPr>
          <p:spPr>
            <a:xfrm>
              <a:off x="2355771" y="2247506"/>
              <a:ext cx="2109997" cy="432000"/>
            </a:xfrm>
            <a:prstGeom prst="snip2SameRect">
              <a:avLst/>
            </a:prstGeom>
            <a:solidFill>
              <a:srgbClr val="9CBB58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ts val="1720"/>
                </a:lnSpc>
              </a:pP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Image</a:t>
              </a:r>
              <a:r>
                <a:rPr lang="zh-CN" altLang="en-US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en-US" altLang="zh-CN" sz="16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ts val="1720"/>
                </a:lnSpc>
              </a:pP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Big</a:t>
              </a:r>
              <a:r>
                <a:rPr lang="zh-CN" altLang="en-US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Data</a:t>
              </a:r>
              <a:endParaRPr lang="en-US" sz="1600" dirty="0"/>
            </a:p>
          </p:txBody>
        </p:sp>
        <p:sp>
          <p:nvSpPr>
            <p:cNvPr id="21" name="TextBox 10"/>
            <p:cNvSpPr txBox="1"/>
            <p:nvPr/>
          </p:nvSpPr>
          <p:spPr>
            <a:xfrm>
              <a:off x="4868602" y="2247506"/>
              <a:ext cx="1980794" cy="432000"/>
            </a:xfrm>
            <a:prstGeom prst="snip2SameRect">
              <a:avLst/>
            </a:prstGeom>
            <a:solidFill>
              <a:srgbClr val="5EAFA6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ts val="1720"/>
                </a:lnSpc>
              </a:pP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Spectroscopy</a:t>
              </a:r>
              <a:r>
                <a:rPr lang="zh-CN" altLang="en-US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b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</a:b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Big</a:t>
              </a:r>
              <a:r>
                <a:rPr lang="zh-CN" altLang="en-US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Data</a:t>
              </a:r>
              <a:endParaRPr lang="en-US" sz="1600" dirty="0"/>
            </a:p>
          </p:txBody>
        </p:sp>
        <p:sp>
          <p:nvSpPr>
            <p:cNvPr id="22" name="TextBox 11"/>
            <p:cNvSpPr txBox="1"/>
            <p:nvPr/>
          </p:nvSpPr>
          <p:spPr>
            <a:xfrm>
              <a:off x="7268914" y="2247506"/>
              <a:ext cx="2109997" cy="432000"/>
            </a:xfrm>
            <a:prstGeom prst="snip2SameRect">
              <a:avLst/>
            </a:prstGeom>
            <a:solidFill>
              <a:srgbClr val="7F63A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ts val="1720"/>
                </a:lnSpc>
              </a:pP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Diffraction</a:t>
              </a:r>
              <a:r>
                <a:rPr lang="zh-CN" altLang="en-US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en-US" altLang="zh-CN" sz="16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ts val="1720"/>
                </a:lnSpc>
              </a:pP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Big</a:t>
              </a:r>
              <a:r>
                <a:rPr lang="zh-CN" altLang="en-US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Data</a:t>
              </a:r>
              <a:endParaRPr lang="en-US" sz="1600" dirty="0"/>
            </a:p>
          </p:txBody>
        </p:sp>
        <p:sp>
          <p:nvSpPr>
            <p:cNvPr id="23" name="TextBox 13"/>
            <p:cNvSpPr txBox="1"/>
            <p:nvPr/>
          </p:nvSpPr>
          <p:spPr>
            <a:xfrm>
              <a:off x="3040855" y="4426722"/>
              <a:ext cx="5636287" cy="823302"/>
            </a:xfrm>
            <a:prstGeom prst="rect">
              <a:avLst/>
            </a:prstGeom>
            <a:solidFill>
              <a:srgbClr val="DFE7D3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ts val="1920"/>
                </a:lnSpc>
              </a:pP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Data volume</a:t>
              </a:r>
              <a:r>
                <a:rPr lang="zh-CN" altLang="en-US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~</a:t>
              </a:r>
              <a:r>
                <a:rPr lang="zh-CN" altLang="en-US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r>
                <a:rPr lang="zh-CN" altLang="en-US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PB/day</a:t>
              </a:r>
              <a:endParaRPr lang="en-US" altLang="zh-CN" sz="16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ts val="1920"/>
                </a:lnSpc>
              </a:pP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Urgent need: </a:t>
              </a:r>
              <a:r>
                <a:rPr lang="en-US" altLang="zh-CN" sz="1600" b="1" dirty="0">
                  <a:solidFill>
                    <a:srgbClr val="0070C1"/>
                  </a:solidFill>
                  <a:latin typeface="微软雅黑" panose="020B0503020204020204" charset="-122"/>
                  <a:ea typeface="微软雅黑" panose="020B0503020204020204" charset="-122"/>
                </a:rPr>
                <a:t>dedicated </a:t>
              </a: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artificial intelligence algorithms to achieve </a:t>
              </a:r>
              <a:r>
                <a:rPr lang="en-US" altLang="zh-CN" sz="1600" b="1" dirty="0">
                  <a:solidFill>
                    <a:srgbClr val="0070C1"/>
                  </a:solidFill>
                  <a:latin typeface="微软雅黑" panose="020B0503020204020204" charset="-122"/>
                  <a:ea typeface="微软雅黑" panose="020B0503020204020204" charset="-122"/>
                </a:rPr>
                <a:t>scientific</a:t>
              </a:r>
              <a:r>
                <a:rPr lang="en-US" altLang="zh-CN" sz="1600" b="1" dirty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big data mining</a:t>
              </a:r>
              <a:endParaRPr lang="en-US" altLang="zh-CN" sz="16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74598" y="1185954"/>
            <a:ext cx="11524602" cy="85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0" lvl="2" indent="-51435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Urgent demand 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for the application of 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4th generation synchrotron source including HEPS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000" b="1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2. Multimodal Data Analysis Demand</a:t>
            </a:r>
            <a:endParaRPr lang="zh-CN" altLang="en-US" sz="28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-787085" y="987434"/>
            <a:ext cx="2286278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30000"/>
              </a:lnSpc>
              <a:buClr>
                <a:srgbClr val="C00000"/>
              </a:buClr>
            </a:pP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Image</a:t>
            </a:r>
            <a:endParaRPr lang="en-US" altLang="zh-CN" sz="2000" b="1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25" name="图片 3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28" y="1216981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内容占位符 2"/>
          <p:cNvSpPr txBox="1"/>
          <p:nvPr/>
        </p:nvSpPr>
        <p:spPr>
          <a:xfrm>
            <a:off x="1072486" y="1381738"/>
            <a:ext cx="10510125" cy="6905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kern="1200" dirty="0">
                <a:solidFill>
                  <a:sysClr val="windowText" lastClr="000000"/>
                </a:solidFill>
                <a:latin typeface="微软雅黑" panose="020B0503020204020204" charset="-122"/>
              </a:rPr>
              <a:t>Quantitative three-dimensional imaging analysis of HfO</a:t>
            </a:r>
            <a:r>
              <a:rPr lang="en-US" altLang="zh-CN" sz="2000" kern="1200" baseline="-25000" dirty="0">
                <a:solidFill>
                  <a:sysClr val="windowText" lastClr="000000"/>
                </a:solidFill>
                <a:latin typeface="微软雅黑" panose="020B0503020204020204" charset="-122"/>
              </a:rPr>
              <a:t>2</a:t>
            </a:r>
            <a:r>
              <a:rPr lang="en-US" altLang="zh-CN" sz="2000" kern="1200" dirty="0">
                <a:solidFill>
                  <a:sysClr val="windowText" lastClr="000000"/>
                </a:solidFill>
                <a:latin typeface="微软雅黑" panose="020B0503020204020204" charset="-122"/>
              </a:rPr>
              <a:t> NPs in single cells via deep learning aided Nano-CT</a:t>
            </a:r>
            <a:endParaRPr lang="en-US" sz="2000" kern="1200" dirty="0">
              <a:solidFill>
                <a:sysClr val="windowText" lastClr="000000"/>
              </a:solidFill>
              <a:latin typeface="微软雅黑" panose="020B050302020402020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301" y="2237091"/>
            <a:ext cx="4970934" cy="444685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2.1 Image Data Analysis by AI Aiding</a:t>
            </a:r>
            <a:endParaRPr lang="zh-CN" altLang="en-US" sz="28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86235" y="5206951"/>
            <a:ext cx="8463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https://github.com/LinaZhaoAIGroup/Nano-CT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-787085" y="987434"/>
            <a:ext cx="2286278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30000"/>
              </a:lnSpc>
              <a:buClr>
                <a:srgbClr val="C00000"/>
              </a:buClr>
            </a:pP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Image</a:t>
            </a:r>
            <a:endParaRPr lang="en-US" altLang="zh-CN" sz="2000" b="1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25" name="图片 3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28" y="1216981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内容占位符 2"/>
          <p:cNvSpPr txBox="1"/>
          <p:nvPr/>
        </p:nvSpPr>
        <p:spPr>
          <a:xfrm>
            <a:off x="1072486" y="1381738"/>
            <a:ext cx="10510125" cy="6905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kern="1200" dirty="0">
                <a:solidFill>
                  <a:sysClr val="windowText" lastClr="000000"/>
                </a:solidFill>
                <a:latin typeface="微软雅黑" panose="020B0503020204020204" charset="-122"/>
              </a:rPr>
              <a:t>Quantitative three-dimensional imaging analysis of HfO</a:t>
            </a:r>
            <a:r>
              <a:rPr lang="en-US" altLang="zh-CN" sz="2000" kern="1200" baseline="-25000" dirty="0">
                <a:solidFill>
                  <a:sysClr val="windowText" lastClr="000000"/>
                </a:solidFill>
                <a:latin typeface="微软雅黑" panose="020B0503020204020204" charset="-122"/>
              </a:rPr>
              <a:t>2</a:t>
            </a:r>
            <a:r>
              <a:rPr lang="en-US" altLang="zh-CN" sz="2000" kern="1200" dirty="0">
                <a:solidFill>
                  <a:sysClr val="windowText" lastClr="000000"/>
                </a:solidFill>
                <a:latin typeface="微软雅黑" panose="020B0503020204020204" charset="-122"/>
              </a:rPr>
              <a:t> NPs in single cells via deep learning aided Nano-CT</a:t>
            </a:r>
            <a:endParaRPr lang="en-US" sz="2000" kern="1200" dirty="0">
              <a:solidFill>
                <a:sysClr val="windowText" lastClr="000000"/>
              </a:solidFill>
              <a:latin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366070" y="3155121"/>
            <a:ext cx="4587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Comparison test results of different models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GillSans" panose="020B0502020104020203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394" y="3854294"/>
            <a:ext cx="5920586" cy="148713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55" y="3226715"/>
            <a:ext cx="5240283" cy="2414303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60618" y="5870566"/>
            <a:ext cx="39848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The comprehensive layout of the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CSUNet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 network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GillSans" panose="020B0502020104020203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2.1 Image Data Analysis by AI Aiding</a:t>
            </a:r>
            <a:endParaRPr lang="zh-CN" altLang="en-US" sz="28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内容占位符 2"/>
          <p:cNvSpPr txBox="1"/>
          <p:nvPr/>
        </p:nvSpPr>
        <p:spPr>
          <a:xfrm>
            <a:off x="289875" y="2353397"/>
            <a:ext cx="10510125" cy="6905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kern="1200" dirty="0">
                <a:solidFill>
                  <a:sysClr val="windowText" lastClr="000000"/>
                </a:solidFill>
                <a:latin typeface="微软雅黑" panose="020B0503020204020204" charset="-122"/>
              </a:rPr>
              <a:t>Training dataset: 284 images (&gt;300 pixels)</a:t>
            </a:r>
            <a:endParaRPr lang="en-US" altLang="en-US" sz="2000" kern="1200" dirty="0">
              <a:solidFill>
                <a:sysClr val="windowText" lastClr="000000"/>
              </a:solidFill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7043" y="6347898"/>
            <a:ext cx="9547768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r">
              <a:lnSpc>
                <a:spcPct val="130000"/>
              </a:lnSpc>
              <a:buClr>
                <a:srgbClr val="0000CC"/>
              </a:buClr>
            </a:pPr>
            <a:r>
              <a:rPr lang="en-US" altLang="zh-CN" sz="1600" b="1" dirty="0" err="1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Zuoxin</a:t>
            </a:r>
            <a:r>
              <a:rPr lang="en-US" altLang="zh-CN" sz="16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Xi, …, Lina Zhao*, </a:t>
            </a:r>
            <a:r>
              <a:rPr lang="en-US" altLang="zh-CN" sz="1600" b="1" i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ACS Nano</a:t>
            </a:r>
            <a:r>
              <a:rPr lang="en-US" altLang="zh-CN" sz="16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18, 22378, </a:t>
            </a:r>
            <a:r>
              <a:rPr lang="en-US" altLang="zh-CN" sz="16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2024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en-US" altLang="zh-CN" sz="1600" kern="0" dirty="0">
              <a:latin typeface="微软雅黑" panose="020B0503020204020204" charset="-122"/>
              <a:ea typeface="微软雅黑" panose="020B0503020204020204" charset="-122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-787085" y="987434"/>
            <a:ext cx="2286278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30000"/>
              </a:lnSpc>
              <a:buClr>
                <a:srgbClr val="C00000"/>
              </a:buClr>
            </a:pP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Image</a:t>
            </a:r>
            <a:endParaRPr lang="en-US" altLang="zh-CN" sz="2000" b="1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25" name="图片 3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28" y="1216981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内容占位符 2"/>
          <p:cNvSpPr txBox="1"/>
          <p:nvPr/>
        </p:nvSpPr>
        <p:spPr>
          <a:xfrm>
            <a:off x="1072486" y="1470638"/>
            <a:ext cx="10510125" cy="6905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kern="1200" dirty="0">
                <a:solidFill>
                  <a:sysClr val="windowText" lastClr="000000"/>
                </a:solidFill>
                <a:latin typeface="微软雅黑" panose="020B0503020204020204" charset="-122"/>
              </a:rPr>
              <a:t>Quantitative three-dimensional imaging analysis of HfO</a:t>
            </a:r>
            <a:r>
              <a:rPr lang="en-US" altLang="zh-CN" sz="2000" kern="1200" baseline="-25000" dirty="0">
                <a:solidFill>
                  <a:sysClr val="windowText" lastClr="000000"/>
                </a:solidFill>
                <a:latin typeface="微软雅黑" panose="020B0503020204020204" charset="-122"/>
              </a:rPr>
              <a:t>2</a:t>
            </a:r>
            <a:r>
              <a:rPr lang="en-US" altLang="zh-CN" sz="2000" kern="1200" dirty="0">
                <a:solidFill>
                  <a:sysClr val="windowText" lastClr="000000"/>
                </a:solidFill>
                <a:latin typeface="微软雅黑" panose="020B0503020204020204" charset="-122"/>
              </a:rPr>
              <a:t> NPs in single cells via deep learning aided Nano-CT</a:t>
            </a:r>
            <a:endParaRPr lang="en-US" sz="2000" kern="1200" dirty="0">
              <a:solidFill>
                <a:sysClr val="windowText" lastClr="000000"/>
              </a:solidFill>
              <a:latin typeface="微软雅黑" panose="020B050302020402020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60" y="2324212"/>
            <a:ext cx="3960440" cy="402487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502" y="2564486"/>
            <a:ext cx="3500735" cy="1772162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4"/>
            </p:custDataLst>
          </p:nvPr>
        </p:nvSpPr>
        <p:spPr>
          <a:xfrm>
            <a:off x="6095999" y="4288159"/>
            <a:ext cx="5623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Visualization of the 3D structure for MCF-7 cells and HfO</a:t>
            </a:r>
            <a:r>
              <a:rPr kumimoji="0" lang="en-US" altLang="zh-CN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 NPs.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16180" y="4971576"/>
            <a:ext cx="6601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Quantitative analysis of metal NP uptake </a:t>
            </a:r>
            <a:endParaRPr lang="en-US" altLang="zh-CN" sz="2000" b="1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 algn="ctr"/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by cancer cells: basis for nanomedicine design</a:t>
            </a:r>
            <a:endParaRPr lang="en-US" altLang="zh-CN" sz="2000" b="1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297043" y="6347898"/>
            <a:ext cx="9547768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r">
              <a:lnSpc>
                <a:spcPct val="130000"/>
              </a:lnSpc>
              <a:buClr>
                <a:srgbClr val="0000CC"/>
              </a:buClr>
            </a:pPr>
            <a:r>
              <a:rPr lang="en-US" altLang="zh-CN" sz="1600" b="1" dirty="0" err="1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Zuoxin</a:t>
            </a:r>
            <a:r>
              <a:rPr lang="en-US" altLang="zh-CN" sz="16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Xi, …, Lina Zhao*, </a:t>
            </a:r>
            <a:r>
              <a:rPr lang="en-US" altLang="zh-CN" sz="1600" b="1" i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ACS Nano</a:t>
            </a:r>
            <a:r>
              <a:rPr lang="en-US" altLang="zh-CN" sz="16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18, 22378, </a:t>
            </a:r>
            <a:r>
              <a:rPr lang="en-US" altLang="zh-CN" sz="16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2024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en-US" altLang="zh-CN" sz="1600" kern="0" dirty="0">
              <a:latin typeface="微软雅黑" panose="020B0503020204020204" charset="-122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2.1 Image Data Analysis by AI Aiding</a:t>
            </a:r>
            <a:endParaRPr lang="zh-CN" altLang="en-US" sz="28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" name="图片 3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28" y="765160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419735" y="2485103"/>
            <a:ext cx="140110" cy="80378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1446674" cy="65964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2.2 </a:t>
            </a:r>
            <a:r>
              <a:rPr lang="en-US" altLang="zh-CN" sz="27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SHARP: Fast, High-quality Synchrotron CT Reconstruction</a:t>
            </a:r>
            <a:br>
              <a:rPr lang="x-none" altLang="zh-CN" sz="3600" dirty="0">
                <a:solidFill>
                  <a:srgbClr val="04123D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zh-CN" altLang="en-US" sz="2800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object 18" descr="7b0a202020202262756c6c6574223a20227b5c2263617465676f727949645c223a5c225c222c5c2274656d706c61746549645c223a32303233313634357d220a7d0a"/>
          <p:cNvSpPr txBox="1"/>
          <p:nvPr/>
        </p:nvSpPr>
        <p:spPr>
          <a:xfrm>
            <a:off x="1044113" y="884407"/>
            <a:ext cx="11500239" cy="154813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lang="en-US" altLang="zh-CN" sz="2400" b="1" spc="-10" dirty="0">
                <a:solidFill>
                  <a:srgbClr val="13345F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Research Background	</a:t>
            </a:r>
            <a:endParaRPr lang="en-US" altLang="zh-CN" sz="2400" b="1" spc="-10" dirty="0">
              <a:solidFill>
                <a:srgbClr val="13345F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SRCT offers </a:t>
            </a:r>
            <a:r>
              <a:rPr lang="en-US" altLang="en-US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µ</a:t>
            </a: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m-level, non-destructive 3D imaging.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High-pixel data (TB-scale) makes reconstruction bottleneck—fast, accurate algorithms are critical.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12700" indent="457200">
              <a:spcBef>
                <a:spcPts val="500"/>
              </a:spcBef>
            </a:pP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</p:txBody>
      </p:sp>
      <p:pic>
        <p:nvPicPr>
          <p:cNvPr id="198" name="图形 19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607" y="2534772"/>
            <a:ext cx="6438900" cy="4030345"/>
          </a:xfrm>
          <a:prstGeom prst="rect">
            <a:avLst/>
          </a:prstGeom>
        </p:spPr>
      </p:pic>
      <p:sp>
        <p:nvSpPr>
          <p:cNvPr id="10" name="object 18" descr="7b0a202020202262756c6c6574223a20227b5c2263617465676f727949645c223a5c225c222c5c2274656d706c61746549645c223a32303233313634357d220a7d0a"/>
          <p:cNvSpPr txBox="1"/>
          <p:nvPr/>
        </p:nvSpPr>
        <p:spPr>
          <a:xfrm>
            <a:off x="6739060" y="4121101"/>
            <a:ext cx="5076190" cy="2357120"/>
          </a:xfrm>
          <a:prstGeom prst="rect">
            <a:avLst/>
          </a:prstGeom>
        </p:spPr>
        <p:txBody>
          <a:bodyPr vert="horz" wrap="square" lIns="0" tIns="63500" rIns="0" bIns="0" rtlCol="0">
            <a:noAutofit/>
          </a:bodyPr>
          <a:lstStyle/>
          <a:p>
            <a:pPr marL="12700">
              <a:spcBef>
                <a:spcPts val="500"/>
              </a:spcBef>
            </a:pPr>
            <a:r>
              <a:rPr lang="en-US" altLang="zh-CN" sz="2400" b="1" spc="-10" dirty="0">
                <a:solidFill>
                  <a:srgbClr val="13345F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What’s New</a:t>
            </a:r>
            <a:r>
              <a:rPr lang="en-US" altLang="zh-CN" sz="24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	</a:t>
            </a:r>
            <a:endParaRPr lang="en-US" altLang="zh-CN" sz="24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Unified end-to-end pipeline that maps sinograms directly to tomograms.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469900" lvl="1">
              <a:spcBef>
                <a:spcPts val="5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altLang="zh-CN" sz="2000" spc="-10" dirty="0">
                <a:solidFill>
                  <a:srgbClr val="13345F"/>
                </a:solidFill>
                <a:latin typeface="Times New Roman Regular" panose="02020603050405020304" charset="0"/>
                <a:ea typeface="微软雅黑" panose="020B0503020204020204" charset="-122"/>
                <a:cs typeface="Times New Roman Regular" panose="02020603050405020304" charset="0"/>
              </a:rPr>
              <a:t>Low-res latent reconstruction plus super-res upscaling slashes compute and artifacts.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03404" y="6347898"/>
            <a:ext cx="9547768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r">
              <a:lnSpc>
                <a:spcPct val="130000"/>
              </a:lnSpc>
              <a:buClr>
                <a:srgbClr val="0000CC"/>
              </a:buClr>
            </a:pPr>
            <a:r>
              <a:rPr lang="en-US" altLang="zh-CN" sz="1600" b="1" i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Under Review</a:t>
            </a:r>
            <a:endParaRPr lang="en-US" altLang="zh-CN" sz="1600" kern="0" dirty="0">
              <a:latin typeface="微软雅黑" panose="020B0503020204020204" charset="-122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7" name="object 18" descr="7b0a202020202262756c6c6574223a20227b5c2263617465676f727949645c223a5c225c222c5c2274656d706c61746549645c223a32303233313634357d220a7d0a"/>
          <p:cNvSpPr txBox="1"/>
          <p:nvPr/>
        </p:nvSpPr>
        <p:spPr>
          <a:xfrm>
            <a:off x="6734951" y="2531071"/>
            <a:ext cx="11500239" cy="1672253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lang="en-US" altLang="zh-CN" sz="2400" b="1" spc="-10" dirty="0">
                <a:solidFill>
                  <a:srgbClr val="0000CC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SHARP</a:t>
            </a:r>
            <a:r>
              <a:rPr lang="zh-CN" altLang="en-US" sz="2400" b="1" spc="-10" dirty="0">
                <a:solidFill>
                  <a:srgbClr val="13345F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：</a:t>
            </a:r>
            <a:endParaRPr lang="en-US" altLang="zh-CN" sz="2400" b="1" spc="-10" dirty="0">
              <a:solidFill>
                <a:srgbClr val="13345F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  <a:p>
            <a:pPr marL="12700">
              <a:spcBef>
                <a:spcPts val="500"/>
              </a:spcBef>
            </a:pPr>
            <a:r>
              <a:rPr lang="en-US" altLang="zh-CN" sz="2400" spc="-10" dirty="0">
                <a:solidFill>
                  <a:srgbClr val="0000CC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S</a:t>
            </a:r>
            <a:r>
              <a:rPr lang="en-US" altLang="zh-CN" sz="2400" spc="-10" dirty="0"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uper </a:t>
            </a:r>
            <a:r>
              <a:rPr lang="en-US" altLang="zh-CN" sz="2400" spc="-10" dirty="0">
                <a:solidFill>
                  <a:srgbClr val="0000CC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H</a:t>
            </a:r>
            <a:r>
              <a:rPr lang="en-US" altLang="zh-CN" sz="2400" spc="-10" dirty="0"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igh-Resolution </a:t>
            </a:r>
            <a:r>
              <a:rPr lang="en-US" altLang="zh-CN" sz="2400" spc="-10" dirty="0">
                <a:solidFill>
                  <a:srgbClr val="0000CC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A</a:t>
            </a:r>
            <a:r>
              <a:rPr lang="en-US" altLang="zh-CN" sz="2400" spc="-10" dirty="0"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rtifacts </a:t>
            </a:r>
            <a:r>
              <a:rPr lang="en-US" altLang="zh-CN" sz="2400" spc="-10" dirty="0">
                <a:solidFill>
                  <a:srgbClr val="0000CC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R</a:t>
            </a:r>
            <a:r>
              <a:rPr lang="en-US" altLang="zh-CN" sz="2400" spc="-10" dirty="0"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emoval </a:t>
            </a:r>
            <a:endParaRPr lang="en-US" altLang="zh-CN" sz="2400" spc="-10" dirty="0"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  <a:p>
            <a:pPr marL="12700">
              <a:spcBef>
                <a:spcPts val="500"/>
              </a:spcBef>
            </a:pPr>
            <a:r>
              <a:rPr lang="en-US" altLang="zh-CN" sz="2400" spc="-10" dirty="0"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and Back-</a:t>
            </a:r>
            <a:r>
              <a:rPr lang="en-US" altLang="zh-CN" sz="2400" spc="-10" dirty="0">
                <a:solidFill>
                  <a:srgbClr val="0000CC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P</a:t>
            </a:r>
            <a:r>
              <a:rPr lang="en-US" altLang="zh-CN" sz="2400" spc="-10" dirty="0"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rojection</a:t>
            </a:r>
            <a:r>
              <a:rPr lang="en-US" altLang="zh-CN" sz="2400" b="1" spc="-10" dirty="0">
                <a:solidFill>
                  <a:srgbClr val="13345F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	</a:t>
            </a: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  <a:p>
            <a:pPr marL="12700" indent="457200">
              <a:spcBef>
                <a:spcPts val="500"/>
              </a:spcBef>
            </a:pPr>
            <a:endParaRPr lang="en-US" altLang="zh-CN" sz="2000" spc="-10" dirty="0">
              <a:solidFill>
                <a:srgbClr val="13345F"/>
              </a:solidFill>
              <a:latin typeface="Times New Roman Regular" panose="02020603050405020304" charset="0"/>
              <a:ea typeface="微软雅黑" panose="020B0503020204020204" charset="-122"/>
              <a:cs typeface="Times New Roman Regular" panose="0202060305040502030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</p:tagLst>
</file>

<file path=ppt/theme/theme1.xml><?xml version="1.0" encoding="utf-8"?>
<a:theme xmlns:a="http://schemas.openxmlformats.org/drawingml/2006/main" name="6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CJ2022</Template>
  <TotalTime>0</TotalTime>
  <Words>6749</Words>
  <Application>WPS 演示</Application>
  <PresentationFormat>宽屏</PresentationFormat>
  <Paragraphs>297</Paragraphs>
  <Slides>22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汉仪旗黑</vt:lpstr>
      <vt:lpstr>Times New Roman</vt:lpstr>
      <vt:lpstr>隶书</vt:lpstr>
      <vt:lpstr>报隶-简</vt:lpstr>
      <vt:lpstr>Arial Black</vt:lpstr>
      <vt:lpstr>FangSong</vt:lpstr>
      <vt:lpstr>Roboto</vt:lpstr>
      <vt:lpstr>苹方-简</vt:lpstr>
      <vt:lpstr>微软雅黑</vt:lpstr>
      <vt:lpstr>等线</vt:lpstr>
      <vt:lpstr>汉仪中等线KW</vt:lpstr>
      <vt:lpstr>Times New Roman</vt:lpstr>
      <vt:lpstr>GillSans</vt:lpstr>
      <vt:lpstr>黑体</vt:lpstr>
      <vt:lpstr>Times New Roman Bold</vt:lpstr>
      <vt:lpstr>Times New Roman Regular</vt:lpstr>
      <vt:lpstr>微软雅黑</vt:lpstr>
      <vt:lpstr>Calibri</vt:lpstr>
      <vt:lpstr>宋体</vt:lpstr>
      <vt:lpstr>Arial Unicode MS</vt:lpstr>
      <vt:lpstr>Helvetica Neue</vt:lpstr>
      <vt:lpstr>汉仪书宋二KW</vt:lpstr>
      <vt:lpstr>方正仿宋_GBK</vt:lpstr>
      <vt:lpstr>汉仪中黑KW</vt:lpstr>
      <vt:lpstr>6_Office 主题​​</vt:lpstr>
      <vt:lpstr>PowerPoint 演示文稿</vt:lpstr>
      <vt:lpstr>0. Intelligence Photon Source Brain (IPSBrain) </vt:lpstr>
      <vt:lpstr>1. Background: 4th-generation synchrotron source</vt:lpstr>
      <vt:lpstr>1. Background: High Energy Photon Source (HEPS) </vt:lpstr>
      <vt:lpstr>2. Multimodal Data Analysis Demand</vt:lpstr>
      <vt:lpstr>2.1 Image Data Analysis by AI Aiding</vt:lpstr>
      <vt:lpstr>2.1 Image Data Analysis by AI Aiding</vt:lpstr>
      <vt:lpstr>2.1 Image Data Analysis by AI Aiding</vt:lpstr>
      <vt:lpstr>2.2 SHARP: Fast, High-quality Synchrotron CT Reconstruction </vt:lpstr>
      <vt:lpstr>2.2 SHARP: Fast, High-quality Synchrotron CT Reconstruction </vt:lpstr>
      <vt:lpstr>2.2 SHARP: Fast, High-quality Synchrotron CT Reconstruction </vt:lpstr>
      <vt:lpstr>2.2 SHARP: Fast, High-quality Synchrotron CT Reconstruction </vt:lpstr>
      <vt:lpstr>2.3 Diffraction Data Analysis by AI Aiding</vt:lpstr>
      <vt:lpstr>2.3 Diffraction Data Analysis by AI Aiding</vt:lpstr>
      <vt:lpstr>2.4 EXAFS Data Analysis by AI Aiding</vt:lpstr>
      <vt:lpstr>3. Deployment of AI Aided Data Analysis </vt:lpstr>
      <vt:lpstr>3. Deployment of AI Aided Data Analysis </vt:lpstr>
      <vt:lpstr>4. Deployment Based on Large Language Model </vt:lpstr>
      <vt:lpstr>5. International Exchange </vt:lpstr>
      <vt:lpstr>6. Promotion and Application</vt:lpstr>
      <vt:lpstr>7. Welcome to Join Us</vt:lpstr>
      <vt:lpstr>Thank you for your attention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 Cao</dc:creator>
  <cp:lastModifiedBy>NN</cp:lastModifiedBy>
  <cp:revision>345</cp:revision>
  <dcterms:created xsi:type="dcterms:W3CDTF">2025-08-21T01:13:16Z</dcterms:created>
  <dcterms:modified xsi:type="dcterms:W3CDTF">2025-08-21T01:13:16Z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F0888BAF5472FB55AC72A668731348D5_43</vt:lpwstr>
  </property>
  <property fmtid="{D5CDD505-2E9C-101B-9397-08002B2CF9AE}" pid="3" name="KSOProductBuildVer">
    <vt:lpwstr>2052-6.0.2.8225</vt:lpwstr>
  </property>
</Properties>
</file>