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9" r:id="rId3"/>
    <p:sldId id="257" r:id="rId5"/>
    <p:sldId id="11719" r:id="rId6"/>
    <p:sldId id="11714" r:id="rId7"/>
    <p:sldId id="1844" r:id="rId8"/>
    <p:sldId id="1846" r:id="rId9"/>
    <p:sldId id="917" r:id="rId10"/>
    <p:sldId id="4587" r:id="rId11"/>
    <p:sldId id="1759" r:id="rId12"/>
    <p:sldId id="932" r:id="rId13"/>
    <p:sldId id="934" r:id="rId14"/>
    <p:sldId id="11716" r:id="rId15"/>
    <p:sldId id="11722" r:id="rId16"/>
    <p:sldId id="11723" r:id="rId17"/>
    <p:sldId id="11724" r:id="rId18"/>
    <p:sldId id="11725" r:id="rId19"/>
    <p:sldId id="935" r:id="rId20"/>
    <p:sldId id="11717" r:id="rId21"/>
    <p:sldId id="1752" r:id="rId22"/>
    <p:sldId id="259" r:id="rId23"/>
    <p:sldId id="11731" r:id="rId24"/>
    <p:sldId id="271" r:id="rId25"/>
    <p:sldId id="281" r:id="rId26"/>
    <p:sldId id="1756" r:id="rId27"/>
    <p:sldId id="297" r:id="rId28"/>
    <p:sldId id="1757" r:id="rId29"/>
    <p:sldId id="256" r:id="rId30"/>
    <p:sldId id="11727" r:id="rId31"/>
    <p:sldId id="11728" r:id="rId32"/>
    <p:sldId id="1758" r:id="rId33"/>
    <p:sldId id="268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55" autoAdjust="0"/>
    <p:restoredTop sz="94660"/>
  </p:normalViewPr>
  <p:slideViewPr>
    <p:cSldViewPr snapToGrid="0">
      <p:cViewPr>
        <p:scale>
          <a:sx n="67" d="100"/>
          <a:sy n="67" d="100"/>
        </p:scale>
        <p:origin x="336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C3D01-FF74-4CFE-906E-8950B2C1A0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BA172-09AE-4DD6-8DE2-5469DB6E5F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dirty="0">
                <a:latin typeface="宋体" pitchFamily="2" charset="-122"/>
                <a:ea typeface="Adobe 黑体 Std R" charset="-122"/>
              </a:rPr>
              <a:t>各位老师，同学，大家下午好，我是来自上海交通大学的谭金鑫，很荣幸能来到这次重味高精度计算研讨会和各位同行进行交流。我的报告题目是</a:t>
            </a:r>
            <a:r>
              <a:rPr kumimoji="0" lang="en-US" altLang="zh-CN" sz="1200" b="1" dirty="0">
                <a:latin typeface="Times New Roman" panose="02020603050405020304" charset="0"/>
                <a:cs typeface="Times New Roman" panose="02020603050405020304" charset="0"/>
              </a:rPr>
              <a:t>Collins-Soper Kernel from Lattice QCD</a:t>
            </a:r>
            <a:endParaRPr lang="zh-CN" altLang="en-US" dirty="0">
              <a:latin typeface="宋体" pitchFamily="2" charset="-122"/>
              <a:ea typeface="Adobe 黑体 Std R" charset="-122"/>
            </a:endParaRPr>
          </a:p>
        </p:txBody>
      </p:sp>
      <p:sp>
        <p:nvSpPr>
          <p:cNvPr id="1536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3F125756-3D49-CA49-B01E-D0543D315FBC}" type="slidenum">
              <a:rPr lang="zh-CN" altLang="en-US" sz="1200"/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从这个离散截断的</a:t>
            </a:r>
            <a:r>
              <a:rPr kumimoji="1" lang="en-US" altLang="zh-CN" dirty="0"/>
              <a:t>FT</a:t>
            </a:r>
            <a:r>
              <a:rPr kumimoji="1" lang="zh-CN" altLang="en-US" dirty="0"/>
              <a:t>出发，它从形式上，就非常适合做成</a:t>
            </a:r>
            <a:r>
              <a:rPr kumimoji="1" lang="en-US" altLang="zh-CN" dirty="0"/>
              <a:t>AI</a:t>
            </a:r>
            <a:r>
              <a:rPr kumimoji="1" lang="zh-CN" altLang="en-US" dirty="0"/>
              <a:t>反解的形式。无非就是坐标空间与动量空间的函数存在一个</a:t>
            </a:r>
            <a:r>
              <a:rPr kumimoji="1" lang="en-US" altLang="zh-CN" dirty="0"/>
              <a:t>kernel</a:t>
            </a:r>
            <a:r>
              <a:rPr kumimoji="1" lang="zh-CN" altLang="en-US" dirty="0"/>
              <a:t>的映射。那么，我们就可以构造一个最简单的神经网络，这个神经网络的</a:t>
            </a:r>
            <a:r>
              <a:rPr kumimoji="1" lang="en-US" altLang="zh-CN" dirty="0"/>
              <a:t>input</a:t>
            </a:r>
            <a:r>
              <a:rPr kumimoji="1" lang="zh-CN" altLang="en-US" dirty="0"/>
              <a:t>层就是动量空间的函数，</a:t>
            </a:r>
            <a:r>
              <a:rPr kumimoji="1" lang="en-US" altLang="zh-CN" dirty="0"/>
              <a:t>output</a:t>
            </a:r>
            <a:r>
              <a:rPr kumimoji="1" lang="zh-CN" altLang="en-US" dirty="0"/>
              <a:t>层就是坐标空间的函数，隐藏层我们就选了一个比较平滑的激活函数作为神经元。那很自然的，我们就可以用</a:t>
            </a:r>
            <a:r>
              <a:rPr kumimoji="1" lang="en-US" altLang="zh-CN" dirty="0"/>
              <a:t>input</a:t>
            </a:r>
            <a:r>
              <a:rPr kumimoji="1" lang="zh-CN" altLang="en-US" dirty="0"/>
              <a:t>的</a:t>
            </a:r>
            <a:r>
              <a:rPr kumimoji="1" lang="en-US" altLang="zh-CN" dirty="0"/>
              <a:t>phi(x)</a:t>
            </a:r>
            <a:r>
              <a:rPr kumimoji="1" lang="zh-CN" altLang="en-US" dirty="0"/>
              <a:t>做</a:t>
            </a:r>
            <a:r>
              <a:rPr kumimoji="1" lang="en-US" altLang="zh-CN" dirty="0"/>
              <a:t>FT</a:t>
            </a:r>
            <a:r>
              <a:rPr kumimoji="1" lang="zh-CN" altLang="en-US" dirty="0"/>
              <a:t>到坐标空间与</a:t>
            </a:r>
            <a:r>
              <a:rPr kumimoji="1" lang="en-US" altLang="zh-CN" dirty="0"/>
              <a:t>lattice</a:t>
            </a:r>
            <a:r>
              <a:rPr kumimoji="1" lang="zh-CN" altLang="en-US" dirty="0"/>
              <a:t>数据的</a:t>
            </a:r>
            <a:r>
              <a:rPr kumimoji="1" lang="en-US" altLang="zh-CN" dirty="0"/>
              <a:t>phi(z)</a:t>
            </a:r>
            <a:r>
              <a:rPr kumimoji="1" lang="zh-CN" altLang="en-US" dirty="0"/>
              <a:t>把损失函数定义出来。定义式中的</a:t>
            </a:r>
            <a:r>
              <a:rPr kumimoji="1" lang="en-US" altLang="zh-CN" dirty="0"/>
              <a:t>N</a:t>
            </a:r>
            <a:r>
              <a:rPr kumimoji="1" lang="zh-CN" altLang="en-US" dirty="0"/>
              <a:t>式格点</a:t>
            </a:r>
            <a:r>
              <a:rPr kumimoji="1" lang="en-US" altLang="zh-CN" dirty="0"/>
              <a:t>sample</a:t>
            </a:r>
            <a:r>
              <a:rPr kumimoji="1" lang="zh-CN" altLang="en-US"/>
              <a:t>的求和。这个</a:t>
            </a:r>
            <a:r>
              <a:rPr kumimoji="1" lang="zh-CN" altLang="en-US" dirty="0"/>
              <a:t>问题的复杂度很低，我们也要求训练的效率，因此我们用遗传算法就可以把</a:t>
            </a:r>
            <a:r>
              <a:rPr kumimoji="1" lang="en-US" altLang="zh-CN" dirty="0"/>
              <a:t>minimal</a:t>
            </a:r>
            <a:r>
              <a:rPr kumimoji="1" lang="zh-CN" altLang="en-US" dirty="0"/>
              <a:t>的损失函数求解出来。那刚刚提到这个问题我们只需要最最简单的神经网络就可以做，在实际做的过程中，我们尝试了最低的复杂度，只需要一层的隐藏层，以及</a:t>
            </a:r>
            <a:r>
              <a:rPr kumimoji="1" lang="en-US" altLang="zh-CN" dirty="0"/>
              <a:t>5</a:t>
            </a:r>
            <a:r>
              <a:rPr kumimoji="1" lang="zh-CN" altLang="en-US" dirty="0"/>
              <a:t>个神经元就可以把</a:t>
            </a:r>
            <a:r>
              <a:rPr kumimoji="1" lang="en-US" altLang="zh-CN" dirty="0"/>
              <a:t>LCDA</a:t>
            </a:r>
            <a:r>
              <a:rPr kumimoji="1" lang="zh-CN" altLang="en-US" dirty="0"/>
              <a:t>的情形重建好。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（遗传算法其实算一个不知道怎么做更合适时候的保底选择，像一些最速下降之类的会在更复杂的系统里需要）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F1DCF-CC60-724B-8E68-6782E032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那这边就可以看下</a:t>
            </a:r>
            <a:r>
              <a:rPr kumimoji="1" lang="en-US" altLang="zh-CN" dirty="0"/>
              <a:t>NN</a:t>
            </a:r>
            <a:r>
              <a:rPr kumimoji="1" lang="zh-CN" altLang="en-US" dirty="0"/>
              <a:t>做出来的效果和传统的，用</a:t>
            </a:r>
            <a:r>
              <a:rPr kumimoji="1" lang="en-US" altLang="zh-CN" dirty="0"/>
              <a:t>regulator</a:t>
            </a:r>
            <a:r>
              <a:rPr kumimoji="1" lang="zh-CN" altLang="en-US" dirty="0"/>
              <a:t>的方法来处理反问题的方法，在我们这个问题中的表现。</a:t>
            </a:r>
            <a:r>
              <a:rPr kumimoji="1" lang="en-US" altLang="zh-CN" dirty="0"/>
              <a:t>Regulator</a:t>
            </a:r>
            <a:r>
              <a:rPr kumimoji="1" lang="zh-CN" altLang="en-US" dirty="0"/>
              <a:t>的方法上，我们采用的最经典的</a:t>
            </a:r>
            <a:r>
              <a:rPr kumimoji="1" lang="en-US" altLang="zh-CN" dirty="0"/>
              <a:t>Tikhonov</a:t>
            </a:r>
            <a:r>
              <a:rPr kumimoji="1" lang="zh-CN" altLang="en-US" dirty="0"/>
              <a:t>以及现在比较流行的</a:t>
            </a:r>
            <a:r>
              <a:rPr kumimoji="1" lang="en-US" altLang="zh-CN" dirty="0"/>
              <a:t>Bayesian</a:t>
            </a:r>
            <a:r>
              <a:rPr kumimoji="1" lang="zh-CN" altLang="en-US" dirty="0"/>
              <a:t>重建的两种方法。这两张图我们都是用的</a:t>
            </a:r>
            <a:r>
              <a:rPr kumimoji="1" lang="en-US" altLang="zh-CN" dirty="0"/>
              <a:t>mock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  <a:r>
              <a:rPr kumimoji="1" lang="zh-CN" altLang="en-US" dirty="0"/>
              <a:t>，所以虚线的真解其实是已知的。左边的图，对应我们关心的</a:t>
            </a:r>
            <a:r>
              <a:rPr kumimoji="1" lang="en-US" altLang="zh-CN" dirty="0"/>
              <a:t>LCDA</a:t>
            </a:r>
            <a:r>
              <a:rPr kumimoji="1" lang="zh-CN" altLang="en-US" dirty="0"/>
              <a:t>问题的一个</a:t>
            </a:r>
            <a:r>
              <a:rPr kumimoji="1" lang="en-US" altLang="zh-CN" dirty="0"/>
              <a:t>case</a:t>
            </a:r>
            <a:r>
              <a:rPr kumimoji="1" lang="zh-CN" altLang="en-US" dirty="0"/>
              <a:t>，那可以看到对于这样一个平滑函数的重建，对</a:t>
            </a:r>
            <a:r>
              <a:rPr kumimoji="1" lang="en-US" altLang="zh-CN" dirty="0"/>
              <a:t>NN</a:t>
            </a:r>
            <a:r>
              <a:rPr kumimoji="1" lang="zh-CN" altLang="en-US" dirty="0"/>
              <a:t>来说非常简单。它给出的误差要比</a:t>
            </a:r>
            <a:r>
              <a:rPr kumimoji="1" lang="en-US" altLang="zh-CN" dirty="0"/>
              <a:t>regulator</a:t>
            </a:r>
            <a:r>
              <a:rPr kumimoji="1" lang="zh-CN" altLang="en-US" dirty="0"/>
              <a:t>方法给出的误差都要小。右边这张图是我们魔改了一下</a:t>
            </a:r>
            <a:r>
              <a:rPr kumimoji="1" lang="en-US" altLang="zh-CN" dirty="0"/>
              <a:t>mock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  <a:r>
              <a:rPr kumimoji="1" lang="zh-CN" altLang="en-US" dirty="0"/>
              <a:t>，让问题变成一个双峰问题。那这个时候，我们这个单层，而且还只有</a:t>
            </a:r>
            <a:r>
              <a:rPr kumimoji="1" lang="en-US" altLang="zh-CN" dirty="0"/>
              <a:t>5</a:t>
            </a:r>
            <a:r>
              <a:rPr kumimoji="1" lang="zh-CN" altLang="en-US" dirty="0"/>
              <a:t>个神经元的神经网络就不太够了，不过还是可以看到，它有能做好的趋势。</a:t>
            </a:r>
            <a:br>
              <a:rPr kumimoji="1" lang="en-US" altLang="zh-CN" dirty="0"/>
            </a:br>
            <a:r>
              <a:rPr kumimoji="1" lang="zh-CN" altLang="en-US" dirty="0"/>
              <a:t>当然，目前神经网络处理反问题其实是一个已经有很多研究的领域，这边我们只是针对一个很简单的具体问题，来应用它。但对于合适的问题，如果应用得当，其实可以得出不错的结果，也可以避免一些不同观点之间的争议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F1DCF-CC60-724B-8E68-6782E032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4DCC-7920-3A40-BD25-140DCE734E7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charset="0"/>
              <a:ea typeface="宋体" pitchFamily="2" charset="-122"/>
            </a:endParaRPr>
          </a:p>
        </p:txBody>
      </p:sp>
      <p:sp>
        <p:nvSpPr>
          <p:cNvPr id="2150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charset="0"/>
              <a:ea typeface="宋体" pitchFamily="2" charset="-122"/>
            </a:endParaRPr>
          </a:p>
        </p:txBody>
      </p:sp>
      <p:sp>
        <p:nvSpPr>
          <p:cNvPr id="1946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charset="0"/>
              <a:ea typeface="宋体" pitchFamily="2" charset="-122"/>
            </a:endParaRPr>
          </a:p>
        </p:txBody>
      </p:sp>
      <p:sp>
        <p:nvSpPr>
          <p:cNvPr id="2150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charset="0"/>
              <a:ea typeface="宋体" pitchFamily="2" charset="-122"/>
            </a:endParaRPr>
          </a:p>
        </p:txBody>
      </p:sp>
      <p:sp>
        <p:nvSpPr>
          <p:cNvPr id="2150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charset="0"/>
              <a:ea typeface="宋体" pitchFamily="2" charset="-122"/>
            </a:endParaRPr>
          </a:p>
        </p:txBody>
      </p:sp>
      <p:sp>
        <p:nvSpPr>
          <p:cNvPr id="2150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EE101-4F6B-4811-805B-7020D82857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dirty="0"/>
              <a:t>我们在格点通过</a:t>
            </a:r>
            <a:r>
              <a:rPr kumimoji="1" lang="en-US" altLang="zh-CN" dirty="0" err="1"/>
              <a:t>LaMET</a:t>
            </a:r>
            <a:r>
              <a:rPr kumimoji="1" lang="zh-CN" altLang="en-US" dirty="0"/>
              <a:t>研究</a:t>
            </a:r>
            <a:r>
              <a:rPr kumimoji="1" lang="en-US" altLang="zh-CN" dirty="0"/>
              <a:t>LCDA</a:t>
            </a:r>
            <a:r>
              <a:rPr kumimoji="1" lang="zh-CN" altLang="en-US" dirty="0"/>
              <a:t>的过程中，做了最简单的</a:t>
            </a:r>
            <a:r>
              <a:rPr kumimoji="1" lang="en-US" altLang="zh-CN" dirty="0"/>
              <a:t>NN</a:t>
            </a:r>
            <a:r>
              <a:rPr kumimoji="1" lang="zh-CN" altLang="en-US" dirty="0"/>
              <a:t>的应用。由于</a:t>
            </a:r>
            <a:r>
              <a:rPr kumimoji="1" lang="en-US" altLang="zh-CN" dirty="0" err="1"/>
              <a:t>LaMET</a:t>
            </a:r>
            <a:r>
              <a:rPr kumimoji="1" lang="zh-CN" altLang="en-US" dirty="0"/>
              <a:t>在坐标空间计算的</a:t>
            </a:r>
            <a:r>
              <a:rPr kumimoji="1" lang="en-US" altLang="zh-CN" dirty="0"/>
              <a:t>quasi</a:t>
            </a:r>
            <a:r>
              <a:rPr kumimoji="1" lang="zh-CN" altLang="en-US" dirty="0"/>
              <a:t>需要通过傅立叶变换到动量空间，而这个</a:t>
            </a:r>
            <a:r>
              <a:rPr kumimoji="1" lang="en-US" altLang="zh-CN" dirty="0"/>
              <a:t>FT</a:t>
            </a:r>
            <a:r>
              <a:rPr kumimoji="1" lang="zh-CN" altLang="en-US" dirty="0"/>
              <a:t>由于格点的特性，会由原本</a:t>
            </a:r>
            <a:r>
              <a:rPr kumimoji="1" lang="en-US" altLang="zh-CN" dirty="0"/>
              <a:t>well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defined</a:t>
            </a:r>
            <a:r>
              <a:rPr kumimoji="1" lang="zh-CN" altLang="en-US" dirty="0"/>
              <a:t>的</a:t>
            </a:r>
            <a:r>
              <a:rPr kumimoji="1" lang="en-US" altLang="zh-CN" dirty="0"/>
              <a:t>FT</a:t>
            </a:r>
            <a:r>
              <a:rPr kumimoji="1" lang="zh-CN" altLang="en-US" dirty="0"/>
              <a:t>，变成一个有限截断的离散的</a:t>
            </a:r>
            <a:r>
              <a:rPr kumimoji="1" lang="en-US" altLang="zh-CN" dirty="0"/>
              <a:t>FT</a:t>
            </a:r>
            <a:r>
              <a:rPr kumimoji="1" lang="zh-CN" altLang="en-US" dirty="0"/>
              <a:t>。那么，这样的一个问题，就变成了重建动量空间函数的反问题。最近在</a:t>
            </a:r>
            <a:r>
              <a:rPr kumimoji="1" lang="en-US" altLang="zh-CN" i="0" dirty="0">
                <a:latin typeface="Times New Roman" panose="02020603050405020304" charset="0"/>
                <a:cs typeface="Times New Roman" panose="02020603050405020304" charset="0"/>
              </a:rPr>
              <a:t>arXiv:2506.16689</a:t>
            </a:r>
            <a:r>
              <a:rPr kumimoji="1" lang="zh-CN" altLang="en-US" i="0" dirty="0">
                <a:latin typeface="Times New Roman" panose="02020603050405020304" charset="0"/>
                <a:cs typeface="Times New Roman" panose="02020603050405020304" charset="0"/>
              </a:rPr>
              <a:t>就证明了，这样的一个反问题，从</a:t>
            </a:r>
            <a:r>
              <a:rPr kumimoji="1" lang="en-US" altLang="zh-CN" i="0" dirty="0">
                <a:latin typeface="Times New Roman" panose="02020603050405020304" charset="0"/>
                <a:cs typeface="Times New Roman" panose="02020603050405020304" charset="0"/>
              </a:rPr>
              <a:t>well</a:t>
            </a:r>
            <a:r>
              <a:rPr kumimoji="1" lang="zh-CN" altLang="en-US" i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i="0" dirty="0" err="1">
                <a:latin typeface="Times New Roman" panose="02020603050405020304" charset="0"/>
                <a:cs typeface="Times New Roman" panose="02020603050405020304" charset="0"/>
              </a:rPr>
              <a:t>posedness</a:t>
            </a:r>
            <a:r>
              <a:rPr kumimoji="1" lang="zh-CN" altLang="en-US" i="0" dirty="0">
                <a:latin typeface="Times New Roman" panose="02020603050405020304" charset="0"/>
                <a:cs typeface="Times New Roman" panose="02020603050405020304" charset="0"/>
              </a:rPr>
              <a:t>条件判断的话，它满足解的存在性和唯一性，但不满足解的稳定性。那么这个问题形式上，就可以</a:t>
            </a:r>
            <a:r>
              <a:rPr kumimoji="1" lang="en-US" altLang="zh-CN" i="0" dirty="0">
                <a:latin typeface="Times New Roman" panose="02020603050405020304" charset="0"/>
                <a:cs typeface="Times New Roman" panose="02020603050405020304" charset="0"/>
              </a:rPr>
              <a:t>formed</a:t>
            </a:r>
            <a:r>
              <a:rPr kumimoji="1" lang="zh-CN" altLang="en-US" i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i="0" dirty="0">
                <a:latin typeface="Times New Roman" panose="02020603050405020304" charset="0"/>
                <a:cs typeface="Times New Roman" panose="02020603050405020304" charset="0"/>
              </a:rPr>
              <a:t>as</a:t>
            </a:r>
            <a:r>
              <a:rPr kumimoji="1" lang="zh-CN" altLang="en-US" i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GB" altLang="zh-CN" sz="1200" b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ill-posed inverse problem</a:t>
            </a:r>
            <a:r>
              <a:rPr kumimoji="1" lang="zh-CN" altLang="en-US" sz="1200" b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。 尽管进一步的证明也可以证明这是一个比较容易处理的反问题，但大家也知道格点上是存在一些非常困难的反问题的，所以在这个离散截断的</a:t>
            </a:r>
            <a:r>
              <a:rPr kumimoji="1" lang="en-US" altLang="zh-CN" sz="1200" b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FT</a:t>
            </a:r>
            <a:r>
              <a:rPr kumimoji="1" lang="zh-CN" altLang="en-US" sz="1200" b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问题上，很长时间也存在一些争议。那么，我们不妨用神经网络来尝试一下这个问题</a:t>
            </a:r>
            <a:endParaRPr kumimoji="1" lang="zh-CN" altLang="en-US" sz="1200" b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kumimoji="1" lang="zh-CN" altLang="en-US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F1DCF-CC60-724B-8E68-6782E032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20.wmf"/><Relationship Id="rId1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hyperlink" Target="https://www.nature.com/" TargetMode="Externa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7"/>
          <p:cNvSpPr txBox="1">
            <a:spLocks noChangeArrowheads="1"/>
          </p:cNvSpPr>
          <p:nvPr/>
        </p:nvSpPr>
        <p:spPr bwMode="auto">
          <a:xfrm>
            <a:off x="1499344" y="1946275"/>
            <a:ext cx="87921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4000" b="1" dirty="0">
                <a:latin typeface="Times New Roman" panose="02020603050405020304" charset="0"/>
                <a:cs typeface="Times New Roman" panose="02020603050405020304" charset="0"/>
              </a:rPr>
              <a:t>Some recent progress on generating configurations in Lattice QCD: standard approach vs machine learning</a:t>
            </a:r>
            <a:endParaRPr kumimoji="0" lang="en-US" altLang="zh-CN" sz="40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4000" b="1" dirty="0">
                <a:latin typeface="Times New Roman" panose="02020603050405020304" charset="0"/>
                <a:cs typeface="Times New Roman" panose="02020603050405020304" charset="0"/>
              </a:rPr>
              <a:t>---a biased report</a:t>
            </a:r>
            <a:endParaRPr kumimoji="0" lang="en-US" altLang="zh-CN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340" name="Line 2"/>
          <p:cNvSpPr>
            <a:spLocks noChangeShapeType="1"/>
          </p:cNvSpPr>
          <p:nvPr/>
        </p:nvSpPr>
        <p:spPr bwMode="auto">
          <a:xfrm flipV="1">
            <a:off x="0" y="971550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0" y="4578913"/>
            <a:ext cx="12191999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Wei Wang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Shanghai Jiao Tong University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6" r="26940" b="43555"/>
          <a:stretch>
            <a:fillRect/>
          </a:stretch>
        </p:blipFill>
        <p:spPr>
          <a:xfrm>
            <a:off x="10613284" y="0"/>
            <a:ext cx="917575" cy="10115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HMC: topological freezing</a:t>
            </a:r>
            <a:endParaRPr lang="zh-CN" altLang="en-US" sz="3600" b="1" dirty="0"/>
          </a:p>
        </p:txBody>
      </p:sp>
      <p:sp>
        <p:nvSpPr>
          <p:cNvPr id="6" name="矩形 5"/>
          <p:cNvSpPr/>
          <p:nvPr/>
        </p:nvSpPr>
        <p:spPr>
          <a:xfrm>
            <a:off x="1149242" y="1476734"/>
            <a:ext cx="5200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Marion" panose="02020502060400020003" pitchFamily="18" charset="0"/>
              </a:rPr>
              <a:t>Topological charge</a:t>
            </a:r>
            <a:endParaRPr lang="zh-CN" altLang="en-US" sz="2400" dirty="0">
              <a:solidFill>
                <a:srgbClr val="C00000"/>
              </a:solidFill>
              <a:latin typeface="Marion" panose="02020502060400020003" pitchFamily="18" charset="0"/>
            </a:endParaRPr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368589" y="6302015"/>
            <a:ext cx="8951069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Topological freezing: Thousands of steps are needed</a:t>
            </a:r>
            <a:endParaRPr lang="en-US" altLang="zh-CN" sz="26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1" y="2392360"/>
            <a:ext cx="6921092" cy="2574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43" y="2146335"/>
            <a:ext cx="4240198" cy="3222550"/>
          </a:xfrm>
          <a:prstGeom prst="rect">
            <a:avLst/>
          </a:prstGeom>
        </p:spPr>
      </p:pic>
    </p:spTree>
  </p:cSld>
  <p:clrMapOvr>
    <a:masterClrMapping/>
  </p:clrMapOvr>
  <p:transition advTm="3094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-1" y="0"/>
            <a:ext cx="11830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Critical slowing down (CSD)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任意多边形: 形状 8"/>
          <p:cNvSpPr/>
          <p:nvPr/>
        </p:nvSpPr>
        <p:spPr>
          <a:xfrm>
            <a:off x="6713951" y="1678488"/>
            <a:ext cx="4496844" cy="808184"/>
          </a:xfrm>
          <a:custGeom>
            <a:avLst/>
            <a:gdLst>
              <a:gd name="connsiteX0" fmla="*/ 0 w 4496844"/>
              <a:gd name="connsiteY0" fmla="*/ 388307 h 808184"/>
              <a:gd name="connsiteX1" fmla="*/ 1215025 w 4496844"/>
              <a:gd name="connsiteY1" fmla="*/ 682668 h 808184"/>
              <a:gd name="connsiteX2" fmla="*/ 2091846 w 4496844"/>
              <a:gd name="connsiteY2" fmla="*/ 394570 h 808184"/>
              <a:gd name="connsiteX3" fmla="*/ 3112718 w 4496844"/>
              <a:gd name="connsiteY3" fmla="*/ 801666 h 808184"/>
              <a:gd name="connsiteX4" fmla="*/ 4496844 w 4496844"/>
              <a:gd name="connsiteY4" fmla="*/ 0 h 80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6844" h="808184">
                <a:moveTo>
                  <a:pt x="0" y="388307"/>
                </a:moveTo>
                <a:cubicBezTo>
                  <a:pt x="433192" y="534965"/>
                  <a:pt x="866384" y="681624"/>
                  <a:pt x="1215025" y="682668"/>
                </a:cubicBezTo>
                <a:cubicBezTo>
                  <a:pt x="1563666" y="683712"/>
                  <a:pt x="1775564" y="374737"/>
                  <a:pt x="2091846" y="394570"/>
                </a:cubicBezTo>
                <a:cubicBezTo>
                  <a:pt x="2408128" y="414403"/>
                  <a:pt x="2711885" y="867428"/>
                  <a:pt x="3112718" y="801666"/>
                </a:cubicBezTo>
                <a:cubicBezTo>
                  <a:pt x="3513551" y="735904"/>
                  <a:pt x="4272419" y="93945"/>
                  <a:pt x="4496844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/>
        </p:nvSpPr>
        <p:spPr>
          <a:xfrm>
            <a:off x="6770319" y="3675254"/>
            <a:ext cx="4271375" cy="2517137"/>
          </a:xfrm>
          <a:custGeom>
            <a:avLst/>
            <a:gdLst>
              <a:gd name="connsiteX0" fmla="*/ 0 w 4271375"/>
              <a:gd name="connsiteY0" fmla="*/ 438411 h 2517137"/>
              <a:gd name="connsiteX1" fmla="*/ 1271392 w 4271375"/>
              <a:gd name="connsiteY1" fmla="*/ 2223370 h 2517137"/>
              <a:gd name="connsiteX2" fmla="*/ 2104372 w 4271375"/>
              <a:gd name="connsiteY2" fmla="*/ 726509 h 2517137"/>
              <a:gd name="connsiteX3" fmla="*/ 3457183 w 4271375"/>
              <a:gd name="connsiteY3" fmla="*/ 2511468 h 2517137"/>
              <a:gd name="connsiteX4" fmla="*/ 4271375 w 4271375"/>
              <a:gd name="connsiteY4" fmla="*/ 0 h 251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1375" h="2517137">
                <a:moveTo>
                  <a:pt x="0" y="438411"/>
                </a:moveTo>
                <a:cubicBezTo>
                  <a:pt x="460331" y="1306882"/>
                  <a:pt x="920663" y="2175354"/>
                  <a:pt x="1271392" y="2223370"/>
                </a:cubicBezTo>
                <a:cubicBezTo>
                  <a:pt x="1622121" y="2271386"/>
                  <a:pt x="1740074" y="678493"/>
                  <a:pt x="2104372" y="726509"/>
                </a:cubicBezTo>
                <a:cubicBezTo>
                  <a:pt x="2468671" y="774525"/>
                  <a:pt x="3096016" y="2632553"/>
                  <a:pt x="3457183" y="2511468"/>
                </a:cubicBezTo>
                <a:cubicBezTo>
                  <a:pt x="3818350" y="2390383"/>
                  <a:pt x="4044862" y="1195191"/>
                  <a:pt x="4271375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828767" y="2082580"/>
            <a:ext cx="275572" cy="2657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565709" y="2220950"/>
            <a:ext cx="275572" cy="2657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707789" y="2300012"/>
          <a:ext cx="3233028" cy="735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" name="公式" r:id="rId1" imgW="50901600" imgH="11582400" progId="Equation.KSEE3">
                  <p:embed/>
                </p:oleObj>
              </mc:Choice>
              <mc:Fallback>
                <p:oleObj name="公式" r:id="rId1" imgW="50901600" imgH="11582400" progId="Equation.KSEE3">
                  <p:embed/>
                  <p:pic>
                    <p:nvPicPr>
                      <p:cNvPr id="0" name="对象 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7789" y="2300012"/>
                        <a:ext cx="3233028" cy="735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椭圆 15"/>
          <p:cNvSpPr/>
          <p:nvPr/>
        </p:nvSpPr>
        <p:spPr>
          <a:xfrm>
            <a:off x="8303011" y="1883289"/>
            <a:ext cx="275572" cy="2657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855901" y="1843768"/>
            <a:ext cx="275572" cy="2657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/>
          <p:nvPr/>
        </p:nvCxnSpPr>
        <p:spPr>
          <a:xfrm flipH="1">
            <a:off x="8059277" y="2069268"/>
            <a:ext cx="239029" cy="105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8578583" y="1956868"/>
            <a:ext cx="277318" cy="39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 flipV="1">
            <a:off x="9104340" y="2016777"/>
            <a:ext cx="474593" cy="283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/>
          <p:cNvSpPr/>
          <p:nvPr/>
        </p:nvSpPr>
        <p:spPr>
          <a:xfrm>
            <a:off x="7903219" y="5617008"/>
            <a:ext cx="275572" cy="2657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0041698" y="5926104"/>
            <a:ext cx="275572" cy="2657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9564300" y="5174544"/>
            <a:ext cx="275572" cy="2657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9102931" y="4428160"/>
            <a:ext cx="275572" cy="2657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8333080" y="4489369"/>
            <a:ext cx="275572" cy="2657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8178791" y="5041683"/>
            <a:ext cx="275572" cy="2657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2" name="直接箭头连接符 41"/>
          <p:cNvCxnSpPr>
            <a:stCxn id="37" idx="1"/>
          </p:cNvCxnSpPr>
          <p:nvPr/>
        </p:nvCxnSpPr>
        <p:spPr>
          <a:xfrm flipH="1" flipV="1">
            <a:off x="9799515" y="5451925"/>
            <a:ext cx="282540" cy="5130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 flipH="1" flipV="1">
            <a:off x="9317948" y="4673497"/>
            <a:ext cx="282540" cy="5130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 flipH="1">
            <a:off x="8324143" y="4753666"/>
            <a:ext cx="116654" cy="288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/>
        </p:nvCxnSpPr>
        <p:spPr>
          <a:xfrm flipH="1">
            <a:off x="8121417" y="5322685"/>
            <a:ext cx="116654" cy="288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7914439" y="1309728"/>
            <a:ext cx="1906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accent1"/>
                </a:solidFill>
              </a:rPr>
              <a:t>Easy to jump out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084193" y="3936160"/>
            <a:ext cx="1995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</a:rPr>
              <a:t>Hard to jump out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29293" y="1752608"/>
            <a:ext cx="430596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Markov chain</a:t>
            </a:r>
            <a:r>
              <a:rPr lang="en-US" altLang="zh-CN" sz="1800" dirty="0"/>
              <a:t>: l</a:t>
            </a:r>
            <a:r>
              <a:rPr lang="en-US" altLang="zh-CN" dirty="0"/>
              <a:t>ocal</a:t>
            </a:r>
            <a:r>
              <a:rPr lang="en-US" altLang="zh-CN" sz="1800" dirty="0"/>
              <a:t> updates </a:t>
            </a:r>
            <a:endParaRPr lang="zh-CN" altLang="en-US" dirty="0"/>
          </a:p>
          <a:p>
            <a:endParaRPr lang="en-US" altLang="zh-CN" sz="1800" dirty="0"/>
          </a:p>
        </p:txBody>
      </p:sp>
      <p:sp>
        <p:nvSpPr>
          <p:cNvPr id="71" name="矩形 70"/>
          <p:cNvSpPr/>
          <p:nvPr/>
        </p:nvSpPr>
        <p:spPr>
          <a:xfrm>
            <a:off x="8705590" y="2069268"/>
            <a:ext cx="150312" cy="4174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8780745" y="4416762"/>
            <a:ext cx="166621" cy="17750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3" name="对象 72"/>
          <p:cNvGraphicFramePr>
            <a:graphicFrameLocks noChangeAspect="1"/>
          </p:cNvGraphicFramePr>
          <p:nvPr/>
        </p:nvGraphicFramePr>
        <p:xfrm>
          <a:off x="632687" y="4525176"/>
          <a:ext cx="3593510" cy="744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公式" r:id="rId3" imgW="49987200" imgH="10363200" progId="Equation.KSEE3">
                  <p:embed/>
                </p:oleObj>
              </mc:Choice>
              <mc:Fallback>
                <p:oleObj name="公式" r:id="rId3" imgW="49987200" imgH="10363200" progId="Equation.KSEE3">
                  <p:embed/>
                  <p:pic>
                    <p:nvPicPr>
                      <p:cNvPr id="0" name="对象 7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2687" y="4525176"/>
                        <a:ext cx="3593510" cy="7449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5" name="直接连接符 74"/>
          <p:cNvCxnSpPr>
            <a:stCxn id="71" idx="2"/>
            <a:endCxn id="12" idx="4"/>
          </p:cNvCxnSpPr>
          <p:nvPr/>
        </p:nvCxnSpPr>
        <p:spPr>
          <a:xfrm>
            <a:off x="8780746" y="2486672"/>
            <a:ext cx="922749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6" name="直接连接符 75"/>
          <p:cNvCxnSpPr>
            <a:stCxn id="72" idx="2"/>
            <a:endCxn id="10" idx="3"/>
          </p:cNvCxnSpPr>
          <p:nvPr/>
        </p:nvCxnSpPr>
        <p:spPr>
          <a:xfrm flipV="1">
            <a:off x="8864056" y="6186722"/>
            <a:ext cx="1363446" cy="5103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1" name="文本框 80"/>
              <p:cNvSpPr txBox="1"/>
              <p:nvPr/>
            </p:nvSpPr>
            <p:spPr>
              <a:xfrm>
                <a:off x="4305736" y="4705283"/>
                <a:ext cx="4862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81" name="文本框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736" y="4705283"/>
                <a:ext cx="486287" cy="276999"/>
              </a:xfrm>
              <a:prstGeom prst="rect">
                <a:avLst/>
              </a:prstGeom>
              <a:blipFill rotWithShape="1">
                <a:blip r:embed="rId5"/>
                <a:stretch>
                  <a:fillRect l="-90" t="-205" r="-2678" b="-157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箭头: 下 81"/>
          <p:cNvSpPr/>
          <p:nvPr/>
        </p:nvSpPr>
        <p:spPr>
          <a:xfrm>
            <a:off x="8578583" y="3035671"/>
            <a:ext cx="368782" cy="73466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8864055" y="3132302"/>
            <a:ext cx="122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β increase</a:t>
            </a:r>
            <a:endParaRPr lang="zh-CN" altLang="en-US" dirty="0"/>
          </a:p>
        </p:txBody>
      </p:sp>
      <p:sp>
        <p:nvSpPr>
          <p:cNvPr id="84" name="文本框 83"/>
          <p:cNvSpPr txBox="1"/>
          <p:nvPr/>
        </p:nvSpPr>
        <p:spPr>
          <a:xfrm>
            <a:off x="518833" y="3781483"/>
            <a:ext cx="529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Action barrier </a:t>
            </a:r>
            <a:endParaRPr lang="en-US" altLang="zh-CN" sz="2000" dirty="0">
              <a:solidFill>
                <a:srgbClr val="FF0000"/>
              </a:solidFill>
            </a:endParaRPr>
          </a:p>
          <a:p>
            <a:r>
              <a:rPr lang="en-US" altLang="zh-CN" sz="2000" dirty="0"/>
              <a:t>prevent transition between separated sectors</a:t>
            </a:r>
            <a:endParaRPr lang="zh-CN" altLang="en-US" sz="2000" dirty="0"/>
          </a:p>
        </p:txBody>
      </p:sp>
      <p:cxnSp>
        <p:nvCxnSpPr>
          <p:cNvPr id="92" name="直接箭头连接符 91"/>
          <p:cNvCxnSpPr/>
          <p:nvPr/>
        </p:nvCxnSpPr>
        <p:spPr>
          <a:xfrm flipV="1">
            <a:off x="1856073" y="2293706"/>
            <a:ext cx="6752579" cy="1689227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5" name="直接箭头连接符 94"/>
          <p:cNvCxnSpPr>
            <a:endCxn id="72" idx="1"/>
          </p:cNvCxnSpPr>
          <p:nvPr/>
        </p:nvCxnSpPr>
        <p:spPr>
          <a:xfrm>
            <a:off x="1856073" y="3982933"/>
            <a:ext cx="6924672" cy="1321361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/>
        </p:nvSpPr>
        <p:spPr>
          <a:xfrm rot="20723434">
            <a:off x="5042548" y="2623116"/>
            <a:ext cx="120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Small β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98" name="文本框 97"/>
          <p:cNvSpPr txBox="1"/>
          <p:nvPr/>
        </p:nvSpPr>
        <p:spPr>
          <a:xfrm rot="627741">
            <a:off x="5101542" y="4638655"/>
            <a:ext cx="923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Large β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8705590" y="4141217"/>
            <a:ext cx="275572" cy="26572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0" name="直接箭头连接符 99"/>
          <p:cNvCxnSpPr/>
          <p:nvPr/>
        </p:nvCxnSpPr>
        <p:spPr>
          <a:xfrm flipH="1" flipV="1">
            <a:off x="8940805" y="4296498"/>
            <a:ext cx="162126" cy="1929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02"/>
          <p:cNvCxnSpPr/>
          <p:nvPr/>
        </p:nvCxnSpPr>
        <p:spPr>
          <a:xfrm flipH="1">
            <a:off x="8517047" y="4336633"/>
            <a:ext cx="177652" cy="160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8EFB-A77A-417B-AB11-16A4660C184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9011" y="6325548"/>
            <a:ext cx="510349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1200" dirty="0">
                <a:solidFill>
                  <a:srgbClr val="002060"/>
                </a:solidFill>
                <a:latin typeface="-apple-system"/>
              </a:rPr>
              <a:t>CSD: </a:t>
            </a:r>
            <a:r>
              <a:rPr lang="en-US" altLang="zh-CN" sz="1200" dirty="0" err="1">
                <a:solidFill>
                  <a:srgbClr val="002060"/>
                </a:solidFill>
                <a:latin typeface="-apple-system"/>
              </a:rPr>
              <a:t>Nucl.Phys.B</a:t>
            </a:r>
            <a:r>
              <a:rPr lang="en-US" altLang="zh-CN" sz="1200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en-US" altLang="zh-CN" sz="1200" dirty="0" err="1">
                <a:solidFill>
                  <a:srgbClr val="002060"/>
                </a:solidFill>
                <a:latin typeface="-apple-system"/>
              </a:rPr>
              <a:t>Proc.Suppl</a:t>
            </a:r>
            <a:r>
              <a:rPr lang="en-US" altLang="zh-CN" sz="1200" dirty="0">
                <a:solidFill>
                  <a:srgbClr val="002060"/>
                </a:solidFill>
                <a:latin typeface="-apple-system"/>
              </a:rPr>
              <a:t>. 17 (1990) 93-102, </a:t>
            </a:r>
            <a:r>
              <a:rPr lang="en-US" altLang="zh-CN" sz="1200" dirty="0" err="1">
                <a:solidFill>
                  <a:srgbClr val="002060"/>
                </a:solidFill>
                <a:latin typeface="-apple-system"/>
              </a:rPr>
              <a:t>Phys.Rev.Lett</a:t>
            </a:r>
            <a:r>
              <a:rPr lang="en-US" altLang="zh-CN" sz="1200" dirty="0">
                <a:solidFill>
                  <a:srgbClr val="002060"/>
                </a:solidFill>
                <a:latin typeface="-apple-system"/>
              </a:rPr>
              <a:t>. 58 (1987) 86-88, </a:t>
            </a:r>
            <a:r>
              <a:rPr lang="en-US" altLang="zh-CN" sz="1200" dirty="0" err="1">
                <a:solidFill>
                  <a:srgbClr val="002060"/>
                </a:solidFill>
                <a:latin typeface="-apple-system"/>
              </a:rPr>
              <a:t>Phys.Lett.B</a:t>
            </a:r>
            <a:r>
              <a:rPr lang="en-US" altLang="zh-CN" sz="1200" dirty="0">
                <a:solidFill>
                  <a:srgbClr val="002060"/>
                </a:solidFill>
                <a:latin typeface="-apple-system"/>
              </a:rPr>
              <a:t> 594 (2004) 315-323</a:t>
            </a:r>
            <a:endParaRPr lang="en-US" altLang="zh-CN" sz="1200" dirty="0">
              <a:solidFill>
                <a:srgbClr val="002060"/>
              </a:solidFill>
              <a:latin typeface="-apple-system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ML for generating configurations</a:t>
            </a:r>
            <a:endParaRPr lang="zh-CN" altLang="en-US" sz="3600" b="1" dirty="0"/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933160" y="6219665"/>
            <a:ext cx="10997880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ML may provide a new hope to generate configurations</a:t>
            </a:r>
            <a:endParaRPr lang="en-US" altLang="zh-CN" sz="26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3160" y="1359353"/>
            <a:ext cx="3003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Flow-based model</a:t>
            </a:r>
            <a:endParaRPr lang="zh-CN" altLang="en-US" sz="28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1223753" y="2595677"/>
            <a:ext cx="3463447" cy="41164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Normalizing flow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/>
            <a:r>
              <a:rPr lang="en-US" altLang="zh-CN" sz="1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2003.06413</a:t>
            </a:r>
            <a:endParaRPr lang="en-US" altLang="zh-CN" sz="16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/>
            <a:endParaRPr lang="en-US" altLang="zh-CN" sz="16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Stochastic flow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/>
            <a:r>
              <a:rPr lang="en-US" altLang="zh-CN" sz="1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2210.03139</a:t>
            </a:r>
            <a:endParaRPr lang="en-US" altLang="zh-CN" sz="16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Winding HMC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2106.14234</a:t>
            </a:r>
            <a:endParaRPr lang="en-US" altLang="zh-CN" sz="16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29495" y="1379979"/>
            <a:ext cx="3713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Diffusion model</a:t>
            </a:r>
            <a:endParaRPr lang="zh-CN" altLang="en-US" sz="2800" dirty="0"/>
          </a:p>
        </p:txBody>
      </p:sp>
      <p:sp>
        <p:nvSpPr>
          <p:cNvPr id="9" name="内容占位符 2"/>
          <p:cNvSpPr txBox="1"/>
          <p:nvPr/>
        </p:nvSpPr>
        <p:spPr>
          <a:xfrm>
            <a:off x="6329495" y="4436767"/>
            <a:ext cx="3463447" cy="1298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/>
              <a:t>Only use one model we can:</a:t>
            </a:r>
            <a:endParaRPr lang="en-US" altLang="zh-CN" sz="1800" dirty="0"/>
          </a:p>
          <a:p>
            <a:r>
              <a:rPr lang="en-US" altLang="zh-CN" sz="1800" dirty="0"/>
              <a:t>Different couplings</a:t>
            </a:r>
            <a:endParaRPr lang="en-US" altLang="zh-CN" sz="1800" dirty="0"/>
          </a:p>
          <a:p>
            <a:r>
              <a:rPr lang="en-US" altLang="zh-CN" sz="1800" dirty="0"/>
              <a:t>Different sizes</a:t>
            </a:r>
            <a:endParaRPr lang="en-US" altLang="zh-CN" sz="1800" dirty="0"/>
          </a:p>
        </p:txBody>
      </p:sp>
      <p:sp>
        <p:nvSpPr>
          <p:cNvPr id="11" name="内容占位符 2"/>
          <p:cNvSpPr txBox="1"/>
          <p:nvPr/>
        </p:nvSpPr>
        <p:spPr>
          <a:xfrm>
            <a:off x="6134084" y="3320444"/>
            <a:ext cx="4541997" cy="810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phi4 lattice theory: 2309.17082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U(1) lattice theory: 2502.05504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97668" y="1904446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Gert </a:t>
            </a:r>
            <a:r>
              <a:rPr lang="en-US" altLang="zh-CN" sz="1800" dirty="0" err="1"/>
              <a:t>Aarts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Lingxiao</a:t>
            </a:r>
            <a:r>
              <a:rPr lang="en-US" altLang="zh-CN" sz="1800" dirty="0"/>
              <a:t> Wang, Kai Zhou, Qian-Teng Zhu, </a:t>
            </a:r>
            <a:r>
              <a:rPr lang="en-US" altLang="zh-CN" sz="1800" dirty="0" err="1"/>
              <a:t>et.al</a:t>
            </a:r>
            <a:endParaRPr lang="zh-CN" altLang="en-US" sz="1800" dirty="0"/>
          </a:p>
        </p:txBody>
      </p:sp>
      <p:sp>
        <p:nvSpPr>
          <p:cNvPr id="15" name="文本框 14"/>
          <p:cNvSpPr txBox="1"/>
          <p:nvPr/>
        </p:nvSpPr>
        <p:spPr>
          <a:xfrm>
            <a:off x="6497668" y="2293399"/>
            <a:ext cx="6428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Review: </a:t>
            </a:r>
            <a:r>
              <a:rPr lang="zh-CN" altLang="en-US" dirty="0"/>
              <a:t>Nat. Rev. Phy., 7, 154 (2025), Prog.Part.Nucl.Phys. 104084(2023);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722278" y="1977216"/>
            <a:ext cx="6428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latin typeface="Times New Roman" panose="02020603050405020304" charset="0"/>
                <a:cs typeface="Times New Roman" panose="02020603050405020304" charset="0"/>
              </a:rPr>
              <a:t>Review: Michael S. Albergo, </a:t>
            </a:r>
            <a:r>
              <a:rPr lang="en-GB" altLang="zh-CN" dirty="0" err="1">
                <a:latin typeface="Times New Roman" panose="02020603050405020304" charset="0"/>
                <a:cs typeface="Times New Roman" panose="02020603050405020304" charset="0"/>
              </a:rPr>
              <a:t>et.al</a:t>
            </a:r>
            <a:r>
              <a:rPr lang="en-GB" altLang="zh-CN" dirty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2101.08176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Tm="3094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4" y="2144361"/>
            <a:ext cx="7772400" cy="3749657"/>
          </a:xfrm>
          <a:prstGeom prst="rect">
            <a:avLst/>
          </a:prstGeom>
        </p:spPr>
      </p:pic>
      <p:sp>
        <p:nvSpPr>
          <p:cNvPr id="6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Flow-based models</a:t>
            </a:r>
            <a:endParaRPr lang="zh-CN" altLang="en-US" sz="3600" b="1" dirty="0"/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003788" y="1195756"/>
            <a:ext cx="790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altLang="zh-CN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Using a change-of-variables, produce a</a:t>
            </a:r>
            <a:r>
              <a:rPr lang="zh-CN" altLang="en-US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zh-CN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distribution approximating what you want.</a:t>
            </a:r>
            <a:br>
              <a:rPr lang="en-GB" altLang="zh-CN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GB" altLang="zh-CN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[Rezende &amp; Mohamed 1505.05770]</a:t>
            </a:r>
            <a:endParaRPr lang="en-GB" altLang="zh-CN" b="0" i="0" dirty="0"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84560" y="6293405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Credit: </a:t>
            </a:r>
            <a:r>
              <a:rPr lang="zh-CN" altLang="en-US" dirty="0"/>
              <a:t>Phiala E. Shanahan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45" y="2050342"/>
            <a:ext cx="8364996" cy="3843676"/>
          </a:xfrm>
          <a:prstGeom prst="rect">
            <a:avLst/>
          </a:prstGeom>
        </p:spPr>
      </p:pic>
      <p:sp>
        <p:nvSpPr>
          <p:cNvPr id="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Flow-based models</a:t>
            </a:r>
            <a:endParaRPr lang="zh-CN" altLang="en-US" sz="3600" b="1" dirty="0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084560" y="6293405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Credit: </a:t>
            </a:r>
            <a:r>
              <a:rPr lang="zh-CN" altLang="en-US" dirty="0"/>
              <a:t>Phiala E. Shanahan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003788" y="1195756"/>
            <a:ext cx="790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altLang="zh-CN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Using a change-of-variables, produce a</a:t>
            </a:r>
            <a:r>
              <a:rPr lang="zh-CN" altLang="en-US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zh-CN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distribution approximating what you want.</a:t>
            </a:r>
            <a:br>
              <a:rPr lang="en-GB" altLang="zh-CN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GB" altLang="zh-CN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[Rezende &amp; Mohamed 1505.05770]</a:t>
            </a:r>
            <a:endParaRPr lang="en-GB" altLang="zh-CN" b="0" i="0" dirty="0"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0" y="1842087"/>
            <a:ext cx="7772400" cy="3897085"/>
          </a:xfrm>
          <a:prstGeom prst="rect">
            <a:avLst/>
          </a:prstGeom>
        </p:spPr>
      </p:pic>
      <p:sp>
        <p:nvSpPr>
          <p:cNvPr id="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Flow-based models</a:t>
            </a:r>
            <a:endParaRPr lang="zh-CN" altLang="en-US" sz="3600" b="1" dirty="0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084560" y="6293405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Credit: </a:t>
            </a:r>
            <a:r>
              <a:rPr lang="zh-CN" altLang="en-US" dirty="0"/>
              <a:t>Phiala E. Shanahan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003788" y="1195756"/>
            <a:ext cx="790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altLang="zh-CN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Using a change-of-variables, produce a</a:t>
            </a:r>
            <a:r>
              <a:rPr lang="zh-CN" altLang="en-US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zh-CN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distribution approximating what you want.</a:t>
            </a:r>
            <a:br>
              <a:rPr lang="en-GB" altLang="zh-CN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GB" altLang="zh-CN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[Rezende &amp; Mohamed 1505.05770]</a:t>
            </a:r>
            <a:endParaRPr lang="en-GB" altLang="zh-CN" b="0" i="0" dirty="0"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16118"/>
          <a:stretch>
            <a:fillRect/>
          </a:stretch>
        </p:blipFill>
        <p:spPr>
          <a:xfrm>
            <a:off x="158751" y="1089176"/>
            <a:ext cx="7452477" cy="4640948"/>
          </a:xfrm>
          <a:prstGeom prst="rect">
            <a:avLst/>
          </a:prstGeom>
        </p:spPr>
      </p:pic>
      <p:sp>
        <p:nvSpPr>
          <p:cNvPr id="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Flow-based models</a:t>
            </a:r>
            <a:endParaRPr lang="zh-CN" altLang="en-US" sz="3600" b="1" dirty="0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095210" y="5852415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Credit: </a:t>
            </a:r>
            <a:r>
              <a:rPr lang="zh-CN" altLang="en-US" dirty="0"/>
              <a:t>Phiala E. Shanahan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58" y="2557032"/>
            <a:ext cx="3733800" cy="20215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982740" y="4751283"/>
            <a:ext cx="277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mode-callapse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1915" y="5293276"/>
            <a:ext cx="3680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See </a:t>
            </a: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2107.00734, :2302.14082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72789" y="130193"/>
            <a:ext cx="399292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Diffusion model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1002" y="1243012"/>
            <a:ext cx="7772400" cy="43719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17600" y="5904138"/>
            <a:ext cx="9463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altLang="zh-CN" b="1" i="0" u="none" strike="noStrike" dirty="0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Jonathan Ho, Ajay Jain, Pieter </a:t>
            </a:r>
            <a:r>
              <a:rPr lang="en-GB" altLang="zh-CN" b="1" i="0" u="none" strike="noStrike" dirty="0" err="1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Abbeel</a:t>
            </a:r>
            <a:r>
              <a:rPr lang="en-GB" altLang="zh-CN" b="1" i="0" u="none" strike="noStrike" dirty="0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, Denoising Diffusion Probabilistic Models, 2006.11239</a:t>
            </a:r>
            <a:endParaRPr lang="en-GB" altLang="zh-CN" b="1" i="0" u="none" strike="noStrike" dirty="0">
              <a:solidFill>
                <a:srgbClr val="00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76247" y="4718616"/>
            <a:ext cx="3232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增加噪声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6837837" y="1422571"/>
            <a:ext cx="1511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减少噪声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72789" y="130193"/>
            <a:ext cx="399292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Diffusion model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73587" y="657872"/>
            <a:ext cx="60943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400" dirty="0"/>
              <a:t>前向过程逐渐增加噪声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7096961" y="675780"/>
            <a:ext cx="482225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000" dirty="0"/>
              <a:t>反向过程逐渐减少噪声</a:t>
            </a:r>
            <a:endParaRPr lang="zh-CN" altLang="en-US" sz="2000" dirty="0"/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620" y="1153908"/>
            <a:ext cx="10001862" cy="3421690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7836475" y="1592870"/>
            <a:ext cx="934497" cy="3074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020" y="5527706"/>
            <a:ext cx="6563641" cy="885949"/>
          </a:xfrm>
          <a:prstGeom prst="rect">
            <a:avLst/>
          </a:prstGeom>
        </p:spPr>
      </p:pic>
      <p:cxnSp>
        <p:nvCxnSpPr>
          <p:cNvPr id="66" name="直接箭头连接符 16"/>
          <p:cNvCxnSpPr/>
          <p:nvPr/>
        </p:nvCxnSpPr>
        <p:spPr>
          <a:xfrm flipV="1">
            <a:off x="6461089" y="1900285"/>
            <a:ext cx="1842634" cy="3921667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>
            <a:off x="5811296" y="5824596"/>
            <a:ext cx="934497" cy="3074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/>
          <p:cNvSpPr txBox="1"/>
          <p:nvPr/>
        </p:nvSpPr>
        <p:spPr>
          <a:xfrm>
            <a:off x="10656720" y="2516007"/>
            <a:ext cx="137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Y. Song, </a:t>
            </a:r>
            <a:r>
              <a:rPr lang="en-US" altLang="zh-CN" dirty="0" err="1"/>
              <a:t>et.al</a:t>
            </a:r>
            <a:endParaRPr lang="en-US" altLang="zh-CN" dirty="0"/>
          </a:p>
          <a:p>
            <a:r>
              <a:rPr lang="zh-CN" altLang="en-US" dirty="0"/>
              <a:t>2011.13456</a:t>
            </a:r>
            <a:endParaRPr lang="zh-CN" altLang="en-US" dirty="0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/>
          <a:srcRect l="13376" t="25341" r="7727" b="30418"/>
          <a:stretch>
            <a:fillRect/>
          </a:stretch>
        </p:blipFill>
        <p:spPr>
          <a:xfrm>
            <a:off x="1075351" y="4625344"/>
            <a:ext cx="4492916" cy="661491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4620865"/>
            <a:ext cx="4450042" cy="657393"/>
          </a:xfrm>
          <a:prstGeom prst="rect">
            <a:avLst/>
          </a:prstGeom>
        </p:spPr>
      </p:pic>
      <p:cxnSp>
        <p:nvCxnSpPr>
          <p:cNvPr id="71" name="直接连接符 24"/>
          <p:cNvCxnSpPr/>
          <p:nvPr/>
        </p:nvCxnSpPr>
        <p:spPr>
          <a:xfrm>
            <a:off x="8120619" y="5824596"/>
            <a:ext cx="0" cy="3074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746" y="2438678"/>
            <a:ext cx="9754961" cy="3134162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-1" y="-63334"/>
            <a:ext cx="11066745" cy="1325563"/>
          </a:xfrm>
        </p:spPr>
        <p:txBody>
          <a:bodyPr/>
          <a:lstStyle/>
          <a:p>
            <a:r>
              <a:rPr lang="en-US" altLang="zh-CN" dirty="0"/>
              <a:t>Diffusion model: Forward/reverse</a:t>
            </a:r>
            <a:r>
              <a:rPr lang="zh-CN" altLang="en-US" dirty="0"/>
              <a:t> </a:t>
            </a:r>
            <a:r>
              <a:rPr lang="en-US" altLang="zh-CN" dirty="0"/>
              <a:t>SDE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/>
              <p:cNvSpPr txBox="1"/>
              <p:nvPr/>
            </p:nvSpPr>
            <p:spPr>
              <a:xfrm>
                <a:off x="1427968" y="2065490"/>
                <a:ext cx="8901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968" y="2065490"/>
                <a:ext cx="890168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55" t="-127" r="43" b="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/>
              <p:cNvSpPr txBox="1"/>
              <p:nvPr/>
            </p:nvSpPr>
            <p:spPr>
              <a:xfrm>
                <a:off x="3385296" y="2065490"/>
                <a:ext cx="6914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296" y="2065490"/>
                <a:ext cx="69140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6" t="-127" r="-10011" b="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/>
          <p:cNvCxnSpPr>
            <a:stCxn id="17" idx="3"/>
            <a:endCxn id="19" idx="1"/>
          </p:cNvCxnSpPr>
          <p:nvPr/>
        </p:nvCxnSpPr>
        <p:spPr>
          <a:xfrm>
            <a:off x="2318136" y="2250156"/>
            <a:ext cx="1067160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文本框 56"/>
              <p:cNvSpPr txBox="1"/>
              <p:nvPr/>
            </p:nvSpPr>
            <p:spPr>
              <a:xfrm>
                <a:off x="5143859" y="2065490"/>
                <a:ext cx="7451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57" name="文本框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859" y="2065490"/>
                <a:ext cx="745192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48" t="-127" r="-2037" b="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文本框 62"/>
              <p:cNvSpPr txBox="1"/>
              <p:nvPr/>
            </p:nvSpPr>
            <p:spPr>
              <a:xfrm>
                <a:off x="8874857" y="2069346"/>
                <a:ext cx="82128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63" name="文本框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4857" y="2069346"/>
                <a:ext cx="821289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2" t="-140" r="40" b="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文本框 64"/>
              <p:cNvSpPr txBox="1"/>
              <p:nvPr/>
            </p:nvSpPr>
            <p:spPr>
              <a:xfrm>
                <a:off x="6956212" y="2066038"/>
                <a:ext cx="8514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zh-CN" alt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65" name="文本框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212" y="2066038"/>
                <a:ext cx="851484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50" t="-104" r="44" b="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直接箭头连接符 65"/>
          <p:cNvCxnSpPr>
            <a:stCxn id="19" idx="3"/>
            <a:endCxn id="57" idx="1"/>
          </p:cNvCxnSpPr>
          <p:nvPr/>
        </p:nvCxnSpPr>
        <p:spPr>
          <a:xfrm>
            <a:off x="4076698" y="2250156"/>
            <a:ext cx="1067161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>
            <a:stCxn id="57" idx="3"/>
          </p:cNvCxnSpPr>
          <p:nvPr/>
        </p:nvCxnSpPr>
        <p:spPr>
          <a:xfrm>
            <a:off x="5889051" y="2250156"/>
            <a:ext cx="1019053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>
            <a:stCxn id="65" idx="3"/>
            <a:endCxn id="63" idx="1"/>
          </p:cNvCxnSpPr>
          <p:nvPr/>
        </p:nvCxnSpPr>
        <p:spPr>
          <a:xfrm>
            <a:off x="7807696" y="2250704"/>
            <a:ext cx="1067161" cy="3308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6908104" y="4184636"/>
                <a:ext cx="1388054" cy="5921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CN" b="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l-GR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𝒩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rad>
                    </m:oMath>
                  </m:oMathPara>
                </a14:m>
                <a:endParaRPr lang="zh-CN" altLang="en-US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104" y="4184636"/>
                <a:ext cx="1388054" cy="592150"/>
              </a:xfrm>
              <a:prstGeom prst="rect">
                <a:avLst/>
              </a:prstGeom>
              <a:blipFill rotWithShape="1">
                <a:blip r:embed="rId7"/>
                <a:stretch>
                  <a:fillRect l="-41" t="-105" r="37" b="-93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5087813" y="4411853"/>
            <a:ext cx="347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</a:t>
            </a:r>
            <a:r>
              <a:rPr lang="zh-CN" altLang="en-US" dirty="0"/>
              <a:t> </a:t>
            </a:r>
            <a:r>
              <a:rPr lang="en-US" altLang="zh-CN" dirty="0"/>
              <a:t>is noise scale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16455" y="4927483"/>
            <a:ext cx="934497" cy="3074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964852" y="5234898"/>
            <a:ext cx="241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Fitted by </a:t>
            </a:r>
            <a:r>
              <a:rPr lang="en-US" altLang="zh-CN" dirty="0">
                <a:solidFill>
                  <a:srgbClr val="FF0000"/>
                </a:solidFill>
              </a:rPr>
              <a:t>Score net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8EFB-A77A-417B-AB11-16A4660C184F}" type="slidenum">
              <a:rPr lang="zh-CN" altLang="en-US" smtClean="0"/>
            </a:fld>
            <a:endParaRPr lang="zh-CN" altLang="en-US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6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内容占位符 3" descr="particle-astrophysics-cosmology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622" y="0"/>
            <a:ext cx="12191365" cy="6857365"/>
          </a:xfrm>
          <a:prstGeom prst="rect">
            <a:avLst/>
          </a:prstGeom>
        </p:spPr>
      </p:pic>
      <p:sp>
        <p:nvSpPr>
          <p:cNvPr id="5" name="左右箭头 4"/>
          <p:cNvSpPr/>
          <p:nvPr/>
        </p:nvSpPr>
        <p:spPr>
          <a:xfrm>
            <a:off x="635" y="2493645"/>
            <a:ext cx="12191365" cy="1870075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black ho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280" y="2981325"/>
            <a:ext cx="893445" cy="893445"/>
          </a:xfrm>
          <a:prstGeom prst="rect">
            <a:avLst/>
          </a:prstGeom>
        </p:spPr>
      </p:pic>
      <p:pic>
        <p:nvPicPr>
          <p:cNvPr id="8" name="图片 7" descr="higgs boson"/>
          <p:cNvPicPr>
            <a:picLocks noChangeAspect="1"/>
          </p:cNvPicPr>
          <p:nvPr/>
        </p:nvPicPr>
        <p:blipFill>
          <a:blip r:embed="rId3"/>
          <a:srcRect l="-151" t="9806" r="151" b="10306"/>
          <a:stretch>
            <a:fillRect/>
          </a:stretch>
        </p:blipFill>
        <p:spPr>
          <a:xfrm>
            <a:off x="485775" y="2981325"/>
            <a:ext cx="892810" cy="892810"/>
          </a:xfrm>
          <a:prstGeom prst="rect">
            <a:avLst/>
          </a:prstGeom>
        </p:spPr>
      </p:pic>
      <p:pic>
        <p:nvPicPr>
          <p:cNvPr id="9" name="图片 8" descr="gravitational-wav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173" y="2990850"/>
            <a:ext cx="1593215" cy="895350"/>
          </a:xfrm>
          <a:prstGeom prst="rect">
            <a:avLst/>
          </a:prstGeom>
        </p:spPr>
      </p:pic>
      <p:pic>
        <p:nvPicPr>
          <p:cNvPr id="10" name="图片 9" descr="solar syst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300" y="2990850"/>
            <a:ext cx="2381827" cy="883920"/>
          </a:xfrm>
          <a:prstGeom prst="rect">
            <a:avLst/>
          </a:prstGeom>
        </p:spPr>
      </p:pic>
      <p:pic>
        <p:nvPicPr>
          <p:cNvPr id="11" name="图片 10" descr="charm quar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0767" y="3017943"/>
            <a:ext cx="1323975" cy="883285"/>
          </a:xfrm>
          <a:prstGeom prst="rect">
            <a:avLst/>
          </a:prstGeom>
        </p:spPr>
      </p:pic>
      <p:pic>
        <p:nvPicPr>
          <p:cNvPr id="12" name="图片 11" descr="Beta-minus_Decay.svg-modifi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2499" y="2926778"/>
            <a:ext cx="1297940" cy="883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51116" y="393023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charm</a:t>
            </a:r>
            <a:endParaRPr lang="en-US" altLang="zh-CN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42774" y="392333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neutrino</a:t>
            </a:r>
            <a:endParaRPr lang="zh-CN" altLang="en-US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78843" y="393900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Neptune </a:t>
            </a:r>
            <a:r>
              <a:rPr lang="en-US" altLang="zh-CN" sz="1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in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Solar</a:t>
            </a:r>
            <a:endParaRPr lang="zh-CN" altLang="en-US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17999" y="3934261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Higgs boson</a:t>
            </a:r>
            <a:endParaRPr lang="zh-CN" altLang="en-US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89942" y="393426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Gravitational  </a:t>
            </a:r>
            <a:endParaRPr lang="en-US" altLang="zh-CN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wave</a:t>
            </a:r>
            <a:endParaRPr lang="zh-CN" altLang="en-US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568469" y="3872855"/>
            <a:ext cx="780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Black </a:t>
            </a:r>
            <a:endParaRPr lang="en-US" altLang="zh-CN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hole</a:t>
            </a:r>
            <a:endParaRPr lang="zh-CN" altLang="en-US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33212" y="4644188"/>
            <a:ext cx="7310175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zh-CN" altLang="en-US" sz="3200" dirty="0">
                <a:latin typeface="Times New Roman" panose="02020603050405020304" charset="0"/>
                <a:cs typeface="Times New Roman" panose="02020603050405020304" charset="0"/>
              </a:rPr>
              <a:t>The most incomprehensible thing about the Universe is that it is comprehensible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zh-CN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---Einstein</a:t>
            </a:r>
            <a:endParaRPr lang="zh-CN" alt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0961"/>
            <a:ext cx="10515600" cy="1325563"/>
          </a:xfrm>
        </p:spPr>
        <p:txBody>
          <a:bodyPr/>
          <a:lstStyle/>
          <a:p>
            <a:r>
              <a:rPr lang="en-US" altLang="zh-CN" sz="4400" dirty="0"/>
              <a:t>Stochastic quantization</a:t>
            </a:r>
            <a:endParaRPr lang="zh-CN" altLang="en-US" sz="4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051"/>
          <a:stretch>
            <a:fillRect/>
          </a:stretch>
        </p:blipFill>
        <p:spPr>
          <a:xfrm>
            <a:off x="0" y="2628901"/>
            <a:ext cx="5053509" cy="20820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493" y="2082638"/>
            <a:ext cx="5696745" cy="2878196"/>
          </a:xfrm>
          <a:prstGeom prst="rect">
            <a:avLst/>
          </a:prstGeom>
        </p:spPr>
      </p:pic>
      <p:sp>
        <p:nvSpPr>
          <p:cNvPr id="6" name="箭头: 右 5"/>
          <p:cNvSpPr/>
          <p:nvPr/>
        </p:nvSpPr>
        <p:spPr>
          <a:xfrm>
            <a:off x="5410862" y="3549692"/>
            <a:ext cx="673240" cy="339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24132" y="1652143"/>
            <a:ext cx="3472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5778883" y="56297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85763" y="1772546"/>
            <a:ext cx="6219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Stochastic differential equation: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4349"/>
            <a:ext cx="10515600" cy="923762"/>
          </a:xfrm>
        </p:spPr>
        <p:txBody>
          <a:bodyPr/>
          <a:lstStyle/>
          <a:p>
            <a:r>
              <a:rPr lang="en-US" altLang="zh-CN" dirty="0"/>
              <a:t>Diffusion model for phi4</a:t>
            </a:r>
            <a:endParaRPr lang="zh-CN" altLang="en-US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21094" y="242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59" y="1043687"/>
            <a:ext cx="10810846" cy="4993394"/>
          </a:xfrm>
          <a:prstGeom prst="rect">
            <a:avLst/>
          </a:prstGeom>
        </p:spPr>
      </p:pic>
      <p:sp>
        <p:nvSpPr>
          <p:cNvPr id="5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3269358" y="6122997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Credit: </a:t>
            </a:r>
            <a:r>
              <a:rPr lang="en-US" altLang="zh-CN" dirty="0" err="1"/>
              <a:t>Lingxiao</a:t>
            </a:r>
            <a:r>
              <a:rPr lang="en-US" altLang="zh-CN" dirty="0"/>
              <a:t> Wang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5938"/>
            <a:ext cx="11681927" cy="995428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Diffusion model for U(1): Annealed Langevin + metropolis</a:t>
            </a:r>
            <a:endParaRPr lang="zh-CN" altLang="en-US" sz="3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783" y="1690688"/>
            <a:ext cx="6743448" cy="4415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915" y="2308020"/>
            <a:ext cx="2534004" cy="4382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459" y="2894007"/>
            <a:ext cx="2305372" cy="3810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237" y="2870190"/>
            <a:ext cx="1505160" cy="4286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6533873" y="4885982"/>
                <a:ext cx="4826706" cy="5276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acc>
                            <m:ac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873" y="4885982"/>
                <a:ext cx="4826706" cy="527645"/>
              </a:xfrm>
              <a:prstGeom prst="rect">
                <a:avLst/>
              </a:prstGeom>
              <a:blipFill rotWithShape="1">
                <a:blip r:embed="rId5"/>
                <a:stretch>
                  <a:fillRect l="-7" t="-55" r="9" b="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/>
          <p:cNvSpPr txBox="1"/>
          <p:nvPr/>
        </p:nvSpPr>
        <p:spPr>
          <a:xfrm>
            <a:off x="6473006" y="4503474"/>
            <a:ext cx="582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en-US" altLang="zh-CN" dirty="0">
                <a:solidFill>
                  <a:srgbClr val="FF0000"/>
                </a:solidFill>
                <a:effectLst/>
              </a:rPr>
              <a:t> </a:t>
            </a:r>
            <a:r>
              <a:rPr lang="en-US" altLang="zh-CN" dirty="0"/>
              <a:t>Vertical:</a:t>
            </a:r>
            <a:r>
              <a:rPr lang="zh-CN" altLang="en-US" dirty="0"/>
              <a:t> </a:t>
            </a:r>
            <a:r>
              <a:rPr lang="en-US" altLang="zh-CN" dirty="0"/>
              <a:t>ensure</a:t>
            </a:r>
            <a:r>
              <a:rPr lang="zh-CN" altLang="en-US" dirty="0"/>
              <a:t> </a:t>
            </a:r>
            <a:r>
              <a:rPr lang="en-US" altLang="zh-CN" dirty="0"/>
              <a:t>equilibrium at each noise scale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2090754" y="1441103"/>
            <a:ext cx="408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effectLst/>
              </a:rPr>
              <a:t>1 </a:t>
            </a:r>
            <a:r>
              <a:rPr lang="en-US" altLang="zh-CN" dirty="0"/>
              <a:t>H</a:t>
            </a:r>
            <a:r>
              <a:rPr lang="en-US" altLang="zh-CN" dirty="0">
                <a:effectLst/>
              </a:rPr>
              <a:t>orizontal :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/>
              <a:t>gradually decrease noise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651" y="3547963"/>
            <a:ext cx="3086531" cy="381053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565721" y="2238204"/>
            <a:ext cx="4359057" cy="1889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9954195" y="5337695"/>
                <a:ext cx="11336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4195" y="5337695"/>
                <a:ext cx="1133605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50" t="-141" r="6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459009" y="4592214"/>
            <a:ext cx="196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en-US" altLang="zh-CN" dirty="0">
                <a:solidFill>
                  <a:srgbClr val="FF0000"/>
                </a:solidFill>
                <a:effectLst/>
              </a:rPr>
              <a:t> </a:t>
            </a:r>
            <a:r>
              <a:rPr lang="en-US" altLang="zh-CN" dirty="0"/>
              <a:t>Detail balance</a:t>
            </a:r>
            <a:endParaRPr lang="zh-CN" altLang="en-US" dirty="0"/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838200" y="5868224"/>
            <a:ext cx="8137849" cy="995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Train once, use for all. </a:t>
            </a:r>
            <a:endParaRPr lang="zh-CN" altLang="en-US" sz="3600" dirty="0"/>
          </a:p>
        </p:txBody>
      </p:sp>
      <p:sp>
        <p:nvSpPr>
          <p:cNvPr id="20" name="文本框 19"/>
          <p:cNvSpPr txBox="1"/>
          <p:nvPr/>
        </p:nvSpPr>
        <p:spPr>
          <a:xfrm>
            <a:off x="7024236" y="6109337"/>
            <a:ext cx="6198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Qianteng Zhu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zh-CN" dirty="0" err="1">
                <a:latin typeface="Times New Roman" panose="02020603050405020304" charset="0"/>
                <a:cs typeface="Times New Roman" panose="02020603050405020304" charset="0"/>
              </a:rPr>
              <a:t>et.al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, 2502.05504 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9896" y="1026571"/>
            <a:ext cx="7030838" cy="28247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803" y="3907292"/>
            <a:ext cx="7046421" cy="28673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1387" y="2253012"/>
            <a:ext cx="451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Training and sampling at β=1,L=16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81387" y="4875241"/>
            <a:ext cx="3735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Generation at larger coupling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8EFB-A77A-417B-AB11-16A4660C184F}" type="slidenum">
              <a:rPr lang="zh-CN" altLang="en-US" smtClean="0"/>
            </a:fld>
            <a:endParaRPr lang="zh-CN" altLang="en-US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9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19" y="4119198"/>
            <a:ext cx="3352883" cy="254819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334" y="0"/>
            <a:ext cx="10515600" cy="1325563"/>
          </a:xfrm>
        </p:spPr>
        <p:txBody>
          <a:bodyPr/>
          <a:lstStyle/>
          <a:p>
            <a:r>
              <a:rPr lang="en-US" altLang="zh-CN" dirty="0"/>
              <a:t>Numerical tables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8EFB-A77A-417B-AB11-16A4660C184F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9339" y="1063453"/>
            <a:ext cx="8716591" cy="21243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917" y="3670177"/>
            <a:ext cx="8869013" cy="2753109"/>
          </a:xfrm>
          <a:prstGeom prst="rect">
            <a:avLst/>
          </a:prstGeom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334" y="0"/>
            <a:ext cx="10515600" cy="1325563"/>
          </a:xfrm>
        </p:spPr>
        <p:txBody>
          <a:bodyPr/>
          <a:lstStyle/>
          <a:p>
            <a:r>
              <a:rPr lang="en-US" altLang="zh-CN" dirty="0"/>
              <a:t>Numerical tables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8EFB-A77A-417B-AB11-16A4660C184F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3888" y="1374549"/>
            <a:ext cx="8764223" cy="2553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46" y="4062887"/>
            <a:ext cx="7382905" cy="2362530"/>
          </a:xfrm>
          <a:prstGeom prst="rect">
            <a:avLst/>
          </a:prstGeom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6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7154" y="2250210"/>
            <a:ext cx="4537878" cy="3421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67" y="2250210"/>
            <a:ext cx="4448984" cy="34211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21730" y="1495561"/>
            <a:ext cx="413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Generation at larger lattice size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8EFB-A77A-417B-AB11-16A4660C184F}" type="slidenum">
              <a:rPr lang="zh-CN" altLang="en-US" smtClean="0"/>
            </a:fld>
            <a:endParaRPr lang="zh-CN" altLang="en-US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6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000241" y="1794787"/>
            <a:ext cx="4160371" cy="2474372"/>
          </a:xfrm>
          <a:prstGeom prst="rect">
            <a:avLst/>
          </a:prstGeom>
          <a:solidFill>
            <a:srgbClr val="55AA9A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8DBD8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4702209"/>
            <a:ext cx="12192000" cy="2018991"/>
          </a:xfrm>
          <a:prstGeom prst="rect">
            <a:avLst/>
          </a:prstGeom>
          <a:solidFill>
            <a:srgbClr val="55AA9A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8DBD8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0611" y="1901459"/>
            <a:ext cx="3340333" cy="2096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51" y="1932351"/>
            <a:ext cx="3356090" cy="2096407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4417052" y="1932351"/>
                <a:ext cx="3326745" cy="6640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𝑖𝑥</m:t>
                              </m:r>
                              <m:sSub>
                                <m:sSubPr>
                                  <m:ctrlPr>
                                    <a:rPr kumimoji="1"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𝑧𝑃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sup>
                          </m:sSup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052" y="1932351"/>
                <a:ext cx="3326745" cy="664093"/>
              </a:xfrm>
              <a:prstGeom prst="rect">
                <a:avLst/>
              </a:prstGeom>
              <a:blipFill rotWithShape="1">
                <a:blip r:embed="rId3"/>
                <a:stretch>
                  <a:fillRect l="-19" t="-7" r="18" b="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1094768" y="1447227"/>
                <a:ext cx="25207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>
                    <a:latin typeface="Times New Roman" panose="02020603050405020304" charset="0"/>
                    <a:cs typeface="Times New Roman" panose="02020603050405020304" charset="0"/>
                  </a:rPr>
                  <a:t> in coordinate space </a:t>
                </a:r>
                <a:endParaRPr kumimoji="1" lang="zh-CN" altLang="en-US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68" y="1447227"/>
                <a:ext cx="252077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" t="-17" r="19" b="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8545303" y="1414973"/>
                <a:ext cx="29713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>
                    <a:latin typeface="Times New Roman" panose="02020603050405020304" charset="0"/>
                    <a:cs typeface="Times New Roman" panose="02020603050405020304" charset="0"/>
                  </a:rPr>
                  <a:t> in momentum space </a:t>
                </a:r>
                <a:endParaRPr kumimoji="1" lang="zh-CN" altLang="en-US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303" y="1414973"/>
                <a:ext cx="2971396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4" t="-52" r="11" b="1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4286535" y="3386782"/>
                <a:ext cx="3587777" cy="845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𝑧𝑚𝑎𝑥</m:t>
                          </m:r>
                        </m:sup>
                        <m:e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𝑖𝑥</m:t>
                              </m:r>
                              <m:sSub>
                                <m:sSubPr>
                                  <m:ctrlPr>
                                    <a:rPr kumimoji="1"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𝑧𝑃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sup>
                          </m:sSup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535" y="3386782"/>
                <a:ext cx="3587777" cy="845616"/>
              </a:xfrm>
              <a:prstGeom prst="rect">
                <a:avLst/>
              </a:prstGeom>
              <a:blipFill rotWithShape="1">
                <a:blip r:embed="rId6"/>
                <a:stretch>
                  <a:fillRect l="-8" t="-39" r="9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下箭头 14"/>
          <p:cNvSpPr/>
          <p:nvPr/>
        </p:nvSpPr>
        <p:spPr>
          <a:xfrm>
            <a:off x="5409041" y="2808571"/>
            <a:ext cx="778476" cy="416063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015816" y="4810609"/>
            <a:ext cx="3535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GB" altLang="zh-CN" sz="2400" dirty="0">
                <a:latin typeface="Times New Roman" panose="02020603050405020304" charset="0"/>
                <a:cs typeface="Times New Roman" panose="02020603050405020304" charset="0"/>
              </a:rPr>
              <a:t>Existence:	✓</a:t>
            </a:r>
            <a:endParaRPr kumimoji="1" lang="en-GB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GB" altLang="zh-CN" sz="2400" dirty="0">
                <a:latin typeface="Times New Roman" panose="02020603050405020304" charset="0"/>
                <a:cs typeface="Times New Roman" panose="02020603050405020304" charset="0"/>
              </a:rPr>
              <a:t>Uniqueness:	✓</a:t>
            </a:r>
            <a:endParaRPr kumimoji="1" lang="en-GB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GB" altLang="zh-CN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Stability:	✕</a:t>
            </a:r>
            <a:endParaRPr kumimoji="1" lang="zh-CN" altLang="en-US" sz="24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4151" y="4810609"/>
            <a:ext cx="3788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ell-posedness criteri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a: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62465" y="6195604"/>
            <a:ext cx="467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latin typeface="Times New Roman" panose="02020603050405020304" charset="0"/>
                <a:cs typeface="Times New Roman" panose="02020603050405020304" charset="0"/>
              </a:rPr>
              <a:t>A.S.Xiong</a:t>
            </a: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kumimoji="1" lang="en-US" altLang="zh-CN" dirty="0" err="1">
                <a:latin typeface="Times New Roman" panose="02020603050405020304" charset="0"/>
                <a:cs typeface="Times New Roman" panose="02020603050405020304" charset="0"/>
              </a:rPr>
              <a:t>J.Hua</a:t>
            </a: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kumimoji="1" lang="en-US" altLang="zh-CN" dirty="0" err="1">
                <a:latin typeface="Times New Roman" panose="02020603050405020304" charset="0"/>
                <a:cs typeface="Times New Roman" panose="02020603050405020304" charset="0"/>
              </a:rPr>
              <a:t>Q.A.Zhang</a:t>
            </a: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i="1" dirty="0">
                <a:latin typeface="Times New Roman" panose="02020603050405020304" charset="0"/>
                <a:cs typeface="Times New Roman" panose="02020603050405020304" charset="0"/>
              </a:rPr>
              <a:t>arXiv:2506.16689</a:t>
            </a:r>
            <a:endParaRPr kumimoji="1" lang="zh-CN" altLang="en-US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14626" y="4995274"/>
            <a:ext cx="4090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zh-CN" sz="2400" b="1" dirty="0">
                <a:latin typeface="Times New Roman" panose="02020603050405020304" charset="0"/>
                <a:cs typeface="Times New Roman" panose="02020603050405020304" charset="0"/>
              </a:rPr>
              <a:t>ill-posed inverse problem </a:t>
            </a:r>
            <a:endParaRPr kumimoji="1" lang="zh-CN" alt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714626" y="5428326"/>
            <a:ext cx="4090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But physics-conditioned!</a:t>
            </a:r>
            <a:endParaRPr kumimoji="1" lang="zh-CN" altLang="en-US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4151" y="169469"/>
            <a:ext cx="959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CN" sz="2800" b="1" dirty="0">
                <a:latin typeface="Times New Roman" panose="02020603050405020304" charset="0"/>
                <a:cs typeface="Times New Roman" panose="02020603050405020304" charset="0"/>
              </a:rPr>
              <a:t>An Inverse problem: Limited Discrete Fourier </a:t>
            </a:r>
            <a:r>
              <a:rPr kumimoji="1"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Transform</a:t>
            </a:r>
            <a:endParaRPr kumimoji="1" lang="zh-CN" alt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" y="5704718"/>
            <a:ext cx="12192000" cy="1056305"/>
          </a:xfrm>
          <a:prstGeom prst="rect">
            <a:avLst/>
          </a:prstGeom>
          <a:solidFill>
            <a:srgbClr val="55AA9A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8DBD8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-1" y="991001"/>
            <a:ext cx="12192001" cy="1059871"/>
          </a:xfrm>
          <a:prstGeom prst="rect">
            <a:avLst/>
          </a:prstGeom>
          <a:solidFill>
            <a:srgbClr val="55AA9A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8DBD8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1309" y="2493130"/>
            <a:ext cx="3169700" cy="309742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74926" y="3603353"/>
            <a:ext cx="198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Input layer</a:t>
            </a:r>
            <a:endParaRPr kumimoji="1"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7114" y="3775828"/>
            <a:ext cx="198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Output layer</a:t>
            </a:r>
            <a:endParaRPr kumimoji="1"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3249408" y="3406496"/>
                <a:ext cx="7308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408" y="3406496"/>
                <a:ext cx="730841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15" t="-96" r="-1815" b="-159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6832891" y="3406496"/>
                <a:ext cx="7166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891" y="3406496"/>
                <a:ext cx="716671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41" t="-96" r="-2297" b="-159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1651586" y="1109588"/>
                <a:ext cx="6463958" cy="8402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𝑧𝑚𝑎𝑥</m:t>
                          </m:r>
                        </m:sup>
                        <m:e>
                          <m:sSup>
                            <m:sSupPr>
                              <m:ctrlP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𝑖𝑥</m:t>
                              </m:r>
                              <m:sSub>
                                <m:sSubPr>
                                  <m:ctrlPr>
                                    <a:rPr kumimoji="1"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𝑧𝑃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sup>
                          </m:sSup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kumimoji="1"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   </m:t>
                      </m:r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586" y="1109588"/>
                <a:ext cx="6463958" cy="840295"/>
              </a:xfrm>
              <a:prstGeom prst="rect">
                <a:avLst/>
              </a:prstGeom>
              <a:blipFill rotWithShape="1">
                <a:blip r:embed="rId4"/>
                <a:stretch>
                  <a:fillRect l="-9" t="-29" r="4" b="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5381367" y="2184686"/>
            <a:ext cx="198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Hidden layer</a:t>
            </a:r>
            <a:endParaRPr kumimoji="1"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6166416" y="2703432"/>
                <a:ext cx="32119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ℎ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kumimoji="1" lang="en-US" altLang="zh-CN" sz="2000" i="0">
                          <a:latin typeface="Cambria Math" panose="02040503050406030204" pitchFamily="18" charset="0"/>
                        </a:rPr>
                        <m:t>tanh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416" y="2703432"/>
                <a:ext cx="3211970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18" t="-77" r="2" b="-158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7530756" y="4279324"/>
                <a:ext cx="3036729" cy="672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ℎ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ℎ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nary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756" y="4279324"/>
                <a:ext cx="3036729" cy="672235"/>
              </a:xfrm>
              <a:prstGeom prst="rect">
                <a:avLst/>
              </a:prstGeom>
              <a:blipFill rotWithShape="1">
                <a:blip r:embed="rId6"/>
                <a:stretch>
                  <a:fillRect l="-10" t="-9" r="15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343" y="5719171"/>
            <a:ext cx="4982959" cy="1052738"/>
          </a:xfrm>
          <a:prstGeom prst="rect">
            <a:avLst/>
          </a:prstGeom>
        </p:spPr>
      </p:pic>
      <p:cxnSp>
        <p:nvCxnSpPr>
          <p:cNvPr id="20" name="直线箭头连接符 19"/>
          <p:cNvCxnSpPr/>
          <p:nvPr/>
        </p:nvCxnSpPr>
        <p:spPr>
          <a:xfrm>
            <a:off x="6376086" y="6234654"/>
            <a:ext cx="2533136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590073" y="5806432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zh-CN" sz="2000" dirty="0">
                <a:latin typeface="Times New Roman" panose="02020603050405020304" charset="0"/>
                <a:cs typeface="Times New Roman" panose="02020603050405020304" charset="0"/>
              </a:rPr>
              <a:t>genetic algorithm</a:t>
            </a:r>
            <a:endParaRPr kumimoji="1"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/>
              <p:cNvSpPr txBox="1"/>
              <p:nvPr/>
            </p:nvSpPr>
            <p:spPr>
              <a:xfrm>
                <a:off x="9192006" y="6034599"/>
                <a:ext cx="19836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GB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Minimization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𝜒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GB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endParaRPr kumimoji="1" lang="zh-CN" altLang="en-US" sz="20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006" y="6034599"/>
                <a:ext cx="1983685" cy="400110"/>
              </a:xfrm>
              <a:prstGeom prst="rect">
                <a:avLst/>
              </a:prstGeom>
              <a:blipFill rotWithShape="1">
                <a:blip r:embed="rId8"/>
                <a:stretch>
                  <a:fillRect l="-19" t="-48" r="-560" b="-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44151" y="169469"/>
            <a:ext cx="959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CN" sz="2800" b="1" dirty="0">
                <a:latin typeface="Times New Roman" panose="02020603050405020304" charset="0"/>
                <a:cs typeface="Times New Roman" panose="02020603050405020304" charset="0"/>
              </a:rPr>
              <a:t>An Inverse problem: Limited Discrete Fourier </a:t>
            </a:r>
            <a:r>
              <a:rPr kumimoji="1"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Transform</a:t>
            </a:r>
            <a:endParaRPr kumimoji="1" lang="zh-CN" alt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478118"/>
            <a:ext cx="12192000" cy="3436945"/>
          </a:xfrm>
          <a:prstGeom prst="rect">
            <a:avLst/>
          </a:prstGeom>
          <a:solidFill>
            <a:srgbClr val="55AA9A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8DBD8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509" y="2478119"/>
            <a:ext cx="4418928" cy="34369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255" y="2478119"/>
            <a:ext cx="4418927" cy="343694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11822" y="1491620"/>
            <a:ext cx="796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comparison with regulator approach for Inverse problem </a:t>
            </a:r>
            <a:endParaRPr kumimoji="1" lang="zh-CN" altLang="en-US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6723" y="6020191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latin typeface="Times New Roman" panose="02020603050405020304" charset="0"/>
                <a:cs typeface="Times New Roman" panose="02020603050405020304" charset="0"/>
              </a:rPr>
              <a:t>J.Hua</a:t>
            </a: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kumimoji="1" lang="en-US" altLang="zh-CN" dirty="0" err="1">
                <a:latin typeface="Times New Roman" panose="02020603050405020304" charset="0"/>
                <a:cs typeface="Times New Roman" panose="02020603050405020304" charset="0"/>
              </a:rPr>
              <a:t>et.al</a:t>
            </a:r>
            <a:r>
              <a:rPr kumimoji="1" lang="en-US" altLang="zh-CN" dirty="0">
                <a:latin typeface="Times New Roman" panose="02020603050405020304" charset="0"/>
                <a:cs typeface="Times New Roman" panose="02020603050405020304" charset="0"/>
              </a:rPr>
              <a:t>. In process…</a:t>
            </a:r>
            <a:endParaRPr kumimoji="1" lang="zh-CN" altLang="en-US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44151" y="169469"/>
            <a:ext cx="959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CN" sz="2800" b="1" dirty="0">
                <a:latin typeface="Times New Roman" panose="02020603050405020304" charset="0"/>
                <a:cs typeface="Times New Roman" panose="02020603050405020304" charset="0"/>
              </a:rPr>
              <a:t>An Inverse problem: Limited Discrete Fourier </a:t>
            </a:r>
            <a:r>
              <a:rPr kumimoji="1"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Transform</a:t>
            </a:r>
            <a:endParaRPr kumimoji="1" lang="zh-CN" alt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文本框 1"/>
          <p:cNvSpPr txBox="1"/>
          <p:nvPr/>
        </p:nvSpPr>
        <p:spPr>
          <a:xfrm>
            <a:off x="533367" y="256057"/>
            <a:ext cx="111118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n"/>
              <a:defRPr sz="3200" b="1">
                <a:solidFill>
                  <a:srgbClr val="C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dirty="0">
                <a:solidFill>
                  <a:schemeClr val="bg1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Strong interaction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367" y="1309820"/>
            <a:ext cx="3733366" cy="5347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altLang="zh-CN" sz="2400" dirty="0">
                <a:latin typeface="Times New Roman" panose="02020603050405020304" charset="0"/>
                <a:ea typeface="+mn-ea"/>
                <a:cs typeface="Times New Roman" panose="02020603050405020304" charset="0"/>
              </a:rPr>
              <a:t>SU(3) x SU(2) x U(1):</a:t>
            </a:r>
            <a:endParaRPr kumimoji="0" lang="en-US" altLang="zh-CN" sz="2400" dirty="0"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" name="灯片编号占位符 1"/>
          <p:cNvSpPr txBox="1"/>
          <p:nvPr/>
        </p:nvSpPr>
        <p:spPr>
          <a:xfrm>
            <a:off x="8971983" y="251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5046-BCE6-46BA-8793-A4F3467B18BD}" type="slidenum">
              <a:rPr lang="zh-CN" altLang="en-US" sz="3600" smtClean="0">
                <a:solidFill>
                  <a:schemeClr val="bg1"/>
                </a:solidFill>
              </a:rPr>
            </a:fld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From Quantum Field Theory to Particle Phenomena</a:t>
            </a:r>
            <a:endParaRPr lang="zh-CN" alt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295583" y="3941952"/>
            <a:ext cx="6096000" cy="458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lnSpc>
                <a:spcPct val="150000"/>
              </a:lnSpc>
              <a:defRPr/>
            </a:pPr>
            <a:r>
              <a:rPr kumimoji="0" lang="en-US" altLang="zh-CN" sz="1800" dirty="0">
                <a:latin typeface="Times New Roman" panose="02020603050405020304" charset="0"/>
                <a:ea typeface="+mn-ea"/>
                <a:cs typeface="Times New Roman" panose="02020603050405020304" charset="0"/>
              </a:rPr>
              <a:t>LHC</a:t>
            </a:r>
            <a:r>
              <a:rPr kumimoji="0" lang="zh-CN" altLang="en-US" sz="1800" dirty="0">
                <a:latin typeface="Times New Roman" panose="02020603050405020304" charset="0"/>
                <a:ea typeface="+mn-ea"/>
                <a:cs typeface="Times New Roman" panose="02020603050405020304" charset="0"/>
              </a:rPr>
              <a:t>实验测量结果</a:t>
            </a:r>
            <a:endParaRPr kumimoji="0" lang="en-US" altLang="zh-CN" sz="1800" dirty="0"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2421" y="2291907"/>
            <a:ext cx="5500817" cy="41314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869"/>
            <a:ext cx="6616145" cy="376163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0833" y="6417277"/>
            <a:ext cx="6976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800" dirty="0">
                <a:effectLst/>
                <a:latin typeface="Times New Roman" panose="02020603050405020304" charset="0"/>
                <a:cs typeface="Times New Roman" panose="02020603050405020304" charset="0"/>
              </a:rPr>
              <a:t>From </a:t>
            </a:r>
            <a:r>
              <a:rPr lang="en-GB" altLang="zh-CN" sz="1800" dirty="0" err="1">
                <a:effectLst/>
                <a:latin typeface="Times New Roman" panose="02020603050405020304" charset="0"/>
                <a:cs typeface="Times New Roman" panose="02020603050405020304" charset="0"/>
              </a:rPr>
              <a:t>Jiyuan</a:t>
            </a:r>
            <a:r>
              <a:rPr lang="en-GB" altLang="zh-CN" sz="1800" dirty="0">
                <a:effectLst/>
                <a:latin typeface="Times New Roman" panose="02020603050405020304" charset="0"/>
                <a:cs typeface="Times New Roman" panose="02020603050405020304" charset="0"/>
              </a:rPr>
              <a:t> Tian</a:t>
            </a:r>
            <a:r>
              <a:rPr lang="zh-CN" altLang="en-US" sz="1800" dirty="0">
                <a:effectLst/>
                <a:latin typeface="Times New Roman" panose="02020603050405020304" charset="0"/>
                <a:cs typeface="Times New Roman" panose="02020603050405020304" charset="0"/>
              </a:rPr>
              <a:t>， </a:t>
            </a:r>
            <a:r>
              <a:rPr lang="en-US" altLang="zh-CN" sz="1800" dirty="0">
                <a:effectLst/>
                <a:latin typeface="+mn-ea"/>
              </a:rPr>
              <a:t>2025</a:t>
            </a:r>
            <a:r>
              <a:rPr lang="zh-CN" altLang="en-US" sz="1800" dirty="0">
                <a:effectLst/>
                <a:latin typeface="+mn-ea"/>
              </a:rPr>
              <a:t>年</a:t>
            </a:r>
            <a:r>
              <a:rPr lang="zh-CN" altLang="en-US" b="0" i="0" u="none" strike="noStrike" dirty="0">
                <a:effectLst/>
                <a:latin typeface="+mn-ea"/>
              </a:rPr>
              <a:t>第十届</a:t>
            </a:r>
            <a:r>
              <a:rPr lang="en-GB" altLang="zh-CN" b="0" i="0" u="none" strike="noStrike" dirty="0">
                <a:effectLst/>
                <a:latin typeface="+mn-ea"/>
              </a:rPr>
              <a:t>R</a:t>
            </a:r>
            <a:r>
              <a:rPr lang="zh-CN" altLang="en-US" b="0" i="0" u="none" strike="noStrike" dirty="0">
                <a:effectLst/>
                <a:latin typeface="+mn-ea"/>
              </a:rPr>
              <a:t>值与</a:t>
            </a:r>
            <a:r>
              <a:rPr lang="en-GB" altLang="zh-CN" b="0" i="0" u="none" strike="noStrike" dirty="0">
                <a:effectLst/>
                <a:latin typeface="+mn-ea"/>
              </a:rPr>
              <a:t>QCD</a:t>
            </a:r>
            <a:r>
              <a:rPr lang="zh-CN" altLang="en-US" b="0" i="0" u="none" strike="noStrike" dirty="0">
                <a:effectLst/>
                <a:latin typeface="+mn-ea"/>
              </a:rPr>
              <a:t>强子结构研讨会</a:t>
            </a:r>
            <a:endParaRPr lang="en-GB" altLang="zh-CN" dirty="0">
              <a:effectLst/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26853" y="6444555"/>
            <a:ext cx="6976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charset="0"/>
                <a:cs typeface="Times New Roman" panose="02020603050405020304" charset="0"/>
              </a:rPr>
              <a:t>From  ATLAS</a:t>
            </a:r>
            <a:endParaRPr lang="en-GB" altLang="zh-CN" dirty="0">
              <a:effectLst/>
              <a:latin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altLang="zh-CN" dirty="0"/>
              <a:t>Summary and outlook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8819" y="1343817"/>
            <a:ext cx="10515600" cy="4632695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Lattice QCD provides a nonperturbative approach for strong interacts, and HMC is a most useful tools for generating lattice configurations.  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70000"/>
              </a:lnSpc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HMC has the long autocorrelation length and topological freeing problem.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70000"/>
              </a:lnSpc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ML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can contribute 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to resolve these problems: phi4 + U(1)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70000"/>
              </a:lnSpc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Work under progress: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1" algn="just">
              <a:lnSpc>
                <a:spcPct val="170000"/>
              </a:lnSpc>
            </a:pPr>
            <a:r>
              <a:rPr lang="en-US" altLang="zh-CN" sz="1800" dirty="0">
                <a:latin typeface="Times New Roman" panose="02020603050405020304" charset="0"/>
                <a:cs typeface="Times New Roman" panose="02020603050405020304" charset="0"/>
              </a:rPr>
              <a:t>SU2 HEATBATH+HMC</a:t>
            </a:r>
            <a:endParaRPr lang="en-US" altLang="zh-CN" sz="1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lvl="1" algn="just">
              <a:lnSpc>
                <a:spcPct val="170000"/>
              </a:lnSpc>
            </a:pPr>
            <a:r>
              <a:rPr lang="en-US" altLang="zh-CN" sz="1800" dirty="0">
                <a:latin typeface="Times New Roman" panose="02020603050405020304" charset="0"/>
                <a:cs typeface="Times New Roman" panose="02020603050405020304" charset="0"/>
              </a:rPr>
              <a:t>U1+fermions</a:t>
            </a:r>
            <a:endParaRPr lang="zh-CN" altLang="en-US" sz="1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167269" y="6198255"/>
            <a:ext cx="6231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/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Thank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you for your attention.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4349"/>
            <a:ext cx="10515600" cy="923762"/>
          </a:xfrm>
        </p:spPr>
        <p:txBody>
          <a:bodyPr/>
          <a:lstStyle/>
          <a:p>
            <a:r>
              <a:rPr lang="en-US" altLang="zh-CN" dirty="0"/>
              <a:t>Drift term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982" y="2515249"/>
            <a:ext cx="9741401" cy="38355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413" y="1090702"/>
            <a:ext cx="5306034" cy="69961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996136" y="1356529"/>
            <a:ext cx="3406588" cy="41717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>
            <a:stCxn id="11" idx="2"/>
          </p:cNvCxnSpPr>
          <p:nvPr/>
        </p:nvCxnSpPr>
        <p:spPr>
          <a:xfrm>
            <a:off x="5699430" y="1790318"/>
            <a:ext cx="0" cy="1094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016998" y="1942910"/>
            <a:ext cx="3298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外力，告诉系统如何运动</a:t>
            </a:r>
            <a:endParaRPr lang="zh-CN" altLang="en-US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21094" y="242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</a:fld>
            <a:endParaRPr kumimoji="0" lang="zh-CN" altLang="en-US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/>
            </a:fld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712086" y="1370928"/>
            <a:ext cx="5321152" cy="4581280"/>
            <a:chOff x="7115267" y="2583673"/>
            <a:chExt cx="4731566" cy="4137802"/>
          </a:xfrm>
        </p:grpSpPr>
        <p:pic>
          <p:nvPicPr>
            <p:cNvPr id="6" name="Image" descr="Imag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115267" y="2583673"/>
              <a:ext cx="4731566" cy="413780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7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32926" y="2601487"/>
              <a:ext cx="1052532" cy="2051087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13" name="文本框 1"/>
          <p:cNvSpPr txBox="1"/>
          <p:nvPr/>
        </p:nvSpPr>
        <p:spPr>
          <a:xfrm>
            <a:off x="533367" y="256057"/>
            <a:ext cx="111118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n"/>
              <a:defRPr sz="3200" b="1">
                <a:solidFill>
                  <a:srgbClr val="C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dirty="0">
                <a:solidFill>
                  <a:schemeClr val="bg1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Strong interaction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5760" y="1567121"/>
            <a:ext cx="6066685" cy="34391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zh-CN" sz="2400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 QCD</a:t>
            </a:r>
            <a:r>
              <a:rPr lang="en-US" altLang="zh-CN" sz="2400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GB" altLang="zh-CN" sz="2400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fundamental theory for strong interactions</a:t>
            </a:r>
            <a:r>
              <a:rPr lang="zh-CN" altLang="en-US" sz="2400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： </a:t>
            </a:r>
            <a:r>
              <a:rPr lang="en-US" altLang="zh-CN" sz="2400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(3) gauge theory</a:t>
            </a:r>
            <a:endParaRPr lang="en-GB" altLang="zh-CN" sz="2400" b="0" i="0" dirty="0"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GB" altLang="zh-CN" sz="2400" b="0" i="0" dirty="0">
                <a:effectLst/>
                <a:latin typeface="Times New Roman" panose="02020603050405020304" charset="0"/>
                <a:cs typeface="Times New Roman" panose="02020603050405020304" charset="0"/>
              </a:rPr>
              <a:t>When the energy scale decreases, interactions become stronger, and QCD enters the non-perturbative regime, and must be handled using a nonperturbative method.</a:t>
            </a:r>
            <a:endParaRPr kumimoji="0" lang="en-US" altLang="zh-CN" sz="2400" dirty="0"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" name="灯片编号占位符 1"/>
          <p:cNvSpPr txBox="1"/>
          <p:nvPr/>
        </p:nvSpPr>
        <p:spPr>
          <a:xfrm>
            <a:off x="8971983" y="251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5046-BCE6-46BA-8793-A4F3467B18BD}" type="slidenum">
              <a:rPr lang="zh-CN" altLang="en-US" sz="3600" smtClean="0">
                <a:solidFill>
                  <a:schemeClr val="bg1"/>
                </a:solidFill>
              </a:rPr>
            </a:fld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Strong interactions and QCD</a:t>
            </a:r>
            <a:endParaRPr lang="zh-CN" alt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278836" y="6110127"/>
            <a:ext cx="9064747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Perturbative QCD fails for low energy hadronic interaction </a:t>
            </a:r>
            <a:endParaRPr lang="en-US" altLang="zh-CN" sz="26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516791" y="1189750"/>
                <a:ext cx="11999933" cy="537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charset="0"/>
                    <a:cs typeface="Times New Roman" panose="02020603050405020304" charset="0"/>
                  </a:rPr>
                  <a:t>C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orrelation functions are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expressed as a sum over all paths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with weight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2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en-US" altLang="zh-C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zh-CN" altLang="en-US" sz="28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91" y="1189750"/>
                <a:ext cx="11999933" cy="537135"/>
              </a:xfrm>
              <a:prstGeom prst="rect">
                <a:avLst/>
              </a:prstGeom>
              <a:blipFill rotWithShape="1">
                <a:blip r:embed="rId1"/>
                <a:stretch>
                  <a:fillRect l="-4" t="-74" r="2" b="-14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6123956" y="3880559"/>
                <a:ext cx="5909282" cy="859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br>
                  <a:rPr lang="en-US" altLang="zh-CN" b="0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zh-CN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𝑂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</m:ctrlPr>
                            </m:dPr>
                            <m:e>
                              <m:r>
                                <a:rPr lang="zh-CN" alt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𝜓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,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𝜓</m:t>
                                  </m:r>
                                </m:e>
                              </m:acc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𝑈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zh-CN" altLang="en-US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𝒵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𝜓</m:t>
                                  </m:r>
                                  <m:r>
                                    <a:rPr lang="en-US" altLang="zh-CN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altLang="zh-CN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  <m:r>
                                    <a:rPr lang="en-US" altLang="zh-CN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,</m:t>
                                  </m:r>
                                  <m:r>
                                    <a:rPr lang="en-US" altLang="zh-CN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𝑈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 </m:t>
                      </m:r>
                      <m:func>
                        <m:func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i</m:t>
                              </m:r>
                              <m:r>
                                <a:rPr lang="en-US" altLang="zh-CN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𝜓</m:t>
                                  </m:r>
                                  <m:r>
                                    <a:rPr lang="en-US" altLang="zh-CN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altLang="zh-CN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  <m:r>
                                    <a:rPr lang="en-US" altLang="zh-CN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,</m:t>
                                  </m:r>
                                  <m:r>
                                    <a:rPr lang="en-US" altLang="zh-CN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𝑈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 </m:t>
                      </m:r>
                      <m:func>
                        <m:func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acc>
                            <m:accPr>
                              <m:chr m:val="̃"/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𝑂</m:t>
                              </m:r>
                            </m:e>
                          </m:acc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</m:ctrlPr>
                            </m:d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𝜓</m:t>
                              </m:r>
                              <m:r>
                                <a:rPr lang="en-US" altLang="zh-CN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,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𝜓</m:t>
                                  </m:r>
                                </m:e>
                              </m:acc>
                              <m:r>
                                <a:rPr lang="en-US" altLang="zh-CN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,</m:t>
                              </m:r>
                              <m:r>
                                <a:rPr lang="en-US" altLang="zh-CN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956" y="3880559"/>
                <a:ext cx="5909282" cy="859659"/>
              </a:xfrm>
              <a:prstGeom prst="rect">
                <a:avLst/>
              </a:prstGeom>
              <a:blipFill rotWithShape="1">
                <a:blip r:embed="rId2"/>
                <a:stretch>
                  <a:fillRect t="-9" r="11" b="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1"/>
          <p:cNvSpPr txBox="1"/>
          <p:nvPr/>
        </p:nvSpPr>
        <p:spPr>
          <a:xfrm>
            <a:off x="8971983" y="251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5046-BCE6-46BA-8793-A4F3467B18BD}" type="slidenum">
              <a:rPr lang="zh-CN" altLang="en-US" sz="3600" smtClean="0">
                <a:solidFill>
                  <a:schemeClr val="tx1"/>
                </a:solidFill>
              </a:rPr>
            </a:fld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Path Integral</a:t>
            </a:r>
            <a:endParaRPr lang="zh-CN" altLang="en-US" sz="3600" b="1" dirty="0"/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5640470" y="2967430"/>
                <a:ext cx="6876254" cy="7552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𝒵</m:t>
                      </m:r>
                      <m:r>
                        <m:rPr>
                          <m:aln/>
                        </m:rPr>
                        <a:rPr lang="en-US" altLang="zh-CN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zh-CN" alt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zh-CN" alt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𝜓</m:t>
                                  </m:r>
                                  <m:r>
                                    <a:rPr lang="en-US" altLang="zh-CN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altLang="zh-CN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24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  <m:r>
                                    <a:rPr lang="en-US" altLang="zh-CN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,</m:t>
                                  </m:r>
                                  <m:r>
                                    <a:rPr lang="en-US" altLang="zh-CN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𝑈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charset="0"/>
                        </a:rPr>
                        <m:t> </m:t>
                      </m:r>
                      <m:func>
                        <m:funcPr>
                          <m:ctrlPr>
                            <a:rPr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i</m:t>
                              </m:r>
                              <m:r>
                                <a:rPr lang="en-US" altLang="zh-CN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charset="0"/>
                                </a:rPr>
                                <m:t>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𝜓</m:t>
                                  </m:r>
                                  <m:r>
                                    <a:rPr lang="en-US" altLang="zh-CN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altLang="zh-CN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24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charset="0"/>
                                        </a:rPr>
                                        <m:t>𝜓</m:t>
                                      </m:r>
                                    </m:e>
                                  </m:acc>
                                  <m:r>
                                    <a:rPr lang="en-US" altLang="zh-CN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,</m:t>
                                  </m:r>
                                  <m:r>
                                    <a:rPr lang="en-US" altLang="zh-CN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charset="0"/>
                                    </a:rPr>
                                    <m:t>𝑈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br>
                  <a:rPr lang="en-US" altLang="zh-CN" sz="2400" b="0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charset="0"/>
                  </a:rPr>
                </a:br>
                <a:endParaRPr lang="zh-CN" altLang="en-US" sz="24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470" y="2967430"/>
                <a:ext cx="6876254" cy="755207"/>
              </a:xfrm>
              <a:prstGeom prst="rect">
                <a:avLst/>
              </a:prstGeom>
              <a:blipFill rotWithShape="1">
                <a:blip r:embed="rId3"/>
                <a:stretch>
                  <a:fillRect l="-6" t="-10" r="3" b="-51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34117" y="5811270"/>
            <a:ext cx="11999934" cy="892552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Path integral gives another useful approach for quantum mechanics and quantum field theory</a:t>
            </a:r>
            <a:endParaRPr lang="en-US" altLang="zh-CN" sz="26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74" y="2550877"/>
            <a:ext cx="4904565" cy="26593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95046-BCE6-46BA-8793-A4F3467B18BD}" type="slidenum">
              <a:rPr lang="zh-CN" altLang="en-US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4349" y="1113694"/>
            <a:ext cx="7940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Discrete Lattice</a:t>
            </a:r>
            <a:endParaRPr lang="zh-CN" altLang="en-US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7" y="1990641"/>
            <a:ext cx="3124963" cy="3208481"/>
          </a:xfrm>
          <a:prstGeom prst="rect">
            <a:avLst/>
          </a:prstGeom>
        </p:spPr>
      </p:pic>
      <p:sp>
        <p:nvSpPr>
          <p:cNvPr id="6" name="灯片编号占位符 1"/>
          <p:cNvSpPr txBox="1"/>
          <p:nvPr/>
        </p:nvSpPr>
        <p:spPr>
          <a:xfrm>
            <a:off x="8971983" y="251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95046-BCE6-46BA-8793-A4F3467B18BD}" type="slidenum">
              <a:rPr lang="zh-CN" altLang="en-US" sz="3600" smtClean="0">
                <a:solidFill>
                  <a:schemeClr val="tx1"/>
                </a:solidFill>
              </a:rPr>
            </a:fld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Lattice Gauge Theory and Lattice QCD</a:t>
            </a:r>
            <a:endParaRPr lang="zh-CN" altLang="en-US" sz="3600" b="1" dirty="0"/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34117" y="5776700"/>
            <a:ext cx="11999934" cy="892552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Lattice QCD provides a numerical way to solve the nonperturbative nature of QCD</a:t>
            </a:r>
            <a:endParaRPr lang="en-US" altLang="zh-CN" sz="26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and great successes have been achieved.</a:t>
            </a:r>
            <a:endParaRPr lang="en-US" altLang="zh-CN" sz="26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54" y="2660729"/>
            <a:ext cx="2411186" cy="15624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06726" y="4565804"/>
            <a:ext cx="323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1" u="sng" dirty="0">
                <a:effectLst/>
                <a:latin typeface="Times New Roman" panose="02020603050405020304" charset="0"/>
                <a:cs typeface="Times New Roman" panose="02020603050405020304" charset="0"/>
                <a:hlinkClick r:id="rId3"/>
              </a:rPr>
              <a:t>Nature</a:t>
            </a:r>
            <a:r>
              <a:rPr lang="en-US" altLang="zh-CN" sz="2000" b="0" i="1" u="sng" dirty="0"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 b="1" i="0" u="none" strike="noStrike" dirty="0">
                <a:effectLst/>
                <a:latin typeface="Times New Roman" panose="02020603050405020304" charset="0"/>
                <a:cs typeface="Times New Roman" panose="02020603050405020304" charset="0"/>
              </a:rPr>
              <a:t>593</a:t>
            </a:r>
            <a:r>
              <a:rPr lang="en-US" altLang="zh-CN" sz="2000" b="0" i="0" u="none" strike="noStrike" dirty="0">
                <a:effectLst/>
                <a:latin typeface="Times New Roman" panose="02020603050405020304" charset="0"/>
                <a:cs typeface="Times New Roman" panose="02020603050405020304" charset="0"/>
              </a:rPr>
              <a:t>,  51–55 (2021)</a:t>
            </a:r>
            <a:endParaRPr kumimoji="1"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654" y="2060981"/>
            <a:ext cx="3910658" cy="22930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Configurations (paths): from Metropolis to HMC</a:t>
            </a:r>
            <a:endParaRPr lang="zh-CN" altLang="en-US" sz="3600" b="1" dirty="0"/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933160" y="6219665"/>
            <a:ext cx="10997880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Configurations in Lattice gauge theory are important!</a:t>
            </a:r>
            <a:endParaRPr lang="en-US" altLang="zh-CN" sz="26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7323" y="1637487"/>
            <a:ext cx="4551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charset="0"/>
                <a:cs typeface="Times New Roman" panose="02020603050405020304" charset="0"/>
              </a:rPr>
              <a:t>Markov chain Monte Carlo: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800" dirty="0">
                <a:latin typeface="Times New Roman" panose="02020603050405020304" charset="0"/>
                <a:cs typeface="Times New Roman" panose="02020603050405020304" charset="0"/>
              </a:rPr>
              <a:t>Metropolis</a:t>
            </a:r>
            <a:endParaRPr lang="en-US" altLang="zh-CN" sz="1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720701" y="4870103"/>
          <a:ext cx="3233028" cy="735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" name="公式" r:id="rId1" imgW="50901600" imgH="11582400" progId="Equation.KSEE3">
                  <p:embed/>
                </p:oleObj>
              </mc:Choice>
              <mc:Fallback>
                <p:oleObj name="公式" r:id="rId1" imgW="50901600" imgH="11582400" progId="Equation.KSEE3">
                  <p:embed/>
                  <p:pic>
                    <p:nvPicPr>
                      <p:cNvPr id="0" name="对象 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20701" y="4870103"/>
                        <a:ext cx="3233028" cy="735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78" y="2293318"/>
            <a:ext cx="3149075" cy="2349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96" y="1089175"/>
            <a:ext cx="5461926" cy="433765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13534" y="1318253"/>
            <a:ext cx="3291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4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Hybrid Monte Carlo</a:t>
            </a:r>
            <a:endParaRPr lang="en-US" altLang="zh-CN" sz="2400" dirty="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Tm="3094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435905" y="163180"/>
            <a:ext cx="384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Lattice QCD configurations</a:t>
            </a:r>
            <a:endParaRPr kumimoji="1" lang="en-US" altLang="zh-CN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灯片编号占位符 1"/>
          <p:cNvSpPr txBox="1"/>
          <p:nvPr/>
        </p:nvSpPr>
        <p:spPr>
          <a:xfrm>
            <a:off x="8969559" y="1631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en-US" altLang="zh-CN" sz="24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标题 1"/>
          <p:cNvSpPr txBox="1"/>
          <p:nvPr/>
        </p:nvSpPr>
        <p:spPr bwMode="auto">
          <a:xfrm>
            <a:off x="593556" y="1402464"/>
            <a:ext cx="5502444" cy="39960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latin typeface="宋体" pitchFamily="2" charset="-122"/>
              </a:rPr>
              <a:t>利用</a:t>
            </a:r>
            <a:r>
              <a:rPr lang="zh-CN" altLang="en-US" sz="2800" b="1" dirty="0">
                <a:solidFill>
                  <a:srgbClr val="C00000"/>
                </a:solidFill>
                <a:latin typeface="宋体" pitchFamily="2" charset="-122"/>
              </a:rPr>
              <a:t>国内超算平台</a:t>
            </a:r>
            <a:r>
              <a:rPr lang="zh-CN" altLang="en-US" sz="2800" b="1" dirty="0">
                <a:latin typeface="宋体" pitchFamily="2" charset="-122"/>
              </a:rPr>
              <a:t>，采用</a:t>
            </a:r>
            <a:r>
              <a:rPr lang="en-US" altLang="zh-CN" sz="2800" b="1" dirty="0">
                <a:latin typeface="宋体" pitchFamily="2" charset="-122"/>
              </a:rPr>
              <a:t>tadpole-improved</a:t>
            </a:r>
            <a:r>
              <a:rPr lang="zh-CN" altLang="en-US" sz="2800" b="1" dirty="0">
                <a:latin typeface="宋体" pitchFamily="2" charset="-122"/>
              </a:rPr>
              <a:t>的作用量，生成了一套</a:t>
            </a:r>
            <a:r>
              <a:rPr lang="en-US" altLang="zh-CN" sz="2800" b="1" dirty="0">
                <a:latin typeface="宋体" pitchFamily="2" charset="-122"/>
              </a:rPr>
              <a:t>2+1</a:t>
            </a:r>
            <a:r>
              <a:rPr lang="zh-CN" altLang="en-US" sz="2800" b="1" dirty="0">
                <a:latin typeface="宋体" pitchFamily="2" charset="-122"/>
              </a:rPr>
              <a:t>味的动力学格点组态</a:t>
            </a:r>
            <a:endParaRPr lang="en-US" altLang="zh-CN" sz="2800" b="1" dirty="0">
              <a:latin typeface="宋体" pitchFamily="2" charset="-122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latin typeface="宋体" pitchFamily="2" charset="-122"/>
              </a:rPr>
              <a:t>已有十多篇学术论文采用该套组态进行科学研究</a:t>
            </a:r>
            <a:endParaRPr lang="en-US" altLang="zh-CN" sz="2800" b="1" dirty="0">
              <a:latin typeface="宋体" pitchFamily="2" charset="-122"/>
            </a:endParaRPr>
          </a:p>
        </p:txBody>
      </p:sp>
      <p:sp>
        <p:nvSpPr>
          <p:cNvPr id="9" name="矩形 2"/>
          <p:cNvSpPr>
            <a:spLocks noChangeArrowheads="1"/>
          </p:cNvSpPr>
          <p:nvPr/>
        </p:nvSpPr>
        <p:spPr bwMode="auto">
          <a:xfrm>
            <a:off x="414601" y="6028463"/>
            <a:ext cx="11438965" cy="58477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A new set of dynamical lattice configurations is generated.</a:t>
            </a:r>
            <a:endParaRPr kumimoji="0" lang="zh-CN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38439" y="5391516"/>
            <a:ext cx="3766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altLang="zh-CN" b="0" u="none" strike="noStrike" dirty="0">
                <a:solidFill>
                  <a:schemeClr val="bg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PRD 109, 054507 (2024) </a:t>
            </a:r>
            <a:endParaRPr lang="en-GB" altLang="zh-CN" b="0" u="none" strike="noStrike" dirty="0">
              <a:solidFill>
                <a:schemeClr val="bg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38" y="1392245"/>
            <a:ext cx="5502444" cy="4173743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Lattice QCD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 </a:t>
            </a: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configurations from CLQCD</a:t>
            </a:r>
            <a:endParaRPr lang="zh-CN" altLang="en-US" sz="3600" b="1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</p:spTree>
  </p:cSld>
  <p:clrMapOvr>
    <a:masterClrMapping/>
  </p:clrMapOvr>
  <p:transition advTm="3094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</a:fld>
            <a:endParaRPr kumimoji="0" lang="zh-CN" altLang="en-US" sz="2800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HMC: autocorrelation time</a:t>
            </a:r>
            <a:endParaRPr lang="zh-CN" alt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933160" y="6219665"/>
            <a:ext cx="10997880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Autocorrelation time increases with the increase of beta: 10</a:t>
            </a:r>
            <a:r>
              <a:rPr lang="en-US" altLang="zh-CN" sz="2600" b="1" baseline="30000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4 </a:t>
            </a: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for beta=7</a:t>
            </a:r>
            <a:endParaRPr lang="en-US" altLang="zh-CN" sz="2600" b="1" baseline="30000" dirty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2"/>
          <a:stretch>
            <a:fillRect/>
          </a:stretch>
        </p:blipFill>
        <p:spPr>
          <a:xfrm>
            <a:off x="6096000" y="1629814"/>
            <a:ext cx="5648837" cy="40636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3" y="1417605"/>
            <a:ext cx="5436191" cy="44880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91339" y="5831812"/>
            <a:ext cx="2292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phi</a:t>
            </a:r>
            <a:r>
              <a:rPr kumimoji="0" lang="en-US" altLang="zh-CN" sz="2400" b="1" i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4</a:t>
            </a:r>
            <a:endParaRPr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9035440" y="57905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U(1)</a:t>
            </a:r>
            <a:endParaRPr lang="zh-CN" altLang="en-US" sz="2400" dirty="0"/>
          </a:p>
        </p:txBody>
      </p:sp>
    </p:spTree>
  </p:cSld>
  <p:clrMapOvr>
    <a:masterClrMapping/>
  </p:clrMapOvr>
  <p:transition advTm="3094"/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5315</Words>
  <Application>WPS 演示</Application>
  <PresentationFormat>宽屏</PresentationFormat>
  <Paragraphs>388</Paragraphs>
  <Slides>31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59" baseType="lpstr">
      <vt:lpstr>Arial</vt:lpstr>
      <vt:lpstr>宋体</vt:lpstr>
      <vt:lpstr>Wingdings</vt:lpstr>
      <vt:lpstr>Calibri</vt:lpstr>
      <vt:lpstr>Helvetica Neue</vt:lpstr>
      <vt:lpstr>汉仪书宋二KW</vt:lpstr>
      <vt:lpstr>Times New Roman</vt:lpstr>
      <vt:lpstr>Adobe 黑体 Std R</vt:lpstr>
      <vt:lpstr>微软雅黑</vt:lpstr>
      <vt:lpstr>汉仪旗黑</vt:lpstr>
      <vt:lpstr>黑体</vt:lpstr>
      <vt:lpstr>Cambria Math</vt:lpstr>
      <vt:lpstr>Kingsoft Math</vt:lpstr>
      <vt:lpstr>DejaVu Math TeX Gyre</vt:lpstr>
      <vt:lpstr>汉仪中黑KW</vt:lpstr>
      <vt:lpstr>Marion</vt:lpstr>
      <vt:lpstr>微软雅黑</vt:lpstr>
      <vt:lpstr>宋体</vt:lpstr>
      <vt:lpstr>Arial Unicode MS</vt:lpstr>
      <vt:lpstr>等线</vt:lpstr>
      <vt:lpstr>汉仪中等线KW</vt:lpstr>
      <vt:lpstr>苹方-简</vt:lpstr>
      <vt:lpstr>-apple-system</vt:lpstr>
      <vt:lpstr>Thonburi</vt:lpstr>
      <vt:lpstr>WPS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Diffusion model: Forward/reverse SDE</vt:lpstr>
      <vt:lpstr>Stochastic quantization</vt:lpstr>
      <vt:lpstr>Diffusion model for phi4</vt:lpstr>
      <vt:lpstr>Diffusion model for U(1): Annealed Langevin + metropolis</vt:lpstr>
      <vt:lpstr>Results</vt:lpstr>
      <vt:lpstr>Numerical tables</vt:lpstr>
      <vt:lpstr>Numerical tables</vt:lpstr>
      <vt:lpstr>Results</vt:lpstr>
      <vt:lpstr>PowerPoint 演示文稿</vt:lpstr>
      <vt:lpstr>PowerPoint 演示文稿</vt:lpstr>
      <vt:lpstr>PowerPoint 演示文稿</vt:lpstr>
      <vt:lpstr>Summary and outlook</vt:lpstr>
      <vt:lpstr>Drift term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谭金鑫</dc:creator>
  <cp:lastModifiedBy>NN</cp:lastModifiedBy>
  <cp:revision>264</cp:revision>
  <dcterms:created xsi:type="dcterms:W3CDTF">2025-08-21T12:15:54Z</dcterms:created>
  <dcterms:modified xsi:type="dcterms:W3CDTF">2025-08-21T12:15:54Z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2052-6.0.2.8225</vt:lpwstr>
  </property>
  <property fmtid="{D5CDD505-2E9C-101B-9397-08002B2CF9AE}" pid="3" name="ICV">
    <vt:lpwstr>551660FCC81AC095FA0DA76807AC8427_43</vt:lpwstr>
  </property>
</Properties>
</file>