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00.xml" ContentType="application/vnd.openxmlformats-officedocument.presentationml.tags+xml"/>
  <Override PartName="/ppt/tags/tag180.xml" ContentType="application/vnd.openxmlformats-officedocument.presentationml.tags+xml"/>
  <Override PartName="/ppt/tags/tag190.xml" ContentType="application/vnd.openxmlformats-officedocument.presentationml.tags+xml"/>
  <Override PartName="/ppt/tags/tag160.xml" ContentType="application/vnd.openxmlformats-officedocument.presentationml.tags+xml"/>
  <Override PartName="/ppt/tags/tag1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86" r:id="rId2"/>
    <p:sldId id="380" r:id="rId3"/>
    <p:sldId id="337" r:id="rId4"/>
    <p:sldId id="803" r:id="rId5"/>
    <p:sldId id="808" r:id="rId6"/>
    <p:sldId id="838" r:id="rId7"/>
    <p:sldId id="856" r:id="rId8"/>
    <p:sldId id="857" r:id="rId9"/>
    <p:sldId id="862" r:id="rId10"/>
    <p:sldId id="848" r:id="rId11"/>
    <p:sldId id="852" r:id="rId12"/>
    <p:sldId id="853" r:id="rId13"/>
    <p:sldId id="854" r:id="rId14"/>
    <p:sldId id="855" r:id="rId15"/>
    <p:sldId id="394" r:id="rId16"/>
    <p:sldId id="858" r:id="rId17"/>
    <p:sldId id="859" r:id="rId18"/>
    <p:sldId id="839" r:id="rId19"/>
    <p:sldId id="827" r:id="rId20"/>
    <p:sldId id="828" r:id="rId21"/>
    <p:sldId id="860" r:id="rId22"/>
    <p:sldId id="86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0" userDrawn="1">
          <p15:clr>
            <a:srgbClr val="A4A3A4"/>
          </p15:clr>
        </p15:guide>
        <p15:guide id="2" pos="3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Sunshine 阳" initials="S阳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6EEE3"/>
    <a:srgbClr val="140FE5"/>
    <a:srgbClr val="FF3300"/>
    <a:srgbClr val="CC99FF"/>
    <a:srgbClr val="CC3300"/>
    <a:srgbClr val="EC3042"/>
    <a:srgbClr val="D15D6E"/>
    <a:srgbClr val="FF121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9396" autoAdjust="0"/>
  </p:normalViewPr>
  <p:slideViewPr>
    <p:cSldViewPr snapToGrid="0" showGuides="1">
      <p:cViewPr varScale="1">
        <p:scale>
          <a:sx n="60" d="100"/>
          <a:sy n="60" d="100"/>
        </p:scale>
        <p:origin x="780" y="44"/>
      </p:cViewPr>
      <p:guideLst>
        <p:guide orient="horz" pos="2020"/>
        <p:guide pos="3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8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71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0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41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177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6371C-2391-4B21-A6E4-F9BF52DB6A2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6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6371C-2391-4B21-A6E4-F9BF52DB6A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95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3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5BE91-0479-E66D-7666-46CFCDA0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FA341C0-A7A6-2CD4-876B-07CA0377D3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8821BA-F172-5584-EFC5-484C53B7E2C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5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7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3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0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CE4A-2F10-A0AC-3A2E-DF7A377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4B6A71-D13D-CBA3-4BE6-7E9EA467E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2B2E5A-51B4-E114-F655-1797DD637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656C6-D860-7A93-8C5E-0F703543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25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44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A13E0287-D6C0-4696-9914-6C8CE69A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885" y="6415694"/>
            <a:ext cx="2700000" cy="316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5C1F787-F56E-4AEE-B1B4-77628CF23D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9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36A9CA3-3F67-40A1-A804-CBD65D1F1F47}"/>
              </a:ext>
            </a:extLst>
          </p:cNvPr>
          <p:cNvCxnSpPr/>
          <p:nvPr userDrawn="1"/>
        </p:nvCxnSpPr>
        <p:spPr>
          <a:xfrm>
            <a:off x="0" y="779472"/>
            <a:ext cx="12192000" cy="292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71473035-A7F5-4DAB-B225-345D491A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885" y="6415694"/>
            <a:ext cx="2700000" cy="3168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5C1F787-F56E-4AEE-B1B4-77628CF23D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6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D3786-F35F-B58A-C099-33D0330EB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BDFF18-C12F-711B-5127-295B5BEC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B5750A-54F1-A4F8-ACA3-41FABA4E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CEAF-EB5E-44A8-9056-E5A40169D8A2}" type="datetime1">
              <a:rPr lang="zh-CN" altLang="en-US" smtClean="0"/>
              <a:t>2025/8/13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D2304C-9E3E-CDFF-6B09-87BE898E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E02BE-6A12-F6B8-8706-16349A39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54050FBC-4800-4207-BF4D-0EBD2E353EA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8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3" r:id="rId5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1.png"/><Relationship Id="rId18" Type="http://schemas.openxmlformats.org/officeDocument/2006/relationships/image" Target="../media/image6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29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hyperlink" Target="https://docbes3.ihep.ac.cn/cgi-bin/DocDB/ShowDocument?docid=1716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1.png"/><Relationship Id="rId9" Type="http://schemas.openxmlformats.org/officeDocument/2006/relationships/image" Target="../media/image500.png"/><Relationship Id="rId14" Type="http://schemas.openxmlformats.org/officeDocument/2006/relationships/image" Target="../media/image5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6" Type="http://schemas.openxmlformats.org/officeDocument/2006/relationships/image" Target="../media/image570.png"/><Relationship Id="rId11" Type="http://schemas.openxmlformats.org/officeDocument/2006/relationships/hyperlink" Target="https://docbes3.ihep.ac.cn/cgi-bin/DocDB/ShowDocument?docid=1669" TargetMode="Externa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610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6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bes3.ihep.ac.cn/cgi-bin/DocDB/ShowDocument?docid=1683" TargetMode="External"/><Relationship Id="rId13" Type="http://schemas.openxmlformats.org/officeDocument/2006/relationships/image" Target="../media/image7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70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image" Target="../media/image731.png"/><Relationship Id="rId11" Type="http://schemas.openxmlformats.org/officeDocument/2006/relationships/image" Target="../media/image75.png"/><Relationship Id="rId5" Type="http://schemas.openxmlformats.org/officeDocument/2006/relationships/image" Target="../media/image73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6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nbes3.ihep.ac.cn/HyperNews/get/paper744.html" TargetMode="External"/><Relationship Id="rId13" Type="http://schemas.openxmlformats.org/officeDocument/2006/relationships/image" Target="../media/image82.png"/><Relationship Id="rId18" Type="http://schemas.openxmlformats.org/officeDocument/2006/relationships/image" Target="../media/image8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7.png"/><Relationship Id="rId1" Type="http://schemas.openxmlformats.org/officeDocument/2006/relationships/tags" Target="../tags/tag32.xml"/><Relationship Id="rId6" Type="http://schemas.openxmlformats.org/officeDocument/2006/relationships/image" Target="../media/image73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90.png"/><Relationship Id="rId4" Type="http://schemas.openxmlformats.org/officeDocument/2006/relationships/image" Target="../media/image78.png"/><Relationship Id="rId9" Type="http://schemas.openxmlformats.org/officeDocument/2006/relationships/hyperlink" Target="https://docbes3.ihep.ac.cn/cgi-bin/DocDB/ShowDocument?docid=1251" TargetMode="External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4.png"/><Relationship Id="rId12" Type="http://schemas.openxmlformats.org/officeDocument/2006/relationships/image" Target="../media/image96.pn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1.png"/><Relationship Id="rId1" Type="http://schemas.openxmlformats.org/officeDocument/2006/relationships/tags" Target="../tags/tag33.xml"/><Relationship Id="rId6" Type="http://schemas.openxmlformats.org/officeDocument/2006/relationships/image" Target="../media/image93.png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100.png"/><Relationship Id="rId10" Type="http://schemas.openxmlformats.org/officeDocument/2006/relationships/hyperlink" Target="https://docbes3.ihep.ac.cn/cgi-bin/DocDB/ShowDocument?docid=1626" TargetMode="External"/><Relationship Id="rId4" Type="http://schemas.openxmlformats.org/officeDocument/2006/relationships/image" Target="../media/image91.png"/><Relationship Id="rId9" Type="http://schemas.openxmlformats.org/officeDocument/2006/relationships/hyperlink" Target="https://hnbes3.ihep.ac.cn/HyperNews/get/paper1013.html" TargetMode="External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960.png"/><Relationship Id="rId5" Type="http://schemas.openxmlformats.org/officeDocument/2006/relationships/image" Target="../media/image990.png"/><Relationship Id="rId4" Type="http://schemas.openxmlformats.org/officeDocument/2006/relationships/image" Target="../media/image9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9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0.png"/><Relationship Id="rId4" Type="http://schemas.openxmlformats.org/officeDocument/2006/relationships/image" Target="../media/image5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bes3.ihep.ac.cn/DocDB/0012/001253/003/location-psi3770-DST-files.pdf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14.xml"/><Relationship Id="rId26" Type="http://schemas.openxmlformats.org/officeDocument/2006/relationships/image" Target="../media/image9.png"/><Relationship Id="rId3" Type="http://schemas.openxmlformats.org/officeDocument/2006/relationships/tags" Target="../tags/tag14.xml"/><Relationship Id="rId21" Type="http://schemas.openxmlformats.org/officeDocument/2006/relationships/image" Target="../media/image13.png"/><Relationship Id="rId34" Type="http://schemas.openxmlformats.org/officeDocument/2006/relationships/image" Target="../media/image17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7.png"/><Relationship Id="rId25" Type="http://schemas.openxmlformats.org/officeDocument/2006/relationships/tags" Target="../tags/tag180.xml"/><Relationship Id="rId33" Type="http://schemas.openxmlformats.org/officeDocument/2006/relationships/image" Target="../media/image16.png"/><Relationship Id="rId2" Type="http://schemas.openxmlformats.org/officeDocument/2006/relationships/tags" Target="../tags/tag13.xml"/><Relationship Id="rId16" Type="http://schemas.openxmlformats.org/officeDocument/2006/relationships/tags" Target="../tags/tag13.xml"/><Relationship Id="rId20" Type="http://schemas.openxmlformats.org/officeDocument/2006/relationships/image" Target="../media/image12.png"/><Relationship Id="rId29" Type="http://schemas.openxmlformats.org/officeDocument/2006/relationships/image" Target="../media/image1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810.png"/><Relationship Id="rId32" Type="http://schemas.openxmlformats.org/officeDocument/2006/relationships/tags" Target="../tags/tag170.xml"/><Relationship Id="rId5" Type="http://schemas.openxmlformats.org/officeDocument/2006/relationships/tags" Target="../tags/tag16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14.png"/><Relationship Id="rId28" Type="http://schemas.openxmlformats.org/officeDocument/2006/relationships/image" Target="../media/image10.png"/><Relationship Id="rId10" Type="http://schemas.openxmlformats.org/officeDocument/2006/relationships/tags" Target="../tags/tag21.xml"/><Relationship Id="rId19" Type="http://schemas.openxmlformats.org/officeDocument/2006/relationships/image" Target="../media/image8.png"/><Relationship Id="rId31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3.xml"/><Relationship Id="rId22" Type="http://schemas.openxmlformats.org/officeDocument/2006/relationships/tags" Target="../tags/tag300.xml"/><Relationship Id="rId27" Type="http://schemas.openxmlformats.org/officeDocument/2006/relationships/tags" Target="../tags/tag190.xml"/><Relationship Id="rId30" Type="http://schemas.openxmlformats.org/officeDocument/2006/relationships/tags" Target="../tags/tag160.xml"/><Relationship Id="rId8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png"/><Relationship Id="rId1" Type="http://schemas.openxmlformats.org/officeDocument/2006/relationships/tags" Target="../tags/tag26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hyperlink" Target="https://docbes3.ihep.ac.cn/cgi-bin/DocDB/ShowDocument?docid=1290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hnbes3.ihep.ac.cn/HyperNews/get/paper756.html" TargetMode="Externa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docbes3.ihep.ac.cn/cgi-bin/DocDB/ShowDocument?docid=1355" TargetMode="External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hyperlink" Target="https://hnbes3.ihep.ac.cn/HyperNews/get/paper802.html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0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7.png"/><Relationship Id="rId1" Type="http://schemas.openxmlformats.org/officeDocument/2006/relationships/tags" Target="../tags/tag28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hyperlink" Target="https://docbes3.ihep.ac.cn/cgi-bin/DocDB/ShowDocument?docid=1646" TargetMode="External"/><Relationship Id="rId19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hyperlink" Target="https://hnbes3.ihep.ac.cn/HyperNews/get/paper1024/1.html" TargetMode="External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BA93C3-F2AD-D8A1-4B6C-F87FE34D4C6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/>
          <a:stretch/>
        </p:blipFill>
        <p:spPr>
          <a:xfrm>
            <a:off x="0" y="27512"/>
            <a:ext cx="6409509" cy="1214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99116" y="1955851"/>
                <a:ext cx="11393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4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en-US" sz="4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介子三体末态振幅分析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6" y="1955851"/>
                <a:ext cx="11393768" cy="769441"/>
              </a:xfrm>
              <a:prstGeom prst="rect">
                <a:avLst/>
              </a:prstGeom>
              <a:blipFill>
                <a:blip r:embed="rId3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>
            <a:cxnSpLocks/>
          </p:cNvCxnSpPr>
          <p:nvPr/>
        </p:nvCxnSpPr>
        <p:spPr>
          <a:xfrm>
            <a:off x="402916" y="2838504"/>
            <a:ext cx="113899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1942CC5-5398-4E78-9D7C-1D92607ED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460" y="290328"/>
            <a:ext cx="2230261" cy="76944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635CD27-2E78-42EB-B9C6-FC3008450D0E}"/>
              </a:ext>
            </a:extLst>
          </p:cNvPr>
          <p:cNvSpPr txBox="1"/>
          <p:nvPr/>
        </p:nvSpPr>
        <p:spPr>
          <a:xfrm>
            <a:off x="3204754" y="2951717"/>
            <a:ext cx="5693252" cy="331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郑心如</a:t>
            </a:r>
            <a:endParaRPr lang="en-US" altLang="zh-CN" sz="36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河南师范大学</a:t>
            </a:r>
            <a:endParaRPr lang="en-US" altLang="zh-CN" sz="36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endParaRPr lang="en-US" altLang="zh-CN" sz="36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2025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23CB28-6EE4-9CD6-C7BD-1C5938FFE046}"/>
              </a:ext>
            </a:extLst>
          </p:cNvPr>
          <p:cNvSpPr txBox="1"/>
          <p:nvPr/>
        </p:nvSpPr>
        <p:spPr>
          <a:xfrm>
            <a:off x="399116" y="6382825"/>
            <a:ext cx="3360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Email: 13027550079@163.com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97D6F9C-7304-BF3B-66EA-4A73F1E4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91" y="4247730"/>
            <a:ext cx="1963448" cy="162685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EA4556-36F7-C4CA-AD7E-F0FD61499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350" y="4260363"/>
            <a:ext cx="2016342" cy="161422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2DC78D-DC34-8CA3-B310-9D1898D47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026" y="1859942"/>
            <a:ext cx="2031203" cy="16142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A7232DC-9AA7-31AA-A0BF-A052FE49F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956" y="1859942"/>
            <a:ext cx="1922848" cy="159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218354-260B-F8D0-2C29-CA4800EAEBE2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的联合拟合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[Charm group review]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218354-260B-F8D0-2C29-CA4800EAE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659348"/>
              </a:xfrm>
              <a:prstGeom prst="rect">
                <a:avLst/>
              </a:prstGeom>
              <a:blipFill>
                <a:blip r:embed="rId8"/>
                <a:stretch>
                  <a:fillRect l="-1636" t="-8333" b="-23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51197" y="804788"/>
                <a:ext cx="6044804" cy="360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该分析同时对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道和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道进行拟合，首次确定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的振幅模型及</a:t>
                </a:r>
                <a:r>
                  <a:rPr lang="en-US" altLang="zh-CN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U-spin</a:t>
                </a:r>
                <a:r>
                  <a:rPr lang="zh-CN" altLang="en-US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破缺参数</a:t>
                </a:r>
                <a:endParaRPr lang="en-US" altLang="zh-CN" sz="2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低质量区进行模型无关分波分析，获得了关于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波的模型无关信息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为理解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zh-CN" alt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具有</a:t>
                </a:r>
                <a:r>
                  <a:rPr lang="zh-CN" altLang="en-US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四夸克</a:t>
                </a:r>
                <a:r>
                  <a:rPr lang="zh-CN" alt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结构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提供了关键依据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计算中性中间态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中的</a:t>
                </a:r>
                <a:r>
                  <a:rPr lang="zh-CN" alt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不对称性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" y="804788"/>
                <a:ext cx="6044804" cy="3604898"/>
              </a:xfrm>
              <a:prstGeom prst="rect">
                <a:avLst/>
              </a:prstGeom>
              <a:blipFill>
                <a:blip r:embed="rId9"/>
                <a:stretch>
                  <a:fillRect l="-907" r="-1008" b="-13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hlinkClick r:id="rId10"/>
            <a:extLst>
              <a:ext uri="{FF2B5EF4-FFF2-40B4-BE49-F238E27FC236}">
                <a16:creationId xmlns:a16="http://schemas.microsoft.com/office/drawing/2014/main" id="{96C618A6-76FE-4599-CBFE-5E47D230ABC8}"/>
              </a:ext>
            </a:extLst>
          </p:cNvPr>
          <p:cNvSpPr txBox="1"/>
          <p:nvPr/>
        </p:nvSpPr>
        <p:spPr>
          <a:xfrm>
            <a:off x="10722832" y="230989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DocDB-1716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FB01F4-B6CF-77B0-7D3B-12F28CCFF6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46"/>
          <a:stretch/>
        </p:blipFill>
        <p:spPr>
          <a:xfrm>
            <a:off x="168723" y="4451831"/>
            <a:ext cx="2579497" cy="237290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9BF21B-2CBA-2F98-4F6A-364EEDE0FCE5}"/>
              </a:ext>
            </a:extLst>
          </p:cNvPr>
          <p:cNvCxnSpPr/>
          <p:nvPr/>
        </p:nvCxnSpPr>
        <p:spPr>
          <a:xfrm>
            <a:off x="6096000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F85C95B-834C-DEA7-DFF2-0099DDDC8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350" y="4409687"/>
            <a:ext cx="2660563" cy="241505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5EF9659-E734-AEFE-4BF2-42BA8EA4DA6F}"/>
              </a:ext>
            </a:extLst>
          </p:cNvPr>
          <p:cNvSpPr/>
          <p:nvPr/>
        </p:nvSpPr>
        <p:spPr>
          <a:xfrm rot="5400000">
            <a:off x="1078396" y="6493434"/>
            <a:ext cx="262010" cy="4005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BBBB235-D6D5-4580-67C6-5EEFB9F23A63}"/>
              </a:ext>
            </a:extLst>
          </p:cNvPr>
          <p:cNvSpPr/>
          <p:nvPr/>
        </p:nvSpPr>
        <p:spPr>
          <a:xfrm rot="5400000">
            <a:off x="3903676" y="6480263"/>
            <a:ext cx="262010" cy="4269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BB638FA-7334-3253-94A5-9A5FC8C19C8A}"/>
              </a:ext>
            </a:extLst>
          </p:cNvPr>
          <p:cNvSpPr/>
          <p:nvPr/>
        </p:nvSpPr>
        <p:spPr>
          <a:xfrm>
            <a:off x="914400" y="6019800"/>
            <a:ext cx="1752600" cy="26201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ED855D8-60AB-8254-BD47-B02683106221}"/>
              </a:ext>
            </a:extLst>
          </p:cNvPr>
          <p:cNvSpPr/>
          <p:nvPr/>
        </p:nvSpPr>
        <p:spPr>
          <a:xfrm>
            <a:off x="3743526" y="6019800"/>
            <a:ext cx="1752600" cy="26201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CABCA2A-611B-72BA-93AF-C2293ACA994C}"/>
                  </a:ext>
                </a:extLst>
              </p:cNvPr>
              <p:cNvSpPr txBox="1"/>
              <p:nvPr/>
            </p:nvSpPr>
            <p:spPr>
              <a:xfrm>
                <a:off x="6261496" y="1366162"/>
                <a:ext cx="2514171" cy="389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CABCA2A-611B-72BA-93AF-C2293ACA9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96" y="1366162"/>
                <a:ext cx="2514171" cy="389850"/>
              </a:xfrm>
              <a:prstGeom prst="rect">
                <a:avLst/>
              </a:prstGeom>
              <a:blipFill>
                <a:blip r:embed="rId13"/>
                <a:stretch>
                  <a:fillRect l="-145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5C946E-838A-BBC2-AD22-577E1150A357}"/>
                  </a:ext>
                </a:extLst>
              </p:cNvPr>
              <p:cNvSpPr txBox="1"/>
              <p:nvPr/>
            </p:nvSpPr>
            <p:spPr>
              <a:xfrm>
                <a:off x="6233601" y="3667853"/>
                <a:ext cx="2514171" cy="387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5C946E-838A-BBC2-AD22-577E1150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601" y="3667853"/>
                <a:ext cx="2514171" cy="387222"/>
              </a:xfrm>
              <a:prstGeom prst="rect">
                <a:avLst/>
              </a:prstGeom>
              <a:blipFill>
                <a:blip r:embed="rId14"/>
                <a:stretch>
                  <a:fillRect l="-1699" b="-20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7F3528F-C5B8-F987-8B4B-4124D6D38C5D}"/>
                  </a:ext>
                </a:extLst>
              </p:cNvPr>
              <p:cNvSpPr txBox="1"/>
              <p:nvPr/>
            </p:nvSpPr>
            <p:spPr>
              <a:xfrm>
                <a:off x="10510605" y="1916194"/>
                <a:ext cx="42445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</m:oMath>
                  </m:oMathPara>
                </a14:m>
                <a:endParaRPr lang="en-US" altLang="zh-CN" sz="16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7F3528F-C5B8-F987-8B4B-4124D6D38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605" y="1916194"/>
                <a:ext cx="424451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5A03635-5B2B-F1A8-7FC7-D472AE8D0D4D}"/>
                  </a:ext>
                </a:extLst>
              </p:cNvPr>
              <p:cNvSpPr txBox="1"/>
              <p:nvPr/>
            </p:nvSpPr>
            <p:spPr>
              <a:xfrm>
                <a:off x="10501939" y="4352864"/>
                <a:ext cx="42445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</m:oMath>
                  </m:oMathPara>
                </a14:m>
                <a:endParaRPr lang="en-US" altLang="zh-CN" sz="1600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5A03635-5B2B-F1A8-7FC7-D472AE8D0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939" y="4352864"/>
                <a:ext cx="424451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6EDB9EE-9212-4DD1-82E5-0C2CFF30136A}"/>
                  </a:ext>
                </a:extLst>
              </p:cNvPr>
              <p:cNvSpPr txBox="1"/>
              <p:nvPr/>
            </p:nvSpPr>
            <p:spPr>
              <a:xfrm>
                <a:off x="8360481" y="3612600"/>
                <a:ext cx="1241525" cy="4247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𝟗𝟖𝟎</m:t>
                          </m:r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6EDB9EE-9212-4DD1-82E5-0C2CFF30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81" y="3612600"/>
                <a:ext cx="1241525" cy="424732"/>
              </a:xfrm>
              <a:prstGeom prst="rect">
                <a:avLst/>
              </a:prstGeom>
              <a:blipFill>
                <a:blip r:embed="rId1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6095B06-210E-0B13-5CE3-FCEE4B85F76A}"/>
              </a:ext>
            </a:extLst>
          </p:cNvPr>
          <p:cNvCxnSpPr>
            <a:cxnSpLocks/>
          </p:cNvCxnSpPr>
          <p:nvPr/>
        </p:nvCxnSpPr>
        <p:spPr>
          <a:xfrm>
            <a:off x="8400142" y="2923383"/>
            <a:ext cx="212530" cy="82552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B4A59171-4997-B723-456C-5D205F268F3C}"/>
              </a:ext>
            </a:extLst>
          </p:cNvPr>
          <p:cNvCxnSpPr>
            <a:cxnSpLocks/>
          </p:cNvCxnSpPr>
          <p:nvPr/>
        </p:nvCxnSpPr>
        <p:spPr>
          <a:xfrm flipV="1">
            <a:off x="8434284" y="4006933"/>
            <a:ext cx="178388" cy="119969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690D6583-EA26-C7C1-B0B0-8398F0F2519A}"/>
              </a:ext>
            </a:extLst>
          </p:cNvPr>
          <p:cNvCxnSpPr>
            <a:cxnSpLocks/>
          </p:cNvCxnSpPr>
          <p:nvPr/>
        </p:nvCxnSpPr>
        <p:spPr>
          <a:xfrm>
            <a:off x="10400952" y="2923383"/>
            <a:ext cx="57308" cy="82009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F40FF64-BBE6-5934-A4C5-BF0733C5EF5E}"/>
                  </a:ext>
                </a:extLst>
              </p:cNvPr>
              <p:cNvSpPr txBox="1"/>
              <p:nvPr/>
            </p:nvSpPr>
            <p:spPr>
              <a:xfrm>
                <a:off x="10102069" y="3644863"/>
                <a:ext cx="1241525" cy="432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𝟗𝟖𝟎</m:t>
                          </m:r>
                          <m:r>
                            <a:rPr lang="en-US" altLang="zh-CN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F40FF64-BBE6-5934-A4C5-BF0733C5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069" y="3644863"/>
                <a:ext cx="1241525" cy="432170"/>
              </a:xfrm>
              <a:prstGeom prst="rect">
                <a:avLst/>
              </a:prstGeom>
              <a:blipFill>
                <a:blip r:embed="rId1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B94B285-D458-CFF6-F805-0529DC899E27}"/>
              </a:ext>
            </a:extLst>
          </p:cNvPr>
          <p:cNvCxnSpPr>
            <a:cxnSpLocks/>
          </p:cNvCxnSpPr>
          <p:nvPr/>
        </p:nvCxnSpPr>
        <p:spPr>
          <a:xfrm flipV="1">
            <a:off x="10364854" y="4055075"/>
            <a:ext cx="49674" cy="130370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899218F5-E6F8-A1E3-7711-48CC3D65EAC2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B8531F0-A754-3D48-9F7A-97701B0D7E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7198" y="1860857"/>
            <a:ext cx="2031205" cy="16268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F167561-155B-F6AA-FE10-F84D73D7A4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49009" y="4260364"/>
            <a:ext cx="2016341" cy="1626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020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FFEA95D-2312-91AF-10D9-07A1C929D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733" y="1383877"/>
            <a:ext cx="2849152" cy="23677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448FB6-6703-54F9-B221-275AD3CEE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890" y="1390591"/>
            <a:ext cx="2849152" cy="236639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8386" y="804788"/>
                <a:ext cx="6087611" cy="4067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可以研究包括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共振态在内的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介子激发态，以及由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𝜋𝜂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组成的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家族介子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主要的中间共振态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𝟖𝟗𝟐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𝟗𝟖𝟎</m:t>
                        </m:r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a:rPr lang="zh-CN" alt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谱上，也尝试使用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Lass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模型来描述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𝑲</m:t>
                    </m:r>
                    <m:r>
                      <a:rPr lang="zh-CN" alt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</m:t>
                    </m:r>
                    <m:r>
                      <a:rPr lang="zh-CN" altLang="en-US" sz="20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波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𝑲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波和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𝑲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波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在非共振部分存在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较大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的干涉，所以将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𝑲</m:t>
                    </m:r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波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替换成了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2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𝟏𝟒𝟑𝟎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研究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时，注意到 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Flatte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公式中涉及的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zh-CN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𝝅𝜼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𝟗𝟖𝟎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)→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𝝅𝜼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中至关重要，其大小对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的谱形会产生影响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" y="804788"/>
                <a:ext cx="6087611" cy="4067396"/>
              </a:xfrm>
              <a:prstGeom prst="rect">
                <a:avLst/>
              </a:prstGeom>
              <a:blipFill>
                <a:blip r:embed="rId6"/>
                <a:stretch>
                  <a:fillRect l="-901" r="-5105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9BF21B-2CBA-2F98-4F6A-364EEDE0FCE5}"/>
              </a:ext>
            </a:extLst>
          </p:cNvPr>
          <p:cNvCxnSpPr/>
          <p:nvPr/>
        </p:nvCxnSpPr>
        <p:spPr>
          <a:xfrm>
            <a:off x="6118456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B6DBE0-75C4-6DDB-7430-EBB7357816EC}"/>
                  </a:ext>
                </a:extLst>
              </p:cNvPr>
              <p:cNvSpPr txBox="1"/>
              <p:nvPr/>
            </p:nvSpPr>
            <p:spPr>
              <a:xfrm>
                <a:off x="7140043" y="2058699"/>
                <a:ext cx="1306385" cy="432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𝟖𝟗𝟐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B6DBE0-75C4-6DDB-7430-EBB73578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043" y="2058699"/>
                <a:ext cx="1306385" cy="4321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DC9071-0E58-4CD0-3AF3-90EE86D607CE}"/>
                  </a:ext>
                </a:extLst>
              </p:cNvPr>
              <p:cNvSpPr txBox="1"/>
              <p:nvPr/>
            </p:nvSpPr>
            <p:spPr>
              <a:xfrm>
                <a:off x="10324174" y="1947098"/>
                <a:ext cx="1306385" cy="432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𝟗𝟖𝟎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DDC9071-0E58-4CD0-3AF3-90EE86D6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74" y="1947098"/>
                <a:ext cx="1306385" cy="432170"/>
              </a:xfrm>
              <a:prstGeom prst="rect">
                <a:avLst/>
              </a:prstGeom>
              <a:blipFill>
                <a:blip r:embed="rId8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F66F8CD5-4EC9-8E91-BC0D-EA8CF22B7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725" y="3961174"/>
            <a:ext cx="1748195" cy="2092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45E8420-E16E-78BF-0083-FB522F6CAA99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32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[Charm group review]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45E8420-E16E-78BF-0083-FB522F6CA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blipFill>
                <a:blip r:embed="rId10"/>
                <a:stretch>
                  <a:fillRect l="-1636" t="-12245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hlinkClick r:id="rId11"/>
            <a:extLst>
              <a:ext uri="{FF2B5EF4-FFF2-40B4-BE49-F238E27FC236}">
                <a16:creationId xmlns:a16="http://schemas.microsoft.com/office/drawing/2014/main" id="{E6041868-3ABF-D986-DFDC-BA7185CEAD5C}"/>
              </a:ext>
            </a:extLst>
          </p:cNvPr>
          <p:cNvSpPr txBox="1"/>
          <p:nvPr/>
        </p:nvSpPr>
        <p:spPr>
          <a:xfrm>
            <a:off x="10722832" y="230989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DocDB-1669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BC8E675-7818-9844-06CC-8E5104FF8A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1386" y="4416915"/>
            <a:ext cx="2581393" cy="2401505"/>
          </a:xfrm>
          <a:prstGeom prst="rect">
            <a:avLst/>
          </a:prstGeom>
        </p:spPr>
      </p:pic>
      <p:sp>
        <p:nvSpPr>
          <p:cNvPr id="39" name="椭圆 38">
            <a:extLst>
              <a:ext uri="{FF2B5EF4-FFF2-40B4-BE49-F238E27FC236}">
                <a16:creationId xmlns:a16="http://schemas.microsoft.com/office/drawing/2014/main" id="{E7230127-BEE4-7A3E-CA5D-39233D4ED799}"/>
              </a:ext>
            </a:extLst>
          </p:cNvPr>
          <p:cNvSpPr/>
          <p:nvPr/>
        </p:nvSpPr>
        <p:spPr>
          <a:xfrm rot="10800000">
            <a:off x="3955983" y="4353499"/>
            <a:ext cx="365760" cy="2401504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59D2A45-6BF8-3F10-8A7C-110961B22ED9}"/>
              </a:ext>
            </a:extLst>
          </p:cNvPr>
          <p:cNvSpPr/>
          <p:nvPr/>
        </p:nvSpPr>
        <p:spPr>
          <a:xfrm rot="16200000">
            <a:off x="4333493" y="4579500"/>
            <a:ext cx="385010" cy="2333562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5D929B5-B2BD-FA71-3508-9A1CE8BF1CC8}"/>
              </a:ext>
            </a:extLst>
          </p:cNvPr>
          <p:cNvCxnSpPr>
            <a:cxnSpLocks/>
            <a:endCxn id="48" idx="3"/>
          </p:cNvCxnSpPr>
          <p:nvPr/>
        </p:nvCxnSpPr>
        <p:spPr>
          <a:xfrm flipH="1">
            <a:off x="2901237" y="4939780"/>
            <a:ext cx="1133354" cy="2876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FD6F92E-2FE1-05DB-6558-4E48BCA898D0}"/>
                  </a:ext>
                </a:extLst>
              </p:cNvPr>
              <p:cNvSpPr txBox="1"/>
              <p:nvPr/>
            </p:nvSpPr>
            <p:spPr>
              <a:xfrm>
                <a:off x="845080" y="5042123"/>
                <a:ext cx="2084496" cy="3755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𝑫</m:t>
                          </m:r>
                        </m:e>
                        <m:sup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𝟎</m:t>
                          </m:r>
                        </m:sup>
                      </m:sSup>
                      <m:r>
                        <a:rPr lang="zh-CN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  <m:t>𝟖𝟗𝟐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  <m:t>) 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𝟎</m:t>
                          </m:r>
                        </m:sup>
                      </m:sSup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charset="0"/>
                        </a:rPr>
                        <m:t>𝜼</m:t>
                      </m:r>
                    </m:oMath>
                  </m:oMathPara>
                </a14:m>
                <a:endParaRPr lang="zh-CN" altLang="en-US" sz="24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FD6F92E-2FE1-05DB-6558-4E48BCA89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80" y="5042123"/>
                <a:ext cx="2084496" cy="375552"/>
              </a:xfrm>
              <a:prstGeom prst="rect">
                <a:avLst/>
              </a:prstGeom>
              <a:blipFill>
                <a:blip r:embed="rId1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>
            <a:extLst>
              <a:ext uri="{FF2B5EF4-FFF2-40B4-BE49-F238E27FC236}">
                <a16:creationId xmlns:a16="http://schemas.microsoft.com/office/drawing/2014/main" id="{7135E0E8-D46B-C5B2-16C5-9709A5C39D69}"/>
              </a:ext>
            </a:extLst>
          </p:cNvPr>
          <p:cNvSpPr/>
          <p:nvPr/>
        </p:nvSpPr>
        <p:spPr>
          <a:xfrm>
            <a:off x="845080" y="5007391"/>
            <a:ext cx="2056157" cy="4401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73DBDAA-E665-B1E4-43E9-689749AAADAE}"/>
                  </a:ext>
                </a:extLst>
              </p:cNvPr>
              <p:cNvSpPr txBox="1"/>
              <p:nvPr/>
            </p:nvSpPr>
            <p:spPr>
              <a:xfrm>
                <a:off x="857810" y="6104419"/>
                <a:ext cx="2126540" cy="3755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𝟗𝟖𝟎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73DBDAA-E665-B1E4-43E9-689749AA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10" y="6104419"/>
                <a:ext cx="2126540" cy="375552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D3773BC-4CC2-CEA1-51C0-D1C1FEA6C0DC}"/>
              </a:ext>
            </a:extLst>
          </p:cNvPr>
          <p:cNvCxnSpPr>
            <a:cxnSpLocks/>
          </p:cNvCxnSpPr>
          <p:nvPr/>
        </p:nvCxnSpPr>
        <p:spPr>
          <a:xfrm flipH="1">
            <a:off x="2955996" y="5882403"/>
            <a:ext cx="694646" cy="38271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D901C885-A62A-5451-822D-F07746A2E2E6}"/>
              </a:ext>
            </a:extLst>
          </p:cNvPr>
          <p:cNvSpPr/>
          <p:nvPr/>
        </p:nvSpPr>
        <p:spPr>
          <a:xfrm>
            <a:off x="863959" y="6078250"/>
            <a:ext cx="2056157" cy="4401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9B49B9D-7184-8799-5C8B-757259656077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AA47A9C-D03F-0630-3761-25D008610F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7890" y="3941409"/>
            <a:ext cx="2849148" cy="239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7217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D336F44-66DD-5FEF-7331-D74DBBC0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29" y="1517067"/>
            <a:ext cx="2929466" cy="24063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17507C-74AB-B287-4568-A2297B1F5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898" y="4108168"/>
            <a:ext cx="2714889" cy="259132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8386" y="804788"/>
                <a:ext cx="6244825" cy="4089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此分析可以探测衰变到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a:rPr lang="zh-CN" alt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的共振态，如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1430</m:t>
                        </m:r>
                      </m:e>
                    </m:d>
                    <m:r>
                      <a:rPr lang="zh-CN" alt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1680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家族介子，也可研究衰变到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的标量介子，如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(980)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(980)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(1370)</m:t>
                    </m:r>
                  </m:oMath>
                </a14:m>
                <a:endParaRPr lang="en-US" altLang="zh-CN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主要的中间共振态：</a:t>
                </a:r>
                <a14:m>
                  <m:oMath xmlns:m="http://schemas.openxmlformats.org/officeDocument/2006/math">
                    <m:r>
                      <a:rPr lang="el-GR" altLang="zh-CN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𝝓</m:t>
                    </m:r>
                    <m:r>
                      <a:rPr lang="en-US" altLang="zh-CN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𝟏𝟎𝟐𝟎</m:t>
                    </m:r>
                    <m:r>
                      <a:rPr lang="en-US" altLang="zh-CN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精确测量 </a:t>
                </a:r>
                <a14:m>
                  <m:oMath xmlns:m="http://schemas.openxmlformats.org/officeDocument/2006/math">
                    <m:r>
                      <a:rPr lang="el-GR" altLang="zh-CN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𝝓</m:t>
                    </m:r>
                  </m:oMath>
                </a14:m>
                <a:r>
                  <a:rPr lang="zh-CN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介子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衰变的分支比，对寻找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CP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破坏和理解弱相互作用的性质至关重要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未来结合对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的振幅分析，能够检验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𝓑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  <m:r>
                              <a:rPr lang="en-US" altLang="zh-CN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zh-CN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𝓑</m:t>
                        </m:r>
                        <m:d>
                          <m:dPr>
                            <m:ctrlPr>
                              <a:rPr lang="en-US" altLang="zh-CN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altLang="zh-CN" sz="2400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𝝓</m:t>
                            </m:r>
                            <m:r>
                              <a:rPr lang="en-US" altLang="zh-CN" sz="2400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400" b="1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" y="804788"/>
                <a:ext cx="6244825" cy="4089261"/>
              </a:xfrm>
              <a:prstGeom prst="rect">
                <a:avLst/>
              </a:prstGeom>
              <a:blipFill>
                <a:blip r:embed="rId6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9BF21B-2CBA-2F98-4F6A-364EEDE0FCE5}"/>
              </a:ext>
            </a:extLst>
          </p:cNvPr>
          <p:cNvCxnSpPr/>
          <p:nvPr/>
        </p:nvCxnSpPr>
        <p:spPr>
          <a:xfrm>
            <a:off x="6118456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>
            <a:extLst>
              <a:ext uri="{FF2B5EF4-FFF2-40B4-BE49-F238E27FC236}">
                <a16:creationId xmlns:a16="http://schemas.microsoft.com/office/drawing/2014/main" id="{E7230127-BEE4-7A3E-CA5D-39233D4ED799}"/>
              </a:ext>
            </a:extLst>
          </p:cNvPr>
          <p:cNvSpPr/>
          <p:nvPr/>
        </p:nvSpPr>
        <p:spPr>
          <a:xfrm rot="10800000">
            <a:off x="3842496" y="4108167"/>
            <a:ext cx="329163" cy="1514385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5D929B5-B2BD-FA71-3508-9A1CE8BF1CC8}"/>
              </a:ext>
            </a:extLst>
          </p:cNvPr>
          <p:cNvCxnSpPr>
            <a:cxnSpLocks/>
          </p:cNvCxnSpPr>
          <p:nvPr/>
        </p:nvCxnSpPr>
        <p:spPr>
          <a:xfrm flipH="1">
            <a:off x="2894733" y="4894049"/>
            <a:ext cx="947762" cy="37768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D7BE3F-39FF-7180-92DC-5CF07B830C17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32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[Charm group review]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D7BE3F-39FF-7180-92DC-5CF07B830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blipFill>
                <a:blip r:embed="rId7"/>
                <a:stretch>
                  <a:fillRect l="-1636" t="-12245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hlinkClick r:id="rId8"/>
            <a:extLst>
              <a:ext uri="{FF2B5EF4-FFF2-40B4-BE49-F238E27FC236}">
                <a16:creationId xmlns:a16="http://schemas.microsoft.com/office/drawing/2014/main" id="{AB0FE6EE-CF8F-BA75-8EE9-D8DA0B016FD8}"/>
              </a:ext>
            </a:extLst>
          </p:cNvPr>
          <p:cNvSpPr txBox="1"/>
          <p:nvPr/>
        </p:nvSpPr>
        <p:spPr>
          <a:xfrm>
            <a:off x="10722832" y="230989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DocDB-1683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38D4CF-4392-3FCD-D615-3870D5391AF7}"/>
                  </a:ext>
                </a:extLst>
              </p:cNvPr>
              <p:cNvSpPr txBox="1"/>
              <p:nvPr/>
            </p:nvSpPr>
            <p:spPr>
              <a:xfrm>
                <a:off x="1176550" y="5403831"/>
                <a:ext cx="1983508" cy="37555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l-GR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l-GR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𝟏𝟎𝟐𝟎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𝜼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38D4CF-4392-3FCD-D615-3870D5391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50" y="5403831"/>
                <a:ext cx="1983508" cy="375552"/>
              </a:xfrm>
              <a:prstGeom prst="rect">
                <a:avLst/>
              </a:prstGeom>
              <a:blipFill>
                <a:blip r:embed="rId9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62E46C6-DB76-7BF3-3D68-4097CBF4E2EC}"/>
              </a:ext>
            </a:extLst>
          </p:cNvPr>
          <p:cNvSpPr/>
          <p:nvPr/>
        </p:nvSpPr>
        <p:spPr>
          <a:xfrm>
            <a:off x="1222365" y="5403831"/>
            <a:ext cx="1873853" cy="38271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80D660-B6D7-920B-EA0A-C54047CEB6DF}"/>
                  </a:ext>
                </a:extLst>
              </p:cNvPr>
              <p:cNvSpPr txBox="1"/>
              <p:nvPr/>
            </p:nvSpPr>
            <p:spPr>
              <a:xfrm>
                <a:off x="6751451" y="1908698"/>
                <a:ext cx="49926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</m:oMath>
                  </m:oMathPara>
                </a14:m>
                <a:endPara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D80D660-B6D7-920B-EA0A-C54047CEB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51" y="1908698"/>
                <a:ext cx="499264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F33CBABD-E6F9-C4C6-86EC-D998790255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8295" y="4487697"/>
            <a:ext cx="2200122" cy="11348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3402A1-42E9-6236-BA02-851AB994E643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F0C415-299E-7686-2A90-CDB65CDA2B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0667" y="1517067"/>
            <a:ext cx="2855379" cy="24063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3CB2A0B-3809-083D-283D-4F6752B24E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4829" y="4013715"/>
            <a:ext cx="2917383" cy="2463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4679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DA65CCF-4D63-6D03-62B3-142B3593F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45" y="1483609"/>
            <a:ext cx="2995056" cy="250685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EC4A1E9-197F-5225-67BF-C6C65577BC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159"/>
          <a:stretch>
            <a:fillRect/>
          </a:stretch>
        </p:blipFill>
        <p:spPr>
          <a:xfrm>
            <a:off x="4301013" y="3564433"/>
            <a:ext cx="1817443" cy="112450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8386" y="804788"/>
                <a:ext cx="6087611" cy="2469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此分析是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检验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的好场所，粲介子中的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CP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破坏，在单卡比玻压低的衰变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如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acc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中，通过</a:t>
                </a:r>
                <a:r>
                  <a:rPr lang="zh-CN" altLang="en-US" sz="20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树图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与</a:t>
                </a:r>
                <a:r>
                  <a:rPr lang="zh-CN" altLang="en-US" sz="2000" b="1" dirty="0">
                    <a:solidFill>
                      <a:schemeClr val="accent6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企鹅图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的干涉产生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通过测量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ea typeface="华文中宋" panose="02010600040101010101" pitchFamily="2" charset="-122"/>
                  </a:rPr>
                  <a:t>的分支比可计算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𝐂𝐏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ea typeface="华文中宋" panose="02010600040101010101" pitchFamily="2" charset="-122"/>
                  </a:rPr>
                  <a:t>，并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没有发现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CP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破坏</a:t>
                </a:r>
                <a:endParaRPr lang="en-US" altLang="zh-CN" sz="2000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主要的中间过程：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𝟕𝟕𝟎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" y="804788"/>
                <a:ext cx="6087611" cy="2469202"/>
              </a:xfrm>
              <a:prstGeom prst="rect">
                <a:avLst/>
              </a:prstGeom>
              <a:blipFill>
                <a:blip r:embed="rId6"/>
                <a:stretch>
                  <a:fillRect l="-901" r="-1101" b="-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9BF21B-2CBA-2F98-4F6A-364EEDE0FCE5}"/>
              </a:ext>
            </a:extLst>
          </p:cNvPr>
          <p:cNvCxnSpPr/>
          <p:nvPr/>
        </p:nvCxnSpPr>
        <p:spPr>
          <a:xfrm>
            <a:off x="6118456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4B5B373-6872-0C36-3B10-CB815618CA04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[CWR</a:t>
                </a:r>
                <a:r>
                  <a:rPr lang="zh-CN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阶段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4B5B373-6872-0C36-3B10-CB815618C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595932"/>
              </a:xfrm>
              <a:prstGeom prst="rect">
                <a:avLst/>
              </a:prstGeom>
              <a:blipFill>
                <a:blip r:embed="rId7"/>
                <a:stretch>
                  <a:fillRect l="-1636" t="-12245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hlinkClick r:id="rId8"/>
            <a:extLst>
              <a:ext uri="{FF2B5EF4-FFF2-40B4-BE49-F238E27FC236}">
                <a16:creationId xmlns:a16="http://schemas.microsoft.com/office/drawing/2014/main" id="{AA559B1B-3DD5-2A9D-F305-805B33F822CD}"/>
              </a:ext>
            </a:extLst>
          </p:cNvPr>
          <p:cNvSpPr txBox="1"/>
          <p:nvPr/>
        </p:nvSpPr>
        <p:spPr>
          <a:xfrm>
            <a:off x="10721998" y="10221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BAM-744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hlinkClick r:id="rId9"/>
            <a:extLst>
              <a:ext uri="{FF2B5EF4-FFF2-40B4-BE49-F238E27FC236}">
                <a16:creationId xmlns:a16="http://schemas.microsoft.com/office/drawing/2014/main" id="{43F8F886-0834-5C45-1B45-AEFA17CFFB63}"/>
              </a:ext>
            </a:extLst>
          </p:cNvPr>
          <p:cNvSpPr txBox="1"/>
          <p:nvPr/>
        </p:nvSpPr>
        <p:spPr>
          <a:xfrm>
            <a:off x="10721998" y="383102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DocDB-1251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BB6D58-FEAF-5A38-5862-DDA8A5590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0466"/>
          <a:stretch>
            <a:fillRect/>
          </a:stretch>
        </p:blipFill>
        <p:spPr>
          <a:xfrm>
            <a:off x="26574" y="3383327"/>
            <a:ext cx="2232195" cy="14071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6F330E-F8D5-02BC-1C85-2F7EF9B7193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1341"/>
          <a:stretch>
            <a:fillRect/>
          </a:stretch>
        </p:blipFill>
        <p:spPr>
          <a:xfrm>
            <a:off x="2209407" y="3383327"/>
            <a:ext cx="2070159" cy="1328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EEA933-699D-7833-376F-327FF5F92550}"/>
                  </a:ext>
                </a:extLst>
              </p:cNvPr>
              <p:cNvSpPr txBox="1"/>
              <p:nvPr/>
            </p:nvSpPr>
            <p:spPr>
              <a:xfrm>
                <a:off x="2258650" y="4618244"/>
                <a:ext cx="18479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color-suppressed internal </a:t>
                </a:r>
                <a14:m>
                  <m:oMath xmlns:m="http://schemas.openxmlformats.org/officeDocument/2006/math">
                    <m:r>
                      <a:rPr lang="en-US" altLang="zh-CN" sz="12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-emission tree diagram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EEA933-699D-7833-376F-327FF5F92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50" y="4618244"/>
                <a:ext cx="1847948" cy="461665"/>
              </a:xfrm>
              <a:prstGeom prst="rect">
                <a:avLst/>
              </a:prstGeom>
              <a:blipFill>
                <a:blip r:embed="rId1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EECCF9-F60B-1266-9DBA-46E08BFDC5C9}"/>
                  </a:ext>
                </a:extLst>
              </p:cNvPr>
              <p:cNvSpPr txBox="1"/>
              <p:nvPr/>
            </p:nvSpPr>
            <p:spPr>
              <a:xfrm>
                <a:off x="21051" y="4623925"/>
                <a:ext cx="18479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color-allowed external</a:t>
                </a:r>
              </a:p>
              <a:p>
                <a:pPr algn="ctr"/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-emission tree diagram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EECCF9-F60B-1266-9DBA-46E08BFDC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" y="4623925"/>
                <a:ext cx="1847948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5A96032C-D51C-45F2-D58B-D6020EED6E94}"/>
              </a:ext>
            </a:extLst>
          </p:cNvPr>
          <p:cNvSpPr/>
          <p:nvPr/>
        </p:nvSpPr>
        <p:spPr>
          <a:xfrm>
            <a:off x="21052" y="3337406"/>
            <a:ext cx="4258514" cy="173510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1E6D32B-317C-D8E1-26A5-BDD4B81AEF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45947" y="5264691"/>
            <a:ext cx="1956699" cy="123423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B273DE7-12AD-E29C-931A-C8FC930E72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159"/>
          <a:stretch>
            <a:fillRect/>
          </a:stretch>
        </p:blipFill>
        <p:spPr>
          <a:xfrm>
            <a:off x="19257" y="5199880"/>
            <a:ext cx="2074937" cy="132944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B4D5CEF-0BF0-E934-D8A3-3923A17E1204}"/>
              </a:ext>
            </a:extLst>
          </p:cNvPr>
          <p:cNvSpPr txBox="1"/>
          <p:nvPr/>
        </p:nvSpPr>
        <p:spPr>
          <a:xfrm>
            <a:off x="220115" y="6478765"/>
            <a:ext cx="15785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altLang="zh-CN" sz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penquin</a:t>
            </a:r>
            <a:r>
              <a:rPr lang="en-US" altLang="zh-CN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CF64F8-A78D-816E-306E-23CD56DD222D}"/>
              </a:ext>
            </a:extLst>
          </p:cNvPr>
          <p:cNvSpPr txBox="1"/>
          <p:nvPr/>
        </p:nvSpPr>
        <p:spPr>
          <a:xfrm>
            <a:off x="2029514" y="6474401"/>
            <a:ext cx="2250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altLang="zh-CN" sz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penquin</a:t>
            </a:r>
            <a:r>
              <a:rPr lang="en-US" altLang="zh-CN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exchange diagram</a:t>
            </a:r>
            <a:endParaRPr lang="zh-CN" altLang="en-US" sz="1200" dirty="0">
              <a:solidFill>
                <a:schemeClr val="accent6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8A3D959-C1F4-D69A-BDB2-56DDF9B9F070}"/>
              </a:ext>
            </a:extLst>
          </p:cNvPr>
          <p:cNvSpPr/>
          <p:nvPr/>
        </p:nvSpPr>
        <p:spPr>
          <a:xfrm>
            <a:off x="19257" y="5135930"/>
            <a:ext cx="4271031" cy="168289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B35F3C-0CCC-749E-955C-AE2DDDA15776}"/>
                  </a:ext>
                </a:extLst>
              </p:cNvPr>
              <p:cNvSpPr txBox="1"/>
              <p:nvPr/>
            </p:nvSpPr>
            <p:spPr>
              <a:xfrm>
                <a:off x="4342841" y="4702381"/>
                <a:ext cx="171233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1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-annihilation diagram</a:t>
                </a:r>
                <a:endParaRPr lang="zh-CN" alt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B35F3C-0CCC-749E-955C-AE2DDDA1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41" y="4702381"/>
                <a:ext cx="1712339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E0FEA8B4-4650-8AE5-CB67-9A64FE1214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1132" y="4126685"/>
            <a:ext cx="2246627" cy="200130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2EFCEF4-4693-708E-0503-C47548F168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4525" y="2462753"/>
            <a:ext cx="1262388" cy="4373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815732-8B3A-801B-0C8A-CD4691E38E8F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8A71E6-52CF-8BCC-3308-7C41B321B038}"/>
                  </a:ext>
                </a:extLst>
              </p:cNvPr>
              <p:cNvSpPr txBox="1"/>
              <p:nvPr/>
            </p:nvSpPr>
            <p:spPr>
              <a:xfrm>
                <a:off x="7071623" y="2039389"/>
                <a:ext cx="1058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  <m:r>
                            <a:rPr lang="en-US" altLang="zh-CN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𝟕𝟕𝟎</m:t>
                          </m:r>
                          <m:r>
                            <a:rPr lang="en-US" altLang="zh-CN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F8A71E6-52CF-8BCC-3308-7C41B321B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623" y="2039389"/>
                <a:ext cx="1058692" cy="369332"/>
              </a:xfrm>
              <a:prstGeom prst="rect">
                <a:avLst/>
              </a:prstGeom>
              <a:blipFill>
                <a:blip r:embed="rId1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7BDB3984-C3FA-A148-C92A-736246B19A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2991" y="1483610"/>
            <a:ext cx="3000623" cy="25068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E721AA7-AE07-4632-D817-C08538C2E9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81234" y="4039317"/>
            <a:ext cx="2983567" cy="2555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8520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5170C8A-5823-C1F6-D454-C0E471630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04" y="4121505"/>
            <a:ext cx="2829179" cy="25801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54A913D-B689-C2AA-7292-C48DC84DB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192" y="4103243"/>
            <a:ext cx="2901245" cy="26311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54D184-CA1E-8495-A135-D57D8C84D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337" y="1482534"/>
            <a:ext cx="2829179" cy="257150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8387" y="804788"/>
                <a:ext cx="6035466" cy="4169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此分析可以进行</a:t>
                </a:r>
                <a14:m>
                  <m:oMath xmlns:m="http://schemas.openxmlformats.org/officeDocument/2006/math">
                    <m:r>
                      <a:rPr lang="el-GR" altLang="zh-CN" sz="20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𝜙</m:t>
                    </m:r>
                  </m:oMath>
                </a14:m>
                <a:r>
                  <a:rPr lang="zh-CN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分支比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的异常检查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𝑺</m:t>
                        </m:r>
                      </m:sub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中发现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偏离世界平均值超过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4</m:t>
                    </m:r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𝜎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𝑫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𝑺</m:t>
                        </m:r>
                      </m:sub>
                      <m:sup>
                        <m:r>
                          <a:rPr lang="zh-CN" altLang="en-US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中发现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偏离世界平均值超过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3</m:t>
                    </m:r>
                    <m:r>
                      <a:rPr lang="zh-CN" altLang="en-US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𝜎</m:t>
                    </m:r>
                  </m:oMath>
                </a14:m>
                <a:endParaRPr lang="en-US" altLang="zh-CN" dirty="0">
                  <a:latin typeface="Cambria Math" panose="020405030504060302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本分析</a:t>
                </a:r>
                <a:r>
                  <a:rPr lang="zh-CN" altLang="en-US" dirty="0">
                    <a:latin typeface="Cambria Math" panose="020405030504060302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中测得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zh-CN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低于</a:t>
                </a:r>
                <a:r>
                  <a:rPr lang="en-US" altLang="zh-CN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PDG</a:t>
                </a:r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的值，但与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 </m:t>
                        </m:r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bSup>
                    <m:r>
                      <a:rPr lang="zh-CN" altLang="en-US" b="1" i="1">
                        <a:latin typeface="Cambria Math" panose="02040503050406030204" pitchFamily="18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𝐿</m:t>
                        </m:r>
                      </m:sub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所测结果在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  <a:sym typeface="+mn-ea"/>
                      </a:rPr>
                      <m:t>1</m:t>
                    </m:r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  <a:sym typeface="+mn-ea"/>
                      </a:rPr>
                      <m:t>𝜎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内一致</a:t>
                </a:r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(892)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的分支比可用于测量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(892)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中的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不对称性，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未观察到显著的不对称性</a:t>
                </a:r>
                <a:endParaRPr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" y="804788"/>
                <a:ext cx="6035466" cy="4169796"/>
              </a:xfrm>
              <a:prstGeom prst="rect">
                <a:avLst/>
              </a:prstGeom>
              <a:blipFill>
                <a:blip r:embed="rId7"/>
                <a:stretch>
                  <a:fillRect l="-909" r="-808"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49BF21B-2CBA-2F98-4F6A-364EEDE0FCE5}"/>
              </a:ext>
            </a:extLst>
          </p:cNvPr>
          <p:cNvCxnSpPr/>
          <p:nvPr/>
        </p:nvCxnSpPr>
        <p:spPr>
          <a:xfrm>
            <a:off x="6118456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01C141-8951-DAE6-9B30-1E8A104D38D1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6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32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[memo review]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01C141-8951-DAE6-9B30-1E8A104D3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621324"/>
              </a:xfrm>
              <a:prstGeom prst="rect">
                <a:avLst/>
              </a:prstGeom>
              <a:blipFill>
                <a:blip r:embed="rId8"/>
                <a:stretch>
                  <a:fillRect l="-1636" t="-8824" b="-30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hlinkClick r:id="rId9"/>
            <a:extLst>
              <a:ext uri="{FF2B5EF4-FFF2-40B4-BE49-F238E27FC236}">
                <a16:creationId xmlns:a16="http://schemas.microsoft.com/office/drawing/2014/main" id="{0D68700B-8FAA-EB15-6189-234F61D15EEF}"/>
              </a:ext>
            </a:extLst>
          </p:cNvPr>
          <p:cNvSpPr txBox="1"/>
          <p:nvPr/>
        </p:nvSpPr>
        <p:spPr>
          <a:xfrm>
            <a:off x="10721998" y="10221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BAM-1013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hlinkClick r:id="rId10"/>
            <a:extLst>
              <a:ext uri="{FF2B5EF4-FFF2-40B4-BE49-F238E27FC236}">
                <a16:creationId xmlns:a16="http://schemas.microsoft.com/office/drawing/2014/main" id="{CDF94844-EB89-EFE8-B964-2B4515BC75A6}"/>
              </a:ext>
            </a:extLst>
          </p:cNvPr>
          <p:cNvSpPr txBox="1"/>
          <p:nvPr/>
        </p:nvSpPr>
        <p:spPr>
          <a:xfrm>
            <a:off x="10721998" y="383102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DocDB-1626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灯片编号占位符 2">
            <a:extLst>
              <a:ext uri="{FF2B5EF4-FFF2-40B4-BE49-F238E27FC236}">
                <a16:creationId xmlns:a16="http://schemas.microsoft.com/office/drawing/2014/main" id="{8DD5FE56-7115-1CBC-C9D2-6E7F39B6E86C}"/>
              </a:ext>
            </a:extLst>
          </p:cNvPr>
          <p:cNvSpPr txBox="1">
            <a:spLocks/>
          </p:cNvSpPr>
          <p:nvPr/>
        </p:nvSpPr>
        <p:spPr>
          <a:xfrm>
            <a:off x="9792747" y="6464606"/>
            <a:ext cx="2172872" cy="237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C1F787-F56E-4AEE-B1B4-77628CF23D5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7EA111-A5ED-94E6-37E9-131C5B98A229}"/>
                  </a:ext>
                </a:extLst>
              </p:cNvPr>
              <p:cNvSpPr txBox="1"/>
              <p:nvPr/>
            </p:nvSpPr>
            <p:spPr>
              <a:xfrm>
                <a:off x="6420510" y="1906664"/>
                <a:ext cx="476551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𝝓</m:t>
                      </m:r>
                    </m:oMath>
                  </m:oMathPara>
                </a14:m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C7EA111-A5ED-94E6-37E9-131C5B98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510" y="1906664"/>
                <a:ext cx="476551" cy="5078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694FC2F-F2D1-02FE-9FEF-F3DF6396B142}"/>
                  </a:ext>
                </a:extLst>
              </p:cNvPr>
              <p:cNvSpPr txBox="1"/>
              <p:nvPr/>
            </p:nvSpPr>
            <p:spPr>
              <a:xfrm>
                <a:off x="7151194" y="4641460"/>
                <a:ext cx="1007426" cy="4247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b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𝟖𝟗𝟐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694FC2F-F2D1-02FE-9FEF-F3DF6396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194" y="4641460"/>
                <a:ext cx="1007426" cy="424732"/>
              </a:xfrm>
              <a:prstGeom prst="rect">
                <a:avLst/>
              </a:prstGeom>
              <a:blipFill>
                <a:blip r:embed="rId12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C75F7CB-2069-48A0-2338-B8C97F46D4CF}"/>
                  </a:ext>
                </a:extLst>
              </p:cNvPr>
              <p:cNvSpPr txBox="1"/>
              <p:nvPr/>
            </p:nvSpPr>
            <p:spPr>
              <a:xfrm>
                <a:off x="10166729" y="4657187"/>
                <a:ext cx="1110538" cy="4247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𝟖𝟗𝟐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C75F7CB-2069-48A0-2338-B8C97F46D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729" y="4657187"/>
                <a:ext cx="1110538" cy="424732"/>
              </a:xfrm>
              <a:prstGeom prst="rect">
                <a:avLst/>
              </a:prstGeom>
              <a:blipFill>
                <a:blip r:embed="rId13"/>
                <a:stretch>
                  <a:fillRect r="-2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76D96AFD-4E21-73ED-6E87-4097B19E40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0664" y="4549058"/>
            <a:ext cx="2677308" cy="2294184"/>
          </a:xfrm>
          <a:prstGeom prst="rect">
            <a:avLst/>
          </a:prstGeom>
        </p:spPr>
      </p:pic>
      <p:sp>
        <p:nvSpPr>
          <p:cNvPr id="39" name="椭圆 38">
            <a:extLst>
              <a:ext uri="{FF2B5EF4-FFF2-40B4-BE49-F238E27FC236}">
                <a16:creationId xmlns:a16="http://schemas.microsoft.com/office/drawing/2014/main" id="{29F3F23D-8AC9-4780-D2AD-6B760BAF7234}"/>
              </a:ext>
            </a:extLst>
          </p:cNvPr>
          <p:cNvSpPr/>
          <p:nvPr/>
        </p:nvSpPr>
        <p:spPr>
          <a:xfrm>
            <a:off x="3726112" y="4664178"/>
            <a:ext cx="135890" cy="1043603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1EE73FC-5170-A131-870C-83D8F22A33CA}"/>
              </a:ext>
            </a:extLst>
          </p:cNvPr>
          <p:cNvCxnSpPr>
            <a:cxnSpLocks/>
          </p:cNvCxnSpPr>
          <p:nvPr/>
        </p:nvCxnSpPr>
        <p:spPr>
          <a:xfrm flipH="1">
            <a:off x="2712855" y="4936960"/>
            <a:ext cx="1105965" cy="34078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631789EC-E84E-BE34-6022-2A7A2B83662F}"/>
              </a:ext>
            </a:extLst>
          </p:cNvPr>
          <p:cNvSpPr/>
          <p:nvPr/>
        </p:nvSpPr>
        <p:spPr>
          <a:xfrm rot="19080000">
            <a:off x="4668947" y="4274256"/>
            <a:ext cx="289425" cy="2523018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6F0A127-AE05-782E-C423-D8096879484E}"/>
              </a:ext>
            </a:extLst>
          </p:cNvPr>
          <p:cNvSpPr/>
          <p:nvPr/>
        </p:nvSpPr>
        <p:spPr>
          <a:xfrm rot="16200000">
            <a:off x="4712505" y="4857745"/>
            <a:ext cx="258599" cy="2132334"/>
          </a:xfrm>
          <a:prstGeom prst="ellipse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4B0106C-D83D-B5F0-6148-DF7B54AE6EEC}"/>
                  </a:ext>
                </a:extLst>
              </p:cNvPr>
              <p:cNvSpPr txBox="1"/>
              <p:nvPr/>
            </p:nvSpPr>
            <p:spPr>
              <a:xfrm>
                <a:off x="1125786" y="5127246"/>
                <a:ext cx="1675165" cy="464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</m:sup>
                      </m:sSup>
                      <m:r>
                        <a:rPr lang="en-US" altLang="zh-CN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  <a:sym typeface="+mn-ea"/>
                        </a:rPr>
                        <m:t>→</m:t>
                      </m:r>
                      <m:r>
                        <a:rPr lang="zh-CN" altLang="en-US" sz="240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j-ea"/>
                          <a:cs typeface="Cambria Math" panose="02040503050406030204" charset="0"/>
                          <a:sym typeface="+mn-ea"/>
                        </a:rPr>
                        <m:t>𝜙</m:t>
                      </m:r>
                      <m:sSup>
                        <m:sSupPr>
                          <m:ctrlPr>
                            <a:rPr lang="en-US" altLang="zh-CN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2400" i="1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charset="0"/>
                  <a:ea typeface="+mj-ea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84B0106C-D83D-B5F0-6148-DF7B54AE6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86" y="5127246"/>
                <a:ext cx="1675165" cy="464185"/>
              </a:xfrm>
              <a:prstGeom prst="rect">
                <a:avLst/>
              </a:prstGeom>
              <a:blipFill>
                <a:blip r:embed="rId15"/>
                <a:stretch>
                  <a:fillRect l="-1095"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704378E5-8443-FF99-1811-12FA5C66E45A}"/>
              </a:ext>
            </a:extLst>
          </p:cNvPr>
          <p:cNvSpPr/>
          <p:nvPr/>
        </p:nvSpPr>
        <p:spPr>
          <a:xfrm>
            <a:off x="1125786" y="5149825"/>
            <a:ext cx="1587068" cy="4416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D1F9FE7-2DC2-A255-5B61-1299DBA56057}"/>
                  </a:ext>
                </a:extLst>
              </p:cNvPr>
              <p:cNvSpPr txBox="1"/>
              <p:nvPr/>
            </p:nvSpPr>
            <p:spPr>
              <a:xfrm>
                <a:off x="828150" y="5923912"/>
                <a:ext cx="2327910" cy="41011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+</m:t>
                          </m:r>
                        </m:sup>
                      </m:sSup>
                      <m:r>
                        <a:rPr lang="en-US" altLang="zh-CN" sz="2000" i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mbria Math" panose="02040503050406030204" charset="0"/>
                          <a:ea typeface="+mj-ea"/>
                          <a:cs typeface="Cambria Math" panose="02040503050406030204" charset="0"/>
                          <a:sym typeface="+mn-ea"/>
                        </a:rPr>
                        <m:t>→</m:t>
                      </m:r>
                      <m:sSup>
                        <m:sSupPr>
                          <m:ctrlP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Cambria Math" panose="0204050305040603020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000" i="1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j-ea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charset="0"/>
                                  <a:ea typeface="+mj-ea"/>
                                  <a:cs typeface="Cambria Math" panose="0204050305040603020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(892)</m:t>
                          </m:r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𝑆</m:t>
                          </m:r>
                        </m:sub>
                        <m:sup>
                          <m:r>
                            <a:rPr lang="en-US" altLang="zh-CN" sz="2000" i="1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charset="0"/>
                              <a:ea typeface="+mj-ea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zh-CN" sz="2000" i="1" dirty="0">
                  <a:ln>
                    <a:noFill/>
                  </a:ln>
                  <a:solidFill>
                    <a:srgbClr val="00B050"/>
                  </a:solidFill>
                  <a:effectLst/>
                  <a:latin typeface="Cambria Math" panose="02040503050406030204" charset="0"/>
                  <a:ea typeface="+mj-ea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D1F9FE7-2DC2-A255-5B61-1299DBA5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0" y="5923912"/>
                <a:ext cx="2327910" cy="410112"/>
              </a:xfrm>
              <a:prstGeom prst="rect">
                <a:avLst/>
              </a:prstGeom>
              <a:blipFill>
                <a:blip r:embed="rId16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4305652B-F0BC-6F39-B2C8-8134123A4DC5}"/>
              </a:ext>
            </a:extLst>
          </p:cNvPr>
          <p:cNvSpPr/>
          <p:nvPr/>
        </p:nvSpPr>
        <p:spPr>
          <a:xfrm>
            <a:off x="765245" y="5908165"/>
            <a:ext cx="2348266" cy="44160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696438E-AE2B-FF1A-A53A-9A47BABC4BA4}"/>
              </a:ext>
            </a:extLst>
          </p:cNvPr>
          <p:cNvCxnSpPr>
            <a:cxnSpLocks/>
          </p:cNvCxnSpPr>
          <p:nvPr/>
        </p:nvCxnSpPr>
        <p:spPr>
          <a:xfrm flipH="1">
            <a:off x="3113511" y="5882820"/>
            <a:ext cx="1105965" cy="34078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8FD3B3E1-3AA4-F916-690F-99B9FAFA79E7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4EB5CC4-E7E7-4844-CAA7-C1C729DDAE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7208" y="1481610"/>
            <a:ext cx="2867199" cy="2571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1631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A95D27C-AF2F-45AA-A282-4CD625CB9C4E}"/>
              </a:ext>
            </a:extLst>
          </p:cNvPr>
          <p:cNvSpPr txBox="1"/>
          <p:nvPr/>
        </p:nvSpPr>
        <p:spPr>
          <a:xfrm>
            <a:off x="219075" y="145440"/>
            <a:ext cx="34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五、总结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688E29-4718-4EC9-85BC-499F2507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C214A0-97BC-130F-2DD9-7D859065D649}"/>
                  </a:ext>
                </a:extLst>
              </p:cNvPr>
              <p:cNvSpPr txBox="1"/>
              <p:nvPr/>
            </p:nvSpPr>
            <p:spPr>
              <a:xfrm>
                <a:off x="103571" y="975178"/>
                <a:ext cx="11119486" cy="2490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基于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20.3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fb</a:t>
                </a:r>
                <a:r>
                  <a:rPr lang="zh-CN" alt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−1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的数据，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BESIII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开展了大量的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𝐷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介子三体末态的振幅分析工作：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Ebrima" panose="02000000000000000000" pitchFamily="2" charset="0"/>
                  </a:rPr>
                  <a:t>的联合拟合</a:t>
                </a:r>
                <a:endParaRPr lang="en-US" altLang="zh-CN" sz="2000" dirty="0">
                  <a:latin typeface="华文中宋" panose="02010600040101010101" pitchFamily="2" charset="-122"/>
                  <a:ea typeface="华文中宋" panose="02010600040101010101" pitchFamily="2" charset="-122"/>
                  <a:cs typeface="Ebrima" panose="02000000000000000000" pitchFamily="2" charset="0"/>
                </a:endParaRPr>
              </a:p>
              <a:p>
                <a:pPr marL="914400" lvl="1" indent="-4572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Ebrima" panose="02000000000000000000" pitchFamily="2" charset="0"/>
                  </a:rPr>
                  <a:t>的联合拟合</a:t>
                </a:r>
                <a:endParaRPr lang="en-US" altLang="zh-CN" sz="2400" dirty="0">
                  <a:latin typeface="华文中宋" panose="02010600040101010101" pitchFamily="2" charset="-122"/>
                  <a:ea typeface="华文中宋" panose="02010600040101010101" pitchFamily="2" charset="-122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6C214A0-97BC-130F-2DD9-7D859065D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1" y="975178"/>
                <a:ext cx="11119486" cy="2490169"/>
              </a:xfrm>
              <a:prstGeom prst="rect">
                <a:avLst/>
              </a:prstGeom>
              <a:blipFill>
                <a:blip r:embed="rId4"/>
                <a:stretch>
                  <a:fillRect l="-768" b="-2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DE9392-8C87-5810-1885-D491A4608E25}"/>
                  </a:ext>
                </a:extLst>
              </p:cNvPr>
              <p:cNvSpPr txBox="1"/>
              <p:nvPr/>
            </p:nvSpPr>
            <p:spPr>
              <a:xfrm>
                <a:off x="4717180" y="1484813"/>
                <a:ext cx="2757640" cy="1944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endParaRPr lang="en-US" altLang="zh-CN" sz="2000" b="1" i="1" dirty="0">
                  <a:latin typeface="Cambria Math" panose="020405030504060302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bSup>
                      <m:sSub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8DE9392-8C87-5810-1885-D491A4608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0" y="1484813"/>
                <a:ext cx="2757640" cy="1944187"/>
              </a:xfrm>
              <a:prstGeom prst="rect">
                <a:avLst/>
              </a:prstGeom>
              <a:blipFill>
                <a:blip r:embed="rId5"/>
                <a:stretch>
                  <a:fillRect l="-1991" b="-3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CDF115-2C46-27B8-F0B8-70044DA6FEE0}"/>
                  </a:ext>
                </a:extLst>
              </p:cNvPr>
              <p:cNvSpPr txBox="1"/>
              <p:nvPr/>
            </p:nvSpPr>
            <p:spPr>
              <a:xfrm>
                <a:off x="103571" y="3465347"/>
                <a:ext cx="11754753" cy="2702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研究范围广泛，成果丰硕：探索矢量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/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标量介子性质，精确测量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𝑉𝑃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等两体过程的绝对分支比，进行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CP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破坏以及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U-spin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破缺参数研究等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测量到大量的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过程，包括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892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892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) 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𝜂</m:t>
                    </m:r>
                    <m:r>
                      <a:rPr lang="zh-CN" alt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l-GR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1020</m:t>
                    </m:r>
                    <m:r>
                      <a:rPr lang="en-US" altLang="zh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770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892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)</m:t>
                        </m:r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r>
                      <a:rPr lang="zh-CN" alt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，</m:t>
                    </m:r>
                    <m:r>
                      <a:rPr lang="zh-CN" alt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𝜙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等，为研究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矢量介子性质及衰变方式提供重要的信息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CDF115-2C46-27B8-F0B8-70044DA6F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1" y="3465347"/>
                <a:ext cx="11754753" cy="2702663"/>
              </a:xfrm>
              <a:prstGeom prst="rect">
                <a:avLst/>
              </a:prstGeom>
              <a:blipFill>
                <a:blip r:embed="rId6"/>
                <a:stretch>
                  <a:fillRect l="-726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670487"/>
      </p:ext>
    </p:extLst>
  </p:cSld>
  <p:clrMapOvr>
    <a:masterClrMapping/>
  </p:clrMapOvr>
  <p:transition advTm="6463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A95D27C-AF2F-45AA-A282-4CD625CB9C4E}"/>
              </a:ext>
            </a:extLst>
          </p:cNvPr>
          <p:cNvSpPr txBox="1"/>
          <p:nvPr/>
        </p:nvSpPr>
        <p:spPr>
          <a:xfrm>
            <a:off x="219075" y="145440"/>
            <a:ext cx="343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五、总结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688E29-4718-4EC9-85BC-499F2507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9DF8FBA-BB29-228F-B9A9-07518775C586}"/>
                  </a:ext>
                </a:extLst>
              </p:cNvPr>
              <p:cNvSpPr txBox="1"/>
              <p:nvPr/>
            </p:nvSpPr>
            <p:spPr>
              <a:xfrm>
                <a:off x="84321" y="948356"/>
                <a:ext cx="10532343" cy="4943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更多成果将不断涌现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发表在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PRD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（周帅）</a:t>
                </a:r>
                <a:endParaRPr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+mn-ea"/>
                      </a:rPr>
                      <m:t>𝜂𝜂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     memo review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阶段（卢宇）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memo review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阶段（刘媛）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华文新魏" panose="02010800040101010101" charset="-122"/>
                        <a:cs typeface="Cambria Math" panose="02040503050406030204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zh-CN" altLang="en-US" sz="2400" i="1" smtClean="0">
                        <a:solidFill>
                          <a:schemeClr val="tx1"/>
                        </a:solidFill>
                        <a:uFillTx/>
                        <a:latin typeface="Cambria Math" panose="02040503050406030204" pitchFamily="18" charset="0"/>
                        <a:ea typeface="华文新魏" panose="02010800040101010101" charset="-122"/>
                        <a:cs typeface="Cambria Math" panose="02040503050406030204" charset="0"/>
                        <a:sym typeface="+mn-ea"/>
                      </a:rPr>
                      <m:t>𝜂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memo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已提交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charm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审核（卢宇）</a:t>
                </a:r>
                <a:endParaRPr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r>
                      <a:rPr lang="el-GR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𝜂</m:t>
                    </m:r>
                    <m: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′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memo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已提交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charm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审核（王家豪）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+mn-ea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 memo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已提交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charm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审核（杨一鸣）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tx1"/>
                        </a:solidFill>
                        <a:uFillTx/>
                        <a:latin typeface="Cambria Math" panose="02040503050406030204" charset="0"/>
                        <a:ea typeface="华文新魏" panose="02010800040101010101" charset="-122"/>
                        <a:cs typeface="Cambria Math" panose="02040503050406030204" charset="0"/>
                        <a:sym typeface="+mn-ea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𝑆</m:t>
                        </m:r>
                      </m:sub>
                      <m:sup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uFillTx/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华文新魏" panose="02010800040101010101" charset="-122"/>
                            <a:cs typeface="Cambria Math" panose="02040503050406030204" charset="0"/>
                            <a:sym typeface="+mn-ea"/>
                          </a:rPr>
                          <m:t>∓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                        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已做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2024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冬季分会报告（时明辉）</a:t>
                </a:r>
                <a:endParaRPr lang="en-US" altLang="zh-CN" sz="24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……</a:t>
                </a:r>
                <a:endParaRPr lang="zh-CN" altLang="en-US" sz="24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9DF8FBA-BB29-228F-B9A9-07518775C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1" y="948356"/>
                <a:ext cx="10532343" cy="4943726"/>
              </a:xfrm>
              <a:prstGeom prst="rect">
                <a:avLst/>
              </a:prstGeom>
              <a:blipFill>
                <a:blip r:embed="rId4"/>
                <a:stretch>
                  <a:fillRect l="-810" t="-986" b="-1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4B89B56-5D84-C6B9-16ED-3FC97ED0C1C2}"/>
              </a:ext>
            </a:extLst>
          </p:cNvPr>
          <p:cNvSpPr txBox="1"/>
          <p:nvPr/>
        </p:nvSpPr>
        <p:spPr>
          <a:xfrm>
            <a:off x="9271885" y="5584697"/>
            <a:ext cx="1900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rgbClr val="00B0F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谢谢！</a:t>
            </a:r>
            <a:endParaRPr lang="zh-CN" altLang="en-US" sz="48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055506"/>
      </p:ext>
    </p:extLst>
  </p:cSld>
  <p:clrMapOvr>
    <a:masterClrMapping/>
  </p:clrMapOvr>
  <p:transition advTm="6463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00211"/>
            <a:ext cx="12192000" cy="145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标题 3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1" y="2500212"/>
            <a:ext cx="12192000" cy="1457528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Back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639624"/>
      </p:ext>
    </p:extLst>
  </p:cSld>
  <p:clrMapOvr>
    <a:masterClrMapping/>
  </p:clrMapOvr>
  <p:transition advTm="149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6EE0D6-B70F-609A-2404-474A0DCE4D3D}"/>
              </a:ext>
            </a:extLst>
          </p:cNvPr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rgbClr val="A6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E6A5D-9EE6-208A-43EC-1E630FFD4F2B}"/>
              </a:ext>
            </a:extLst>
          </p:cNvPr>
          <p:cNvSpPr txBox="1"/>
          <p:nvPr/>
        </p:nvSpPr>
        <p:spPr>
          <a:xfrm>
            <a:off x="0" y="41639"/>
            <a:ext cx="8386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Method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764988-53C5-18BF-C5E2-769ECF35AFFF}"/>
                  </a:ext>
                </a:extLst>
              </p:cNvPr>
              <p:cNvSpPr txBox="1"/>
              <p:nvPr/>
            </p:nvSpPr>
            <p:spPr>
              <a:xfrm>
                <a:off x="619865" y="541843"/>
                <a:ext cx="10048135" cy="4181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457200" indent="-457200">
                  <a:lnSpc>
                    <a:spcPts val="68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use the following formula to get </a:t>
                </a:r>
                <a:r>
                  <a:rPr lang="en-US" altLang="zh-C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PDF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ts val="6800"/>
                  </a:lnSpc>
                </a:pPr>
                <a:r>
                  <a:rPr lang="en-US" altLang="zh-CN" sz="2000" dirty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𝑃𝐷𝐹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)|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)|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5300"/>
                  </a:lnSpc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5300"/>
                  </a:lnSpc>
                  <a:buFont typeface="Wingdings" panose="05000000000000000000" pitchFamily="2" charset="2"/>
                  <a:buChar char="Ø"/>
                </a:pPr>
                <a:endParaRPr lang="en-US" altLang="zh-CN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44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total amplitude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the sum of all the partial wave amplitudes:</a:t>
                </a:r>
              </a:p>
              <a:p>
                <a:pPr>
                  <a:lnSpc>
                    <a:spcPts val="4400"/>
                  </a:lnSpc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764988-53C5-18BF-C5E2-769ECF35A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65" y="541843"/>
                <a:ext cx="10048135" cy="4181401"/>
              </a:xfrm>
              <a:prstGeom prst="rect">
                <a:avLst/>
              </a:prstGeom>
              <a:blipFill>
                <a:blip r:embed="rId2"/>
                <a:stretch>
                  <a:fillRect l="-1760" b="-17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BA4AC780-928C-F24B-050D-7E3DF1BAD2CF}"/>
              </a:ext>
            </a:extLst>
          </p:cNvPr>
          <p:cNvSpPr/>
          <p:nvPr/>
        </p:nvSpPr>
        <p:spPr>
          <a:xfrm>
            <a:off x="4281568" y="1972177"/>
            <a:ext cx="2724727" cy="316835"/>
          </a:xfrm>
          <a:prstGeom prst="rect">
            <a:avLst/>
          </a:prstGeom>
          <a:noFill/>
          <a:ln w="38100">
            <a:solidFill>
              <a:srgbClr val="87C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1681AB5-FE0E-3791-3224-30B09C10ABB2}"/>
              </a:ext>
            </a:extLst>
          </p:cNvPr>
          <p:cNvCxnSpPr>
            <a:cxnSpLocks/>
          </p:cNvCxnSpPr>
          <p:nvPr/>
        </p:nvCxnSpPr>
        <p:spPr>
          <a:xfrm flipV="1">
            <a:off x="6769768" y="1278476"/>
            <a:ext cx="1101813" cy="693701"/>
          </a:xfrm>
          <a:prstGeom prst="straightConnector1">
            <a:avLst/>
          </a:prstGeom>
          <a:ln w="28575">
            <a:solidFill>
              <a:srgbClr val="87C9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67CDE6D-40BC-6396-E997-695EADA54EC9}"/>
              </a:ext>
            </a:extLst>
          </p:cNvPr>
          <p:cNvSpPr txBox="1"/>
          <p:nvPr/>
        </p:nvSpPr>
        <p:spPr>
          <a:xfrm>
            <a:off x="7871581" y="1078421"/>
            <a:ext cx="2074524" cy="400110"/>
          </a:xfrm>
          <a:prstGeom prst="rect">
            <a:avLst/>
          </a:prstGeom>
          <a:noFill/>
          <a:ln w="38100">
            <a:solidFill>
              <a:srgbClr val="87C9C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integration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B6FE792-328C-8167-5DFE-321C9AD5ADCC}"/>
                  </a:ext>
                </a:extLst>
              </p:cNvPr>
              <p:cNvSpPr txBox="1"/>
              <p:nvPr/>
            </p:nvSpPr>
            <p:spPr>
              <a:xfrm>
                <a:off x="1180367" y="2493665"/>
                <a:ext cx="4369229" cy="10502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ts val="4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total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amplitude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ts val="4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background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shape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B6FE792-328C-8167-5DFE-321C9AD5A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67" y="2493665"/>
                <a:ext cx="4369229" cy="1050288"/>
              </a:xfrm>
              <a:prstGeom prst="rect">
                <a:avLst/>
              </a:prstGeom>
              <a:blipFill>
                <a:blip r:embed="rId3"/>
                <a:stretch>
                  <a:fillRect l="-3352" b="-98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6C4891-81D0-3A29-0639-9FDDD3BBD0A8}"/>
                  </a:ext>
                </a:extLst>
              </p:cNvPr>
              <p:cNvSpPr txBox="1"/>
              <p:nvPr/>
            </p:nvSpPr>
            <p:spPr>
              <a:xfrm>
                <a:off x="6566354" y="2407936"/>
                <a:ext cx="4101646" cy="1136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4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sz="2000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fraction</m:t>
                    </m:r>
                    <m: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signal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lnSpc>
                    <a:spcPts val="42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phase</m:t>
                    </m:r>
                    <m: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space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86C4891-81D0-3A29-0639-9FDDD3BBD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54" y="2407936"/>
                <a:ext cx="4101646" cy="1136017"/>
              </a:xfrm>
              <a:prstGeom prst="rect">
                <a:avLst/>
              </a:prstGeom>
              <a:blipFill>
                <a:blip r:embed="rId4"/>
                <a:stretch>
                  <a:fillRect l="-1337" b="-53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3888026-F009-3915-3B2E-90282312D267}"/>
                  </a:ext>
                </a:extLst>
              </p:cNvPr>
              <p:cNvSpPr txBox="1"/>
              <p:nvPr/>
            </p:nvSpPr>
            <p:spPr>
              <a:xfrm>
                <a:off x="1180367" y="4765615"/>
                <a:ext cx="10450159" cy="202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amplitude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intermediate resonance;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propagator of the intermediate resonance;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Spin factor;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Blatt-Weisskopf barriers of the intermediate resonance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3888026-F009-3915-3B2E-90282312D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67" y="4765615"/>
                <a:ext cx="10450159" cy="2027927"/>
              </a:xfrm>
              <a:prstGeom prst="rect">
                <a:avLst/>
              </a:prstGeom>
              <a:blipFill>
                <a:blip r:embed="rId5"/>
                <a:stretch>
                  <a:fillRect l="-525" b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81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6EE0D6-B70F-609A-2404-474A0DCE4D3D}"/>
              </a:ext>
            </a:extLst>
          </p:cNvPr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rgbClr val="A6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E6A5D-9EE6-208A-43EC-1E630FFD4F2B}"/>
              </a:ext>
            </a:extLst>
          </p:cNvPr>
          <p:cNvSpPr txBox="1"/>
          <p:nvPr/>
        </p:nvSpPr>
        <p:spPr>
          <a:xfrm>
            <a:off x="-1" y="41639"/>
            <a:ext cx="11373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Method 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factor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A9305A-8A21-2F0E-B697-1965D9F9EBAC}"/>
                  </a:ext>
                </a:extLst>
              </p:cNvPr>
              <p:cNvSpPr txBox="1"/>
              <p:nvPr/>
            </p:nvSpPr>
            <p:spPr>
              <a:xfrm>
                <a:off x="527756" y="646094"/>
                <a:ext cx="9882910" cy="607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36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factor</a:t>
                </a:r>
              </a:p>
              <a:p>
                <a:pPr marL="342900" indent="-342900">
                  <a:lnSpc>
                    <a:spcPts val="3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a two-body decay,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spin projection operators are defined as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CN" altLang="en-US" sz="200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covariant tensors are given by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 sz="2000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  <a:p>
                <a:pPr marL="342900" indent="-342900">
                  <a:lnSpc>
                    <a:spcPts val="36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spin factors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𝑎𝑋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defined as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wave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zh-CN" altLang="en-US" sz="2000" dirty="0"/>
                  <a:t>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𝑤𝑎𝑣𝑒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A9305A-8A21-2F0E-B697-1965D9F9E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6" y="646094"/>
                <a:ext cx="9882910" cy="6075381"/>
              </a:xfrm>
              <a:prstGeom prst="rect">
                <a:avLst/>
              </a:prstGeom>
              <a:blipFill>
                <a:blip r:embed="rId3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34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72072" y="882973"/>
            <a:ext cx="8981440" cy="546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研究意义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数据样本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研究方法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研究现状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3600" b="1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总结</a:t>
            </a:r>
            <a:endParaRPr lang="en-US" altLang="zh-CN" sz="3600" b="1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CCC601-6045-4764-A8C2-712E21096E03}"/>
              </a:ext>
            </a:extLst>
          </p:cNvPr>
          <p:cNvSpPr txBox="1"/>
          <p:nvPr/>
        </p:nvSpPr>
        <p:spPr>
          <a:xfrm>
            <a:off x="149406" y="93188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F23EF4-880C-4C57-9952-3ED793E9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2559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46EE0D6-B70F-609A-2404-474A0DCE4D3D}"/>
              </a:ext>
            </a:extLst>
          </p:cNvPr>
          <p:cNvSpPr/>
          <p:nvPr/>
        </p:nvSpPr>
        <p:spPr>
          <a:xfrm>
            <a:off x="0" y="0"/>
            <a:ext cx="12192000" cy="544945"/>
          </a:xfrm>
          <a:prstGeom prst="rect">
            <a:avLst/>
          </a:prstGeom>
          <a:solidFill>
            <a:srgbClr val="A6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E6A5D-9EE6-208A-43EC-1E630FFD4F2B}"/>
              </a:ext>
            </a:extLst>
          </p:cNvPr>
          <p:cNvSpPr txBox="1"/>
          <p:nvPr/>
        </p:nvSpPr>
        <p:spPr>
          <a:xfrm>
            <a:off x="-1" y="41639"/>
            <a:ext cx="11373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Method 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Blatt-Weisskopf barriers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A9305A-8A21-2F0E-B697-1965D9F9EBAC}"/>
                  </a:ext>
                </a:extLst>
              </p:cNvPr>
              <p:cNvSpPr txBox="1"/>
              <p:nvPr/>
            </p:nvSpPr>
            <p:spPr>
              <a:xfrm>
                <a:off x="587695" y="714865"/>
                <a:ext cx="11373853" cy="561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46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Blatt-Weisskopf barriers </a:t>
                </a:r>
              </a:p>
              <a:p>
                <a:pPr marL="342900" indent="-342900">
                  <a:lnSpc>
                    <a:spcPts val="49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</a:t>
                </a:r>
              </a:p>
              <a:p>
                <a:pPr>
                  <a:lnSpc>
                    <a:spcPts val="4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49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barrier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 on the angular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1, 2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ts val="49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9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900"/>
                  </a:lnSpc>
                </a:pPr>
                <a:r>
                  <a:rPr lang="en-US" altLang="zh-CN" sz="2000" dirty="0">
                    <a:cs typeface="Times New Roman" panose="020206030504050203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bSup>
                              <m:sSub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</m:t>
                            </m:r>
                          </m:den>
                        </m:f>
                      </m:e>
                    </m:ra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9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effective radius of the intermediate state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meson.</a:t>
                </a:r>
              </a:p>
              <a:p>
                <a:pPr>
                  <a:lnSpc>
                    <a:spcPts val="49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3.0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altLang="zh-CN" sz="2000" b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US" altLang="zh-CN" sz="2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intermediate states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5.0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altLang="zh-CN" sz="20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1A9305A-8A21-2F0E-B697-1965D9F9E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95" y="714865"/>
                <a:ext cx="11373853" cy="5611664"/>
              </a:xfrm>
              <a:prstGeom prst="rect">
                <a:avLst/>
              </a:prstGeom>
              <a:blipFill>
                <a:blip r:embed="rId3"/>
                <a:stretch>
                  <a:fillRect l="-697" b="-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7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9F7013-50A2-0A53-AB2A-43C2D466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" y="250257"/>
            <a:ext cx="12070063" cy="60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CCD927D-6DE0-99FE-BB05-678333D51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61495"/>
            <a:ext cx="12060333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14572" y="840583"/>
                <a:ext cx="11776075" cy="601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p"/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粲介子强子衰变</a:t>
                </a:r>
                <a:endPara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探索强、弱衰变动力学机制，是研究低能区非微扰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QCD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的理想平台；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为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物理和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物理的研究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提供关键输入；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理解强子谱，为深入探讨轻强子提供实验支持</a:t>
                </a:r>
                <a:r>
                  <a:rPr lang="en-US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介子振幅分析</a:t>
                </a:r>
                <a:endPara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是连接实验和理论的桥梁，有助于探索末态相互作用和内部结构；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测量两体衰变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𝑉𝑃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zh-CN" altLang="en-US" sz="280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等过程的分支比；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相较于四体五体衰变，三体主要通过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𝑉𝑃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衰变，有利于理解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𝑉𝑃</m:t>
                    </m:r>
                  </m:oMath>
                </a14:m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过程</a:t>
                </a:r>
                <a:r>
                  <a:rPr lang="en-US" altLang="zh-CN" sz="28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zh-CN" sz="28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2" y="840583"/>
                <a:ext cx="11776075" cy="6017417"/>
              </a:xfrm>
              <a:prstGeom prst="rect">
                <a:avLst/>
              </a:prstGeom>
              <a:blipFill>
                <a:blip r:embed="rId4"/>
                <a:stretch>
                  <a:fillRect l="-1190" r="-4089" b="-1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A95D27C-AF2F-45AA-A282-4CD625CB9C4E}"/>
              </a:ext>
            </a:extLst>
          </p:cNvPr>
          <p:cNvSpPr txBox="1"/>
          <p:nvPr/>
        </p:nvSpPr>
        <p:spPr>
          <a:xfrm>
            <a:off x="114572" y="101897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一、研究意义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688E29-4718-4EC9-85BC-499F2507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A95D27C-AF2F-45AA-A282-4CD625CB9C4E}"/>
              </a:ext>
            </a:extLst>
          </p:cNvPr>
          <p:cNvSpPr txBox="1"/>
          <p:nvPr/>
        </p:nvSpPr>
        <p:spPr>
          <a:xfrm>
            <a:off x="114572" y="101897"/>
            <a:ext cx="41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二、数据样本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688E29-4718-4EC9-85BC-499F2507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F451406-3EE5-978E-2037-C3759CA7521F}"/>
                  </a:ext>
                </a:extLst>
              </p:cNvPr>
              <p:cNvSpPr txBox="1"/>
              <p:nvPr/>
            </p:nvSpPr>
            <p:spPr>
              <a:xfrm>
                <a:off x="114572" y="1590539"/>
                <a:ext cx="6507480" cy="219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BOSS 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版本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7.1.2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数据样本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20.3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fb</a:t>
                </a:r>
                <a:r>
                  <a:rPr lang="zh-CN" altLang="en-US" sz="2800" baseline="300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−1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charset="-122"/>
                            <a:cs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= 3.773 GeV</a:t>
                </a:r>
              </a:p>
              <a:p>
                <a:pPr marL="342900" indent="-3429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Char char="Ø"/>
                </a:pPr>
                <a:r>
                  <a:rPr lang="zh-CN" altLang="en-US" sz="28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单举 MC 样本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: 40 × data size</a:t>
                </a:r>
                <a:endParaRPr lang="zh-CN" altLang="en-US" sz="28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F451406-3EE5-978E-2037-C3759CA7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2" y="1590539"/>
                <a:ext cx="6507480" cy="2195216"/>
              </a:xfrm>
              <a:prstGeom prst="rect">
                <a:avLst/>
              </a:prstGeom>
              <a:blipFill>
                <a:blip r:embed="rId5"/>
                <a:stretch>
                  <a:fillRect l="-1687" r="-375" b="-7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D12E3FF3-3D61-8338-FF69-5639246A8047}"/>
                  </a:ext>
                </a:extLst>
              </p:cNvPr>
              <p:cNvGraphicFramePr/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1890197000"/>
                  </p:ext>
                </p:extLst>
              </p:nvPr>
            </p:nvGraphicFramePr>
            <p:xfrm>
              <a:off x="6552664" y="1340875"/>
              <a:ext cx="5312156" cy="444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595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Directory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Physics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b="0" i="0" kern="1200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+mn-ea"/>
                              <a:cs typeface="Times New Roman" panose="02020603050405020304" charset="0"/>
                            </a:rPr>
                            <a:t>D0D0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(3770)→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0</m:t>
                                    </m:r>
                                  </m:sup>
                                </m:sSup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US" altLang="zh-CN" sz="2000" b="0" i="1" baseline="30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zh-CN" sz="2000" b="0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D+D-</a:t>
                          </a:r>
                          <a:endParaRPr lang="en-US" altLang="zh-CN" sz="2000" b="0" i="0" baseline="30000" dirty="0"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(3770)→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ditau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nonDD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(3770)→</m:t>
                              </m:r>
                            </m:oMath>
                          </a14:m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non-</a:t>
                          </a:r>
                          <a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DD</a:t>
                          </a:r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 err="1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qq</a:t>
                          </a:r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MS Mincho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i="1">
                                    <a:latin typeface="Cambria Math" panose="02040503050406030204" pitchFamily="18" charset="0"/>
                                    <a:ea typeface="黑体" panose="02010609060101010101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𝑞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RR2S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𝐼𝑆𝑅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RR1S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𝐼𝑆𝑅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Bhabha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Digamma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dimu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D12E3FF3-3D61-8338-FF69-5639246A8047}"/>
                  </a:ext>
                </a:extLst>
              </p:cNvPr>
              <p:cNvGraphicFramePr/>
              <p:nvPr>
                <p:custDataLst>
                  <p:tags r:id="rId6"/>
                </p:custDataLst>
                <p:extLst>
                  <p:ext uri="{D42A27DB-BD31-4B8C-83A1-F6EECF244321}">
                    <p14:modId xmlns:p14="http://schemas.microsoft.com/office/powerpoint/2010/main" val="1890197000"/>
                  </p:ext>
                </p:extLst>
              </p:nvPr>
            </p:nvGraphicFramePr>
            <p:xfrm>
              <a:off x="6552664" y="1340875"/>
              <a:ext cx="5312156" cy="4440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595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Directory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bg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Physics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buNone/>
                          </a:pPr>
                          <a:r>
                            <a:rPr lang="en-US" altLang="zh-CN" sz="2000" b="0" i="0" kern="1200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+mn-ea"/>
                              <a:cs typeface="Times New Roman" panose="02020603050405020304" charset="0"/>
                            </a:rPr>
                            <a:t>D0D0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104478" r="-684" b="-916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D+D-</a:t>
                          </a:r>
                          <a:endParaRPr lang="en-US" altLang="zh-CN" sz="2000" b="0" i="0" baseline="30000" dirty="0"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207576" r="-684" b="-8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ditau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307576" r="-684" b="-7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nonDD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401493" r="-684" b="-619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 dirty="0" err="1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qq</a:t>
                          </a:r>
                          <a:endParaRPr lang="en-US" altLang="zh-CN" sz="2000" b="0" i="0" dirty="0">
                            <a:solidFill>
                              <a:schemeClr val="tx1"/>
                            </a:solidFill>
                            <a:latin typeface="Times New Roman" panose="02020603050405020304" charset="0"/>
                            <a:ea typeface="MS Mincho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509091" r="-684" b="-5287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RR2S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600000" r="-684" b="-420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RR1S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710606" r="-684" b="-3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Bhabha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810606" r="-684" b="-2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Digamma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897015" r="-684" b="-1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03679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2000" b="0" i="0">
                              <a:solidFill>
                                <a:schemeClr val="tx1"/>
                              </a:solidFill>
                              <a:latin typeface="Times New Roman" panose="02020603050405020304" charset="0"/>
                              <a:ea typeface="MS Mincho" charset="0"/>
                              <a:cs typeface="Times New Roman" panose="02020603050405020304" charset="0"/>
                            </a:rPr>
                            <a:t>dimu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9402" t="-1012121" r="-684" b="-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9784DD7-AE21-7BF3-531C-5EB15F6A6163}"/>
              </a:ext>
            </a:extLst>
          </p:cNvPr>
          <p:cNvSpPr txBox="1"/>
          <p:nvPr/>
        </p:nvSpPr>
        <p:spPr>
          <a:xfrm>
            <a:off x="696825" y="4169853"/>
            <a:ext cx="4531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hlinkClick r:id="rId8"/>
              </a:rPr>
              <a:t>https://docbes3.ihep.ac.cn/DocDB/0012/001253/003/location-psi3770-DST-files.pdf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3176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A95D27C-AF2F-45AA-A282-4CD625CB9C4E}"/>
              </a:ext>
            </a:extLst>
          </p:cNvPr>
          <p:cNvSpPr txBox="1"/>
          <p:nvPr/>
        </p:nvSpPr>
        <p:spPr>
          <a:xfrm>
            <a:off x="114572" y="101897"/>
            <a:ext cx="41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三、研究方法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688E29-4718-4EC9-85BC-499F2507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B4ECD2-9591-DC20-BF3B-CDC6B812DE71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51273" y="825368"/>
                <a:ext cx="6385030" cy="20473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3200" b="1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利用双标记方法重建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charset="0"/>
                        <a:sym typeface="+mn-ea"/>
                      </a:rPr>
                      <m:t> </m:t>
                    </m:r>
                    <m:r>
                      <a:rPr lang="en-US" altLang="zh-CN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charset="0"/>
                        <a:sym typeface="+mn-ea"/>
                      </a:rPr>
                      <m:t>𝑫</m:t>
                    </m:r>
                    <m:r>
                      <a:rPr lang="en-US" altLang="zh-CN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charset="0"/>
                        <a:sym typeface="+mn-ea"/>
                      </a:rPr>
                      <m:t> </m:t>
                    </m:r>
                  </m:oMath>
                </a14:m>
                <a:r>
                  <a:rPr lang="zh-CN" altLang="en-US" sz="3200" b="1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介子</a:t>
                </a:r>
                <a:endParaRPr lang="en-US" altLang="zh-CN" sz="2800" b="1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solidFill>
                      <a:schemeClr val="tx2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</a:rPr>
                  <a:t>成对产生 → 双标记方法</a:t>
                </a:r>
                <a:endParaRPr lang="en-US" altLang="zh-CN" sz="2800" dirty="0">
                  <a:solidFill>
                    <a:schemeClr val="tx2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solidFill>
                      <a:schemeClr val="tx2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</a:rPr>
                  <a:t>背景低 → 系统误差小</a:t>
                </a:r>
                <a:endParaRPr lang="zh-CN" altLang="en-US" sz="2400" dirty="0">
                  <a:solidFill>
                    <a:schemeClr val="tx2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2B4ECD2-9591-DC20-BF3B-CDC6B812D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51273" y="825368"/>
                <a:ext cx="6385030" cy="2047355"/>
              </a:xfrm>
              <a:prstGeom prst="rect">
                <a:avLst/>
              </a:prstGeom>
              <a:blipFill>
                <a:blip r:embed="rId17"/>
                <a:stretch>
                  <a:fillRect l="-2197" b="-74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1CEF058-A39A-2AE6-75BD-4552674D1351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7438" y="2949863"/>
                <a:ext cx="10201870" cy="3594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zh-CN" altLang="en-US" sz="3200" b="1" dirty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  <a:sym typeface="+mn-ea"/>
                  </a:rPr>
                  <a:t>振幅构造：</a:t>
                </a:r>
                <a:endParaRPr lang="en-US" altLang="zh-CN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sz="2800" dirty="0"/>
              </a:p>
              <a:p>
                <a:pPr marL="800100" lvl="1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US" altLang="zh-CN" sz="28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𝑚</m:t>
                    </m:r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: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中间共振态的传播子</a:t>
                </a:r>
                <a:endParaRPr lang="en-US" altLang="zh-CN" sz="2400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: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自旋因子</a:t>
                </a:r>
                <a:endParaRPr lang="en-US" altLang="zh-CN" sz="2400" dirty="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Cambria Math" panose="02040503050406030204" pitchFamily="18" charset="0"/>
                  <a:sym typeface="+mn-ea"/>
                </a:endParaRP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: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中间共振态和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Cambria Math" panose="02040503050406030204" pitchFamily="18" charset="0"/>
                        <a:sym typeface="+mn-ea"/>
                      </a:rPr>
                      <m:t>𝐷</m:t>
                    </m:r>
                  </m:oMath>
                </a14:m>
                <a:r>
                  <a:rPr lang="zh-CN" altLang="en-US" sz="24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介子的 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Blatte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MS Mincho" charset="0"/>
                    <a:cs typeface="Times New Roman" panose="02020603050405020304" pitchFamily="18" charset="0"/>
                    <a:sym typeface="+mn-ea"/>
                  </a:rPr>
                  <a:t>-Weisskopf</a:t>
                </a:r>
                <a:r>
                  <a:rPr lang="en-US" altLang="zh-CN" sz="2800" b="1" dirty="0"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zh-CN" altLang="en-US" sz="24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势垒因子</a:t>
                </a:r>
                <a:r>
                  <a:rPr lang="en-US" altLang="zh-CN" sz="2400" dirty="0">
                    <a:latin typeface="华文中宋" panose="02010600040101010101" pitchFamily="2" charset="-122"/>
                    <a:ea typeface="华文中宋" panose="02010600040101010101" pitchFamily="2" charset="-122"/>
                    <a:cs typeface="Cambria Math" panose="02040503050406030204" pitchFamily="18" charset="0"/>
                    <a:sym typeface="+mn-ea"/>
                  </a:rPr>
                  <a:t> </a:t>
                </a:r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01CEF058-A39A-2AE6-75BD-4552674D1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57438" y="2949863"/>
                <a:ext cx="10201870" cy="3594574"/>
              </a:xfrm>
              <a:prstGeom prst="rect">
                <a:avLst/>
              </a:prstGeom>
              <a:blipFill>
                <a:blip r:embed="rId19"/>
                <a:stretch>
                  <a:fillRect l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流程图: 接点 3">
            <a:extLst>
              <a:ext uri="{FF2B5EF4-FFF2-40B4-BE49-F238E27FC236}">
                <a16:creationId xmlns:a16="http://schemas.microsoft.com/office/drawing/2014/main" id="{89D3BB51-DD45-8363-148B-92924B0A42FB}"/>
              </a:ext>
            </a:extLst>
          </p:cNvPr>
          <p:cNvSpPr/>
          <p:nvPr/>
        </p:nvSpPr>
        <p:spPr>
          <a:xfrm>
            <a:off x="10163632" y="2351880"/>
            <a:ext cx="443923" cy="43093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4C6330FC-F10D-D3D0-4468-03210ED433C7}"/>
              </a:ext>
            </a:extLst>
          </p:cNvPr>
          <p:cNvSpPr/>
          <p:nvPr/>
        </p:nvSpPr>
        <p:spPr>
          <a:xfrm>
            <a:off x="8377217" y="3996831"/>
            <a:ext cx="443923" cy="430935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7E3866C-CE6B-5620-47B4-11C51EC14794}"/>
              </a:ext>
            </a:extLst>
          </p:cNvPr>
          <p:cNvGrpSpPr/>
          <p:nvPr/>
        </p:nvGrpSpPr>
        <p:grpSpPr>
          <a:xfrm>
            <a:off x="7219978" y="2026524"/>
            <a:ext cx="4384390" cy="3253734"/>
            <a:chOff x="974806" y="2057561"/>
            <a:chExt cx="3749595" cy="28068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30DFDEF-41C6-92F9-D491-2A56829E73A4}"/>
                </a:ext>
              </a:extLst>
            </p:cNvPr>
            <p:cNvGrpSpPr/>
            <p:nvPr/>
          </p:nvGrpSpPr>
          <p:grpSpPr>
            <a:xfrm>
              <a:off x="974806" y="2057561"/>
              <a:ext cx="3749595" cy="2461340"/>
              <a:chOff x="853721" y="1543656"/>
              <a:chExt cx="3756660" cy="2411730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FABFCD05-9B4F-6D04-F43F-D13431208C78}"/>
                  </a:ext>
                </a:extLst>
              </p:cNvPr>
              <p:cNvGrpSpPr/>
              <p:nvPr/>
            </p:nvGrpSpPr>
            <p:grpSpPr>
              <a:xfrm>
                <a:off x="973101" y="1543656"/>
                <a:ext cx="3637280" cy="2411730"/>
                <a:chOff x="1951" y="5985"/>
                <a:chExt cx="5728" cy="3798"/>
              </a:xfrm>
            </p:grpSpPr>
            <p:grpSp>
              <p:nvGrpSpPr>
                <p:cNvPr id="36" name="组合 35">
                  <a:extLst>
                    <a:ext uri="{FF2B5EF4-FFF2-40B4-BE49-F238E27FC236}">
                      <a16:creationId xmlns:a16="http://schemas.microsoft.com/office/drawing/2014/main" id="{BEA70667-C2CA-2A2C-6836-24FB0D006FA3}"/>
                    </a:ext>
                  </a:extLst>
                </p:cNvPr>
                <p:cNvGrpSpPr/>
                <p:nvPr/>
              </p:nvGrpSpPr>
              <p:grpSpPr>
                <a:xfrm>
                  <a:off x="2079" y="5985"/>
                  <a:ext cx="5600" cy="2728"/>
                  <a:chOff x="2079" y="5985"/>
                  <a:chExt cx="5600" cy="2728"/>
                </a:xfrm>
              </p:grpSpPr>
              <p:cxnSp>
                <p:nvCxnSpPr>
                  <p:cNvPr id="40" name="直接箭头连接符 39">
                    <a:extLst>
                      <a:ext uri="{FF2B5EF4-FFF2-40B4-BE49-F238E27FC236}">
                        <a16:creationId xmlns:a16="http://schemas.microsoft.com/office/drawing/2014/main" id="{1E34506C-5DBA-C81D-8E6F-C9AF926FC36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079" y="7814"/>
                    <a:ext cx="1717" cy="17"/>
                  </a:xfrm>
                  <a:prstGeom prst="straightConnector1">
                    <a:avLst/>
                  </a:prstGeom>
                  <a:ln>
                    <a:tailEnd type="arrow" w="med" len="med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箭头连接符 40">
                    <a:extLst>
                      <a:ext uri="{FF2B5EF4-FFF2-40B4-BE49-F238E27FC236}">
                        <a16:creationId xmlns:a16="http://schemas.microsoft.com/office/drawing/2014/main" id="{3C7F6220-729D-1556-71CE-C714226803E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063" y="7814"/>
                    <a:ext cx="1616" cy="0"/>
                  </a:xfrm>
                  <a:prstGeom prst="straightConnector1">
                    <a:avLst/>
                  </a:prstGeom>
                  <a:ln>
                    <a:tailEnd type="arrow" w="med" len="med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椭圆 41">
                        <a:extLst>
                          <a:ext uri="{FF2B5EF4-FFF2-40B4-BE49-F238E27FC236}">
                            <a16:creationId xmlns:a16="http://schemas.microsoft.com/office/drawing/2014/main" id="{2D0EA9CF-3B8D-F7C1-2D3A-71661AA1F8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96" y="7331"/>
                        <a:ext cx="1816" cy="94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𝝍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𝟑𝟕𝟕𝟎</m:t>
                              </m:r>
                              <m:r>
                                <a:rPr lang="en-US" altLang="zh-CN" b="1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n-US" altLang="zh-CN" b="1" dirty="0"/>
                      </a:p>
                    </p:txBody>
                  </p:sp>
                </mc:Choice>
                <mc:Fallback xmlns="">
                  <p:sp>
                    <p:nvSpPr>
                      <p:cNvPr id="7" name="椭圆 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96" y="7331"/>
                        <a:ext cx="1816" cy="949"/>
                      </a:xfrm>
                      <a:prstGeom prst="ellipse">
                        <a:avLst/>
                      </a:prstGeom>
                      <a:blipFill rotWithShape="1">
                        <a:blip r:embed="rId20"/>
                      </a:blip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文本框 42">
                        <a:extLst>
                          <a:ext uri="{FF2B5EF4-FFF2-40B4-BE49-F238E27FC236}">
                            <a16:creationId xmlns:a16="http://schemas.microsoft.com/office/drawing/2014/main" id="{C1092DE4-2492-B79E-3936-5F5C13B5C6F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13" y="7233"/>
                        <a:ext cx="484" cy="58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" name="文本框 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13" y="7233"/>
                        <a:ext cx="484" cy="581"/>
                      </a:xfrm>
                      <a:prstGeom prst="rect">
                        <a:avLst/>
                      </a:prstGeom>
                      <a:blipFill rotWithShape="1">
                        <a:blip r:embed="rId21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文本框 43">
                        <a:extLst>
                          <a:ext uri="{FF2B5EF4-FFF2-40B4-BE49-F238E27FC236}">
                            <a16:creationId xmlns:a16="http://schemas.microsoft.com/office/drawing/2014/main" id="{96CB6D98-3E6C-11F4-A0D0-88250F643556}"/>
                          </a:ext>
                        </a:extLst>
                      </p:cNvPr>
                      <p:cNvSpPr txBox="1"/>
                      <p:nvPr>
                        <p:custDataLst>
                          <p:tags r:id="rId10"/>
                        </p:custDataLst>
                      </p:nvPr>
                    </p:nvSpPr>
                    <p:spPr>
                      <a:xfrm>
                        <a:off x="6742" y="7250"/>
                        <a:ext cx="497" cy="58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no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" name="文本框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>
                        <p:custDataLst>
                          <p:tags r:id="rId22"/>
                        </p:custDataLst>
                      </p:nvPr>
                    </p:nvSpPr>
                    <p:spPr>
                      <a:xfrm>
                        <a:off x="6742" y="7250"/>
                        <a:ext cx="497" cy="581"/>
                      </a:xfrm>
                      <a:prstGeom prst="rect">
                        <a:avLst/>
                      </a:prstGeom>
                      <a:blipFill rotWithShape="1">
                        <a:blip r:embed="rId23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5" name="直接箭头连接符 44">
                    <a:extLst>
                      <a:ext uri="{FF2B5EF4-FFF2-40B4-BE49-F238E27FC236}">
                        <a16:creationId xmlns:a16="http://schemas.microsoft.com/office/drawing/2014/main" id="{BD0EEFA9-CFB3-F03E-F1AC-16FDCAC173F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45" y="6901"/>
                    <a:ext cx="401" cy="392"/>
                  </a:xfrm>
                  <a:prstGeom prst="straightConnector1">
                    <a:avLst/>
                  </a:prstGeom>
                  <a:ln w="28575">
                    <a:tailEnd type="arrow" w="med" len="med"/>
                  </a:ln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接箭头连接符 45">
                    <a:extLst>
                      <a:ext uri="{FF2B5EF4-FFF2-40B4-BE49-F238E27FC236}">
                        <a16:creationId xmlns:a16="http://schemas.microsoft.com/office/drawing/2014/main" id="{0F8FF38D-7131-8288-90AC-6D4591A9AC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899" y="8280"/>
                    <a:ext cx="483" cy="433"/>
                  </a:xfrm>
                  <a:prstGeom prst="straightConnector1">
                    <a:avLst/>
                  </a:prstGeom>
                  <a:ln w="28575">
                    <a:tailEnd type="arrow" w="med" len="med"/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文本框 46">
                        <a:extLst>
                          <a:ext uri="{FF2B5EF4-FFF2-40B4-BE49-F238E27FC236}">
                            <a16:creationId xmlns:a16="http://schemas.microsoft.com/office/drawing/2014/main" id="{3F62B429-C168-509B-B73A-7FC3991388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37" y="6473"/>
                        <a:ext cx="634" cy="5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t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altLang="zh-CN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8" name="文本框 27">
                        <a:extLst>
                          <a:ext uri="{FF2B5EF4-FFF2-40B4-BE49-F238E27FC236}">
                            <a16:creationId xmlns:a16="http://schemas.microsoft.com/office/drawing/2014/main" id="{CF8CD1F4-C8A0-1144-8912-BAD06BA89C0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37" y="6473"/>
                        <a:ext cx="634" cy="500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48" name="直接箭头连接符 47">
                    <a:extLst>
                      <a:ext uri="{FF2B5EF4-FFF2-40B4-BE49-F238E27FC236}">
                        <a16:creationId xmlns:a16="http://schemas.microsoft.com/office/drawing/2014/main" id="{B9251CDB-0570-648B-379B-14E27075BDBD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11"/>
                    </p:custDataLst>
                  </p:nvPr>
                </p:nvCxnSpPr>
                <p:spPr>
                  <a:xfrm flipV="1">
                    <a:off x="5999" y="5985"/>
                    <a:ext cx="86" cy="401"/>
                  </a:xfrm>
                  <a:prstGeom prst="straightConnector1">
                    <a:avLst/>
                  </a:prstGeom>
                  <a:ln w="19050">
                    <a:tailEnd type="arrow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箭头连接符 48">
                    <a:extLst>
                      <a:ext uri="{FF2B5EF4-FFF2-40B4-BE49-F238E27FC236}">
                        <a16:creationId xmlns:a16="http://schemas.microsoft.com/office/drawing/2014/main" id="{CD737140-42E8-225D-92DE-7740176F01DC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12"/>
                    </p:custDataLst>
                  </p:nvPr>
                </p:nvCxnSpPr>
                <p:spPr>
                  <a:xfrm flipV="1">
                    <a:off x="6270" y="6050"/>
                    <a:ext cx="279" cy="396"/>
                  </a:xfrm>
                  <a:prstGeom prst="straightConnector1">
                    <a:avLst/>
                  </a:prstGeom>
                  <a:ln w="19050">
                    <a:tailEnd type="arrow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箭头连接符 49">
                    <a:extLst>
                      <a:ext uri="{FF2B5EF4-FFF2-40B4-BE49-F238E27FC236}">
                        <a16:creationId xmlns:a16="http://schemas.microsoft.com/office/drawing/2014/main" id="{D90DA0FD-0BBE-5B50-DFFA-D3C963140AA9}"/>
                      </a:ext>
                    </a:extLst>
                  </p:cNvPr>
                  <p:cNvCxnSpPr>
                    <a:cxnSpLocks/>
                  </p:cNvCxnSpPr>
                  <p:nvPr>
                    <p:custDataLst>
                      <p:tags r:id="rId13"/>
                    </p:custDataLst>
                  </p:nvPr>
                </p:nvCxnSpPr>
                <p:spPr>
                  <a:xfrm flipV="1">
                    <a:off x="6408" y="6313"/>
                    <a:ext cx="469" cy="266"/>
                  </a:xfrm>
                  <a:prstGeom prst="straightConnector1">
                    <a:avLst/>
                  </a:prstGeom>
                  <a:ln w="19050">
                    <a:tailEnd type="arrow" w="med" len="med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文本框 36">
                      <a:extLst>
                        <a:ext uri="{FF2B5EF4-FFF2-40B4-BE49-F238E27FC236}">
                          <a16:creationId xmlns:a16="http://schemas.microsoft.com/office/drawing/2014/main" id="{4D80F813-AD0B-6456-03F2-83B03EDF99D2}"/>
                        </a:ext>
                      </a:extLst>
                    </p:cNvPr>
                    <p:cNvSpPr txBox="1"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3348" y="8639"/>
                      <a:ext cx="615" cy="49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altLang="zh-C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</m:acc>
                            <m:r>
                              <a:rPr lang="en-US" altLang="zh-CN" b="1" i="1" baseline="30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US" altLang="zh-CN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" name="文本框 17">
                      <a:extLst>
                        <a:ext uri="{FF2B5EF4-FFF2-40B4-BE49-F238E27FC236}">
                          <a16:creationId xmlns:a16="http://schemas.microsoft.com/office/drawing/2014/main" id="{068AA6A6-66F2-9F52-541C-7A5F314E966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3348" y="8639"/>
                      <a:ext cx="615" cy="492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文本框 37">
                      <a:extLst>
                        <a:ext uri="{FF2B5EF4-FFF2-40B4-BE49-F238E27FC236}">
                          <a16:creationId xmlns:a16="http://schemas.microsoft.com/office/drawing/2014/main" id="{DD65AAF2-CB97-3069-8956-8BDBB413182E}"/>
                        </a:ext>
                      </a:extLst>
                    </p:cNvPr>
                    <p:cNvSpPr txBox="1"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1951" y="9250"/>
                      <a:ext cx="1131" cy="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CN" sz="2000" b="1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charset="0"/>
                                    <a:sym typeface="+mn-ea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charset="0"/>
                                    <a:sym typeface="+mn-ea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CN" sz="2000" b="1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  <a:sym typeface="+mn-ea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本框 18">
                      <a:extLst>
                        <a:ext uri="{FF2B5EF4-FFF2-40B4-BE49-F238E27FC236}">
                          <a16:creationId xmlns:a16="http://schemas.microsoft.com/office/drawing/2014/main" id="{EF6FBA68-7EFC-7529-1EEF-77E85B7839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1951" y="9250"/>
                      <a:ext cx="1131" cy="533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直接箭头连接符 38">
                  <a:extLst>
                    <a:ext uri="{FF2B5EF4-FFF2-40B4-BE49-F238E27FC236}">
                      <a16:creationId xmlns:a16="http://schemas.microsoft.com/office/drawing/2014/main" id="{799505AF-B786-39F1-079A-70CDADC62BB3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9"/>
                  </p:custDataLst>
                </p:nvPr>
              </p:nvCxnSpPr>
              <p:spPr>
                <a:xfrm flipH="1">
                  <a:off x="2812" y="9131"/>
                  <a:ext cx="557" cy="280"/>
                </a:xfrm>
                <a:prstGeom prst="straightConnector1">
                  <a:avLst/>
                </a:prstGeom>
                <a:ln w="19050">
                  <a:tailEnd type="arrow" w="med" len="med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E791F6A8-2DC0-626D-6A5B-B72AE300523E}"/>
                  </a:ext>
                </a:extLst>
              </p:cNvPr>
              <p:cNvGrpSpPr/>
              <p:nvPr/>
            </p:nvGrpSpPr>
            <p:grpSpPr>
              <a:xfrm>
                <a:off x="853721" y="1562740"/>
                <a:ext cx="2566336" cy="1748424"/>
                <a:chOff x="853721" y="1562740"/>
                <a:chExt cx="2566336" cy="1748424"/>
              </a:xfrm>
            </p:grpSpPr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35227A79-0C5B-5355-C776-AF22A826375C}"/>
                    </a:ext>
                  </a:extLst>
                </p:cNvPr>
                <p:cNvSpPr txBox="1"/>
                <p:nvPr/>
              </p:nvSpPr>
              <p:spPr>
                <a:xfrm>
                  <a:off x="2400247" y="1562740"/>
                  <a:ext cx="1019810" cy="37401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rgbClr val="FF0000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  <a:cs typeface="Times New Roman" panose="02020603050405020304" charset="0"/>
                    </a:rPr>
                    <a:t>信号侧</a:t>
                  </a:r>
                  <a:endParaRPr lang="en-US" altLang="zh-CN" sz="1600" b="1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0184BA58-ECED-56C4-DC82-345E47C76D31}"/>
                    </a:ext>
                  </a:extLst>
                </p:cNvPr>
                <p:cNvSpPr txBox="1"/>
                <p:nvPr/>
              </p:nvSpPr>
              <p:spPr>
                <a:xfrm>
                  <a:off x="853721" y="2937149"/>
                  <a:ext cx="1019810" cy="37401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algn="ctr"/>
                  <a:r>
                    <a:rPr lang="zh-CN" altLang="en-US" sz="1600" b="1" dirty="0">
                      <a:solidFill>
                        <a:schemeClr val="accent1">
                          <a:lumMod val="75000"/>
                        </a:schemeClr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  <a:cs typeface="Times New Roman" panose="02020603050405020304" charset="0"/>
                    </a:rPr>
                    <a:t>标记侧</a:t>
                  </a:r>
                  <a:endParaRPr lang="en-US" altLang="zh-CN" sz="1600" b="1" dirty="0">
                    <a:solidFill>
                      <a:schemeClr val="accent1">
                        <a:lumMod val="75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09784B48-B714-9622-F090-EB784249F733}"/>
                    </a:ext>
                  </a:extLst>
                </p:cNvPr>
                <p:cNvSpPr txBox="1"/>
                <p:nvPr/>
              </p:nvSpPr>
              <p:spPr>
                <a:xfrm>
                  <a:off x="1611083" y="4519246"/>
                  <a:ext cx="652250" cy="3451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charset="0"/>
                                <a:sym typeface="+mn-ea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charset="0"/>
                                <a:sym typeface="+mn-ea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charset="0"/>
                                <a:sym typeface="+mn-ea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AB7E2F3-168C-C9A1-9B11-ED2266381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083" y="4519246"/>
                  <a:ext cx="652250" cy="34515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9AA2C62-C293-83CA-9B67-D3771410CB88}"/>
              </a:ext>
            </a:extLst>
          </p:cNvPr>
          <p:cNvCxnSpPr>
            <a:cxnSpLocks/>
            <a:endCxn id="9" idx="0"/>
          </p:cNvCxnSpPr>
          <p:nvPr>
            <p:custDataLst>
              <p:tags r:id="rId4"/>
            </p:custDataLst>
          </p:nvPr>
        </p:nvCxnSpPr>
        <p:spPr>
          <a:xfrm flipH="1">
            <a:off x="8345312" y="4491361"/>
            <a:ext cx="145545" cy="388787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BA3FBF9-7AC5-9811-2FFB-B08FB52DEF5E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216043" y="1609571"/>
                <a:ext cx="612637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BA3FBF9-7AC5-9811-2FFB-B08FB52D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10216043" y="1609571"/>
                <a:ext cx="612637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C6DA01-B5A2-D331-C23A-207A6F3E506A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577994" y="1648991"/>
                <a:ext cx="838192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</m:ctrlPr>
                        </m:sSup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charset="0"/>
                              <a:sym typeface="+mn-ea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2000" b="1" dirty="0"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C6DA01-B5A2-D331-C23A-207A6F3E5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0577994" y="1648991"/>
                <a:ext cx="838192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90F3F4C-42B6-3B4C-1AEC-F6BE0A7BEA78}"/>
                  </a:ext>
                </a:extLst>
              </p:cNvPr>
              <p:cNvSpPr txBox="1"/>
              <p:nvPr/>
            </p:nvSpPr>
            <p:spPr>
              <a:xfrm>
                <a:off x="11132510" y="2047932"/>
                <a:ext cx="224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90F3F4C-42B6-3B4C-1AEC-F6BE0A7BE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510" y="2047932"/>
                <a:ext cx="224420" cy="307777"/>
              </a:xfrm>
              <a:prstGeom prst="rect">
                <a:avLst/>
              </a:prstGeom>
              <a:blipFill>
                <a:blip r:embed="rId34"/>
                <a:stretch>
                  <a:fillRect l="-24324" r="-2702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49CB9BA5-78C2-BE33-9666-85A5094C2CAC}"/>
              </a:ext>
            </a:extLst>
          </p:cNvPr>
          <p:cNvSpPr/>
          <p:nvPr/>
        </p:nvSpPr>
        <p:spPr>
          <a:xfrm>
            <a:off x="7359306" y="3675110"/>
            <a:ext cx="923420" cy="35272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014181A-B63E-E7B1-3BB3-5E00DBAE0309}"/>
              </a:ext>
            </a:extLst>
          </p:cNvPr>
          <p:cNvSpPr/>
          <p:nvPr/>
        </p:nvSpPr>
        <p:spPr>
          <a:xfrm>
            <a:off x="9144275" y="2049101"/>
            <a:ext cx="923420" cy="352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2282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B79C9-58FE-7252-CA48-7125E593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55BC7B1-C194-3D54-879B-DF8E736DE52C}"/>
              </a:ext>
            </a:extLst>
          </p:cNvPr>
          <p:cNvSpPr txBox="1"/>
          <p:nvPr/>
        </p:nvSpPr>
        <p:spPr>
          <a:xfrm>
            <a:off x="114572" y="101897"/>
            <a:ext cx="41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四、研究现状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D6A5B8-13DC-42CC-9F11-19395CCA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F941EC31-2EC9-6D8D-FFF0-78E29DBDC1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34465"/>
                  </p:ext>
                </p:extLst>
              </p:nvPr>
            </p:nvGraphicFramePr>
            <p:xfrm>
              <a:off x="398522" y="889118"/>
              <a:ext cx="11394955" cy="5790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521">
                      <a:extLst>
                        <a:ext uri="{9D8B030D-6E8A-4147-A177-3AD203B41FA5}">
                          <a16:colId xmlns:a16="http://schemas.microsoft.com/office/drawing/2014/main" val="4149514285"/>
                        </a:ext>
                      </a:extLst>
                    </a:gridCol>
                    <a:gridCol w="4098164">
                      <a:extLst>
                        <a:ext uri="{9D8B030D-6E8A-4147-A177-3AD203B41FA5}">
                          <a16:colId xmlns:a16="http://schemas.microsoft.com/office/drawing/2014/main" val="3356439209"/>
                        </a:ext>
                      </a:extLst>
                    </a:gridCol>
                    <a:gridCol w="5487270">
                      <a:extLst>
                        <a:ext uri="{9D8B030D-6E8A-4147-A177-3AD203B41FA5}">
                          <a16:colId xmlns:a16="http://schemas.microsoft.com/office/drawing/2014/main" val="2934800862"/>
                        </a:ext>
                      </a:extLst>
                    </a:gridCol>
                  </a:tblGrid>
                  <a:tr h="643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具体衰变过程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进展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920431"/>
                      </a:ext>
                    </a:extLst>
                  </a:tr>
                  <a:tr h="643425">
                    <a:tc rowSpan="6">
                      <a:txBody>
                        <a:bodyPr/>
                        <a:lstStyle/>
                        <a:p>
                          <a:pPr algn="ctr"/>
                          <a:endParaRPr lang="en-US" altLang="zh-CN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  <a:p>
                          <a:pPr algn="ctr"/>
                          <a:endParaRPr lang="en-US" altLang="zh-CN" sz="2800" i="1" dirty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  <a:p>
                          <a:pPr algn="ctr"/>
                          <a:endParaRPr lang="en-US" altLang="zh-CN" sz="2800" i="1" dirty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阳丽萍，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SP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230604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郁烨淳，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SP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875256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sub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的联合拟合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周帅，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memo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5317741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sub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的联合拟合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卢泽辉，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458238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郑心如，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55660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张楠，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039121"/>
                      </a:ext>
                    </a:extLst>
                  </a:tr>
                  <a:tr h="643425">
                    <a:tc rowSpan="2">
                      <a:txBody>
                        <a:bodyPr/>
                        <a:lstStyle/>
                        <a:p>
                          <a:pPr algn="ctr"/>
                          <a:endParaRPr lang="en-US" altLang="zh-CN" sz="1800" i="1" dirty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Ebrima" panose="02000000000000000000" pitchFamily="2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  <a:p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李旭，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CWR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9305885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𝑺</m:t>
                                    </m:r>
                                  </m:sub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𝑳</m:t>
                                    </m:r>
                                  </m:sub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中宋" panose="02010600040101010101" pitchFamily="2" charset="-122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张晗，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memo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883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F941EC31-2EC9-6D8D-FFF0-78E29DBDC1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134465"/>
                  </p:ext>
                </p:extLst>
              </p:nvPr>
            </p:nvGraphicFramePr>
            <p:xfrm>
              <a:off x="398522" y="889118"/>
              <a:ext cx="11394955" cy="57908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9521">
                      <a:extLst>
                        <a:ext uri="{9D8B030D-6E8A-4147-A177-3AD203B41FA5}">
                          <a16:colId xmlns:a16="http://schemas.microsoft.com/office/drawing/2014/main" val="4149514285"/>
                        </a:ext>
                      </a:extLst>
                    </a:gridCol>
                    <a:gridCol w="4098164">
                      <a:extLst>
                        <a:ext uri="{9D8B030D-6E8A-4147-A177-3AD203B41FA5}">
                          <a16:colId xmlns:a16="http://schemas.microsoft.com/office/drawing/2014/main" val="3356439209"/>
                        </a:ext>
                      </a:extLst>
                    </a:gridCol>
                    <a:gridCol w="5487270">
                      <a:extLst>
                        <a:ext uri="{9D8B030D-6E8A-4147-A177-3AD203B41FA5}">
                          <a16:colId xmlns:a16="http://schemas.microsoft.com/office/drawing/2014/main" val="2934800862"/>
                        </a:ext>
                      </a:extLst>
                    </a:gridCol>
                  </a:tblGrid>
                  <a:tr h="643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类别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具体衰变过程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进展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920431"/>
                      </a:ext>
                    </a:extLst>
                  </a:tr>
                  <a:tr h="643425">
                    <a:tc rowSpan="6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37" t="-18297" r="-530976" b="-33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110476" r="-13467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阳丽萍，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SP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230604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208491" r="-13467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郁烨淳，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SP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875256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308491" r="-13467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周帅，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memo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5317741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412381" r="-134673" b="-4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卢泽辉，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1458238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507547" r="-134673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郑心如，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5055660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607547" r="-134673" b="-2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张楠，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Charm group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039121"/>
                      </a:ext>
                    </a:extLst>
                  </a:tr>
                  <a:tr h="643425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37" t="-355450" r="-530976" b="-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714286" r="-134673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李旭，</a:t>
                          </a:r>
                          <a:r>
                            <a:rPr lang="en-US" altLang="zh-CN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CWR</a:t>
                          </a:r>
                          <a:r>
                            <a:rPr lang="zh-CN" altLang="en-US" sz="2400" b="1" kern="12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阶段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9305885"/>
                      </a:ext>
                    </a:extLst>
                  </a:tr>
                  <a:tr h="643425">
                    <a:tc vMerge="1">
                      <a:txBody>
                        <a:bodyPr/>
                        <a:lstStyle/>
                        <a:p>
                          <a:endParaRPr lang="zh-CN" altLang="en-US" sz="28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4345" t="-806604" r="-13467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>
                              <a:latin typeface="华文中宋" panose="02010600040101010101" pitchFamily="2" charset="-122"/>
                              <a:ea typeface="华文中宋" panose="02010600040101010101" pitchFamily="2" charset="-122"/>
                              <a:cs typeface="Ebrima" panose="02000000000000000000" pitchFamily="2" charset="0"/>
                            </a:rPr>
                            <a:t>张晗，</a:t>
                          </a:r>
                          <a:r>
                            <a:rPr lang="en-US" altLang="zh-CN" sz="2400" b="1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a:t>memo review</a:t>
                          </a:r>
                          <a:endParaRPr lang="zh-CN" altLang="en-US" sz="2400" dirty="0">
                            <a:latin typeface="华文中宋" panose="02010600040101010101" pitchFamily="2" charset="-122"/>
                            <a:ea typeface="华文中宋" panose="02010600040101010101" pitchFamily="2" charset="-122"/>
                            <a:cs typeface="Ebrima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3883187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44321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2BCCCCC-08F7-CDE5-358E-EF776F5A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71"/>
          <a:stretch>
            <a:fillRect/>
          </a:stretch>
        </p:blipFill>
        <p:spPr>
          <a:xfrm>
            <a:off x="6531376" y="3881355"/>
            <a:ext cx="2574004" cy="240046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7CCEC54-9D50-E683-160F-9E84B1E2F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396" y="3881355"/>
            <a:ext cx="1608966" cy="2098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89C836-E707-99F0-E752-35440D81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77"/>
          <a:stretch>
            <a:fillRect/>
          </a:stretch>
        </p:blipFill>
        <p:spPr>
          <a:xfrm>
            <a:off x="9271885" y="1427732"/>
            <a:ext cx="2574006" cy="2399344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0" y="804788"/>
                <a:ext cx="6044803" cy="2988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衰变中，</a:t>
                </a:r>
                <a:r>
                  <a:rPr lang="zh-CN" altLang="en-US" sz="2000" b="1" dirty="0">
                    <a:solidFill>
                      <a:schemeClr val="tx1"/>
                    </a:solidFill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𝑫</m:t>
                        </m:r>
                      </m:e>
                      <m:sup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𝟎</m:t>
                        </m:r>
                      </m:sup>
                    </m:sSup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𝟖𝟗𝟐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被期待占主导贡献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𝑽𝑷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，研究卡比玻允许的衰变为确定拓扑振幅提供了关键输入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主要的中间共振态：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𝟖𝟗𝟐</m:t>
                        </m:r>
                        <m:r>
                          <a:rPr lang="en-US" altLang="zh-CN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𝟏𝟒𝟏𝟎</m:t>
                        </m:r>
                        <m:r>
                          <a:rPr lang="en-US" altLang="zh-CN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sym typeface="+mn-ea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sym typeface="+mn-ea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sym typeface="+mn-ea"/>
                      </a:rPr>
                      <m:t> </m:t>
                    </m:r>
                    <m:r>
                      <a:rPr lang="en-US" altLang="zh-CN" sz="20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sym typeface="+mn-ea"/>
                      </a:rPr>
                      <m:t>𝑺</m:t>
                    </m:r>
                  </m:oMath>
                </a14:m>
                <a:r>
                  <a:rPr lang="zh-CN" altLang="en-US" sz="2000" dirty="0">
                    <a:solidFill>
                      <a:schemeClr val="accent3">
                        <a:lumMod val="75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sym typeface="+mn-ea"/>
                  </a:rPr>
                  <a:t>波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  <a:sym typeface="+mn-ea"/>
                  </a:rPr>
                  <a:t>Isobar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sym typeface="+mn-ea"/>
                  </a:rPr>
                  <a:t>模型下成分复杂，干涉效应无法处理，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使用</a:t>
                </a:r>
                <a:r>
                  <a:rPr lang="en-US" altLang="zh-CN" sz="2000" b="1" dirty="0">
                    <a:solidFill>
                      <a:schemeClr val="accent3">
                        <a:lumMod val="75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K</a:t>
                </a:r>
                <a:r>
                  <a:rPr lang="zh-CN" altLang="en-US" sz="2000" b="1" dirty="0">
                    <a:solidFill>
                      <a:schemeClr val="accent3">
                        <a:lumMod val="75000"/>
                      </a:schemeClr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矩阵参数化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代替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Isobar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模型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4788"/>
                <a:ext cx="6044803" cy="2988960"/>
              </a:xfrm>
              <a:prstGeom prst="rect">
                <a:avLst/>
              </a:prstGeom>
              <a:blipFill>
                <a:blip r:embed="rId7"/>
                <a:stretch>
                  <a:fillRect l="-907" r="-806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D5264E0-D96C-8F34-9F5E-3BDD454AEDFD}"/>
              </a:ext>
            </a:extLst>
          </p:cNvPr>
          <p:cNvCxnSpPr/>
          <p:nvPr/>
        </p:nvCxnSpPr>
        <p:spPr>
          <a:xfrm>
            <a:off x="6096000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FA36502-2FF4-FB01-EE42-64B08F25EB95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0841E8C-E816-7B03-1AA2-E4344CDBA4B8}"/>
              </a:ext>
            </a:extLst>
          </p:cNvPr>
          <p:cNvCxnSpPr>
            <a:cxnSpLocks/>
          </p:cNvCxnSpPr>
          <p:nvPr/>
        </p:nvCxnSpPr>
        <p:spPr>
          <a:xfrm flipH="1">
            <a:off x="7560288" y="5657012"/>
            <a:ext cx="154919" cy="71350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560C7-64D0-6029-8C54-80F12FEF6C02}"/>
                  </a:ext>
                </a:extLst>
              </p:cNvPr>
              <p:cNvSpPr txBox="1"/>
              <p:nvPr/>
            </p:nvSpPr>
            <p:spPr>
              <a:xfrm>
                <a:off x="219075" y="145440"/>
                <a:ext cx="9686925" cy="621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[SP</a:t>
                </a:r>
                <a:r>
                  <a:rPr lang="zh-CN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阶段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560C7-64D0-6029-8C54-80F12FEF6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45440"/>
                <a:ext cx="9686925" cy="621324"/>
              </a:xfrm>
              <a:prstGeom prst="rect">
                <a:avLst/>
              </a:prstGeom>
              <a:blipFill>
                <a:blip r:embed="rId8"/>
                <a:stretch>
                  <a:fillRect l="-1636" t="-8824" b="-30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7728F49-2B47-4F06-D7C6-3DC71F0E8B1D}"/>
              </a:ext>
            </a:extLst>
          </p:cNvPr>
          <p:cNvSpPr txBox="1"/>
          <p:nvPr/>
        </p:nvSpPr>
        <p:spPr>
          <a:xfrm>
            <a:off x="10728635" y="0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BAM-756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D6294B-3523-4DEC-E843-B6525FA4598E}"/>
              </a:ext>
            </a:extLst>
          </p:cNvPr>
          <p:cNvSpPr txBox="1"/>
          <p:nvPr/>
        </p:nvSpPr>
        <p:spPr>
          <a:xfrm>
            <a:off x="10728635" y="361179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DocDB-1290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42AB6C-9995-74D9-D73D-3B6EC15F50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395"/>
          <a:stretch>
            <a:fillRect/>
          </a:stretch>
        </p:blipFill>
        <p:spPr>
          <a:xfrm>
            <a:off x="6506233" y="1428700"/>
            <a:ext cx="2574006" cy="240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1A66B5-195A-B57D-DACC-97DE7C269922}"/>
                  </a:ext>
                </a:extLst>
              </p:cNvPr>
              <p:cNvSpPr txBox="1"/>
              <p:nvPr/>
            </p:nvSpPr>
            <p:spPr>
              <a:xfrm>
                <a:off x="10040214" y="1938791"/>
                <a:ext cx="1163341" cy="432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𝟖𝟗𝟐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1A66B5-195A-B57D-DACC-97DE7C26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14" y="1938791"/>
                <a:ext cx="1163341" cy="432170"/>
              </a:xfrm>
              <a:prstGeom prst="rect">
                <a:avLst/>
              </a:prstGeom>
              <a:blipFill>
                <a:blip r:embed="rId12"/>
                <a:stretch>
                  <a:fillRect r="-10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B268D39-8442-AB8B-CD64-0B8AF9B2ECDB}"/>
                  </a:ext>
                </a:extLst>
              </p:cNvPr>
              <p:cNvSpPr txBox="1"/>
              <p:nvPr/>
            </p:nvSpPr>
            <p:spPr>
              <a:xfrm>
                <a:off x="6652846" y="6390375"/>
                <a:ext cx="2699999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显著的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-S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波成分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B268D39-8442-AB8B-CD64-0B8AF9B2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46" y="6390375"/>
                <a:ext cx="2699999" cy="375552"/>
              </a:xfrm>
              <a:prstGeom prst="rect">
                <a:avLst/>
              </a:prstGeom>
              <a:blipFill>
                <a:blip r:embed="rId13"/>
                <a:stretch>
                  <a:fillRect l="-1806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C0B77102-5814-65FF-2205-B582661213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1353" y="4184659"/>
            <a:ext cx="2863450" cy="2581268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95F0378B-3C78-3554-2BA0-9D2D246B01A9}"/>
              </a:ext>
            </a:extLst>
          </p:cNvPr>
          <p:cNvSpPr/>
          <p:nvPr/>
        </p:nvSpPr>
        <p:spPr>
          <a:xfrm rot="18120000">
            <a:off x="4512022" y="3652311"/>
            <a:ext cx="448092" cy="2749110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C5303790-932E-4474-7DF5-C4F92D3C9B13}"/>
              </a:ext>
            </a:extLst>
          </p:cNvPr>
          <p:cNvSpPr/>
          <p:nvPr/>
        </p:nvSpPr>
        <p:spPr>
          <a:xfrm rot="16200000">
            <a:off x="4546581" y="4596940"/>
            <a:ext cx="353311" cy="2722780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1ABE7160-CEB4-2875-F145-08928D9E60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588" y="3957556"/>
            <a:ext cx="2690456" cy="126829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5095E33-588E-D184-8CB1-8B169E0AFB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588" y="5497634"/>
            <a:ext cx="2586591" cy="1268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4F30D2-E98D-3E9B-F897-928BED6F2625}"/>
                  </a:ext>
                </a:extLst>
              </p:cNvPr>
              <p:cNvSpPr txBox="1"/>
              <p:nvPr/>
            </p:nvSpPr>
            <p:spPr>
              <a:xfrm>
                <a:off x="257731" y="4591702"/>
                <a:ext cx="17906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color-suppressed internal </a:t>
                </a:r>
                <a14:m>
                  <m:oMath xmlns:m="http://schemas.openxmlformats.org/officeDocument/2006/math">
                    <m:r>
                      <a:rPr lang="en-US" altLang="zh-CN" sz="1200" b="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-emission process</a:t>
                </a:r>
                <a:endParaRPr lang="zh-CN" altLang="en-US" sz="1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D4F30D2-E98D-3E9B-F897-928BED6F2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1" y="4591702"/>
                <a:ext cx="1790690" cy="461665"/>
              </a:xfrm>
              <a:prstGeom prst="rect">
                <a:avLst/>
              </a:prstGeom>
              <a:blipFill>
                <a:blip r:embed="rId17"/>
                <a:stretch>
                  <a:fillRect r="-680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C99520-6B4E-22C7-39B9-B04FE28F69E3}"/>
                  </a:ext>
                </a:extLst>
              </p:cNvPr>
              <p:cNvSpPr txBox="1"/>
              <p:nvPr/>
            </p:nvSpPr>
            <p:spPr>
              <a:xfrm>
                <a:off x="320144" y="6249567"/>
                <a:ext cx="15516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1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-exchange process</a:t>
                </a:r>
                <a:endParaRPr lang="zh-CN" alt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C99520-6B4E-22C7-39B9-B04FE28F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44" y="6249567"/>
                <a:ext cx="1551690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B5F267D-025D-F61F-0870-2611F9753B2A}"/>
              </a:ext>
            </a:extLst>
          </p:cNvPr>
          <p:cNvSpPr/>
          <p:nvPr/>
        </p:nvSpPr>
        <p:spPr>
          <a:xfrm>
            <a:off x="6601648" y="6388066"/>
            <a:ext cx="2433461" cy="395410"/>
          </a:xfrm>
          <a:prstGeom prst="rect">
            <a:avLst/>
          </a:prstGeom>
          <a:noFill/>
          <a:ln w="28575">
            <a:solidFill>
              <a:srgbClr val="06E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456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0" y="804788"/>
                <a:ext cx="6044803" cy="5282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衰变中，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𝟗𝟖𝟎</m:t>
                            </m:r>
                          </m:e>
                        </m:d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被期待占主导贡献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𝑺𝑷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，有助于探究轻标量粒子的本质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主要的中间共振态：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𝟗𝟖𝟎</m:t>
                        </m:r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𝟖𝟗𝟐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𝟗𝟖𝟎</m:t>
                            </m:r>
                          </m:e>
                        </m:d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的测量，相较于之前测量与理论预测更接近，支持在拓扑图模型下，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zh-CN" alt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是四夸克态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的预言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zh-CN" alt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华文中宋" panose="02010600040101010101" pitchFamily="2" charset="-122"/>
                                    <a:cs typeface="Times New Roman" panose="020206030504050203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𝟖𝟗𝟐</m:t>
                        </m:r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) 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的测量，与理论模型预测的结果相符，但低于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Belle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合作组的测量值，可能会对在拓扑图模型下预测的有关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破坏、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DCS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分支比预言等参数产生影响</a:t>
                </a: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4788"/>
                <a:ext cx="6044803" cy="5282280"/>
              </a:xfrm>
              <a:prstGeom prst="rect">
                <a:avLst/>
              </a:prstGeom>
              <a:blipFill>
                <a:blip r:embed="rId4"/>
                <a:stretch>
                  <a:fillRect l="-907" r="-403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D5264E0-D96C-8F34-9F5E-3BDD454AEDFD}"/>
              </a:ext>
            </a:extLst>
          </p:cNvPr>
          <p:cNvCxnSpPr/>
          <p:nvPr/>
        </p:nvCxnSpPr>
        <p:spPr>
          <a:xfrm>
            <a:off x="6096000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FA36502-2FF4-FB01-EE42-64B08F25EB95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5430B4D-83B7-4E39-6228-46C31A1BB524}"/>
                  </a:ext>
                </a:extLst>
              </p:cNvPr>
              <p:cNvSpPr txBox="1"/>
              <p:nvPr/>
            </p:nvSpPr>
            <p:spPr>
              <a:xfrm>
                <a:off x="219075" y="145440"/>
                <a:ext cx="9686925" cy="637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zh-CN" alt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zh-CN" alt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衰变振幅分析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[SP</a:t>
                </a:r>
                <a:r>
                  <a:rPr lang="zh-CN" alt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阶段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5430B4D-83B7-4E39-6228-46C31A1BB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45440"/>
                <a:ext cx="9686925" cy="637162"/>
              </a:xfrm>
              <a:prstGeom prst="rect">
                <a:avLst/>
              </a:prstGeom>
              <a:blipFill>
                <a:blip r:embed="rId5"/>
                <a:stretch>
                  <a:fillRect l="-1636" t="-8654" b="-27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250ACBDA-DB37-9B0B-3C19-83908D4EDDCF}"/>
              </a:ext>
            </a:extLst>
          </p:cNvPr>
          <p:cNvSpPr txBox="1"/>
          <p:nvPr/>
        </p:nvSpPr>
        <p:spPr>
          <a:xfrm>
            <a:off x="10721998" y="10221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BAM-802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7BF52D-3FD0-FE55-DF79-2CA629AED4D4}"/>
              </a:ext>
            </a:extLst>
          </p:cNvPr>
          <p:cNvSpPr txBox="1"/>
          <p:nvPr/>
        </p:nvSpPr>
        <p:spPr>
          <a:xfrm>
            <a:off x="10721998" y="383102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DocDB-1355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6D375C4-B964-95EF-E79D-4159B72C53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19" r="66368"/>
          <a:stretch>
            <a:fillRect/>
          </a:stretch>
        </p:blipFill>
        <p:spPr>
          <a:xfrm>
            <a:off x="6433240" y="1418352"/>
            <a:ext cx="2498019" cy="2551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7F27AF-7849-DB28-9076-221E75DA2954}"/>
                  </a:ext>
                </a:extLst>
              </p:cNvPr>
              <p:cNvSpPr txBox="1"/>
              <p:nvPr/>
            </p:nvSpPr>
            <p:spPr>
              <a:xfrm>
                <a:off x="7399986" y="2170242"/>
                <a:ext cx="1133262" cy="3944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华文中宋" panose="02010600040101010101" pitchFamily="2" charset="-122"/>
                                      <a:cs typeface="Times New Roman" panose="02020603050405020304" pitchFamily="18" charset="0"/>
                                    </a:rPr>
                                    <m:t>𝑲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6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𝟖𝟗𝟐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CN" sz="160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16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1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67F27AF-7849-DB28-9076-221E75DA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986" y="2170242"/>
                <a:ext cx="1133262" cy="394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956614-2858-1E25-27AD-8579891DE594}"/>
                  </a:ext>
                </a:extLst>
              </p:cNvPr>
              <p:cNvSpPr txBox="1"/>
              <p:nvPr/>
            </p:nvSpPr>
            <p:spPr>
              <a:xfrm>
                <a:off x="9571148" y="1775775"/>
                <a:ext cx="1016077" cy="3944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𝟗𝟖𝟎</m:t>
                          </m:r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956614-2858-1E25-27AD-8579891D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148" y="1775775"/>
                <a:ext cx="1016077" cy="394467"/>
              </a:xfrm>
              <a:prstGeom prst="rect">
                <a:avLst/>
              </a:prstGeom>
              <a:blipFill>
                <a:blip r:embed="rId10"/>
                <a:stretch>
                  <a:fillRect r="-2395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52DD5BBD-8A44-D49B-786E-067A0FCB6AC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2736"/>
          <a:stretch>
            <a:fillRect/>
          </a:stretch>
        </p:blipFill>
        <p:spPr>
          <a:xfrm>
            <a:off x="6433186" y="4060618"/>
            <a:ext cx="2484628" cy="26072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DBDE0C1-2286-E2D1-A878-7980352327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8426" y="4060618"/>
            <a:ext cx="2693718" cy="2536869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E786C599-6677-BE41-182B-32D30D9A3993}"/>
              </a:ext>
            </a:extLst>
          </p:cNvPr>
          <p:cNvSpPr/>
          <p:nvPr/>
        </p:nvSpPr>
        <p:spPr>
          <a:xfrm rot="16200000">
            <a:off x="10385276" y="4344318"/>
            <a:ext cx="369332" cy="2338799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D9D29EC-FC91-D40E-7AE5-1921C956D27D}"/>
              </a:ext>
            </a:extLst>
          </p:cNvPr>
          <p:cNvSpPr/>
          <p:nvPr/>
        </p:nvSpPr>
        <p:spPr>
          <a:xfrm>
            <a:off x="10100976" y="3969441"/>
            <a:ext cx="409570" cy="2234288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F47876F-DFB3-3506-D5B3-E618970BFE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256" r="32730"/>
          <a:stretch>
            <a:fillRect/>
          </a:stretch>
        </p:blipFill>
        <p:spPr>
          <a:xfrm>
            <a:off x="9268498" y="1418352"/>
            <a:ext cx="2484096" cy="2536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1354DB-3CB8-0BDA-18DA-EE54B6D741DB}"/>
                  </a:ext>
                </a:extLst>
              </p:cNvPr>
              <p:cNvSpPr txBox="1"/>
              <p:nvPr/>
            </p:nvSpPr>
            <p:spPr>
              <a:xfrm>
                <a:off x="9233909" y="2051035"/>
                <a:ext cx="1016077" cy="39446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𝟗𝟖𝟎</m:t>
                          </m:r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16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altLang="zh-CN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1354DB-3CB8-0BDA-18DA-EE54B6D74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909" y="2051035"/>
                <a:ext cx="1016077" cy="394467"/>
              </a:xfrm>
              <a:prstGeom prst="rect">
                <a:avLst/>
              </a:prstGeom>
              <a:blipFill>
                <a:blip r:embed="rId12"/>
                <a:stretch>
                  <a:fillRect r="-2410"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66406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1983-7B30-1628-88B6-027ACDDA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CF379EB4-9D09-9D15-3BAD-CF375F9862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723" t="3295" b="-1"/>
          <a:stretch>
            <a:fillRect/>
          </a:stretch>
        </p:blipFill>
        <p:spPr>
          <a:xfrm>
            <a:off x="10176989" y="1849579"/>
            <a:ext cx="1998098" cy="16990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5D60059-347A-5228-6C79-2B84179AE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055" y="4324152"/>
            <a:ext cx="2034032" cy="169909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624B318-8523-B036-E955-203B86C71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55" y="4324151"/>
            <a:ext cx="2020266" cy="17255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CCF9BC8-E114-EC13-9903-C6978CB094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1" t="3397" r="67244"/>
          <a:stretch>
            <a:fillRect/>
          </a:stretch>
        </p:blipFill>
        <p:spPr>
          <a:xfrm>
            <a:off x="6159639" y="1856181"/>
            <a:ext cx="2020265" cy="1701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218354-260B-F8D0-2C29-CA4800EAEBE2}"/>
                  </a:ext>
                </a:extLst>
              </p:cNvPr>
              <p:cNvSpPr txBox="1"/>
              <p:nvPr/>
            </p:nvSpPr>
            <p:spPr>
              <a:xfrm>
                <a:off x="229585" y="145440"/>
                <a:ext cx="9686925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3200" b="1" i="1"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3200" b="1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32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的联合拟合 </a:t>
                </a:r>
                <a:r>
                  <a:rPr lang="en-US" altLang="zh-CN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[memo review]</a:t>
                </a:r>
                <a:endParaRPr lang="zh-CN" altLang="en-US" sz="3200" b="1" dirty="0">
                  <a:solidFill>
                    <a:srgbClr val="026BB8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C218354-260B-F8D0-2C29-CA4800EAE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5" y="145440"/>
                <a:ext cx="9686925" cy="659348"/>
              </a:xfrm>
              <a:prstGeom prst="rect">
                <a:avLst/>
              </a:prstGeom>
              <a:blipFill>
                <a:blip r:embed="rId7"/>
                <a:stretch>
                  <a:fillRect l="-1636" t="-8333" b="-23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F41960-4EEE-2B2A-A605-823080E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787-F56E-4AEE-B1B4-77628CF23D5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/>
              <p:nvPr/>
            </p:nvSpPr>
            <p:spPr>
              <a:xfrm>
                <a:off x="0" y="804788"/>
                <a:ext cx="6044803" cy="364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同时进行振幅分析，利用量子关联的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，本分析首次确定了与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衰变相关的</a:t>
                </a:r>
                <a:r>
                  <a:rPr lang="en-US" altLang="zh-CN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U-spin</a:t>
                </a:r>
                <a:r>
                  <a:rPr lang="zh-CN" altLang="en-US" sz="20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破缺参数</a:t>
                </a:r>
                <a:endParaRPr lang="en-US" altLang="zh-CN" sz="2000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主要的中间共振态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zh-CN" sz="200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𝟖𝟗𝟐</m:t>
                        </m:r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) </m:t>
                        </m:r>
                      </m:e>
                      <m:sup>
                        <m:r>
                          <a:rPr lang="en-US" altLang="zh-CN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、</m:t>
                    </m:r>
                    <m:sSup>
                      <m:sSupPr>
                        <m:ctrlP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𝟕𝟕</m:t>
                            </m:r>
                            <m:r>
                              <a:rPr lang="en-US" altLang="zh-CN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华文中宋" panose="0201060004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p>
                        <m:r>
                          <a:rPr lang="en-US" altLang="zh-C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6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通过插入一个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U-spin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破缺参数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，将这两个道的振幅关联起来，对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进行的精确测量，能够有效</a:t>
                </a:r>
                <a:r>
                  <a:rPr lang="zh-CN" altLang="en-US" sz="2000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降低系统误差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，是一项显著改进</a:t>
                </a:r>
                <a:endParaRPr lang="en-US" altLang="zh-CN" sz="2000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E22E9C8-E6A8-D977-2CCE-64EB6B960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4788"/>
                <a:ext cx="6044803" cy="3643883"/>
              </a:xfrm>
              <a:prstGeom prst="rect">
                <a:avLst/>
              </a:prstGeom>
              <a:blipFill>
                <a:blip r:embed="rId8"/>
                <a:stretch>
                  <a:fillRect l="-907" r="-302" b="-20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hlinkClick r:id="rId9"/>
            <a:extLst>
              <a:ext uri="{FF2B5EF4-FFF2-40B4-BE49-F238E27FC236}">
                <a16:creationId xmlns:a16="http://schemas.microsoft.com/office/drawing/2014/main" id="{3D975222-9F60-1D55-B825-2BF71F717368}"/>
              </a:ext>
            </a:extLst>
          </p:cNvPr>
          <p:cNvSpPr txBox="1"/>
          <p:nvPr/>
        </p:nvSpPr>
        <p:spPr>
          <a:xfrm>
            <a:off x="10721998" y="10221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BAM-1024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hlinkClick r:id="rId10"/>
            <a:extLst>
              <a:ext uri="{FF2B5EF4-FFF2-40B4-BE49-F238E27FC236}">
                <a16:creationId xmlns:a16="http://schemas.microsoft.com/office/drawing/2014/main" id="{E26579B6-9B39-A457-6E8F-D8226E588AE7}"/>
              </a:ext>
            </a:extLst>
          </p:cNvPr>
          <p:cNvSpPr txBox="1"/>
          <p:nvPr/>
        </p:nvSpPr>
        <p:spPr>
          <a:xfrm>
            <a:off x="10721998" y="383102"/>
            <a:ext cx="1463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DocDB-1646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D5264E0-D96C-8F34-9F5E-3BDD454AEDFD}"/>
              </a:ext>
            </a:extLst>
          </p:cNvPr>
          <p:cNvCxnSpPr/>
          <p:nvPr/>
        </p:nvCxnSpPr>
        <p:spPr>
          <a:xfrm>
            <a:off x="6096000" y="804788"/>
            <a:ext cx="0" cy="60532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120E6A-073C-1A1A-8C92-A031B0A2DD44}"/>
                  </a:ext>
                </a:extLst>
              </p:cNvPr>
              <p:cNvSpPr txBox="1"/>
              <p:nvPr/>
            </p:nvSpPr>
            <p:spPr>
              <a:xfrm>
                <a:off x="6261496" y="1366162"/>
                <a:ext cx="2514171" cy="389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120E6A-073C-1A1A-8C92-A031B0A2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96" y="1366162"/>
                <a:ext cx="2514171" cy="389850"/>
              </a:xfrm>
              <a:prstGeom prst="rect">
                <a:avLst/>
              </a:prstGeom>
              <a:blipFill>
                <a:blip r:embed="rId11"/>
                <a:stretch>
                  <a:fillRect l="-145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13FF64B-AFCA-3C00-146C-3C5331492465}"/>
                  </a:ext>
                </a:extLst>
              </p:cNvPr>
              <p:cNvSpPr txBox="1"/>
              <p:nvPr/>
            </p:nvSpPr>
            <p:spPr>
              <a:xfrm>
                <a:off x="6261496" y="3744526"/>
                <a:ext cx="2514171" cy="387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华文中宋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13FF64B-AFCA-3C00-146C-3C5331492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96" y="3744526"/>
                <a:ext cx="2514171" cy="387222"/>
              </a:xfrm>
              <a:prstGeom prst="rect">
                <a:avLst/>
              </a:prstGeom>
              <a:blipFill>
                <a:blip r:embed="rId12"/>
                <a:stretch>
                  <a:fillRect l="-145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4795914-ED1B-6BCF-703A-CD99F9FDD315}"/>
                  </a:ext>
                </a:extLst>
              </p:cNvPr>
              <p:cNvSpPr txBox="1"/>
              <p:nvPr/>
            </p:nvSpPr>
            <p:spPr>
              <a:xfrm>
                <a:off x="6602190" y="2236862"/>
                <a:ext cx="10763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𝟖𝟗𝟐</m:t>
                          </m:r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) </m:t>
                          </m:r>
                        </m:e>
                        <m:sup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4795914-ED1B-6BCF-703A-CD99F9FD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90" y="2236862"/>
                <a:ext cx="1076325" cy="338554"/>
              </a:xfrm>
              <a:prstGeom prst="rect">
                <a:avLst/>
              </a:prstGeom>
              <a:blipFill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85031D-31AD-7B7E-5204-B885D61E8EBB}"/>
                  </a:ext>
                </a:extLst>
              </p:cNvPr>
              <p:cNvSpPr txBox="1"/>
              <p:nvPr/>
            </p:nvSpPr>
            <p:spPr>
              <a:xfrm>
                <a:off x="10229280" y="3679598"/>
                <a:ext cx="1182056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𝝆</m:t>
                          </m:r>
                          <m:d>
                            <m:dPr>
                              <m:ctrlPr>
                                <a:rPr lang="en-US" altLang="zh-CN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𝟕𝟕</m:t>
                              </m:r>
                              <m:r>
                                <a:rPr lang="en-US" altLang="zh-CN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85031D-31AD-7B7E-5204-B885D61E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280" y="3679598"/>
                <a:ext cx="1182056" cy="375552"/>
              </a:xfrm>
              <a:prstGeom prst="rect">
                <a:avLst/>
              </a:prstGeom>
              <a:blipFill>
                <a:blip r:embed="rId1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FC56CF-0DC1-0F2F-A082-7A6F1ACAD847}"/>
                  </a:ext>
                </a:extLst>
              </p:cNvPr>
              <p:cNvSpPr txBox="1"/>
              <p:nvPr/>
            </p:nvSpPr>
            <p:spPr>
              <a:xfrm>
                <a:off x="6504040" y="4752988"/>
                <a:ext cx="107632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CN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华文中宋" panose="0201060004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𝟖𝟗𝟐</m:t>
                          </m:r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) </m:t>
                          </m:r>
                        </m:e>
                        <m:sup>
                          <m: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华文中宋" panose="02010600040101010101" pitchFamily="2" charset="-122"/>
                              <a:cs typeface="Times New Roman" panose="02020603050405020304" pitchFamily="18" charset="0"/>
                              <a:sym typeface="+mn-ea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FC56CF-0DC1-0F2F-A082-7A6F1ACA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40" y="4752988"/>
                <a:ext cx="1076325" cy="338554"/>
              </a:xfrm>
              <a:prstGeom prst="rect">
                <a:avLst/>
              </a:prstGeom>
              <a:blipFill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50EDA4B-3796-58A0-18BC-DF07BDE34989}"/>
              </a:ext>
            </a:extLst>
          </p:cNvPr>
          <p:cNvCxnSpPr>
            <a:cxnSpLocks/>
          </p:cNvCxnSpPr>
          <p:nvPr/>
        </p:nvCxnSpPr>
        <p:spPr>
          <a:xfrm flipH="1">
            <a:off x="10621885" y="2632852"/>
            <a:ext cx="100113" cy="10219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0841E8C-E816-7B03-1AA2-E4344CDBA4B8}"/>
              </a:ext>
            </a:extLst>
          </p:cNvPr>
          <p:cNvCxnSpPr>
            <a:cxnSpLocks/>
          </p:cNvCxnSpPr>
          <p:nvPr/>
        </p:nvCxnSpPr>
        <p:spPr>
          <a:xfrm flipH="1" flipV="1">
            <a:off x="10621885" y="4079920"/>
            <a:ext cx="50056" cy="938783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7BE7BB7C-0B19-B529-C93F-D3CA3D9E483C}"/>
              </a:ext>
            </a:extLst>
          </p:cNvPr>
          <p:cNvSpPr txBox="1"/>
          <p:nvPr/>
        </p:nvSpPr>
        <p:spPr>
          <a:xfrm>
            <a:off x="6147198" y="804788"/>
            <a:ext cx="3292077" cy="522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振幅模型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及投影图</a:t>
            </a:r>
            <a:r>
              <a:rPr lang="zh-CN" alt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FDA265F-15C0-8644-D8D2-18742DC12378}"/>
              </a:ext>
            </a:extLst>
          </p:cNvPr>
          <p:cNvSpPr/>
          <p:nvPr/>
        </p:nvSpPr>
        <p:spPr>
          <a:xfrm>
            <a:off x="10229280" y="3684510"/>
            <a:ext cx="1182062" cy="395410"/>
          </a:xfrm>
          <a:prstGeom prst="rect">
            <a:avLst/>
          </a:prstGeom>
          <a:noFill/>
          <a:ln w="28575">
            <a:solidFill>
              <a:srgbClr val="06E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03C2FE-6453-F1E5-B4C5-ACE4D0EE8A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585" y="4451831"/>
            <a:ext cx="2546102" cy="23929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A4162B-CE6C-F2A8-7EDD-A8D4A12DC4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8107" y="4431781"/>
            <a:ext cx="2470506" cy="2392956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984AA73B-92C4-4BAF-508E-2351A3568F0B}"/>
              </a:ext>
            </a:extLst>
          </p:cNvPr>
          <p:cNvSpPr/>
          <p:nvPr/>
        </p:nvSpPr>
        <p:spPr>
          <a:xfrm rot="16200000">
            <a:off x="1528702" y="4866826"/>
            <a:ext cx="286692" cy="2372772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0A69EF4-CEF1-18C7-959C-2D8C1D35EE7E}"/>
              </a:ext>
            </a:extLst>
          </p:cNvPr>
          <p:cNvSpPr/>
          <p:nvPr/>
        </p:nvSpPr>
        <p:spPr>
          <a:xfrm rot="16200000">
            <a:off x="4418554" y="4866826"/>
            <a:ext cx="286692" cy="2372772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68AC53F-7132-508F-86D0-20B343276ADB}"/>
              </a:ext>
            </a:extLst>
          </p:cNvPr>
          <p:cNvSpPr/>
          <p:nvPr/>
        </p:nvSpPr>
        <p:spPr>
          <a:xfrm rot="10800000">
            <a:off x="1223705" y="4431780"/>
            <a:ext cx="246298" cy="2142313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6B2FAAA-2200-6CEF-35BF-A36E89EACCFA}"/>
              </a:ext>
            </a:extLst>
          </p:cNvPr>
          <p:cNvSpPr/>
          <p:nvPr/>
        </p:nvSpPr>
        <p:spPr>
          <a:xfrm rot="10800000">
            <a:off x="4024940" y="4431779"/>
            <a:ext cx="246298" cy="2142313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52C77CE-5231-D459-FF00-92216C4484EA}"/>
              </a:ext>
            </a:extLst>
          </p:cNvPr>
          <p:cNvSpPr/>
          <p:nvPr/>
        </p:nvSpPr>
        <p:spPr>
          <a:xfrm>
            <a:off x="218129" y="5530637"/>
            <a:ext cx="351440" cy="449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FEE463-DA1D-6000-B9DC-768339CDB4A6}"/>
              </a:ext>
            </a:extLst>
          </p:cNvPr>
          <p:cNvSpPr/>
          <p:nvPr/>
        </p:nvSpPr>
        <p:spPr>
          <a:xfrm>
            <a:off x="3048607" y="5532331"/>
            <a:ext cx="351440" cy="449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E1C0AE79-043E-08AB-840C-272F361CBD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6724" y="4324152"/>
            <a:ext cx="1963480" cy="16990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D84431-E200-FE79-B3E6-1449FFE325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8663" y="1858359"/>
            <a:ext cx="1982392" cy="169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6449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yOTU1MDU4MGY2Mjg0MjAzMTVjZTBlZDEzZjZiM2IifQ=="/>
  <p:tag name="KSO_WPP_MARK_KEY" val="fa516308-2707-4380-8300-4149af98e1a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42fb3cd-b9ef-4624-8b99-0c02d1666f5f}"/>
  <p:tag name="TABLE_ENDDRAG_ORIGIN_RECT" val="392*173"/>
  <p:tag name="TABLE_ENDDRAG_RECT" val="534*94*393*173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0.xml><?xml version="1.0" encoding="utf-8"?>
<p:tagLst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10457</TotalTime>
  <Words>2205</Words>
  <Application>Microsoft Office PowerPoint</Application>
  <PresentationFormat>宽屏</PresentationFormat>
  <Paragraphs>281</Paragraphs>
  <Slides>22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华文中宋</vt:lpstr>
      <vt:lpstr>Arial</vt:lpstr>
      <vt:lpstr>Calibri</vt:lpstr>
      <vt:lpstr>Cambria Math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 up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Amplitude Analysis of D^0→K_S^0 π^0 π^0</dc:title>
  <dc:creator>Administrator</dc:creator>
  <cp:lastModifiedBy>心如 郑</cp:lastModifiedBy>
  <cp:revision>686</cp:revision>
  <dcterms:created xsi:type="dcterms:W3CDTF">2019-06-19T02:08:00Z</dcterms:created>
  <dcterms:modified xsi:type="dcterms:W3CDTF">2025-08-13T13:12:18Z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9835430576B941FFABC2B9C755A14DFE</vt:lpwstr>
  </property>
</Properties>
</file>