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64" r:id="rId4"/>
    <p:sldId id="259" r:id="rId5"/>
    <p:sldId id="260" r:id="rId6"/>
    <p:sldId id="261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5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Group meeting</a:t>
            </a:r>
            <a:endParaRPr lang="en-US" altLang="zh-CN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张旺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/>
              <a:t>2025.4.11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3195" y="1017270"/>
            <a:ext cx="4112895" cy="2124710"/>
          </a:xfrm>
        </p:spPr>
        <p:txBody>
          <a:bodyPr/>
          <a:p>
            <a:pPr>
              <a:buFont typeface="Wingdings" panose="05000000000000000000" charset="0"/>
              <a:buChar char="ü"/>
            </a:pPr>
            <a:r>
              <a:rPr lang="en-US" altLang="zh-CN"/>
              <a:t>BBbar Background</a:t>
            </a:r>
            <a:endParaRPr lang="en-US" altLang="zh-CN"/>
          </a:p>
          <a:p>
            <a:pPr>
              <a:buFont typeface="Wingdings" panose="05000000000000000000" charset="0"/>
              <a:buChar char="ü"/>
            </a:pPr>
            <a:r>
              <a:rPr lang="en-US" altLang="zh-CN"/>
              <a:t>Signal Yield</a:t>
            </a:r>
            <a:endParaRPr lang="en-US" altLang="zh-CN"/>
          </a:p>
          <a:p>
            <a:pPr>
              <a:buFont typeface="Wingdings" panose="05000000000000000000" charset="0"/>
              <a:buChar char="ü"/>
            </a:pPr>
            <a:r>
              <a:rPr lang="en-US" altLang="zh-CN"/>
              <a:t>Bootstrap cal</a:t>
            </a:r>
            <a:endParaRPr lang="en-US" altLang="zh-CN"/>
          </a:p>
          <a:p>
            <a:pPr>
              <a:buFont typeface="Wingdings" panose="05000000000000000000" charset="0"/>
              <a:buChar char="ü"/>
            </a:pPr>
            <a:r>
              <a:rPr lang="en-US" altLang="zh-CN"/>
              <a:t>Bachelor thesis draft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71520" y="11183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charset="0"/>
              <a:buChar char="ü"/>
            </a:pPr>
            <a:r>
              <a:rPr lang="en-US" altLang="zh-CN" sz="2800">
                <a:cs typeface="+mj-lt"/>
              </a:rPr>
              <a:t>Work done</a:t>
            </a:r>
            <a:endParaRPr lang="en-US" altLang="zh-CN" sz="2800">
              <a:cs typeface="+mj-lt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298520" y="3342075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charset="0"/>
              <a:buChar char="p"/>
            </a:pPr>
            <a:r>
              <a:rPr lang="en-US" altLang="zh-CN" sz="2800">
                <a:cs typeface="+mj-lt"/>
              </a:rPr>
              <a:t>Next to do</a:t>
            </a:r>
            <a:endParaRPr lang="en-US" altLang="zh-CN" sz="2800">
              <a:cs typeface="+mj-lt"/>
            </a:endParaRPr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1433195" y="4189730"/>
            <a:ext cx="4112895" cy="212471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charset="0"/>
              <a:buChar char="p"/>
            </a:pPr>
            <a:r>
              <a:rPr lang="en-US" altLang="zh-CN"/>
              <a:t>CS MC vs offres data</a:t>
            </a:r>
            <a:endParaRPr lang="en-US" altLang="zh-CN"/>
          </a:p>
          <a:p>
            <a:pPr>
              <a:buFont typeface="Wingdings" panose="05000000000000000000" charset="0"/>
              <a:buChar char="p"/>
            </a:pP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171520" y="11183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charset="0"/>
              <a:buChar char="ü"/>
            </a:pPr>
            <a:r>
              <a:rPr lang="en-US" altLang="zh-CN" sz="2800">
                <a:cs typeface="+mj-lt"/>
              </a:rPr>
              <a:t>BBbar background</a:t>
            </a:r>
            <a:endParaRPr lang="en-US" altLang="zh-CN" sz="2800">
              <a:cs typeface="+mj-lt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9735" y="3550285"/>
            <a:ext cx="3878580" cy="2764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665" y="862965"/>
            <a:ext cx="3580862" cy="252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817245"/>
            <a:ext cx="3543750" cy="252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171520" y="11183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charset="0"/>
              <a:buChar char="ü"/>
            </a:pPr>
            <a:r>
              <a:rPr lang="en-US" altLang="zh-CN" sz="2800">
                <a:cs typeface="+mj-lt"/>
              </a:rPr>
              <a:t>BBbar background--peaking bkg </a:t>
            </a:r>
            <a:r>
              <a:rPr lang="en-US" altLang="zh-CN" sz="2800">
                <a:cs typeface="+mj-lt"/>
              </a:rPr>
              <a:t>search</a:t>
            </a:r>
            <a:endParaRPr lang="en-US" altLang="zh-CN" sz="2800">
              <a:cs typeface="+mj-lt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2158365"/>
            <a:ext cx="2516484" cy="180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905" y="2158365"/>
            <a:ext cx="2558128" cy="180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660" y="2158365"/>
            <a:ext cx="2501956" cy="180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360" y="2158365"/>
            <a:ext cx="2525700" cy="180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4077970"/>
            <a:ext cx="2530210" cy="180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4490" y="4077970"/>
            <a:ext cx="2524847" cy="180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1815" y="4077970"/>
            <a:ext cx="2524417" cy="180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8505" y="4077970"/>
            <a:ext cx="2508233" cy="1800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90270" y="8832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cut: 5.27&lt;Mbc&lt;5.29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890270" y="14160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topoana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3020" y="-85090"/>
            <a:ext cx="3314700" cy="230505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171520" y="11183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charset="0"/>
              <a:buChar char="ü"/>
            </a:pPr>
            <a:r>
              <a:rPr lang="en-US" altLang="zh-CN" sz="2800">
                <a:cs typeface="+mj-lt"/>
              </a:rPr>
              <a:t>BBbar background--peaking bkg </a:t>
            </a:r>
            <a:r>
              <a:rPr lang="en-US" altLang="zh-CN" sz="2800">
                <a:cs typeface="+mj-lt"/>
              </a:rPr>
              <a:t>search</a:t>
            </a:r>
            <a:endParaRPr lang="en-US" altLang="zh-CN" sz="2800">
              <a:cs typeface="+mj-lt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90270" y="8832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cut: 5.27&lt;Mbc&lt;5.29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890270" y="14160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topoana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235" y="1747520"/>
            <a:ext cx="3315484" cy="234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" y="4129405"/>
            <a:ext cx="3281380" cy="234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520" y="1747520"/>
            <a:ext cx="3265221" cy="2340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710" y="4129405"/>
            <a:ext cx="3268786" cy="2340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895" y="1747520"/>
            <a:ext cx="3320270" cy="2340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120" y="4129405"/>
            <a:ext cx="4152900" cy="20669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171520" y="11183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charset="0"/>
              <a:buChar char="ü"/>
            </a:pPr>
            <a:r>
              <a:rPr lang="en-US" altLang="zh-CN" sz="2800">
                <a:cs typeface="+mj-lt"/>
              </a:rPr>
              <a:t>BBbar background--</a:t>
            </a:r>
            <a:r>
              <a:rPr lang="en-US" altLang="zh-CN" sz="2800">
                <a:cs typeface="+mj-lt"/>
              </a:rPr>
              <a:t>charm veto</a:t>
            </a:r>
            <a:endParaRPr lang="en-US" altLang="zh-CN" sz="2800">
              <a:cs typeface="+mj-lt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90270" y="8832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cut: 5.27&lt;Mbc&lt;5.29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890270" y="1337310"/>
                <a:ext cx="559562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charm veto :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 1.815&lt;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InvM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Kspi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0)&lt;1.899 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GeV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c</m:t>
                    </m:r>
                    <m:r>
                      <a:rPr lang="en-US" altLang="zh-CN" baseline="30000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</m:oMath>
                </a14:m>
                <a:endParaRPr lang="en-US" altLang="zh-CN" baseline="300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70" y="1337310"/>
                <a:ext cx="5595620" cy="368300"/>
              </a:xfrm>
              <a:prstGeom prst="rect">
                <a:avLst/>
              </a:prstGeom>
              <a:blipFill rotWithShape="1">
                <a:blip r:embed="rId1"/>
                <a:stretch>
                  <a:fillRect t="-3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" y="2111375"/>
            <a:ext cx="5046576" cy="360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175" y="2111375"/>
            <a:ext cx="5041096" cy="3600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715260" y="6063615"/>
            <a:ext cx="4712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after all cuts, eff = 14.11%     SCF = 6.24%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171520" y="11183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charset="0"/>
              <a:buChar char="ü"/>
            </a:pPr>
            <a:r>
              <a:rPr lang="en-US" altLang="zh-CN" sz="2800">
                <a:cs typeface="+mj-lt"/>
              </a:rPr>
              <a:t>Signal Yield</a:t>
            </a:r>
            <a:endParaRPr lang="en-US" altLang="zh-CN" sz="2800">
              <a:cs typeface="+mj-lt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1960" y="873125"/>
            <a:ext cx="4064000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components</a:t>
            </a:r>
            <a:endParaRPr lang="en-US" altLang="zh-CN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CR Signal</a:t>
            </a:r>
            <a:endParaRPr lang="en-US" altLang="zh-CN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SCF Signal</a:t>
            </a:r>
            <a:endParaRPr lang="en-US" altLang="zh-CN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qqbar</a:t>
            </a:r>
            <a:endParaRPr lang="en-US" altLang="zh-CN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BBbar</a:t>
            </a:r>
            <a:endParaRPr lang="en-US" altLang="zh-CN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1D maximum likelihood---deltaE</a:t>
            </a:r>
            <a:endParaRPr lang="en-US" altLang="zh-CN">
              <a:solidFill>
                <a:schemeClr val="tx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Signal region:[-0.2, 0.2 </a:t>
            </a:r>
            <a:r>
              <a:rPr lang="en-US" altLang="zh-CN">
                <a:solidFill>
                  <a:schemeClr val="tx1"/>
                </a:solidFill>
              </a:rPr>
              <a:t>GeV]</a:t>
            </a:r>
            <a:endParaRPr lang="en-US" altLang="zh-CN">
              <a:solidFill>
                <a:schemeClr val="tx1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PDF</a:t>
            </a:r>
            <a:endParaRPr lang="en-US" altLang="zh-CN">
              <a:solidFill>
                <a:schemeClr val="tx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CR    </a:t>
            </a:r>
            <a:r>
              <a:rPr lang="en-US" altLang="zh-CN">
                <a:solidFill>
                  <a:schemeClr val="tx1"/>
                </a:solidFill>
              </a:rPr>
              <a:t>double CB function</a:t>
            </a:r>
            <a:endParaRPr lang="en-US" altLang="zh-CN">
              <a:solidFill>
                <a:schemeClr val="tx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SCF   CB + 1st Chebyshev</a:t>
            </a:r>
            <a:endParaRPr lang="en-US" altLang="zh-CN">
              <a:solidFill>
                <a:schemeClr val="tx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qqbar   1st </a:t>
            </a:r>
            <a:r>
              <a:rPr lang="en-US" altLang="zh-CN">
                <a:sym typeface="+mn-ea"/>
              </a:rPr>
              <a:t>Chebyshev</a:t>
            </a:r>
            <a:endParaRPr lang="en-US" altLang="zh-CN">
              <a:solidFill>
                <a:schemeClr val="tx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BBbar   4st </a:t>
            </a:r>
            <a:r>
              <a:rPr lang="en-US" altLang="zh-CN">
                <a:sym typeface="+mn-ea"/>
              </a:rPr>
              <a:t>Chebyshev</a:t>
            </a:r>
            <a:endParaRPr lang="en-US" altLang="zh-CN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9995" y="0"/>
            <a:ext cx="3527425" cy="31616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76670" y="3161665"/>
            <a:ext cx="11880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chemeClr val="accent1"/>
                </a:solidFill>
              </a:rPr>
              <a:t>CR Signal</a:t>
            </a:r>
            <a:endParaRPr lang="en-US" altLang="zh-CN" sz="1200">
              <a:solidFill>
                <a:schemeClr val="accent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245" y="3377565"/>
            <a:ext cx="3432175" cy="30962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300" y="20955"/>
            <a:ext cx="3306573" cy="306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225" y="3461385"/>
            <a:ext cx="3406775" cy="30670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072370" y="3126105"/>
            <a:ext cx="1228090" cy="302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200">
                <a:solidFill>
                  <a:schemeClr val="accent1"/>
                </a:solidFill>
              </a:rPr>
              <a:t>qqbar</a:t>
            </a:r>
            <a:endParaRPr lang="en-US" altLang="zh-CN" sz="120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24295" y="6473825"/>
            <a:ext cx="11880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solidFill>
                  <a:schemeClr val="accent1"/>
                </a:solidFill>
              </a:rPr>
              <a:t>SCF Signal</a:t>
            </a:r>
            <a:endParaRPr lang="en-US" altLang="zh-CN" sz="1200">
              <a:solidFill>
                <a:schemeClr val="accent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016490" y="6473825"/>
            <a:ext cx="11880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solidFill>
                  <a:schemeClr val="accent1"/>
                </a:solidFill>
              </a:rPr>
              <a:t> BBbar</a:t>
            </a:r>
            <a:endParaRPr lang="en-US" altLang="zh-CN" sz="1200">
              <a:solidFill>
                <a:schemeClr val="accent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171520" y="11183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charset="0"/>
              <a:buChar char="ü"/>
            </a:pPr>
            <a:r>
              <a:rPr lang="en-US" altLang="zh-CN" sz="2800">
                <a:cs typeface="+mj-lt"/>
              </a:rPr>
              <a:t>Signal Yield</a:t>
            </a:r>
            <a:endParaRPr lang="en-US" altLang="zh-CN" sz="2800">
              <a:cs typeface="+mj-lt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97865" y="1664335"/>
            <a:ext cx="4064000" cy="4271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1D maximum likelihood---deltaE</a:t>
            </a:r>
            <a:endParaRPr lang="en-US" altLang="zh-CN">
              <a:solidFill>
                <a:schemeClr val="tx1"/>
              </a:solidFill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Signal region:[-0.2, 0.2 </a:t>
            </a:r>
            <a:r>
              <a:rPr lang="en-US" altLang="zh-CN">
                <a:solidFill>
                  <a:schemeClr val="tx1"/>
                </a:solidFill>
              </a:rPr>
              <a:t>GeV]</a:t>
            </a:r>
            <a:endParaRPr lang="en-US" altLang="zh-CN">
              <a:solidFill>
                <a:schemeClr val="tx1"/>
              </a:solidFill>
            </a:endParaRPr>
          </a:p>
          <a:p>
            <a:pPr marL="28575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Bootstrap --- scaled to 365 fb</a:t>
            </a:r>
            <a:r>
              <a:rPr lang="en-US" altLang="zh-CN" baseline="30000">
                <a:solidFill>
                  <a:schemeClr val="tx1"/>
                </a:solidFill>
              </a:rPr>
              <a:t>-1</a:t>
            </a:r>
            <a:endParaRPr lang="en-US" altLang="zh-CN" baseline="30000">
              <a:solidFill>
                <a:schemeClr val="tx1"/>
              </a:solidFill>
            </a:endParaRPr>
          </a:p>
          <a:p>
            <a:pPr marL="28575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Input entires</a:t>
            </a:r>
            <a:endParaRPr lang="en-US" altLang="zh-CN">
              <a:solidFill>
                <a:schemeClr val="tx1"/>
              </a:solidFill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CR  :  48</a:t>
            </a:r>
            <a:endParaRPr lang="en-US" altLang="zh-CN">
              <a:solidFill>
                <a:schemeClr val="tx1"/>
              </a:solidFill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SCF  :  3</a:t>
            </a:r>
            <a:endParaRPr lang="en-US" altLang="zh-CN">
              <a:solidFill>
                <a:schemeClr val="tx1"/>
              </a:solidFill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qqbar  :  5539</a:t>
            </a:r>
            <a:endParaRPr lang="en-US" altLang="zh-CN">
              <a:solidFill>
                <a:schemeClr val="tx1"/>
              </a:solidFill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BBbar  :  96</a:t>
            </a:r>
            <a:endParaRPr lang="en-US" altLang="zh-CN">
              <a:solidFill>
                <a:schemeClr val="tx1"/>
              </a:solidFill>
            </a:endParaRPr>
          </a:p>
          <a:p>
            <a:pPr marL="28575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fit result</a:t>
            </a:r>
            <a:endParaRPr lang="en-US" altLang="zh-CN">
              <a:solidFill>
                <a:schemeClr val="tx1"/>
              </a:solidFill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sym typeface="+mn-ea"/>
              </a:rPr>
              <a:t>CR  :  49.98 </a:t>
            </a:r>
            <a:r>
              <a:rPr lang="zh-CN" altLang="en-US">
                <a:sym typeface="+mn-ea"/>
              </a:rPr>
              <a:t>±</a:t>
            </a:r>
            <a:r>
              <a:rPr lang="en-US" altLang="zh-CN">
                <a:sym typeface="+mn-ea"/>
              </a:rPr>
              <a:t> 3.17</a:t>
            </a:r>
            <a:endParaRPr lang="en-US" altLang="zh-CN">
              <a:solidFill>
                <a:schemeClr val="tx1"/>
              </a:solidFill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sym typeface="+mn-ea"/>
              </a:rPr>
              <a:t>SCF  :  3.12 </a:t>
            </a:r>
            <a:r>
              <a:rPr lang="zh-CN" altLang="en-US">
                <a:sym typeface="+mn-ea"/>
              </a:rPr>
              <a:t>±</a:t>
            </a:r>
            <a:r>
              <a:rPr lang="en-US" altLang="zh-CN">
                <a:sym typeface="+mn-ea"/>
              </a:rPr>
              <a:t> 0.20</a:t>
            </a:r>
            <a:endParaRPr lang="en-US" altLang="zh-CN">
              <a:solidFill>
                <a:schemeClr val="tx1"/>
              </a:solidFill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sym typeface="+mn-ea"/>
              </a:rPr>
              <a:t>qqbar  :  5540.58 </a:t>
            </a:r>
            <a:r>
              <a:rPr lang="zh-CN" altLang="en-US">
                <a:sym typeface="+mn-ea"/>
              </a:rPr>
              <a:t>±</a:t>
            </a:r>
            <a:r>
              <a:rPr lang="en-US" altLang="zh-CN">
                <a:sym typeface="+mn-ea"/>
              </a:rPr>
              <a:t> 67.67</a:t>
            </a:r>
            <a:endParaRPr lang="en-US" altLang="zh-CN">
              <a:solidFill>
                <a:schemeClr val="tx1"/>
              </a:solidFill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sym typeface="+mn-ea"/>
              </a:rPr>
              <a:t>BBbar  :  93.39 </a:t>
            </a:r>
            <a:r>
              <a:rPr lang="zh-CN" altLang="en-US">
                <a:sym typeface="+mn-ea"/>
              </a:rPr>
              <a:t>±</a:t>
            </a:r>
            <a:r>
              <a:rPr lang="en-US" altLang="zh-CN">
                <a:sym typeface="+mn-ea"/>
              </a:rPr>
              <a:t> 3.94</a:t>
            </a:r>
            <a:endParaRPr lang="en-US" altLang="zh-CN">
              <a:solidFill>
                <a:schemeClr val="tx1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889000"/>
            <a:ext cx="5060315" cy="6788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405" y="817245"/>
            <a:ext cx="5739130" cy="53625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290" y="0"/>
            <a:ext cx="3392170" cy="8997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892</Words>
  <Application>WPS 演示</Application>
  <PresentationFormat>宽屏</PresentationFormat>
  <Paragraphs>97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Cambria Math</vt:lpstr>
      <vt:lpstr>WPS</vt:lpstr>
      <vt:lpstr>Group meeting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张旺</cp:lastModifiedBy>
  <cp:revision>197</cp:revision>
  <dcterms:created xsi:type="dcterms:W3CDTF">2019-06-19T02:08:00Z</dcterms:created>
  <dcterms:modified xsi:type="dcterms:W3CDTF">2025-04-18T07:14:39Z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25698161DDC44D5B9AC93FED1BBD4237_13</vt:lpwstr>
  </property>
</Properties>
</file>