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1030" r:id="rId2"/>
    <p:sldId id="1032" r:id="rId3"/>
    <p:sldId id="1031" r:id="rId4"/>
  </p:sldIdLst>
  <p:sldSz cx="12192000" cy="6858000"/>
  <p:notesSz cx="7104063" cy="10234613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沙 鹏" initials="沙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8400"/>
    <a:srgbClr val="005800"/>
    <a:srgbClr val="00A249"/>
    <a:srgbClr val="0070C0"/>
    <a:srgbClr val="FFFFFF"/>
    <a:srgbClr val="E6E6E6"/>
    <a:srgbClr val="003399"/>
    <a:srgbClr val="4D8357"/>
    <a:srgbClr val="FDCC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4" autoAdjust="0"/>
    <p:restoredTop sz="92313" autoAdjust="0"/>
  </p:normalViewPr>
  <p:slideViewPr>
    <p:cSldViewPr showGuides="1">
      <p:cViewPr varScale="1">
        <p:scale>
          <a:sx n="118" d="100"/>
          <a:sy n="118" d="100"/>
        </p:scale>
        <p:origin x="1040" y="192"/>
      </p:cViewPr>
      <p:guideLst>
        <p:guide orient="horz" pos="2160"/>
        <p:guide pos="381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9182"/>
    </p:cViewPr>
  </p:sorterViewPr>
  <p:notesViewPr>
    <p:cSldViewPr>
      <p:cViewPr varScale="1">
        <p:scale>
          <a:sx n="62" d="100"/>
          <a:sy n="62" d="100"/>
        </p:scale>
        <p:origin x="317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E6D00-2C1C-47F1-8495-043F093F9ED6}" type="datetimeFigureOut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A05AE-EECD-457A-A033-312F4EB81B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3E0D183-6031-4C32-B44B-14746A336CF0}" type="datetimeFigureOut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3A1DF17-A28C-4D46-829F-D8D110C093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21308" y="1718148"/>
            <a:ext cx="10363200" cy="1470025"/>
          </a:xfrm>
        </p:spPr>
        <p:txBody>
          <a:bodyPr>
            <a:noAutofit/>
          </a:bodyPr>
          <a:lstStyle>
            <a:lvl1pPr>
              <a:defRPr lang="zh-CN" altLang="en-US" sz="6600" b="1" kern="1200" dirty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25400" stA="30000" endPos="30000" dist="50800" dir="5400000" sy="-100000" algn="bl" rotWithShape="0"/>
                </a:effectLst>
                <a:latin typeface="微软雅黑" pitchFamily="34" charset="-122"/>
                <a:ea typeface="微软雅黑" pitchFamily="34" charset="-122"/>
                <a:cs typeface="+mn-cs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A364D-C919-45E7-A57D-C4BE4049E83B}" type="datetime1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9" name="矩形 8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0" name="矩形 9"/>
          <p:cNvSpPr/>
          <p:nvPr userDrawn="1"/>
        </p:nvSpPr>
        <p:spPr>
          <a:xfrm>
            <a:off x="-1" y="0"/>
            <a:ext cx="12192000" cy="21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1" name="矩形 10"/>
          <p:cNvSpPr/>
          <p:nvPr userDrawn="1"/>
        </p:nvSpPr>
        <p:spPr>
          <a:xfrm>
            <a:off x="9239272" y="-2"/>
            <a:ext cx="2952728" cy="216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733552" y="6356351"/>
            <a:ext cx="473871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4840303"/>
          </a:xfrm>
        </p:spPr>
        <p:txBody>
          <a:bodyPr/>
          <a:lstStyle>
            <a:lvl1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" panose="05000000000000000000" pitchFamily="2" charset="2"/>
              <a:buChar char="n"/>
              <a:defRPr sz="2800" b="0" baseline="0">
                <a:solidFill>
                  <a:srgbClr val="0000FF"/>
                </a:solidFill>
                <a:latin typeface="+mn-lt"/>
                <a:ea typeface="微软雅黑" pitchFamily="34" charset="-122"/>
              </a:defRPr>
            </a:lvl1pPr>
            <a:lvl2pPr>
              <a:spcBef>
                <a:spcPts val="0"/>
              </a:spcBef>
              <a:spcAft>
                <a:spcPts val="0"/>
              </a:spcAft>
              <a:defRPr sz="2400" baseline="0">
                <a:latin typeface="Arial" panose="020B0604020202090204" pitchFamily="34" charset="0"/>
                <a:ea typeface="微软雅黑" pitchFamily="34" charset="-122"/>
              </a:defRPr>
            </a:lvl2pPr>
            <a:lvl3pPr>
              <a:spcBef>
                <a:spcPts val="0"/>
              </a:spcBef>
              <a:spcAft>
                <a:spcPts val="0"/>
              </a:spcAft>
              <a:defRPr baseline="0"/>
            </a:lvl3pPr>
            <a:lvl4pPr>
              <a:spcBef>
                <a:spcPts val="0"/>
              </a:spcBef>
              <a:spcAft>
                <a:spcPts val="0"/>
              </a:spcAft>
              <a:defRPr baseline="0"/>
            </a:lvl4pPr>
            <a:lvl5pPr>
              <a:spcBef>
                <a:spcPts val="0"/>
              </a:spcBef>
              <a:spcAft>
                <a:spcPts val="0"/>
              </a:spcAft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D583-47F1-4C9E-913E-9C8F8159BAED}" type="datetime1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6712" y="142852"/>
            <a:ext cx="10763325" cy="725470"/>
          </a:xfrm>
        </p:spPr>
        <p:txBody>
          <a:bodyPr>
            <a:normAutofit/>
          </a:bodyPr>
          <a:lstStyle>
            <a:lvl1pPr algn="ctr">
              <a:defRPr sz="4000" b="1" baseline="0">
                <a:solidFill>
                  <a:srgbClr val="C00000"/>
                </a:solidFill>
                <a:effectLst/>
                <a:latin typeface="Arial Black" panose="020B0A04020102020204" pitchFamily="34" charset="0"/>
                <a:ea typeface="微软雅黑" pitchFamily="34" charset="-122"/>
                <a:cs typeface="Arial" panose="020B0604020202090204" pitchFamily="34" charset="0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15" name="矩形 14"/>
          <p:cNvSpPr/>
          <p:nvPr userDrawn="1"/>
        </p:nvSpPr>
        <p:spPr>
          <a:xfrm>
            <a:off x="0" y="6750024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6" name="矩形 15"/>
          <p:cNvSpPr/>
          <p:nvPr userDrawn="1"/>
        </p:nvSpPr>
        <p:spPr>
          <a:xfrm>
            <a:off x="2476476" y="6750024"/>
            <a:ext cx="9715525" cy="10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18" name="矩形 17"/>
          <p:cNvSpPr/>
          <p:nvPr userDrawn="1"/>
        </p:nvSpPr>
        <p:spPr>
          <a:xfrm>
            <a:off x="-1" y="937526"/>
            <a:ext cx="12192000" cy="10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3" name="矩形 22"/>
          <p:cNvSpPr/>
          <p:nvPr userDrawn="1"/>
        </p:nvSpPr>
        <p:spPr>
          <a:xfrm>
            <a:off x="0" y="0"/>
            <a:ext cx="285709" cy="91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11582399" y="0"/>
            <a:ext cx="609599" cy="365125"/>
          </a:xfrm>
        </p:spPr>
        <p:txBody>
          <a:bodyPr/>
          <a:lstStyle/>
          <a:p>
            <a:fld id="{F15E9139-A00B-4B2A-98A6-095DC08F1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灯片编号占位符 5"/>
          <p:cNvSpPr txBox="1"/>
          <p:nvPr userDrawn="1"/>
        </p:nvSpPr>
        <p:spPr>
          <a:xfrm>
            <a:off x="9356152" y="637624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5E9139-A00B-4B2A-98A6-095DC08F134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F67FF2-22DD-4CF8-BE9E-25F2457D970D}" type="datetime1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586586" y="6386391"/>
            <a:ext cx="5040560" cy="354977"/>
          </a:xfrm>
        </p:spPr>
        <p:txBody>
          <a:bodyPr/>
          <a:lstStyle/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7A9A-512A-4894-931E-4EFF37503AC0}" type="datetime1">
              <a:rPr lang="zh-CN" altLang="en-US" smtClean="0"/>
              <a:t>2025/4/20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CEPC Detector Ref-TDR Review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E9139-A00B-4B2A-98A6-095DC08F134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F668CDA-C66C-A365-D14F-6C59D4BE6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85861"/>
            <a:ext cx="10972800" cy="542928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“Our response to the previous evaluation (Oct. 2024) has been excellent”</a:t>
            </a:r>
          </a:p>
          <a:p>
            <a:pPr lvl="1"/>
            <a:r>
              <a:rPr lang="en-US" dirty="0"/>
              <a:t>The scope of the physics performance studies has significantly broadened</a:t>
            </a:r>
          </a:p>
          <a:p>
            <a:r>
              <a:rPr lang="en-US" dirty="0"/>
              <a:t>Many improvements are still possible and recommended</a:t>
            </a:r>
          </a:p>
          <a:p>
            <a:pPr lvl="1"/>
            <a:r>
              <a:rPr lang="en-US" dirty="0"/>
              <a:t>The text should be improved and shortened, by considering a more compact presentation of various aspects (PID, jet, etc.), in a clear and transparent way</a:t>
            </a:r>
          </a:p>
          <a:p>
            <a:pPr lvl="1"/>
            <a:r>
              <a:rPr lang="en-US" dirty="0"/>
              <a:t>Technical improvements related to a detailed simulation should be pursued: noise/events overlap, mis/alignments, calibration effects etc. and their effect on the physics performance</a:t>
            </a:r>
          </a:p>
          <a:p>
            <a:pPr lvl="1"/>
            <a:r>
              <a:rPr lang="en-US" dirty="0"/>
              <a:t>Photon conversion can be included as a test for tracking and material probe</a:t>
            </a:r>
          </a:p>
          <a:p>
            <a:r>
              <a:rPr lang="en-US" dirty="0"/>
              <a:t>Some random points out of my head:</a:t>
            </a:r>
          </a:p>
          <a:p>
            <a:pPr lvl="1"/>
            <a:r>
              <a:rPr lang="en-US" dirty="0"/>
              <a:t>Photon – behavior below 1 GeV</a:t>
            </a:r>
          </a:p>
          <a:p>
            <a:pPr lvl="1"/>
            <a:r>
              <a:rPr lang="en-US" dirty="0"/>
              <a:t>JER for light jets (</a:t>
            </a:r>
            <a:r>
              <a:rPr lang="en-US" dirty="0" err="1"/>
              <a:t>ee</a:t>
            </a:r>
            <a:r>
              <a:rPr lang="en-US" dirty="0"/>
              <a:t>-&gt;</a:t>
            </a:r>
            <a:r>
              <a:rPr lang="en-US" dirty="0" err="1"/>
              <a:t>qq</a:t>
            </a:r>
            <a:r>
              <a:rPr lang="en-US" dirty="0"/>
              <a:t>(</a:t>
            </a:r>
            <a:r>
              <a:rPr lang="en-US" dirty="0" err="1"/>
              <a:t>uds</a:t>
            </a:r>
            <a:r>
              <a:rPr lang="en-US" dirty="0"/>
              <a:t>)) </a:t>
            </a:r>
          </a:p>
          <a:p>
            <a:pPr lvl="1"/>
            <a:r>
              <a:rPr lang="en-US" dirty="0"/>
              <a:t>Missing energy reconstruction: study with b- and c-jets with tagged leptons and/or with BSM channels with large </a:t>
            </a:r>
            <a:r>
              <a:rPr lang="en-US" dirty="0" err="1"/>
              <a:t>Emiss</a:t>
            </a:r>
            <a:endParaRPr lang="en-US" dirty="0"/>
          </a:p>
          <a:p>
            <a:pPr lvl="1"/>
            <a:r>
              <a:rPr lang="en-US" dirty="0"/>
              <a:t>Benchmark</a:t>
            </a:r>
            <a:r>
              <a:rPr lang="zh-CN" altLang="en-US" dirty="0"/>
              <a:t> </a:t>
            </a:r>
            <a:r>
              <a:rPr lang="en-US" altLang="zh-CN" dirty="0"/>
              <a:t>points of b/c-tagging efficiencies versus </a:t>
            </a:r>
            <a:r>
              <a:rPr lang="en-US" altLang="zh-CN" dirty="0" err="1"/>
              <a:t>misID</a:t>
            </a:r>
            <a:r>
              <a:rPr lang="en-US" altLang="zh-CN" dirty="0"/>
              <a:t> at Z-pole and ZH should be given to give consistent performance comparison between BDT jet flavor tagging and JOI</a:t>
            </a:r>
            <a:r>
              <a:rPr lang="en-US" dirty="0"/>
              <a:t> algorithm</a:t>
            </a:r>
          </a:p>
          <a:p>
            <a:pPr lvl="1"/>
            <a:r>
              <a:rPr lang="en-US" dirty="0"/>
              <a:t>A reference list/database of samples produced and their statistics should be established and updated, as well as “technical samples” for electron/muons or decaying K etc. which are also useful for PFA studies 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C7C15467-BA18-F833-9DCD-8A6F98D2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Some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feedback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from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IDRC review 1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AB5BD1-221D-26A4-6247-2D3B9991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147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DF668CDA-C66C-A365-D14F-6C59D4BE6F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Analysis review team composed of 11 senior colleagues established to ensure a correct and </a:t>
            </a:r>
            <a:r>
              <a:rPr lang="en-US" altLang="zh-CN" dirty="0"/>
              <a:t>timely publication of results in TDR</a:t>
            </a:r>
          </a:p>
          <a:p>
            <a:pPr lvl="1"/>
            <a:r>
              <a:rPr lang="en-US" dirty="0"/>
              <a:t>Presentation and motivation should be enforced and oriented to the scope of the present TDR: demonstrate the feasibility and the physics reach/potential of the reference detector</a:t>
            </a:r>
          </a:p>
          <a:p>
            <a:pPr lvl="1"/>
            <a:r>
              <a:rPr lang="en-US" dirty="0"/>
              <a:t>The discussion of each item listed in the benchmark table should be further addressed, e.g. what advantages/disadvantages are expected with/without the corresponding detector performance</a:t>
            </a:r>
          </a:p>
          <a:p>
            <a:r>
              <a:rPr lang="en-US" dirty="0"/>
              <a:t>Longer term </a:t>
            </a:r>
          </a:p>
          <a:p>
            <a:pPr lvl="1"/>
            <a:r>
              <a:rPr lang="en-US" dirty="0"/>
              <a:t>Tracking performance may be tested with exotic configuration (e.g. LLP)</a:t>
            </a:r>
          </a:p>
          <a:p>
            <a:pPr lvl="1"/>
            <a:r>
              <a:rPr lang="en-US" altLang="zh-CN" dirty="0"/>
              <a:t>Photon conversion can be considered/described in PFA</a:t>
            </a:r>
          </a:p>
          <a:p>
            <a:pPr lvl="1"/>
            <a:r>
              <a:rPr lang="en-US" dirty="0"/>
              <a:t>Might be better to have a separate chapter for jet flavor tagging, as JOI is almost an assembly of most of the sub-detectors, and and it would be interesting</a:t>
            </a:r>
            <a:r>
              <a:rPr lang="zh-CN" altLang="en-US" dirty="0"/>
              <a:t> </a:t>
            </a:r>
            <a:r>
              <a:rPr lang="en-US" altLang="zh-CN" dirty="0"/>
              <a:t>to give an “ideal vs. compromised” performance comparison of these sub-systems, and see how experimental systematic uncertainties can be derived in this AI approach</a:t>
            </a:r>
          </a:p>
          <a:p>
            <a:pPr lvl="1"/>
            <a:r>
              <a:rPr lang="en-US" dirty="0"/>
              <a:t>As the confusion matrix M11 suggests that JOI can distinguish b/c/s quarks from their antiquarks, physics benchmarks of flavor AFB measurements of b/c/s-quarks should be added</a:t>
            </a:r>
          </a:p>
          <a:p>
            <a:pPr lvl="1"/>
            <a:r>
              <a:rPr lang="en-US" dirty="0"/>
              <a:t>“Data challenges”</a:t>
            </a:r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C7C15467-BA18-F833-9DCD-8A6F98D2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Some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feedback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from</a:t>
            </a:r>
            <a:r>
              <a:rPr lang="zh-CN" altLang="en-US" b="1" dirty="0">
                <a:solidFill>
                  <a:srgbClr val="FF0000"/>
                </a:solidFill>
              </a:rPr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IDRC review 2</a:t>
            </a:r>
            <a:endParaRPr 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EAB5BD1-221D-26A4-6247-2D3B99912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0296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>
            <a:extLst>
              <a:ext uri="{FF2B5EF4-FFF2-40B4-BE49-F238E27FC236}">
                <a16:creationId xmlns:a16="http://schemas.microsoft.com/office/drawing/2014/main" id="{9C0B2C3C-414B-18C5-C5A7-CE41BD84E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6303946"/>
            <a:ext cx="10972800" cy="365125"/>
          </a:xfrm>
        </p:spPr>
        <p:txBody>
          <a:bodyPr>
            <a:normAutofit fontScale="62500" lnSpcReduction="20000"/>
          </a:bodyPr>
          <a:lstStyle/>
          <a:p>
            <a:endParaRPr lang="en-US"/>
          </a:p>
        </p:txBody>
      </p:sp>
      <p:sp>
        <p:nvSpPr>
          <p:cNvPr id="3" name="标题 2">
            <a:extLst>
              <a:ext uri="{FF2B5EF4-FFF2-40B4-BE49-F238E27FC236}">
                <a16:creationId xmlns:a16="http://schemas.microsoft.com/office/drawing/2014/main" id="{76603735-1B58-2D37-0099-B49D781A2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Benchmarks and relevant Det. Perf.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EE3C43-4C65-52AC-B0CA-A0F62898B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E9139-A00B-4B2A-98A6-095DC08F1345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E00ADE07-D0E6-3720-B7BC-D11A81BA9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70" y="1412776"/>
            <a:ext cx="11712624" cy="424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7338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NzE5MTQ2NjhiZDkzZDk1NThlZGFhMDAyNjIzMjdhMzg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</TotalTime>
  <Words>449</Words>
  <Application>Microsoft Macintosh PowerPoint</Application>
  <PresentationFormat>宽屏</PresentationFormat>
  <Paragraphs>27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等线</vt:lpstr>
      <vt:lpstr>微软雅黑</vt:lpstr>
      <vt:lpstr>Arial</vt:lpstr>
      <vt:lpstr>Arial Black</vt:lpstr>
      <vt:lpstr>Calibri</vt:lpstr>
      <vt:lpstr>Wingdings</vt:lpstr>
      <vt:lpstr>Office 主题</vt:lpstr>
      <vt:lpstr>Some feedback from IDRC review 1</vt:lpstr>
      <vt:lpstr>Some feedback from IDRC review 2</vt:lpstr>
      <vt:lpstr>Benchmarks and relevant Det. Perf.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vivi</dc:creator>
  <cp:lastModifiedBy>C C</cp:lastModifiedBy>
  <cp:revision>2821</cp:revision>
  <cp:lastPrinted>2025-04-20T08:41:44Z</cp:lastPrinted>
  <dcterms:created xsi:type="dcterms:W3CDTF">2025-04-20T08:41:44Z</dcterms:created>
  <dcterms:modified xsi:type="dcterms:W3CDTF">2025-04-21T06:01:38Z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1830C3FADC3630C348B30468AACB1AA2_43</vt:lpwstr>
  </property>
  <property fmtid="{D5CDD505-2E9C-101B-9397-08002B2CF9AE}" pid="3" name="KSOProductBuildVer">
    <vt:lpwstr>2052-6.10.1.8873</vt:lpwstr>
  </property>
</Properties>
</file>