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030" r:id="rId2"/>
    <p:sldId id="1032" r:id="rId3"/>
    <p:sldId id="1031" r:id="rId4"/>
  </p:sldIdLst>
  <p:sldSz cx="12192000" cy="6858000"/>
  <p:notesSz cx="7104063" cy="10234613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8400"/>
    <a:srgbClr val="005800"/>
    <a:srgbClr val="00A249"/>
    <a:srgbClr val="0070C0"/>
    <a:srgbClr val="FFFFFF"/>
    <a:srgbClr val="E6E6E6"/>
    <a:srgbClr val="003399"/>
    <a:srgbClr val="4D8357"/>
    <a:srgbClr val="FDC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 autoAdjust="0"/>
    <p:restoredTop sz="92313" autoAdjust="0"/>
  </p:normalViewPr>
  <p:slideViewPr>
    <p:cSldViewPr showGuides="1">
      <p:cViewPr varScale="1">
        <p:scale>
          <a:sx n="118" d="100"/>
          <a:sy n="118" d="100"/>
        </p:scale>
        <p:origin x="1040" y="192"/>
      </p:cViewPr>
      <p:guideLst>
        <p:guide orient="horz" pos="2160"/>
        <p:guide pos="381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2025/4/20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t>2025/4/20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2025/4/20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2400" baseline="0">
                <a:latin typeface="Arial" panose="020B0604020202090204" pitchFamily="34" charset="0"/>
                <a:ea typeface="微软雅黑" pitchFamily="34" charset="-122"/>
              </a:defRPr>
            </a:lvl2pPr>
            <a:lvl3pPr>
              <a:spcBef>
                <a:spcPts val="0"/>
              </a:spcBef>
              <a:spcAft>
                <a:spcPts val="0"/>
              </a:spcAft>
              <a:defRPr baseline="0"/>
            </a:lvl3pPr>
            <a:lvl4pPr>
              <a:spcBef>
                <a:spcPts val="0"/>
              </a:spcBef>
              <a:spcAft>
                <a:spcPts val="0"/>
              </a:spcAft>
              <a:defRPr baseline="0"/>
            </a:lvl4pPr>
            <a:lvl5pPr>
              <a:spcBef>
                <a:spcPts val="0"/>
              </a:spcBef>
              <a:spcAft>
                <a:spcPts val="0"/>
              </a:spcAft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2025/4/20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9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582399" y="0"/>
            <a:ext cx="609599" cy="365125"/>
          </a:xfrm>
        </p:spPr>
        <p:txBody>
          <a:bodyPr/>
          <a:lstStyle/>
          <a:p>
            <a:fld id="{F15E9139-A00B-4B2A-98A6-095DC08F1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灯片编号占位符 5"/>
          <p:cNvSpPr txBox="1"/>
          <p:nvPr userDrawn="1"/>
        </p:nvSpPr>
        <p:spPr>
          <a:xfrm>
            <a:off x="9356152" y="6376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5E9139-A00B-4B2A-98A6-095DC08F13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2025/4/20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F668CDA-C66C-A365-D14F-6C59D4BE6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54292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“Our response to the previous evaluation (Oct. 2024) has been excellent”</a:t>
            </a:r>
          </a:p>
          <a:p>
            <a:pPr lvl="1"/>
            <a:r>
              <a:rPr lang="en-US" dirty="0"/>
              <a:t>The scope of the physics performance studies has significantly broadened</a:t>
            </a:r>
          </a:p>
          <a:p>
            <a:r>
              <a:rPr lang="en-US" dirty="0"/>
              <a:t>Many improvements are still possible and recommended</a:t>
            </a:r>
          </a:p>
          <a:p>
            <a:pPr lvl="1"/>
            <a:r>
              <a:rPr lang="en-US" dirty="0"/>
              <a:t>The text should be improved and shortened, by considering a more compact presentation of various aspects (PID, jet, etc.), in a clear and transparent way</a:t>
            </a:r>
          </a:p>
          <a:p>
            <a:pPr lvl="1"/>
            <a:r>
              <a:rPr lang="en-US" dirty="0"/>
              <a:t>Technical improvements related to a detailed simulation should be pursued: noise/events overlap, mis/alignments, calibration effects etc. and their effect on the physics performance</a:t>
            </a:r>
          </a:p>
          <a:p>
            <a:pPr lvl="1"/>
            <a:r>
              <a:rPr lang="en-US" dirty="0"/>
              <a:t>Photon conversion can be included as a test for tracking and material probe</a:t>
            </a:r>
          </a:p>
          <a:p>
            <a:r>
              <a:rPr lang="en-US" dirty="0"/>
              <a:t>Some random points out of my head:</a:t>
            </a:r>
          </a:p>
          <a:p>
            <a:pPr lvl="1"/>
            <a:r>
              <a:rPr lang="en-US" dirty="0"/>
              <a:t>Photon – behavior below 1 GeV</a:t>
            </a:r>
          </a:p>
          <a:p>
            <a:pPr lvl="1"/>
            <a:r>
              <a:rPr lang="en-US" dirty="0"/>
              <a:t>JER for light jets (</a:t>
            </a:r>
            <a:r>
              <a:rPr lang="en-US" dirty="0" err="1"/>
              <a:t>ee</a:t>
            </a:r>
            <a:r>
              <a:rPr lang="en-US" dirty="0"/>
              <a:t>-&gt;</a:t>
            </a:r>
            <a:r>
              <a:rPr lang="en-US" dirty="0" err="1"/>
              <a:t>qq</a:t>
            </a:r>
            <a:r>
              <a:rPr lang="en-US" dirty="0"/>
              <a:t>(</a:t>
            </a:r>
            <a:r>
              <a:rPr lang="en-US" dirty="0" err="1"/>
              <a:t>uds</a:t>
            </a:r>
            <a:r>
              <a:rPr lang="en-US" dirty="0"/>
              <a:t>)) </a:t>
            </a:r>
          </a:p>
          <a:p>
            <a:pPr lvl="1"/>
            <a:r>
              <a:rPr lang="en-US" dirty="0"/>
              <a:t>Missing energy reconstruction: study with b- and c-jets with tagged leptons and/or with BSM channels with large </a:t>
            </a:r>
            <a:r>
              <a:rPr lang="en-US" dirty="0" err="1"/>
              <a:t>Emiss</a:t>
            </a:r>
            <a:endParaRPr lang="en-US" dirty="0"/>
          </a:p>
          <a:p>
            <a:pPr lvl="1"/>
            <a:r>
              <a:rPr lang="en-US" dirty="0"/>
              <a:t>Benchmark</a:t>
            </a:r>
            <a:r>
              <a:rPr lang="zh-CN" altLang="en-US" dirty="0"/>
              <a:t> </a:t>
            </a:r>
            <a:r>
              <a:rPr lang="en-US" altLang="zh-CN" dirty="0"/>
              <a:t>points of b/c-tagging efficiencies versus </a:t>
            </a:r>
            <a:r>
              <a:rPr lang="en-US" altLang="zh-CN" dirty="0" err="1"/>
              <a:t>misID</a:t>
            </a:r>
            <a:r>
              <a:rPr lang="en-US" altLang="zh-CN" dirty="0"/>
              <a:t> at Z-pole and ZH should be given to give consistent performance comparison between BDT jet flavor tagging and JOI</a:t>
            </a:r>
            <a:r>
              <a:rPr lang="en-US" dirty="0"/>
              <a:t> algorithm</a:t>
            </a:r>
          </a:p>
          <a:p>
            <a:pPr lvl="1"/>
            <a:r>
              <a:rPr lang="en-US" dirty="0"/>
              <a:t>A reference list/database of samples produced and their statistics should be established and updated, as well as “technical samples” for electron/muons or decaying K etc. which are also useful for PFA studies 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C7C15467-BA18-F833-9DCD-8A6F98D2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Some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feedback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from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IDRC review 1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AB5BD1-221D-26A4-6247-2D3B99912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14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F668CDA-C66C-A365-D14F-6C59D4BE6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Analysis review team composed of 11 senior colleagues established to ensure a correct and </a:t>
            </a:r>
            <a:r>
              <a:rPr lang="en-US" altLang="zh-CN" dirty="0"/>
              <a:t>timely publication of results in TDR</a:t>
            </a:r>
          </a:p>
          <a:p>
            <a:pPr lvl="1"/>
            <a:r>
              <a:rPr lang="en-US" dirty="0"/>
              <a:t>Presentation and motivation should be enforced and oriented to the scope of the present TDR: demonstrate the feasibility and the physics reach/potential of the reference detector</a:t>
            </a:r>
          </a:p>
          <a:p>
            <a:pPr lvl="1"/>
            <a:r>
              <a:rPr lang="en-US" dirty="0"/>
              <a:t>The discussion of each item listed in the benchmark table should be further addressed, e.g. what advantages/disadvantages are expected with/without the corresponding detector performance</a:t>
            </a:r>
          </a:p>
          <a:p>
            <a:r>
              <a:rPr lang="en-US" dirty="0"/>
              <a:t>Longer term </a:t>
            </a:r>
          </a:p>
          <a:p>
            <a:pPr lvl="1"/>
            <a:r>
              <a:rPr lang="en-US" dirty="0"/>
              <a:t>Tracking performance may be tested with exotic configuration (e.g. LLP)</a:t>
            </a:r>
          </a:p>
          <a:p>
            <a:pPr lvl="1"/>
            <a:r>
              <a:rPr lang="en-US" altLang="zh-CN" dirty="0"/>
              <a:t>Photon conversion can be considered/described in PFA</a:t>
            </a:r>
          </a:p>
          <a:p>
            <a:pPr lvl="1"/>
            <a:r>
              <a:rPr lang="en-US" dirty="0"/>
              <a:t>Might be better to have a separate chapter for jet flavor tagging, as JOI is almost an assembly of most of the sub-detectors, and and it would be interesting</a:t>
            </a:r>
            <a:r>
              <a:rPr lang="zh-CN" altLang="en-US" dirty="0"/>
              <a:t> </a:t>
            </a:r>
            <a:r>
              <a:rPr lang="en-US" altLang="zh-CN" dirty="0"/>
              <a:t>to give an “ideal vs. compromised” performance comparison of these sub-systems, and see how experimental systematic uncertainties can be derived in this AI approach</a:t>
            </a:r>
          </a:p>
          <a:p>
            <a:pPr lvl="1"/>
            <a:r>
              <a:rPr lang="en-US" dirty="0"/>
              <a:t>As the confusion matrix M11 suggests that JOI can distinguish b/c/s quarks from their antiquarks, physics benchmarks of flavor AFB measurements of b/c/s-quarks should be added</a:t>
            </a:r>
          </a:p>
          <a:p>
            <a:pPr lvl="1"/>
            <a:r>
              <a:rPr lang="en-US" dirty="0"/>
              <a:t>“Data challenges”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C7C15467-BA18-F833-9DCD-8A6F98D2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Some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feedback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from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IDRC review 2</a:t>
            </a: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AB5BD1-221D-26A4-6247-2D3B99912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29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C0B2C3C-414B-18C5-C5A7-CE41BD84E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6303946"/>
            <a:ext cx="10972800" cy="365125"/>
          </a:xfrm>
        </p:spPr>
        <p:txBody>
          <a:bodyPr>
            <a:normAutofit fontScale="62500" lnSpcReduction="20000"/>
          </a:bodyPr>
          <a:lstStyle/>
          <a:p>
            <a:endParaRPr 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76603735-1B58-2D37-0099-B49D781A2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Benchmarks and relevant Det. Perf.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EE3C43-4C65-52AC-B0CA-A0F62898B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00ADE07-D0E6-3720-B7BC-D11A81BA9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70" y="1412776"/>
            <a:ext cx="11712624" cy="42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338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zE5MTQ2NjhiZDkzZDk1NThlZGFhMDAyNjIzMjdhMzg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449</Words>
  <Application>Microsoft Macintosh PowerPoint</Application>
  <PresentationFormat>宽屏</PresentationFormat>
  <Paragraphs>27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等线</vt:lpstr>
      <vt:lpstr>微软雅黑</vt:lpstr>
      <vt:lpstr>Arial</vt:lpstr>
      <vt:lpstr>Arial Black</vt:lpstr>
      <vt:lpstr>Calibri</vt:lpstr>
      <vt:lpstr>Wingdings</vt:lpstr>
      <vt:lpstr>Office 主题</vt:lpstr>
      <vt:lpstr>Some feedback from IDRC review 1</vt:lpstr>
      <vt:lpstr>Some feedback from IDRC review 2</vt:lpstr>
      <vt:lpstr>Benchmarks and relevant Det. Perf.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C C</cp:lastModifiedBy>
  <cp:revision>2821</cp:revision>
  <cp:lastPrinted>2025-04-20T08:41:44Z</cp:lastPrinted>
  <dcterms:created xsi:type="dcterms:W3CDTF">2025-04-20T08:41:44Z</dcterms:created>
  <dcterms:modified xsi:type="dcterms:W3CDTF">2025-04-21T06:01:38Z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1830C3FADC3630C348B30468AACB1AA2_43</vt:lpwstr>
  </property>
  <property fmtid="{D5CDD505-2E9C-101B-9397-08002B2CF9AE}" pid="3" name="KSOProductBuildVer">
    <vt:lpwstr>2052-6.10.1.8873</vt:lpwstr>
  </property>
</Properties>
</file>