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7" r:id="rId2"/>
    <p:sldId id="366" r:id="rId3"/>
    <p:sldId id="373" r:id="rId4"/>
    <p:sldId id="256" r:id="rId5"/>
    <p:sldId id="367" r:id="rId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3" d="100"/>
          <a:sy n="113" d="100"/>
        </p:scale>
        <p:origin x="27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E89A94-6D33-451C-B601-985A2E8F99B9}" type="datetimeFigureOut">
              <a:rPr lang="zh-CN" altLang="en-US" smtClean="0"/>
              <a:t>2025/4/21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932874-CB4A-4EF1-977B-794B99408A9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66908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CDD4B37-EC29-4488-94CA-9849ABCCFC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BB92746D-71AB-44B4-89CC-370B3B0387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8184FD2-6F70-482D-9A84-E4C309F528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21CB4-11E5-49C2-8489-09C74C2054C3}" type="datetime1">
              <a:rPr lang="zh-CN" altLang="en-US" smtClean="0"/>
              <a:t>2025/4/21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89871FE-FA19-484C-A17A-3132AD519A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F8726BD-C264-4C8B-BAE8-86C980CA1B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7F4E7-5FAE-4044-AF63-D36936EC57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8135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057DE81-BC18-4AA0-A3AE-F8FB52C729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5CCB80A-0B5E-4CCC-B00B-D7D76323DF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4B0E659-C583-49A9-9F32-C466E73567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551E-F11E-463A-8BB5-2E58ED36A2D5}" type="datetime1">
              <a:rPr lang="zh-CN" altLang="en-US" smtClean="0"/>
              <a:t>2025/4/21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630791B-A15B-45D1-9258-E5585F694A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6C1CF15-FA0E-49A7-9D4E-DF4FC93EBB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7F4E7-5FAE-4044-AF63-D36936EC57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11636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27B2B894-1E08-4F4A-8689-82147A8C04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F206FCE0-E2E8-4FBC-9978-B0983385D2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FEB60CB-3F4B-4FC1-8853-8F26D6D64A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3B77E-8AE1-41C7-B844-67834068024E}" type="datetime1">
              <a:rPr lang="zh-CN" altLang="en-US" smtClean="0"/>
              <a:t>2025/4/21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A1E0FDB-D30A-4E3B-A6AE-51BDE7F540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EF6A1DD-9F93-49DA-9478-A3C9959FCE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7F4E7-5FAE-4044-AF63-D36936EC57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20187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7E9FA20-0547-4E7E-A99E-8F8324D18A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A4E5F6C-6ECA-4624-81D8-F28BA4D20D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C3B73F3-E0B1-4B13-AFF2-5757E5947F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CFFC4-0E65-417C-BFD0-50EAAA00ABA7}" type="datetime1">
              <a:rPr lang="zh-CN" altLang="en-US" smtClean="0"/>
              <a:t>2025/4/21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3B5035F-CA23-49F2-9491-EED13AA651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FCCE4F0-FE59-4F1C-BDBE-D711C1B85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7F4E7-5FAE-4044-AF63-D36936EC57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46689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96F0793-28C7-40FD-9E86-82B6360AD1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8A8D742-F023-49D5-A670-83B2745785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24AAD47-930A-418B-989B-7B809E3207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7024A-835A-4357-AFCC-C8E3DB7D776B}" type="datetime1">
              <a:rPr lang="zh-CN" altLang="en-US" smtClean="0"/>
              <a:t>2025/4/21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F592BC5-AD4E-481A-B8FF-44B40902B2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2561EF5-FFD2-40C2-A554-3FBE0B7CC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7F4E7-5FAE-4044-AF63-D36936EC57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16590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9A8E924-65AD-41DA-8792-BEBAB7D79C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078D83A-55A1-4699-A48D-A95F3C8AA6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8C7F0F40-36F0-418A-8254-A690E02BE2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4E32F6B-50F7-4F06-BDA4-84C8A6EE0E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EE556-9983-4CAE-90D1-2DCF5AA78B91}" type="datetime1">
              <a:rPr lang="zh-CN" altLang="en-US" smtClean="0"/>
              <a:t>2025/4/21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57ED178-8698-4AB6-AED2-3BFA39BE8D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3C447DD-B56D-439F-9012-734F148D6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7F4E7-5FAE-4044-AF63-D36936EC57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30098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15FA7B1-2D1E-41C7-9FF9-76438E02C0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DD192D7-96CD-4894-A745-041678CF42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FE3864A-FBB6-4C5E-86EE-C0AC5BED83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5803A403-E8DB-411A-A973-AE90EE15BD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0A7CA154-9DB3-468C-9045-6AEE4DC85A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1E115F9C-A281-418D-BF7C-BBBBF45B09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62DE7-7E26-494B-AA38-7C05BA37BAAC}" type="datetime1">
              <a:rPr lang="zh-CN" altLang="en-US" smtClean="0"/>
              <a:t>2025/4/21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CFF84F55-DA66-4D90-9505-D341A0EF7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34F37741-DE42-43B5-8AEE-546CFBEB2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7F4E7-5FAE-4044-AF63-D36936EC57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47532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D9024AD-435F-43F2-8B4A-A6D43E4B65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23647D89-FF9C-4C81-A2BB-AE6B68604C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6B045-59F5-46BB-8858-CB9A45A84DBA}" type="datetime1">
              <a:rPr lang="zh-CN" altLang="en-US" smtClean="0"/>
              <a:t>2025/4/21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0CDD962E-856D-4191-B31C-72460F668B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3DBCF9E-B9D0-4D33-A174-65787A39B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7F4E7-5FAE-4044-AF63-D36936EC57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12288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FCA4DD83-7184-4C44-9A7A-5BC4585784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30F72-C8C8-4B14-9034-ECAF62AE8935}" type="datetime1">
              <a:rPr lang="zh-CN" altLang="en-US" smtClean="0"/>
              <a:t>2025/4/21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F02593B-06BB-4F14-9127-28EF6B13BE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079E090-B14C-4E4A-BB64-43ED7D426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7F4E7-5FAE-4044-AF63-D36936EC57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86588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AD173E7-6081-4B96-9F42-27A6C693EF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BE0C56E-EE83-4EDD-B9EB-6A5DF0145C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C65181E-B633-402E-A4E0-FD2E8121DE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57405DB-E371-4F48-82F5-F448B16E2D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53E6E-F0F1-43F2-9873-3C276F3291F3}" type="datetime1">
              <a:rPr lang="zh-CN" altLang="en-US" smtClean="0"/>
              <a:t>2025/4/21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D0FCE0F-0A8B-4587-93CC-6C01F64A52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090552F-4169-4332-A4F1-CEB19C2EF3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7F4E7-5FAE-4044-AF63-D36936EC57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8075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BE34588-3159-4340-B8A4-736E66977F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E7AA0471-BD12-4AB3-979B-E466C9F426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3AAC534A-D2E7-4D93-A6A5-C8C1EF6E30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ABCCE9D-1305-43E6-9731-25773ADA2B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3A9AB-791B-4BA1-84E9-A2DC4D4BEF33}" type="datetime1">
              <a:rPr lang="zh-CN" altLang="en-US" smtClean="0"/>
              <a:t>2025/4/21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78636DB-E5FD-42BD-ABBB-2658CAFA1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BD04566-65F1-48FD-BD11-FC4EEF87D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7F4E7-5FAE-4044-AF63-D36936EC57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3298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54D7CB80-5B1B-4227-9258-2F888A8DBC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825722C-6268-4990-97F7-C92219CF53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1ABC69B-82D0-40A7-8A1F-3BBECB403C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C8181C-5ECC-41FA-BAE4-53285FE07CBF}" type="datetime1">
              <a:rPr lang="zh-CN" altLang="en-US" smtClean="0"/>
              <a:t>2025/4/21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6DFF436-4FF7-4E22-858A-E3C07EB4BA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ADA4D6B-4AE5-4E2E-A989-56105DB841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37F4E7-5FAE-4044-AF63-D36936EC57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2225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3689207D-455D-49E0-AFE4-8B24B873562E}"/>
              </a:ext>
            </a:extLst>
          </p:cNvPr>
          <p:cNvSpPr txBox="1"/>
          <p:nvPr/>
        </p:nvSpPr>
        <p:spPr>
          <a:xfrm>
            <a:off x="1084385" y="2843489"/>
            <a:ext cx="101498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dirty="0">
                <a:latin typeface="Bodoni MT" panose="02070603080606020203" pitchFamily="18" charset="0"/>
              </a:rPr>
              <a:t>Status Report:</a:t>
            </a:r>
            <a:r>
              <a:rPr lang="zh-CN" altLang="en-US" sz="6000" dirty="0">
                <a:latin typeface="Bodoni MT" panose="02070603080606020203" pitchFamily="18" charset="0"/>
              </a:rPr>
              <a:t> </a:t>
            </a:r>
            <a:r>
              <a:rPr lang="en-US" altLang="zh-CN" sz="6000" dirty="0">
                <a:latin typeface="Bodoni MT" panose="02070603080606020203" pitchFamily="18" charset="0"/>
              </a:rPr>
              <a:t>H</a:t>
            </a:r>
            <a:r>
              <a:rPr lang="zh-CN" altLang="en-US" sz="6000" dirty="0">
                <a:latin typeface="Bodoni MT" panose="02070603080606020203" pitchFamily="18" charset="0"/>
              </a:rPr>
              <a:t> </a:t>
            </a:r>
            <a:r>
              <a:rPr lang="en-US" altLang="zh-CN" sz="6000" dirty="0">
                <a:latin typeface="Bodoni MT" panose="02070603080606020203" pitchFamily="18" charset="0"/>
              </a:rPr>
              <a:t>Recoil Mass</a:t>
            </a:r>
            <a:endParaRPr lang="zh-CN" altLang="en-US" sz="6000" dirty="0">
              <a:latin typeface="Bodoni MT" panose="02070603080606020203" pitchFamily="18" charset="0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2A2D6F27-46A6-44D6-831A-BFFF203D1F58}"/>
              </a:ext>
            </a:extLst>
          </p:cNvPr>
          <p:cNvSpPr txBox="1"/>
          <p:nvPr/>
        </p:nvSpPr>
        <p:spPr>
          <a:xfrm>
            <a:off x="8137781" y="4136362"/>
            <a:ext cx="20717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latin typeface="Bodoni MT" panose="02070603080606020203" pitchFamily="18" charset="0"/>
              </a:rPr>
              <a:t>Yuji Li</a:t>
            </a:r>
            <a:endParaRPr lang="zh-CN" altLang="en-US" sz="3600" dirty="0">
              <a:latin typeface="Bodoni MT" panose="02070603080606020203" pitchFamily="18" charset="0"/>
            </a:endParaRPr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id="{E2D4D9B7-170F-4FA9-88F5-AA5D7C827179}"/>
              </a:ext>
            </a:extLst>
          </p:cNvPr>
          <p:cNvSpPr txBox="1"/>
          <p:nvPr/>
        </p:nvSpPr>
        <p:spPr>
          <a:xfrm>
            <a:off x="8787299" y="1020353"/>
            <a:ext cx="34934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+mn-ea"/>
              </a:rPr>
              <a:t>24/3/2025</a:t>
            </a:r>
            <a:endParaRPr lang="en-US" dirty="0">
              <a:latin typeface="+mn-ea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94F0C7D9-F931-48D1-A028-87111D96C7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7023"/>
            <a:ext cx="2168770" cy="1695993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B93CCB71-D3D2-4805-B289-78F4FBFF07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267" y="5059904"/>
            <a:ext cx="1746162" cy="1177443"/>
          </a:xfrm>
          <a:prstGeom prst="rect">
            <a:avLst/>
          </a:prstGeom>
        </p:spPr>
      </p:pic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6544CF61-E27E-482F-93C3-6F6DF0394C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7F4E7-5FAE-4044-AF63-D36936EC576A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59508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9FE8C7E6-9472-4652-8BE9-BD8AD9A53822}"/>
              </a:ext>
            </a:extLst>
          </p:cNvPr>
          <p:cNvSpPr txBox="1"/>
          <p:nvPr/>
        </p:nvSpPr>
        <p:spPr>
          <a:xfrm>
            <a:off x="243736" y="278973"/>
            <a:ext cx="7681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latin typeface="Bodoni MT" panose="02070603080606020203" pitchFamily="18" charset="0"/>
              </a:rPr>
              <a:t>Status</a:t>
            </a:r>
            <a:endParaRPr lang="zh-CN" altLang="en-US" sz="3600" dirty="0">
              <a:latin typeface="Bodoni MT" panose="02070603080606020203" pitchFamily="18" charset="0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74B5748D-82EC-455B-8690-CE3428148A5D}"/>
              </a:ext>
            </a:extLst>
          </p:cNvPr>
          <p:cNvSpPr txBox="1"/>
          <p:nvPr/>
        </p:nvSpPr>
        <p:spPr>
          <a:xfrm>
            <a:off x="965096" y="1081613"/>
            <a:ext cx="7681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800" dirty="0">
                <a:latin typeface="Bodoni MT" panose="02070603080606020203" pitchFamily="18" charset="0"/>
              </a:rPr>
              <a:t>Validation for </a:t>
            </a:r>
            <a:r>
              <a:rPr lang="en-US" altLang="zh-CN" sz="2800" dirty="0" err="1">
                <a:latin typeface="Bodoni MT" panose="02070603080606020203" pitchFamily="18" charset="0"/>
              </a:rPr>
              <a:t>MuID</a:t>
            </a:r>
            <a:r>
              <a:rPr lang="en-US" altLang="zh-CN" sz="2800" dirty="0">
                <a:latin typeface="Bodoni MT" panose="02070603080606020203" pitchFamily="18" charset="0"/>
              </a:rPr>
              <a:t> in all Samples</a:t>
            </a:r>
            <a:endParaRPr lang="zh-CN" altLang="en-US" sz="2800" dirty="0">
              <a:latin typeface="Bodoni MT" panose="02070603080606020203" pitchFamily="18" charset="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2FF4D225-5DE4-4BA3-BFD5-40736F8455A7}"/>
              </a:ext>
            </a:extLst>
          </p:cNvPr>
          <p:cNvSpPr txBox="1"/>
          <p:nvPr/>
        </p:nvSpPr>
        <p:spPr>
          <a:xfrm>
            <a:off x="965096" y="1863337"/>
            <a:ext cx="7681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800" dirty="0">
                <a:latin typeface="Bodoni MT" panose="02070603080606020203" pitchFamily="18" charset="0"/>
              </a:rPr>
              <a:t>New cut-flow checking with PID</a:t>
            </a:r>
            <a:endParaRPr lang="zh-CN" altLang="en-US" sz="2800" dirty="0">
              <a:latin typeface="Bodoni MT" panose="02070603080606020203" pitchFamily="18" charset="0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C090D808-C456-42C2-B5AD-A721360601D6}"/>
              </a:ext>
            </a:extLst>
          </p:cNvPr>
          <p:cNvSpPr txBox="1"/>
          <p:nvPr/>
        </p:nvSpPr>
        <p:spPr>
          <a:xfrm>
            <a:off x="965096" y="2692284"/>
            <a:ext cx="7681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800" dirty="0">
                <a:latin typeface="Bodoni MT" panose="02070603080606020203" pitchFamily="18" charset="0"/>
              </a:rPr>
              <a:t>PID WP: 90% &amp; 20&lt;p&lt;80 for each muon</a:t>
            </a:r>
            <a:endParaRPr lang="zh-CN" altLang="en-US" sz="2800" dirty="0">
              <a:latin typeface="Bodoni MT" panose="02070603080606020203" pitchFamily="18" charset="0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79F13B32-DC89-4CC7-99A1-FEF6BC3E95D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064" b="13062"/>
          <a:stretch/>
        </p:blipFill>
        <p:spPr>
          <a:xfrm>
            <a:off x="2290859" y="4364172"/>
            <a:ext cx="3417485" cy="734881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684331A2-F42E-449E-BDAB-9C27E1EBEA62}"/>
              </a:ext>
            </a:extLst>
          </p:cNvPr>
          <p:cNvSpPr txBox="1"/>
          <p:nvPr/>
        </p:nvSpPr>
        <p:spPr>
          <a:xfrm>
            <a:off x="965096" y="3581673"/>
            <a:ext cx="7681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800" dirty="0">
                <a:latin typeface="Bodoni MT" panose="02070603080606020203" pitchFamily="18" charset="0"/>
              </a:rPr>
              <a:t>Best Z candidate: </a:t>
            </a:r>
            <a:r>
              <a:rPr lang="en-US" altLang="zh-CN" sz="2800" dirty="0" err="1">
                <a:latin typeface="Bodoni MT" panose="02070603080606020203" pitchFamily="18" charset="0"/>
              </a:rPr>
              <a:t>mimimize</a:t>
            </a:r>
            <a:r>
              <a:rPr lang="en-US" altLang="zh-CN" sz="2800" dirty="0">
                <a:latin typeface="Bodoni MT" panose="02070603080606020203" pitchFamily="18" charset="0"/>
              </a:rPr>
              <a:t> the </a:t>
            </a:r>
            <a:r>
              <a:rPr lang="en-US" altLang="zh-CN" sz="2800" dirty="0" err="1">
                <a:latin typeface="Bodoni MT" panose="02070603080606020203" pitchFamily="18" charset="0"/>
              </a:rPr>
              <a:t>chisquare</a:t>
            </a:r>
            <a:endParaRPr lang="zh-CN" altLang="en-US" sz="2800" dirty="0">
              <a:latin typeface="Bodoni MT" panose="02070603080606020203" pitchFamily="18" charset="0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5E2168CA-15A1-47B5-90D3-3DB30866CE8C}"/>
              </a:ext>
            </a:extLst>
          </p:cNvPr>
          <p:cNvSpPr txBox="1"/>
          <p:nvPr/>
        </p:nvSpPr>
        <p:spPr>
          <a:xfrm>
            <a:off x="965096" y="5360452"/>
            <a:ext cx="7681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800" dirty="0">
                <a:latin typeface="Bodoni MT" panose="02070603080606020203" pitchFamily="18" charset="0"/>
              </a:rPr>
              <a:t>Limitation: Low statistic for fitting</a:t>
            </a:r>
            <a:endParaRPr lang="zh-CN" altLang="en-US" sz="2800" dirty="0">
              <a:latin typeface="Bodoni MT" panose="02070603080606020203" pitchFamily="18" charset="0"/>
            </a:endParaRP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A300132B-BB86-44AC-81AE-004175B94F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7F4E7-5FAE-4044-AF63-D36936EC576A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88467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4CFC0A6C-88CF-41AF-A90B-B5A68DA14E1F}"/>
              </a:ext>
            </a:extLst>
          </p:cNvPr>
          <p:cNvSpPr txBox="1"/>
          <p:nvPr/>
        </p:nvSpPr>
        <p:spPr>
          <a:xfrm>
            <a:off x="168967" y="0"/>
            <a:ext cx="10913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latin typeface="Bodoni MT" panose="02070603080606020203" pitchFamily="18" charset="0"/>
              </a:rPr>
              <a:t>Event Selections: Summary and </a:t>
            </a:r>
            <a:r>
              <a:rPr lang="en-US" altLang="zh-CN" sz="3600" dirty="0" err="1">
                <a:latin typeface="Bodoni MT" panose="02070603080606020203" pitchFamily="18" charset="0"/>
              </a:rPr>
              <a:t>cutflow</a:t>
            </a:r>
            <a:r>
              <a:rPr lang="en-US" altLang="zh-CN" sz="3600" dirty="0">
                <a:latin typeface="Bodoni MT" panose="02070603080606020203" pitchFamily="18" charset="0"/>
              </a:rPr>
              <a:t>(PID)</a:t>
            </a:r>
            <a:endParaRPr lang="zh-CN" altLang="en-US" sz="3600" dirty="0">
              <a:latin typeface="Bodoni MT" panose="02070603080606020203" pitchFamily="18" charset="0"/>
            </a:endParaRPr>
          </a:p>
        </p:txBody>
      </p:sp>
      <p:graphicFrame>
        <p:nvGraphicFramePr>
          <p:cNvPr id="5" name="表格 6">
            <a:extLst>
              <a:ext uri="{FF2B5EF4-FFF2-40B4-BE49-F238E27FC236}">
                <a16:creationId xmlns:a16="http://schemas.microsoft.com/office/drawing/2014/main" id="{136950E8-9296-4F2F-A984-A353B6615F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0370260"/>
              </p:ext>
            </p:extLst>
          </p:nvPr>
        </p:nvGraphicFramePr>
        <p:xfrm>
          <a:off x="168967" y="646331"/>
          <a:ext cx="11521548" cy="61998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0172">
                  <a:extLst>
                    <a:ext uri="{9D8B030D-6E8A-4147-A177-3AD203B41FA5}">
                      <a16:colId xmlns:a16="http://schemas.microsoft.com/office/drawing/2014/main" val="348054205"/>
                    </a:ext>
                  </a:extLst>
                </a:gridCol>
                <a:gridCol w="1371692">
                  <a:extLst>
                    <a:ext uri="{9D8B030D-6E8A-4147-A177-3AD203B41FA5}">
                      <a16:colId xmlns:a16="http://schemas.microsoft.com/office/drawing/2014/main" val="3051602786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val="1797441669"/>
                    </a:ext>
                  </a:extLst>
                </a:gridCol>
                <a:gridCol w="1473200">
                  <a:extLst>
                    <a:ext uri="{9D8B030D-6E8A-4147-A177-3AD203B41FA5}">
                      <a16:colId xmlns:a16="http://schemas.microsoft.com/office/drawing/2014/main" val="375590259"/>
                    </a:ext>
                  </a:extLst>
                </a:gridCol>
                <a:gridCol w="1412196">
                  <a:extLst>
                    <a:ext uri="{9D8B030D-6E8A-4147-A177-3AD203B41FA5}">
                      <a16:colId xmlns:a16="http://schemas.microsoft.com/office/drawing/2014/main" val="4089158753"/>
                    </a:ext>
                  </a:extLst>
                </a:gridCol>
                <a:gridCol w="1280172">
                  <a:extLst>
                    <a:ext uri="{9D8B030D-6E8A-4147-A177-3AD203B41FA5}">
                      <a16:colId xmlns:a16="http://schemas.microsoft.com/office/drawing/2014/main" val="1269653967"/>
                    </a:ext>
                  </a:extLst>
                </a:gridCol>
                <a:gridCol w="1280172">
                  <a:extLst>
                    <a:ext uri="{9D8B030D-6E8A-4147-A177-3AD203B41FA5}">
                      <a16:colId xmlns:a16="http://schemas.microsoft.com/office/drawing/2014/main" val="3378588666"/>
                    </a:ext>
                  </a:extLst>
                </a:gridCol>
                <a:gridCol w="1280172">
                  <a:extLst>
                    <a:ext uri="{9D8B030D-6E8A-4147-A177-3AD203B41FA5}">
                      <a16:colId xmlns:a16="http://schemas.microsoft.com/office/drawing/2014/main" val="696462385"/>
                    </a:ext>
                  </a:extLst>
                </a:gridCol>
                <a:gridCol w="1280172">
                  <a:extLst>
                    <a:ext uri="{9D8B030D-6E8A-4147-A177-3AD203B41FA5}">
                      <a16:colId xmlns:a16="http://schemas.microsoft.com/office/drawing/2014/main" val="3196433493"/>
                    </a:ext>
                  </a:extLst>
                </a:gridCol>
              </a:tblGrid>
              <a:tr h="491497"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Process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zz_l0mumu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4mu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sznu_l0mumu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sl0mu_down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sl0mu_up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 err="1"/>
                        <a:t>zzorww_ll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2fermion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H-&gt;incl.</a:t>
                      </a:r>
                      <a:endParaRPr lang="zh-CN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5914468"/>
                  </a:ext>
                </a:extLst>
              </a:tr>
              <a:tr h="491497">
                <a:tc>
                  <a:txBody>
                    <a:bodyPr/>
                    <a:lstStyle/>
                    <a:p>
                      <a:r>
                        <a:rPr lang="en-US" altLang="zh-CN" dirty="0" err="1"/>
                        <a:t>xs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19.38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15.56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43.32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136.14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87.39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221.1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5332.71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6.77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9642840"/>
                  </a:ext>
                </a:extLst>
              </a:tr>
              <a:tr h="578406">
                <a:tc>
                  <a:txBody>
                    <a:bodyPr/>
                    <a:lstStyle/>
                    <a:p>
                      <a:r>
                        <a:rPr lang="en-US" altLang="zh-CN" dirty="0"/>
                        <a:t>input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40000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40000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40000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40000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40000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40000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40000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40000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5927644"/>
                  </a:ext>
                </a:extLst>
              </a:tr>
              <a:tr h="578406">
                <a:tc>
                  <a:txBody>
                    <a:bodyPr/>
                    <a:lstStyle/>
                    <a:p>
                      <a:r>
                        <a:rPr lang="en-US" altLang="zh-CN" dirty="0"/>
                        <a:t>2 muons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10179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14600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6304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9889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8940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11117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4056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30691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6820239"/>
                  </a:ext>
                </a:extLst>
              </a:tr>
              <a:tr h="578406">
                <a:tc>
                  <a:txBody>
                    <a:bodyPr/>
                    <a:lstStyle/>
                    <a:p>
                      <a:r>
                        <a:rPr lang="en-US" altLang="zh-CN" dirty="0"/>
                        <a:t>110&lt;recoil mass&lt;150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2156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5166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2048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2166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2008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4221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1544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29961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9835397"/>
                  </a:ext>
                </a:extLst>
              </a:tr>
              <a:tr h="578406">
                <a:tc>
                  <a:txBody>
                    <a:bodyPr/>
                    <a:lstStyle/>
                    <a:p>
                      <a:r>
                        <a:rPr lang="en-US" altLang="zh-CN" dirty="0"/>
                        <a:t>MEZ&lt;50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1264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3470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1355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1951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1760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3446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557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29586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7381909"/>
                  </a:ext>
                </a:extLst>
              </a:tr>
              <a:tr h="578406">
                <a:tc>
                  <a:txBody>
                    <a:bodyPr/>
                    <a:lstStyle/>
                    <a:p>
                      <a:r>
                        <a:rPr lang="en-US" altLang="zh-CN" dirty="0" err="1"/>
                        <a:t>E_ll</a:t>
                      </a:r>
                      <a:r>
                        <a:rPr lang="en-US" altLang="zh-CN" dirty="0"/>
                        <a:t>&lt;110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1137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3145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1222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1762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1581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2399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464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29396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0837176"/>
                  </a:ext>
                </a:extLst>
              </a:tr>
              <a:tr h="578406">
                <a:tc>
                  <a:txBody>
                    <a:bodyPr/>
                    <a:lstStyle/>
                    <a:p>
                      <a:r>
                        <a:rPr lang="en-US" altLang="zh-CN" dirty="0"/>
                        <a:t>20&lt;</a:t>
                      </a:r>
                      <a:r>
                        <a:rPr lang="en-US" altLang="zh-CN" dirty="0" err="1"/>
                        <a:t>P_ll</a:t>
                      </a:r>
                      <a:r>
                        <a:rPr lang="en-US" altLang="zh-CN" dirty="0"/>
                        <a:t>&lt;60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778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1926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855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1144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999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1454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90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26347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5156183"/>
                  </a:ext>
                </a:extLst>
              </a:tr>
              <a:tr h="578406">
                <a:tc>
                  <a:txBody>
                    <a:bodyPr/>
                    <a:lstStyle/>
                    <a:p>
                      <a:r>
                        <a:rPr lang="en-US" altLang="zh-CN" dirty="0"/>
                        <a:t>50&lt;</a:t>
                      </a:r>
                      <a:r>
                        <a:rPr lang="en-US" altLang="zh-CN" dirty="0" err="1"/>
                        <a:t>m_ll</a:t>
                      </a:r>
                      <a:r>
                        <a:rPr lang="en-US" altLang="zh-CN" dirty="0"/>
                        <a:t>&lt;120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772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1696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845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918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767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1413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highlight>
                            <a:srgbClr val="FFFF00"/>
                          </a:highlight>
                        </a:rPr>
                        <a:t>90</a:t>
                      </a:r>
                      <a:endParaRPr lang="zh-CN" altLang="en-US" dirty="0">
                        <a:highlight>
                          <a:srgbClr val="FFFF00"/>
                        </a:highligh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26324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6671956"/>
                  </a:ext>
                </a:extLst>
              </a:tr>
              <a:tr h="491497">
                <a:tc>
                  <a:txBody>
                    <a:bodyPr/>
                    <a:lstStyle/>
                    <a:p>
                      <a:r>
                        <a:rPr lang="en-US" altLang="zh-CN" dirty="0"/>
                        <a:t>selected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390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1696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845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918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767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1413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highlight>
                            <a:srgbClr val="FFFF00"/>
                          </a:highlight>
                        </a:rPr>
                        <a:t>90</a:t>
                      </a:r>
                      <a:endParaRPr lang="zh-CN" altLang="en-US" dirty="0">
                        <a:highlight>
                          <a:srgbClr val="FFFF00"/>
                        </a:highligh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26324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4519313"/>
                  </a:ext>
                </a:extLst>
              </a:tr>
              <a:tr h="491497">
                <a:tc>
                  <a:txBody>
                    <a:bodyPr/>
                    <a:lstStyle/>
                    <a:p>
                      <a:r>
                        <a:rPr lang="en-US" altLang="zh-CN" dirty="0"/>
                        <a:t>eff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0.0193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0.0424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0.0211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0.0229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0.0192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0.0353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highlight>
                            <a:srgbClr val="FFFF00"/>
                          </a:highlight>
                        </a:rPr>
                        <a:t>0.002</a:t>
                      </a:r>
                      <a:endParaRPr lang="zh-CN" altLang="en-US" dirty="0">
                        <a:highlight>
                          <a:srgbClr val="FFFF00"/>
                        </a:highligh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0.658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7882030"/>
                  </a:ext>
                </a:extLst>
              </a:tr>
            </a:tbl>
          </a:graphicData>
        </a:graphic>
      </p:graphicFrame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F18C3492-DB5C-4F5B-996A-D49E1BD4F9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7F4E7-5FAE-4044-AF63-D36936EC576A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57691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4CFC0A6C-88CF-41AF-A90B-B5A68DA14E1F}"/>
              </a:ext>
            </a:extLst>
          </p:cNvPr>
          <p:cNvSpPr txBox="1"/>
          <p:nvPr/>
        </p:nvSpPr>
        <p:spPr>
          <a:xfrm>
            <a:off x="168967" y="0"/>
            <a:ext cx="104397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latin typeface="Bodoni MT" panose="02070603080606020203" pitchFamily="18" charset="0"/>
              </a:rPr>
              <a:t>Event Selections: Summary and </a:t>
            </a:r>
            <a:r>
              <a:rPr lang="en-US" altLang="zh-CN" sz="3600" dirty="0" err="1">
                <a:latin typeface="Bodoni MT" panose="02070603080606020203" pitchFamily="18" charset="0"/>
              </a:rPr>
              <a:t>cutflow</a:t>
            </a:r>
            <a:r>
              <a:rPr lang="en-US" altLang="zh-CN" sz="3600" dirty="0">
                <a:latin typeface="Bodoni MT" panose="02070603080606020203" pitchFamily="18" charset="0"/>
              </a:rPr>
              <a:t>(</a:t>
            </a:r>
            <a:r>
              <a:rPr lang="en-US" altLang="zh-CN" sz="3600" dirty="0" err="1">
                <a:latin typeface="Bodoni MT" panose="02070603080606020203" pitchFamily="18" charset="0"/>
              </a:rPr>
              <a:t>GENMatch</a:t>
            </a:r>
            <a:r>
              <a:rPr lang="en-US" altLang="zh-CN" sz="3600" dirty="0">
                <a:latin typeface="Bodoni MT" panose="02070603080606020203" pitchFamily="18" charset="0"/>
              </a:rPr>
              <a:t>)</a:t>
            </a:r>
            <a:endParaRPr lang="zh-CN" altLang="en-US" sz="3600" dirty="0">
              <a:latin typeface="Bodoni MT" panose="02070603080606020203" pitchFamily="18" charset="0"/>
            </a:endParaRPr>
          </a:p>
        </p:txBody>
      </p:sp>
      <p:graphicFrame>
        <p:nvGraphicFramePr>
          <p:cNvPr id="5" name="表格 6">
            <a:extLst>
              <a:ext uri="{FF2B5EF4-FFF2-40B4-BE49-F238E27FC236}">
                <a16:creationId xmlns:a16="http://schemas.microsoft.com/office/drawing/2014/main" id="{136950E8-9296-4F2F-A984-A353B6615F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4679939"/>
              </p:ext>
            </p:extLst>
          </p:nvPr>
        </p:nvGraphicFramePr>
        <p:xfrm>
          <a:off x="168967" y="646331"/>
          <a:ext cx="11521548" cy="61998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0172">
                  <a:extLst>
                    <a:ext uri="{9D8B030D-6E8A-4147-A177-3AD203B41FA5}">
                      <a16:colId xmlns:a16="http://schemas.microsoft.com/office/drawing/2014/main" val="348054205"/>
                    </a:ext>
                  </a:extLst>
                </a:gridCol>
                <a:gridCol w="1371692">
                  <a:extLst>
                    <a:ext uri="{9D8B030D-6E8A-4147-A177-3AD203B41FA5}">
                      <a16:colId xmlns:a16="http://schemas.microsoft.com/office/drawing/2014/main" val="3051602786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val="1797441669"/>
                    </a:ext>
                  </a:extLst>
                </a:gridCol>
                <a:gridCol w="1473200">
                  <a:extLst>
                    <a:ext uri="{9D8B030D-6E8A-4147-A177-3AD203B41FA5}">
                      <a16:colId xmlns:a16="http://schemas.microsoft.com/office/drawing/2014/main" val="375590259"/>
                    </a:ext>
                  </a:extLst>
                </a:gridCol>
                <a:gridCol w="1412196">
                  <a:extLst>
                    <a:ext uri="{9D8B030D-6E8A-4147-A177-3AD203B41FA5}">
                      <a16:colId xmlns:a16="http://schemas.microsoft.com/office/drawing/2014/main" val="4089158753"/>
                    </a:ext>
                  </a:extLst>
                </a:gridCol>
                <a:gridCol w="1280172">
                  <a:extLst>
                    <a:ext uri="{9D8B030D-6E8A-4147-A177-3AD203B41FA5}">
                      <a16:colId xmlns:a16="http://schemas.microsoft.com/office/drawing/2014/main" val="1269653967"/>
                    </a:ext>
                  </a:extLst>
                </a:gridCol>
                <a:gridCol w="1280172">
                  <a:extLst>
                    <a:ext uri="{9D8B030D-6E8A-4147-A177-3AD203B41FA5}">
                      <a16:colId xmlns:a16="http://schemas.microsoft.com/office/drawing/2014/main" val="3378588666"/>
                    </a:ext>
                  </a:extLst>
                </a:gridCol>
                <a:gridCol w="1280172">
                  <a:extLst>
                    <a:ext uri="{9D8B030D-6E8A-4147-A177-3AD203B41FA5}">
                      <a16:colId xmlns:a16="http://schemas.microsoft.com/office/drawing/2014/main" val="696462385"/>
                    </a:ext>
                  </a:extLst>
                </a:gridCol>
                <a:gridCol w="1280172">
                  <a:extLst>
                    <a:ext uri="{9D8B030D-6E8A-4147-A177-3AD203B41FA5}">
                      <a16:colId xmlns:a16="http://schemas.microsoft.com/office/drawing/2014/main" val="3196433493"/>
                    </a:ext>
                  </a:extLst>
                </a:gridCol>
              </a:tblGrid>
              <a:tr h="491497"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Process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zz_l0mumu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4mu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sznu_l0mumu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sl0mu_down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sl0mu_up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 err="1"/>
                        <a:t>zzorww_ll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2fermion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H-&gt;incl.</a:t>
                      </a:r>
                      <a:endParaRPr lang="zh-CN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5914468"/>
                  </a:ext>
                </a:extLst>
              </a:tr>
              <a:tr h="491497">
                <a:tc>
                  <a:txBody>
                    <a:bodyPr/>
                    <a:lstStyle/>
                    <a:p>
                      <a:r>
                        <a:rPr lang="en-US" altLang="zh-CN" dirty="0" err="1"/>
                        <a:t>xs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19.38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15.56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43.32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136.14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87.39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221.1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5332.71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6.77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9642840"/>
                  </a:ext>
                </a:extLst>
              </a:tr>
              <a:tr h="578406">
                <a:tc>
                  <a:txBody>
                    <a:bodyPr/>
                    <a:lstStyle/>
                    <a:p>
                      <a:r>
                        <a:rPr lang="en-US" altLang="zh-CN" dirty="0"/>
                        <a:t>input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20000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20000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19800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18400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18600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20000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98000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44000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5927644"/>
                  </a:ext>
                </a:extLst>
              </a:tr>
              <a:tr h="578406">
                <a:tc>
                  <a:txBody>
                    <a:bodyPr/>
                    <a:lstStyle/>
                    <a:p>
                      <a:r>
                        <a:rPr lang="en-US" altLang="zh-CN" dirty="0"/>
                        <a:t>2 muons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4842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6923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2953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4386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4053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5584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10391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34690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6820239"/>
                  </a:ext>
                </a:extLst>
              </a:tr>
              <a:tr h="578406">
                <a:tc>
                  <a:txBody>
                    <a:bodyPr/>
                    <a:lstStyle/>
                    <a:p>
                      <a:r>
                        <a:rPr lang="en-US" altLang="zh-CN" dirty="0"/>
                        <a:t>110&lt;recoil mass&lt;150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1063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2383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1001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976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957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2209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3802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33636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9835397"/>
                  </a:ext>
                </a:extLst>
              </a:tr>
              <a:tr h="578406">
                <a:tc>
                  <a:txBody>
                    <a:bodyPr/>
                    <a:lstStyle/>
                    <a:p>
                      <a:r>
                        <a:rPr lang="en-US" altLang="zh-CN" dirty="0"/>
                        <a:t>MEZ&lt;50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676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1768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681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929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904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1834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1506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33267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7381909"/>
                  </a:ext>
                </a:extLst>
              </a:tr>
              <a:tr h="578406">
                <a:tc>
                  <a:txBody>
                    <a:bodyPr/>
                    <a:lstStyle/>
                    <a:p>
                      <a:r>
                        <a:rPr lang="en-US" altLang="zh-CN" dirty="0" err="1"/>
                        <a:t>E_ll</a:t>
                      </a:r>
                      <a:r>
                        <a:rPr lang="en-US" altLang="zh-CN" dirty="0"/>
                        <a:t>&lt;110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607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1514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630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830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818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1291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933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33052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0837176"/>
                  </a:ext>
                </a:extLst>
              </a:tr>
              <a:tr h="578406">
                <a:tc>
                  <a:txBody>
                    <a:bodyPr/>
                    <a:lstStyle/>
                    <a:p>
                      <a:r>
                        <a:rPr lang="en-US" altLang="zh-CN" dirty="0"/>
                        <a:t>20&lt;</a:t>
                      </a:r>
                      <a:r>
                        <a:rPr lang="en-US" altLang="zh-CN" dirty="0" err="1"/>
                        <a:t>P_ll</a:t>
                      </a:r>
                      <a:r>
                        <a:rPr lang="en-US" altLang="zh-CN" dirty="0"/>
                        <a:t>&lt;60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402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933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434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514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518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812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133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29780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5156183"/>
                  </a:ext>
                </a:extLst>
              </a:tr>
              <a:tr h="578406">
                <a:tc>
                  <a:txBody>
                    <a:bodyPr/>
                    <a:lstStyle/>
                    <a:p>
                      <a:r>
                        <a:rPr lang="en-US" altLang="zh-CN" dirty="0"/>
                        <a:t>50&lt;</a:t>
                      </a:r>
                      <a:r>
                        <a:rPr lang="en-US" altLang="zh-CN" dirty="0" err="1"/>
                        <a:t>m_ll</a:t>
                      </a:r>
                      <a:r>
                        <a:rPr lang="en-US" altLang="zh-CN" dirty="0"/>
                        <a:t>&lt;120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390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831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425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414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405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783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highlight>
                            <a:srgbClr val="FFFF00"/>
                          </a:highlight>
                        </a:rPr>
                        <a:t>109</a:t>
                      </a:r>
                      <a:endParaRPr lang="zh-CN" altLang="en-US" dirty="0">
                        <a:highlight>
                          <a:srgbClr val="FFFF00"/>
                        </a:highligh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29752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6671956"/>
                  </a:ext>
                </a:extLst>
              </a:tr>
              <a:tr h="491497">
                <a:tc>
                  <a:txBody>
                    <a:bodyPr/>
                    <a:lstStyle/>
                    <a:p>
                      <a:r>
                        <a:rPr lang="en-US" altLang="zh-CN" dirty="0"/>
                        <a:t>selected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390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831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425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414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405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783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highlight>
                            <a:srgbClr val="FFFF00"/>
                          </a:highlight>
                        </a:rPr>
                        <a:t>109</a:t>
                      </a:r>
                      <a:endParaRPr lang="zh-CN" altLang="en-US" dirty="0">
                        <a:highlight>
                          <a:srgbClr val="FFFF00"/>
                        </a:highligh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29752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4519313"/>
                  </a:ext>
                </a:extLst>
              </a:tr>
              <a:tr h="491497">
                <a:tc>
                  <a:txBody>
                    <a:bodyPr/>
                    <a:lstStyle/>
                    <a:p>
                      <a:r>
                        <a:rPr lang="en-US" altLang="zh-CN" dirty="0"/>
                        <a:t>eff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0.0195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0.0415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0.0215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0.0225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0.0221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0.0391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highlight>
                            <a:srgbClr val="FFFF00"/>
                          </a:highlight>
                        </a:rPr>
                        <a:t>0.0011</a:t>
                      </a:r>
                      <a:endParaRPr lang="zh-CN" altLang="en-US" dirty="0">
                        <a:highlight>
                          <a:srgbClr val="FFFF00"/>
                        </a:highligh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0.676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7882030"/>
                  </a:ext>
                </a:extLst>
              </a:tr>
            </a:tbl>
          </a:graphicData>
        </a:graphic>
      </p:graphicFrame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1CD2B46B-12C4-47C6-BCDC-B0EC19100B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7F4E7-5FAE-4044-AF63-D36936EC576A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25986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9FE8C7E6-9472-4652-8BE9-BD8AD9A53822}"/>
              </a:ext>
            </a:extLst>
          </p:cNvPr>
          <p:cNvSpPr txBox="1"/>
          <p:nvPr/>
        </p:nvSpPr>
        <p:spPr>
          <a:xfrm>
            <a:off x="243736" y="278973"/>
            <a:ext cx="10915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latin typeface="Bodoni MT" panose="02070603080606020203" pitchFamily="18" charset="0"/>
              </a:rPr>
              <a:t>Fitting performance in </a:t>
            </a:r>
            <a:r>
              <a:rPr lang="en-US" altLang="zh-CN" sz="3600" dirty="0" err="1">
                <a:latin typeface="Bodoni MT" panose="02070603080606020203" pitchFamily="18" charset="0"/>
              </a:rPr>
              <a:t>MuID</a:t>
            </a:r>
            <a:r>
              <a:rPr lang="en-US" altLang="zh-CN" sz="3600" dirty="0">
                <a:latin typeface="Bodoni MT" panose="02070603080606020203" pitchFamily="18" charset="0"/>
              </a:rPr>
              <a:t>, Error(</a:t>
            </a:r>
            <a:r>
              <a:rPr lang="en-US" altLang="zh-CN" sz="3600" dirty="0" err="1">
                <a:latin typeface="Bodoni MT" panose="02070603080606020203" pitchFamily="18" charset="0"/>
              </a:rPr>
              <a:t>mH</a:t>
            </a:r>
            <a:r>
              <a:rPr lang="en-US" altLang="zh-CN" sz="3600" dirty="0">
                <a:latin typeface="Bodoni MT" panose="02070603080606020203" pitchFamily="18" charset="0"/>
              </a:rPr>
              <a:t>=125)=1.7MeV</a:t>
            </a:r>
            <a:endParaRPr lang="zh-CN" altLang="en-US" sz="3600" dirty="0">
              <a:latin typeface="Bodoni MT" panose="02070603080606020203" pitchFamily="18" charset="0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AD50EEE5-5148-4708-AA8A-23C9128C42F7}"/>
              </a:ext>
            </a:extLst>
          </p:cNvPr>
          <p:cNvSpPr txBox="1"/>
          <p:nvPr/>
        </p:nvSpPr>
        <p:spPr>
          <a:xfrm>
            <a:off x="8500534" y="5420562"/>
            <a:ext cx="2408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err="1">
                <a:latin typeface="Bodoni MT" panose="02070603080606020203" pitchFamily="18" charset="0"/>
              </a:rPr>
              <a:t>GenMatch</a:t>
            </a:r>
            <a:endParaRPr lang="zh-CN" altLang="en-US" sz="3600" dirty="0">
              <a:latin typeface="Bodoni MT" panose="02070603080606020203" pitchFamily="18" charset="0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79A26972-4044-4D9C-9AE9-34EAA7894B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539" y="1011613"/>
            <a:ext cx="5768200" cy="4322641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5C6B5FA4-B796-4D35-9B2E-46050DF8108C}"/>
              </a:ext>
            </a:extLst>
          </p:cNvPr>
          <p:cNvSpPr txBox="1"/>
          <p:nvPr/>
        </p:nvSpPr>
        <p:spPr>
          <a:xfrm>
            <a:off x="2607733" y="5420563"/>
            <a:ext cx="2408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latin typeface="Bodoni MT" panose="02070603080606020203" pitchFamily="18" charset="0"/>
              </a:rPr>
              <a:t>simulation</a:t>
            </a:r>
            <a:endParaRPr lang="zh-CN" altLang="en-US" sz="3600" dirty="0">
              <a:latin typeface="Bodoni MT" panose="02070603080606020203" pitchFamily="18" charset="0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EEC833BB-6CF9-486B-B1A8-8A607845B0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5739" y="1169358"/>
            <a:ext cx="5544091" cy="4164896"/>
          </a:xfrm>
          <a:prstGeom prst="rect">
            <a:avLst/>
          </a:prstGeom>
        </p:spPr>
      </p:pic>
      <p:sp>
        <p:nvSpPr>
          <p:cNvPr id="8" name="灯片编号占位符 7">
            <a:extLst>
              <a:ext uri="{FF2B5EF4-FFF2-40B4-BE49-F238E27FC236}">
                <a16:creationId xmlns:a16="http://schemas.microsoft.com/office/drawing/2014/main" id="{2AD38C29-1C05-4E37-A4AD-21159F4EB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7F4E7-5FAE-4044-AF63-D36936EC576A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0156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</TotalTime>
  <Words>357</Words>
  <Application>Microsoft Office PowerPoint</Application>
  <PresentationFormat>宽屏</PresentationFormat>
  <Paragraphs>217</Paragraphs>
  <Slides>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10" baseType="lpstr">
      <vt:lpstr>等线</vt:lpstr>
      <vt:lpstr>等线 Light</vt:lpstr>
      <vt:lpstr>Arial</vt:lpstr>
      <vt:lpstr>Bodoni MT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yuji</dc:creator>
  <cp:lastModifiedBy>yuji</cp:lastModifiedBy>
  <cp:revision>17</cp:revision>
  <dcterms:created xsi:type="dcterms:W3CDTF">2025-03-24T05:21:58Z</dcterms:created>
  <dcterms:modified xsi:type="dcterms:W3CDTF">2025-04-21T05:58:29Z</dcterms:modified>
</cp:coreProperties>
</file>