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85" r:id="rId2"/>
    <p:sldId id="288" r:id="rId3"/>
    <p:sldId id="290" r:id="rId4"/>
    <p:sldId id="291" r:id="rId5"/>
    <p:sldId id="292" r:id="rId6"/>
    <p:sldId id="293" r:id="rId7"/>
    <p:sldId id="294" r:id="rId8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袁 铭宽" initials="袁" lastIdx="1" clrIdx="0">
    <p:extLst>
      <p:ext uri="{19B8F6BF-5375-455C-9EA6-DF929625EA0E}">
        <p15:presenceInfo xmlns:p15="http://schemas.microsoft.com/office/powerpoint/2012/main" userId="dbb33777b94f84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F3F3"/>
    <a:srgbClr val="4B4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2" autoAdjust="0"/>
    <p:restoredTop sz="96884" autoAdjust="0"/>
  </p:normalViewPr>
  <p:slideViewPr>
    <p:cSldViewPr snapToGrid="0">
      <p:cViewPr varScale="1">
        <p:scale>
          <a:sx n="90" d="100"/>
          <a:sy n="90" d="100"/>
        </p:scale>
        <p:origin x="134" y="4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B427B197-C74C-4751-9DCC-277ABE473D8C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DDFEB8F-E84B-4B5C-8F6C-260750D73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202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FEB8F-E84B-4B5C-8F6C-260750D7361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117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159570-CEBD-4F25-A678-7C17730112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884F8B2-B312-41D2-BCC8-B4338426D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4BFE3C-B88F-4523-A3AB-EAB20F3C8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A48D-2352-4BFB-8FC3-A88BC9BD4E44}" type="datetime1">
              <a:rPr lang="zh-CN" altLang="en-US" smtClean="0"/>
              <a:t>2025/4/21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9FA361-30F1-4512-B974-0EF791ABA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27713C-B1BF-4B8B-BF06-E7B928B70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526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110B47-3E1E-4468-A807-0BF869AF7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F59263-DDAC-4EC6-9F1D-F2685B95E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18701F-8429-47B7-9330-2AE766DE4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8F6EC-9C62-4F24-A85B-212F76F307A3}" type="datetime1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267C3E-3462-4F9C-A04D-3DACA4C22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DD5DAC-28B0-4E11-92EE-11EAF451D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567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A71FBF9-4A57-4DED-99DB-9240423967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C48DFA8-BA53-47E1-B428-15B54D7FC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2FD761-39A2-4070-9885-62E923072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65848-BB1C-4B1E-8BD0-191C1561C0CB}" type="datetime1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B70B9F-8C62-43F6-85AD-F782C2FBE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6A3885-B630-401E-8190-2E5E63E54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899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A27C40-A608-483F-9210-C3B41BEB8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A5F293-6A96-4203-8807-0263C5834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02DCC2-0B50-42CF-9410-9C6671231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D391-17B4-485D-B3FD-B7F17D1C3527}" type="datetime1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370751-BB2E-4683-B5C6-C4352C1F6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951C88-BFDF-4213-8162-6CB892EF9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1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C52CF2-0D52-4FC1-A6DC-AE36CFEE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08DC9F-BD8F-453C-8157-D483A88F9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80D5C1-BF62-4C72-9C80-460524C6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E278B-7701-474C-8DB8-79B12CD5C5E3}" type="datetime1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527FCF-BD3F-43DA-8162-63F5EF75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5ED73D-9448-44EF-8D0A-4910474CF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31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769B34-9BAD-4EC4-947E-D40F7B817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7EB621-BFAC-4EA3-8B97-DD4719747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637D15A-A910-44D2-80BE-F9CF71FAA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52389A7-5D99-468B-A322-B93FAA9ED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FF4F-12AC-4B9D-B653-FDEEC86D8516}" type="datetime1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B5B8E6-41DC-4CE0-B5E0-0A87D20C0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1E91ACC-A41B-499D-9B08-408F7336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7609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206EC6-47C9-41B5-9BDB-03B8A96D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DA4B86-2866-41BB-B014-5B64FBDB4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7955BC0-647C-47AF-9FCE-4F6E4EFD2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FA49955-4F65-4537-BD64-839D171C46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172D95D-A917-48DB-8C10-B384E7F492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99B9B6C-930F-4D79-81F9-B00E2B4A6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5CDA-1EF2-44F2-A75F-724537987B5C}" type="datetime1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9883018-ABE3-493E-808F-C3454F473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8471EF6-FF43-4B64-93BB-5FD555A13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665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26D948-E807-4AD1-895B-C9FC1A319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98E4F7E-4272-4858-8ED6-444DCCBC3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7B97-5BEE-4D61-968A-E467342CB3FD}" type="datetime1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609143A-B810-45EB-B4ED-FF7AB0BEF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4823B6-5471-473D-954E-84298B7E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991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C0E435-46CF-4C33-91BD-D238FBCEE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BB6D-7AEF-4E4D-B9D7-0A52F2FD453A}" type="datetime1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2368C33-D9A0-419A-B853-FBD58C12A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C3D06E4-38A7-4F78-A2A6-EFD3A0CE8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07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CE2B32-18F3-4466-AEFE-007C371E4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EBB16B-5072-4E5B-A807-D99E5FA82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1C05D69-58A4-4423-83C5-4454E777AE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8B988D-16C7-475B-8F62-CDEF2C376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E7AD-383A-4539-88FA-A15B8E11F812}" type="datetime1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C3FC8A-A361-4A78-A191-885617DAF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754AD3-AC73-4A7D-8D7F-124E63DC7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610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5EC7EB-A82F-4CB6-A6BD-96E643354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F180100-1AE8-4A03-922E-DC785DDF7D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D56DC35-1756-4D84-AE30-13FBF6E19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CB8785-E22A-47E7-A0D9-12088BFC6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35B2-4614-4CDB-9E1A-A9B5B6B16E89}" type="datetime1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7003BB5-682A-4692-9483-AF01B4CC9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EC9C5A-11AD-42F1-B696-360AF8C6A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21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907E9F6-890C-42B2-9908-3EC521C92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40D963-0555-43DA-9D08-4831ED6FD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7349E0-D41E-46ED-9184-DA1E92A625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2A3BD-89FB-497F-8951-C97B904606BB}" type="datetime1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E0D96A-75D4-4DB1-B220-4F7F762FFF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035F65-0C67-4AC2-BDAC-3B5DA40BC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98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ihep.ac.cn/yuanmk/mpt2321_readou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F18B2225-6B60-414B-B9D2-A5A9F928969F}"/>
              </a:ext>
            </a:extLst>
          </p:cNvPr>
          <p:cNvSpPr/>
          <p:nvPr/>
        </p:nvSpPr>
        <p:spPr>
          <a:xfrm>
            <a:off x="0" y="1395983"/>
            <a:ext cx="12192000" cy="2388235"/>
          </a:xfrm>
          <a:custGeom>
            <a:avLst/>
            <a:gdLst/>
            <a:ahLst/>
            <a:cxnLst/>
            <a:rect l="l" t="t" r="r" b="b"/>
            <a:pathLst>
              <a:path w="12192000" h="2388235">
                <a:moveTo>
                  <a:pt x="12192000" y="0"/>
                </a:moveTo>
                <a:lnTo>
                  <a:pt x="0" y="0"/>
                </a:lnTo>
                <a:lnTo>
                  <a:pt x="0" y="2388107"/>
                </a:lnTo>
                <a:lnTo>
                  <a:pt x="12192000" y="2388107"/>
                </a:lnTo>
                <a:lnTo>
                  <a:pt x="12192000" y="0"/>
                </a:lnTo>
                <a:close/>
              </a:path>
            </a:pathLst>
          </a:custGeom>
          <a:solidFill>
            <a:srgbClr val="297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85F42D-6819-463A-8832-D1B2F3FE2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618" y="1898011"/>
            <a:ext cx="10658764" cy="1180458"/>
          </a:xfrm>
        </p:spPr>
        <p:txBody>
          <a:bodyPr>
            <a:norm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122680" algn="l"/>
              </a:tabLst>
            </a:pPr>
            <a:r>
              <a:rPr lang="en-US" spc="-5">
                <a:solidFill>
                  <a:schemeClr val="bg1"/>
                </a:solidFill>
                <a:cs typeface="Times New Roman" panose="02020603050405020304"/>
              </a:rPr>
              <a:t>4m scintillator test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26175B-4EC8-4E69-9841-39B153852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79531"/>
            <a:ext cx="9144000" cy="2388234"/>
          </a:xfrm>
        </p:spPr>
        <p:txBody>
          <a:bodyPr>
            <a:noAutofit/>
          </a:bodyPr>
          <a:lstStyle/>
          <a:p>
            <a:pPr marL="3175" lvl="0">
              <a:lnSpc>
                <a:spcPct val="100000"/>
              </a:lnSpc>
              <a:spcBef>
                <a:spcPts val="810"/>
              </a:spcBef>
              <a:defRPr/>
            </a:pPr>
            <a:r>
              <a:rPr lang="en-US" altLang="zh-CN" spc="-5" dirty="0">
                <a:cs typeface="Times New Roman" panose="02020603050405020304"/>
              </a:rPr>
              <a:t>Ming-Kuan Yuan</a:t>
            </a:r>
          </a:p>
          <a:p>
            <a:pPr marL="3175" lvl="0">
              <a:lnSpc>
                <a:spcPct val="100000"/>
              </a:lnSpc>
              <a:spcBef>
                <a:spcPts val="810"/>
              </a:spcBef>
              <a:defRPr/>
            </a:pPr>
            <a:r>
              <a:rPr lang="en-US" altLang="zh-CN" spc="-5" dirty="0">
                <a:cs typeface="Times New Roman" panose="02020603050405020304"/>
              </a:rPr>
              <a:t>Fudan University</a:t>
            </a:r>
          </a:p>
          <a:p>
            <a:pPr marL="3175">
              <a:lnSpc>
                <a:spcPct val="100000"/>
              </a:lnSpc>
              <a:spcBef>
                <a:spcPts val="810"/>
              </a:spcBef>
            </a:pPr>
            <a:endParaRPr lang="en-US" altLang="zh-CN" sz="1200" spc="-5" dirty="0">
              <a:cs typeface="Times New Roman" panose="02020603050405020304"/>
            </a:endParaRPr>
          </a:p>
          <a:p>
            <a:pPr marL="3175">
              <a:lnSpc>
                <a:spcPct val="100000"/>
              </a:lnSpc>
              <a:spcBef>
                <a:spcPts val="810"/>
              </a:spcBef>
            </a:pPr>
            <a:r>
              <a:rPr lang="en-US" altLang="zh-CN" spc="-5" dirty="0">
                <a:cs typeface="Times New Roman" panose="02020603050405020304"/>
              </a:rPr>
              <a:t>2025.4.21</a:t>
            </a:r>
          </a:p>
          <a:p>
            <a:pPr marL="3175">
              <a:lnSpc>
                <a:spcPct val="100000"/>
              </a:lnSpc>
              <a:spcBef>
                <a:spcPts val="810"/>
              </a:spcBef>
            </a:pPr>
            <a:r>
              <a:rPr lang="en-US" altLang="zh-CN" spc="-5" dirty="0">
                <a:cs typeface="Times New Roman" panose="02020603050405020304"/>
              </a:rPr>
              <a:t>CEPC muon detector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226D17C-376A-4F3E-CEC2-9BB6AC9CA406}"/>
              </a:ext>
            </a:extLst>
          </p:cNvPr>
          <p:cNvSpPr txBox="1"/>
          <p:nvPr/>
        </p:nvSpPr>
        <p:spPr>
          <a:xfrm>
            <a:off x="8419605" y="6068710"/>
            <a:ext cx="372291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50" dirty="0">
                <a:hlinkClick r:id="rId3"/>
              </a:rPr>
              <a:t>yuanmk@mail2.sysu.edu.cn / MPT2321_readout · GitLab</a:t>
            </a:r>
            <a:endParaRPr lang="zh-CN" altLang="en-US" sz="1050" dirty="0"/>
          </a:p>
        </p:txBody>
      </p:sp>
      <p:sp>
        <p:nvSpPr>
          <p:cNvPr id="14" name="日期占位符 13">
            <a:extLst>
              <a:ext uri="{FF2B5EF4-FFF2-40B4-BE49-F238E27FC236}">
                <a16:creationId xmlns:a16="http://schemas.microsoft.com/office/drawing/2014/main" id="{AAB2314D-D67F-A2B8-4668-DFB25D68B6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4"/>
            <a:ext cx="2743200" cy="365125"/>
          </a:xfrm>
          <a:solidFill>
            <a:schemeClr val="accent5"/>
          </a:solidFill>
          <a:ln>
            <a:solidFill>
              <a:schemeClr val="accent1"/>
            </a:solidFill>
          </a:ln>
        </p:spPr>
        <p:txBody>
          <a:bodyPr/>
          <a:lstStyle/>
          <a:p>
            <a:fld id="{BC52CFF5-BE0C-4FC6-BFC3-F07EBB6D96B8}" type="datetime1">
              <a:rPr lang="zh-CN" altLang="en-US" smtClean="0">
                <a:solidFill>
                  <a:schemeClr val="bg1"/>
                </a:solidFill>
              </a:rPr>
              <a:t>2025/4/21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页脚占位符 14">
            <a:extLst>
              <a:ext uri="{FF2B5EF4-FFF2-40B4-BE49-F238E27FC236}">
                <a16:creationId xmlns:a16="http://schemas.microsoft.com/office/drawing/2014/main" id="{E2E41191-627C-CE50-5973-C829C8B7C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489988"/>
            <a:ext cx="6697681" cy="36512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mkyuan23@m.fudan.edu.cn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灯片编号占位符 15">
            <a:extLst>
              <a:ext uri="{FF2B5EF4-FFF2-40B4-BE49-F238E27FC236}">
                <a16:creationId xmlns:a16="http://schemas.microsoft.com/office/drawing/2014/main" id="{E9219BEC-5B8A-E613-AED8-2BED02A73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9989"/>
            <a:ext cx="2743200" cy="365125"/>
          </a:xfrm>
          <a:solidFill>
            <a:schemeClr val="accent5"/>
          </a:solidFill>
          <a:ln>
            <a:solidFill>
              <a:schemeClr val="accent1"/>
            </a:solidFill>
          </a:ln>
        </p:spPr>
        <p:txBody>
          <a:bodyPr/>
          <a:lstStyle/>
          <a:p>
            <a:fld id="{6A959264-E1FE-471A-9D55-0D7B691EEC1D}" type="slidenum">
              <a:rPr lang="zh-CN" altLang="en-US" smtClean="0">
                <a:solidFill>
                  <a:schemeClr val="bg1"/>
                </a:solidFill>
              </a:rPr>
              <a:t>1</a:t>
            </a:fld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65"/>
    </mc:Choice>
    <mc:Fallback xmlns="">
      <p:transition spd="slow" advTm="1386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2913E-AD19-3567-6814-D51606448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CF480A-0433-465C-9B85-98624CB8C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0" y="133393"/>
            <a:ext cx="7598079" cy="48664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4m Scintillator test results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F6A582E-DF8B-0335-B109-3C205E5C3330}"/>
              </a:ext>
            </a:extLst>
          </p:cNvPr>
          <p:cNvSpPr txBox="1"/>
          <p:nvPr/>
        </p:nvSpPr>
        <p:spPr>
          <a:xfrm>
            <a:off x="193184" y="724430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accent2"/>
                </a:solidFill>
              </a:rPr>
              <a:t>测试 </a:t>
            </a:r>
            <a:r>
              <a:rPr lang="en-US" altLang="zh-CN" b="1" dirty="0">
                <a:solidFill>
                  <a:schemeClr val="accent2"/>
                </a:solidFill>
              </a:rPr>
              <a:t>Setup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33B7038A-4067-0F63-7D5C-E07B85F648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24" r="14144" b="-1192"/>
          <a:stretch/>
        </p:blipFill>
        <p:spPr>
          <a:xfrm>
            <a:off x="3313438" y="775699"/>
            <a:ext cx="6708628" cy="5870185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8C9C96CC-DEC2-6F8E-1048-9B41B49011DB}"/>
              </a:ext>
            </a:extLst>
          </p:cNvPr>
          <p:cNvSpPr txBox="1"/>
          <p:nvPr/>
        </p:nvSpPr>
        <p:spPr>
          <a:xfrm>
            <a:off x="242224" y="1598686"/>
            <a:ext cx="2458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分别在距离近端</a:t>
            </a:r>
            <a:r>
              <a:rPr lang="en-US" altLang="zh-CN" dirty="0"/>
              <a:t>0m</a:t>
            </a:r>
            <a:r>
              <a:rPr lang="zh-CN" altLang="en-US" dirty="0"/>
              <a:t>、</a:t>
            </a:r>
            <a:r>
              <a:rPr lang="en-US" altLang="zh-CN" dirty="0"/>
              <a:t>1m</a:t>
            </a:r>
            <a:r>
              <a:rPr lang="zh-CN" altLang="en-US" dirty="0"/>
              <a:t>、</a:t>
            </a:r>
            <a:r>
              <a:rPr lang="en-US" altLang="zh-CN" dirty="0"/>
              <a:t>2m</a:t>
            </a:r>
            <a:r>
              <a:rPr lang="zh-CN" altLang="en-US" dirty="0"/>
              <a:t>、</a:t>
            </a:r>
            <a:r>
              <a:rPr lang="en-US" altLang="zh-CN" dirty="0"/>
              <a:t>3m</a:t>
            </a:r>
            <a:r>
              <a:rPr lang="zh-CN" altLang="en-US" dirty="0"/>
              <a:t>、</a:t>
            </a:r>
            <a:r>
              <a:rPr lang="en-US" altLang="zh-CN" dirty="0"/>
              <a:t>4m</a:t>
            </a:r>
            <a:r>
              <a:rPr lang="zh-CN" altLang="en-US" dirty="0"/>
              <a:t>处放置</a:t>
            </a:r>
            <a:r>
              <a:rPr lang="en-US" altLang="zh-CN" dirty="0"/>
              <a:t>trigger</a:t>
            </a:r>
            <a:r>
              <a:rPr lang="zh-CN" altLang="en-US" dirty="0"/>
              <a:t>进行测量。</a:t>
            </a:r>
          </a:p>
        </p:txBody>
      </p:sp>
    </p:spTree>
    <p:extLst>
      <p:ext uri="{BB962C8B-B14F-4D97-AF65-F5344CB8AC3E}">
        <p14:creationId xmlns:p14="http://schemas.microsoft.com/office/powerpoint/2010/main" val="3048976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79A07-A4EF-7CEC-467D-FBE0ABAD5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CFA2A0-3285-A62E-970E-0D9C12EF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0" y="133393"/>
            <a:ext cx="7598079" cy="48664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4m Scintillator test results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73F837D-C61B-20D2-2B96-C0C4D382393D}"/>
              </a:ext>
            </a:extLst>
          </p:cNvPr>
          <p:cNvSpPr txBox="1"/>
          <p:nvPr/>
        </p:nvSpPr>
        <p:spPr>
          <a:xfrm>
            <a:off x="193184" y="724430"/>
            <a:ext cx="218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accent2"/>
                </a:solidFill>
              </a:rPr>
              <a:t>测试结果</a:t>
            </a:r>
            <a:r>
              <a:rPr lang="en-US" altLang="zh-CN" b="1" dirty="0">
                <a:solidFill>
                  <a:schemeClr val="accent2"/>
                </a:solidFill>
              </a:rPr>
              <a:t>-ADC</a:t>
            </a:r>
            <a:r>
              <a:rPr lang="zh-CN" altLang="en-US" b="1" dirty="0">
                <a:solidFill>
                  <a:schemeClr val="accent2"/>
                </a:solidFill>
              </a:rPr>
              <a:t>分布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3DFBA1C-904D-E3EE-C54B-BD63A53E1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84" y="1248002"/>
            <a:ext cx="3724211" cy="218099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2170609-3C78-191A-80E6-09076CF51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319" y="1260500"/>
            <a:ext cx="3724211" cy="215600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2303314-ED3F-0F95-1BF2-0F299219C5DC}"/>
              </a:ext>
            </a:extLst>
          </p:cNvPr>
          <p:cNvSpPr txBox="1"/>
          <p:nvPr/>
        </p:nvSpPr>
        <p:spPr>
          <a:xfrm>
            <a:off x="1802655" y="345622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0m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1D2AA9F-16C3-7475-0D80-3E767F3BAD70}"/>
              </a:ext>
            </a:extLst>
          </p:cNvPr>
          <p:cNvSpPr txBox="1"/>
          <p:nvPr/>
        </p:nvSpPr>
        <p:spPr>
          <a:xfrm>
            <a:off x="5691225" y="3456223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1m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74F4DC5-B8DC-095D-EF38-5384AEB3C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765" y="1211638"/>
            <a:ext cx="3821142" cy="2204864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EA4D4F7C-E435-A9E6-A97B-0C53ECB68318}"/>
              </a:ext>
            </a:extLst>
          </p:cNvPr>
          <p:cNvSpPr txBox="1"/>
          <p:nvPr/>
        </p:nvSpPr>
        <p:spPr>
          <a:xfrm>
            <a:off x="9706137" y="346679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2m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4805534F-8F3E-8DE9-2531-F02388509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9356" y="3941152"/>
            <a:ext cx="3905070" cy="226284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FD04F46A-0CF1-CA61-5606-C6A8FD79CD04}"/>
              </a:ext>
            </a:extLst>
          </p:cNvPr>
          <p:cNvSpPr txBox="1"/>
          <p:nvPr/>
        </p:nvSpPr>
        <p:spPr>
          <a:xfrm>
            <a:off x="3589257" y="620399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3m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54269646-7EF0-F8A9-5C1F-B7D798C9A8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4400" y="3941152"/>
            <a:ext cx="3905070" cy="2239673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DD3A0096-9947-94AC-6E0A-3DB890784467}"/>
              </a:ext>
            </a:extLst>
          </p:cNvPr>
          <p:cNvSpPr txBox="1"/>
          <p:nvPr/>
        </p:nvSpPr>
        <p:spPr>
          <a:xfrm>
            <a:off x="8222736" y="610118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4m</a:t>
            </a:r>
          </a:p>
        </p:txBody>
      </p:sp>
    </p:spTree>
    <p:extLst>
      <p:ext uri="{BB962C8B-B14F-4D97-AF65-F5344CB8AC3E}">
        <p14:creationId xmlns:p14="http://schemas.microsoft.com/office/powerpoint/2010/main" val="880652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98CAC-04E2-174C-633D-64098D79C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F98448-8652-286D-D148-933E59401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0" y="133393"/>
            <a:ext cx="7598079" cy="48664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4m Scintillator test results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4DCF461-F064-9B29-2B13-96976CF04594}"/>
              </a:ext>
            </a:extLst>
          </p:cNvPr>
          <p:cNvSpPr txBox="1"/>
          <p:nvPr/>
        </p:nvSpPr>
        <p:spPr>
          <a:xfrm>
            <a:off x="193184" y="724430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accent2"/>
                </a:solidFill>
              </a:rPr>
              <a:t>测试结果</a:t>
            </a:r>
            <a:r>
              <a:rPr lang="en-US" altLang="zh-CN" b="1" dirty="0">
                <a:solidFill>
                  <a:schemeClr val="accent2"/>
                </a:solidFill>
              </a:rPr>
              <a:t>-</a:t>
            </a:r>
            <a:r>
              <a:rPr lang="zh-CN" altLang="en-US" b="1" dirty="0">
                <a:solidFill>
                  <a:schemeClr val="accent2"/>
                </a:solidFill>
              </a:rPr>
              <a:t>时间分辨</a:t>
            </a:r>
            <a:r>
              <a:rPr lang="en-US" altLang="zh-CN" b="1" dirty="0">
                <a:solidFill>
                  <a:schemeClr val="accent2"/>
                </a:solidFill>
              </a:rPr>
              <a:t>-0</a:t>
            </a:r>
            <a:r>
              <a:rPr lang="zh-CN" altLang="en-US" b="1" dirty="0">
                <a:solidFill>
                  <a:schemeClr val="accent2"/>
                </a:solidFill>
              </a:rPr>
              <a:t>，</a:t>
            </a:r>
            <a:r>
              <a:rPr lang="en-US" altLang="zh-CN" b="1" dirty="0">
                <a:solidFill>
                  <a:schemeClr val="accent2"/>
                </a:solidFill>
              </a:rPr>
              <a:t>1m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53BF43F-9F0E-8A52-0A1C-97D0111D294F}"/>
                  </a:ext>
                </a:extLst>
              </p:cNvPr>
              <p:cNvSpPr txBox="1"/>
              <p:nvPr/>
            </p:nvSpPr>
            <p:spPr>
              <a:xfrm>
                <a:off x="271250" y="2349174"/>
                <a:ext cx="3274101" cy="636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𝑠𝑐𝑛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.1</m:t>
                              </m:r>
                            </m:sub>
                          </m:sSub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1036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59.8</m:t>
                                      </m:r>
                                    </m:num>
                                    <m:den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1036.9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</a:rPr>
                        <m:t>ps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53BF43F-9F0E-8A52-0A1C-97D0111D2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50" y="2349174"/>
                <a:ext cx="3274101" cy="6365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359A2FB1-F583-DFE1-F051-584D538D8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676" y="912154"/>
            <a:ext cx="3830641" cy="246774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B21663C-6271-09B7-9A60-635351F43F1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25" b="421"/>
          <a:stretch/>
        </p:blipFill>
        <p:spPr>
          <a:xfrm>
            <a:off x="7918000" y="832230"/>
            <a:ext cx="4002750" cy="25967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2E1DC32-9C15-A040-5A84-2E58AF98A271}"/>
                  </a:ext>
                </a:extLst>
              </p:cNvPr>
              <p:cNvSpPr txBox="1"/>
              <p:nvPr/>
            </p:nvSpPr>
            <p:spPr>
              <a:xfrm>
                <a:off x="271250" y="4514315"/>
                <a:ext cx="3234027" cy="636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𝑠𝑐𝑛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.1</m:t>
                              </m:r>
                            </m:sub>
                          </m:sSub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1339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162.7</m:t>
                                      </m:r>
                                    </m:num>
                                    <m:den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1336.5</m:t>
                      </m:r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</a:rPr>
                        <m:t>ps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2E1DC32-9C15-A040-5A84-2E58AF98A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50" y="4514315"/>
                <a:ext cx="3234027" cy="6365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图片 22">
            <a:extLst>
              <a:ext uri="{FF2B5EF4-FFF2-40B4-BE49-F238E27FC236}">
                <a16:creationId xmlns:a16="http://schemas.microsoft.com/office/drawing/2014/main" id="{E29D29FB-1368-6AAA-06AC-C93A40B81B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7676" y="3738527"/>
            <a:ext cx="3830642" cy="247449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60F3BA-396C-49B3-F0F9-8401A5F54C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2040" y="3689698"/>
            <a:ext cx="3914390" cy="257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07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423F9-94DE-A55E-A48D-6ACA72146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300973-6F1C-A761-E41B-D3C39E751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0" y="133393"/>
            <a:ext cx="7598079" cy="48664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4m Scintillator test results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E073CC2-B813-F813-D9C3-CAD84EA5BF03}"/>
                  </a:ext>
                </a:extLst>
              </p:cNvPr>
              <p:cNvSpPr txBox="1"/>
              <p:nvPr/>
            </p:nvSpPr>
            <p:spPr>
              <a:xfrm>
                <a:off x="271250" y="2349174"/>
                <a:ext cx="3274101" cy="636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𝑠𝑐𝑛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.1</m:t>
                              </m:r>
                            </m:sub>
                          </m:sSub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1460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59.9</m:t>
                                      </m:r>
                                    </m:num>
                                    <m:den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1457.8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</a:rPr>
                        <m:t>ps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E073CC2-B813-F813-D9C3-CAD84EA5B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50" y="2349174"/>
                <a:ext cx="3274101" cy="6365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7DE288F-4F0D-5BBC-1761-FCB8D122C0E3}"/>
                  </a:ext>
                </a:extLst>
              </p:cNvPr>
              <p:cNvSpPr txBox="1"/>
              <p:nvPr/>
            </p:nvSpPr>
            <p:spPr>
              <a:xfrm>
                <a:off x="271250" y="4078310"/>
                <a:ext cx="3137846" cy="636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𝑠𝑐𝑛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.1</m:t>
                              </m:r>
                            </m:sub>
                          </m:sSub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1479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53.8</m:t>
                                      </m:r>
                                    </m:num>
                                    <m:den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1477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</a:rPr>
                        <m:t>ps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7DE288F-4F0D-5BBC-1761-FCB8D122C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50" y="4078310"/>
                <a:ext cx="3137846" cy="6365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928842CB-2600-33E7-47D4-EDC65B6A3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854" y="905966"/>
            <a:ext cx="3571915" cy="233907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A7FE42A-78D8-9E10-DC81-B257C1C082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9769" y="803367"/>
            <a:ext cx="3721438" cy="249759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7FCABAD-C07D-9AA1-D448-21C656111B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8706" y="3530325"/>
            <a:ext cx="3721438" cy="242782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36A30D8-F0C3-9603-30DC-437121465C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9769" y="3557040"/>
            <a:ext cx="3681276" cy="2376834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CA5A5802-23A4-EFF8-9692-837EDCEDDB8A}"/>
              </a:ext>
            </a:extLst>
          </p:cNvPr>
          <p:cNvSpPr txBox="1"/>
          <p:nvPr/>
        </p:nvSpPr>
        <p:spPr>
          <a:xfrm>
            <a:off x="193184" y="724430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accent2"/>
                </a:solidFill>
              </a:rPr>
              <a:t>测试结果</a:t>
            </a:r>
            <a:r>
              <a:rPr lang="en-US" altLang="zh-CN" b="1" dirty="0">
                <a:solidFill>
                  <a:schemeClr val="accent2"/>
                </a:solidFill>
              </a:rPr>
              <a:t>-</a:t>
            </a:r>
            <a:r>
              <a:rPr lang="zh-CN" altLang="en-US" b="1" dirty="0">
                <a:solidFill>
                  <a:schemeClr val="accent2"/>
                </a:solidFill>
              </a:rPr>
              <a:t>时间分辨</a:t>
            </a:r>
            <a:r>
              <a:rPr lang="en-US" altLang="zh-CN" b="1" dirty="0">
                <a:solidFill>
                  <a:schemeClr val="accent2"/>
                </a:solidFill>
              </a:rPr>
              <a:t>-2</a:t>
            </a:r>
            <a:r>
              <a:rPr lang="zh-CN" altLang="en-US" b="1" dirty="0">
                <a:solidFill>
                  <a:schemeClr val="accent2"/>
                </a:solidFill>
              </a:rPr>
              <a:t>，</a:t>
            </a:r>
            <a:r>
              <a:rPr lang="en-US" altLang="zh-CN" b="1" dirty="0">
                <a:solidFill>
                  <a:schemeClr val="accent2"/>
                </a:solidFill>
              </a:rPr>
              <a:t>3m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736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360B1-8EF3-1F1B-5882-854CB293A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CF5A5B-6A0F-3922-6DBA-002D9DE15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0" y="133393"/>
            <a:ext cx="7598079" cy="48664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4m Scintillator test results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9CD02FA-882E-41AE-F11C-0CAD534E107E}"/>
                  </a:ext>
                </a:extLst>
              </p:cNvPr>
              <p:cNvSpPr txBox="1"/>
              <p:nvPr/>
            </p:nvSpPr>
            <p:spPr>
              <a:xfrm>
                <a:off x="193184" y="1984476"/>
                <a:ext cx="3274101" cy="636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𝑠𝑐𝑛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.1</m:t>
                              </m:r>
                            </m:sub>
                          </m:sSub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1452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60.7</m:t>
                                      </m:r>
                                    </m:num>
                                    <m:den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1449.8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</a:rPr>
                        <m:t>ps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9CD02FA-882E-41AE-F11C-0CAD534E1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84" y="1984476"/>
                <a:ext cx="3274101" cy="6365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3C0FC861-4148-C84A-8CC4-744E11EB5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012" y="1093762"/>
            <a:ext cx="4114117" cy="270517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9D648CC-BD0A-4BD3-70B4-9603C43A2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8429" y="1093762"/>
            <a:ext cx="4114116" cy="266445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A1052C0-190F-7D8C-F054-1E1A07D4D41D}"/>
              </a:ext>
            </a:extLst>
          </p:cNvPr>
          <p:cNvSpPr txBox="1"/>
          <p:nvPr/>
        </p:nvSpPr>
        <p:spPr>
          <a:xfrm>
            <a:off x="193184" y="724430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accent2"/>
                </a:solidFill>
              </a:rPr>
              <a:t>测试结果</a:t>
            </a:r>
            <a:r>
              <a:rPr lang="en-US" altLang="zh-CN" b="1" dirty="0">
                <a:solidFill>
                  <a:schemeClr val="accent2"/>
                </a:solidFill>
              </a:rPr>
              <a:t>-</a:t>
            </a:r>
            <a:r>
              <a:rPr lang="zh-CN" altLang="en-US" b="1" dirty="0">
                <a:solidFill>
                  <a:schemeClr val="accent2"/>
                </a:solidFill>
              </a:rPr>
              <a:t>时间分辨</a:t>
            </a:r>
            <a:r>
              <a:rPr lang="en-US" altLang="zh-CN" b="1" dirty="0">
                <a:solidFill>
                  <a:schemeClr val="accent2"/>
                </a:solidFill>
              </a:rPr>
              <a:t>-4m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F2535109-FCDC-C9B8-4A12-75F28FCCAF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157951"/>
              </p:ext>
            </p:extLst>
          </p:nvPr>
        </p:nvGraphicFramePr>
        <p:xfrm>
          <a:off x="5526098" y="4163657"/>
          <a:ext cx="555570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7852">
                  <a:extLst>
                    <a:ext uri="{9D8B030D-6E8A-4147-A177-3AD203B41FA5}">
                      <a16:colId xmlns:a16="http://schemas.microsoft.com/office/drawing/2014/main" val="816170224"/>
                    </a:ext>
                  </a:extLst>
                </a:gridCol>
                <a:gridCol w="2777852">
                  <a:extLst>
                    <a:ext uri="{9D8B030D-6E8A-4147-A177-3AD203B41FA5}">
                      <a16:colId xmlns:a16="http://schemas.microsoft.com/office/drawing/2014/main" val="32293571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位置</a:t>
                      </a:r>
                      <a:r>
                        <a:rPr lang="en-US" altLang="zh-CN" dirty="0"/>
                        <a:t>(m)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时间分辨</a:t>
                      </a:r>
                      <a:r>
                        <a:rPr lang="en-US" altLang="zh-CN" dirty="0"/>
                        <a:t>(</a:t>
                      </a:r>
                      <a:r>
                        <a:rPr lang="en-US" altLang="zh-CN" dirty="0" err="1"/>
                        <a:t>ps</a:t>
                      </a:r>
                      <a:r>
                        <a:rPr lang="en-US" altLang="zh-CN" dirty="0"/>
                        <a:t>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599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0(</a:t>
                      </a:r>
                      <a:r>
                        <a:rPr lang="zh-CN" altLang="en-US" dirty="0"/>
                        <a:t>近端</a:t>
                      </a:r>
                      <a:r>
                        <a:rPr lang="en-US" altLang="zh-CN" dirty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1036.9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697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1336.5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431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1457.8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639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1477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377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4(</a:t>
                      </a:r>
                      <a:r>
                        <a:rPr lang="zh-CN" altLang="en-US" dirty="0"/>
                        <a:t>远端</a:t>
                      </a:r>
                      <a:r>
                        <a:rPr lang="en-US" altLang="zh-CN" dirty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1449.8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97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25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BF651-4E51-74F5-F47A-02A10902F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EDFF915E-0979-681A-CD8E-5CAD72C3E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485" y="825695"/>
            <a:ext cx="7436311" cy="5717242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0C9D9D33-1B71-D5C0-5D54-137962A79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0" y="133393"/>
            <a:ext cx="7598079" cy="48664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4m Scintillator test results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DC1C757-A274-29D7-E78C-B3794E1BF343}"/>
              </a:ext>
            </a:extLst>
          </p:cNvPr>
          <p:cNvSpPr txBox="1"/>
          <p:nvPr/>
        </p:nvSpPr>
        <p:spPr>
          <a:xfrm>
            <a:off x="193184" y="72443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accent2"/>
                </a:solidFill>
              </a:rPr>
              <a:t>测试结果</a:t>
            </a:r>
            <a:r>
              <a:rPr lang="en-US" altLang="zh-CN" b="1" dirty="0">
                <a:solidFill>
                  <a:schemeClr val="accent2"/>
                </a:solidFill>
              </a:rPr>
              <a:t>-</a:t>
            </a:r>
            <a:r>
              <a:rPr lang="zh-CN" altLang="en-US" b="1" dirty="0">
                <a:solidFill>
                  <a:schemeClr val="accent2"/>
                </a:solidFill>
              </a:rPr>
              <a:t>效率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E264A8F-993C-3136-EF80-D607C24F0C40}"/>
              </a:ext>
            </a:extLst>
          </p:cNvPr>
          <p:cNvSpPr txBox="1"/>
          <p:nvPr/>
        </p:nvSpPr>
        <p:spPr>
          <a:xfrm>
            <a:off x="416732" y="1683465"/>
            <a:ext cx="2040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单光子幅度：</a:t>
            </a:r>
            <a:r>
              <a:rPr lang="en-US" altLang="zh-CN" dirty="0"/>
              <a:t>6mV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7951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omic Sans MS"/>
        <a:ea typeface="华文楷体"/>
        <a:cs typeface=""/>
      </a:majorFont>
      <a:minorFont>
        <a:latin typeface="Comic Sans MS"/>
        <a:ea typeface="华文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43829</TotalTime>
  <Words>184</Words>
  <Application>Microsoft Office PowerPoint</Application>
  <PresentationFormat>宽屏</PresentationFormat>
  <Paragraphs>47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等线</vt:lpstr>
      <vt:lpstr>Arial</vt:lpstr>
      <vt:lpstr>Cambria Math</vt:lpstr>
      <vt:lpstr>Comic Sans MS</vt:lpstr>
      <vt:lpstr>Times New Roman</vt:lpstr>
      <vt:lpstr>Office 主题​​</vt:lpstr>
      <vt:lpstr>4m scintillator test</vt:lpstr>
      <vt:lpstr>4m Scintillator test results</vt:lpstr>
      <vt:lpstr>4m Scintillator test results</vt:lpstr>
      <vt:lpstr>4m Scintillator test results</vt:lpstr>
      <vt:lpstr>4m Scintillator test results</vt:lpstr>
      <vt:lpstr>4m Scintillator test results</vt:lpstr>
      <vt:lpstr>4m Scintillator test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袁 铭宽</dc:creator>
  <cp:lastModifiedBy>MingKuan Yuan</cp:lastModifiedBy>
  <cp:revision>1154</cp:revision>
  <dcterms:created xsi:type="dcterms:W3CDTF">2021-11-11T02:50:15Z</dcterms:created>
  <dcterms:modified xsi:type="dcterms:W3CDTF">2025-04-21T01:53:28Z</dcterms:modified>
</cp:coreProperties>
</file>