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5"/>
  </p:notesMasterIdLst>
  <p:handoutMasterIdLst>
    <p:handoutMasterId r:id="rId39"/>
  </p:handoutMasterIdLst>
  <p:sldIdLst>
    <p:sldId id="256" r:id="rId3"/>
    <p:sldId id="273" r:id="rId4"/>
    <p:sldId id="258" r:id="rId6"/>
    <p:sldId id="1757" r:id="rId7"/>
    <p:sldId id="1727" r:id="rId8"/>
    <p:sldId id="1759" r:id="rId9"/>
    <p:sldId id="1758" r:id="rId10"/>
    <p:sldId id="1745" r:id="rId11"/>
    <p:sldId id="1748" r:id="rId12"/>
    <p:sldId id="1770" r:id="rId13"/>
    <p:sldId id="1756" r:id="rId14"/>
    <p:sldId id="1773" r:id="rId15"/>
    <p:sldId id="1742" r:id="rId16"/>
    <p:sldId id="1744" r:id="rId17"/>
    <p:sldId id="1752" r:id="rId18"/>
    <p:sldId id="1761" r:id="rId19"/>
    <p:sldId id="1772" r:id="rId20"/>
    <p:sldId id="1753" r:id="rId21"/>
    <p:sldId id="1769" r:id="rId22"/>
    <p:sldId id="1751" r:id="rId23"/>
    <p:sldId id="1774" r:id="rId24"/>
    <p:sldId id="1747" r:id="rId25"/>
    <p:sldId id="1711" r:id="rId26"/>
    <p:sldId id="1771" r:id="rId27"/>
    <p:sldId id="1760" r:id="rId28"/>
    <p:sldId id="1767" r:id="rId29"/>
    <p:sldId id="1764" r:id="rId30"/>
    <p:sldId id="1762" r:id="rId31"/>
    <p:sldId id="1763" r:id="rId32"/>
    <p:sldId id="1766" r:id="rId33"/>
    <p:sldId id="1768" r:id="rId34"/>
    <p:sldId id="1765" r:id="rId35"/>
    <p:sldId id="1739" r:id="rId36"/>
    <p:sldId id="1736" r:id="rId37"/>
    <p:sldId id="1740" r:id="rId38"/>
  </p:sldIdLst>
  <p:sldSz cx="12192000" cy="6858000"/>
  <p:notesSz cx="6858000" cy="9144000"/>
  <p:custDataLst>
    <p:tags r:id="rId4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99"/>
    <a:srgbClr val="CC3300"/>
    <a:srgbClr val="EBF6FC"/>
    <a:srgbClr val="0070C0"/>
    <a:srgbClr val="E6E6E6"/>
    <a:srgbClr val="555F6B"/>
    <a:srgbClr val="544DD7"/>
    <a:srgbClr val="36A9AC"/>
    <a:srgbClr val="D61E42"/>
    <a:srgbClr val="A80C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34" autoAdjust="0"/>
    <p:restoredTop sz="96201" autoAdjust="0"/>
  </p:normalViewPr>
  <p:slideViewPr>
    <p:cSldViewPr snapToGrid="0">
      <p:cViewPr varScale="1">
        <p:scale>
          <a:sx n="114" d="100"/>
          <a:sy n="114" d="100"/>
        </p:scale>
        <p:origin x="298" y="101"/>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25" d="100"/>
        <a:sy n="125" d="100"/>
      </p:scale>
      <p:origin x="0" y="-9676"/>
    </p:cViewPr>
  </p:sorterViewPr>
  <p:notesViewPr>
    <p:cSldViewPr snapToGrid="0">
      <p:cViewPr varScale="1">
        <p:scale>
          <a:sx n="64" d="100"/>
          <a:sy n="64" d="100"/>
        </p:scale>
        <p:origin x="2742" y="84"/>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3" Type="http://schemas.openxmlformats.org/officeDocument/2006/relationships/tags" Target="tags/tag2.xml"/><Relationship Id="rId42" Type="http://schemas.openxmlformats.org/officeDocument/2006/relationships/tableStyles" Target="tableStyles.xml"/><Relationship Id="rId41" Type="http://schemas.openxmlformats.org/officeDocument/2006/relationships/viewProps" Target="viewProps.xml"/><Relationship Id="rId40" Type="http://schemas.openxmlformats.org/officeDocument/2006/relationships/presProps" Target="presProps.xml"/><Relationship Id="rId4" Type="http://schemas.openxmlformats.org/officeDocument/2006/relationships/slide" Target="slides/slide2.xml"/><Relationship Id="rId39" Type="http://schemas.openxmlformats.org/officeDocument/2006/relationships/handoutMaster" Target="handoutMasters/handoutMaster1.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37C49B2-44E8-4EFD-A97B-B11A258AE913}"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1B3AF3-F35D-4318-B7D7-AB8D96882FE1}"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6D8963-CFCD-4740-AF60-049850373CD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E6FDB6-6D2B-46C1-9FA1-D82906A37C3A}"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E6FDB6-6D2B-46C1-9FA1-D82906A37C3A}"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E6FDB6-6D2B-46C1-9FA1-D82906A37C3A}"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E6FDB6-6D2B-46C1-9FA1-D82906A37C3A}"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E6FDB6-6D2B-46C1-9FA1-D82906A37C3A}"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E6FDB6-6D2B-46C1-9FA1-D82906A37C3A}"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stretch>
            <a:fillRect/>
          </a:stretch>
        </p:blipFill>
        <p:spPr>
          <a:xfrm>
            <a:off x="0" y="0"/>
            <a:ext cx="12192000" cy="6858000"/>
          </a:xfrm>
          <a:prstGeom prst="rect">
            <a:avLst/>
          </a:prstGeom>
        </p:spPr>
      </p:pic>
      <p:sp>
        <p:nvSpPr>
          <p:cNvPr id="10" name="副标题 2"/>
          <p:cNvSpPr>
            <a:spLocks noGrp="1"/>
          </p:cNvSpPr>
          <p:nvPr>
            <p:ph type="subTitle" idx="1"/>
          </p:nvPr>
        </p:nvSpPr>
        <p:spPr>
          <a:xfrm>
            <a:off x="669925" y="2877828"/>
            <a:ext cx="10850563" cy="444594"/>
          </a:xfrm>
        </p:spPr>
        <p:txBody>
          <a:bodyPr anchor="ctr">
            <a:normAutofit/>
          </a:bodyPr>
          <a:lstStyle>
            <a:lvl1pPr marL="0" indent="0" algn="ctr">
              <a:buNone/>
              <a:defRPr sz="150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US" dirty="0"/>
          </a:p>
        </p:txBody>
      </p:sp>
      <p:sp>
        <p:nvSpPr>
          <p:cNvPr id="11" name="标题 1"/>
          <p:cNvSpPr>
            <a:spLocks noGrp="1"/>
          </p:cNvSpPr>
          <p:nvPr>
            <p:ph type="ctrTitle"/>
          </p:nvPr>
        </p:nvSpPr>
        <p:spPr>
          <a:xfrm>
            <a:off x="669925" y="1786122"/>
            <a:ext cx="10850563" cy="1072602"/>
          </a:xfrm>
        </p:spPr>
        <p:txBody>
          <a:bodyPr anchor="ctr">
            <a:normAutofit/>
          </a:bodyPr>
          <a:lstStyle>
            <a:lvl1pPr algn="ctr">
              <a:defRPr sz="3000">
                <a:solidFill>
                  <a:schemeClr val="accent1"/>
                </a:solidFill>
              </a:defRPr>
            </a:lvl1pPr>
          </a:lstStyle>
          <a:p>
            <a:r>
              <a:rPr lang="en-US" dirty="0"/>
              <a:t>Click to edit Master title style</a:t>
            </a:r>
            <a:endParaRPr lang="zh-CN" altLang="en-US" dirty="0"/>
          </a:p>
        </p:txBody>
      </p:sp>
      <p:sp>
        <p:nvSpPr>
          <p:cNvPr id="14" name="文本占位符 13"/>
          <p:cNvSpPr>
            <a:spLocks noGrp="1"/>
          </p:cNvSpPr>
          <p:nvPr>
            <p:ph type="body" sz="quarter" idx="10" hasCustomPrompt="1"/>
          </p:nvPr>
        </p:nvSpPr>
        <p:spPr>
          <a:xfrm>
            <a:off x="669925" y="4052308"/>
            <a:ext cx="10850563" cy="296271"/>
          </a:xfrm>
        </p:spPr>
        <p:txBody>
          <a:bodyPr vert="horz" anchor="ctr">
            <a:noAutofit/>
          </a:bodyPr>
          <a:lstStyle>
            <a:lvl1pPr marL="0" indent="0" algn="ctr">
              <a:buNone/>
              <a:defRPr sz="1125" b="0">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ltLang="zh-CN" dirty="0"/>
              <a:t>Signature</a:t>
            </a:r>
            <a:endParaRPr lang="en-US" altLang="zh-CN" dirty="0"/>
          </a:p>
        </p:txBody>
      </p:sp>
      <p:sp>
        <p:nvSpPr>
          <p:cNvPr id="15" name="文本占位符 13"/>
          <p:cNvSpPr>
            <a:spLocks noGrp="1"/>
          </p:cNvSpPr>
          <p:nvPr>
            <p:ph type="body" sz="quarter" idx="11" hasCustomPrompt="1"/>
          </p:nvPr>
        </p:nvSpPr>
        <p:spPr>
          <a:xfrm>
            <a:off x="669925" y="4348579"/>
            <a:ext cx="10850563" cy="296271"/>
          </a:xfrm>
        </p:spPr>
        <p:txBody>
          <a:bodyPr vert="horz" anchor="ctr">
            <a:noAutofit/>
          </a:bodyPr>
          <a:lstStyle>
            <a:lvl1pPr marL="0" indent="0" algn="ctr">
              <a:buNone/>
              <a:defRPr sz="1125" b="0">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ltLang="zh-CN" dirty="0"/>
              <a:t>Date</a:t>
            </a:r>
            <a:endParaRPr lang="zh-CN" alt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showMasterSp="0" userDrawn="1">
  <p:cSld name="节标题">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0" y="0"/>
            <a:ext cx="12192000" cy="6858000"/>
          </a:xfrm>
          <a:prstGeom prst="rect">
            <a:avLst/>
          </a:prstGeom>
        </p:spPr>
      </p:pic>
      <p:sp>
        <p:nvSpPr>
          <p:cNvPr id="5" name="标题 1"/>
          <p:cNvSpPr>
            <a:spLocks noGrp="1"/>
          </p:cNvSpPr>
          <p:nvPr>
            <p:ph type="title"/>
          </p:nvPr>
        </p:nvSpPr>
        <p:spPr>
          <a:xfrm>
            <a:off x="4812272" y="2106386"/>
            <a:ext cx="5419185" cy="895350"/>
          </a:xfrm>
        </p:spPr>
        <p:txBody>
          <a:bodyPr anchor="b">
            <a:normAutofit/>
          </a:bodyPr>
          <a:lstStyle>
            <a:lvl1pPr algn="l">
              <a:defRPr sz="1800" b="1">
                <a:solidFill>
                  <a:schemeClr val="tx1"/>
                </a:solidFill>
              </a:defRPr>
            </a:lvl1pPr>
          </a:lstStyle>
          <a:p>
            <a:r>
              <a:rPr lang="en-US" dirty="0"/>
              <a:t>Click to edit Master title style</a:t>
            </a:r>
            <a:endParaRPr lang="zh-CN" altLang="en-US" dirty="0"/>
          </a:p>
        </p:txBody>
      </p:sp>
      <p:sp>
        <p:nvSpPr>
          <p:cNvPr id="6" name="文本占位符 2"/>
          <p:cNvSpPr>
            <a:spLocks noGrp="1"/>
          </p:cNvSpPr>
          <p:nvPr>
            <p:ph type="body" idx="1"/>
          </p:nvPr>
        </p:nvSpPr>
        <p:spPr>
          <a:xfrm>
            <a:off x="4813388" y="3001737"/>
            <a:ext cx="5419185" cy="1015623"/>
          </a:xfrm>
        </p:spPr>
        <p:txBody>
          <a:bodyPr anchor="t">
            <a:normAutofit/>
          </a:bodyPr>
          <a:lstStyle>
            <a:lvl1pPr marL="0" indent="0" algn="l">
              <a:lnSpc>
                <a:spcPct val="100000"/>
              </a:lnSpc>
              <a:buNone/>
              <a:defRPr sz="825">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Edit Master text styles</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13" name="日期占位符 2"/>
          <p:cNvSpPr>
            <a:spLocks noGrp="1"/>
          </p:cNvSpPr>
          <p:nvPr>
            <p:ph type="dt" sz="half" idx="10"/>
          </p:nvPr>
        </p:nvSpPr>
        <p:spPr>
          <a:xfrm>
            <a:off x="5401732" y="6240467"/>
            <a:ext cx="1388536" cy="206381"/>
          </a:xfrm>
        </p:spPr>
        <p:txBody>
          <a:bodyPr/>
          <a:lstStyle/>
          <a:p>
            <a:fld id="{6489D9C7-5DC6-4263-87FF-7C99F6FB63C3}" type="datetime1">
              <a:rPr lang="zh-CN" altLang="en-US" smtClean="0"/>
            </a:fld>
            <a:endParaRPr lang="zh-CN" altLang="en-US"/>
          </a:p>
        </p:txBody>
      </p:sp>
      <p:sp>
        <p:nvSpPr>
          <p:cNvPr id="14" name="页脚占位符 3"/>
          <p:cNvSpPr>
            <a:spLocks noGrp="1"/>
          </p:cNvSpPr>
          <p:nvPr>
            <p:ph type="ftr" sz="quarter" idx="11"/>
          </p:nvPr>
        </p:nvSpPr>
        <p:spPr>
          <a:xfrm>
            <a:off x="669926" y="6240467"/>
            <a:ext cx="4140201" cy="206381"/>
          </a:xfrm>
        </p:spPr>
        <p:txBody>
          <a:bodyPr/>
          <a:lstStyle/>
          <a:p>
            <a:endParaRPr lang="zh-CN" altLang="en-US" dirty="0"/>
          </a:p>
        </p:txBody>
      </p:sp>
      <p:sp>
        <p:nvSpPr>
          <p:cNvPr id="15" name="灯片编号占位符 4"/>
          <p:cNvSpPr>
            <a:spLocks noGrp="1"/>
          </p:cNvSpPr>
          <p:nvPr>
            <p:ph type="sldNum" sz="quarter" idx="12"/>
          </p:nvPr>
        </p:nvSpPr>
        <p:spPr>
          <a:xfrm>
            <a:off x="8610599" y="6240467"/>
            <a:ext cx="2909888" cy="206381"/>
          </a:xfrm>
        </p:spPr>
        <p:txBody>
          <a:bodyPr/>
          <a:lstStyle/>
          <a:p>
            <a:fld id="{5DD3DB80-B894-403A-B48E-6FDC1A72010E}" type="slidenum">
              <a:rPr lang="zh-CN" altLang="en-US" smtClean="0"/>
            </a:fld>
            <a:endParaRPr lang="zh-CN" altLang="en-US"/>
          </a:p>
        </p:txBody>
      </p:sp>
      <p:sp>
        <p:nvSpPr>
          <p:cNvPr id="16" name="标题 5"/>
          <p:cNvSpPr>
            <a:spLocks noGrp="1"/>
          </p:cNvSpPr>
          <p:nvPr>
            <p:ph type="title"/>
          </p:nvPr>
        </p:nvSpPr>
        <p:spPr>
          <a:xfrm>
            <a:off x="669925" y="4"/>
            <a:ext cx="10850563" cy="1028699"/>
          </a:xfrm>
        </p:spPr>
        <p:txBody>
          <a:bodyPr/>
          <a:lstStyle>
            <a:lvl1pPr>
              <a:defRPr/>
            </a:lvl1pPr>
          </a:lstStyle>
          <a:p>
            <a:r>
              <a:rPr lang="en-US" altLang="zh-CN" dirty="0"/>
              <a:t>Click to edit Master title style</a:t>
            </a:r>
            <a:endParaRPr lang="zh-CN" altLang="en-US" dirty="0"/>
          </a:p>
        </p:txBody>
      </p:sp>
      <p:sp>
        <p:nvSpPr>
          <p:cNvPr id="17" name="内容占位符 7"/>
          <p:cNvSpPr>
            <a:spLocks noGrp="1"/>
          </p:cNvSpPr>
          <p:nvPr>
            <p:ph sz="quarter" idx="13"/>
          </p:nvPr>
        </p:nvSpPr>
        <p:spPr>
          <a:xfrm>
            <a:off x="669925" y="1130303"/>
            <a:ext cx="10850563" cy="5006975"/>
          </a:xfrm>
        </p:spPr>
        <p:txBody>
          <a:bodyPr/>
          <a:lstStyle>
            <a:lvl1pPr>
              <a:defRPr/>
            </a:lvl1pPr>
            <a:lvl2pPr>
              <a:defRPr/>
            </a:lvl2pPr>
            <a:lvl3pPr>
              <a:defRPr/>
            </a:lvl3pPr>
            <a:lvl4pPr>
              <a:defRPr/>
            </a:lvl4pPr>
            <a:lvl5pPr>
              <a:defRPr/>
            </a:lvl5pPr>
          </a:lstStyle>
          <a:p>
            <a:pPr lvl="0"/>
            <a:r>
              <a:rPr lang="en-US" altLang="zh-CN" dirty="0"/>
              <a:t>Edit Master text styles</a:t>
            </a:r>
            <a:endParaRPr lang="en-US" altLang="zh-CN" dirty="0"/>
          </a:p>
          <a:p>
            <a:pPr lvl="1"/>
            <a:r>
              <a:rPr lang="en-US" altLang="zh-CN" dirty="0"/>
              <a:t>Second level</a:t>
            </a:r>
            <a:endParaRPr lang="en-US" altLang="zh-CN" dirty="0"/>
          </a:p>
          <a:p>
            <a:pPr lvl="2"/>
            <a:r>
              <a:rPr lang="en-US" altLang="zh-CN" dirty="0"/>
              <a:t>Third level</a:t>
            </a:r>
            <a:endParaRPr lang="en-US" altLang="zh-CN" dirty="0"/>
          </a:p>
          <a:p>
            <a:pPr lvl="3"/>
            <a:r>
              <a:rPr lang="en-US" altLang="zh-CN" dirty="0"/>
              <a:t>Fourth level</a:t>
            </a:r>
            <a:endParaRPr lang="en-US" altLang="zh-CN" dirty="0"/>
          </a:p>
          <a:p>
            <a:pPr lvl="4"/>
            <a:r>
              <a:rPr lang="en-US" altLang="zh-CN" dirty="0"/>
              <a:t>Fifth level</a:t>
            </a: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showMasterSp="0">
  <p:cSld name="空白">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6" name="Title 1"/>
          <p:cNvSpPr>
            <a:spLocks noGrp="1"/>
          </p:cNvSpPr>
          <p:nvPr>
            <p:ph type="title"/>
          </p:nvPr>
        </p:nvSpPr>
        <p:spPr>
          <a:xfrm>
            <a:off x="669925" y="4"/>
            <a:ext cx="10850563" cy="1028699"/>
          </a:xfrm>
        </p:spPr>
        <p:txBody>
          <a:bodyPr/>
          <a:lstStyle>
            <a:lvl1pPr>
              <a:defRPr/>
            </a:lvl1pPr>
          </a:lstStyle>
          <a:p>
            <a:r>
              <a:rPr lang="en-US" altLang="zh-CN" dirty="0"/>
              <a:t>Click to edit Master title style</a:t>
            </a:r>
            <a:endParaRPr lang="en-US" dirty="0"/>
          </a:p>
        </p:txBody>
      </p:sp>
      <p:sp>
        <p:nvSpPr>
          <p:cNvPr id="7" name="Date Placeholder 2"/>
          <p:cNvSpPr>
            <a:spLocks noGrp="1"/>
          </p:cNvSpPr>
          <p:nvPr>
            <p:ph type="dt" sz="half" idx="10"/>
          </p:nvPr>
        </p:nvSpPr>
        <p:spPr>
          <a:xfrm>
            <a:off x="5401732" y="6240467"/>
            <a:ext cx="1388536" cy="206381"/>
          </a:xfrm>
        </p:spPr>
        <p:txBody>
          <a:bodyPr/>
          <a:lstStyle/>
          <a:p>
            <a:fld id="{6489D9C7-5DC6-4263-87FF-7C99F6FB63C3}" type="datetime1">
              <a:rPr lang="zh-CN" altLang="en-US" smtClean="0"/>
            </a:fld>
            <a:endParaRPr lang="zh-CN" altLang="en-US"/>
          </a:p>
        </p:txBody>
      </p:sp>
      <p:sp>
        <p:nvSpPr>
          <p:cNvPr id="8" name="Footer Placeholder 3"/>
          <p:cNvSpPr>
            <a:spLocks noGrp="1"/>
          </p:cNvSpPr>
          <p:nvPr>
            <p:ph type="ftr" sz="quarter" idx="11"/>
          </p:nvPr>
        </p:nvSpPr>
        <p:spPr>
          <a:xfrm>
            <a:off x="669926" y="6240467"/>
            <a:ext cx="4140201" cy="206381"/>
          </a:xfrm>
        </p:spPr>
        <p:txBody>
          <a:bodyPr/>
          <a:lstStyle/>
          <a:p>
            <a:endParaRPr lang="zh-CN" altLang="en-US" dirty="0"/>
          </a:p>
        </p:txBody>
      </p:sp>
      <p:sp>
        <p:nvSpPr>
          <p:cNvPr id="9" name="Slide Number Placeholder 4"/>
          <p:cNvSpPr>
            <a:spLocks noGrp="1"/>
          </p:cNvSpPr>
          <p:nvPr>
            <p:ph type="sldNum" sz="quarter" idx="12"/>
          </p:nvPr>
        </p:nvSpPr>
        <p:spPr>
          <a:xfrm>
            <a:off x="8610599" y="6240467"/>
            <a:ext cx="2909888" cy="206381"/>
          </a:xfrm>
        </p:spPr>
        <p:txBody>
          <a:bodyPr/>
          <a:lstStyle/>
          <a:p>
            <a:fld id="{5DD3DB80-B894-403A-B48E-6FDC1A72010E}"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stretch>
            <a:fillRect/>
          </a:stretch>
        </p:blipFill>
        <p:spPr>
          <a:xfrm>
            <a:off x="0" y="0"/>
            <a:ext cx="12192000" cy="6858000"/>
          </a:xfrm>
          <a:prstGeom prst="rect">
            <a:avLst/>
          </a:prstGeom>
        </p:spPr>
      </p:pic>
      <p:sp>
        <p:nvSpPr>
          <p:cNvPr id="6" name="标题 1"/>
          <p:cNvSpPr>
            <a:spLocks noGrp="1"/>
          </p:cNvSpPr>
          <p:nvPr>
            <p:ph type="ctrTitle" hasCustomPrompt="1"/>
          </p:nvPr>
        </p:nvSpPr>
        <p:spPr>
          <a:xfrm>
            <a:off x="4766583" y="1807495"/>
            <a:ext cx="5426076" cy="1621509"/>
          </a:xfrm>
        </p:spPr>
        <p:txBody>
          <a:bodyPr anchor="b">
            <a:normAutofit/>
          </a:bodyPr>
          <a:lstStyle>
            <a:lvl1pPr marL="0" indent="0" algn="l">
              <a:buFont typeface="Arial" panose="020B0604020202020204" pitchFamily="34" charset="0"/>
              <a:buNone/>
              <a:defRPr sz="2400">
                <a:solidFill>
                  <a:schemeClr val="accent1"/>
                </a:solidFill>
              </a:defRPr>
            </a:lvl1pPr>
          </a:lstStyle>
          <a:p>
            <a:r>
              <a:rPr lang="en-US" altLang="zh-CN" dirty="0"/>
              <a:t>Conclusion</a:t>
            </a:r>
            <a:endParaRPr lang="zh-CN" altLang="en-US" dirty="0"/>
          </a:p>
        </p:txBody>
      </p:sp>
      <p:sp>
        <p:nvSpPr>
          <p:cNvPr id="7" name="文本占位符 62"/>
          <p:cNvSpPr>
            <a:spLocks noGrp="1"/>
          </p:cNvSpPr>
          <p:nvPr>
            <p:ph type="body" sz="quarter" idx="18" hasCustomPrompt="1"/>
          </p:nvPr>
        </p:nvSpPr>
        <p:spPr>
          <a:xfrm>
            <a:off x="4766583" y="4113731"/>
            <a:ext cx="5426076" cy="310871"/>
          </a:xfrm>
        </p:spPr>
        <p:txBody>
          <a:bodyPr vert="horz" lIns="91440" tIns="45720" rIns="91440" bIns="45720" rtlCol="0">
            <a:normAutofit/>
          </a:bodyPr>
          <a:lstStyle>
            <a:lvl1pPr marL="0" indent="0" algn="l">
              <a:buNone/>
              <a:defRPr lang="zh-CN" altLang="en-US" sz="1125" smtClean="0">
                <a:solidFill>
                  <a:schemeClr val="tx1"/>
                </a:solidFill>
              </a:defRPr>
            </a:lvl1pPr>
            <a:lvl2pPr>
              <a:defRPr lang="zh-CN" altLang="en-US" sz="1500" smtClean="0"/>
            </a:lvl2pPr>
            <a:lvl3pPr>
              <a:defRPr lang="zh-CN" altLang="en-US" sz="1350" smtClean="0"/>
            </a:lvl3pPr>
            <a:lvl4pPr>
              <a:defRPr lang="zh-CN" altLang="en-US" sz="1200" smtClean="0"/>
            </a:lvl4pPr>
            <a:lvl5pPr>
              <a:defRPr lang="zh-CN" altLang="en-US" sz="1200"/>
            </a:lvl5pPr>
          </a:lstStyle>
          <a:p>
            <a:pPr marL="171450" marR="0" lvl="0" indent="-171450" fontAlgn="auto">
              <a:spcAft>
                <a:spcPts val="0"/>
              </a:spcAft>
              <a:buClrTx/>
              <a:buSzTx/>
            </a:pPr>
            <a:r>
              <a:rPr lang="en-US" altLang="zh-CN" dirty="0"/>
              <a:t>Data</a:t>
            </a:r>
            <a:endParaRPr lang="en-US" altLang="zh-CN" dirty="0"/>
          </a:p>
        </p:txBody>
      </p:sp>
      <p:sp>
        <p:nvSpPr>
          <p:cNvPr id="8" name="文本占位符 13"/>
          <p:cNvSpPr>
            <a:spLocks noGrp="1"/>
          </p:cNvSpPr>
          <p:nvPr>
            <p:ph type="body" sz="quarter" idx="10" hasCustomPrompt="1"/>
          </p:nvPr>
        </p:nvSpPr>
        <p:spPr>
          <a:xfrm>
            <a:off x="4766583" y="3817460"/>
            <a:ext cx="5426076" cy="296271"/>
          </a:xfrm>
        </p:spPr>
        <p:txBody>
          <a:bodyPr vert="horz" anchor="ctr">
            <a:noAutofit/>
          </a:bodyPr>
          <a:lstStyle>
            <a:lvl1pPr marL="0" indent="0" algn="l">
              <a:buNone/>
              <a:defRPr sz="1125" b="0">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ltLang="zh-CN" dirty="0"/>
              <a:t>Signature</a:t>
            </a:r>
            <a:endParaRPr lang="en-US" altLang="zh-CN" dirty="0"/>
          </a:p>
        </p:txBody>
      </p:sp>
    </p:spTree>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69925" y="4"/>
            <a:ext cx="10850563" cy="1028699"/>
          </a:xfrm>
        </p:spPr>
        <p:txBody>
          <a:bodyPr/>
          <a:lstStyle>
            <a:lvl1pPr>
              <a:defRPr/>
            </a:lvl1pPr>
          </a:lstStyle>
          <a:p>
            <a:r>
              <a:rPr lang="en-US" altLang="zh-CN" dirty="0"/>
              <a:t>Click to edit Master title style</a:t>
            </a:r>
            <a:endParaRPr lang="zh-CN" altLang="en-US" dirty="0"/>
          </a:p>
        </p:txBody>
      </p:sp>
      <p:sp>
        <p:nvSpPr>
          <p:cNvPr id="3" name="日期占位符 2"/>
          <p:cNvSpPr>
            <a:spLocks noGrp="1"/>
          </p:cNvSpPr>
          <p:nvPr>
            <p:ph type="dt" sz="half" idx="10"/>
          </p:nvPr>
        </p:nvSpPr>
        <p:spPr/>
        <p:txBody>
          <a:bodyPr/>
          <a:lstStyle/>
          <a:p>
            <a:fld id="{6489D9C7-5DC6-4263-87FF-7C99F6FB63C3}" type="datetime1">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5DD3DB80-B894-403A-B48E-6FDC1A72010E}"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标题占位符 1"/>
          <p:cNvSpPr>
            <a:spLocks noGrp="1"/>
          </p:cNvSpPr>
          <p:nvPr>
            <p:ph type="title"/>
          </p:nvPr>
        </p:nvSpPr>
        <p:spPr>
          <a:xfrm>
            <a:off x="669925" y="4"/>
            <a:ext cx="10850563" cy="1028699"/>
          </a:xfrm>
          <a:prstGeom prst="rect">
            <a:avLst/>
          </a:prstGeom>
        </p:spPr>
        <p:txBody>
          <a:bodyPr vert="horz" lIns="91440" tIns="45720" rIns="91440" bIns="45720" rtlCol="0" anchor="b">
            <a:normAutofit/>
          </a:bodyPr>
          <a:lstStyle/>
          <a:p>
            <a:r>
              <a:rPr lang="en-US" altLang="zh-CN" dirty="0"/>
              <a:t>Click to edit Master title style</a:t>
            </a:r>
            <a:endParaRPr lang="zh-CN" altLang="en-US" dirty="0"/>
          </a:p>
        </p:txBody>
      </p:sp>
      <p:sp>
        <p:nvSpPr>
          <p:cNvPr id="9" name="文本占位符 2"/>
          <p:cNvSpPr>
            <a:spLocks noGrp="1"/>
          </p:cNvSpPr>
          <p:nvPr>
            <p:ph type="body" idx="1"/>
          </p:nvPr>
        </p:nvSpPr>
        <p:spPr>
          <a:xfrm>
            <a:off x="669925" y="1123953"/>
            <a:ext cx="10850563" cy="5019675"/>
          </a:xfrm>
          <a:prstGeom prst="rect">
            <a:avLst/>
          </a:prstGeom>
        </p:spPr>
        <p:txBody>
          <a:bodyPr vert="horz" lIns="91440" tIns="45720" rIns="91440" bIns="45720" rtlCol="0">
            <a:normAutofit/>
          </a:bodyPr>
          <a:lstStyle/>
          <a:p>
            <a:pPr lvl="0"/>
            <a:r>
              <a:rPr lang="en-US" dirty="0"/>
              <a:t>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zh-CN" altLang="en-US" dirty="0"/>
          </a:p>
        </p:txBody>
      </p:sp>
      <p:cxnSp>
        <p:nvCxnSpPr>
          <p:cNvPr id="10" name="直接连接符 9"/>
          <p:cNvCxnSpPr/>
          <p:nvPr userDrawn="1"/>
        </p:nvCxnSpPr>
        <p:spPr>
          <a:xfrm>
            <a:off x="669925" y="1028700"/>
            <a:ext cx="10850563"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日期占位符 3"/>
          <p:cNvSpPr>
            <a:spLocks noGrp="1"/>
          </p:cNvSpPr>
          <p:nvPr>
            <p:ph type="dt" sz="half" idx="2"/>
          </p:nvPr>
        </p:nvSpPr>
        <p:spPr>
          <a:xfrm>
            <a:off x="5401732" y="6240467"/>
            <a:ext cx="1388536" cy="206381"/>
          </a:xfrm>
          <a:prstGeom prst="rect">
            <a:avLst/>
          </a:prstGeom>
        </p:spPr>
        <p:txBody>
          <a:bodyPr vert="horz" lIns="91440" tIns="45720" rIns="91440" bIns="45720" rtlCol="0" anchor="ctr"/>
          <a:lstStyle>
            <a:lvl1pPr algn="ctr">
              <a:defRPr sz="750">
                <a:solidFill>
                  <a:schemeClr val="tx1">
                    <a:lumMod val="50000"/>
                    <a:lumOff val="50000"/>
                  </a:schemeClr>
                </a:solidFill>
              </a:defRPr>
            </a:lvl1pPr>
          </a:lstStyle>
          <a:p>
            <a:fld id="{6489D9C7-5DC6-4263-87FF-7C99F6FB63C3}" type="datetime1">
              <a:rPr lang="zh-CN" altLang="en-US" smtClean="0"/>
            </a:fld>
            <a:endParaRPr lang="zh-CN" altLang="en-US"/>
          </a:p>
        </p:txBody>
      </p:sp>
      <p:sp>
        <p:nvSpPr>
          <p:cNvPr id="12" name="页脚占位符 4"/>
          <p:cNvSpPr>
            <a:spLocks noGrp="1"/>
          </p:cNvSpPr>
          <p:nvPr>
            <p:ph type="ftr" sz="quarter" idx="3"/>
          </p:nvPr>
        </p:nvSpPr>
        <p:spPr>
          <a:xfrm>
            <a:off x="669926" y="6240467"/>
            <a:ext cx="4140201" cy="206381"/>
          </a:xfrm>
          <a:prstGeom prst="rect">
            <a:avLst/>
          </a:prstGeom>
        </p:spPr>
        <p:txBody>
          <a:bodyPr vert="horz" lIns="91440" tIns="45720" rIns="91440" bIns="45720" rtlCol="0" anchor="ctr"/>
          <a:lstStyle>
            <a:lvl1pPr algn="l">
              <a:defRPr sz="750">
                <a:solidFill>
                  <a:schemeClr val="tx1">
                    <a:lumMod val="50000"/>
                    <a:lumOff val="50000"/>
                  </a:schemeClr>
                </a:solidFill>
              </a:defRPr>
            </a:lvl1pPr>
          </a:lstStyle>
          <a:p>
            <a:endParaRPr lang="zh-CN" altLang="en-US" dirty="0"/>
          </a:p>
        </p:txBody>
      </p:sp>
      <p:sp>
        <p:nvSpPr>
          <p:cNvPr id="13" name="灯片编号占位符 5"/>
          <p:cNvSpPr>
            <a:spLocks noGrp="1"/>
          </p:cNvSpPr>
          <p:nvPr>
            <p:ph type="sldNum" sz="quarter" idx="4"/>
          </p:nvPr>
        </p:nvSpPr>
        <p:spPr>
          <a:xfrm>
            <a:off x="8610599" y="6240467"/>
            <a:ext cx="2909888" cy="206381"/>
          </a:xfrm>
          <a:prstGeom prst="rect">
            <a:avLst/>
          </a:prstGeom>
        </p:spPr>
        <p:txBody>
          <a:bodyPr vert="horz" lIns="91440" tIns="45720" rIns="91440" bIns="45720" rtlCol="0" anchor="ctr"/>
          <a:lstStyle>
            <a:lvl1pPr algn="r">
              <a:defRPr sz="750">
                <a:solidFill>
                  <a:schemeClr val="tx1">
                    <a:lumMod val="50000"/>
                    <a:lumOff val="50000"/>
                  </a:schemeClr>
                </a:solidFill>
              </a:defRPr>
            </a:lvl1pPr>
          </a:lstStyle>
          <a:p>
            <a:fld id="{5DD3DB80-B894-403A-B48E-6FDC1A72010E}"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hdr="0" dt="0"/>
  <p:txStyles>
    <p:titleStyle>
      <a:lvl1pPr algn="l" defTabSz="685800" rtl="0" eaLnBrk="1" latinLnBrk="0" hangingPunct="1">
        <a:lnSpc>
          <a:spcPct val="90000"/>
        </a:lnSpc>
        <a:spcBef>
          <a:spcPct val="0"/>
        </a:spcBef>
        <a:buNone/>
        <a:defRPr sz="2100" b="1"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1.jpeg"/><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image" Target="../media/image14.pn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image" Target="../media/image22.jpe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image" Target="../media/image16.png"/></Relationships>
</file>

<file path=ppt/slides/_rels/slide14.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0.jpeg"/><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28.jpeg"/><Relationship Id="rId1" Type="http://schemas.openxmlformats.org/officeDocument/2006/relationships/image" Target="../media/image36.jpe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8.jpeg"/><Relationship Id="rId2" Type="http://schemas.openxmlformats.org/officeDocument/2006/relationships/image" Target="../media/image36.jpeg"/><Relationship Id="rId1" Type="http://schemas.openxmlformats.org/officeDocument/2006/relationships/image" Target="../media/image41.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image" Target="../media/image42.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7.jpeg"/><Relationship Id="rId3" Type="http://schemas.openxmlformats.org/officeDocument/2006/relationships/image" Target="../media/image46.jpeg"/><Relationship Id="rId2" Type="http://schemas.openxmlformats.org/officeDocument/2006/relationships/image" Target="../media/image37.png"/><Relationship Id="rId1" Type="http://schemas.openxmlformats.org/officeDocument/2006/relationships/image" Target="../media/image45.png"/></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emf"/><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56.png"/><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61.emf"/><Relationship Id="rId4" Type="http://schemas.openxmlformats.org/officeDocument/2006/relationships/image" Target="../media/image60.jpeg"/><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image" Target="../media/image57.png"/></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image" Target="../media/image62.png"/></Relationships>
</file>

<file path=ppt/slides/_rels/slide23.xml.rels><?xml version="1.0" encoding="UTF-8" standalone="yes"?>
<Relationships xmlns="http://schemas.openxmlformats.org/package/2006/relationships"><Relationship Id="rId9" Type="http://schemas.openxmlformats.org/officeDocument/2006/relationships/notesSlide" Target="../notesSlides/notesSlide4.xml"/><Relationship Id="rId8" Type="http://schemas.openxmlformats.org/officeDocument/2006/relationships/slideLayout" Target="../slideLayouts/slideLayout7.xml"/><Relationship Id="rId7" Type="http://schemas.openxmlformats.org/officeDocument/2006/relationships/image" Target="../media/image71.png"/><Relationship Id="rId6" Type="http://schemas.openxmlformats.org/officeDocument/2006/relationships/image" Target="../media/image37.png"/><Relationship Id="rId5" Type="http://schemas.openxmlformats.org/officeDocument/2006/relationships/image" Target="../media/image70.png"/><Relationship Id="rId4" Type="http://schemas.openxmlformats.org/officeDocument/2006/relationships/image" Target="../media/image69.png"/><Relationship Id="rId3" Type="http://schemas.openxmlformats.org/officeDocument/2006/relationships/image" Target="../media/image38.png"/><Relationship Id="rId2" Type="http://schemas.openxmlformats.org/officeDocument/2006/relationships/image" Target="../media/image68.png"/><Relationship Id="rId1" Type="http://schemas.openxmlformats.org/officeDocument/2006/relationships/image" Target="../media/image67.png"/></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image" Target="../media/image7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8.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9.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hyperlink" Target="https://github.com/MicroTCA-Tech-Lab/xdma-metapackage" TargetMode="External"/><Relationship Id="rId2" Type="http://schemas.openxmlformats.org/officeDocument/2006/relationships/hyperlink" Target="https://github.com/Xilinx/dma_ip_drivers" TargetMode="External"/><Relationship Id="rId1" Type="http://schemas.openxmlformats.org/officeDocument/2006/relationships/image" Target="../media/image80.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1.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hyperlink" Target="https://github.com/bperez77/xilinx_axidma" TargetMode="External"/><Relationship Id="rId1" Type="http://schemas.openxmlformats.org/officeDocument/2006/relationships/hyperlink" Target="https://github.com/Xilinx-Wiki-Projects/software-prototypes/tree/master/linux-user-space-dma" TargetMode="External"/></Relationships>
</file>

<file path=ppt/slides/_rels/slide3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3.png"/><Relationship Id="rId3" Type="http://schemas.openxmlformats.org/officeDocument/2006/relationships/image" Target="../media/image82.png"/><Relationship Id="rId2" Type="http://schemas.openxmlformats.org/officeDocument/2006/relationships/hyperlink" Target="https://github.com/MicroTCA-Tech-Lab/libudmaio" TargetMode="External"/><Relationship Id="rId1" Type="http://schemas.openxmlformats.org/officeDocument/2006/relationships/hyperlink" Target="https://github.com/ikwzm/udmabuf" TargetMode="External"/></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image" Target="../media/image8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image" Target="../media/image5.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jpe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ctrTitle"/>
          </p:nvPr>
        </p:nvSpPr>
        <p:spPr/>
        <p:txBody>
          <a:bodyPr/>
          <a:lstStyle/>
          <a:p>
            <a:r>
              <a:rPr lang="en-US" altLang="zh-CN" dirty="0"/>
              <a:t>Low-Level RF Systems Based on MicroTCA.4</a:t>
            </a:r>
            <a:endParaRPr lang="zh-CN" altLang="en-US" dirty="0"/>
          </a:p>
        </p:txBody>
      </p:sp>
      <p:sp>
        <p:nvSpPr>
          <p:cNvPr id="7" name="文本占位符 6"/>
          <p:cNvSpPr>
            <a:spLocks noGrp="1"/>
          </p:cNvSpPr>
          <p:nvPr>
            <p:ph type="body" sz="quarter" idx="11"/>
          </p:nvPr>
        </p:nvSpPr>
        <p:spPr>
          <a:xfrm>
            <a:off x="2026444" y="4377268"/>
            <a:ext cx="8137922" cy="1735666"/>
          </a:xfrm>
        </p:spPr>
        <p:txBody>
          <a:bodyPr/>
          <a:lstStyle/>
          <a:p>
            <a:pPr>
              <a:lnSpc>
                <a:spcPct val="100000"/>
              </a:lnSpc>
              <a:spcBef>
                <a:spcPct val="0"/>
              </a:spcBef>
            </a:pPr>
            <a:r>
              <a:rPr lang="en-US" altLang="en-US" sz="2400" b="1" dirty="0">
                <a:solidFill>
                  <a:schemeClr val="accent1"/>
                </a:solidFill>
                <a:latin typeface="+mj-lt"/>
                <a:ea typeface="+mj-ea"/>
                <a:cs typeface="+mj-cs"/>
              </a:rPr>
              <a:t>G</a:t>
            </a:r>
            <a:r>
              <a:rPr lang="en-US" altLang="zh-CN" sz="2400" b="1" dirty="0">
                <a:solidFill>
                  <a:schemeClr val="accent1"/>
                </a:solidFill>
                <a:latin typeface="+mj-lt"/>
                <a:ea typeface="+mj-ea"/>
                <a:cs typeface="+mj-cs"/>
              </a:rPr>
              <a:t>an Nan</a:t>
            </a:r>
            <a:endParaRPr lang="en-US" altLang="zh-CN" sz="2400" b="1" dirty="0">
              <a:solidFill>
                <a:schemeClr val="accent1"/>
              </a:solidFill>
              <a:latin typeface="+mj-lt"/>
              <a:ea typeface="+mj-ea"/>
              <a:cs typeface="+mj-cs"/>
            </a:endParaRPr>
          </a:p>
          <a:p>
            <a:pPr>
              <a:lnSpc>
                <a:spcPct val="100000"/>
              </a:lnSpc>
              <a:spcBef>
                <a:spcPct val="0"/>
              </a:spcBef>
            </a:pPr>
            <a:r>
              <a:rPr lang="en-US" altLang="zh-CN" sz="2400" b="1" dirty="0">
                <a:solidFill>
                  <a:schemeClr val="accent1"/>
                </a:solidFill>
                <a:latin typeface="+mj-lt"/>
                <a:ea typeface="+mj-ea"/>
                <a:cs typeface="+mj-cs"/>
              </a:rPr>
              <a:t>Institute of High Energy Physics, CAS</a:t>
            </a:r>
            <a:endParaRPr lang="en-US" altLang="zh-CN" sz="2400" b="1" dirty="0">
              <a:solidFill>
                <a:schemeClr val="accent1"/>
              </a:solidFill>
              <a:latin typeface="+mj-lt"/>
              <a:ea typeface="+mj-ea"/>
              <a:cs typeface="+mj-cs"/>
            </a:endParaRPr>
          </a:p>
          <a:p>
            <a:pPr>
              <a:lnSpc>
                <a:spcPct val="100000"/>
              </a:lnSpc>
              <a:spcBef>
                <a:spcPct val="0"/>
              </a:spcBef>
            </a:pPr>
            <a:r>
              <a:rPr lang="en-US" altLang="en-US" sz="2400" b="1" dirty="0">
                <a:solidFill>
                  <a:schemeClr val="accent1"/>
                </a:solidFill>
                <a:latin typeface="+mj-lt"/>
                <a:ea typeface="+mj-ea"/>
                <a:cs typeface="+mj-cs"/>
              </a:rPr>
              <a:t>202</a:t>
            </a:r>
            <a:r>
              <a:rPr lang="en-US" altLang="zh-CN" sz="2400" b="1" dirty="0">
                <a:solidFill>
                  <a:schemeClr val="accent1"/>
                </a:solidFill>
                <a:latin typeface="+mj-lt"/>
                <a:ea typeface="+mj-ea"/>
                <a:cs typeface="+mj-cs"/>
              </a:rPr>
              <a:t>5</a:t>
            </a:r>
            <a:r>
              <a:rPr lang="en-US" altLang="en-US" sz="2400" b="1" dirty="0">
                <a:solidFill>
                  <a:schemeClr val="accent1"/>
                </a:solidFill>
                <a:latin typeface="+mj-lt"/>
                <a:ea typeface="+mj-ea"/>
                <a:cs typeface="+mj-cs"/>
              </a:rPr>
              <a:t>.09.1</a:t>
            </a:r>
            <a:r>
              <a:rPr lang="en-US" altLang="zh-CN" sz="2400" b="1" dirty="0">
                <a:solidFill>
                  <a:schemeClr val="accent1"/>
                </a:solidFill>
                <a:latin typeface="+mj-lt"/>
                <a:ea typeface="+mj-ea"/>
                <a:cs typeface="+mj-cs"/>
              </a:rPr>
              <a:t>5</a:t>
            </a:r>
            <a:endParaRPr lang="en-US" altLang="en-US" sz="2400" b="1" dirty="0">
              <a:solidFill>
                <a:schemeClr val="accent1"/>
              </a:solidFill>
              <a:latin typeface="+mj-lt"/>
              <a:ea typeface="+mj-ea"/>
              <a:cs typeface="+mj-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Backplane Connections</a:t>
            </a:r>
            <a:endParaRPr lang="zh-CN" altLang="en-US" dirty="0"/>
          </a:p>
        </p:txBody>
      </p:sp>
      <p:sp>
        <p:nvSpPr>
          <p:cNvPr id="4" name="灯片编号占位符 3"/>
          <p:cNvSpPr>
            <a:spLocks noGrp="1"/>
          </p:cNvSpPr>
          <p:nvPr>
            <p:ph type="sldNum" sz="quarter" idx="12"/>
          </p:nvPr>
        </p:nvSpPr>
        <p:spPr/>
        <p:txBody>
          <a:bodyPr/>
          <a:lstStyle/>
          <a:p>
            <a:fld id="{5DD3DB80-B894-403A-B48E-6FDC1A72010E}" type="slidenum">
              <a:rPr lang="zh-CN" altLang="en-US" smtClean="0"/>
            </a:fld>
            <a:endParaRPr lang="zh-CN" altLang="en-US"/>
          </a:p>
        </p:txBody>
      </p:sp>
      <p:pic>
        <p:nvPicPr>
          <p:cNvPr id="5" name="图片 4"/>
          <p:cNvPicPr>
            <a:picLocks noChangeAspect="1"/>
          </p:cNvPicPr>
          <p:nvPr/>
        </p:nvPicPr>
        <p:blipFill>
          <a:blip r:embed="rId1" cstate="hqprint"/>
          <a:stretch>
            <a:fillRect/>
          </a:stretch>
        </p:blipFill>
        <p:spPr>
          <a:xfrm>
            <a:off x="3191619" y="4422678"/>
            <a:ext cx="2442666" cy="2068615"/>
          </a:xfrm>
          <a:prstGeom prst="rect">
            <a:avLst/>
          </a:prstGeom>
        </p:spPr>
      </p:pic>
      <p:sp>
        <p:nvSpPr>
          <p:cNvPr id="6" name="文本框 5"/>
          <p:cNvSpPr txBox="1"/>
          <p:nvPr/>
        </p:nvSpPr>
        <p:spPr>
          <a:xfrm>
            <a:off x="669925" y="1144988"/>
            <a:ext cx="10850562" cy="1361911"/>
          </a:xfrm>
          <a:prstGeom prst="rect">
            <a:avLst/>
          </a:prstGeom>
          <a:noFill/>
        </p:spPr>
        <p:txBody>
          <a:bodyPr wrap="square">
            <a:spAutoFit/>
          </a:bodyPr>
          <a:lstStyle/>
          <a:p>
            <a:pPr marL="285750" indent="-285750">
              <a:buFont typeface="Wingdings" panose="05000000000000000000" pitchFamily="2" charset="2"/>
              <a:buChar char="n"/>
            </a:pPr>
            <a:r>
              <a:rPr lang="en-US" altLang="zh-CN" dirty="0">
                <a:latin typeface="+mn-ea"/>
              </a:rPr>
              <a:t>Digital I/O AMC </a:t>
            </a:r>
            <a:r>
              <a:rPr lang="en-US" altLang="zh-CN" dirty="0"/>
              <a:t>in the IHEP LLRF System</a:t>
            </a:r>
            <a:endParaRPr lang="en-US" altLang="zh-CN" dirty="0">
              <a:latin typeface="+mn-ea"/>
            </a:endParaRPr>
          </a:p>
          <a:p>
            <a:pPr algn="l"/>
            <a:endParaRPr lang="en-US" altLang="zh-CN" sz="1050" dirty="0">
              <a:latin typeface="+mn-ea"/>
            </a:endParaRPr>
          </a:p>
          <a:p>
            <a:pPr algn="l"/>
            <a:r>
              <a:rPr lang="en-US" altLang="zh-CN" dirty="0">
                <a:latin typeface="+mn-ea"/>
              </a:rPr>
              <a:t>A multi-channel digital signal input/output AMC module compliant with the MTCA.4 standard, primarily designed for Low-Level RF (LLRF) systems to manage timing distribution and interlock signal fan-out.</a:t>
            </a:r>
            <a:endParaRPr lang="en-US" altLang="zh-CN" sz="1600" dirty="0">
              <a:solidFill>
                <a:srgbClr val="000000"/>
              </a:solidFill>
              <a:latin typeface="+mn-ea"/>
            </a:endParaRPr>
          </a:p>
        </p:txBody>
      </p:sp>
      <p:pic>
        <p:nvPicPr>
          <p:cNvPr id="7" name="图片 6"/>
          <p:cNvPicPr>
            <a:picLocks noChangeAspect="1"/>
          </p:cNvPicPr>
          <p:nvPr/>
        </p:nvPicPr>
        <p:blipFill rotWithShape="1">
          <a:blip r:embed="rId2" cstate="hqprint"/>
          <a:srcRect/>
          <a:stretch>
            <a:fillRect/>
          </a:stretch>
        </p:blipFill>
        <p:spPr>
          <a:xfrm>
            <a:off x="2698898" y="2944484"/>
            <a:ext cx="2896491" cy="1406618"/>
          </a:xfrm>
          <a:prstGeom prst="rect">
            <a:avLst/>
          </a:prstGeom>
        </p:spPr>
      </p:pic>
      <p:pic>
        <p:nvPicPr>
          <p:cNvPr id="8" name="图片 7"/>
          <p:cNvPicPr>
            <a:picLocks noChangeAspect="1"/>
          </p:cNvPicPr>
          <p:nvPr/>
        </p:nvPicPr>
        <p:blipFill rotWithShape="1">
          <a:blip r:embed="rId3" cstate="hqprint"/>
          <a:srcRect/>
          <a:stretch>
            <a:fillRect/>
          </a:stretch>
        </p:blipFill>
        <p:spPr>
          <a:xfrm>
            <a:off x="883415" y="3061025"/>
            <a:ext cx="1806948" cy="2469497"/>
          </a:xfrm>
          <a:prstGeom prst="rect">
            <a:avLst/>
          </a:prstGeom>
        </p:spPr>
      </p:pic>
      <p:cxnSp>
        <p:nvCxnSpPr>
          <p:cNvPr id="10" name="直接箭头连接符 9"/>
          <p:cNvCxnSpPr/>
          <p:nvPr/>
        </p:nvCxnSpPr>
        <p:spPr>
          <a:xfrm flipH="1" flipV="1">
            <a:off x="3897396" y="3863384"/>
            <a:ext cx="249748" cy="804259"/>
          </a:xfrm>
          <a:prstGeom prst="straightConnector1">
            <a:avLst/>
          </a:prstGeom>
          <a:ln w="38100">
            <a:solidFill>
              <a:srgbClr val="CC3300"/>
            </a:solidFill>
            <a:tailEnd type="triangle"/>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6192026" y="2947258"/>
            <a:ext cx="5169531" cy="3293209"/>
          </a:xfrm>
          <a:prstGeom prst="rect">
            <a:avLst/>
          </a:prstGeom>
          <a:noFill/>
        </p:spPr>
        <p:txBody>
          <a:bodyPr wrap="square">
            <a:spAutoFit/>
          </a:bodyPr>
          <a:lstStyle/>
          <a:p>
            <a:r>
              <a:rPr lang="en-US" altLang="zh-CN" sz="1600" b="1" dirty="0">
                <a:latin typeface="+mn-ea"/>
              </a:rPr>
              <a:t>Key Features:</a:t>
            </a:r>
            <a:endParaRPr lang="en-US" altLang="zh-CN" sz="1600" b="1" dirty="0">
              <a:latin typeface="+mn-ea"/>
            </a:endParaRPr>
          </a:p>
          <a:p>
            <a:pPr marL="285750" indent="-285750">
              <a:buFont typeface="Arial" panose="020B0604020202020204" pitchFamily="34" charset="0"/>
              <a:buChar char="•"/>
            </a:pPr>
            <a:r>
              <a:rPr lang="en-US" altLang="zh-CN" sz="1600" b="1" dirty="0">
                <a:latin typeface="+mn-ea"/>
              </a:rPr>
              <a:t>Form Factor:</a:t>
            </a:r>
            <a:r>
              <a:rPr lang="en-US" altLang="zh-CN" sz="1600" dirty="0">
                <a:latin typeface="+mn-ea"/>
              </a:rPr>
              <a:t> Dual-width MTCA.4 AMC module</a:t>
            </a:r>
            <a:endParaRPr lang="en-US" altLang="zh-CN" sz="1600" dirty="0">
              <a:latin typeface="+mn-ea"/>
            </a:endParaRPr>
          </a:p>
          <a:p>
            <a:pPr marL="285750" indent="-285750">
              <a:buFont typeface="Arial" panose="020B0604020202020204" pitchFamily="34" charset="0"/>
              <a:buChar char="•"/>
            </a:pPr>
            <a:r>
              <a:rPr lang="en-US" altLang="zh-CN" sz="1600" b="1" dirty="0">
                <a:latin typeface="+mn-ea"/>
              </a:rPr>
              <a:t>Electrical I/O:</a:t>
            </a:r>
            <a:r>
              <a:rPr lang="en-US" altLang="zh-CN" sz="1600" dirty="0">
                <a:latin typeface="+mn-ea"/>
              </a:rPr>
              <a:t> 8-channel digital signal input/output with configurable direction</a:t>
            </a:r>
            <a:endParaRPr lang="en-US" altLang="zh-CN" sz="1600" dirty="0">
              <a:latin typeface="+mn-ea"/>
            </a:endParaRPr>
          </a:p>
          <a:p>
            <a:pPr marL="285750" indent="-285750">
              <a:buFont typeface="Arial" panose="020B0604020202020204" pitchFamily="34" charset="0"/>
              <a:buChar char="•"/>
            </a:pPr>
            <a:r>
              <a:rPr lang="en-US" altLang="zh-CN" sz="1600" b="1" dirty="0">
                <a:latin typeface="+mn-ea"/>
              </a:rPr>
              <a:t>Optical I/O:</a:t>
            </a:r>
            <a:r>
              <a:rPr lang="en-US" altLang="zh-CN" sz="1600" dirty="0">
                <a:latin typeface="+mn-ea"/>
              </a:rPr>
              <a:t> 2-channel optical signal input and 2-channel optical signal output</a:t>
            </a:r>
            <a:endParaRPr lang="en-US" altLang="zh-CN" sz="1600" dirty="0">
              <a:latin typeface="+mn-ea"/>
            </a:endParaRPr>
          </a:p>
          <a:p>
            <a:pPr marL="285750" indent="-285750">
              <a:buFont typeface="Arial" panose="020B0604020202020204" pitchFamily="34" charset="0"/>
              <a:buChar char="•"/>
            </a:pPr>
            <a:r>
              <a:rPr lang="en-US" altLang="zh-CN" sz="1600" b="1" dirty="0">
                <a:latin typeface="+mn-ea"/>
              </a:rPr>
              <a:t>Backplane Interface:</a:t>
            </a:r>
            <a:r>
              <a:rPr lang="en-US" altLang="zh-CN" sz="1600" dirty="0">
                <a:latin typeface="+mn-ea"/>
              </a:rPr>
              <a:t> M-LVDS fan-out via backplane</a:t>
            </a:r>
            <a:endParaRPr lang="en-US" altLang="zh-CN" sz="1600" dirty="0">
              <a:latin typeface="+mn-ea"/>
            </a:endParaRPr>
          </a:p>
          <a:p>
            <a:pPr marL="285750" indent="-285750">
              <a:buFont typeface="Arial" panose="020B0604020202020204" pitchFamily="34" charset="0"/>
              <a:buChar char="•"/>
            </a:pPr>
            <a:r>
              <a:rPr lang="en-US" altLang="zh-CN" sz="1600" b="1" dirty="0">
                <a:latin typeface="+mn-ea"/>
              </a:rPr>
              <a:t>Management:</a:t>
            </a:r>
            <a:r>
              <a:rPr lang="en-US" altLang="zh-CN" sz="1600" dirty="0">
                <a:latin typeface="+mn-ea"/>
              </a:rPr>
              <a:t> Integrated MMC management module, Voltage, current, and temperature monitoring</a:t>
            </a:r>
            <a:endParaRPr lang="en-US" altLang="zh-CN" sz="1600" dirty="0">
              <a:latin typeface="+mn-ea"/>
            </a:endParaRPr>
          </a:p>
          <a:p>
            <a:pPr marL="285750" indent="-285750">
              <a:buFont typeface="Arial" panose="020B0604020202020204" pitchFamily="34" charset="0"/>
              <a:buChar char="•"/>
            </a:pPr>
            <a:r>
              <a:rPr lang="en-US" altLang="zh-CN" sz="1600" b="1" dirty="0">
                <a:latin typeface="+mn-ea"/>
              </a:rPr>
              <a:t>Flexibility:</a:t>
            </a:r>
            <a:r>
              <a:rPr lang="en-US" altLang="zh-CN" sz="1600" dirty="0">
                <a:latin typeface="+mn-ea"/>
              </a:rPr>
              <a:t> Configurable input/output impedance</a:t>
            </a:r>
            <a:endParaRPr lang="en-US" altLang="zh-CN" sz="1600" dirty="0">
              <a:latin typeface="+mn-e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Backplane Connections</a:t>
            </a:r>
            <a:endParaRPr lang="zh-CN" altLang="en-US" dirty="0"/>
          </a:p>
        </p:txBody>
      </p:sp>
      <p:sp>
        <p:nvSpPr>
          <p:cNvPr id="4" name="灯片编号占位符 3"/>
          <p:cNvSpPr>
            <a:spLocks noGrp="1"/>
          </p:cNvSpPr>
          <p:nvPr>
            <p:ph type="sldNum" sz="quarter" idx="12"/>
          </p:nvPr>
        </p:nvSpPr>
        <p:spPr/>
        <p:txBody>
          <a:bodyPr/>
          <a:lstStyle/>
          <a:p>
            <a:fld id="{5DD3DB80-B894-403A-B48E-6FDC1A72010E}" type="slidenum">
              <a:rPr lang="zh-CN" altLang="en-US" smtClean="0"/>
            </a:fld>
            <a:endParaRPr lang="zh-CN" altLang="en-US"/>
          </a:p>
        </p:txBody>
      </p:sp>
      <p:sp>
        <p:nvSpPr>
          <p:cNvPr id="11" name="文本框 10"/>
          <p:cNvSpPr txBox="1"/>
          <p:nvPr/>
        </p:nvSpPr>
        <p:spPr>
          <a:xfrm>
            <a:off x="2310576" y="6414284"/>
            <a:ext cx="2004060" cy="369332"/>
          </a:xfrm>
          <a:prstGeom prst="rect">
            <a:avLst/>
          </a:prstGeom>
          <a:noFill/>
        </p:spPr>
        <p:txBody>
          <a:bodyPr wrap="square">
            <a:spAutoFit/>
          </a:bodyPr>
          <a:lstStyle/>
          <a:p>
            <a:pPr algn="ctr"/>
            <a:r>
              <a:rPr lang="en-US" altLang="zh-CN" dirty="0"/>
              <a:t>Processing Board</a:t>
            </a:r>
            <a:endParaRPr lang="zh-CN" altLang="en-US" dirty="0"/>
          </a:p>
        </p:txBody>
      </p:sp>
      <p:pic>
        <p:nvPicPr>
          <p:cNvPr id="12" name="图片 11"/>
          <p:cNvPicPr>
            <a:picLocks noChangeAspect="1"/>
          </p:cNvPicPr>
          <p:nvPr/>
        </p:nvPicPr>
        <p:blipFill>
          <a:blip r:embed="rId1" cstate="hqprint"/>
          <a:stretch>
            <a:fillRect/>
          </a:stretch>
        </p:blipFill>
        <p:spPr>
          <a:xfrm>
            <a:off x="5462083" y="4108108"/>
            <a:ext cx="1431766" cy="2160240"/>
          </a:xfrm>
          <a:prstGeom prst="rect">
            <a:avLst/>
          </a:prstGeom>
        </p:spPr>
      </p:pic>
      <p:sp>
        <p:nvSpPr>
          <p:cNvPr id="13" name="文本框 12"/>
          <p:cNvSpPr txBox="1"/>
          <p:nvPr/>
        </p:nvSpPr>
        <p:spPr>
          <a:xfrm>
            <a:off x="5178417" y="6425442"/>
            <a:ext cx="2004060" cy="369332"/>
          </a:xfrm>
          <a:prstGeom prst="rect">
            <a:avLst/>
          </a:prstGeom>
          <a:noFill/>
        </p:spPr>
        <p:txBody>
          <a:bodyPr wrap="square">
            <a:spAutoFit/>
          </a:bodyPr>
          <a:lstStyle/>
          <a:p>
            <a:pPr algn="ctr"/>
            <a:r>
              <a:rPr lang="en-US" altLang="zh-CN" dirty="0"/>
              <a:t>Digitizer</a:t>
            </a:r>
            <a:endParaRPr lang="zh-CN" altLang="en-US" dirty="0"/>
          </a:p>
        </p:txBody>
      </p:sp>
      <p:sp>
        <p:nvSpPr>
          <p:cNvPr id="15" name="文本框 14"/>
          <p:cNvSpPr txBox="1"/>
          <p:nvPr/>
        </p:nvSpPr>
        <p:spPr>
          <a:xfrm>
            <a:off x="7642361" y="6425442"/>
            <a:ext cx="2522007" cy="369332"/>
          </a:xfrm>
          <a:prstGeom prst="rect">
            <a:avLst/>
          </a:prstGeom>
          <a:noFill/>
        </p:spPr>
        <p:txBody>
          <a:bodyPr wrap="square">
            <a:spAutoFit/>
          </a:bodyPr>
          <a:lstStyle/>
          <a:p>
            <a:pPr algn="ctr"/>
            <a:r>
              <a:rPr lang="en-US" altLang="zh-CN" dirty="0"/>
              <a:t>FMC Carrier</a:t>
            </a:r>
            <a:endParaRPr lang="zh-CN" altLang="en-US" dirty="0"/>
          </a:p>
        </p:txBody>
      </p:sp>
      <p:sp>
        <p:nvSpPr>
          <p:cNvPr id="16" name="箭头: 左右 15"/>
          <p:cNvSpPr/>
          <p:nvPr/>
        </p:nvSpPr>
        <p:spPr>
          <a:xfrm>
            <a:off x="4384492" y="5574008"/>
            <a:ext cx="954297" cy="19812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4199639" y="4849133"/>
            <a:ext cx="1344985" cy="646331"/>
          </a:xfrm>
          <a:prstGeom prst="rect">
            <a:avLst/>
          </a:prstGeom>
          <a:noFill/>
        </p:spPr>
        <p:txBody>
          <a:bodyPr wrap="square" rtlCol="0" anchor="ctr">
            <a:spAutoFit/>
          </a:bodyPr>
          <a:lstStyle/>
          <a:p>
            <a:pPr algn="ctr"/>
            <a:r>
              <a:rPr lang="en-US" altLang="zh-CN" dirty="0"/>
              <a:t>Data</a:t>
            </a:r>
            <a:endParaRPr lang="en-US" altLang="zh-CN" dirty="0"/>
          </a:p>
          <a:p>
            <a:pPr algn="ctr"/>
            <a:r>
              <a:rPr lang="en-US" altLang="zh-CN" dirty="0"/>
              <a:t>Processing</a:t>
            </a:r>
            <a:endParaRPr lang="zh-CN" altLang="en-US" dirty="0"/>
          </a:p>
        </p:txBody>
      </p:sp>
      <p:sp>
        <p:nvSpPr>
          <p:cNvPr id="18" name="文本框 17"/>
          <p:cNvSpPr txBox="1"/>
          <p:nvPr/>
        </p:nvSpPr>
        <p:spPr>
          <a:xfrm>
            <a:off x="6957469" y="4865065"/>
            <a:ext cx="1375910" cy="646331"/>
          </a:xfrm>
          <a:prstGeom prst="rect">
            <a:avLst/>
          </a:prstGeom>
          <a:noFill/>
        </p:spPr>
        <p:txBody>
          <a:bodyPr wrap="square" rtlCol="0" anchor="ctr">
            <a:spAutoFit/>
          </a:bodyPr>
          <a:lstStyle/>
          <a:p>
            <a:pPr algn="ctr"/>
            <a:r>
              <a:rPr lang="en-US" altLang="zh-CN" dirty="0"/>
              <a:t>Cavity</a:t>
            </a:r>
            <a:endParaRPr lang="en-US" altLang="zh-CN" dirty="0"/>
          </a:p>
          <a:p>
            <a:pPr algn="ctr"/>
            <a:r>
              <a:rPr lang="en-US" altLang="zh-CN" dirty="0"/>
              <a:t>Tunning</a:t>
            </a:r>
            <a:endParaRPr lang="zh-CN" altLang="en-US" dirty="0"/>
          </a:p>
        </p:txBody>
      </p:sp>
      <p:sp>
        <p:nvSpPr>
          <p:cNvPr id="19" name="箭头: 左右 18"/>
          <p:cNvSpPr/>
          <p:nvPr/>
        </p:nvSpPr>
        <p:spPr>
          <a:xfrm>
            <a:off x="7167479" y="5574008"/>
            <a:ext cx="954297" cy="19812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5713840" y="1144708"/>
            <a:ext cx="5640974" cy="2772682"/>
          </a:xfrm>
          <a:prstGeom prst="rect">
            <a:avLst/>
          </a:prstGeom>
          <a:noFill/>
        </p:spPr>
        <p:txBody>
          <a:bodyPr wrap="square">
            <a:spAutoFit/>
          </a:bodyPr>
          <a:lstStyle/>
          <a:p>
            <a:pPr>
              <a:lnSpc>
                <a:spcPct val="200000"/>
              </a:lnSpc>
            </a:pPr>
            <a:r>
              <a:rPr lang="en-US" altLang="zh-CN" b="1" dirty="0">
                <a:latin typeface="+mn-ea"/>
              </a:rPr>
              <a:t>Point-to-point links</a:t>
            </a:r>
            <a:endParaRPr lang="en-US" altLang="zh-CN" b="1" dirty="0">
              <a:latin typeface="+mn-ea"/>
            </a:endParaRPr>
          </a:p>
          <a:p>
            <a:pPr marL="285750" indent="-285750">
              <a:lnSpc>
                <a:spcPct val="125000"/>
              </a:lnSpc>
              <a:buFont typeface="Arial" panose="020B0604020202020204" pitchFamily="34" charset="0"/>
              <a:buChar char="•"/>
            </a:pPr>
            <a:r>
              <a:rPr lang="en-US" altLang="zh-CN" sz="1600" dirty="0">
                <a:solidFill>
                  <a:srgbClr val="000000"/>
                </a:solidFill>
                <a:latin typeface="+mn-ea"/>
              </a:rPr>
              <a:t>Direct communication between boards, used for data aggregation </a:t>
            </a:r>
            <a:endParaRPr lang="en-US" altLang="zh-CN" sz="1600" dirty="0">
              <a:solidFill>
                <a:srgbClr val="000000"/>
              </a:solidFill>
              <a:latin typeface="+mn-ea"/>
            </a:endParaRPr>
          </a:p>
          <a:p>
            <a:pPr marL="285750" indent="-285750">
              <a:lnSpc>
                <a:spcPct val="125000"/>
              </a:lnSpc>
              <a:buFont typeface="Arial" panose="020B0604020202020204" pitchFamily="34" charset="0"/>
              <a:buChar char="•"/>
            </a:pPr>
            <a:r>
              <a:rPr lang="en-US" altLang="zh-CN" sz="1600" dirty="0">
                <a:solidFill>
                  <a:srgbClr val="000000"/>
                </a:solidFill>
                <a:latin typeface="+mn-ea"/>
              </a:rPr>
              <a:t>Protocol selection up to application: Aurora, 8b/10b, (10)G Ethernet</a:t>
            </a:r>
            <a:endParaRPr lang="en-US" altLang="zh-CN" sz="1600" dirty="0">
              <a:solidFill>
                <a:srgbClr val="000000"/>
              </a:solidFill>
              <a:latin typeface="+mn-ea"/>
            </a:endParaRPr>
          </a:p>
          <a:p>
            <a:pPr marL="285750" indent="-285750">
              <a:lnSpc>
                <a:spcPct val="125000"/>
              </a:lnSpc>
              <a:buFont typeface="Arial" panose="020B0604020202020204" pitchFamily="34" charset="0"/>
              <a:buChar char="•"/>
            </a:pPr>
            <a:r>
              <a:rPr lang="en-US" altLang="zh-CN" sz="1600" dirty="0">
                <a:solidFill>
                  <a:srgbClr val="000000"/>
                </a:solidFill>
                <a:latin typeface="+mn-ea"/>
              </a:rPr>
              <a:t>Example: Data exchange between master-slave digitizer for multi-cavity LLRF control, superconducting cavity with resonance controller</a:t>
            </a:r>
            <a:endParaRPr lang="zh-CN" altLang="en-US" sz="1600" dirty="0">
              <a:solidFill>
                <a:srgbClr val="000000"/>
              </a:solidFill>
              <a:latin typeface="+mn-ea"/>
            </a:endParaRPr>
          </a:p>
        </p:txBody>
      </p:sp>
      <p:pic>
        <p:nvPicPr>
          <p:cNvPr id="22" name="Picture 3" descr="F:\bk\ref\ATCA\原理协议\MTCA.4\wq\mTCA_PortUsage12SlotRedundantV2.png"/>
          <p:cNvPicPr>
            <a:picLocks noChangeAspect="1" noChangeArrowheads="1"/>
          </p:cNvPicPr>
          <p:nvPr/>
        </p:nvPicPr>
        <p:blipFill>
          <a:blip r:embed="rId2" cstate="print"/>
          <a:srcRect/>
          <a:stretch>
            <a:fillRect/>
          </a:stretch>
        </p:blipFill>
        <p:spPr bwMode="auto">
          <a:xfrm>
            <a:off x="1524157" y="1362536"/>
            <a:ext cx="3362688" cy="2345978"/>
          </a:xfrm>
          <a:prstGeom prst="rect">
            <a:avLst/>
          </a:prstGeom>
          <a:noFill/>
        </p:spPr>
      </p:pic>
      <p:pic>
        <p:nvPicPr>
          <p:cNvPr id="5" name="图片 4"/>
          <p:cNvPicPr>
            <a:picLocks noChangeAspect="1"/>
          </p:cNvPicPr>
          <p:nvPr/>
        </p:nvPicPr>
        <p:blipFill>
          <a:blip r:embed="rId3" cstate="hqprint"/>
          <a:stretch>
            <a:fillRect/>
          </a:stretch>
        </p:blipFill>
        <p:spPr>
          <a:xfrm rot="16200000">
            <a:off x="7727882" y="4791190"/>
            <a:ext cx="2350958" cy="917546"/>
          </a:xfrm>
          <a:prstGeom prst="rect">
            <a:avLst/>
          </a:prstGeom>
        </p:spPr>
      </p:pic>
      <p:sp>
        <p:nvSpPr>
          <p:cNvPr id="23" name="矩形 22"/>
          <p:cNvSpPr/>
          <p:nvPr/>
        </p:nvSpPr>
        <p:spPr>
          <a:xfrm>
            <a:off x="2111917" y="2535528"/>
            <a:ext cx="2872075" cy="3865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4" name="直接箭头连接符 23"/>
          <p:cNvCxnSpPr/>
          <p:nvPr/>
        </p:nvCxnSpPr>
        <p:spPr>
          <a:xfrm flipV="1">
            <a:off x="4983992" y="2276397"/>
            <a:ext cx="478091" cy="25913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 name="图片 13"/>
          <p:cNvPicPr>
            <a:picLocks noChangeAspect="1"/>
          </p:cNvPicPr>
          <p:nvPr/>
        </p:nvPicPr>
        <p:blipFill>
          <a:blip r:embed="rId4" cstate="hqprint"/>
          <a:stretch>
            <a:fillRect/>
          </a:stretch>
        </p:blipFill>
        <p:spPr>
          <a:xfrm>
            <a:off x="2041286" y="4067761"/>
            <a:ext cx="2158350" cy="215835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Backplane Connections</a:t>
            </a:r>
            <a:endParaRPr lang="zh-CN" altLang="en-US" dirty="0"/>
          </a:p>
        </p:txBody>
      </p:sp>
      <p:sp>
        <p:nvSpPr>
          <p:cNvPr id="4" name="灯片编号占位符 3"/>
          <p:cNvSpPr>
            <a:spLocks noGrp="1"/>
          </p:cNvSpPr>
          <p:nvPr>
            <p:ph type="sldNum" sz="quarter" idx="12"/>
          </p:nvPr>
        </p:nvSpPr>
        <p:spPr/>
        <p:txBody>
          <a:bodyPr/>
          <a:lstStyle/>
          <a:p>
            <a:fld id="{5DD3DB80-B894-403A-B48E-6FDC1A72010E}" type="slidenum">
              <a:rPr lang="zh-CN" altLang="en-US" smtClean="0"/>
            </a:fld>
            <a:endParaRPr lang="zh-CN" altLang="en-US"/>
          </a:p>
        </p:txBody>
      </p:sp>
      <p:pic>
        <p:nvPicPr>
          <p:cNvPr id="6" name="图片 5"/>
          <p:cNvPicPr>
            <a:picLocks noChangeAspect="1"/>
          </p:cNvPicPr>
          <p:nvPr/>
        </p:nvPicPr>
        <p:blipFill rotWithShape="1">
          <a:blip r:embed="rId1" cstate="hqprint"/>
          <a:srcRect/>
          <a:stretch>
            <a:fillRect/>
          </a:stretch>
        </p:blipFill>
        <p:spPr>
          <a:xfrm>
            <a:off x="2100766" y="4274210"/>
            <a:ext cx="2081436" cy="2158078"/>
          </a:xfrm>
          <a:prstGeom prst="rect">
            <a:avLst/>
          </a:prstGeom>
        </p:spPr>
      </p:pic>
      <p:pic>
        <p:nvPicPr>
          <p:cNvPr id="25" name="图片 24"/>
          <p:cNvPicPr>
            <a:picLocks noChangeAspect="1"/>
          </p:cNvPicPr>
          <p:nvPr/>
        </p:nvPicPr>
        <p:blipFill>
          <a:blip r:embed="rId2" cstate="hqprint"/>
          <a:srcRect/>
          <a:stretch>
            <a:fillRect/>
          </a:stretch>
        </p:blipFill>
        <p:spPr bwMode="auto">
          <a:xfrm>
            <a:off x="1492808" y="1507017"/>
            <a:ext cx="3879598" cy="808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40GBASE QSFP+ Passive DAC Cable Breakout Cable OEM Compatible with Amphenol, Arista, Brocade, Cisco, Dell, Edgecore, Extreme, HPE, Intel, Juniper, Mellanox, Molex, Siemon"/>
          <p:cNvPicPr>
            <a:picLocks noChangeAspect="1" noChangeArrowheads="1"/>
          </p:cNvPicPr>
          <p:nvPr/>
        </p:nvPicPr>
        <p:blipFill>
          <a:blip r:embed="rId3" cstate="hqprint"/>
          <a:srcRect/>
          <a:stretch>
            <a:fillRect/>
          </a:stretch>
        </p:blipFill>
        <p:spPr bwMode="auto">
          <a:xfrm>
            <a:off x="3545016" y="5626633"/>
            <a:ext cx="1274372" cy="986364"/>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p:cNvPicPr>
            <a:picLocks noChangeAspect="1"/>
          </p:cNvPicPr>
          <p:nvPr/>
        </p:nvPicPr>
        <p:blipFill rotWithShape="1">
          <a:blip r:embed="rId4" cstate="hqprint"/>
          <a:srcRect l="1990" t="2232" r="926"/>
          <a:stretch>
            <a:fillRect/>
          </a:stretch>
        </p:blipFill>
        <p:spPr>
          <a:xfrm>
            <a:off x="5003672" y="4585628"/>
            <a:ext cx="4812369" cy="923330"/>
          </a:xfrm>
          <a:prstGeom prst="rect">
            <a:avLst/>
          </a:prstGeom>
        </p:spPr>
      </p:pic>
      <p:pic>
        <p:nvPicPr>
          <p:cNvPr id="26" name="图片 25"/>
          <p:cNvPicPr>
            <a:picLocks noChangeAspect="1"/>
          </p:cNvPicPr>
          <p:nvPr/>
        </p:nvPicPr>
        <p:blipFill>
          <a:blip r:embed="rId5" cstate="hqprint"/>
          <a:stretch>
            <a:fillRect/>
          </a:stretch>
        </p:blipFill>
        <p:spPr>
          <a:xfrm>
            <a:off x="908925" y="2324339"/>
            <a:ext cx="4853873" cy="1829615"/>
          </a:xfrm>
          <a:prstGeom prst="rect">
            <a:avLst/>
          </a:prstGeom>
        </p:spPr>
      </p:pic>
      <p:sp>
        <p:nvSpPr>
          <p:cNvPr id="29" name="箭头: 直角上 28"/>
          <p:cNvSpPr/>
          <p:nvPr/>
        </p:nvSpPr>
        <p:spPr>
          <a:xfrm>
            <a:off x="4870322" y="5620815"/>
            <a:ext cx="1020233" cy="571500"/>
          </a:xfrm>
          <a:prstGeom prst="bentUpArrow">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nvSpPr>
        <p:spPr>
          <a:xfrm>
            <a:off x="6028509" y="5508958"/>
            <a:ext cx="5525092" cy="923330"/>
          </a:xfrm>
          <a:prstGeom prst="rect">
            <a:avLst/>
          </a:prstGeom>
          <a:noFill/>
        </p:spPr>
        <p:txBody>
          <a:bodyPr wrap="square">
            <a:spAutoFit/>
          </a:bodyPr>
          <a:lstStyle/>
          <a:p>
            <a:pPr marL="285750" indent="-285750">
              <a:buFont typeface="Arial" panose="020B0604020202020204" pitchFamily="34" charset="0"/>
              <a:buChar char="•"/>
            </a:pPr>
            <a:r>
              <a:rPr lang="en-US" altLang="zh-CN" dirty="0"/>
              <a:t>Simplify the system architecture while ensuring high performance, flexibility and reliability</a:t>
            </a:r>
            <a:endParaRPr lang="en-US" altLang="zh-CN" dirty="0"/>
          </a:p>
          <a:p>
            <a:pPr marL="285750" indent="-285750">
              <a:buFont typeface="Arial" panose="020B0604020202020204" pitchFamily="34" charset="0"/>
              <a:buChar char="•"/>
            </a:pPr>
            <a:r>
              <a:rPr lang="en-US" altLang="zh-CN" dirty="0"/>
              <a:t>Different topologies: Daisy Chain, Concentrator</a:t>
            </a:r>
            <a:endParaRPr lang="zh-CN" altLang="en-US" dirty="0"/>
          </a:p>
        </p:txBody>
      </p:sp>
      <p:sp>
        <p:nvSpPr>
          <p:cNvPr id="34" name="文本框 33"/>
          <p:cNvSpPr txBox="1"/>
          <p:nvPr/>
        </p:nvSpPr>
        <p:spPr>
          <a:xfrm>
            <a:off x="5890555" y="1557521"/>
            <a:ext cx="6142695" cy="2862322"/>
          </a:xfrm>
          <a:prstGeom prst="rect">
            <a:avLst/>
          </a:prstGeom>
          <a:noFill/>
        </p:spPr>
        <p:txBody>
          <a:bodyPr wrap="square">
            <a:spAutoFit/>
          </a:bodyPr>
          <a:lstStyle/>
          <a:p>
            <a:pPr marL="285750" indent="-285750">
              <a:buFont typeface="Wingdings" panose="05000000000000000000" pitchFamily="2" charset="2"/>
              <a:buChar char="n"/>
            </a:pPr>
            <a:r>
              <a:rPr lang="en-US" altLang="zh-CN" dirty="0"/>
              <a:t>Cryomodule Design:</a:t>
            </a:r>
            <a:endParaRPr lang="en-US" altLang="zh-CN" dirty="0"/>
          </a:p>
          <a:p>
            <a:pPr marL="285750" indent="-285750">
              <a:buFont typeface="Arial" panose="020B0604020202020204" pitchFamily="34" charset="0"/>
              <a:buChar char="•"/>
            </a:pPr>
            <a:r>
              <a:rPr lang="en-US" altLang="zh-CN" dirty="0"/>
              <a:t>Six 2-cell superconducting cavities</a:t>
            </a:r>
            <a:endParaRPr lang="en-US" altLang="zh-CN" dirty="0"/>
          </a:p>
          <a:p>
            <a:pPr marL="285750" indent="-285750">
              <a:buFont typeface="Arial" panose="020B0604020202020204" pitchFamily="34" charset="0"/>
              <a:buChar char="•"/>
            </a:pPr>
            <a:r>
              <a:rPr lang="en-US" altLang="zh-CN" dirty="0"/>
              <a:t>Operating gradient: 25 MV/m</a:t>
            </a:r>
            <a:endParaRPr lang="en-US" altLang="zh-CN" dirty="0"/>
          </a:p>
          <a:p>
            <a:pPr marL="285750" indent="-285750">
              <a:buFont typeface="Arial" panose="020B0604020202020204" pitchFamily="34" charset="0"/>
              <a:buChar char="•"/>
            </a:pPr>
            <a:r>
              <a:rPr lang="en-US" altLang="zh-CN" dirty="0"/>
              <a:t>Quality factor Q</a:t>
            </a:r>
            <a:r>
              <a:rPr lang="en-US" altLang="zh-CN" baseline="-25000" dirty="0"/>
              <a:t>0</a:t>
            </a:r>
            <a:r>
              <a:rPr lang="en-US" altLang="zh-CN" dirty="0"/>
              <a:t>=3×10</a:t>
            </a:r>
            <a:r>
              <a:rPr lang="en-US" altLang="zh-CN" baseline="30000" dirty="0"/>
              <a:t>10</a:t>
            </a:r>
            <a:endParaRPr lang="en-US" altLang="zh-CN" dirty="0"/>
          </a:p>
          <a:p>
            <a:pPr marL="285750" indent="-285750">
              <a:buFont typeface="Arial" panose="020B0604020202020204" pitchFamily="34" charset="0"/>
              <a:buChar char="•"/>
            </a:pPr>
            <a:r>
              <a:rPr lang="en-US" altLang="zh-CN" dirty="0"/>
              <a:t>1 klystron RF system powers all 6 cavities</a:t>
            </a:r>
            <a:endParaRPr lang="en-US" altLang="zh-CN" dirty="0"/>
          </a:p>
          <a:p>
            <a:pPr marL="285750" indent="-285750">
              <a:buFont typeface="Wingdings" panose="05000000000000000000" pitchFamily="2" charset="2"/>
              <a:buChar char="n"/>
            </a:pPr>
            <a:r>
              <a:rPr lang="en-US" altLang="zh-CN" dirty="0"/>
              <a:t>Vector-Sum LLRF Control System</a:t>
            </a:r>
            <a:endParaRPr lang="en-US" altLang="zh-CN" dirty="0"/>
          </a:p>
          <a:p>
            <a:pPr marL="285750" indent="-285750">
              <a:buFont typeface="Arial" panose="020B0604020202020204" pitchFamily="34" charset="0"/>
              <a:buChar char="•"/>
            </a:pPr>
            <a:r>
              <a:rPr lang="en-US" altLang="zh-CN" dirty="0"/>
              <a:t>Multi-FPGA architecture for cavity signal acquisition and processing</a:t>
            </a:r>
            <a:endParaRPr lang="en-US" altLang="zh-CN" dirty="0"/>
          </a:p>
          <a:p>
            <a:pPr marL="285750" indent="-285750">
              <a:buFont typeface="Arial" panose="020B0604020202020204" pitchFamily="34" charset="0"/>
              <a:buChar char="•"/>
            </a:pPr>
            <a:r>
              <a:rPr lang="en-US" altLang="zh-CN" dirty="0"/>
              <a:t>Low-latency point-to-point links transmit probe, forward, and reflected signals to the master controller</a:t>
            </a:r>
            <a:endParaRPr lang="zh-CN" altLang="en-US" dirty="0"/>
          </a:p>
        </p:txBody>
      </p:sp>
      <p:sp>
        <p:nvSpPr>
          <p:cNvPr id="36" name="文本框 35"/>
          <p:cNvSpPr txBox="1"/>
          <p:nvPr/>
        </p:nvSpPr>
        <p:spPr>
          <a:xfrm>
            <a:off x="669925" y="1077960"/>
            <a:ext cx="10850562" cy="404598"/>
          </a:xfrm>
          <a:prstGeom prst="rect">
            <a:avLst/>
          </a:prstGeom>
          <a:noFill/>
        </p:spPr>
        <p:txBody>
          <a:bodyPr wrap="square">
            <a:spAutoFit/>
          </a:bodyPr>
          <a:lstStyle/>
          <a:p>
            <a:pPr marL="285750" indent="-285750">
              <a:lnSpc>
                <a:spcPct val="125000"/>
              </a:lnSpc>
              <a:buFont typeface="Wingdings" panose="05000000000000000000" pitchFamily="2" charset="2"/>
              <a:buChar char="n"/>
            </a:pPr>
            <a:r>
              <a:rPr lang="en-US" altLang="zh-CN" dirty="0"/>
              <a:t>LLRF system for CEPC EDR Full-scale 650 MHz cryomodule</a:t>
            </a:r>
            <a:endParaRPr lang="en-US" altLang="zh-CN"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Backplane Connections</a:t>
            </a:r>
            <a:endParaRPr lang="zh-CN" altLang="en-US" dirty="0"/>
          </a:p>
        </p:txBody>
      </p:sp>
      <p:sp>
        <p:nvSpPr>
          <p:cNvPr id="4" name="灯片编号占位符 3"/>
          <p:cNvSpPr>
            <a:spLocks noGrp="1"/>
          </p:cNvSpPr>
          <p:nvPr>
            <p:ph type="sldNum" sz="quarter" idx="12"/>
          </p:nvPr>
        </p:nvSpPr>
        <p:spPr/>
        <p:txBody>
          <a:bodyPr/>
          <a:lstStyle/>
          <a:p>
            <a:fld id="{5DD3DB80-B894-403A-B48E-6FDC1A72010E}" type="slidenum">
              <a:rPr lang="zh-CN" altLang="en-US" smtClean="0"/>
            </a:fld>
            <a:endParaRPr lang="zh-CN" altLang="en-US"/>
          </a:p>
        </p:txBody>
      </p:sp>
      <p:sp>
        <p:nvSpPr>
          <p:cNvPr id="7" name="文本框 6"/>
          <p:cNvSpPr txBox="1"/>
          <p:nvPr/>
        </p:nvSpPr>
        <p:spPr>
          <a:xfrm>
            <a:off x="6786464" y="1083608"/>
            <a:ext cx="4542240" cy="1849352"/>
          </a:xfrm>
          <a:prstGeom prst="rect">
            <a:avLst/>
          </a:prstGeom>
          <a:noFill/>
        </p:spPr>
        <p:txBody>
          <a:bodyPr wrap="square">
            <a:spAutoFit/>
          </a:bodyPr>
          <a:lstStyle/>
          <a:p>
            <a:pPr>
              <a:lnSpc>
                <a:spcPct val="200000"/>
              </a:lnSpc>
            </a:pPr>
            <a:r>
              <a:rPr lang="en-US" altLang="zh-CN" b="1" dirty="0">
                <a:latin typeface="+mn-ea"/>
              </a:rPr>
              <a:t>Gigabit Ethernet</a:t>
            </a:r>
            <a:endParaRPr lang="en-US" altLang="zh-CN" b="1" dirty="0">
              <a:latin typeface="+mn-ea"/>
            </a:endParaRPr>
          </a:p>
          <a:p>
            <a:pPr marL="285750" indent="-285750">
              <a:lnSpc>
                <a:spcPct val="125000"/>
              </a:lnSpc>
              <a:buFont typeface="Arial" panose="020B0604020202020204" pitchFamily="34" charset="0"/>
              <a:buChar char="•"/>
            </a:pPr>
            <a:r>
              <a:rPr lang="en-US" altLang="zh-CN" sz="1600" dirty="0">
                <a:solidFill>
                  <a:srgbClr val="000000"/>
                </a:solidFill>
                <a:latin typeface="+mn-ea"/>
              </a:rPr>
              <a:t>1000BASE-KX</a:t>
            </a:r>
            <a:endParaRPr lang="en-US" altLang="zh-CN" sz="1600" dirty="0">
              <a:solidFill>
                <a:srgbClr val="000000"/>
              </a:solidFill>
              <a:latin typeface="+mn-ea"/>
            </a:endParaRPr>
          </a:p>
          <a:p>
            <a:pPr marL="285750" indent="-285750">
              <a:lnSpc>
                <a:spcPct val="125000"/>
              </a:lnSpc>
              <a:buFont typeface="Arial" panose="020B0604020202020204" pitchFamily="34" charset="0"/>
              <a:buChar char="•"/>
            </a:pPr>
            <a:r>
              <a:rPr lang="en-US" altLang="zh-CN" sz="1600" dirty="0">
                <a:solidFill>
                  <a:srgbClr val="000000"/>
                </a:solidFill>
                <a:latin typeface="+mn-ea"/>
              </a:rPr>
              <a:t>TX and RX diff pair at 1.25 Gbps</a:t>
            </a:r>
            <a:endParaRPr lang="en-US" altLang="zh-CN" sz="1600" dirty="0">
              <a:solidFill>
                <a:srgbClr val="000000"/>
              </a:solidFill>
              <a:latin typeface="+mn-ea"/>
            </a:endParaRPr>
          </a:p>
          <a:p>
            <a:pPr marL="285750" indent="-285750">
              <a:lnSpc>
                <a:spcPct val="125000"/>
              </a:lnSpc>
              <a:buFont typeface="Arial" panose="020B0604020202020204" pitchFamily="34" charset="0"/>
              <a:buChar char="•"/>
            </a:pPr>
            <a:r>
              <a:rPr lang="en-US" altLang="zh-CN" sz="1600" dirty="0">
                <a:solidFill>
                  <a:srgbClr val="000000"/>
                </a:solidFill>
                <a:latin typeface="+mn-ea"/>
              </a:rPr>
              <a:t>Examples: Ethernet interface of Zynq-based boards, UDP transceiver on FPGA</a:t>
            </a:r>
            <a:endParaRPr lang="zh-CN" altLang="en-US" sz="1600" dirty="0">
              <a:solidFill>
                <a:srgbClr val="000000"/>
              </a:solidFill>
              <a:latin typeface="+mn-ea"/>
            </a:endParaRPr>
          </a:p>
        </p:txBody>
      </p:sp>
      <p:sp>
        <p:nvSpPr>
          <p:cNvPr id="9" name="文本框 8"/>
          <p:cNvSpPr txBox="1"/>
          <p:nvPr/>
        </p:nvSpPr>
        <p:spPr>
          <a:xfrm>
            <a:off x="6786464" y="3295638"/>
            <a:ext cx="4542240" cy="2464906"/>
          </a:xfrm>
          <a:prstGeom prst="rect">
            <a:avLst/>
          </a:prstGeom>
          <a:noFill/>
        </p:spPr>
        <p:txBody>
          <a:bodyPr wrap="square">
            <a:spAutoFit/>
          </a:bodyPr>
          <a:lstStyle/>
          <a:p>
            <a:pPr>
              <a:lnSpc>
                <a:spcPct val="200000"/>
              </a:lnSpc>
            </a:pPr>
            <a:r>
              <a:rPr lang="en-US" altLang="zh-CN" b="1" dirty="0">
                <a:latin typeface="+mn-ea"/>
              </a:rPr>
              <a:t>PCI Express</a:t>
            </a:r>
            <a:endParaRPr lang="en-US" altLang="zh-CN" b="1" dirty="0">
              <a:latin typeface="+mn-ea"/>
            </a:endParaRPr>
          </a:p>
          <a:p>
            <a:pPr marL="285750" indent="-285750">
              <a:lnSpc>
                <a:spcPct val="125000"/>
              </a:lnSpc>
              <a:buFont typeface="Arial" panose="020B0604020202020204" pitchFamily="34" charset="0"/>
              <a:buChar char="•"/>
            </a:pPr>
            <a:r>
              <a:rPr lang="en-US" altLang="zh-CN" sz="1600" dirty="0">
                <a:solidFill>
                  <a:srgbClr val="000000"/>
                </a:solidFill>
                <a:latin typeface="+mn-ea"/>
              </a:rPr>
              <a:t>Gen 3 (8 GT/s), x4 (x8 in special crates) choice for many apps</a:t>
            </a:r>
            <a:endParaRPr lang="en-US" altLang="zh-CN" sz="1600" dirty="0">
              <a:solidFill>
                <a:srgbClr val="000000"/>
              </a:solidFill>
              <a:latin typeface="+mn-ea"/>
            </a:endParaRPr>
          </a:p>
          <a:p>
            <a:pPr marL="285750" indent="-285750">
              <a:lnSpc>
                <a:spcPct val="125000"/>
              </a:lnSpc>
              <a:buFont typeface="Arial" panose="020B0604020202020204" pitchFamily="34" charset="0"/>
              <a:buChar char="•"/>
            </a:pPr>
            <a:r>
              <a:rPr lang="en-US" altLang="zh-CN" sz="1600" dirty="0">
                <a:solidFill>
                  <a:srgbClr val="000000"/>
                </a:solidFill>
                <a:latin typeface="+mn-ea"/>
              </a:rPr>
              <a:t>Support for </a:t>
            </a:r>
            <a:r>
              <a:rPr lang="en-US" altLang="zh-CN" sz="1600" b="0" i="0" dirty="0">
                <a:solidFill>
                  <a:srgbClr val="121212"/>
                </a:solidFill>
                <a:effectLst/>
                <a:latin typeface="Roboto" panose="02000000000000000000" pitchFamily="2" charset="0"/>
              </a:rPr>
              <a:t>PCI Express Gen 4 and 5 </a:t>
            </a:r>
            <a:r>
              <a:rPr lang="en-US" altLang="zh-CN" sz="1600" dirty="0">
                <a:solidFill>
                  <a:srgbClr val="000000"/>
                </a:solidFill>
                <a:latin typeface="+mn-ea"/>
              </a:rPr>
              <a:t>in the latest specification and crate</a:t>
            </a:r>
            <a:endParaRPr lang="en-US" altLang="zh-CN" sz="1600" dirty="0">
              <a:solidFill>
                <a:srgbClr val="000000"/>
              </a:solidFill>
              <a:latin typeface="+mn-ea"/>
            </a:endParaRPr>
          </a:p>
          <a:p>
            <a:pPr marL="285750" indent="-285750">
              <a:lnSpc>
                <a:spcPct val="125000"/>
              </a:lnSpc>
              <a:buFont typeface="Arial" panose="020B0604020202020204" pitchFamily="34" charset="0"/>
              <a:buChar char="•"/>
            </a:pPr>
            <a:r>
              <a:rPr lang="en-US" altLang="zh-CN" sz="1600" dirty="0">
                <a:solidFill>
                  <a:srgbClr val="000000"/>
                </a:solidFill>
                <a:latin typeface="+mn-ea"/>
              </a:rPr>
              <a:t>Other protocols available (SRIO, 10/40Gb Ethernet )</a:t>
            </a:r>
            <a:endParaRPr lang="en-US" altLang="zh-CN" sz="1600" dirty="0">
              <a:solidFill>
                <a:srgbClr val="000000"/>
              </a:solidFill>
              <a:latin typeface="+mn-ea"/>
            </a:endParaRPr>
          </a:p>
        </p:txBody>
      </p:sp>
      <p:pic>
        <p:nvPicPr>
          <p:cNvPr id="19" name="Picture 3" descr="F:\bk\ref\ATCA\原理协议\MTCA.4\wq\mTCA_PortUsage12SlotRedundantV2.png"/>
          <p:cNvPicPr>
            <a:picLocks noChangeAspect="1" noChangeArrowheads="1"/>
          </p:cNvPicPr>
          <p:nvPr/>
        </p:nvPicPr>
        <p:blipFill>
          <a:blip r:embed="rId1" cstate="print"/>
          <a:srcRect/>
          <a:stretch>
            <a:fillRect/>
          </a:stretch>
        </p:blipFill>
        <p:spPr bwMode="auto">
          <a:xfrm>
            <a:off x="2175857" y="1344034"/>
            <a:ext cx="3362688" cy="2345978"/>
          </a:xfrm>
          <a:prstGeom prst="rect">
            <a:avLst/>
          </a:prstGeom>
          <a:noFill/>
        </p:spPr>
      </p:pic>
      <p:sp>
        <p:nvSpPr>
          <p:cNvPr id="20" name="矩形 19"/>
          <p:cNvSpPr/>
          <p:nvPr/>
        </p:nvSpPr>
        <p:spPr>
          <a:xfrm>
            <a:off x="2732975" y="1445383"/>
            <a:ext cx="2872075" cy="217723"/>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2732974" y="1760716"/>
            <a:ext cx="2872075" cy="3865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3" name="直接箭头连接符 22"/>
          <p:cNvCxnSpPr>
            <a:stCxn id="20" idx="3"/>
          </p:cNvCxnSpPr>
          <p:nvPr/>
        </p:nvCxnSpPr>
        <p:spPr>
          <a:xfrm>
            <a:off x="5605050" y="1554245"/>
            <a:ext cx="971013" cy="206471"/>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p:nvPr/>
        </p:nvCxnSpPr>
        <p:spPr>
          <a:xfrm>
            <a:off x="5605050" y="1941604"/>
            <a:ext cx="1114909" cy="171338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9" name="图片 28"/>
          <p:cNvPicPr>
            <a:picLocks noChangeAspect="1"/>
          </p:cNvPicPr>
          <p:nvPr/>
        </p:nvPicPr>
        <p:blipFill>
          <a:blip r:embed="rId2" cstate="hqprint"/>
          <a:stretch>
            <a:fillRect/>
          </a:stretch>
        </p:blipFill>
        <p:spPr>
          <a:xfrm>
            <a:off x="1542657" y="5189026"/>
            <a:ext cx="1656094" cy="1004850"/>
          </a:xfrm>
          <a:prstGeom prst="rect">
            <a:avLst/>
          </a:prstGeom>
        </p:spPr>
      </p:pic>
      <p:pic>
        <p:nvPicPr>
          <p:cNvPr id="30" name="图片 29"/>
          <p:cNvPicPr>
            <a:picLocks noChangeAspect="1"/>
          </p:cNvPicPr>
          <p:nvPr/>
        </p:nvPicPr>
        <p:blipFill rotWithShape="1">
          <a:blip r:embed="rId3" cstate="hqprint"/>
          <a:srcRect/>
          <a:stretch>
            <a:fillRect/>
          </a:stretch>
        </p:blipFill>
        <p:spPr>
          <a:xfrm>
            <a:off x="4662455" y="4962658"/>
            <a:ext cx="971146" cy="1243458"/>
          </a:xfrm>
          <a:prstGeom prst="rect">
            <a:avLst/>
          </a:prstGeom>
        </p:spPr>
      </p:pic>
      <p:pic>
        <p:nvPicPr>
          <p:cNvPr id="31" name="图片 30"/>
          <p:cNvPicPr>
            <a:picLocks noChangeAspect="1"/>
          </p:cNvPicPr>
          <p:nvPr/>
        </p:nvPicPr>
        <p:blipFill rotWithShape="1">
          <a:blip r:embed="rId4" cstate="hqprint"/>
          <a:srcRect/>
          <a:stretch>
            <a:fillRect/>
          </a:stretch>
        </p:blipFill>
        <p:spPr>
          <a:xfrm>
            <a:off x="5748946" y="4885404"/>
            <a:ext cx="971013" cy="1238583"/>
          </a:xfrm>
          <a:prstGeom prst="rect">
            <a:avLst/>
          </a:prstGeom>
        </p:spPr>
      </p:pic>
      <p:pic>
        <p:nvPicPr>
          <p:cNvPr id="33" name="图片 32"/>
          <p:cNvPicPr>
            <a:picLocks noChangeAspect="1"/>
          </p:cNvPicPr>
          <p:nvPr/>
        </p:nvPicPr>
        <p:blipFill>
          <a:blip r:embed="rId5" cstate="hqprint"/>
          <a:stretch>
            <a:fillRect/>
          </a:stretch>
        </p:blipFill>
        <p:spPr>
          <a:xfrm>
            <a:off x="3283494" y="5206463"/>
            <a:ext cx="1393918" cy="938454"/>
          </a:xfrm>
          <a:prstGeom prst="rect">
            <a:avLst/>
          </a:prstGeom>
        </p:spPr>
      </p:pic>
      <p:cxnSp>
        <p:nvCxnSpPr>
          <p:cNvPr id="35" name="直接箭头连接符 34"/>
          <p:cNvCxnSpPr/>
          <p:nvPr/>
        </p:nvCxnSpPr>
        <p:spPr>
          <a:xfrm>
            <a:off x="3041650" y="5971584"/>
            <a:ext cx="692150" cy="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直接箭头连接符 38"/>
          <p:cNvCxnSpPr/>
          <p:nvPr/>
        </p:nvCxnSpPr>
        <p:spPr>
          <a:xfrm>
            <a:off x="3175000" y="5971584"/>
            <a:ext cx="192405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接箭头连接符 40"/>
          <p:cNvCxnSpPr/>
          <p:nvPr/>
        </p:nvCxnSpPr>
        <p:spPr>
          <a:xfrm>
            <a:off x="3283494" y="5967818"/>
            <a:ext cx="2950956" cy="376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接箭头连接符 42"/>
          <p:cNvCxnSpPr/>
          <p:nvPr/>
        </p:nvCxnSpPr>
        <p:spPr>
          <a:xfrm>
            <a:off x="3041650" y="6096664"/>
            <a:ext cx="692150" cy="0"/>
          </a:xfrm>
          <a:prstGeom prst="straightConnector1">
            <a:avLst/>
          </a:prstGeom>
          <a:ln w="28575">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直接箭头连接符 43"/>
          <p:cNvCxnSpPr/>
          <p:nvPr/>
        </p:nvCxnSpPr>
        <p:spPr>
          <a:xfrm>
            <a:off x="3175000" y="6096664"/>
            <a:ext cx="1924050"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接箭头连接符 44"/>
          <p:cNvCxnSpPr/>
          <p:nvPr/>
        </p:nvCxnSpPr>
        <p:spPr>
          <a:xfrm>
            <a:off x="3283494" y="6092898"/>
            <a:ext cx="2950956" cy="3766"/>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46" name="矩形 45"/>
          <p:cNvSpPr/>
          <p:nvPr/>
        </p:nvSpPr>
        <p:spPr>
          <a:xfrm>
            <a:off x="2014733" y="5878672"/>
            <a:ext cx="1022349" cy="1628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dirty="0"/>
              <a:t>PCIe Switch</a:t>
            </a:r>
            <a:endParaRPr lang="zh-CN" altLang="en-US" sz="1000" dirty="0"/>
          </a:p>
        </p:txBody>
      </p:sp>
      <p:sp>
        <p:nvSpPr>
          <p:cNvPr id="47" name="矩形 46"/>
          <p:cNvSpPr/>
          <p:nvPr/>
        </p:nvSpPr>
        <p:spPr>
          <a:xfrm>
            <a:off x="2014733" y="6041479"/>
            <a:ext cx="1022349" cy="1628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dirty="0"/>
              <a:t>ETH Switch</a:t>
            </a:r>
            <a:endParaRPr lang="zh-CN" altLang="en-US" sz="10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Computing Module</a:t>
            </a:r>
            <a:endParaRPr lang="zh-CN" altLang="en-US" dirty="0"/>
          </a:p>
        </p:txBody>
      </p:sp>
      <p:sp>
        <p:nvSpPr>
          <p:cNvPr id="4" name="灯片编号占位符 3"/>
          <p:cNvSpPr>
            <a:spLocks noGrp="1"/>
          </p:cNvSpPr>
          <p:nvPr>
            <p:ph type="sldNum" sz="quarter" idx="12"/>
          </p:nvPr>
        </p:nvSpPr>
        <p:spPr/>
        <p:txBody>
          <a:bodyPr/>
          <a:lstStyle/>
          <a:p>
            <a:fld id="{5DD3DB80-B894-403A-B48E-6FDC1A72010E}" type="slidenum">
              <a:rPr lang="zh-CN" altLang="en-US" smtClean="0"/>
            </a:fld>
            <a:endParaRPr lang="zh-CN" altLang="en-US"/>
          </a:p>
        </p:txBody>
      </p:sp>
      <p:pic>
        <p:nvPicPr>
          <p:cNvPr id="9" name="图片 8"/>
          <p:cNvPicPr>
            <a:picLocks noChangeAspect="1"/>
          </p:cNvPicPr>
          <p:nvPr/>
        </p:nvPicPr>
        <p:blipFill>
          <a:blip r:embed="rId1" cstate="hqprint"/>
          <a:stretch>
            <a:fillRect/>
          </a:stretch>
        </p:blipFill>
        <p:spPr>
          <a:xfrm>
            <a:off x="3023141" y="5344270"/>
            <a:ext cx="1967780" cy="952151"/>
          </a:xfrm>
          <a:prstGeom prst="rect">
            <a:avLst/>
          </a:prstGeom>
        </p:spPr>
      </p:pic>
      <p:pic>
        <p:nvPicPr>
          <p:cNvPr id="12" name="图片 11"/>
          <p:cNvPicPr>
            <a:picLocks noChangeAspect="1"/>
          </p:cNvPicPr>
          <p:nvPr/>
        </p:nvPicPr>
        <p:blipFill>
          <a:blip r:embed="rId2" cstate="hqprint"/>
          <a:stretch>
            <a:fillRect/>
          </a:stretch>
        </p:blipFill>
        <p:spPr>
          <a:xfrm>
            <a:off x="6868828" y="4973294"/>
            <a:ext cx="2319753" cy="1407531"/>
          </a:xfrm>
          <a:prstGeom prst="rect">
            <a:avLst/>
          </a:prstGeom>
        </p:spPr>
      </p:pic>
      <p:sp>
        <p:nvSpPr>
          <p:cNvPr id="16" name="文本框 15"/>
          <p:cNvSpPr txBox="1"/>
          <p:nvPr/>
        </p:nvSpPr>
        <p:spPr>
          <a:xfrm>
            <a:off x="2934608" y="6296418"/>
            <a:ext cx="2144851" cy="338554"/>
          </a:xfrm>
          <a:prstGeom prst="rect">
            <a:avLst/>
          </a:prstGeom>
          <a:noFill/>
        </p:spPr>
        <p:txBody>
          <a:bodyPr wrap="square">
            <a:spAutoFit/>
          </a:bodyPr>
          <a:lstStyle/>
          <a:p>
            <a:pPr algn="ctr"/>
            <a:r>
              <a:rPr lang="en-US" altLang="zh-CN" sz="1600" dirty="0">
                <a:latin typeface="+mn-ea"/>
              </a:rPr>
              <a:t>PCIe interface card </a:t>
            </a:r>
            <a:endParaRPr lang="zh-CN" altLang="en-US" sz="1600" dirty="0">
              <a:latin typeface="+mn-ea"/>
            </a:endParaRPr>
          </a:p>
        </p:txBody>
      </p:sp>
      <p:sp>
        <p:nvSpPr>
          <p:cNvPr id="17" name="文本框 16"/>
          <p:cNvSpPr txBox="1"/>
          <p:nvPr/>
        </p:nvSpPr>
        <p:spPr>
          <a:xfrm>
            <a:off x="6956280" y="6296418"/>
            <a:ext cx="2144851" cy="338554"/>
          </a:xfrm>
          <a:prstGeom prst="rect">
            <a:avLst/>
          </a:prstGeom>
          <a:noFill/>
        </p:spPr>
        <p:txBody>
          <a:bodyPr wrap="square">
            <a:spAutoFit/>
          </a:bodyPr>
          <a:lstStyle/>
          <a:p>
            <a:pPr algn="ctr"/>
            <a:r>
              <a:rPr lang="en-US" altLang="zh-CN" sz="1600" dirty="0">
                <a:latin typeface="+mn-ea"/>
              </a:rPr>
              <a:t>NAT-PHYS80 MCH</a:t>
            </a:r>
            <a:endParaRPr lang="zh-CN" altLang="en-US" sz="1600" dirty="0">
              <a:latin typeface="+mn-ea"/>
            </a:endParaRPr>
          </a:p>
        </p:txBody>
      </p:sp>
      <p:sp>
        <p:nvSpPr>
          <p:cNvPr id="20" name="文本框 19"/>
          <p:cNvSpPr txBox="1"/>
          <p:nvPr/>
        </p:nvSpPr>
        <p:spPr>
          <a:xfrm>
            <a:off x="5213333" y="5369283"/>
            <a:ext cx="1617077" cy="307777"/>
          </a:xfrm>
          <a:prstGeom prst="rect">
            <a:avLst/>
          </a:prstGeom>
          <a:noFill/>
        </p:spPr>
        <p:txBody>
          <a:bodyPr wrap="square">
            <a:spAutoFit/>
          </a:bodyPr>
          <a:lstStyle/>
          <a:p>
            <a:pPr algn="ctr"/>
            <a:r>
              <a:rPr lang="en-US" altLang="zh-CN" sz="1400" dirty="0">
                <a:latin typeface="+mn-ea"/>
              </a:rPr>
              <a:t>optical uplink</a:t>
            </a:r>
            <a:endParaRPr lang="zh-CN" altLang="en-US" sz="1400" dirty="0">
              <a:latin typeface="+mn-ea"/>
            </a:endParaRPr>
          </a:p>
        </p:txBody>
      </p:sp>
      <p:sp>
        <p:nvSpPr>
          <p:cNvPr id="21" name="箭头: 左 20"/>
          <p:cNvSpPr/>
          <p:nvPr/>
        </p:nvSpPr>
        <p:spPr>
          <a:xfrm>
            <a:off x="5337602" y="5666456"/>
            <a:ext cx="1368532" cy="307777"/>
          </a:xfrm>
          <a:prstGeom prst="lef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669925" y="3944322"/>
            <a:ext cx="10850561" cy="1233799"/>
          </a:xfrm>
          <a:prstGeom prst="rect">
            <a:avLst/>
          </a:prstGeom>
          <a:noFill/>
        </p:spPr>
        <p:txBody>
          <a:bodyPr wrap="square">
            <a:spAutoFit/>
          </a:bodyPr>
          <a:lstStyle/>
          <a:p>
            <a:pPr marL="285750" indent="-285750">
              <a:lnSpc>
                <a:spcPct val="200000"/>
              </a:lnSpc>
              <a:buFont typeface="Wingdings" panose="05000000000000000000" pitchFamily="2" charset="2"/>
              <a:buChar char="n"/>
            </a:pPr>
            <a:r>
              <a:rPr lang="en-US" altLang="zh-CN" b="1" dirty="0">
                <a:latin typeface="+mn-ea"/>
              </a:rPr>
              <a:t>PCIe interface card for operation in PCs / servers</a:t>
            </a:r>
            <a:endParaRPr lang="en-US" altLang="zh-CN" b="1" dirty="0">
              <a:latin typeface="+mn-ea"/>
            </a:endParaRPr>
          </a:p>
          <a:p>
            <a:pPr marL="285750" indent="-285750">
              <a:lnSpc>
                <a:spcPct val="125000"/>
              </a:lnSpc>
              <a:buFont typeface="Arial" panose="020B0604020202020204" pitchFamily="34" charset="0"/>
              <a:buChar char="•"/>
            </a:pPr>
            <a:r>
              <a:rPr lang="en-US" altLang="zh-CN" sz="1600" dirty="0">
                <a:latin typeface="+mn-ea"/>
              </a:rPr>
              <a:t>Optical PCIe Gen3 x8/x16 uplink</a:t>
            </a:r>
            <a:endParaRPr lang="en-US" altLang="zh-CN" sz="1600" dirty="0">
              <a:latin typeface="+mn-ea"/>
            </a:endParaRPr>
          </a:p>
          <a:p>
            <a:pPr marL="285750" indent="-285750">
              <a:lnSpc>
                <a:spcPct val="125000"/>
              </a:lnSpc>
              <a:buFont typeface="Arial" panose="020B0604020202020204" pitchFamily="34" charset="0"/>
              <a:buChar char="•"/>
            </a:pPr>
            <a:r>
              <a:rPr lang="en-US" altLang="zh-CN" sz="1600" dirty="0"/>
              <a:t>Obtaining higher computing and storage performance at a lower cost</a:t>
            </a:r>
            <a:endParaRPr lang="en-US" altLang="zh-CN" sz="1600" dirty="0">
              <a:latin typeface="+mn-ea"/>
            </a:endParaRPr>
          </a:p>
        </p:txBody>
      </p:sp>
      <p:sp>
        <p:nvSpPr>
          <p:cNvPr id="23" name="文本框 22"/>
          <p:cNvSpPr txBox="1"/>
          <p:nvPr/>
        </p:nvSpPr>
        <p:spPr>
          <a:xfrm>
            <a:off x="669925" y="1028609"/>
            <a:ext cx="10850561" cy="1233799"/>
          </a:xfrm>
          <a:prstGeom prst="rect">
            <a:avLst/>
          </a:prstGeom>
          <a:noFill/>
        </p:spPr>
        <p:txBody>
          <a:bodyPr wrap="square">
            <a:spAutoFit/>
          </a:bodyPr>
          <a:lstStyle/>
          <a:p>
            <a:pPr marL="285750" indent="-285750">
              <a:lnSpc>
                <a:spcPct val="200000"/>
              </a:lnSpc>
              <a:buFont typeface="Wingdings" panose="05000000000000000000" pitchFamily="2" charset="2"/>
              <a:buChar char="n"/>
            </a:pPr>
            <a:r>
              <a:rPr lang="en-US" altLang="zh-CN" b="1" dirty="0">
                <a:latin typeface="+mn-ea"/>
              </a:rPr>
              <a:t>CPU module inside of crate </a:t>
            </a:r>
            <a:endParaRPr lang="en-US" altLang="zh-CN" b="1" dirty="0">
              <a:latin typeface="+mn-ea"/>
            </a:endParaRPr>
          </a:p>
          <a:p>
            <a:pPr marL="285750" indent="-285750">
              <a:lnSpc>
                <a:spcPct val="125000"/>
              </a:lnSpc>
              <a:buFont typeface="Arial" panose="020B0604020202020204" pitchFamily="34" charset="0"/>
              <a:buChar char="•"/>
            </a:pPr>
            <a:r>
              <a:rPr lang="en-US" altLang="zh-CN" sz="1600" dirty="0">
                <a:latin typeface="+mn-ea"/>
              </a:rPr>
              <a:t>Processor performance limited by 80 W per slot power limit</a:t>
            </a:r>
            <a:endParaRPr lang="en-US" altLang="zh-CN" sz="1600" dirty="0">
              <a:latin typeface="+mn-ea"/>
            </a:endParaRPr>
          </a:p>
          <a:p>
            <a:pPr marL="285750" indent="-285750">
              <a:lnSpc>
                <a:spcPct val="125000"/>
              </a:lnSpc>
              <a:buFont typeface="Arial" panose="020B0604020202020204" pitchFamily="34" charset="0"/>
              <a:buChar char="•"/>
            </a:pPr>
            <a:r>
              <a:rPr lang="en-US" altLang="zh-CN" sz="1600" dirty="0">
                <a:latin typeface="+mn-ea"/>
              </a:rPr>
              <a:t>Easy to </a:t>
            </a:r>
            <a:r>
              <a:rPr lang="en-US" altLang="zh-CN" sz="1600" dirty="0"/>
              <a:t>operate and maintain</a:t>
            </a:r>
            <a:endParaRPr lang="en-US" altLang="zh-CN" sz="1600" dirty="0">
              <a:latin typeface="+mn-ea"/>
            </a:endParaRPr>
          </a:p>
        </p:txBody>
      </p:sp>
      <p:pic>
        <p:nvPicPr>
          <p:cNvPr id="24" name="图片 23"/>
          <p:cNvPicPr>
            <a:picLocks noChangeAspect="1"/>
          </p:cNvPicPr>
          <p:nvPr/>
        </p:nvPicPr>
        <p:blipFill>
          <a:blip r:embed="rId3" cstate="hqprint"/>
          <a:stretch>
            <a:fillRect/>
          </a:stretch>
        </p:blipFill>
        <p:spPr>
          <a:xfrm>
            <a:off x="5274595" y="2038551"/>
            <a:ext cx="1639400" cy="994721"/>
          </a:xfrm>
          <a:prstGeom prst="rect">
            <a:avLst/>
          </a:prstGeom>
        </p:spPr>
      </p:pic>
      <p:pic>
        <p:nvPicPr>
          <p:cNvPr id="25" name="图片 24"/>
          <p:cNvPicPr>
            <a:picLocks noChangeAspect="1"/>
          </p:cNvPicPr>
          <p:nvPr/>
        </p:nvPicPr>
        <p:blipFill>
          <a:blip r:embed="rId4"/>
          <a:stretch>
            <a:fillRect/>
          </a:stretch>
        </p:blipFill>
        <p:spPr>
          <a:xfrm>
            <a:off x="2754763" y="3259470"/>
            <a:ext cx="1760877" cy="823839"/>
          </a:xfrm>
          <a:prstGeom prst="rect">
            <a:avLst/>
          </a:prstGeom>
        </p:spPr>
      </p:pic>
      <p:pic>
        <p:nvPicPr>
          <p:cNvPr id="27" name="图片 26"/>
          <p:cNvPicPr>
            <a:picLocks noChangeAspect="1"/>
          </p:cNvPicPr>
          <p:nvPr/>
        </p:nvPicPr>
        <p:blipFill>
          <a:blip r:embed="rId5" cstate="hqprint"/>
          <a:stretch>
            <a:fillRect/>
          </a:stretch>
        </p:blipFill>
        <p:spPr>
          <a:xfrm>
            <a:off x="2934608" y="2236355"/>
            <a:ext cx="1519663" cy="1023112"/>
          </a:xfrm>
          <a:prstGeom prst="rect">
            <a:avLst/>
          </a:prstGeom>
        </p:spPr>
      </p:pic>
      <p:sp>
        <p:nvSpPr>
          <p:cNvPr id="28" name="箭头: 左 27"/>
          <p:cNvSpPr/>
          <p:nvPr/>
        </p:nvSpPr>
        <p:spPr>
          <a:xfrm rot="20559120">
            <a:off x="4327383" y="2806381"/>
            <a:ext cx="1368532" cy="307777"/>
          </a:xfrm>
          <a:prstGeom prst="lef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9" name="图片 28"/>
          <p:cNvPicPr>
            <a:picLocks noChangeAspect="1"/>
          </p:cNvPicPr>
          <p:nvPr/>
        </p:nvPicPr>
        <p:blipFill>
          <a:blip r:embed="rId6" cstate="hqprint"/>
          <a:stretch>
            <a:fillRect/>
          </a:stretch>
        </p:blipFill>
        <p:spPr>
          <a:xfrm>
            <a:off x="8166187" y="2246540"/>
            <a:ext cx="1091208" cy="1646408"/>
          </a:xfrm>
          <a:prstGeom prst="rect">
            <a:avLst/>
          </a:prstGeom>
        </p:spPr>
      </p:pic>
      <p:sp>
        <p:nvSpPr>
          <p:cNvPr id="30" name="箭头: 左 29"/>
          <p:cNvSpPr/>
          <p:nvPr/>
        </p:nvSpPr>
        <p:spPr>
          <a:xfrm rot="899630">
            <a:off x="6547519" y="2781141"/>
            <a:ext cx="1368532" cy="307777"/>
          </a:xfrm>
          <a:prstGeom prst="lef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AMC &amp; RTM Selection</a:t>
            </a:r>
            <a:endParaRPr lang="zh-CN" altLang="en-US" dirty="0"/>
          </a:p>
        </p:txBody>
      </p:sp>
      <p:sp>
        <p:nvSpPr>
          <p:cNvPr id="4" name="灯片编号占位符 3"/>
          <p:cNvSpPr>
            <a:spLocks noGrp="1"/>
          </p:cNvSpPr>
          <p:nvPr>
            <p:ph type="sldNum" sz="quarter" idx="12"/>
          </p:nvPr>
        </p:nvSpPr>
        <p:spPr/>
        <p:txBody>
          <a:bodyPr/>
          <a:lstStyle/>
          <a:p>
            <a:fld id="{5DD3DB80-B894-403A-B48E-6FDC1A72010E}" type="slidenum">
              <a:rPr lang="zh-CN" altLang="en-US" smtClean="0"/>
            </a:fld>
            <a:endParaRPr lang="zh-CN" altLang="en-US"/>
          </a:p>
        </p:txBody>
      </p:sp>
      <p:pic>
        <p:nvPicPr>
          <p:cNvPr id="14" name="图片 13"/>
          <p:cNvPicPr>
            <a:picLocks noChangeAspect="1"/>
          </p:cNvPicPr>
          <p:nvPr/>
        </p:nvPicPr>
        <p:blipFill>
          <a:blip r:embed="rId1" cstate="hqprint"/>
          <a:stretch>
            <a:fillRect/>
          </a:stretch>
        </p:blipFill>
        <p:spPr>
          <a:xfrm>
            <a:off x="6286540" y="2446896"/>
            <a:ext cx="1141143" cy="1987305"/>
          </a:xfrm>
          <a:prstGeom prst="rect">
            <a:avLst/>
          </a:prstGeom>
        </p:spPr>
      </p:pic>
      <p:pic>
        <p:nvPicPr>
          <p:cNvPr id="15" name="图片 14"/>
          <p:cNvPicPr>
            <a:picLocks noChangeAspect="1"/>
          </p:cNvPicPr>
          <p:nvPr/>
        </p:nvPicPr>
        <p:blipFill rotWithShape="1">
          <a:blip r:embed="rId2" cstate="hqprint"/>
          <a:srcRect/>
          <a:stretch>
            <a:fillRect/>
          </a:stretch>
        </p:blipFill>
        <p:spPr>
          <a:xfrm>
            <a:off x="2867940" y="2397943"/>
            <a:ext cx="1545578" cy="1978963"/>
          </a:xfrm>
          <a:prstGeom prst="rect">
            <a:avLst/>
          </a:prstGeom>
        </p:spPr>
      </p:pic>
      <p:pic>
        <p:nvPicPr>
          <p:cNvPr id="16" name="图片 15"/>
          <p:cNvPicPr>
            <a:picLocks noChangeAspect="1"/>
          </p:cNvPicPr>
          <p:nvPr/>
        </p:nvPicPr>
        <p:blipFill>
          <a:blip r:embed="rId3"/>
          <a:stretch>
            <a:fillRect/>
          </a:stretch>
        </p:blipFill>
        <p:spPr>
          <a:xfrm>
            <a:off x="4493801" y="4210423"/>
            <a:ext cx="1270411" cy="2065875"/>
          </a:xfrm>
          <a:prstGeom prst="rect">
            <a:avLst/>
          </a:prstGeom>
        </p:spPr>
      </p:pic>
      <p:pic>
        <p:nvPicPr>
          <p:cNvPr id="19" name="Picture 4" descr="DAMC-FMC2ZUP"/>
          <p:cNvPicPr>
            <a:picLocks noChangeAspect="1" noChangeArrowheads="1"/>
          </p:cNvPicPr>
          <p:nvPr/>
        </p:nvPicPr>
        <p:blipFill>
          <a:blip r:embed="rId4" cstate="hqprint"/>
          <a:srcRect/>
          <a:stretch>
            <a:fillRect/>
          </a:stretch>
        </p:blipFill>
        <p:spPr bwMode="auto">
          <a:xfrm rot="5400000">
            <a:off x="1366369" y="4755875"/>
            <a:ext cx="2065879" cy="974967"/>
          </a:xfrm>
          <a:prstGeom prst="rect">
            <a:avLst/>
          </a:prstGeom>
          <a:noFill/>
          <a:extLst>
            <a:ext uri="{909E8E84-426E-40DD-AFC4-6F175D3DCCD1}">
              <a14:hiddenFill xmlns:a14="http://schemas.microsoft.com/office/drawing/2010/main">
                <a:solidFill>
                  <a:srgbClr val="FFFFFF"/>
                </a:solidFill>
              </a14:hiddenFill>
            </a:ext>
          </a:extLst>
        </p:spPr>
      </p:pic>
      <p:pic>
        <p:nvPicPr>
          <p:cNvPr id="32" name="图片 31"/>
          <p:cNvPicPr>
            <a:picLocks noChangeAspect="1"/>
          </p:cNvPicPr>
          <p:nvPr/>
        </p:nvPicPr>
        <p:blipFill>
          <a:blip r:embed="rId5" cstate="hqprint"/>
          <a:stretch>
            <a:fillRect/>
          </a:stretch>
        </p:blipFill>
        <p:spPr>
          <a:xfrm>
            <a:off x="8866918" y="2476603"/>
            <a:ext cx="1333914" cy="1821644"/>
          </a:xfrm>
          <a:prstGeom prst="rect">
            <a:avLst/>
          </a:prstGeom>
        </p:spPr>
      </p:pic>
      <p:pic>
        <p:nvPicPr>
          <p:cNvPr id="7170" name="Picture 2" descr="DRTM-AD84"/>
          <p:cNvPicPr>
            <a:picLocks noChangeAspect="1" noChangeArrowheads="1"/>
          </p:cNvPicPr>
          <p:nvPr/>
        </p:nvPicPr>
        <p:blipFill rotWithShape="1">
          <a:blip r:embed="rId6" cstate="hqprint"/>
          <a:srcRect/>
          <a:stretch>
            <a:fillRect/>
          </a:stretch>
        </p:blipFill>
        <p:spPr bwMode="auto">
          <a:xfrm rot="5400000">
            <a:off x="7209762" y="4594827"/>
            <a:ext cx="1987305" cy="1551463"/>
          </a:xfrm>
          <a:prstGeom prst="rect">
            <a:avLst/>
          </a:prstGeom>
          <a:noFill/>
          <a:extLst>
            <a:ext uri="{909E8E84-426E-40DD-AFC4-6F175D3DCCD1}">
              <a14:hiddenFill xmlns:a14="http://schemas.microsoft.com/office/drawing/2010/main">
                <a:solidFill>
                  <a:srgbClr val="FFFFFF"/>
                </a:solidFill>
              </a14:hiddenFill>
            </a:ext>
          </a:extLst>
        </p:spPr>
      </p:pic>
      <p:sp>
        <p:nvSpPr>
          <p:cNvPr id="33" name="文本框 32"/>
          <p:cNvSpPr txBox="1"/>
          <p:nvPr/>
        </p:nvSpPr>
        <p:spPr>
          <a:xfrm>
            <a:off x="669925" y="1283940"/>
            <a:ext cx="10850562" cy="646331"/>
          </a:xfrm>
          <a:prstGeom prst="rect">
            <a:avLst/>
          </a:prstGeom>
          <a:noFill/>
        </p:spPr>
        <p:txBody>
          <a:bodyPr wrap="square">
            <a:spAutoFit/>
          </a:bodyPr>
          <a:lstStyle/>
          <a:p>
            <a:pPr marL="285750" indent="-285750">
              <a:buFont typeface="Wingdings" panose="05000000000000000000" pitchFamily="2" charset="2"/>
              <a:buChar char="n"/>
            </a:pPr>
            <a:r>
              <a:rPr lang="en-US" altLang="zh-CN" dirty="0"/>
              <a:t>Many AMCs and RTMs available on the market, LLRF system needs to make appropriate choices based on the system architecture and operating frequency band</a:t>
            </a:r>
            <a:endParaRPr lang="zh-CN" alt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Direct Sampling Schemes with RTM</a:t>
            </a:r>
            <a:endParaRPr lang="zh-CN" altLang="en-US" dirty="0"/>
          </a:p>
        </p:txBody>
      </p:sp>
      <p:sp>
        <p:nvSpPr>
          <p:cNvPr id="4" name="灯片编号占位符 3"/>
          <p:cNvSpPr>
            <a:spLocks noGrp="1"/>
          </p:cNvSpPr>
          <p:nvPr>
            <p:ph type="sldNum" sz="quarter" idx="12"/>
          </p:nvPr>
        </p:nvSpPr>
        <p:spPr/>
        <p:txBody>
          <a:bodyPr/>
          <a:lstStyle/>
          <a:p>
            <a:fld id="{5DD3DB80-B894-403A-B48E-6FDC1A72010E}" type="slidenum">
              <a:rPr lang="zh-CN" altLang="en-US" smtClean="0"/>
            </a:fld>
            <a:endParaRPr lang="zh-CN" altLang="en-US"/>
          </a:p>
        </p:txBody>
      </p:sp>
      <p:pic>
        <p:nvPicPr>
          <p:cNvPr id="20" name="图片 19"/>
          <p:cNvPicPr>
            <a:picLocks noChangeAspect="1"/>
          </p:cNvPicPr>
          <p:nvPr/>
        </p:nvPicPr>
        <p:blipFill>
          <a:blip r:embed="rId1"/>
          <a:srcRect/>
          <a:stretch>
            <a:fillRect/>
          </a:stretch>
        </p:blipFill>
        <p:spPr>
          <a:xfrm>
            <a:off x="1249847" y="2500646"/>
            <a:ext cx="5580488" cy="3754901"/>
          </a:xfrm>
          <a:prstGeom prst="rect">
            <a:avLst/>
          </a:prstGeom>
        </p:spPr>
      </p:pic>
      <p:sp>
        <p:nvSpPr>
          <p:cNvPr id="21" name="矩形 20"/>
          <p:cNvSpPr/>
          <p:nvPr/>
        </p:nvSpPr>
        <p:spPr>
          <a:xfrm>
            <a:off x="1857321" y="4095304"/>
            <a:ext cx="4032448" cy="792088"/>
          </a:xfrm>
          <a:prstGeom prst="rect">
            <a:avLst/>
          </a:prstGeom>
          <a:noFill/>
          <a:ln w="28575" cmpd="sng">
            <a:solidFill>
              <a:schemeClr val="accent3">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1857321" y="4923396"/>
            <a:ext cx="4032448" cy="1332148"/>
          </a:xfrm>
          <a:prstGeom prst="rect">
            <a:avLst/>
          </a:prstGeom>
          <a:noFill/>
          <a:ln w="28575" cmpd="sng">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3" name="直接箭头连接符 22"/>
          <p:cNvCxnSpPr/>
          <p:nvPr/>
        </p:nvCxnSpPr>
        <p:spPr>
          <a:xfrm flipH="1">
            <a:off x="5916040" y="3975458"/>
            <a:ext cx="2001459" cy="674797"/>
          </a:xfrm>
          <a:prstGeom prst="straightConnector1">
            <a:avLst/>
          </a:prstGeom>
          <a:ln w="508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a:endCxn id="22" idx="3"/>
          </p:cNvCxnSpPr>
          <p:nvPr/>
        </p:nvCxnSpPr>
        <p:spPr>
          <a:xfrm flipH="1" flipV="1">
            <a:off x="5889769" y="5589470"/>
            <a:ext cx="1978451" cy="373294"/>
          </a:xfrm>
          <a:prstGeom prst="straightConnector1">
            <a:avLst/>
          </a:prstGeom>
          <a:ln w="5080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25" name="图片 24"/>
          <p:cNvPicPr>
            <a:picLocks noChangeAspect="1"/>
          </p:cNvPicPr>
          <p:nvPr/>
        </p:nvPicPr>
        <p:blipFill>
          <a:blip r:embed="rId2" cstate="hqprint"/>
          <a:stretch>
            <a:fillRect/>
          </a:stretch>
        </p:blipFill>
        <p:spPr>
          <a:xfrm>
            <a:off x="8662540" y="2862351"/>
            <a:ext cx="908027" cy="1581331"/>
          </a:xfrm>
          <a:prstGeom prst="rect">
            <a:avLst/>
          </a:prstGeom>
        </p:spPr>
      </p:pic>
      <p:pic>
        <p:nvPicPr>
          <p:cNvPr id="26" name="图片 25"/>
          <p:cNvPicPr>
            <a:picLocks noChangeAspect="1"/>
          </p:cNvPicPr>
          <p:nvPr/>
        </p:nvPicPr>
        <p:blipFill rotWithShape="1">
          <a:blip r:embed="rId3" cstate="hqprint"/>
          <a:srcRect/>
          <a:stretch>
            <a:fillRect/>
          </a:stretch>
        </p:blipFill>
        <p:spPr>
          <a:xfrm>
            <a:off x="8438223" y="4468482"/>
            <a:ext cx="1356659" cy="1737070"/>
          </a:xfrm>
          <a:prstGeom prst="rect">
            <a:avLst/>
          </a:prstGeom>
        </p:spPr>
      </p:pic>
      <p:sp>
        <p:nvSpPr>
          <p:cNvPr id="28" name="文本框 27"/>
          <p:cNvSpPr txBox="1"/>
          <p:nvPr/>
        </p:nvSpPr>
        <p:spPr>
          <a:xfrm>
            <a:off x="6830335" y="2266990"/>
            <a:ext cx="4481123" cy="615553"/>
          </a:xfrm>
          <a:prstGeom prst="rect">
            <a:avLst/>
          </a:prstGeom>
          <a:noFill/>
        </p:spPr>
        <p:txBody>
          <a:bodyPr wrap="square" rtlCol="0">
            <a:spAutoFit/>
          </a:bodyPr>
          <a:lstStyle/>
          <a:p>
            <a:pPr algn="ctr"/>
            <a:r>
              <a:rPr lang="en-US" altLang="zh-CN" b="1" dirty="0">
                <a:solidFill>
                  <a:srgbClr val="C00000"/>
                </a:solidFill>
              </a:rPr>
              <a:t>Direct Sampling RTM</a:t>
            </a:r>
            <a:endParaRPr lang="en-US" altLang="zh-CN" b="1" dirty="0">
              <a:solidFill>
                <a:srgbClr val="C00000"/>
              </a:solidFill>
            </a:endParaRPr>
          </a:p>
          <a:p>
            <a:pPr algn="ctr"/>
            <a:r>
              <a:rPr lang="en-US" altLang="zh-CN" sz="1600" dirty="0"/>
              <a:t>DC to 400 MHz DS front-end from struck</a:t>
            </a:r>
            <a:r>
              <a:rPr lang="en-US" altLang="zh-CN" sz="1600" b="1" dirty="0">
                <a:solidFill>
                  <a:srgbClr val="C00000"/>
                </a:solidFill>
              </a:rPr>
              <a:t> </a:t>
            </a:r>
            <a:endParaRPr lang="zh-CN" altLang="en-US" sz="1600" b="1" dirty="0">
              <a:solidFill>
                <a:srgbClr val="C00000"/>
              </a:solidFill>
            </a:endParaRPr>
          </a:p>
        </p:txBody>
      </p:sp>
      <p:sp>
        <p:nvSpPr>
          <p:cNvPr id="30" name="文本框 29"/>
          <p:cNvSpPr txBox="1"/>
          <p:nvPr/>
        </p:nvSpPr>
        <p:spPr>
          <a:xfrm>
            <a:off x="669925" y="1063147"/>
            <a:ext cx="10850562" cy="1099468"/>
          </a:xfrm>
          <a:prstGeom prst="rect">
            <a:avLst/>
          </a:prstGeom>
          <a:noFill/>
        </p:spPr>
        <p:txBody>
          <a:bodyPr wrap="square">
            <a:spAutoFit/>
          </a:bodyPr>
          <a:lstStyle/>
          <a:p>
            <a:pPr marL="285750" indent="-285750">
              <a:lnSpc>
                <a:spcPct val="125000"/>
              </a:lnSpc>
              <a:buFont typeface="Arial" panose="020B0604020202020204" pitchFamily="34" charset="0"/>
              <a:buChar char="•"/>
            </a:pPr>
            <a:r>
              <a:rPr lang="en-US" altLang="zh-CN" dirty="0">
                <a:latin typeface="+mn-ea"/>
              </a:rPr>
              <a:t>Latest generation of RF sampling ADCs digitize signals at frequency up to several GHz, which makes it possible to sample RF signal directly</a:t>
            </a:r>
            <a:endParaRPr lang="en-US" altLang="zh-CN" dirty="0">
              <a:latin typeface="+mn-ea"/>
            </a:endParaRPr>
          </a:p>
          <a:p>
            <a:pPr marL="285750" indent="-285750">
              <a:lnSpc>
                <a:spcPct val="125000"/>
              </a:lnSpc>
              <a:buFont typeface="Arial" panose="020B0604020202020204" pitchFamily="34" charset="0"/>
              <a:buChar char="•"/>
            </a:pPr>
            <a:r>
              <a:rPr lang="en-US" altLang="zh-CN" dirty="0">
                <a:latin typeface="+mn-ea"/>
              </a:rPr>
              <a:t>Direct-sampling </a:t>
            </a:r>
            <a:r>
              <a:rPr lang="zh-CN" altLang="en-US" dirty="0">
                <a:latin typeface="+mn-ea"/>
              </a:rPr>
              <a:t>architecture provides flexibility and </a:t>
            </a:r>
            <a:r>
              <a:rPr lang="en-US" altLang="zh-CN" dirty="0">
                <a:latin typeface="+mn-ea"/>
              </a:rPr>
              <a:t>simplification</a:t>
            </a:r>
            <a:r>
              <a:rPr lang="zh-CN" altLang="en-US" dirty="0">
                <a:latin typeface="+mn-ea"/>
              </a:rPr>
              <a:t> </a:t>
            </a:r>
            <a:r>
              <a:rPr lang="en-US" altLang="zh-CN" dirty="0">
                <a:latin typeface="+mn-ea"/>
              </a:rPr>
              <a:t>for LLRF</a:t>
            </a:r>
            <a:endParaRPr lang="zh-CN" altLang="en-US" dirty="0">
              <a:latin typeface="+mn-ea"/>
            </a:endParaRPr>
          </a:p>
        </p:txBody>
      </p:sp>
      <p:sp>
        <p:nvSpPr>
          <p:cNvPr id="31" name="文本框 30"/>
          <p:cNvSpPr txBox="1"/>
          <p:nvPr/>
        </p:nvSpPr>
        <p:spPr>
          <a:xfrm>
            <a:off x="7137321" y="6106218"/>
            <a:ext cx="3867150" cy="615553"/>
          </a:xfrm>
          <a:prstGeom prst="rect">
            <a:avLst/>
          </a:prstGeom>
          <a:noFill/>
        </p:spPr>
        <p:txBody>
          <a:bodyPr wrap="square" rtlCol="0">
            <a:spAutoFit/>
          </a:bodyPr>
          <a:lstStyle/>
          <a:p>
            <a:pPr algn="ctr"/>
            <a:r>
              <a:rPr lang="en-US" altLang="zh-CN" b="1" dirty="0">
                <a:solidFill>
                  <a:srgbClr val="C00000"/>
                </a:solidFill>
              </a:rPr>
              <a:t>AMC Digitizer</a:t>
            </a:r>
            <a:endParaRPr lang="en-US" altLang="zh-CN" b="1" dirty="0">
              <a:solidFill>
                <a:srgbClr val="C00000"/>
              </a:solidFill>
            </a:endParaRPr>
          </a:p>
          <a:p>
            <a:pPr algn="ctr"/>
            <a:r>
              <a:rPr lang="en-US" altLang="zh-CN" sz="1600" dirty="0"/>
              <a:t>10 channel 125MHz/16Bit digitizer</a:t>
            </a:r>
            <a:endParaRPr lang="zh-CN" altLang="en-US" sz="16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Direct Sampling Schemes with RTM</a:t>
            </a:r>
            <a:endParaRPr lang="zh-CN" altLang="en-US" dirty="0"/>
          </a:p>
        </p:txBody>
      </p:sp>
      <p:sp>
        <p:nvSpPr>
          <p:cNvPr id="4" name="灯片编号占位符 3"/>
          <p:cNvSpPr>
            <a:spLocks noGrp="1"/>
          </p:cNvSpPr>
          <p:nvPr>
            <p:ph type="sldNum" sz="quarter" idx="12"/>
          </p:nvPr>
        </p:nvSpPr>
        <p:spPr/>
        <p:txBody>
          <a:bodyPr/>
          <a:lstStyle/>
          <a:p>
            <a:fld id="{5DD3DB80-B894-403A-B48E-6FDC1A72010E}" type="slidenum">
              <a:rPr lang="zh-CN" altLang="en-US" smtClean="0"/>
            </a:fld>
            <a:endParaRPr lang="zh-CN" altLang="en-US"/>
          </a:p>
        </p:txBody>
      </p:sp>
      <p:sp>
        <p:nvSpPr>
          <p:cNvPr id="30" name="文本框 29"/>
          <p:cNvSpPr txBox="1"/>
          <p:nvPr/>
        </p:nvSpPr>
        <p:spPr>
          <a:xfrm>
            <a:off x="669925" y="1063147"/>
            <a:ext cx="10894224" cy="1487715"/>
          </a:xfrm>
          <a:prstGeom prst="rect">
            <a:avLst/>
          </a:prstGeom>
          <a:noFill/>
        </p:spPr>
        <p:txBody>
          <a:bodyPr wrap="square">
            <a:spAutoFit/>
          </a:bodyPr>
          <a:lstStyle/>
          <a:p>
            <a:pPr marL="285750" indent="-285750">
              <a:lnSpc>
                <a:spcPct val="125000"/>
              </a:lnSpc>
              <a:buFont typeface="Wingdings" panose="05000000000000000000" pitchFamily="2" charset="2"/>
              <a:buChar char="n"/>
            </a:pPr>
            <a:r>
              <a:rPr lang="en-US" altLang="zh-CN" dirty="0"/>
              <a:t>Direct-Sampling LLRF System with In-House Developed RTM at IHEP</a:t>
            </a:r>
            <a:endParaRPr lang="en-US" altLang="zh-CN" dirty="0"/>
          </a:p>
          <a:p>
            <a:pPr>
              <a:lnSpc>
                <a:spcPct val="125000"/>
              </a:lnSpc>
            </a:pPr>
            <a:endParaRPr lang="en-US" altLang="zh-CN" sz="800" dirty="0"/>
          </a:p>
          <a:p>
            <a:pPr marL="285750" indent="-285750">
              <a:lnSpc>
                <a:spcPct val="125000"/>
              </a:lnSpc>
              <a:buFont typeface="Wingdings" panose="05000000000000000000" pitchFamily="2" charset="2"/>
              <a:buChar char="n"/>
            </a:pPr>
            <a:r>
              <a:rPr lang="en-US" altLang="zh-CN" sz="1600" dirty="0">
                <a:latin typeface="+mn-ea"/>
              </a:rPr>
              <a:t>Applied in the BEPCII sub-harmonic buncher LLRF system (142.8 / 571.2 MHz) and the HEPS sub-harmonic buncher LLRF system (166.6 / 499.8 MHz)</a:t>
            </a:r>
            <a:endParaRPr lang="en-US" altLang="zh-CN" sz="1600" dirty="0">
              <a:latin typeface="+mn-ea"/>
            </a:endParaRPr>
          </a:p>
          <a:p>
            <a:pPr marL="285750" indent="-285750">
              <a:lnSpc>
                <a:spcPct val="125000"/>
              </a:lnSpc>
              <a:buFont typeface="Wingdings" panose="05000000000000000000" pitchFamily="2" charset="2"/>
              <a:buChar char="n"/>
            </a:pPr>
            <a:r>
              <a:rPr lang="en-US" altLang="zh-CN" sz="1600" dirty="0">
                <a:latin typeface="+mn-ea"/>
              </a:rPr>
              <a:t>Phase Stability (RMS): 0.007° @ 166.6 MHz, 0.02° @ 499.8 MHz</a:t>
            </a:r>
            <a:endParaRPr lang="zh-CN" altLang="en-US" sz="1600" dirty="0">
              <a:latin typeface="+mn-ea"/>
            </a:endParaRPr>
          </a:p>
        </p:txBody>
      </p:sp>
      <p:pic>
        <p:nvPicPr>
          <p:cNvPr id="14" name="图片 13"/>
          <p:cNvPicPr>
            <a:picLocks noChangeAspect="1"/>
          </p:cNvPicPr>
          <p:nvPr/>
        </p:nvPicPr>
        <p:blipFill rotWithShape="1">
          <a:blip r:embed="rId1" cstate="hqprint"/>
          <a:srcRect/>
          <a:stretch>
            <a:fillRect/>
          </a:stretch>
        </p:blipFill>
        <p:spPr bwMode="auto">
          <a:xfrm>
            <a:off x="1049399" y="4268084"/>
            <a:ext cx="2875613" cy="2312523"/>
          </a:xfrm>
          <a:prstGeom prst="rect">
            <a:avLst/>
          </a:prstGeom>
          <a:noFill/>
        </p:spPr>
      </p:pic>
      <p:pic>
        <p:nvPicPr>
          <p:cNvPr id="5" name="图片 4"/>
          <p:cNvPicPr>
            <a:picLocks noChangeAspect="1"/>
          </p:cNvPicPr>
          <p:nvPr/>
        </p:nvPicPr>
        <p:blipFill>
          <a:blip r:embed="rId2"/>
          <a:stretch>
            <a:fillRect/>
          </a:stretch>
        </p:blipFill>
        <p:spPr>
          <a:xfrm>
            <a:off x="3986846" y="4416172"/>
            <a:ext cx="2789519" cy="2119519"/>
          </a:xfrm>
          <a:prstGeom prst="rect">
            <a:avLst/>
          </a:prstGeom>
        </p:spPr>
      </p:pic>
      <p:pic>
        <p:nvPicPr>
          <p:cNvPr id="17" name="图片 16"/>
          <p:cNvPicPr>
            <a:picLocks noChangeAspect="1"/>
          </p:cNvPicPr>
          <p:nvPr/>
        </p:nvPicPr>
        <p:blipFill>
          <a:blip r:embed="rId3" cstate="hqprint"/>
          <a:stretch>
            <a:fillRect/>
          </a:stretch>
        </p:blipFill>
        <p:spPr>
          <a:xfrm>
            <a:off x="7642918" y="2495153"/>
            <a:ext cx="3011016" cy="4016261"/>
          </a:xfrm>
          <a:prstGeom prst="rect">
            <a:avLst/>
          </a:prstGeom>
        </p:spPr>
      </p:pic>
      <p:sp>
        <p:nvSpPr>
          <p:cNvPr id="27" name="文本框 26"/>
          <p:cNvSpPr txBox="1"/>
          <p:nvPr/>
        </p:nvSpPr>
        <p:spPr>
          <a:xfrm>
            <a:off x="669925" y="2698424"/>
            <a:ext cx="6619875" cy="1569660"/>
          </a:xfrm>
          <a:prstGeom prst="rect">
            <a:avLst/>
          </a:prstGeom>
          <a:noFill/>
        </p:spPr>
        <p:txBody>
          <a:bodyPr wrap="square">
            <a:spAutoFit/>
          </a:bodyPr>
          <a:lstStyle/>
          <a:p>
            <a:pPr marL="285750" indent="-285750">
              <a:buFont typeface="Arial" panose="020B0604020202020204" pitchFamily="34" charset="0"/>
              <a:buChar char="•"/>
            </a:pPr>
            <a:r>
              <a:rPr lang="en-US" altLang="zh-CN" sz="1600" dirty="0"/>
              <a:t>6 × RF direct-sampling channels (DC – 600 MHz) plus VM/REF monitoring channels</a:t>
            </a:r>
            <a:endParaRPr lang="en-US" altLang="zh-CN" sz="1600" dirty="0"/>
          </a:p>
          <a:p>
            <a:pPr marL="285750" indent="-285750">
              <a:buFont typeface="Arial" panose="020B0604020202020204" pitchFamily="34" charset="0"/>
              <a:buChar char="•"/>
            </a:pPr>
            <a:r>
              <a:rPr lang="en-US" altLang="zh-CN" sz="1600" dirty="0"/>
              <a:t>Sampling clock generation from external clock or reference source</a:t>
            </a:r>
            <a:endParaRPr lang="en-US" altLang="zh-CN" sz="1600" dirty="0"/>
          </a:p>
          <a:p>
            <a:pPr marL="285750" indent="-285750">
              <a:buFont typeface="Arial" panose="020B0604020202020204" pitchFamily="34" charset="0"/>
              <a:buChar char="•"/>
            </a:pPr>
            <a:r>
              <a:rPr lang="en-US" altLang="zh-CN" sz="1600" dirty="0"/>
              <a:t>Dual-loop clock generator with external VCXO and selectable internal/external VCO, enabling a flexible and configurable clock scheme</a:t>
            </a:r>
            <a:endParaRPr lang="en-US" altLang="zh-CN" sz="16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b">
            <a:normAutofit/>
          </a:bodyPr>
          <a:lstStyle/>
          <a:p>
            <a:r>
              <a:rPr lang="en-US" altLang="zh-CN" dirty="0"/>
              <a:t>Direct Sampling Schemes with AMC Carrier</a:t>
            </a:r>
            <a:endParaRPr lang="zh-CN" altLang="en-US" dirty="0"/>
          </a:p>
        </p:txBody>
      </p:sp>
      <p:sp>
        <p:nvSpPr>
          <p:cNvPr id="4" name="灯片编号占位符 3"/>
          <p:cNvSpPr>
            <a:spLocks noGrp="1"/>
          </p:cNvSpPr>
          <p:nvPr>
            <p:ph type="sldNum" sz="quarter" idx="12"/>
          </p:nvPr>
        </p:nvSpPr>
        <p:spPr/>
        <p:txBody>
          <a:bodyPr/>
          <a:lstStyle/>
          <a:p>
            <a:fld id="{5DD3DB80-B894-403A-B48E-6FDC1A72010E}" type="slidenum">
              <a:rPr lang="zh-CN" altLang="en-US" smtClean="0"/>
            </a:fld>
            <a:endParaRPr lang="zh-CN" altLang="en-US"/>
          </a:p>
        </p:txBody>
      </p:sp>
      <p:pic>
        <p:nvPicPr>
          <p:cNvPr id="14" name="图片 13"/>
          <p:cNvPicPr>
            <a:picLocks noChangeAspect="1"/>
          </p:cNvPicPr>
          <p:nvPr/>
        </p:nvPicPr>
        <p:blipFill>
          <a:blip r:embed="rId1"/>
          <a:srcRect/>
          <a:stretch>
            <a:fillRect/>
          </a:stretch>
        </p:blipFill>
        <p:spPr>
          <a:xfrm>
            <a:off x="3281282" y="2566398"/>
            <a:ext cx="5475450" cy="3439967"/>
          </a:xfrm>
          <a:prstGeom prst="rect">
            <a:avLst/>
          </a:prstGeom>
        </p:spPr>
      </p:pic>
      <p:sp>
        <p:nvSpPr>
          <p:cNvPr id="15" name="矩形 14"/>
          <p:cNvSpPr/>
          <p:nvPr/>
        </p:nvSpPr>
        <p:spPr>
          <a:xfrm>
            <a:off x="4468408" y="4148350"/>
            <a:ext cx="3456384" cy="1944216"/>
          </a:xfrm>
          <a:prstGeom prst="rect">
            <a:avLst/>
          </a:prstGeom>
          <a:noFill/>
          <a:ln w="28575" cmpd="sng">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箭头连接符 15"/>
          <p:cNvCxnSpPr/>
          <p:nvPr/>
        </p:nvCxnSpPr>
        <p:spPr>
          <a:xfrm>
            <a:off x="3942026" y="4792634"/>
            <a:ext cx="747094" cy="327827"/>
          </a:xfrm>
          <a:prstGeom prst="straightConnector1">
            <a:avLst/>
          </a:prstGeom>
          <a:ln w="508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p:nvPr/>
        </p:nvCxnSpPr>
        <p:spPr>
          <a:xfrm flipH="1">
            <a:off x="7239000" y="4316486"/>
            <a:ext cx="1954456" cy="1408168"/>
          </a:xfrm>
          <a:prstGeom prst="straightConnector1">
            <a:avLst/>
          </a:prstGeom>
          <a:ln w="508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a:off x="3948202" y="4792634"/>
            <a:ext cx="1605014" cy="291823"/>
          </a:xfrm>
          <a:prstGeom prst="straightConnector1">
            <a:avLst/>
          </a:prstGeom>
          <a:ln w="50800">
            <a:solidFill>
              <a:srgbClr val="92D050"/>
            </a:solidFill>
            <a:tailEnd type="triangle"/>
          </a:ln>
        </p:spPr>
        <p:style>
          <a:lnRef idx="1">
            <a:schemeClr val="accent1"/>
          </a:lnRef>
          <a:fillRef idx="0">
            <a:schemeClr val="accent1"/>
          </a:fillRef>
          <a:effectRef idx="0">
            <a:schemeClr val="accent1"/>
          </a:effectRef>
          <a:fontRef idx="minor">
            <a:schemeClr val="tx1"/>
          </a:fontRef>
        </p:style>
      </p:cxnSp>
      <p:pic>
        <p:nvPicPr>
          <p:cNvPr id="19" name="图片 18"/>
          <p:cNvPicPr>
            <a:picLocks noChangeAspect="1"/>
          </p:cNvPicPr>
          <p:nvPr/>
        </p:nvPicPr>
        <p:blipFill>
          <a:blip r:embed="rId2"/>
          <a:stretch>
            <a:fillRect/>
          </a:stretch>
        </p:blipFill>
        <p:spPr>
          <a:xfrm>
            <a:off x="9041866" y="3407540"/>
            <a:ext cx="1265374" cy="2057684"/>
          </a:xfrm>
          <a:prstGeom prst="rect">
            <a:avLst/>
          </a:prstGeom>
        </p:spPr>
      </p:pic>
      <p:pic>
        <p:nvPicPr>
          <p:cNvPr id="29" name="图片 28"/>
          <p:cNvPicPr>
            <a:picLocks noChangeAspect="1"/>
          </p:cNvPicPr>
          <p:nvPr/>
        </p:nvPicPr>
        <p:blipFill rotWithShape="1">
          <a:blip r:embed="rId3" cstate="hqprint"/>
          <a:srcRect/>
          <a:stretch>
            <a:fillRect/>
          </a:stretch>
        </p:blipFill>
        <p:spPr>
          <a:xfrm>
            <a:off x="1793971" y="2830808"/>
            <a:ext cx="1404197" cy="2047099"/>
          </a:xfrm>
          <a:prstGeom prst="rect">
            <a:avLst/>
          </a:prstGeom>
        </p:spPr>
      </p:pic>
      <p:sp>
        <p:nvSpPr>
          <p:cNvPr id="32" name="文本框 31"/>
          <p:cNvSpPr txBox="1"/>
          <p:nvPr/>
        </p:nvSpPr>
        <p:spPr>
          <a:xfrm>
            <a:off x="2169322" y="6069143"/>
            <a:ext cx="1546071" cy="369332"/>
          </a:xfrm>
          <a:prstGeom prst="rect">
            <a:avLst/>
          </a:prstGeom>
          <a:noFill/>
        </p:spPr>
        <p:txBody>
          <a:bodyPr wrap="square" rtlCol="0">
            <a:spAutoFit/>
          </a:bodyPr>
          <a:lstStyle/>
          <a:p>
            <a:pPr algn="ctr"/>
            <a:r>
              <a:rPr lang="en-US" altLang="zh-CN" b="1" dirty="0">
                <a:solidFill>
                  <a:srgbClr val="C00000"/>
                </a:solidFill>
              </a:rPr>
              <a:t>FMC Card</a:t>
            </a:r>
            <a:endParaRPr lang="zh-CN" altLang="en-US" b="1" dirty="0">
              <a:solidFill>
                <a:srgbClr val="C00000"/>
              </a:solidFill>
            </a:endParaRPr>
          </a:p>
        </p:txBody>
      </p:sp>
      <p:sp>
        <p:nvSpPr>
          <p:cNvPr id="33" name="文本框 32"/>
          <p:cNvSpPr txBox="1"/>
          <p:nvPr/>
        </p:nvSpPr>
        <p:spPr>
          <a:xfrm>
            <a:off x="8182986" y="5585016"/>
            <a:ext cx="2623045" cy="615553"/>
          </a:xfrm>
          <a:prstGeom prst="rect">
            <a:avLst/>
          </a:prstGeom>
          <a:noFill/>
        </p:spPr>
        <p:txBody>
          <a:bodyPr wrap="square" rtlCol="0">
            <a:spAutoFit/>
          </a:bodyPr>
          <a:lstStyle/>
          <a:p>
            <a:pPr algn="ctr"/>
            <a:r>
              <a:rPr lang="en-US" altLang="zh-CN" b="1" dirty="0">
                <a:solidFill>
                  <a:srgbClr val="C00000"/>
                </a:solidFill>
              </a:rPr>
              <a:t>Carrier AMC</a:t>
            </a:r>
            <a:endParaRPr lang="en-US" altLang="zh-CN" b="1" dirty="0">
              <a:solidFill>
                <a:srgbClr val="C00000"/>
              </a:solidFill>
            </a:endParaRPr>
          </a:p>
          <a:p>
            <a:pPr algn="ctr"/>
            <a:r>
              <a:rPr lang="en-US" altLang="zh-CN" sz="1600" dirty="0"/>
              <a:t>Dual HPC FMC Carrier</a:t>
            </a:r>
            <a:endParaRPr lang="zh-CN" altLang="en-US" sz="1600" dirty="0"/>
          </a:p>
        </p:txBody>
      </p:sp>
      <p:pic>
        <p:nvPicPr>
          <p:cNvPr id="34" name="图片 33"/>
          <p:cNvPicPr>
            <a:picLocks noChangeAspect="1"/>
          </p:cNvPicPr>
          <p:nvPr/>
        </p:nvPicPr>
        <p:blipFill rotWithShape="1">
          <a:blip r:embed="rId4" cstate="hqprint"/>
          <a:srcRect/>
          <a:stretch>
            <a:fillRect/>
          </a:stretch>
        </p:blipFill>
        <p:spPr>
          <a:xfrm>
            <a:off x="1971237" y="4649256"/>
            <a:ext cx="1887675" cy="1357109"/>
          </a:xfrm>
          <a:prstGeom prst="rect">
            <a:avLst/>
          </a:prstGeom>
        </p:spPr>
      </p:pic>
      <p:sp>
        <p:nvSpPr>
          <p:cNvPr id="35" name="文本框 34"/>
          <p:cNvSpPr txBox="1"/>
          <p:nvPr/>
        </p:nvSpPr>
        <p:spPr>
          <a:xfrm>
            <a:off x="669925" y="1095800"/>
            <a:ext cx="10850562" cy="1445717"/>
          </a:xfrm>
          <a:prstGeom prst="rect">
            <a:avLst/>
          </a:prstGeom>
          <a:noFill/>
        </p:spPr>
        <p:txBody>
          <a:bodyPr wrap="square">
            <a:spAutoFit/>
          </a:bodyPr>
          <a:lstStyle/>
          <a:p>
            <a:pPr marL="285750" indent="-285750">
              <a:lnSpc>
                <a:spcPct val="125000"/>
              </a:lnSpc>
              <a:buFont typeface="Arial" panose="020B0604020202020204" pitchFamily="34" charset="0"/>
              <a:buChar char="•"/>
            </a:pPr>
            <a:r>
              <a:rPr lang="en-US" altLang="zh-CN" dirty="0">
                <a:latin typeface="+mn-ea"/>
              </a:rPr>
              <a:t>High frequency analog signal transfer over Zone3 can leads to crosstalk between different channels</a:t>
            </a:r>
            <a:endParaRPr lang="en-US" altLang="zh-CN" dirty="0">
              <a:latin typeface="+mn-ea"/>
            </a:endParaRPr>
          </a:p>
          <a:p>
            <a:pPr marL="285750" indent="-285750">
              <a:lnSpc>
                <a:spcPct val="125000"/>
              </a:lnSpc>
              <a:buFont typeface="Arial" panose="020B0604020202020204" pitchFamily="34" charset="0"/>
              <a:buChar char="•"/>
            </a:pPr>
            <a:r>
              <a:rPr lang="en-US" altLang="zh-CN" dirty="0">
                <a:latin typeface="+mn-ea"/>
              </a:rPr>
              <a:t>Get rid of Zone 3 analog bandwidth limitations using carrier + FMC</a:t>
            </a:r>
            <a:endParaRPr lang="en-US" altLang="zh-CN" dirty="0">
              <a:latin typeface="+mn-ea"/>
            </a:endParaRPr>
          </a:p>
          <a:p>
            <a:pPr marL="285750" indent="-285750">
              <a:lnSpc>
                <a:spcPct val="125000"/>
              </a:lnSpc>
              <a:buFont typeface="Arial" panose="020B0604020202020204" pitchFamily="34" charset="0"/>
              <a:buChar char="•"/>
            </a:pPr>
            <a:r>
              <a:rPr lang="en-US" altLang="zh-CN" dirty="0">
                <a:latin typeface="+mn-ea"/>
              </a:rPr>
              <a:t>Many COTS components for GSPS ADC and DAC</a:t>
            </a:r>
            <a:endParaRPr lang="en-US" altLang="zh-CN" dirty="0">
              <a:latin typeface="+mn-e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b">
            <a:normAutofit/>
          </a:bodyPr>
          <a:lstStyle/>
          <a:p>
            <a:r>
              <a:rPr lang="en-US" altLang="zh-CN" dirty="0"/>
              <a:t>Other Direct Sampling Schemes</a:t>
            </a:r>
            <a:endParaRPr lang="zh-CN" altLang="en-US" dirty="0"/>
          </a:p>
        </p:txBody>
      </p:sp>
      <p:sp>
        <p:nvSpPr>
          <p:cNvPr id="4" name="灯片编号占位符 3"/>
          <p:cNvSpPr>
            <a:spLocks noGrp="1"/>
          </p:cNvSpPr>
          <p:nvPr>
            <p:ph type="sldNum" sz="quarter" idx="12"/>
          </p:nvPr>
        </p:nvSpPr>
        <p:spPr/>
        <p:txBody>
          <a:bodyPr/>
          <a:lstStyle/>
          <a:p>
            <a:fld id="{5DD3DB80-B894-403A-B48E-6FDC1A72010E}" type="slidenum">
              <a:rPr lang="zh-CN" altLang="en-US" smtClean="0"/>
            </a:fld>
            <a:endParaRPr lang="zh-CN" altLang="en-US"/>
          </a:p>
        </p:txBody>
      </p:sp>
      <p:pic>
        <p:nvPicPr>
          <p:cNvPr id="7" name="图片 6"/>
          <p:cNvPicPr>
            <a:picLocks noChangeAspect="1"/>
          </p:cNvPicPr>
          <p:nvPr/>
        </p:nvPicPr>
        <p:blipFill>
          <a:blip r:embed="rId1" cstate="hqprint"/>
          <a:stretch>
            <a:fillRect/>
          </a:stretch>
        </p:blipFill>
        <p:spPr>
          <a:xfrm>
            <a:off x="1917146" y="1984880"/>
            <a:ext cx="1722032" cy="1793855"/>
          </a:xfrm>
          <a:prstGeom prst="rect">
            <a:avLst/>
          </a:prstGeom>
        </p:spPr>
      </p:pic>
      <p:sp>
        <p:nvSpPr>
          <p:cNvPr id="22" name="文本框 21"/>
          <p:cNvSpPr txBox="1"/>
          <p:nvPr/>
        </p:nvSpPr>
        <p:spPr>
          <a:xfrm>
            <a:off x="602299" y="1142844"/>
            <a:ext cx="10918188" cy="646331"/>
          </a:xfrm>
          <a:prstGeom prst="rect">
            <a:avLst/>
          </a:prstGeom>
          <a:noFill/>
        </p:spPr>
        <p:txBody>
          <a:bodyPr wrap="square">
            <a:spAutoFit/>
          </a:bodyPr>
          <a:lstStyle/>
          <a:p>
            <a:pPr marL="285750" indent="-285750">
              <a:buFont typeface="Wingdings" panose="05000000000000000000" pitchFamily="2" charset="2"/>
              <a:buChar char="n"/>
            </a:pPr>
            <a:r>
              <a:rPr lang="en-US" altLang="zh-CN" dirty="0"/>
              <a:t>High sampling rate digitizer using single-ended analog RTM connection (Class RF1.0)</a:t>
            </a:r>
            <a:endParaRPr lang="en-US" altLang="zh-CN" dirty="0"/>
          </a:p>
          <a:p>
            <a:pPr marL="285750" indent="-285750">
              <a:buFont typeface="Wingdings" panose="05000000000000000000" pitchFamily="2" charset="2"/>
              <a:buChar char="n"/>
            </a:pPr>
            <a:r>
              <a:rPr lang="en-US" altLang="zh-CN" dirty="0"/>
              <a:t>Zynq RF-SoC digitizer: highly integrated, </a:t>
            </a:r>
            <a:r>
              <a:rPr lang="en-US" altLang="zh-CN" dirty="0">
                <a:solidFill>
                  <a:srgbClr val="171C2D"/>
                </a:solidFill>
                <a:latin typeface="Roboto" panose="02000000000000000000" pitchFamily="2" charset="0"/>
              </a:rPr>
              <a:t>more flexible, </a:t>
            </a:r>
            <a:r>
              <a:rPr lang="en-US" altLang="zh-CN" dirty="0"/>
              <a:t>lower latency</a:t>
            </a:r>
            <a:endParaRPr lang="zh-CN" altLang="en-US" dirty="0"/>
          </a:p>
        </p:txBody>
      </p:sp>
      <p:pic>
        <p:nvPicPr>
          <p:cNvPr id="11" name="图片 10"/>
          <p:cNvPicPr>
            <a:picLocks noChangeAspect="1"/>
          </p:cNvPicPr>
          <p:nvPr/>
        </p:nvPicPr>
        <p:blipFill>
          <a:blip r:embed="rId2"/>
          <a:stretch>
            <a:fillRect/>
          </a:stretch>
        </p:blipFill>
        <p:spPr>
          <a:xfrm>
            <a:off x="4981840" y="2231023"/>
            <a:ext cx="2163627" cy="1200813"/>
          </a:xfrm>
          <a:prstGeom prst="rect">
            <a:avLst/>
          </a:prstGeom>
        </p:spPr>
      </p:pic>
      <p:pic>
        <p:nvPicPr>
          <p:cNvPr id="13" name="图片 12"/>
          <p:cNvPicPr>
            <a:picLocks noChangeAspect="1"/>
          </p:cNvPicPr>
          <p:nvPr/>
        </p:nvPicPr>
        <p:blipFill>
          <a:blip r:embed="rId3" cstate="hqprint"/>
          <a:stretch>
            <a:fillRect/>
          </a:stretch>
        </p:blipFill>
        <p:spPr>
          <a:xfrm>
            <a:off x="8488129" y="2322664"/>
            <a:ext cx="1764202" cy="1125729"/>
          </a:xfrm>
          <a:prstGeom prst="rect">
            <a:avLst/>
          </a:prstGeom>
        </p:spPr>
      </p:pic>
      <p:sp>
        <p:nvSpPr>
          <p:cNvPr id="27" name="文本框 26"/>
          <p:cNvSpPr txBox="1"/>
          <p:nvPr/>
        </p:nvSpPr>
        <p:spPr>
          <a:xfrm>
            <a:off x="4859690" y="3529571"/>
            <a:ext cx="2529840" cy="677108"/>
          </a:xfrm>
          <a:prstGeom prst="rect">
            <a:avLst/>
          </a:prstGeom>
          <a:noFill/>
        </p:spPr>
        <p:txBody>
          <a:bodyPr wrap="square">
            <a:spAutoFit/>
          </a:bodyPr>
          <a:lstStyle/>
          <a:p>
            <a:r>
              <a:rPr lang="en-US" altLang="zh-CN" sz="1400" dirty="0">
                <a:latin typeface="+mn-ea"/>
              </a:rPr>
              <a:t>MMC-TRX02-B RF-SoC</a:t>
            </a:r>
            <a:endParaRPr lang="en-US" altLang="zh-CN" sz="1400" dirty="0">
              <a:latin typeface="+mn-ea"/>
            </a:endParaRPr>
          </a:p>
          <a:p>
            <a:r>
              <a:rPr lang="en-US" altLang="zh-CN" sz="1200" dirty="0">
                <a:latin typeface="+mn-ea"/>
              </a:rPr>
              <a:t>12bit, Sampling: 4GSPS, Bandwidth: 4GHz, Channels: 8ch</a:t>
            </a:r>
            <a:endParaRPr lang="zh-CN" altLang="en-US" sz="1200" dirty="0">
              <a:latin typeface="+mn-ea"/>
            </a:endParaRPr>
          </a:p>
        </p:txBody>
      </p:sp>
      <p:sp>
        <p:nvSpPr>
          <p:cNvPr id="28" name="文本框 27"/>
          <p:cNvSpPr txBox="1"/>
          <p:nvPr/>
        </p:nvSpPr>
        <p:spPr>
          <a:xfrm>
            <a:off x="8265831" y="3512227"/>
            <a:ext cx="2208803" cy="677108"/>
          </a:xfrm>
          <a:prstGeom prst="rect">
            <a:avLst/>
          </a:prstGeom>
          <a:noFill/>
        </p:spPr>
        <p:txBody>
          <a:bodyPr wrap="square">
            <a:spAutoFit/>
          </a:bodyPr>
          <a:lstStyle/>
          <a:p>
            <a:r>
              <a:rPr lang="en-US" altLang="zh-CN" sz="1400" dirty="0">
                <a:solidFill>
                  <a:srgbClr val="000000"/>
                </a:solidFill>
                <a:latin typeface="+mn-ea"/>
              </a:rPr>
              <a:t>AMC576 RF-SoC</a:t>
            </a:r>
            <a:endParaRPr lang="en-US" altLang="zh-CN" sz="1400" dirty="0">
              <a:solidFill>
                <a:srgbClr val="000000"/>
              </a:solidFill>
              <a:latin typeface="+mn-ea"/>
            </a:endParaRPr>
          </a:p>
          <a:p>
            <a:r>
              <a:rPr lang="en-US" altLang="zh-CN" sz="1200" dirty="0">
                <a:latin typeface="+mn-ea"/>
              </a:rPr>
              <a:t>16 ADC (12-bit @ 2 GSPS)</a:t>
            </a:r>
            <a:endParaRPr lang="en-US" altLang="zh-CN" sz="1200" dirty="0">
              <a:latin typeface="+mn-ea"/>
            </a:endParaRPr>
          </a:p>
          <a:p>
            <a:r>
              <a:rPr lang="en-US" altLang="zh-CN" sz="1200" dirty="0">
                <a:latin typeface="+mn-ea"/>
              </a:rPr>
              <a:t>16 DAC (14-bit @ 6.4 GSPS)</a:t>
            </a:r>
            <a:endParaRPr lang="zh-CN" altLang="en-US" sz="1200" dirty="0">
              <a:latin typeface="+mn-ea"/>
            </a:endParaRPr>
          </a:p>
        </p:txBody>
      </p:sp>
      <p:sp>
        <p:nvSpPr>
          <p:cNvPr id="36" name="文本框 35"/>
          <p:cNvSpPr txBox="1"/>
          <p:nvPr/>
        </p:nvSpPr>
        <p:spPr>
          <a:xfrm>
            <a:off x="1373158" y="3605826"/>
            <a:ext cx="2926809" cy="492443"/>
          </a:xfrm>
          <a:prstGeom prst="rect">
            <a:avLst/>
          </a:prstGeom>
          <a:noFill/>
        </p:spPr>
        <p:txBody>
          <a:bodyPr wrap="square">
            <a:spAutoFit/>
          </a:bodyPr>
          <a:lstStyle>
            <a:defPPr>
              <a:defRPr lang="zh-CN"/>
            </a:defPPr>
            <a:lvl1pPr>
              <a:defRPr sz="1400" b="0" i="0">
                <a:solidFill>
                  <a:srgbClr val="000000"/>
                </a:solidFill>
                <a:effectLst/>
                <a:latin typeface="+mn-ea"/>
              </a:defRPr>
            </a:lvl1pPr>
          </a:lstStyle>
          <a:p>
            <a:r>
              <a:rPr lang="en-US" altLang="zh-CN" dirty="0"/>
              <a:t>DAMC-DS812ZUP</a:t>
            </a:r>
            <a:endParaRPr lang="en-US" altLang="zh-CN" dirty="0"/>
          </a:p>
          <a:p>
            <a:r>
              <a:rPr lang="en-US" altLang="zh-CN" sz="1200" dirty="0"/>
              <a:t>8 channels, 800 MSPS, 12 bit digitizer</a:t>
            </a:r>
            <a:endParaRPr lang="zh-CN" altLang="en-US" sz="1200" dirty="0"/>
          </a:p>
        </p:txBody>
      </p:sp>
      <p:sp>
        <p:nvSpPr>
          <p:cNvPr id="12" name="文本框 11"/>
          <p:cNvSpPr txBox="1"/>
          <p:nvPr/>
        </p:nvSpPr>
        <p:spPr>
          <a:xfrm>
            <a:off x="5648002" y="5596717"/>
            <a:ext cx="4243487" cy="892552"/>
          </a:xfrm>
          <a:prstGeom prst="rect">
            <a:avLst/>
          </a:prstGeom>
          <a:noFill/>
        </p:spPr>
        <p:txBody>
          <a:bodyPr wrap="square">
            <a:spAutoFit/>
          </a:bodyPr>
          <a:lstStyle/>
          <a:p>
            <a:pPr algn="ctr"/>
            <a:r>
              <a:rPr lang="en-US" altLang="zh-CN" sz="1400" dirty="0">
                <a:solidFill>
                  <a:srgbClr val="000000"/>
                </a:solidFill>
                <a:latin typeface="+mn-ea"/>
              </a:rPr>
              <a:t>DAMC-DS5014DR</a:t>
            </a:r>
            <a:endParaRPr lang="en-US" altLang="zh-CN" sz="1400" dirty="0">
              <a:solidFill>
                <a:srgbClr val="000000"/>
              </a:solidFill>
              <a:latin typeface="+mn-ea"/>
            </a:endParaRPr>
          </a:p>
          <a:p>
            <a:pPr algn="ctr"/>
            <a:r>
              <a:rPr lang="en-US" altLang="zh-CN" sz="1400" dirty="0">
                <a:solidFill>
                  <a:srgbClr val="000000"/>
                </a:solidFill>
                <a:latin typeface="+mn-ea"/>
              </a:rPr>
              <a:t>XCZU47DR</a:t>
            </a:r>
            <a:endParaRPr lang="en-US" altLang="zh-CN" sz="1400" dirty="0">
              <a:solidFill>
                <a:srgbClr val="000000"/>
              </a:solidFill>
              <a:latin typeface="+mn-ea"/>
            </a:endParaRPr>
          </a:p>
          <a:p>
            <a:pPr algn="ctr"/>
            <a:r>
              <a:rPr lang="en-US" altLang="zh-CN" sz="1200" dirty="0">
                <a:solidFill>
                  <a:srgbClr val="000000"/>
                </a:solidFill>
                <a:latin typeface="+mn-ea"/>
              </a:rPr>
              <a:t>8ch 14 bits ADC, 5 GSPS, 6GHz analog BW</a:t>
            </a:r>
            <a:endParaRPr lang="en-US" altLang="zh-CN" sz="1200" dirty="0">
              <a:solidFill>
                <a:srgbClr val="000000"/>
              </a:solidFill>
              <a:latin typeface="+mn-ea"/>
            </a:endParaRPr>
          </a:p>
          <a:p>
            <a:pPr algn="ctr"/>
            <a:r>
              <a:rPr lang="en-US" altLang="zh-CN" sz="1200" dirty="0">
                <a:solidFill>
                  <a:srgbClr val="000000"/>
                </a:solidFill>
                <a:latin typeface="+mn-ea"/>
              </a:rPr>
              <a:t>8ch 14 bits DAC, 10 GSPS, 4GHz analog BW</a:t>
            </a:r>
            <a:endParaRPr lang="zh-CN" altLang="en-US" sz="1200" dirty="0">
              <a:solidFill>
                <a:srgbClr val="000000"/>
              </a:solidFill>
              <a:latin typeface="+mn-ea"/>
            </a:endParaRPr>
          </a:p>
        </p:txBody>
      </p:sp>
      <p:pic>
        <p:nvPicPr>
          <p:cNvPr id="6" name="图片 5"/>
          <p:cNvPicPr>
            <a:picLocks noChangeAspect="1"/>
          </p:cNvPicPr>
          <p:nvPr/>
        </p:nvPicPr>
        <p:blipFill>
          <a:blip r:embed="rId4"/>
          <a:stretch>
            <a:fillRect/>
          </a:stretch>
        </p:blipFill>
        <p:spPr>
          <a:xfrm>
            <a:off x="6504826" y="4455877"/>
            <a:ext cx="2127935" cy="1140843"/>
          </a:xfrm>
          <a:prstGeom prst="rect">
            <a:avLst/>
          </a:prstGeom>
        </p:spPr>
      </p:pic>
      <p:pic>
        <p:nvPicPr>
          <p:cNvPr id="9" name="图片 8"/>
          <p:cNvPicPr>
            <a:picLocks noChangeAspect="1"/>
          </p:cNvPicPr>
          <p:nvPr/>
        </p:nvPicPr>
        <p:blipFill>
          <a:blip r:embed="rId5"/>
          <a:stretch>
            <a:fillRect/>
          </a:stretch>
        </p:blipFill>
        <p:spPr>
          <a:xfrm>
            <a:off x="1428064" y="4098269"/>
            <a:ext cx="2961210" cy="257844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e418bd0d-ef37-4f33-8101-40ac10f121f6"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2026444" y="1700213"/>
            <a:ext cx="8137922" cy="3764756"/>
            <a:chOff x="669925" y="1123950"/>
            <a:chExt cx="10850563" cy="5019675"/>
          </a:xfrm>
        </p:grpSpPr>
        <p:grpSp>
          <p:nvGrpSpPr>
            <p:cNvPr id="3" name="ïsḷíḍê"/>
            <p:cNvGrpSpPr/>
            <p:nvPr/>
          </p:nvGrpSpPr>
          <p:grpSpPr>
            <a:xfrm>
              <a:off x="669925" y="2041409"/>
              <a:ext cx="3251006" cy="2926464"/>
              <a:chOff x="1006669" y="2157562"/>
              <a:chExt cx="3251006" cy="2926464"/>
            </a:xfrm>
          </p:grpSpPr>
          <p:sp>
            <p:nvSpPr>
              <p:cNvPr id="34" name="íSľíďé"/>
              <p:cNvSpPr/>
              <p:nvPr/>
            </p:nvSpPr>
            <p:spPr>
              <a:xfrm>
                <a:off x="1006669" y="2157562"/>
                <a:ext cx="3251006" cy="2926464"/>
              </a:xfrm>
              <a:custGeom>
                <a:avLst/>
                <a:gdLst/>
                <a:ahLst/>
                <a:cxnLst>
                  <a:cxn ang="0">
                    <a:pos x="wd2" y="hd2"/>
                  </a:cxn>
                  <a:cxn ang="5400000">
                    <a:pos x="wd2" y="hd2"/>
                  </a:cxn>
                  <a:cxn ang="10800000">
                    <a:pos x="wd2" y="hd2"/>
                  </a:cxn>
                  <a:cxn ang="16200000">
                    <a:pos x="wd2" y="hd2"/>
                  </a:cxn>
                </a:cxnLst>
                <a:rect l="0" t="0" r="r" b="b"/>
                <a:pathLst>
                  <a:path w="21600" h="21600" extrusionOk="0">
                    <a:moveTo>
                      <a:pt x="9691" y="0"/>
                    </a:moveTo>
                    <a:cubicBezTo>
                      <a:pt x="14962" y="0"/>
                      <a:pt x="19247" y="4690"/>
                      <a:pt x="19375" y="10530"/>
                    </a:cubicBezTo>
                    <a:lnTo>
                      <a:pt x="21600" y="10530"/>
                    </a:lnTo>
                    <a:lnTo>
                      <a:pt x="18065" y="16006"/>
                    </a:lnTo>
                    <a:lnTo>
                      <a:pt x="14627" y="10530"/>
                    </a:lnTo>
                    <a:lnTo>
                      <a:pt x="16952" y="10530"/>
                    </a:lnTo>
                    <a:cubicBezTo>
                      <a:pt x="16825" y="6181"/>
                      <a:pt x="13624" y="2699"/>
                      <a:pt x="9691" y="2699"/>
                    </a:cubicBezTo>
                    <a:cubicBezTo>
                      <a:pt x="5677" y="2699"/>
                      <a:pt x="2423" y="6327"/>
                      <a:pt x="2423" y="10799"/>
                    </a:cubicBezTo>
                    <a:cubicBezTo>
                      <a:pt x="2423" y="15273"/>
                      <a:pt x="5677" y="18901"/>
                      <a:pt x="9691" y="18901"/>
                    </a:cubicBezTo>
                    <a:cubicBezTo>
                      <a:pt x="11300" y="18901"/>
                      <a:pt x="12788" y="18315"/>
                      <a:pt x="13991" y="17329"/>
                    </a:cubicBezTo>
                    <a:lnTo>
                      <a:pt x="15657" y="19310"/>
                    </a:lnTo>
                    <a:cubicBezTo>
                      <a:pt x="14013" y="20745"/>
                      <a:pt x="11941" y="21600"/>
                      <a:pt x="9691" y="21600"/>
                    </a:cubicBezTo>
                    <a:cubicBezTo>
                      <a:pt x="4339" y="21600"/>
                      <a:pt x="0" y="16766"/>
                      <a:pt x="0" y="10799"/>
                    </a:cubicBezTo>
                    <a:cubicBezTo>
                      <a:pt x="0" y="4836"/>
                      <a:pt x="4339" y="0"/>
                      <a:pt x="9691" y="0"/>
                    </a:cubicBezTo>
                    <a:close/>
                  </a:path>
                </a:pathLst>
              </a:custGeom>
              <a:solidFill>
                <a:schemeClr val="bg1">
                  <a:lumMod val="95000"/>
                </a:schemeClr>
              </a:solidFill>
              <a:ln w="12700">
                <a:miter lim="400000"/>
              </a:ln>
            </p:spPr>
            <p:txBody>
              <a:bodyPr anchor="ctr"/>
              <a:lstStyle/>
              <a:p>
                <a:pPr algn="ctr"/>
                <a:endParaRPr sz="1350"/>
              </a:p>
            </p:txBody>
          </p:sp>
          <p:sp>
            <p:nvSpPr>
              <p:cNvPr id="35" name="îṥḻïďè"/>
              <p:cNvSpPr/>
              <p:nvPr/>
            </p:nvSpPr>
            <p:spPr>
              <a:xfrm>
                <a:off x="1813180" y="3009283"/>
                <a:ext cx="1262285" cy="1263174"/>
              </a:xfrm>
              <a:prstGeom prst="ellipse">
                <a:avLst/>
              </a:prstGeom>
              <a:solidFill>
                <a:schemeClr val="bg1">
                  <a:lumMod val="75000"/>
                </a:schemeClr>
              </a:solidFill>
              <a:ln w="12700" cap="flat">
                <a:noFill/>
                <a:miter lim="400000"/>
              </a:ln>
              <a:effectLst/>
            </p:spPr>
            <p:txBody>
              <a:bodyPr wrap="none" anchor="ctr"/>
              <a:lstStyle/>
              <a:p>
                <a:pPr algn="ctr"/>
                <a:r>
                  <a:rPr lang="en-US" altLang="zh-CN" sz="1350" b="1" dirty="0">
                    <a:solidFill>
                      <a:schemeClr val="bg1"/>
                    </a:solidFill>
                  </a:rPr>
                  <a:t>CONTENT</a:t>
                </a:r>
                <a:endParaRPr sz="1350" dirty="0">
                  <a:solidFill>
                    <a:schemeClr val="bg1"/>
                  </a:solidFill>
                </a:endParaRPr>
              </a:p>
            </p:txBody>
          </p:sp>
        </p:grpSp>
        <p:grpSp>
          <p:nvGrpSpPr>
            <p:cNvPr id="4" name="is1íḓè"/>
            <p:cNvGrpSpPr/>
            <p:nvPr/>
          </p:nvGrpSpPr>
          <p:grpSpPr>
            <a:xfrm>
              <a:off x="4115692" y="1185888"/>
              <a:ext cx="3389923" cy="1894690"/>
              <a:chOff x="4115692" y="1185888"/>
              <a:chExt cx="3389923" cy="1894690"/>
            </a:xfrm>
          </p:grpSpPr>
          <p:sp>
            <p:nvSpPr>
              <p:cNvPr id="28" name="iṡ1iḑe" title="ry6MHxwOH8WsTKLSa514qPVJnvhhWFnRDjZGIbRZNsFBp"/>
              <p:cNvSpPr/>
              <p:nvPr/>
            </p:nvSpPr>
            <p:spPr bwMode="auto">
              <a:xfrm>
                <a:off x="4988442" y="1380416"/>
                <a:ext cx="1644426" cy="1155539"/>
              </a:xfrm>
              <a:custGeom>
                <a:avLst/>
                <a:gdLst>
                  <a:gd name="connsiteX0" fmla="*/ 450100 w 607639"/>
                  <a:gd name="connsiteY0" fmla="*/ 313203 h 426991"/>
                  <a:gd name="connsiteX1" fmla="*/ 450100 w 607639"/>
                  <a:gd name="connsiteY1" fmla="*/ 403167 h 426991"/>
                  <a:gd name="connsiteX2" fmla="*/ 585744 w 607639"/>
                  <a:gd name="connsiteY2" fmla="*/ 403167 h 426991"/>
                  <a:gd name="connsiteX3" fmla="*/ 586100 w 607639"/>
                  <a:gd name="connsiteY3" fmla="*/ 313203 h 426991"/>
                  <a:gd name="connsiteX4" fmla="*/ 530294 w 607639"/>
                  <a:gd name="connsiteY4" fmla="*/ 313203 h 426991"/>
                  <a:gd name="connsiteX5" fmla="*/ 530116 w 607639"/>
                  <a:gd name="connsiteY5" fmla="*/ 313203 h 426991"/>
                  <a:gd name="connsiteX6" fmla="*/ 529760 w 607639"/>
                  <a:gd name="connsiteY6" fmla="*/ 313203 h 426991"/>
                  <a:gd name="connsiteX7" fmla="*/ 450901 w 607639"/>
                  <a:gd name="connsiteY7" fmla="*/ 313203 h 426991"/>
                  <a:gd name="connsiteX8" fmla="*/ 236309 w 607639"/>
                  <a:gd name="connsiteY8" fmla="*/ 313203 h 426991"/>
                  <a:gd name="connsiteX9" fmla="*/ 236309 w 607639"/>
                  <a:gd name="connsiteY9" fmla="*/ 403167 h 426991"/>
                  <a:gd name="connsiteX10" fmla="*/ 371953 w 607639"/>
                  <a:gd name="connsiteY10" fmla="*/ 403167 h 426991"/>
                  <a:gd name="connsiteX11" fmla="*/ 372754 w 607639"/>
                  <a:gd name="connsiteY11" fmla="*/ 313203 h 426991"/>
                  <a:gd name="connsiteX12" fmla="*/ 237110 w 607639"/>
                  <a:gd name="connsiteY12" fmla="*/ 313203 h 426991"/>
                  <a:gd name="connsiteX13" fmla="*/ 22519 w 607639"/>
                  <a:gd name="connsiteY13" fmla="*/ 313203 h 426991"/>
                  <a:gd name="connsiteX14" fmla="*/ 22519 w 607639"/>
                  <a:gd name="connsiteY14" fmla="*/ 403167 h 426991"/>
                  <a:gd name="connsiteX15" fmla="*/ 158163 w 607639"/>
                  <a:gd name="connsiteY15" fmla="*/ 403167 h 426991"/>
                  <a:gd name="connsiteX16" fmla="*/ 158964 w 607639"/>
                  <a:gd name="connsiteY16" fmla="*/ 313203 h 426991"/>
                  <a:gd name="connsiteX17" fmla="*/ 91498 w 607639"/>
                  <a:gd name="connsiteY17" fmla="*/ 313203 h 426991"/>
                  <a:gd name="connsiteX18" fmla="*/ 91231 w 607639"/>
                  <a:gd name="connsiteY18" fmla="*/ 313203 h 426991"/>
                  <a:gd name="connsiteX19" fmla="*/ 90964 w 607639"/>
                  <a:gd name="connsiteY19" fmla="*/ 313203 h 426991"/>
                  <a:gd name="connsiteX20" fmla="*/ 23320 w 607639"/>
                  <a:gd name="connsiteY20" fmla="*/ 313203 h 426991"/>
                  <a:gd name="connsiteX21" fmla="*/ 91409 w 607639"/>
                  <a:gd name="connsiteY21" fmla="*/ 224751 h 426991"/>
                  <a:gd name="connsiteX22" fmla="*/ 530294 w 607639"/>
                  <a:gd name="connsiteY22" fmla="*/ 224751 h 426991"/>
                  <a:gd name="connsiteX23" fmla="*/ 540084 w 607639"/>
                  <a:gd name="connsiteY23" fmla="*/ 234530 h 426991"/>
                  <a:gd name="connsiteX24" fmla="*/ 540084 w 607639"/>
                  <a:gd name="connsiteY24" fmla="*/ 292135 h 426991"/>
                  <a:gd name="connsiteX25" fmla="*/ 586456 w 607639"/>
                  <a:gd name="connsiteY25" fmla="*/ 292135 h 426991"/>
                  <a:gd name="connsiteX26" fmla="*/ 607639 w 607639"/>
                  <a:gd name="connsiteY26" fmla="*/ 313203 h 426991"/>
                  <a:gd name="connsiteX27" fmla="*/ 607639 w 607639"/>
                  <a:gd name="connsiteY27" fmla="*/ 403167 h 426991"/>
                  <a:gd name="connsiteX28" fmla="*/ 586456 w 607639"/>
                  <a:gd name="connsiteY28" fmla="*/ 426991 h 426991"/>
                  <a:gd name="connsiteX29" fmla="*/ 451524 w 607639"/>
                  <a:gd name="connsiteY29" fmla="*/ 426991 h 426991"/>
                  <a:gd name="connsiteX30" fmla="*/ 427582 w 607639"/>
                  <a:gd name="connsiteY30" fmla="*/ 403167 h 426991"/>
                  <a:gd name="connsiteX31" fmla="*/ 427582 w 607639"/>
                  <a:gd name="connsiteY31" fmla="*/ 313203 h 426991"/>
                  <a:gd name="connsiteX32" fmla="*/ 451524 w 607639"/>
                  <a:gd name="connsiteY32" fmla="*/ 292135 h 426991"/>
                  <a:gd name="connsiteX33" fmla="*/ 517566 w 607639"/>
                  <a:gd name="connsiteY33" fmla="*/ 292135 h 426991"/>
                  <a:gd name="connsiteX34" fmla="*/ 517566 w 607639"/>
                  <a:gd name="connsiteY34" fmla="*/ 247242 h 426991"/>
                  <a:gd name="connsiteX35" fmla="*/ 315079 w 607639"/>
                  <a:gd name="connsiteY35" fmla="*/ 247242 h 426991"/>
                  <a:gd name="connsiteX36" fmla="*/ 315079 w 607639"/>
                  <a:gd name="connsiteY36" fmla="*/ 292135 h 426991"/>
                  <a:gd name="connsiteX37" fmla="*/ 372665 w 607639"/>
                  <a:gd name="connsiteY37" fmla="*/ 292135 h 426991"/>
                  <a:gd name="connsiteX38" fmla="*/ 393849 w 607639"/>
                  <a:gd name="connsiteY38" fmla="*/ 313203 h 426991"/>
                  <a:gd name="connsiteX39" fmla="*/ 393849 w 607639"/>
                  <a:gd name="connsiteY39" fmla="*/ 403167 h 426991"/>
                  <a:gd name="connsiteX40" fmla="*/ 372665 w 607639"/>
                  <a:gd name="connsiteY40" fmla="*/ 426991 h 426991"/>
                  <a:gd name="connsiteX41" fmla="*/ 237733 w 607639"/>
                  <a:gd name="connsiteY41" fmla="*/ 426991 h 426991"/>
                  <a:gd name="connsiteX42" fmla="*/ 213791 w 607639"/>
                  <a:gd name="connsiteY42" fmla="*/ 403167 h 426991"/>
                  <a:gd name="connsiteX43" fmla="*/ 213791 w 607639"/>
                  <a:gd name="connsiteY43" fmla="*/ 313203 h 426991"/>
                  <a:gd name="connsiteX44" fmla="*/ 237733 w 607639"/>
                  <a:gd name="connsiteY44" fmla="*/ 292135 h 426991"/>
                  <a:gd name="connsiteX45" fmla="*/ 292561 w 607639"/>
                  <a:gd name="connsiteY45" fmla="*/ 292135 h 426991"/>
                  <a:gd name="connsiteX46" fmla="*/ 292561 w 607639"/>
                  <a:gd name="connsiteY46" fmla="*/ 247242 h 426991"/>
                  <a:gd name="connsiteX47" fmla="*/ 101288 w 607639"/>
                  <a:gd name="connsiteY47" fmla="*/ 247242 h 426991"/>
                  <a:gd name="connsiteX48" fmla="*/ 101288 w 607639"/>
                  <a:gd name="connsiteY48" fmla="*/ 292135 h 426991"/>
                  <a:gd name="connsiteX49" fmla="*/ 158875 w 607639"/>
                  <a:gd name="connsiteY49" fmla="*/ 292135 h 426991"/>
                  <a:gd name="connsiteX50" fmla="*/ 180058 w 607639"/>
                  <a:gd name="connsiteY50" fmla="*/ 313203 h 426991"/>
                  <a:gd name="connsiteX51" fmla="*/ 180058 w 607639"/>
                  <a:gd name="connsiteY51" fmla="*/ 403167 h 426991"/>
                  <a:gd name="connsiteX52" fmla="*/ 158875 w 607639"/>
                  <a:gd name="connsiteY52" fmla="*/ 426991 h 426991"/>
                  <a:gd name="connsiteX53" fmla="*/ 24032 w 607639"/>
                  <a:gd name="connsiteY53" fmla="*/ 426991 h 426991"/>
                  <a:gd name="connsiteX54" fmla="*/ 0 w 607639"/>
                  <a:gd name="connsiteY54" fmla="*/ 403167 h 426991"/>
                  <a:gd name="connsiteX55" fmla="*/ 0 w 607639"/>
                  <a:gd name="connsiteY55" fmla="*/ 313203 h 426991"/>
                  <a:gd name="connsiteX56" fmla="*/ 24032 w 607639"/>
                  <a:gd name="connsiteY56" fmla="*/ 292135 h 426991"/>
                  <a:gd name="connsiteX57" fmla="*/ 78770 w 607639"/>
                  <a:gd name="connsiteY57" fmla="*/ 292135 h 426991"/>
                  <a:gd name="connsiteX58" fmla="*/ 78770 w 607639"/>
                  <a:gd name="connsiteY58" fmla="*/ 234530 h 426991"/>
                  <a:gd name="connsiteX59" fmla="*/ 91409 w 607639"/>
                  <a:gd name="connsiteY59" fmla="*/ 224751 h 426991"/>
                  <a:gd name="connsiteX60" fmla="*/ 236326 w 607639"/>
                  <a:gd name="connsiteY60" fmla="*/ 21066 h 426991"/>
                  <a:gd name="connsiteX61" fmla="*/ 236326 w 607639"/>
                  <a:gd name="connsiteY61" fmla="*/ 111021 h 426991"/>
                  <a:gd name="connsiteX62" fmla="*/ 371758 w 607639"/>
                  <a:gd name="connsiteY62" fmla="*/ 111021 h 426991"/>
                  <a:gd name="connsiteX63" fmla="*/ 372380 w 607639"/>
                  <a:gd name="connsiteY63" fmla="*/ 21066 h 426991"/>
                  <a:gd name="connsiteX64" fmla="*/ 237127 w 607639"/>
                  <a:gd name="connsiteY64" fmla="*/ 21066 h 426991"/>
                  <a:gd name="connsiteX65" fmla="*/ 237750 w 607639"/>
                  <a:gd name="connsiteY65" fmla="*/ 0 h 426991"/>
                  <a:gd name="connsiteX66" fmla="*/ 372647 w 607639"/>
                  <a:gd name="connsiteY66" fmla="*/ 0 h 426991"/>
                  <a:gd name="connsiteX67" fmla="*/ 393825 w 607639"/>
                  <a:gd name="connsiteY67" fmla="*/ 21066 h 426991"/>
                  <a:gd name="connsiteX68" fmla="*/ 393825 w 607639"/>
                  <a:gd name="connsiteY68" fmla="*/ 111021 h 426991"/>
                  <a:gd name="connsiteX69" fmla="*/ 372647 w 607639"/>
                  <a:gd name="connsiteY69" fmla="*/ 134843 h 426991"/>
                  <a:gd name="connsiteX70" fmla="*/ 315076 w 607639"/>
                  <a:gd name="connsiteY70" fmla="*/ 134843 h 426991"/>
                  <a:gd name="connsiteX71" fmla="*/ 315076 w 607639"/>
                  <a:gd name="connsiteY71" fmla="*/ 191020 h 426991"/>
                  <a:gd name="connsiteX72" fmla="*/ 292563 w 607639"/>
                  <a:gd name="connsiteY72" fmla="*/ 191020 h 426991"/>
                  <a:gd name="connsiteX73" fmla="*/ 292563 w 607639"/>
                  <a:gd name="connsiteY73" fmla="*/ 134843 h 426991"/>
                  <a:gd name="connsiteX74" fmla="*/ 237750 w 607639"/>
                  <a:gd name="connsiteY74" fmla="*/ 134843 h 426991"/>
                  <a:gd name="connsiteX75" fmla="*/ 213813 w 607639"/>
                  <a:gd name="connsiteY75" fmla="*/ 111021 h 426991"/>
                  <a:gd name="connsiteX76" fmla="*/ 213813 w 607639"/>
                  <a:gd name="connsiteY76" fmla="*/ 21066 h 426991"/>
                  <a:gd name="connsiteX77" fmla="*/ 237750 w 607639"/>
                  <a:gd name="connsiteY77" fmla="*/ 0 h 42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607639" h="426991">
                    <a:moveTo>
                      <a:pt x="450100" y="313203"/>
                    </a:moveTo>
                    <a:lnTo>
                      <a:pt x="450100" y="403167"/>
                    </a:lnTo>
                    <a:lnTo>
                      <a:pt x="585744" y="403167"/>
                    </a:lnTo>
                    <a:lnTo>
                      <a:pt x="586100" y="313203"/>
                    </a:lnTo>
                    <a:lnTo>
                      <a:pt x="530294" y="313203"/>
                    </a:lnTo>
                    <a:cubicBezTo>
                      <a:pt x="530294" y="313203"/>
                      <a:pt x="530116" y="313203"/>
                      <a:pt x="530116" y="313203"/>
                    </a:cubicBezTo>
                    <a:cubicBezTo>
                      <a:pt x="530027" y="313203"/>
                      <a:pt x="529849" y="313203"/>
                      <a:pt x="529760" y="313203"/>
                    </a:cubicBezTo>
                    <a:lnTo>
                      <a:pt x="450901" y="313203"/>
                    </a:lnTo>
                    <a:close/>
                    <a:moveTo>
                      <a:pt x="236309" y="313203"/>
                    </a:moveTo>
                    <a:lnTo>
                      <a:pt x="236309" y="403167"/>
                    </a:lnTo>
                    <a:lnTo>
                      <a:pt x="371953" y="403167"/>
                    </a:lnTo>
                    <a:lnTo>
                      <a:pt x="372754" y="313203"/>
                    </a:lnTo>
                    <a:lnTo>
                      <a:pt x="237110" y="313203"/>
                    </a:lnTo>
                    <a:close/>
                    <a:moveTo>
                      <a:pt x="22519" y="313203"/>
                    </a:moveTo>
                    <a:lnTo>
                      <a:pt x="22519" y="403167"/>
                    </a:lnTo>
                    <a:lnTo>
                      <a:pt x="158163" y="403167"/>
                    </a:lnTo>
                    <a:lnTo>
                      <a:pt x="158964" y="313203"/>
                    </a:lnTo>
                    <a:lnTo>
                      <a:pt x="91498" y="313203"/>
                    </a:lnTo>
                    <a:cubicBezTo>
                      <a:pt x="91409" y="313203"/>
                      <a:pt x="91320" y="313203"/>
                      <a:pt x="91231" y="313203"/>
                    </a:cubicBezTo>
                    <a:cubicBezTo>
                      <a:pt x="91231" y="313203"/>
                      <a:pt x="90964" y="313203"/>
                      <a:pt x="90964" y="313203"/>
                    </a:cubicBezTo>
                    <a:lnTo>
                      <a:pt x="23320" y="313203"/>
                    </a:lnTo>
                    <a:close/>
                    <a:moveTo>
                      <a:pt x="91409" y="224751"/>
                    </a:moveTo>
                    <a:lnTo>
                      <a:pt x="530294" y="224751"/>
                    </a:lnTo>
                    <a:cubicBezTo>
                      <a:pt x="536435" y="224751"/>
                      <a:pt x="540084" y="228396"/>
                      <a:pt x="540084" y="234530"/>
                    </a:cubicBezTo>
                    <a:lnTo>
                      <a:pt x="540084" y="292135"/>
                    </a:lnTo>
                    <a:lnTo>
                      <a:pt x="586456" y="292135"/>
                    </a:lnTo>
                    <a:cubicBezTo>
                      <a:pt x="598917" y="292135"/>
                      <a:pt x="607639" y="300847"/>
                      <a:pt x="607639" y="313203"/>
                    </a:cubicBezTo>
                    <a:lnTo>
                      <a:pt x="607639" y="403167"/>
                    </a:lnTo>
                    <a:cubicBezTo>
                      <a:pt x="607639" y="415524"/>
                      <a:pt x="598917" y="426991"/>
                      <a:pt x="586456" y="426991"/>
                    </a:cubicBezTo>
                    <a:lnTo>
                      <a:pt x="451524" y="426991"/>
                    </a:lnTo>
                    <a:cubicBezTo>
                      <a:pt x="439152" y="426991"/>
                      <a:pt x="427582" y="415524"/>
                      <a:pt x="427582" y="403167"/>
                    </a:cubicBezTo>
                    <a:lnTo>
                      <a:pt x="427582" y="313203"/>
                    </a:lnTo>
                    <a:cubicBezTo>
                      <a:pt x="427582" y="300847"/>
                      <a:pt x="439152" y="292135"/>
                      <a:pt x="451524" y="292135"/>
                    </a:cubicBezTo>
                    <a:lnTo>
                      <a:pt x="517566" y="292135"/>
                    </a:lnTo>
                    <a:lnTo>
                      <a:pt x="517566" y="247242"/>
                    </a:lnTo>
                    <a:lnTo>
                      <a:pt x="315079" y="247242"/>
                    </a:lnTo>
                    <a:lnTo>
                      <a:pt x="315079" y="292135"/>
                    </a:lnTo>
                    <a:lnTo>
                      <a:pt x="372665" y="292135"/>
                    </a:lnTo>
                    <a:cubicBezTo>
                      <a:pt x="385126" y="292135"/>
                      <a:pt x="393849" y="300847"/>
                      <a:pt x="393849" y="313203"/>
                    </a:cubicBezTo>
                    <a:lnTo>
                      <a:pt x="393849" y="403167"/>
                    </a:lnTo>
                    <a:cubicBezTo>
                      <a:pt x="393849" y="415524"/>
                      <a:pt x="385126" y="426991"/>
                      <a:pt x="372665" y="426991"/>
                    </a:cubicBezTo>
                    <a:lnTo>
                      <a:pt x="237733" y="426991"/>
                    </a:lnTo>
                    <a:cubicBezTo>
                      <a:pt x="225362" y="426991"/>
                      <a:pt x="213791" y="415524"/>
                      <a:pt x="213791" y="403167"/>
                    </a:cubicBezTo>
                    <a:lnTo>
                      <a:pt x="213791" y="313203"/>
                    </a:lnTo>
                    <a:cubicBezTo>
                      <a:pt x="213791" y="300847"/>
                      <a:pt x="225362" y="292135"/>
                      <a:pt x="237733" y="292135"/>
                    </a:cubicBezTo>
                    <a:lnTo>
                      <a:pt x="292561" y="292135"/>
                    </a:lnTo>
                    <a:lnTo>
                      <a:pt x="292561" y="247242"/>
                    </a:lnTo>
                    <a:lnTo>
                      <a:pt x="101288" y="247242"/>
                    </a:lnTo>
                    <a:lnTo>
                      <a:pt x="101288" y="292135"/>
                    </a:lnTo>
                    <a:lnTo>
                      <a:pt x="158875" y="292135"/>
                    </a:lnTo>
                    <a:cubicBezTo>
                      <a:pt x="171335" y="292135"/>
                      <a:pt x="180058" y="300847"/>
                      <a:pt x="180058" y="313203"/>
                    </a:cubicBezTo>
                    <a:lnTo>
                      <a:pt x="180058" y="403167"/>
                    </a:lnTo>
                    <a:cubicBezTo>
                      <a:pt x="180058" y="415524"/>
                      <a:pt x="171335" y="426991"/>
                      <a:pt x="158875" y="426991"/>
                    </a:cubicBezTo>
                    <a:lnTo>
                      <a:pt x="24032" y="426991"/>
                    </a:lnTo>
                    <a:cubicBezTo>
                      <a:pt x="11571" y="426991"/>
                      <a:pt x="0" y="415524"/>
                      <a:pt x="0" y="403167"/>
                    </a:cubicBezTo>
                    <a:lnTo>
                      <a:pt x="0" y="313203"/>
                    </a:lnTo>
                    <a:cubicBezTo>
                      <a:pt x="0" y="300847"/>
                      <a:pt x="11571" y="292135"/>
                      <a:pt x="24032" y="292135"/>
                    </a:cubicBezTo>
                    <a:lnTo>
                      <a:pt x="78770" y="292135"/>
                    </a:lnTo>
                    <a:lnTo>
                      <a:pt x="78770" y="234530"/>
                    </a:lnTo>
                    <a:cubicBezTo>
                      <a:pt x="78770" y="228396"/>
                      <a:pt x="85178" y="224751"/>
                      <a:pt x="91409" y="224751"/>
                    </a:cubicBezTo>
                    <a:close/>
                    <a:moveTo>
                      <a:pt x="236326" y="21066"/>
                    </a:moveTo>
                    <a:lnTo>
                      <a:pt x="236326" y="111021"/>
                    </a:lnTo>
                    <a:lnTo>
                      <a:pt x="371758" y="111021"/>
                    </a:lnTo>
                    <a:lnTo>
                      <a:pt x="372380" y="21066"/>
                    </a:lnTo>
                    <a:lnTo>
                      <a:pt x="237127" y="21066"/>
                    </a:lnTo>
                    <a:close/>
                    <a:moveTo>
                      <a:pt x="237750" y="0"/>
                    </a:moveTo>
                    <a:lnTo>
                      <a:pt x="372647" y="0"/>
                    </a:lnTo>
                    <a:cubicBezTo>
                      <a:pt x="385105" y="0"/>
                      <a:pt x="393825" y="8711"/>
                      <a:pt x="393825" y="21066"/>
                    </a:cubicBezTo>
                    <a:lnTo>
                      <a:pt x="393825" y="111021"/>
                    </a:lnTo>
                    <a:cubicBezTo>
                      <a:pt x="393825" y="123376"/>
                      <a:pt x="385105" y="134843"/>
                      <a:pt x="372647" y="134843"/>
                    </a:cubicBezTo>
                    <a:lnTo>
                      <a:pt x="315076" y="134843"/>
                    </a:lnTo>
                    <a:lnTo>
                      <a:pt x="315076" y="191020"/>
                    </a:lnTo>
                    <a:lnTo>
                      <a:pt x="292563" y="191020"/>
                    </a:lnTo>
                    <a:lnTo>
                      <a:pt x="292563" y="134843"/>
                    </a:lnTo>
                    <a:lnTo>
                      <a:pt x="237750" y="134843"/>
                    </a:lnTo>
                    <a:cubicBezTo>
                      <a:pt x="225381" y="134843"/>
                      <a:pt x="213813" y="123376"/>
                      <a:pt x="213813" y="111021"/>
                    </a:cubicBezTo>
                    <a:lnTo>
                      <a:pt x="213813" y="21066"/>
                    </a:lnTo>
                    <a:cubicBezTo>
                      <a:pt x="213813" y="8711"/>
                      <a:pt x="225381" y="0"/>
                      <a:pt x="237750" y="0"/>
                    </a:cubicBezTo>
                    <a:close/>
                  </a:path>
                </a:pathLst>
              </a:custGeom>
              <a:solidFill>
                <a:schemeClr val="bg1">
                  <a:lumMod val="95000"/>
                  <a:alpha val="64000"/>
                </a:schemeClr>
              </a:solidFill>
              <a:ln>
                <a:noFill/>
              </a:ln>
            </p:spPr>
            <p:txBody>
              <a:bodyPr anchor="ctr"/>
              <a:lstStyle/>
              <a:p>
                <a:pPr algn="ctr"/>
                <a:endParaRPr sz="1350"/>
              </a:p>
            </p:txBody>
          </p:sp>
          <p:sp>
            <p:nvSpPr>
              <p:cNvPr id="29" name="îṥlîḍè"/>
              <p:cNvSpPr/>
              <p:nvPr/>
            </p:nvSpPr>
            <p:spPr>
              <a:xfrm>
                <a:off x="5225961" y="2074468"/>
                <a:ext cx="1080000" cy="36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endParaRPr sz="1350"/>
              </a:p>
            </p:txBody>
          </p:sp>
          <p:sp>
            <p:nvSpPr>
              <p:cNvPr id="30" name="ïšļiḍé"/>
              <p:cNvSpPr txBox="1"/>
              <p:nvPr/>
            </p:nvSpPr>
            <p:spPr>
              <a:xfrm>
                <a:off x="5409811" y="1185888"/>
                <a:ext cx="712301" cy="923293"/>
              </a:xfrm>
              <a:prstGeom prst="rect">
                <a:avLst/>
              </a:prstGeom>
              <a:noFill/>
            </p:spPr>
            <p:txBody>
              <a:bodyPr wrap="none" lIns="137132" tIns="68567" rIns="137132" bIns="68567" anchor="ctr" anchorCtr="0">
                <a:normAutofit/>
              </a:bodyPr>
              <a:lstStyle/>
              <a:p>
                <a:pPr algn="ctr"/>
                <a:r>
                  <a:rPr lang="en-US" sz="3600" dirty="0">
                    <a:solidFill>
                      <a:schemeClr val="accent1"/>
                    </a:solidFill>
                    <a:latin typeface="Impact" panose="020B0806030902050204" pitchFamily="34" charset="0"/>
                  </a:rPr>
                  <a:t>1</a:t>
                </a:r>
                <a:endParaRPr lang="en-US" sz="3600" dirty="0">
                  <a:solidFill>
                    <a:schemeClr val="accent1"/>
                  </a:solidFill>
                  <a:latin typeface="Impact" panose="020B0806030902050204" pitchFamily="34" charset="0"/>
                </a:endParaRPr>
              </a:p>
            </p:txBody>
          </p:sp>
          <p:sp>
            <p:nvSpPr>
              <p:cNvPr id="33" name="iṣḷîdé"/>
              <p:cNvSpPr txBox="1"/>
              <p:nvPr/>
            </p:nvSpPr>
            <p:spPr bwMode="auto">
              <a:xfrm>
                <a:off x="4115692" y="2267840"/>
                <a:ext cx="3389923" cy="8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500" tIns="35100" rIns="67500" bIns="3510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spcBef>
                    <a:spcPct val="0"/>
                  </a:spcBef>
                </a:pPr>
                <a:r>
                  <a:rPr lang="en-US" altLang="zh-CN" b="1" dirty="0"/>
                  <a:t>Introduction</a:t>
                </a:r>
                <a:endParaRPr lang="zh-CN" altLang="en-US" b="1" dirty="0"/>
              </a:p>
            </p:txBody>
          </p:sp>
        </p:grpSp>
        <p:grpSp>
          <p:nvGrpSpPr>
            <p:cNvPr id="5" name="î$ľíḍé"/>
            <p:cNvGrpSpPr/>
            <p:nvPr/>
          </p:nvGrpSpPr>
          <p:grpSpPr>
            <a:xfrm>
              <a:off x="9048007" y="1185888"/>
              <a:ext cx="1644426" cy="1350067"/>
              <a:chOff x="9048007" y="1185888"/>
              <a:chExt cx="1644426" cy="1350067"/>
            </a:xfrm>
          </p:grpSpPr>
          <p:sp>
            <p:nvSpPr>
              <p:cNvPr id="22" name="iṣ1îdè" title="ry6MHxwOH8WsTKLSa514qPVJnvhhWFnRDjZGIbRZNsFBp"/>
              <p:cNvSpPr/>
              <p:nvPr/>
            </p:nvSpPr>
            <p:spPr bwMode="auto">
              <a:xfrm>
                <a:off x="9048007" y="1380416"/>
                <a:ext cx="1644426" cy="1155539"/>
              </a:xfrm>
              <a:custGeom>
                <a:avLst/>
                <a:gdLst>
                  <a:gd name="connsiteX0" fmla="*/ 450100 w 607639"/>
                  <a:gd name="connsiteY0" fmla="*/ 313203 h 426991"/>
                  <a:gd name="connsiteX1" fmla="*/ 450100 w 607639"/>
                  <a:gd name="connsiteY1" fmla="*/ 403167 h 426991"/>
                  <a:gd name="connsiteX2" fmla="*/ 585744 w 607639"/>
                  <a:gd name="connsiteY2" fmla="*/ 403167 h 426991"/>
                  <a:gd name="connsiteX3" fmla="*/ 586100 w 607639"/>
                  <a:gd name="connsiteY3" fmla="*/ 313203 h 426991"/>
                  <a:gd name="connsiteX4" fmla="*/ 530294 w 607639"/>
                  <a:gd name="connsiteY4" fmla="*/ 313203 h 426991"/>
                  <a:gd name="connsiteX5" fmla="*/ 530116 w 607639"/>
                  <a:gd name="connsiteY5" fmla="*/ 313203 h 426991"/>
                  <a:gd name="connsiteX6" fmla="*/ 529760 w 607639"/>
                  <a:gd name="connsiteY6" fmla="*/ 313203 h 426991"/>
                  <a:gd name="connsiteX7" fmla="*/ 450901 w 607639"/>
                  <a:gd name="connsiteY7" fmla="*/ 313203 h 426991"/>
                  <a:gd name="connsiteX8" fmla="*/ 236309 w 607639"/>
                  <a:gd name="connsiteY8" fmla="*/ 313203 h 426991"/>
                  <a:gd name="connsiteX9" fmla="*/ 236309 w 607639"/>
                  <a:gd name="connsiteY9" fmla="*/ 403167 h 426991"/>
                  <a:gd name="connsiteX10" fmla="*/ 371953 w 607639"/>
                  <a:gd name="connsiteY10" fmla="*/ 403167 h 426991"/>
                  <a:gd name="connsiteX11" fmla="*/ 372754 w 607639"/>
                  <a:gd name="connsiteY11" fmla="*/ 313203 h 426991"/>
                  <a:gd name="connsiteX12" fmla="*/ 237110 w 607639"/>
                  <a:gd name="connsiteY12" fmla="*/ 313203 h 426991"/>
                  <a:gd name="connsiteX13" fmla="*/ 22519 w 607639"/>
                  <a:gd name="connsiteY13" fmla="*/ 313203 h 426991"/>
                  <a:gd name="connsiteX14" fmla="*/ 22519 w 607639"/>
                  <a:gd name="connsiteY14" fmla="*/ 403167 h 426991"/>
                  <a:gd name="connsiteX15" fmla="*/ 158163 w 607639"/>
                  <a:gd name="connsiteY15" fmla="*/ 403167 h 426991"/>
                  <a:gd name="connsiteX16" fmla="*/ 158964 w 607639"/>
                  <a:gd name="connsiteY16" fmla="*/ 313203 h 426991"/>
                  <a:gd name="connsiteX17" fmla="*/ 91498 w 607639"/>
                  <a:gd name="connsiteY17" fmla="*/ 313203 h 426991"/>
                  <a:gd name="connsiteX18" fmla="*/ 91231 w 607639"/>
                  <a:gd name="connsiteY18" fmla="*/ 313203 h 426991"/>
                  <a:gd name="connsiteX19" fmla="*/ 90964 w 607639"/>
                  <a:gd name="connsiteY19" fmla="*/ 313203 h 426991"/>
                  <a:gd name="connsiteX20" fmla="*/ 23320 w 607639"/>
                  <a:gd name="connsiteY20" fmla="*/ 313203 h 426991"/>
                  <a:gd name="connsiteX21" fmla="*/ 91409 w 607639"/>
                  <a:gd name="connsiteY21" fmla="*/ 224751 h 426991"/>
                  <a:gd name="connsiteX22" fmla="*/ 530294 w 607639"/>
                  <a:gd name="connsiteY22" fmla="*/ 224751 h 426991"/>
                  <a:gd name="connsiteX23" fmla="*/ 540084 w 607639"/>
                  <a:gd name="connsiteY23" fmla="*/ 234530 h 426991"/>
                  <a:gd name="connsiteX24" fmla="*/ 540084 w 607639"/>
                  <a:gd name="connsiteY24" fmla="*/ 292135 h 426991"/>
                  <a:gd name="connsiteX25" fmla="*/ 586456 w 607639"/>
                  <a:gd name="connsiteY25" fmla="*/ 292135 h 426991"/>
                  <a:gd name="connsiteX26" fmla="*/ 607639 w 607639"/>
                  <a:gd name="connsiteY26" fmla="*/ 313203 h 426991"/>
                  <a:gd name="connsiteX27" fmla="*/ 607639 w 607639"/>
                  <a:gd name="connsiteY27" fmla="*/ 403167 h 426991"/>
                  <a:gd name="connsiteX28" fmla="*/ 586456 w 607639"/>
                  <a:gd name="connsiteY28" fmla="*/ 426991 h 426991"/>
                  <a:gd name="connsiteX29" fmla="*/ 451524 w 607639"/>
                  <a:gd name="connsiteY29" fmla="*/ 426991 h 426991"/>
                  <a:gd name="connsiteX30" fmla="*/ 427582 w 607639"/>
                  <a:gd name="connsiteY30" fmla="*/ 403167 h 426991"/>
                  <a:gd name="connsiteX31" fmla="*/ 427582 w 607639"/>
                  <a:gd name="connsiteY31" fmla="*/ 313203 h 426991"/>
                  <a:gd name="connsiteX32" fmla="*/ 451524 w 607639"/>
                  <a:gd name="connsiteY32" fmla="*/ 292135 h 426991"/>
                  <a:gd name="connsiteX33" fmla="*/ 517566 w 607639"/>
                  <a:gd name="connsiteY33" fmla="*/ 292135 h 426991"/>
                  <a:gd name="connsiteX34" fmla="*/ 517566 w 607639"/>
                  <a:gd name="connsiteY34" fmla="*/ 247242 h 426991"/>
                  <a:gd name="connsiteX35" fmla="*/ 315079 w 607639"/>
                  <a:gd name="connsiteY35" fmla="*/ 247242 h 426991"/>
                  <a:gd name="connsiteX36" fmla="*/ 315079 w 607639"/>
                  <a:gd name="connsiteY36" fmla="*/ 292135 h 426991"/>
                  <a:gd name="connsiteX37" fmla="*/ 372665 w 607639"/>
                  <a:gd name="connsiteY37" fmla="*/ 292135 h 426991"/>
                  <a:gd name="connsiteX38" fmla="*/ 393849 w 607639"/>
                  <a:gd name="connsiteY38" fmla="*/ 313203 h 426991"/>
                  <a:gd name="connsiteX39" fmla="*/ 393849 w 607639"/>
                  <a:gd name="connsiteY39" fmla="*/ 403167 h 426991"/>
                  <a:gd name="connsiteX40" fmla="*/ 372665 w 607639"/>
                  <a:gd name="connsiteY40" fmla="*/ 426991 h 426991"/>
                  <a:gd name="connsiteX41" fmla="*/ 237733 w 607639"/>
                  <a:gd name="connsiteY41" fmla="*/ 426991 h 426991"/>
                  <a:gd name="connsiteX42" fmla="*/ 213791 w 607639"/>
                  <a:gd name="connsiteY42" fmla="*/ 403167 h 426991"/>
                  <a:gd name="connsiteX43" fmla="*/ 213791 w 607639"/>
                  <a:gd name="connsiteY43" fmla="*/ 313203 h 426991"/>
                  <a:gd name="connsiteX44" fmla="*/ 237733 w 607639"/>
                  <a:gd name="connsiteY44" fmla="*/ 292135 h 426991"/>
                  <a:gd name="connsiteX45" fmla="*/ 292561 w 607639"/>
                  <a:gd name="connsiteY45" fmla="*/ 292135 h 426991"/>
                  <a:gd name="connsiteX46" fmla="*/ 292561 w 607639"/>
                  <a:gd name="connsiteY46" fmla="*/ 247242 h 426991"/>
                  <a:gd name="connsiteX47" fmla="*/ 101288 w 607639"/>
                  <a:gd name="connsiteY47" fmla="*/ 247242 h 426991"/>
                  <a:gd name="connsiteX48" fmla="*/ 101288 w 607639"/>
                  <a:gd name="connsiteY48" fmla="*/ 292135 h 426991"/>
                  <a:gd name="connsiteX49" fmla="*/ 158875 w 607639"/>
                  <a:gd name="connsiteY49" fmla="*/ 292135 h 426991"/>
                  <a:gd name="connsiteX50" fmla="*/ 180058 w 607639"/>
                  <a:gd name="connsiteY50" fmla="*/ 313203 h 426991"/>
                  <a:gd name="connsiteX51" fmla="*/ 180058 w 607639"/>
                  <a:gd name="connsiteY51" fmla="*/ 403167 h 426991"/>
                  <a:gd name="connsiteX52" fmla="*/ 158875 w 607639"/>
                  <a:gd name="connsiteY52" fmla="*/ 426991 h 426991"/>
                  <a:gd name="connsiteX53" fmla="*/ 24032 w 607639"/>
                  <a:gd name="connsiteY53" fmla="*/ 426991 h 426991"/>
                  <a:gd name="connsiteX54" fmla="*/ 0 w 607639"/>
                  <a:gd name="connsiteY54" fmla="*/ 403167 h 426991"/>
                  <a:gd name="connsiteX55" fmla="*/ 0 w 607639"/>
                  <a:gd name="connsiteY55" fmla="*/ 313203 h 426991"/>
                  <a:gd name="connsiteX56" fmla="*/ 24032 w 607639"/>
                  <a:gd name="connsiteY56" fmla="*/ 292135 h 426991"/>
                  <a:gd name="connsiteX57" fmla="*/ 78770 w 607639"/>
                  <a:gd name="connsiteY57" fmla="*/ 292135 h 426991"/>
                  <a:gd name="connsiteX58" fmla="*/ 78770 w 607639"/>
                  <a:gd name="connsiteY58" fmla="*/ 234530 h 426991"/>
                  <a:gd name="connsiteX59" fmla="*/ 91409 w 607639"/>
                  <a:gd name="connsiteY59" fmla="*/ 224751 h 426991"/>
                  <a:gd name="connsiteX60" fmla="*/ 236326 w 607639"/>
                  <a:gd name="connsiteY60" fmla="*/ 21066 h 426991"/>
                  <a:gd name="connsiteX61" fmla="*/ 236326 w 607639"/>
                  <a:gd name="connsiteY61" fmla="*/ 111021 h 426991"/>
                  <a:gd name="connsiteX62" fmla="*/ 371758 w 607639"/>
                  <a:gd name="connsiteY62" fmla="*/ 111021 h 426991"/>
                  <a:gd name="connsiteX63" fmla="*/ 372380 w 607639"/>
                  <a:gd name="connsiteY63" fmla="*/ 21066 h 426991"/>
                  <a:gd name="connsiteX64" fmla="*/ 237127 w 607639"/>
                  <a:gd name="connsiteY64" fmla="*/ 21066 h 426991"/>
                  <a:gd name="connsiteX65" fmla="*/ 237750 w 607639"/>
                  <a:gd name="connsiteY65" fmla="*/ 0 h 426991"/>
                  <a:gd name="connsiteX66" fmla="*/ 372647 w 607639"/>
                  <a:gd name="connsiteY66" fmla="*/ 0 h 426991"/>
                  <a:gd name="connsiteX67" fmla="*/ 393825 w 607639"/>
                  <a:gd name="connsiteY67" fmla="*/ 21066 h 426991"/>
                  <a:gd name="connsiteX68" fmla="*/ 393825 w 607639"/>
                  <a:gd name="connsiteY68" fmla="*/ 111021 h 426991"/>
                  <a:gd name="connsiteX69" fmla="*/ 372647 w 607639"/>
                  <a:gd name="connsiteY69" fmla="*/ 134843 h 426991"/>
                  <a:gd name="connsiteX70" fmla="*/ 315076 w 607639"/>
                  <a:gd name="connsiteY70" fmla="*/ 134843 h 426991"/>
                  <a:gd name="connsiteX71" fmla="*/ 315076 w 607639"/>
                  <a:gd name="connsiteY71" fmla="*/ 191020 h 426991"/>
                  <a:gd name="connsiteX72" fmla="*/ 292563 w 607639"/>
                  <a:gd name="connsiteY72" fmla="*/ 191020 h 426991"/>
                  <a:gd name="connsiteX73" fmla="*/ 292563 w 607639"/>
                  <a:gd name="connsiteY73" fmla="*/ 134843 h 426991"/>
                  <a:gd name="connsiteX74" fmla="*/ 237750 w 607639"/>
                  <a:gd name="connsiteY74" fmla="*/ 134843 h 426991"/>
                  <a:gd name="connsiteX75" fmla="*/ 213813 w 607639"/>
                  <a:gd name="connsiteY75" fmla="*/ 111021 h 426991"/>
                  <a:gd name="connsiteX76" fmla="*/ 213813 w 607639"/>
                  <a:gd name="connsiteY76" fmla="*/ 21066 h 426991"/>
                  <a:gd name="connsiteX77" fmla="*/ 237750 w 607639"/>
                  <a:gd name="connsiteY77" fmla="*/ 0 h 42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607639" h="426991">
                    <a:moveTo>
                      <a:pt x="450100" y="313203"/>
                    </a:moveTo>
                    <a:lnTo>
                      <a:pt x="450100" y="403167"/>
                    </a:lnTo>
                    <a:lnTo>
                      <a:pt x="585744" y="403167"/>
                    </a:lnTo>
                    <a:lnTo>
                      <a:pt x="586100" y="313203"/>
                    </a:lnTo>
                    <a:lnTo>
                      <a:pt x="530294" y="313203"/>
                    </a:lnTo>
                    <a:cubicBezTo>
                      <a:pt x="530294" y="313203"/>
                      <a:pt x="530116" y="313203"/>
                      <a:pt x="530116" y="313203"/>
                    </a:cubicBezTo>
                    <a:cubicBezTo>
                      <a:pt x="530027" y="313203"/>
                      <a:pt x="529849" y="313203"/>
                      <a:pt x="529760" y="313203"/>
                    </a:cubicBezTo>
                    <a:lnTo>
                      <a:pt x="450901" y="313203"/>
                    </a:lnTo>
                    <a:close/>
                    <a:moveTo>
                      <a:pt x="236309" y="313203"/>
                    </a:moveTo>
                    <a:lnTo>
                      <a:pt x="236309" y="403167"/>
                    </a:lnTo>
                    <a:lnTo>
                      <a:pt x="371953" y="403167"/>
                    </a:lnTo>
                    <a:lnTo>
                      <a:pt x="372754" y="313203"/>
                    </a:lnTo>
                    <a:lnTo>
                      <a:pt x="237110" y="313203"/>
                    </a:lnTo>
                    <a:close/>
                    <a:moveTo>
                      <a:pt x="22519" y="313203"/>
                    </a:moveTo>
                    <a:lnTo>
                      <a:pt x="22519" y="403167"/>
                    </a:lnTo>
                    <a:lnTo>
                      <a:pt x="158163" y="403167"/>
                    </a:lnTo>
                    <a:lnTo>
                      <a:pt x="158964" y="313203"/>
                    </a:lnTo>
                    <a:lnTo>
                      <a:pt x="91498" y="313203"/>
                    </a:lnTo>
                    <a:cubicBezTo>
                      <a:pt x="91409" y="313203"/>
                      <a:pt x="91320" y="313203"/>
                      <a:pt x="91231" y="313203"/>
                    </a:cubicBezTo>
                    <a:cubicBezTo>
                      <a:pt x="91231" y="313203"/>
                      <a:pt x="90964" y="313203"/>
                      <a:pt x="90964" y="313203"/>
                    </a:cubicBezTo>
                    <a:lnTo>
                      <a:pt x="23320" y="313203"/>
                    </a:lnTo>
                    <a:close/>
                    <a:moveTo>
                      <a:pt x="91409" y="224751"/>
                    </a:moveTo>
                    <a:lnTo>
                      <a:pt x="530294" y="224751"/>
                    </a:lnTo>
                    <a:cubicBezTo>
                      <a:pt x="536435" y="224751"/>
                      <a:pt x="540084" y="228396"/>
                      <a:pt x="540084" y="234530"/>
                    </a:cubicBezTo>
                    <a:lnTo>
                      <a:pt x="540084" y="292135"/>
                    </a:lnTo>
                    <a:lnTo>
                      <a:pt x="586456" y="292135"/>
                    </a:lnTo>
                    <a:cubicBezTo>
                      <a:pt x="598917" y="292135"/>
                      <a:pt x="607639" y="300847"/>
                      <a:pt x="607639" y="313203"/>
                    </a:cubicBezTo>
                    <a:lnTo>
                      <a:pt x="607639" y="403167"/>
                    </a:lnTo>
                    <a:cubicBezTo>
                      <a:pt x="607639" y="415524"/>
                      <a:pt x="598917" y="426991"/>
                      <a:pt x="586456" y="426991"/>
                    </a:cubicBezTo>
                    <a:lnTo>
                      <a:pt x="451524" y="426991"/>
                    </a:lnTo>
                    <a:cubicBezTo>
                      <a:pt x="439152" y="426991"/>
                      <a:pt x="427582" y="415524"/>
                      <a:pt x="427582" y="403167"/>
                    </a:cubicBezTo>
                    <a:lnTo>
                      <a:pt x="427582" y="313203"/>
                    </a:lnTo>
                    <a:cubicBezTo>
                      <a:pt x="427582" y="300847"/>
                      <a:pt x="439152" y="292135"/>
                      <a:pt x="451524" y="292135"/>
                    </a:cubicBezTo>
                    <a:lnTo>
                      <a:pt x="517566" y="292135"/>
                    </a:lnTo>
                    <a:lnTo>
                      <a:pt x="517566" y="247242"/>
                    </a:lnTo>
                    <a:lnTo>
                      <a:pt x="315079" y="247242"/>
                    </a:lnTo>
                    <a:lnTo>
                      <a:pt x="315079" y="292135"/>
                    </a:lnTo>
                    <a:lnTo>
                      <a:pt x="372665" y="292135"/>
                    </a:lnTo>
                    <a:cubicBezTo>
                      <a:pt x="385126" y="292135"/>
                      <a:pt x="393849" y="300847"/>
                      <a:pt x="393849" y="313203"/>
                    </a:cubicBezTo>
                    <a:lnTo>
                      <a:pt x="393849" y="403167"/>
                    </a:lnTo>
                    <a:cubicBezTo>
                      <a:pt x="393849" y="415524"/>
                      <a:pt x="385126" y="426991"/>
                      <a:pt x="372665" y="426991"/>
                    </a:cubicBezTo>
                    <a:lnTo>
                      <a:pt x="237733" y="426991"/>
                    </a:lnTo>
                    <a:cubicBezTo>
                      <a:pt x="225362" y="426991"/>
                      <a:pt x="213791" y="415524"/>
                      <a:pt x="213791" y="403167"/>
                    </a:cubicBezTo>
                    <a:lnTo>
                      <a:pt x="213791" y="313203"/>
                    </a:lnTo>
                    <a:cubicBezTo>
                      <a:pt x="213791" y="300847"/>
                      <a:pt x="225362" y="292135"/>
                      <a:pt x="237733" y="292135"/>
                    </a:cubicBezTo>
                    <a:lnTo>
                      <a:pt x="292561" y="292135"/>
                    </a:lnTo>
                    <a:lnTo>
                      <a:pt x="292561" y="247242"/>
                    </a:lnTo>
                    <a:lnTo>
                      <a:pt x="101288" y="247242"/>
                    </a:lnTo>
                    <a:lnTo>
                      <a:pt x="101288" y="292135"/>
                    </a:lnTo>
                    <a:lnTo>
                      <a:pt x="158875" y="292135"/>
                    </a:lnTo>
                    <a:cubicBezTo>
                      <a:pt x="171335" y="292135"/>
                      <a:pt x="180058" y="300847"/>
                      <a:pt x="180058" y="313203"/>
                    </a:cubicBezTo>
                    <a:lnTo>
                      <a:pt x="180058" y="403167"/>
                    </a:lnTo>
                    <a:cubicBezTo>
                      <a:pt x="180058" y="415524"/>
                      <a:pt x="171335" y="426991"/>
                      <a:pt x="158875" y="426991"/>
                    </a:cubicBezTo>
                    <a:lnTo>
                      <a:pt x="24032" y="426991"/>
                    </a:lnTo>
                    <a:cubicBezTo>
                      <a:pt x="11571" y="426991"/>
                      <a:pt x="0" y="415524"/>
                      <a:pt x="0" y="403167"/>
                    </a:cubicBezTo>
                    <a:lnTo>
                      <a:pt x="0" y="313203"/>
                    </a:lnTo>
                    <a:cubicBezTo>
                      <a:pt x="0" y="300847"/>
                      <a:pt x="11571" y="292135"/>
                      <a:pt x="24032" y="292135"/>
                    </a:cubicBezTo>
                    <a:lnTo>
                      <a:pt x="78770" y="292135"/>
                    </a:lnTo>
                    <a:lnTo>
                      <a:pt x="78770" y="234530"/>
                    </a:lnTo>
                    <a:cubicBezTo>
                      <a:pt x="78770" y="228396"/>
                      <a:pt x="85178" y="224751"/>
                      <a:pt x="91409" y="224751"/>
                    </a:cubicBezTo>
                    <a:close/>
                    <a:moveTo>
                      <a:pt x="236326" y="21066"/>
                    </a:moveTo>
                    <a:lnTo>
                      <a:pt x="236326" y="111021"/>
                    </a:lnTo>
                    <a:lnTo>
                      <a:pt x="371758" y="111021"/>
                    </a:lnTo>
                    <a:lnTo>
                      <a:pt x="372380" y="21066"/>
                    </a:lnTo>
                    <a:lnTo>
                      <a:pt x="237127" y="21066"/>
                    </a:lnTo>
                    <a:close/>
                    <a:moveTo>
                      <a:pt x="237750" y="0"/>
                    </a:moveTo>
                    <a:lnTo>
                      <a:pt x="372647" y="0"/>
                    </a:lnTo>
                    <a:cubicBezTo>
                      <a:pt x="385105" y="0"/>
                      <a:pt x="393825" y="8711"/>
                      <a:pt x="393825" y="21066"/>
                    </a:cubicBezTo>
                    <a:lnTo>
                      <a:pt x="393825" y="111021"/>
                    </a:lnTo>
                    <a:cubicBezTo>
                      <a:pt x="393825" y="123376"/>
                      <a:pt x="385105" y="134843"/>
                      <a:pt x="372647" y="134843"/>
                    </a:cubicBezTo>
                    <a:lnTo>
                      <a:pt x="315076" y="134843"/>
                    </a:lnTo>
                    <a:lnTo>
                      <a:pt x="315076" y="191020"/>
                    </a:lnTo>
                    <a:lnTo>
                      <a:pt x="292563" y="191020"/>
                    </a:lnTo>
                    <a:lnTo>
                      <a:pt x="292563" y="134843"/>
                    </a:lnTo>
                    <a:lnTo>
                      <a:pt x="237750" y="134843"/>
                    </a:lnTo>
                    <a:cubicBezTo>
                      <a:pt x="225381" y="134843"/>
                      <a:pt x="213813" y="123376"/>
                      <a:pt x="213813" y="111021"/>
                    </a:cubicBezTo>
                    <a:lnTo>
                      <a:pt x="213813" y="21066"/>
                    </a:lnTo>
                    <a:cubicBezTo>
                      <a:pt x="213813" y="8711"/>
                      <a:pt x="225381" y="0"/>
                      <a:pt x="237750" y="0"/>
                    </a:cubicBezTo>
                    <a:close/>
                  </a:path>
                </a:pathLst>
              </a:custGeom>
              <a:solidFill>
                <a:schemeClr val="bg1">
                  <a:lumMod val="95000"/>
                  <a:alpha val="64000"/>
                </a:schemeClr>
              </a:solidFill>
              <a:ln>
                <a:noFill/>
              </a:ln>
            </p:spPr>
            <p:txBody>
              <a:bodyPr anchor="ctr"/>
              <a:lstStyle/>
              <a:p>
                <a:pPr algn="ctr"/>
                <a:endParaRPr sz="1350"/>
              </a:p>
            </p:txBody>
          </p:sp>
          <p:sp>
            <p:nvSpPr>
              <p:cNvPr id="23" name="îŝḷiḓé"/>
              <p:cNvSpPr/>
              <p:nvPr/>
            </p:nvSpPr>
            <p:spPr>
              <a:xfrm>
                <a:off x="9285526" y="2074468"/>
                <a:ext cx="1080000" cy="36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endParaRPr sz="1350"/>
              </a:p>
            </p:txBody>
          </p:sp>
          <p:sp>
            <p:nvSpPr>
              <p:cNvPr id="24" name="îṧļiḑe"/>
              <p:cNvSpPr txBox="1"/>
              <p:nvPr/>
            </p:nvSpPr>
            <p:spPr>
              <a:xfrm>
                <a:off x="9469376" y="1185888"/>
                <a:ext cx="712301" cy="923293"/>
              </a:xfrm>
              <a:prstGeom prst="rect">
                <a:avLst/>
              </a:prstGeom>
              <a:noFill/>
            </p:spPr>
            <p:txBody>
              <a:bodyPr wrap="none" lIns="137132" tIns="68567" rIns="137132" bIns="68567" anchor="ctr" anchorCtr="0">
                <a:normAutofit/>
              </a:bodyPr>
              <a:lstStyle/>
              <a:p>
                <a:pPr algn="ctr"/>
                <a:r>
                  <a:rPr lang="en-US" sz="3600" dirty="0">
                    <a:solidFill>
                      <a:schemeClr val="accent1"/>
                    </a:solidFill>
                    <a:latin typeface="Impact" panose="020B0806030902050204" pitchFamily="34" charset="0"/>
                  </a:rPr>
                  <a:t>2</a:t>
                </a:r>
                <a:endParaRPr lang="en-US" sz="3600" dirty="0">
                  <a:solidFill>
                    <a:schemeClr val="accent1"/>
                  </a:solidFill>
                  <a:latin typeface="Impact" panose="020B0806030902050204" pitchFamily="34" charset="0"/>
                </a:endParaRPr>
              </a:p>
            </p:txBody>
          </p:sp>
        </p:grpSp>
        <p:grpSp>
          <p:nvGrpSpPr>
            <p:cNvPr id="6" name="ïśḻidé"/>
            <p:cNvGrpSpPr/>
            <p:nvPr/>
          </p:nvGrpSpPr>
          <p:grpSpPr>
            <a:xfrm>
              <a:off x="4988442" y="3789000"/>
              <a:ext cx="1644426" cy="1350067"/>
              <a:chOff x="4988442" y="1185888"/>
              <a:chExt cx="1644426" cy="1350067"/>
            </a:xfrm>
          </p:grpSpPr>
          <p:sp>
            <p:nvSpPr>
              <p:cNvPr id="16" name="íšľîḋê" title="ry6MHxwOH8WsTKLSa514qPVJnvhhWFnRDjZGIbRZNsFBp"/>
              <p:cNvSpPr/>
              <p:nvPr/>
            </p:nvSpPr>
            <p:spPr bwMode="auto">
              <a:xfrm>
                <a:off x="4988442" y="1380416"/>
                <a:ext cx="1644426" cy="1155539"/>
              </a:xfrm>
              <a:custGeom>
                <a:avLst/>
                <a:gdLst>
                  <a:gd name="connsiteX0" fmla="*/ 450100 w 607639"/>
                  <a:gd name="connsiteY0" fmla="*/ 313203 h 426991"/>
                  <a:gd name="connsiteX1" fmla="*/ 450100 w 607639"/>
                  <a:gd name="connsiteY1" fmla="*/ 403167 h 426991"/>
                  <a:gd name="connsiteX2" fmla="*/ 585744 w 607639"/>
                  <a:gd name="connsiteY2" fmla="*/ 403167 h 426991"/>
                  <a:gd name="connsiteX3" fmla="*/ 586100 w 607639"/>
                  <a:gd name="connsiteY3" fmla="*/ 313203 h 426991"/>
                  <a:gd name="connsiteX4" fmla="*/ 530294 w 607639"/>
                  <a:gd name="connsiteY4" fmla="*/ 313203 h 426991"/>
                  <a:gd name="connsiteX5" fmla="*/ 530116 w 607639"/>
                  <a:gd name="connsiteY5" fmla="*/ 313203 h 426991"/>
                  <a:gd name="connsiteX6" fmla="*/ 529760 w 607639"/>
                  <a:gd name="connsiteY6" fmla="*/ 313203 h 426991"/>
                  <a:gd name="connsiteX7" fmla="*/ 450901 w 607639"/>
                  <a:gd name="connsiteY7" fmla="*/ 313203 h 426991"/>
                  <a:gd name="connsiteX8" fmla="*/ 236309 w 607639"/>
                  <a:gd name="connsiteY8" fmla="*/ 313203 h 426991"/>
                  <a:gd name="connsiteX9" fmla="*/ 236309 w 607639"/>
                  <a:gd name="connsiteY9" fmla="*/ 403167 h 426991"/>
                  <a:gd name="connsiteX10" fmla="*/ 371953 w 607639"/>
                  <a:gd name="connsiteY10" fmla="*/ 403167 h 426991"/>
                  <a:gd name="connsiteX11" fmla="*/ 372754 w 607639"/>
                  <a:gd name="connsiteY11" fmla="*/ 313203 h 426991"/>
                  <a:gd name="connsiteX12" fmla="*/ 237110 w 607639"/>
                  <a:gd name="connsiteY12" fmla="*/ 313203 h 426991"/>
                  <a:gd name="connsiteX13" fmla="*/ 22519 w 607639"/>
                  <a:gd name="connsiteY13" fmla="*/ 313203 h 426991"/>
                  <a:gd name="connsiteX14" fmla="*/ 22519 w 607639"/>
                  <a:gd name="connsiteY14" fmla="*/ 403167 h 426991"/>
                  <a:gd name="connsiteX15" fmla="*/ 158163 w 607639"/>
                  <a:gd name="connsiteY15" fmla="*/ 403167 h 426991"/>
                  <a:gd name="connsiteX16" fmla="*/ 158964 w 607639"/>
                  <a:gd name="connsiteY16" fmla="*/ 313203 h 426991"/>
                  <a:gd name="connsiteX17" fmla="*/ 91498 w 607639"/>
                  <a:gd name="connsiteY17" fmla="*/ 313203 h 426991"/>
                  <a:gd name="connsiteX18" fmla="*/ 91231 w 607639"/>
                  <a:gd name="connsiteY18" fmla="*/ 313203 h 426991"/>
                  <a:gd name="connsiteX19" fmla="*/ 90964 w 607639"/>
                  <a:gd name="connsiteY19" fmla="*/ 313203 h 426991"/>
                  <a:gd name="connsiteX20" fmla="*/ 23320 w 607639"/>
                  <a:gd name="connsiteY20" fmla="*/ 313203 h 426991"/>
                  <a:gd name="connsiteX21" fmla="*/ 91409 w 607639"/>
                  <a:gd name="connsiteY21" fmla="*/ 224751 h 426991"/>
                  <a:gd name="connsiteX22" fmla="*/ 530294 w 607639"/>
                  <a:gd name="connsiteY22" fmla="*/ 224751 h 426991"/>
                  <a:gd name="connsiteX23" fmla="*/ 540084 w 607639"/>
                  <a:gd name="connsiteY23" fmla="*/ 234530 h 426991"/>
                  <a:gd name="connsiteX24" fmla="*/ 540084 w 607639"/>
                  <a:gd name="connsiteY24" fmla="*/ 292135 h 426991"/>
                  <a:gd name="connsiteX25" fmla="*/ 586456 w 607639"/>
                  <a:gd name="connsiteY25" fmla="*/ 292135 h 426991"/>
                  <a:gd name="connsiteX26" fmla="*/ 607639 w 607639"/>
                  <a:gd name="connsiteY26" fmla="*/ 313203 h 426991"/>
                  <a:gd name="connsiteX27" fmla="*/ 607639 w 607639"/>
                  <a:gd name="connsiteY27" fmla="*/ 403167 h 426991"/>
                  <a:gd name="connsiteX28" fmla="*/ 586456 w 607639"/>
                  <a:gd name="connsiteY28" fmla="*/ 426991 h 426991"/>
                  <a:gd name="connsiteX29" fmla="*/ 451524 w 607639"/>
                  <a:gd name="connsiteY29" fmla="*/ 426991 h 426991"/>
                  <a:gd name="connsiteX30" fmla="*/ 427582 w 607639"/>
                  <a:gd name="connsiteY30" fmla="*/ 403167 h 426991"/>
                  <a:gd name="connsiteX31" fmla="*/ 427582 w 607639"/>
                  <a:gd name="connsiteY31" fmla="*/ 313203 h 426991"/>
                  <a:gd name="connsiteX32" fmla="*/ 451524 w 607639"/>
                  <a:gd name="connsiteY32" fmla="*/ 292135 h 426991"/>
                  <a:gd name="connsiteX33" fmla="*/ 517566 w 607639"/>
                  <a:gd name="connsiteY33" fmla="*/ 292135 h 426991"/>
                  <a:gd name="connsiteX34" fmla="*/ 517566 w 607639"/>
                  <a:gd name="connsiteY34" fmla="*/ 247242 h 426991"/>
                  <a:gd name="connsiteX35" fmla="*/ 315079 w 607639"/>
                  <a:gd name="connsiteY35" fmla="*/ 247242 h 426991"/>
                  <a:gd name="connsiteX36" fmla="*/ 315079 w 607639"/>
                  <a:gd name="connsiteY36" fmla="*/ 292135 h 426991"/>
                  <a:gd name="connsiteX37" fmla="*/ 372665 w 607639"/>
                  <a:gd name="connsiteY37" fmla="*/ 292135 h 426991"/>
                  <a:gd name="connsiteX38" fmla="*/ 393849 w 607639"/>
                  <a:gd name="connsiteY38" fmla="*/ 313203 h 426991"/>
                  <a:gd name="connsiteX39" fmla="*/ 393849 w 607639"/>
                  <a:gd name="connsiteY39" fmla="*/ 403167 h 426991"/>
                  <a:gd name="connsiteX40" fmla="*/ 372665 w 607639"/>
                  <a:gd name="connsiteY40" fmla="*/ 426991 h 426991"/>
                  <a:gd name="connsiteX41" fmla="*/ 237733 w 607639"/>
                  <a:gd name="connsiteY41" fmla="*/ 426991 h 426991"/>
                  <a:gd name="connsiteX42" fmla="*/ 213791 w 607639"/>
                  <a:gd name="connsiteY42" fmla="*/ 403167 h 426991"/>
                  <a:gd name="connsiteX43" fmla="*/ 213791 w 607639"/>
                  <a:gd name="connsiteY43" fmla="*/ 313203 h 426991"/>
                  <a:gd name="connsiteX44" fmla="*/ 237733 w 607639"/>
                  <a:gd name="connsiteY44" fmla="*/ 292135 h 426991"/>
                  <a:gd name="connsiteX45" fmla="*/ 292561 w 607639"/>
                  <a:gd name="connsiteY45" fmla="*/ 292135 h 426991"/>
                  <a:gd name="connsiteX46" fmla="*/ 292561 w 607639"/>
                  <a:gd name="connsiteY46" fmla="*/ 247242 h 426991"/>
                  <a:gd name="connsiteX47" fmla="*/ 101288 w 607639"/>
                  <a:gd name="connsiteY47" fmla="*/ 247242 h 426991"/>
                  <a:gd name="connsiteX48" fmla="*/ 101288 w 607639"/>
                  <a:gd name="connsiteY48" fmla="*/ 292135 h 426991"/>
                  <a:gd name="connsiteX49" fmla="*/ 158875 w 607639"/>
                  <a:gd name="connsiteY49" fmla="*/ 292135 h 426991"/>
                  <a:gd name="connsiteX50" fmla="*/ 180058 w 607639"/>
                  <a:gd name="connsiteY50" fmla="*/ 313203 h 426991"/>
                  <a:gd name="connsiteX51" fmla="*/ 180058 w 607639"/>
                  <a:gd name="connsiteY51" fmla="*/ 403167 h 426991"/>
                  <a:gd name="connsiteX52" fmla="*/ 158875 w 607639"/>
                  <a:gd name="connsiteY52" fmla="*/ 426991 h 426991"/>
                  <a:gd name="connsiteX53" fmla="*/ 24032 w 607639"/>
                  <a:gd name="connsiteY53" fmla="*/ 426991 h 426991"/>
                  <a:gd name="connsiteX54" fmla="*/ 0 w 607639"/>
                  <a:gd name="connsiteY54" fmla="*/ 403167 h 426991"/>
                  <a:gd name="connsiteX55" fmla="*/ 0 w 607639"/>
                  <a:gd name="connsiteY55" fmla="*/ 313203 h 426991"/>
                  <a:gd name="connsiteX56" fmla="*/ 24032 w 607639"/>
                  <a:gd name="connsiteY56" fmla="*/ 292135 h 426991"/>
                  <a:gd name="connsiteX57" fmla="*/ 78770 w 607639"/>
                  <a:gd name="connsiteY57" fmla="*/ 292135 h 426991"/>
                  <a:gd name="connsiteX58" fmla="*/ 78770 w 607639"/>
                  <a:gd name="connsiteY58" fmla="*/ 234530 h 426991"/>
                  <a:gd name="connsiteX59" fmla="*/ 91409 w 607639"/>
                  <a:gd name="connsiteY59" fmla="*/ 224751 h 426991"/>
                  <a:gd name="connsiteX60" fmla="*/ 236326 w 607639"/>
                  <a:gd name="connsiteY60" fmla="*/ 21066 h 426991"/>
                  <a:gd name="connsiteX61" fmla="*/ 236326 w 607639"/>
                  <a:gd name="connsiteY61" fmla="*/ 111021 h 426991"/>
                  <a:gd name="connsiteX62" fmla="*/ 371758 w 607639"/>
                  <a:gd name="connsiteY62" fmla="*/ 111021 h 426991"/>
                  <a:gd name="connsiteX63" fmla="*/ 372380 w 607639"/>
                  <a:gd name="connsiteY63" fmla="*/ 21066 h 426991"/>
                  <a:gd name="connsiteX64" fmla="*/ 237127 w 607639"/>
                  <a:gd name="connsiteY64" fmla="*/ 21066 h 426991"/>
                  <a:gd name="connsiteX65" fmla="*/ 237750 w 607639"/>
                  <a:gd name="connsiteY65" fmla="*/ 0 h 426991"/>
                  <a:gd name="connsiteX66" fmla="*/ 372647 w 607639"/>
                  <a:gd name="connsiteY66" fmla="*/ 0 h 426991"/>
                  <a:gd name="connsiteX67" fmla="*/ 393825 w 607639"/>
                  <a:gd name="connsiteY67" fmla="*/ 21066 h 426991"/>
                  <a:gd name="connsiteX68" fmla="*/ 393825 w 607639"/>
                  <a:gd name="connsiteY68" fmla="*/ 111021 h 426991"/>
                  <a:gd name="connsiteX69" fmla="*/ 372647 w 607639"/>
                  <a:gd name="connsiteY69" fmla="*/ 134843 h 426991"/>
                  <a:gd name="connsiteX70" fmla="*/ 315076 w 607639"/>
                  <a:gd name="connsiteY70" fmla="*/ 134843 h 426991"/>
                  <a:gd name="connsiteX71" fmla="*/ 315076 w 607639"/>
                  <a:gd name="connsiteY71" fmla="*/ 191020 h 426991"/>
                  <a:gd name="connsiteX72" fmla="*/ 292563 w 607639"/>
                  <a:gd name="connsiteY72" fmla="*/ 191020 h 426991"/>
                  <a:gd name="connsiteX73" fmla="*/ 292563 w 607639"/>
                  <a:gd name="connsiteY73" fmla="*/ 134843 h 426991"/>
                  <a:gd name="connsiteX74" fmla="*/ 237750 w 607639"/>
                  <a:gd name="connsiteY74" fmla="*/ 134843 h 426991"/>
                  <a:gd name="connsiteX75" fmla="*/ 213813 w 607639"/>
                  <a:gd name="connsiteY75" fmla="*/ 111021 h 426991"/>
                  <a:gd name="connsiteX76" fmla="*/ 213813 w 607639"/>
                  <a:gd name="connsiteY76" fmla="*/ 21066 h 426991"/>
                  <a:gd name="connsiteX77" fmla="*/ 237750 w 607639"/>
                  <a:gd name="connsiteY77" fmla="*/ 0 h 42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607639" h="426991">
                    <a:moveTo>
                      <a:pt x="450100" y="313203"/>
                    </a:moveTo>
                    <a:lnTo>
                      <a:pt x="450100" y="403167"/>
                    </a:lnTo>
                    <a:lnTo>
                      <a:pt x="585744" y="403167"/>
                    </a:lnTo>
                    <a:lnTo>
                      <a:pt x="586100" y="313203"/>
                    </a:lnTo>
                    <a:lnTo>
                      <a:pt x="530294" y="313203"/>
                    </a:lnTo>
                    <a:cubicBezTo>
                      <a:pt x="530294" y="313203"/>
                      <a:pt x="530116" y="313203"/>
                      <a:pt x="530116" y="313203"/>
                    </a:cubicBezTo>
                    <a:cubicBezTo>
                      <a:pt x="530027" y="313203"/>
                      <a:pt x="529849" y="313203"/>
                      <a:pt x="529760" y="313203"/>
                    </a:cubicBezTo>
                    <a:lnTo>
                      <a:pt x="450901" y="313203"/>
                    </a:lnTo>
                    <a:close/>
                    <a:moveTo>
                      <a:pt x="236309" y="313203"/>
                    </a:moveTo>
                    <a:lnTo>
                      <a:pt x="236309" y="403167"/>
                    </a:lnTo>
                    <a:lnTo>
                      <a:pt x="371953" y="403167"/>
                    </a:lnTo>
                    <a:lnTo>
                      <a:pt x="372754" y="313203"/>
                    </a:lnTo>
                    <a:lnTo>
                      <a:pt x="237110" y="313203"/>
                    </a:lnTo>
                    <a:close/>
                    <a:moveTo>
                      <a:pt x="22519" y="313203"/>
                    </a:moveTo>
                    <a:lnTo>
                      <a:pt x="22519" y="403167"/>
                    </a:lnTo>
                    <a:lnTo>
                      <a:pt x="158163" y="403167"/>
                    </a:lnTo>
                    <a:lnTo>
                      <a:pt x="158964" y="313203"/>
                    </a:lnTo>
                    <a:lnTo>
                      <a:pt x="91498" y="313203"/>
                    </a:lnTo>
                    <a:cubicBezTo>
                      <a:pt x="91409" y="313203"/>
                      <a:pt x="91320" y="313203"/>
                      <a:pt x="91231" y="313203"/>
                    </a:cubicBezTo>
                    <a:cubicBezTo>
                      <a:pt x="91231" y="313203"/>
                      <a:pt x="90964" y="313203"/>
                      <a:pt x="90964" y="313203"/>
                    </a:cubicBezTo>
                    <a:lnTo>
                      <a:pt x="23320" y="313203"/>
                    </a:lnTo>
                    <a:close/>
                    <a:moveTo>
                      <a:pt x="91409" y="224751"/>
                    </a:moveTo>
                    <a:lnTo>
                      <a:pt x="530294" y="224751"/>
                    </a:lnTo>
                    <a:cubicBezTo>
                      <a:pt x="536435" y="224751"/>
                      <a:pt x="540084" y="228396"/>
                      <a:pt x="540084" y="234530"/>
                    </a:cubicBezTo>
                    <a:lnTo>
                      <a:pt x="540084" y="292135"/>
                    </a:lnTo>
                    <a:lnTo>
                      <a:pt x="586456" y="292135"/>
                    </a:lnTo>
                    <a:cubicBezTo>
                      <a:pt x="598917" y="292135"/>
                      <a:pt x="607639" y="300847"/>
                      <a:pt x="607639" y="313203"/>
                    </a:cubicBezTo>
                    <a:lnTo>
                      <a:pt x="607639" y="403167"/>
                    </a:lnTo>
                    <a:cubicBezTo>
                      <a:pt x="607639" y="415524"/>
                      <a:pt x="598917" y="426991"/>
                      <a:pt x="586456" y="426991"/>
                    </a:cubicBezTo>
                    <a:lnTo>
                      <a:pt x="451524" y="426991"/>
                    </a:lnTo>
                    <a:cubicBezTo>
                      <a:pt x="439152" y="426991"/>
                      <a:pt x="427582" y="415524"/>
                      <a:pt x="427582" y="403167"/>
                    </a:cubicBezTo>
                    <a:lnTo>
                      <a:pt x="427582" y="313203"/>
                    </a:lnTo>
                    <a:cubicBezTo>
                      <a:pt x="427582" y="300847"/>
                      <a:pt x="439152" y="292135"/>
                      <a:pt x="451524" y="292135"/>
                    </a:cubicBezTo>
                    <a:lnTo>
                      <a:pt x="517566" y="292135"/>
                    </a:lnTo>
                    <a:lnTo>
                      <a:pt x="517566" y="247242"/>
                    </a:lnTo>
                    <a:lnTo>
                      <a:pt x="315079" y="247242"/>
                    </a:lnTo>
                    <a:lnTo>
                      <a:pt x="315079" y="292135"/>
                    </a:lnTo>
                    <a:lnTo>
                      <a:pt x="372665" y="292135"/>
                    </a:lnTo>
                    <a:cubicBezTo>
                      <a:pt x="385126" y="292135"/>
                      <a:pt x="393849" y="300847"/>
                      <a:pt x="393849" y="313203"/>
                    </a:cubicBezTo>
                    <a:lnTo>
                      <a:pt x="393849" y="403167"/>
                    </a:lnTo>
                    <a:cubicBezTo>
                      <a:pt x="393849" y="415524"/>
                      <a:pt x="385126" y="426991"/>
                      <a:pt x="372665" y="426991"/>
                    </a:cubicBezTo>
                    <a:lnTo>
                      <a:pt x="237733" y="426991"/>
                    </a:lnTo>
                    <a:cubicBezTo>
                      <a:pt x="225362" y="426991"/>
                      <a:pt x="213791" y="415524"/>
                      <a:pt x="213791" y="403167"/>
                    </a:cubicBezTo>
                    <a:lnTo>
                      <a:pt x="213791" y="313203"/>
                    </a:lnTo>
                    <a:cubicBezTo>
                      <a:pt x="213791" y="300847"/>
                      <a:pt x="225362" y="292135"/>
                      <a:pt x="237733" y="292135"/>
                    </a:cubicBezTo>
                    <a:lnTo>
                      <a:pt x="292561" y="292135"/>
                    </a:lnTo>
                    <a:lnTo>
                      <a:pt x="292561" y="247242"/>
                    </a:lnTo>
                    <a:lnTo>
                      <a:pt x="101288" y="247242"/>
                    </a:lnTo>
                    <a:lnTo>
                      <a:pt x="101288" y="292135"/>
                    </a:lnTo>
                    <a:lnTo>
                      <a:pt x="158875" y="292135"/>
                    </a:lnTo>
                    <a:cubicBezTo>
                      <a:pt x="171335" y="292135"/>
                      <a:pt x="180058" y="300847"/>
                      <a:pt x="180058" y="313203"/>
                    </a:cubicBezTo>
                    <a:lnTo>
                      <a:pt x="180058" y="403167"/>
                    </a:lnTo>
                    <a:cubicBezTo>
                      <a:pt x="180058" y="415524"/>
                      <a:pt x="171335" y="426991"/>
                      <a:pt x="158875" y="426991"/>
                    </a:cubicBezTo>
                    <a:lnTo>
                      <a:pt x="24032" y="426991"/>
                    </a:lnTo>
                    <a:cubicBezTo>
                      <a:pt x="11571" y="426991"/>
                      <a:pt x="0" y="415524"/>
                      <a:pt x="0" y="403167"/>
                    </a:cubicBezTo>
                    <a:lnTo>
                      <a:pt x="0" y="313203"/>
                    </a:lnTo>
                    <a:cubicBezTo>
                      <a:pt x="0" y="300847"/>
                      <a:pt x="11571" y="292135"/>
                      <a:pt x="24032" y="292135"/>
                    </a:cubicBezTo>
                    <a:lnTo>
                      <a:pt x="78770" y="292135"/>
                    </a:lnTo>
                    <a:lnTo>
                      <a:pt x="78770" y="234530"/>
                    </a:lnTo>
                    <a:cubicBezTo>
                      <a:pt x="78770" y="228396"/>
                      <a:pt x="85178" y="224751"/>
                      <a:pt x="91409" y="224751"/>
                    </a:cubicBezTo>
                    <a:close/>
                    <a:moveTo>
                      <a:pt x="236326" y="21066"/>
                    </a:moveTo>
                    <a:lnTo>
                      <a:pt x="236326" y="111021"/>
                    </a:lnTo>
                    <a:lnTo>
                      <a:pt x="371758" y="111021"/>
                    </a:lnTo>
                    <a:lnTo>
                      <a:pt x="372380" y="21066"/>
                    </a:lnTo>
                    <a:lnTo>
                      <a:pt x="237127" y="21066"/>
                    </a:lnTo>
                    <a:close/>
                    <a:moveTo>
                      <a:pt x="237750" y="0"/>
                    </a:moveTo>
                    <a:lnTo>
                      <a:pt x="372647" y="0"/>
                    </a:lnTo>
                    <a:cubicBezTo>
                      <a:pt x="385105" y="0"/>
                      <a:pt x="393825" y="8711"/>
                      <a:pt x="393825" y="21066"/>
                    </a:cubicBezTo>
                    <a:lnTo>
                      <a:pt x="393825" y="111021"/>
                    </a:lnTo>
                    <a:cubicBezTo>
                      <a:pt x="393825" y="123376"/>
                      <a:pt x="385105" y="134843"/>
                      <a:pt x="372647" y="134843"/>
                    </a:cubicBezTo>
                    <a:lnTo>
                      <a:pt x="315076" y="134843"/>
                    </a:lnTo>
                    <a:lnTo>
                      <a:pt x="315076" y="191020"/>
                    </a:lnTo>
                    <a:lnTo>
                      <a:pt x="292563" y="191020"/>
                    </a:lnTo>
                    <a:lnTo>
                      <a:pt x="292563" y="134843"/>
                    </a:lnTo>
                    <a:lnTo>
                      <a:pt x="237750" y="134843"/>
                    </a:lnTo>
                    <a:cubicBezTo>
                      <a:pt x="225381" y="134843"/>
                      <a:pt x="213813" y="123376"/>
                      <a:pt x="213813" y="111021"/>
                    </a:cubicBezTo>
                    <a:lnTo>
                      <a:pt x="213813" y="21066"/>
                    </a:lnTo>
                    <a:cubicBezTo>
                      <a:pt x="213813" y="8711"/>
                      <a:pt x="225381" y="0"/>
                      <a:pt x="237750" y="0"/>
                    </a:cubicBezTo>
                    <a:close/>
                  </a:path>
                </a:pathLst>
              </a:custGeom>
              <a:solidFill>
                <a:schemeClr val="bg1">
                  <a:lumMod val="95000"/>
                  <a:alpha val="64000"/>
                </a:schemeClr>
              </a:solidFill>
              <a:ln>
                <a:noFill/>
              </a:ln>
            </p:spPr>
            <p:txBody>
              <a:bodyPr anchor="ctr"/>
              <a:lstStyle/>
              <a:p>
                <a:pPr algn="ctr"/>
                <a:endParaRPr sz="1350"/>
              </a:p>
            </p:txBody>
          </p:sp>
          <p:sp>
            <p:nvSpPr>
              <p:cNvPr id="17" name="íṡḷiḍé"/>
              <p:cNvSpPr/>
              <p:nvPr/>
            </p:nvSpPr>
            <p:spPr>
              <a:xfrm>
                <a:off x="5225961" y="2074468"/>
                <a:ext cx="1080000" cy="36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endParaRPr sz="1350"/>
              </a:p>
            </p:txBody>
          </p:sp>
          <p:sp>
            <p:nvSpPr>
              <p:cNvPr id="18" name="ïşlïḋê"/>
              <p:cNvSpPr txBox="1"/>
              <p:nvPr/>
            </p:nvSpPr>
            <p:spPr>
              <a:xfrm>
                <a:off x="5409811" y="1185888"/>
                <a:ext cx="712301" cy="923293"/>
              </a:xfrm>
              <a:prstGeom prst="rect">
                <a:avLst/>
              </a:prstGeom>
              <a:noFill/>
            </p:spPr>
            <p:txBody>
              <a:bodyPr wrap="none" lIns="137132" tIns="68567" rIns="137132" bIns="68567" anchor="ctr" anchorCtr="0">
                <a:normAutofit/>
              </a:bodyPr>
              <a:lstStyle/>
              <a:p>
                <a:pPr algn="ctr"/>
                <a:r>
                  <a:rPr lang="en-US" sz="3600" dirty="0">
                    <a:solidFill>
                      <a:schemeClr val="accent1"/>
                    </a:solidFill>
                    <a:latin typeface="Impact" panose="020B0806030902050204" pitchFamily="34" charset="0"/>
                  </a:rPr>
                  <a:t>3</a:t>
                </a:r>
                <a:endParaRPr lang="en-US" sz="3600" dirty="0">
                  <a:solidFill>
                    <a:schemeClr val="accent1"/>
                  </a:solidFill>
                  <a:latin typeface="Impact" panose="020B0806030902050204" pitchFamily="34" charset="0"/>
                </a:endParaRPr>
              </a:p>
            </p:txBody>
          </p:sp>
        </p:grpSp>
        <p:grpSp>
          <p:nvGrpSpPr>
            <p:cNvPr id="7" name="îślïde"/>
            <p:cNvGrpSpPr/>
            <p:nvPr/>
          </p:nvGrpSpPr>
          <p:grpSpPr>
            <a:xfrm>
              <a:off x="9048007" y="3789000"/>
              <a:ext cx="1644426" cy="1350067"/>
              <a:chOff x="9048007" y="1185888"/>
              <a:chExt cx="1644426" cy="1350067"/>
            </a:xfrm>
          </p:grpSpPr>
          <p:sp>
            <p:nvSpPr>
              <p:cNvPr id="10" name="ïṣļïďê" title="ry6MHxwOH8WsTKLSa514qPVJnvhhWFnRDjZGIbRZNsFBp"/>
              <p:cNvSpPr/>
              <p:nvPr/>
            </p:nvSpPr>
            <p:spPr bwMode="auto">
              <a:xfrm>
                <a:off x="9048007" y="1380416"/>
                <a:ext cx="1644426" cy="1155539"/>
              </a:xfrm>
              <a:custGeom>
                <a:avLst/>
                <a:gdLst>
                  <a:gd name="connsiteX0" fmla="*/ 450100 w 607639"/>
                  <a:gd name="connsiteY0" fmla="*/ 313203 h 426991"/>
                  <a:gd name="connsiteX1" fmla="*/ 450100 w 607639"/>
                  <a:gd name="connsiteY1" fmla="*/ 403167 h 426991"/>
                  <a:gd name="connsiteX2" fmla="*/ 585744 w 607639"/>
                  <a:gd name="connsiteY2" fmla="*/ 403167 h 426991"/>
                  <a:gd name="connsiteX3" fmla="*/ 586100 w 607639"/>
                  <a:gd name="connsiteY3" fmla="*/ 313203 h 426991"/>
                  <a:gd name="connsiteX4" fmla="*/ 530294 w 607639"/>
                  <a:gd name="connsiteY4" fmla="*/ 313203 h 426991"/>
                  <a:gd name="connsiteX5" fmla="*/ 530116 w 607639"/>
                  <a:gd name="connsiteY5" fmla="*/ 313203 h 426991"/>
                  <a:gd name="connsiteX6" fmla="*/ 529760 w 607639"/>
                  <a:gd name="connsiteY6" fmla="*/ 313203 h 426991"/>
                  <a:gd name="connsiteX7" fmla="*/ 450901 w 607639"/>
                  <a:gd name="connsiteY7" fmla="*/ 313203 h 426991"/>
                  <a:gd name="connsiteX8" fmla="*/ 236309 w 607639"/>
                  <a:gd name="connsiteY8" fmla="*/ 313203 h 426991"/>
                  <a:gd name="connsiteX9" fmla="*/ 236309 w 607639"/>
                  <a:gd name="connsiteY9" fmla="*/ 403167 h 426991"/>
                  <a:gd name="connsiteX10" fmla="*/ 371953 w 607639"/>
                  <a:gd name="connsiteY10" fmla="*/ 403167 h 426991"/>
                  <a:gd name="connsiteX11" fmla="*/ 372754 w 607639"/>
                  <a:gd name="connsiteY11" fmla="*/ 313203 h 426991"/>
                  <a:gd name="connsiteX12" fmla="*/ 237110 w 607639"/>
                  <a:gd name="connsiteY12" fmla="*/ 313203 h 426991"/>
                  <a:gd name="connsiteX13" fmla="*/ 22519 w 607639"/>
                  <a:gd name="connsiteY13" fmla="*/ 313203 h 426991"/>
                  <a:gd name="connsiteX14" fmla="*/ 22519 w 607639"/>
                  <a:gd name="connsiteY14" fmla="*/ 403167 h 426991"/>
                  <a:gd name="connsiteX15" fmla="*/ 158163 w 607639"/>
                  <a:gd name="connsiteY15" fmla="*/ 403167 h 426991"/>
                  <a:gd name="connsiteX16" fmla="*/ 158964 w 607639"/>
                  <a:gd name="connsiteY16" fmla="*/ 313203 h 426991"/>
                  <a:gd name="connsiteX17" fmla="*/ 91498 w 607639"/>
                  <a:gd name="connsiteY17" fmla="*/ 313203 h 426991"/>
                  <a:gd name="connsiteX18" fmla="*/ 91231 w 607639"/>
                  <a:gd name="connsiteY18" fmla="*/ 313203 h 426991"/>
                  <a:gd name="connsiteX19" fmla="*/ 90964 w 607639"/>
                  <a:gd name="connsiteY19" fmla="*/ 313203 h 426991"/>
                  <a:gd name="connsiteX20" fmla="*/ 23320 w 607639"/>
                  <a:gd name="connsiteY20" fmla="*/ 313203 h 426991"/>
                  <a:gd name="connsiteX21" fmla="*/ 91409 w 607639"/>
                  <a:gd name="connsiteY21" fmla="*/ 224751 h 426991"/>
                  <a:gd name="connsiteX22" fmla="*/ 530294 w 607639"/>
                  <a:gd name="connsiteY22" fmla="*/ 224751 h 426991"/>
                  <a:gd name="connsiteX23" fmla="*/ 540084 w 607639"/>
                  <a:gd name="connsiteY23" fmla="*/ 234530 h 426991"/>
                  <a:gd name="connsiteX24" fmla="*/ 540084 w 607639"/>
                  <a:gd name="connsiteY24" fmla="*/ 292135 h 426991"/>
                  <a:gd name="connsiteX25" fmla="*/ 586456 w 607639"/>
                  <a:gd name="connsiteY25" fmla="*/ 292135 h 426991"/>
                  <a:gd name="connsiteX26" fmla="*/ 607639 w 607639"/>
                  <a:gd name="connsiteY26" fmla="*/ 313203 h 426991"/>
                  <a:gd name="connsiteX27" fmla="*/ 607639 w 607639"/>
                  <a:gd name="connsiteY27" fmla="*/ 403167 h 426991"/>
                  <a:gd name="connsiteX28" fmla="*/ 586456 w 607639"/>
                  <a:gd name="connsiteY28" fmla="*/ 426991 h 426991"/>
                  <a:gd name="connsiteX29" fmla="*/ 451524 w 607639"/>
                  <a:gd name="connsiteY29" fmla="*/ 426991 h 426991"/>
                  <a:gd name="connsiteX30" fmla="*/ 427582 w 607639"/>
                  <a:gd name="connsiteY30" fmla="*/ 403167 h 426991"/>
                  <a:gd name="connsiteX31" fmla="*/ 427582 w 607639"/>
                  <a:gd name="connsiteY31" fmla="*/ 313203 h 426991"/>
                  <a:gd name="connsiteX32" fmla="*/ 451524 w 607639"/>
                  <a:gd name="connsiteY32" fmla="*/ 292135 h 426991"/>
                  <a:gd name="connsiteX33" fmla="*/ 517566 w 607639"/>
                  <a:gd name="connsiteY33" fmla="*/ 292135 h 426991"/>
                  <a:gd name="connsiteX34" fmla="*/ 517566 w 607639"/>
                  <a:gd name="connsiteY34" fmla="*/ 247242 h 426991"/>
                  <a:gd name="connsiteX35" fmla="*/ 315079 w 607639"/>
                  <a:gd name="connsiteY35" fmla="*/ 247242 h 426991"/>
                  <a:gd name="connsiteX36" fmla="*/ 315079 w 607639"/>
                  <a:gd name="connsiteY36" fmla="*/ 292135 h 426991"/>
                  <a:gd name="connsiteX37" fmla="*/ 372665 w 607639"/>
                  <a:gd name="connsiteY37" fmla="*/ 292135 h 426991"/>
                  <a:gd name="connsiteX38" fmla="*/ 393849 w 607639"/>
                  <a:gd name="connsiteY38" fmla="*/ 313203 h 426991"/>
                  <a:gd name="connsiteX39" fmla="*/ 393849 w 607639"/>
                  <a:gd name="connsiteY39" fmla="*/ 403167 h 426991"/>
                  <a:gd name="connsiteX40" fmla="*/ 372665 w 607639"/>
                  <a:gd name="connsiteY40" fmla="*/ 426991 h 426991"/>
                  <a:gd name="connsiteX41" fmla="*/ 237733 w 607639"/>
                  <a:gd name="connsiteY41" fmla="*/ 426991 h 426991"/>
                  <a:gd name="connsiteX42" fmla="*/ 213791 w 607639"/>
                  <a:gd name="connsiteY42" fmla="*/ 403167 h 426991"/>
                  <a:gd name="connsiteX43" fmla="*/ 213791 w 607639"/>
                  <a:gd name="connsiteY43" fmla="*/ 313203 h 426991"/>
                  <a:gd name="connsiteX44" fmla="*/ 237733 w 607639"/>
                  <a:gd name="connsiteY44" fmla="*/ 292135 h 426991"/>
                  <a:gd name="connsiteX45" fmla="*/ 292561 w 607639"/>
                  <a:gd name="connsiteY45" fmla="*/ 292135 h 426991"/>
                  <a:gd name="connsiteX46" fmla="*/ 292561 w 607639"/>
                  <a:gd name="connsiteY46" fmla="*/ 247242 h 426991"/>
                  <a:gd name="connsiteX47" fmla="*/ 101288 w 607639"/>
                  <a:gd name="connsiteY47" fmla="*/ 247242 h 426991"/>
                  <a:gd name="connsiteX48" fmla="*/ 101288 w 607639"/>
                  <a:gd name="connsiteY48" fmla="*/ 292135 h 426991"/>
                  <a:gd name="connsiteX49" fmla="*/ 158875 w 607639"/>
                  <a:gd name="connsiteY49" fmla="*/ 292135 h 426991"/>
                  <a:gd name="connsiteX50" fmla="*/ 180058 w 607639"/>
                  <a:gd name="connsiteY50" fmla="*/ 313203 h 426991"/>
                  <a:gd name="connsiteX51" fmla="*/ 180058 w 607639"/>
                  <a:gd name="connsiteY51" fmla="*/ 403167 h 426991"/>
                  <a:gd name="connsiteX52" fmla="*/ 158875 w 607639"/>
                  <a:gd name="connsiteY52" fmla="*/ 426991 h 426991"/>
                  <a:gd name="connsiteX53" fmla="*/ 24032 w 607639"/>
                  <a:gd name="connsiteY53" fmla="*/ 426991 h 426991"/>
                  <a:gd name="connsiteX54" fmla="*/ 0 w 607639"/>
                  <a:gd name="connsiteY54" fmla="*/ 403167 h 426991"/>
                  <a:gd name="connsiteX55" fmla="*/ 0 w 607639"/>
                  <a:gd name="connsiteY55" fmla="*/ 313203 h 426991"/>
                  <a:gd name="connsiteX56" fmla="*/ 24032 w 607639"/>
                  <a:gd name="connsiteY56" fmla="*/ 292135 h 426991"/>
                  <a:gd name="connsiteX57" fmla="*/ 78770 w 607639"/>
                  <a:gd name="connsiteY57" fmla="*/ 292135 h 426991"/>
                  <a:gd name="connsiteX58" fmla="*/ 78770 w 607639"/>
                  <a:gd name="connsiteY58" fmla="*/ 234530 h 426991"/>
                  <a:gd name="connsiteX59" fmla="*/ 91409 w 607639"/>
                  <a:gd name="connsiteY59" fmla="*/ 224751 h 426991"/>
                  <a:gd name="connsiteX60" fmla="*/ 236326 w 607639"/>
                  <a:gd name="connsiteY60" fmla="*/ 21066 h 426991"/>
                  <a:gd name="connsiteX61" fmla="*/ 236326 w 607639"/>
                  <a:gd name="connsiteY61" fmla="*/ 111021 h 426991"/>
                  <a:gd name="connsiteX62" fmla="*/ 371758 w 607639"/>
                  <a:gd name="connsiteY62" fmla="*/ 111021 h 426991"/>
                  <a:gd name="connsiteX63" fmla="*/ 372380 w 607639"/>
                  <a:gd name="connsiteY63" fmla="*/ 21066 h 426991"/>
                  <a:gd name="connsiteX64" fmla="*/ 237127 w 607639"/>
                  <a:gd name="connsiteY64" fmla="*/ 21066 h 426991"/>
                  <a:gd name="connsiteX65" fmla="*/ 237750 w 607639"/>
                  <a:gd name="connsiteY65" fmla="*/ 0 h 426991"/>
                  <a:gd name="connsiteX66" fmla="*/ 372647 w 607639"/>
                  <a:gd name="connsiteY66" fmla="*/ 0 h 426991"/>
                  <a:gd name="connsiteX67" fmla="*/ 393825 w 607639"/>
                  <a:gd name="connsiteY67" fmla="*/ 21066 h 426991"/>
                  <a:gd name="connsiteX68" fmla="*/ 393825 w 607639"/>
                  <a:gd name="connsiteY68" fmla="*/ 111021 h 426991"/>
                  <a:gd name="connsiteX69" fmla="*/ 372647 w 607639"/>
                  <a:gd name="connsiteY69" fmla="*/ 134843 h 426991"/>
                  <a:gd name="connsiteX70" fmla="*/ 315076 w 607639"/>
                  <a:gd name="connsiteY70" fmla="*/ 134843 h 426991"/>
                  <a:gd name="connsiteX71" fmla="*/ 315076 w 607639"/>
                  <a:gd name="connsiteY71" fmla="*/ 191020 h 426991"/>
                  <a:gd name="connsiteX72" fmla="*/ 292563 w 607639"/>
                  <a:gd name="connsiteY72" fmla="*/ 191020 h 426991"/>
                  <a:gd name="connsiteX73" fmla="*/ 292563 w 607639"/>
                  <a:gd name="connsiteY73" fmla="*/ 134843 h 426991"/>
                  <a:gd name="connsiteX74" fmla="*/ 237750 w 607639"/>
                  <a:gd name="connsiteY74" fmla="*/ 134843 h 426991"/>
                  <a:gd name="connsiteX75" fmla="*/ 213813 w 607639"/>
                  <a:gd name="connsiteY75" fmla="*/ 111021 h 426991"/>
                  <a:gd name="connsiteX76" fmla="*/ 213813 w 607639"/>
                  <a:gd name="connsiteY76" fmla="*/ 21066 h 426991"/>
                  <a:gd name="connsiteX77" fmla="*/ 237750 w 607639"/>
                  <a:gd name="connsiteY77" fmla="*/ 0 h 42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607639" h="426991">
                    <a:moveTo>
                      <a:pt x="450100" y="313203"/>
                    </a:moveTo>
                    <a:lnTo>
                      <a:pt x="450100" y="403167"/>
                    </a:lnTo>
                    <a:lnTo>
                      <a:pt x="585744" y="403167"/>
                    </a:lnTo>
                    <a:lnTo>
                      <a:pt x="586100" y="313203"/>
                    </a:lnTo>
                    <a:lnTo>
                      <a:pt x="530294" y="313203"/>
                    </a:lnTo>
                    <a:cubicBezTo>
                      <a:pt x="530294" y="313203"/>
                      <a:pt x="530116" y="313203"/>
                      <a:pt x="530116" y="313203"/>
                    </a:cubicBezTo>
                    <a:cubicBezTo>
                      <a:pt x="530027" y="313203"/>
                      <a:pt x="529849" y="313203"/>
                      <a:pt x="529760" y="313203"/>
                    </a:cubicBezTo>
                    <a:lnTo>
                      <a:pt x="450901" y="313203"/>
                    </a:lnTo>
                    <a:close/>
                    <a:moveTo>
                      <a:pt x="236309" y="313203"/>
                    </a:moveTo>
                    <a:lnTo>
                      <a:pt x="236309" y="403167"/>
                    </a:lnTo>
                    <a:lnTo>
                      <a:pt x="371953" y="403167"/>
                    </a:lnTo>
                    <a:lnTo>
                      <a:pt x="372754" y="313203"/>
                    </a:lnTo>
                    <a:lnTo>
                      <a:pt x="237110" y="313203"/>
                    </a:lnTo>
                    <a:close/>
                    <a:moveTo>
                      <a:pt x="22519" y="313203"/>
                    </a:moveTo>
                    <a:lnTo>
                      <a:pt x="22519" y="403167"/>
                    </a:lnTo>
                    <a:lnTo>
                      <a:pt x="158163" y="403167"/>
                    </a:lnTo>
                    <a:lnTo>
                      <a:pt x="158964" y="313203"/>
                    </a:lnTo>
                    <a:lnTo>
                      <a:pt x="91498" y="313203"/>
                    </a:lnTo>
                    <a:cubicBezTo>
                      <a:pt x="91409" y="313203"/>
                      <a:pt x="91320" y="313203"/>
                      <a:pt x="91231" y="313203"/>
                    </a:cubicBezTo>
                    <a:cubicBezTo>
                      <a:pt x="91231" y="313203"/>
                      <a:pt x="90964" y="313203"/>
                      <a:pt x="90964" y="313203"/>
                    </a:cubicBezTo>
                    <a:lnTo>
                      <a:pt x="23320" y="313203"/>
                    </a:lnTo>
                    <a:close/>
                    <a:moveTo>
                      <a:pt x="91409" y="224751"/>
                    </a:moveTo>
                    <a:lnTo>
                      <a:pt x="530294" y="224751"/>
                    </a:lnTo>
                    <a:cubicBezTo>
                      <a:pt x="536435" y="224751"/>
                      <a:pt x="540084" y="228396"/>
                      <a:pt x="540084" y="234530"/>
                    </a:cubicBezTo>
                    <a:lnTo>
                      <a:pt x="540084" y="292135"/>
                    </a:lnTo>
                    <a:lnTo>
                      <a:pt x="586456" y="292135"/>
                    </a:lnTo>
                    <a:cubicBezTo>
                      <a:pt x="598917" y="292135"/>
                      <a:pt x="607639" y="300847"/>
                      <a:pt x="607639" y="313203"/>
                    </a:cubicBezTo>
                    <a:lnTo>
                      <a:pt x="607639" y="403167"/>
                    </a:lnTo>
                    <a:cubicBezTo>
                      <a:pt x="607639" y="415524"/>
                      <a:pt x="598917" y="426991"/>
                      <a:pt x="586456" y="426991"/>
                    </a:cubicBezTo>
                    <a:lnTo>
                      <a:pt x="451524" y="426991"/>
                    </a:lnTo>
                    <a:cubicBezTo>
                      <a:pt x="439152" y="426991"/>
                      <a:pt x="427582" y="415524"/>
                      <a:pt x="427582" y="403167"/>
                    </a:cubicBezTo>
                    <a:lnTo>
                      <a:pt x="427582" y="313203"/>
                    </a:lnTo>
                    <a:cubicBezTo>
                      <a:pt x="427582" y="300847"/>
                      <a:pt x="439152" y="292135"/>
                      <a:pt x="451524" y="292135"/>
                    </a:cubicBezTo>
                    <a:lnTo>
                      <a:pt x="517566" y="292135"/>
                    </a:lnTo>
                    <a:lnTo>
                      <a:pt x="517566" y="247242"/>
                    </a:lnTo>
                    <a:lnTo>
                      <a:pt x="315079" y="247242"/>
                    </a:lnTo>
                    <a:lnTo>
                      <a:pt x="315079" y="292135"/>
                    </a:lnTo>
                    <a:lnTo>
                      <a:pt x="372665" y="292135"/>
                    </a:lnTo>
                    <a:cubicBezTo>
                      <a:pt x="385126" y="292135"/>
                      <a:pt x="393849" y="300847"/>
                      <a:pt x="393849" y="313203"/>
                    </a:cubicBezTo>
                    <a:lnTo>
                      <a:pt x="393849" y="403167"/>
                    </a:lnTo>
                    <a:cubicBezTo>
                      <a:pt x="393849" y="415524"/>
                      <a:pt x="385126" y="426991"/>
                      <a:pt x="372665" y="426991"/>
                    </a:cubicBezTo>
                    <a:lnTo>
                      <a:pt x="237733" y="426991"/>
                    </a:lnTo>
                    <a:cubicBezTo>
                      <a:pt x="225362" y="426991"/>
                      <a:pt x="213791" y="415524"/>
                      <a:pt x="213791" y="403167"/>
                    </a:cubicBezTo>
                    <a:lnTo>
                      <a:pt x="213791" y="313203"/>
                    </a:lnTo>
                    <a:cubicBezTo>
                      <a:pt x="213791" y="300847"/>
                      <a:pt x="225362" y="292135"/>
                      <a:pt x="237733" y="292135"/>
                    </a:cubicBezTo>
                    <a:lnTo>
                      <a:pt x="292561" y="292135"/>
                    </a:lnTo>
                    <a:lnTo>
                      <a:pt x="292561" y="247242"/>
                    </a:lnTo>
                    <a:lnTo>
                      <a:pt x="101288" y="247242"/>
                    </a:lnTo>
                    <a:lnTo>
                      <a:pt x="101288" y="292135"/>
                    </a:lnTo>
                    <a:lnTo>
                      <a:pt x="158875" y="292135"/>
                    </a:lnTo>
                    <a:cubicBezTo>
                      <a:pt x="171335" y="292135"/>
                      <a:pt x="180058" y="300847"/>
                      <a:pt x="180058" y="313203"/>
                    </a:cubicBezTo>
                    <a:lnTo>
                      <a:pt x="180058" y="403167"/>
                    </a:lnTo>
                    <a:cubicBezTo>
                      <a:pt x="180058" y="415524"/>
                      <a:pt x="171335" y="426991"/>
                      <a:pt x="158875" y="426991"/>
                    </a:cubicBezTo>
                    <a:lnTo>
                      <a:pt x="24032" y="426991"/>
                    </a:lnTo>
                    <a:cubicBezTo>
                      <a:pt x="11571" y="426991"/>
                      <a:pt x="0" y="415524"/>
                      <a:pt x="0" y="403167"/>
                    </a:cubicBezTo>
                    <a:lnTo>
                      <a:pt x="0" y="313203"/>
                    </a:lnTo>
                    <a:cubicBezTo>
                      <a:pt x="0" y="300847"/>
                      <a:pt x="11571" y="292135"/>
                      <a:pt x="24032" y="292135"/>
                    </a:cubicBezTo>
                    <a:lnTo>
                      <a:pt x="78770" y="292135"/>
                    </a:lnTo>
                    <a:lnTo>
                      <a:pt x="78770" y="234530"/>
                    </a:lnTo>
                    <a:cubicBezTo>
                      <a:pt x="78770" y="228396"/>
                      <a:pt x="85178" y="224751"/>
                      <a:pt x="91409" y="224751"/>
                    </a:cubicBezTo>
                    <a:close/>
                    <a:moveTo>
                      <a:pt x="236326" y="21066"/>
                    </a:moveTo>
                    <a:lnTo>
                      <a:pt x="236326" y="111021"/>
                    </a:lnTo>
                    <a:lnTo>
                      <a:pt x="371758" y="111021"/>
                    </a:lnTo>
                    <a:lnTo>
                      <a:pt x="372380" y="21066"/>
                    </a:lnTo>
                    <a:lnTo>
                      <a:pt x="237127" y="21066"/>
                    </a:lnTo>
                    <a:close/>
                    <a:moveTo>
                      <a:pt x="237750" y="0"/>
                    </a:moveTo>
                    <a:lnTo>
                      <a:pt x="372647" y="0"/>
                    </a:lnTo>
                    <a:cubicBezTo>
                      <a:pt x="385105" y="0"/>
                      <a:pt x="393825" y="8711"/>
                      <a:pt x="393825" y="21066"/>
                    </a:cubicBezTo>
                    <a:lnTo>
                      <a:pt x="393825" y="111021"/>
                    </a:lnTo>
                    <a:cubicBezTo>
                      <a:pt x="393825" y="123376"/>
                      <a:pt x="385105" y="134843"/>
                      <a:pt x="372647" y="134843"/>
                    </a:cubicBezTo>
                    <a:lnTo>
                      <a:pt x="315076" y="134843"/>
                    </a:lnTo>
                    <a:lnTo>
                      <a:pt x="315076" y="191020"/>
                    </a:lnTo>
                    <a:lnTo>
                      <a:pt x="292563" y="191020"/>
                    </a:lnTo>
                    <a:lnTo>
                      <a:pt x="292563" y="134843"/>
                    </a:lnTo>
                    <a:lnTo>
                      <a:pt x="237750" y="134843"/>
                    </a:lnTo>
                    <a:cubicBezTo>
                      <a:pt x="225381" y="134843"/>
                      <a:pt x="213813" y="123376"/>
                      <a:pt x="213813" y="111021"/>
                    </a:cubicBezTo>
                    <a:lnTo>
                      <a:pt x="213813" y="21066"/>
                    </a:lnTo>
                    <a:cubicBezTo>
                      <a:pt x="213813" y="8711"/>
                      <a:pt x="225381" y="0"/>
                      <a:pt x="237750" y="0"/>
                    </a:cubicBezTo>
                    <a:close/>
                  </a:path>
                </a:pathLst>
              </a:custGeom>
              <a:solidFill>
                <a:schemeClr val="bg1">
                  <a:lumMod val="95000"/>
                  <a:alpha val="64000"/>
                </a:schemeClr>
              </a:solidFill>
              <a:ln>
                <a:noFill/>
              </a:ln>
            </p:spPr>
            <p:txBody>
              <a:bodyPr anchor="ctr"/>
              <a:lstStyle/>
              <a:p>
                <a:pPr algn="ctr"/>
                <a:endParaRPr sz="1350"/>
              </a:p>
            </p:txBody>
          </p:sp>
          <p:sp>
            <p:nvSpPr>
              <p:cNvPr id="11" name="işľïďe"/>
              <p:cNvSpPr/>
              <p:nvPr/>
            </p:nvSpPr>
            <p:spPr>
              <a:xfrm>
                <a:off x="9285526" y="2074468"/>
                <a:ext cx="1080000" cy="36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endParaRPr sz="1350"/>
              </a:p>
            </p:txBody>
          </p:sp>
          <p:sp>
            <p:nvSpPr>
              <p:cNvPr id="12" name="iṣ1íḍé"/>
              <p:cNvSpPr txBox="1"/>
              <p:nvPr/>
            </p:nvSpPr>
            <p:spPr>
              <a:xfrm>
                <a:off x="9469376" y="1185888"/>
                <a:ext cx="712301" cy="923293"/>
              </a:xfrm>
              <a:prstGeom prst="rect">
                <a:avLst/>
              </a:prstGeom>
              <a:noFill/>
            </p:spPr>
            <p:txBody>
              <a:bodyPr wrap="none" lIns="137132" tIns="68567" rIns="137132" bIns="68567" anchor="ctr" anchorCtr="0">
                <a:normAutofit/>
              </a:bodyPr>
              <a:lstStyle/>
              <a:p>
                <a:pPr algn="ctr"/>
                <a:r>
                  <a:rPr lang="en-US" sz="3600" dirty="0">
                    <a:solidFill>
                      <a:schemeClr val="accent1"/>
                    </a:solidFill>
                    <a:latin typeface="Impact" panose="020B0806030902050204" pitchFamily="34" charset="0"/>
                  </a:rPr>
                  <a:t>4</a:t>
                </a:r>
                <a:endParaRPr lang="en-US" sz="3600" dirty="0">
                  <a:solidFill>
                    <a:schemeClr val="accent1"/>
                  </a:solidFill>
                  <a:latin typeface="Impact" panose="020B0806030902050204" pitchFamily="34" charset="0"/>
                </a:endParaRPr>
              </a:p>
            </p:txBody>
          </p:sp>
        </p:grpSp>
        <p:cxnSp>
          <p:nvCxnSpPr>
            <p:cNvPr id="8" name="直接连接符 7"/>
            <p:cNvCxnSpPr/>
            <p:nvPr/>
          </p:nvCxnSpPr>
          <p:spPr>
            <a:xfrm>
              <a:off x="4251000" y="3564000"/>
              <a:ext cx="7269488" cy="0"/>
            </a:xfrm>
            <a:prstGeom prst="line">
              <a:avLst/>
            </a:prstGeom>
            <a:ln w="3175" cap="rnd">
              <a:gradFill flip="none" rotWithShape="1">
                <a:gsLst>
                  <a:gs pos="0">
                    <a:schemeClr val="bg1">
                      <a:lumMod val="75000"/>
                      <a:alpha val="0"/>
                    </a:schemeClr>
                  </a:gs>
                  <a:gs pos="50000">
                    <a:schemeClr val="bg1">
                      <a:lumMod val="75000"/>
                    </a:schemeClr>
                  </a:gs>
                  <a:gs pos="100000">
                    <a:schemeClr val="bg1">
                      <a:lumMod val="75000"/>
                      <a:alpha val="0"/>
                    </a:schemeClr>
                  </a:gs>
                </a:gsLst>
                <a:lin ang="0" scaled="1"/>
                <a:tileRect/>
              </a:gra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7640775" y="1123950"/>
              <a:ext cx="0" cy="5019675"/>
            </a:xfrm>
            <a:prstGeom prst="line">
              <a:avLst/>
            </a:prstGeom>
            <a:ln w="3175" cap="rnd">
              <a:gradFill flip="none" rotWithShape="1">
                <a:gsLst>
                  <a:gs pos="0">
                    <a:schemeClr val="bg1">
                      <a:lumMod val="75000"/>
                      <a:alpha val="0"/>
                    </a:schemeClr>
                  </a:gs>
                  <a:gs pos="50000">
                    <a:schemeClr val="bg1">
                      <a:lumMod val="75000"/>
                    </a:schemeClr>
                  </a:gs>
                  <a:gs pos="100000">
                    <a:schemeClr val="bg1">
                      <a:lumMod val="75000"/>
                      <a:alpha val="0"/>
                    </a:schemeClr>
                  </a:gs>
                </a:gsLst>
                <a:lin ang="5400000" scaled="1"/>
                <a:tileRect/>
              </a:gra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sp>
        <p:nvSpPr>
          <p:cNvPr id="36" name="iṣḷîdé"/>
          <p:cNvSpPr txBox="1"/>
          <p:nvPr/>
        </p:nvSpPr>
        <p:spPr bwMode="auto">
          <a:xfrm>
            <a:off x="7655443" y="2558130"/>
            <a:ext cx="2542442" cy="59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500" tIns="35100" rIns="67500" bIns="35100" anchor="ctr">
            <a:normAutofit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spcBef>
                <a:spcPct val="0"/>
              </a:spcBef>
            </a:pPr>
            <a:r>
              <a:rPr lang="en-US" altLang="zh-CN" b="1" dirty="0"/>
              <a:t>MTCA.4 LLRF</a:t>
            </a:r>
            <a:endParaRPr lang="en-US" altLang="zh-CN" b="1" dirty="0"/>
          </a:p>
          <a:p>
            <a:pPr algn="ctr">
              <a:spcBef>
                <a:spcPct val="0"/>
              </a:spcBef>
            </a:pPr>
            <a:r>
              <a:rPr lang="en-US" altLang="zh-CN" b="1" dirty="0"/>
              <a:t>System Hardware</a:t>
            </a:r>
            <a:endParaRPr lang="zh-CN" altLang="en-US" b="1" dirty="0"/>
          </a:p>
        </p:txBody>
      </p:sp>
      <p:sp>
        <p:nvSpPr>
          <p:cNvPr id="37" name="iṣḷîdé"/>
          <p:cNvSpPr txBox="1"/>
          <p:nvPr/>
        </p:nvSpPr>
        <p:spPr bwMode="auto">
          <a:xfrm>
            <a:off x="4390228" y="4529991"/>
            <a:ext cx="2916491" cy="609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500" tIns="35100" rIns="67500" bIns="3510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spcBef>
                <a:spcPct val="0"/>
              </a:spcBef>
            </a:pPr>
            <a:r>
              <a:rPr lang="en-US" altLang="zh-CN" b="1" dirty="0"/>
              <a:t>FPGA Framework &amp; Software Implementation</a:t>
            </a:r>
            <a:endParaRPr lang="zh-CN" altLang="en-US" b="1" dirty="0"/>
          </a:p>
        </p:txBody>
      </p:sp>
      <p:sp>
        <p:nvSpPr>
          <p:cNvPr id="39" name="iṣḷîdé"/>
          <p:cNvSpPr txBox="1"/>
          <p:nvPr/>
        </p:nvSpPr>
        <p:spPr bwMode="auto">
          <a:xfrm>
            <a:off x="7655443" y="4529992"/>
            <a:ext cx="2542442" cy="609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500" tIns="35100" rIns="67500" bIns="3510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spcBef>
                <a:spcPct val="0"/>
              </a:spcBef>
            </a:pPr>
            <a:r>
              <a:rPr lang="en-US" altLang="zh-CN" b="1" dirty="0"/>
              <a:t>Summary</a:t>
            </a:r>
            <a:endParaRPr lang="zh-CN" altLang="en-US" b="1"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Down-conversion Schemes</a:t>
            </a:r>
            <a:endParaRPr lang="zh-CN" altLang="en-US" dirty="0"/>
          </a:p>
        </p:txBody>
      </p:sp>
      <p:sp>
        <p:nvSpPr>
          <p:cNvPr id="4" name="灯片编号占位符 3"/>
          <p:cNvSpPr>
            <a:spLocks noGrp="1"/>
          </p:cNvSpPr>
          <p:nvPr>
            <p:ph type="sldNum" sz="quarter" idx="12"/>
          </p:nvPr>
        </p:nvSpPr>
        <p:spPr/>
        <p:txBody>
          <a:bodyPr/>
          <a:lstStyle/>
          <a:p>
            <a:fld id="{5DD3DB80-B894-403A-B48E-6FDC1A72010E}" type="slidenum">
              <a:rPr lang="zh-CN" altLang="en-US" smtClean="0"/>
            </a:fld>
            <a:endParaRPr lang="zh-CN" altLang="en-US"/>
          </a:p>
        </p:txBody>
      </p:sp>
      <p:pic>
        <p:nvPicPr>
          <p:cNvPr id="7" name="图片 6"/>
          <p:cNvPicPr>
            <a:picLocks noChangeAspect="1"/>
          </p:cNvPicPr>
          <p:nvPr/>
        </p:nvPicPr>
        <p:blipFill>
          <a:blip r:embed="rId1"/>
          <a:srcRect/>
          <a:stretch>
            <a:fillRect/>
          </a:stretch>
        </p:blipFill>
        <p:spPr>
          <a:xfrm>
            <a:off x="3212927" y="2649172"/>
            <a:ext cx="5082336" cy="3470035"/>
          </a:xfrm>
          <a:prstGeom prst="rect">
            <a:avLst/>
          </a:prstGeom>
        </p:spPr>
      </p:pic>
      <p:sp>
        <p:nvSpPr>
          <p:cNvPr id="8" name="矩形 7"/>
          <p:cNvSpPr/>
          <p:nvPr/>
        </p:nvSpPr>
        <p:spPr>
          <a:xfrm>
            <a:off x="4220160" y="4017321"/>
            <a:ext cx="3456384" cy="792088"/>
          </a:xfrm>
          <a:prstGeom prst="rect">
            <a:avLst/>
          </a:prstGeom>
          <a:noFill/>
          <a:ln w="28575" cmpd="sng">
            <a:solidFill>
              <a:schemeClr val="accent3">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4220160" y="4845413"/>
            <a:ext cx="3456384" cy="1332148"/>
          </a:xfrm>
          <a:prstGeom prst="rect">
            <a:avLst/>
          </a:prstGeom>
          <a:noFill/>
          <a:ln w="28575" cmpd="sng">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3360256" y="4017321"/>
            <a:ext cx="643880" cy="2160240"/>
          </a:xfrm>
          <a:prstGeom prst="rect">
            <a:avLst/>
          </a:prstGeom>
          <a:noFill/>
          <a:ln w="28575" cmpd="sng">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a:blip r:embed="rId2" cstate="hqprint"/>
          <a:stretch>
            <a:fillRect/>
          </a:stretch>
        </p:blipFill>
        <p:spPr>
          <a:xfrm>
            <a:off x="8612648" y="2632100"/>
            <a:ext cx="1431766" cy="1955276"/>
          </a:xfrm>
          <a:prstGeom prst="rect">
            <a:avLst/>
          </a:prstGeom>
        </p:spPr>
      </p:pic>
      <p:cxnSp>
        <p:nvCxnSpPr>
          <p:cNvPr id="13" name="直接箭头连接符 12"/>
          <p:cNvCxnSpPr/>
          <p:nvPr/>
        </p:nvCxnSpPr>
        <p:spPr>
          <a:xfrm flipH="1">
            <a:off x="7676544" y="3393717"/>
            <a:ext cx="936104" cy="1048583"/>
          </a:xfrm>
          <a:prstGeom prst="straightConnector1">
            <a:avLst/>
          </a:prstGeom>
          <a:ln w="508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a:stCxn id="11" idx="1"/>
            <a:endCxn id="9" idx="3"/>
          </p:cNvCxnSpPr>
          <p:nvPr/>
        </p:nvCxnSpPr>
        <p:spPr>
          <a:xfrm flipH="1">
            <a:off x="7676547" y="5348993"/>
            <a:ext cx="854739" cy="162497"/>
          </a:xfrm>
          <a:prstGeom prst="straightConnector1">
            <a:avLst/>
          </a:prstGeom>
          <a:ln w="508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a:off x="2453001" y="3609738"/>
            <a:ext cx="907255" cy="1371560"/>
          </a:xfrm>
          <a:prstGeom prst="straightConnector1">
            <a:avLst/>
          </a:prstGeom>
          <a:ln w="508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6648450" y="2046592"/>
            <a:ext cx="4065984" cy="615553"/>
          </a:xfrm>
          <a:prstGeom prst="rect">
            <a:avLst/>
          </a:prstGeom>
          <a:noFill/>
        </p:spPr>
        <p:txBody>
          <a:bodyPr wrap="square" rtlCol="0">
            <a:spAutoFit/>
          </a:bodyPr>
          <a:lstStyle/>
          <a:p>
            <a:pPr algn="ctr"/>
            <a:r>
              <a:rPr lang="en-US" altLang="zh-CN" b="1" dirty="0">
                <a:solidFill>
                  <a:srgbClr val="C00000"/>
                </a:solidFill>
              </a:rPr>
              <a:t>RTM Front-end</a:t>
            </a:r>
            <a:endParaRPr lang="en-US" altLang="zh-CN" b="1" dirty="0">
              <a:solidFill>
                <a:srgbClr val="C00000"/>
              </a:solidFill>
            </a:endParaRPr>
          </a:p>
          <a:p>
            <a:pPr algn="ctr"/>
            <a:r>
              <a:rPr lang="en-US" altLang="zh-CN" sz="1600" dirty="0">
                <a:latin typeface="ArialMT"/>
              </a:rPr>
              <a:t>500MHz to 6GHz Down/VM converter</a:t>
            </a:r>
            <a:endParaRPr lang="zh-CN" altLang="en-US" sz="1600" dirty="0"/>
          </a:p>
        </p:txBody>
      </p:sp>
      <p:sp>
        <p:nvSpPr>
          <p:cNvPr id="19" name="文本框 18"/>
          <p:cNvSpPr txBox="1"/>
          <p:nvPr/>
        </p:nvSpPr>
        <p:spPr>
          <a:xfrm>
            <a:off x="1116089" y="3942972"/>
            <a:ext cx="1634900" cy="646331"/>
          </a:xfrm>
          <a:prstGeom prst="rect">
            <a:avLst/>
          </a:prstGeom>
          <a:noFill/>
        </p:spPr>
        <p:txBody>
          <a:bodyPr wrap="square" rtlCol="0">
            <a:spAutoFit/>
          </a:bodyPr>
          <a:lstStyle/>
          <a:p>
            <a:pPr algn="ctr"/>
            <a:r>
              <a:rPr lang="en-US" altLang="zh-CN" b="1" dirty="0">
                <a:solidFill>
                  <a:srgbClr val="C00000"/>
                </a:solidFill>
              </a:rPr>
              <a:t>LO &amp; Clock</a:t>
            </a:r>
            <a:endParaRPr lang="en-US" altLang="zh-CN" b="1" dirty="0">
              <a:solidFill>
                <a:srgbClr val="C00000"/>
              </a:solidFill>
            </a:endParaRPr>
          </a:p>
          <a:p>
            <a:pPr algn="ctr"/>
            <a:r>
              <a:rPr lang="en-US" altLang="zh-CN" b="1" dirty="0">
                <a:solidFill>
                  <a:srgbClr val="C00000"/>
                </a:solidFill>
              </a:rPr>
              <a:t>Generator</a:t>
            </a:r>
            <a:endParaRPr lang="zh-CN" altLang="en-US" b="1" dirty="0">
              <a:solidFill>
                <a:srgbClr val="C00000"/>
              </a:solidFill>
            </a:endParaRPr>
          </a:p>
        </p:txBody>
      </p:sp>
      <p:pic>
        <p:nvPicPr>
          <p:cNvPr id="20" name="图片 19"/>
          <p:cNvPicPr>
            <a:picLocks noChangeAspect="1"/>
          </p:cNvPicPr>
          <p:nvPr/>
        </p:nvPicPr>
        <p:blipFill>
          <a:blip r:embed="rId3"/>
          <a:stretch>
            <a:fillRect/>
          </a:stretch>
        </p:blipFill>
        <p:spPr>
          <a:xfrm>
            <a:off x="902068" y="3193582"/>
            <a:ext cx="1993474" cy="611332"/>
          </a:xfrm>
          <a:prstGeom prst="rect">
            <a:avLst/>
          </a:prstGeom>
        </p:spPr>
      </p:pic>
      <p:sp>
        <p:nvSpPr>
          <p:cNvPr id="21" name="文本框 20"/>
          <p:cNvSpPr txBox="1"/>
          <p:nvPr/>
        </p:nvSpPr>
        <p:spPr>
          <a:xfrm>
            <a:off x="669925" y="1128423"/>
            <a:ext cx="10850561" cy="646331"/>
          </a:xfrm>
          <a:prstGeom prst="rect">
            <a:avLst/>
          </a:prstGeom>
          <a:noFill/>
        </p:spPr>
        <p:txBody>
          <a:bodyPr wrap="square">
            <a:spAutoFit/>
          </a:bodyPr>
          <a:lstStyle/>
          <a:p>
            <a:pPr marL="285750" indent="-285750">
              <a:buFont typeface="Arial" panose="020B0604020202020204" pitchFamily="34" charset="0"/>
              <a:buChar char="•"/>
            </a:pPr>
            <a:r>
              <a:rPr lang="en-US" altLang="zh-CN" dirty="0">
                <a:latin typeface="+mn-ea"/>
              </a:rPr>
              <a:t>For L, S, C band LLRF, RF signal is typically down-converted in RTM front-end</a:t>
            </a:r>
            <a:endParaRPr lang="en-US" altLang="zh-CN" dirty="0">
              <a:latin typeface="+mn-ea"/>
            </a:endParaRPr>
          </a:p>
          <a:p>
            <a:pPr marL="285750" indent="-285750">
              <a:buFont typeface="Arial" panose="020B0604020202020204" pitchFamily="34" charset="0"/>
              <a:buChar char="•"/>
            </a:pPr>
            <a:r>
              <a:rPr lang="en-US" altLang="zh-CN" dirty="0">
                <a:latin typeface="+mn-ea"/>
              </a:rPr>
              <a:t>For higher frequency (X-band) LLRF, conversion between X, S or C out of crate may required</a:t>
            </a:r>
            <a:endParaRPr lang="en-US" altLang="zh-CN" dirty="0">
              <a:latin typeface="+mn-ea"/>
            </a:endParaRPr>
          </a:p>
        </p:txBody>
      </p:sp>
      <p:pic>
        <p:nvPicPr>
          <p:cNvPr id="11" name="图片 10"/>
          <p:cNvPicPr>
            <a:picLocks noChangeAspect="1"/>
          </p:cNvPicPr>
          <p:nvPr/>
        </p:nvPicPr>
        <p:blipFill>
          <a:blip r:embed="rId4" cstate="hqprint"/>
          <a:stretch>
            <a:fillRect/>
          </a:stretch>
        </p:blipFill>
        <p:spPr>
          <a:xfrm>
            <a:off x="8531286" y="4336941"/>
            <a:ext cx="1341537" cy="2024103"/>
          </a:xfrm>
          <a:prstGeom prst="rect">
            <a:avLst/>
          </a:prstGeom>
        </p:spPr>
      </p:pic>
      <p:sp>
        <p:nvSpPr>
          <p:cNvPr id="17" name="文本框 16"/>
          <p:cNvSpPr txBox="1"/>
          <p:nvPr/>
        </p:nvSpPr>
        <p:spPr>
          <a:xfrm>
            <a:off x="6648450" y="6109029"/>
            <a:ext cx="3867150" cy="615553"/>
          </a:xfrm>
          <a:prstGeom prst="rect">
            <a:avLst/>
          </a:prstGeom>
          <a:noFill/>
        </p:spPr>
        <p:txBody>
          <a:bodyPr wrap="square" rtlCol="0">
            <a:spAutoFit/>
          </a:bodyPr>
          <a:lstStyle/>
          <a:p>
            <a:pPr algn="ctr"/>
            <a:r>
              <a:rPr lang="en-US" altLang="zh-CN" b="1" dirty="0">
                <a:solidFill>
                  <a:srgbClr val="C00000"/>
                </a:solidFill>
              </a:rPr>
              <a:t>AMC Digitizer</a:t>
            </a:r>
            <a:endParaRPr lang="en-US" altLang="zh-CN" b="1" dirty="0">
              <a:solidFill>
                <a:srgbClr val="C00000"/>
              </a:solidFill>
            </a:endParaRPr>
          </a:p>
          <a:p>
            <a:pPr algn="ctr"/>
            <a:r>
              <a:rPr lang="en-US" altLang="zh-CN" sz="1600" dirty="0"/>
              <a:t>10 channel 125MSPS/16Bit digitizer</a:t>
            </a:r>
            <a:endParaRPr lang="zh-CN" altLang="en-US" sz="16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Down-conversion Schemes</a:t>
            </a:r>
            <a:endParaRPr lang="zh-CN" altLang="en-US" dirty="0"/>
          </a:p>
        </p:txBody>
      </p:sp>
      <p:sp>
        <p:nvSpPr>
          <p:cNvPr id="4" name="灯片编号占位符 3"/>
          <p:cNvSpPr>
            <a:spLocks noGrp="1"/>
          </p:cNvSpPr>
          <p:nvPr>
            <p:ph type="sldNum" sz="quarter" idx="12"/>
          </p:nvPr>
        </p:nvSpPr>
        <p:spPr/>
        <p:txBody>
          <a:bodyPr/>
          <a:lstStyle/>
          <a:p>
            <a:fld id="{5DD3DB80-B894-403A-B48E-6FDC1A72010E}" type="slidenum">
              <a:rPr lang="zh-CN" altLang="en-US" smtClean="0"/>
            </a:fld>
            <a:endParaRPr lang="zh-CN" altLang="en-US"/>
          </a:p>
        </p:txBody>
      </p:sp>
      <p:pic>
        <p:nvPicPr>
          <p:cNvPr id="22" name="图片 21"/>
          <p:cNvPicPr>
            <a:picLocks noChangeAspect="1"/>
          </p:cNvPicPr>
          <p:nvPr/>
        </p:nvPicPr>
        <p:blipFill>
          <a:blip r:embed="rId1" cstate="print"/>
          <a:srcRect/>
          <a:stretch>
            <a:fillRect/>
          </a:stretch>
        </p:blipFill>
        <p:spPr bwMode="auto">
          <a:xfrm>
            <a:off x="2150336" y="3973286"/>
            <a:ext cx="1119064" cy="2616200"/>
          </a:xfrm>
          <a:prstGeom prst="rect">
            <a:avLst/>
          </a:prstGeom>
          <a:noFill/>
          <a:ln>
            <a:noFill/>
          </a:ln>
        </p:spPr>
      </p:pic>
      <p:pic>
        <p:nvPicPr>
          <p:cNvPr id="15" name="图片 14"/>
          <p:cNvPicPr>
            <a:picLocks noChangeAspect="1"/>
          </p:cNvPicPr>
          <p:nvPr/>
        </p:nvPicPr>
        <p:blipFill>
          <a:blip r:embed="rId2"/>
          <a:stretch>
            <a:fillRect/>
          </a:stretch>
        </p:blipFill>
        <p:spPr>
          <a:xfrm>
            <a:off x="3589364" y="3973286"/>
            <a:ext cx="1177052" cy="2616200"/>
          </a:xfrm>
          <a:prstGeom prst="rect">
            <a:avLst/>
          </a:prstGeom>
        </p:spPr>
      </p:pic>
      <p:pic>
        <p:nvPicPr>
          <p:cNvPr id="26" name="图片 25"/>
          <p:cNvPicPr>
            <a:picLocks noChangeAspect="1"/>
          </p:cNvPicPr>
          <p:nvPr/>
        </p:nvPicPr>
        <p:blipFill>
          <a:blip r:embed="rId3" cstate="hqprint"/>
          <a:stretch>
            <a:fillRect/>
          </a:stretch>
        </p:blipFill>
        <p:spPr>
          <a:xfrm>
            <a:off x="2688589" y="1576613"/>
            <a:ext cx="3320505" cy="1867785"/>
          </a:xfrm>
          <a:prstGeom prst="rect">
            <a:avLst/>
          </a:prstGeom>
        </p:spPr>
      </p:pic>
      <p:pic>
        <p:nvPicPr>
          <p:cNvPr id="27" name="图片 26"/>
          <p:cNvPicPr>
            <a:picLocks noChangeAspect="1"/>
          </p:cNvPicPr>
          <p:nvPr/>
        </p:nvPicPr>
        <p:blipFill rotWithShape="1">
          <a:blip r:embed="rId4" cstate="hqprint"/>
          <a:srcRect/>
          <a:stretch>
            <a:fillRect/>
          </a:stretch>
        </p:blipFill>
        <p:spPr>
          <a:xfrm rot="5400000">
            <a:off x="-87315" y="4713090"/>
            <a:ext cx="2616201" cy="1136594"/>
          </a:xfrm>
          <a:prstGeom prst="rect">
            <a:avLst/>
          </a:prstGeom>
        </p:spPr>
      </p:pic>
      <p:sp>
        <p:nvSpPr>
          <p:cNvPr id="29" name="文本框 28"/>
          <p:cNvSpPr txBox="1"/>
          <p:nvPr/>
        </p:nvSpPr>
        <p:spPr>
          <a:xfrm>
            <a:off x="4877997" y="3774809"/>
            <a:ext cx="6887283" cy="3139321"/>
          </a:xfrm>
          <a:prstGeom prst="rect">
            <a:avLst/>
          </a:prstGeom>
          <a:noFill/>
        </p:spPr>
        <p:txBody>
          <a:bodyPr wrap="square">
            <a:spAutoFit/>
          </a:bodyPr>
          <a:lstStyle/>
          <a:p>
            <a:pPr marL="285750" indent="-285750">
              <a:buFont typeface="Wingdings" panose="05000000000000000000" pitchFamily="2" charset="2"/>
              <a:buChar char="n"/>
            </a:pPr>
            <a:r>
              <a:rPr lang="en-US" altLang="zh-CN" dirty="0"/>
              <a:t>Mature Down-Conversion Architecture</a:t>
            </a:r>
            <a:endParaRPr lang="en-US" altLang="zh-CN" dirty="0"/>
          </a:p>
          <a:p>
            <a:pPr marL="285750" indent="-285750">
              <a:buFont typeface="Arial" panose="020B0604020202020204" pitchFamily="34" charset="0"/>
              <a:buChar char="•"/>
            </a:pPr>
            <a:r>
              <a:rPr lang="en-US" altLang="zh-CN" sz="1600" dirty="0"/>
              <a:t>Proven design with widespread deployment in HEPS and BEPCII </a:t>
            </a:r>
            <a:r>
              <a:rPr lang="en-US" altLang="zh-CN" sz="1600" dirty="0" err="1"/>
              <a:t>Linac</a:t>
            </a:r>
            <a:endParaRPr lang="en-US" altLang="zh-CN" sz="1600" dirty="0"/>
          </a:p>
          <a:p>
            <a:pPr marL="285750" indent="-285750">
              <a:buFont typeface="Wingdings" panose="05000000000000000000" pitchFamily="2" charset="2"/>
              <a:buChar char="n"/>
            </a:pPr>
            <a:r>
              <a:rPr lang="en-US" altLang="zh-CN" dirty="0"/>
              <a:t>System Deployment</a:t>
            </a:r>
            <a:endParaRPr lang="en-US" altLang="zh-CN" dirty="0"/>
          </a:p>
          <a:p>
            <a:pPr marL="285750" indent="-285750">
              <a:buFont typeface="Arial" panose="020B0604020202020204" pitchFamily="34" charset="0"/>
              <a:buChar char="•"/>
            </a:pPr>
            <a:r>
              <a:rPr lang="en-US" altLang="zh-CN" sz="1600" dirty="0"/>
              <a:t>HEPS: 5 sets @ 2998.8 MHz</a:t>
            </a:r>
            <a:endParaRPr lang="en-US" altLang="zh-CN" sz="1600" dirty="0"/>
          </a:p>
          <a:p>
            <a:pPr marL="285750" indent="-285750">
              <a:buFont typeface="Arial" panose="020B0604020202020204" pitchFamily="34" charset="0"/>
              <a:buChar char="•"/>
            </a:pPr>
            <a:r>
              <a:rPr lang="en-US" altLang="zh-CN" sz="1600" dirty="0"/>
              <a:t>BEPCII: 22 sets @ 2856 MHz</a:t>
            </a:r>
            <a:endParaRPr lang="en-US" altLang="zh-CN" sz="1600" dirty="0"/>
          </a:p>
          <a:p>
            <a:pPr marL="285750" indent="-285750">
              <a:buFont typeface="Wingdings" panose="05000000000000000000" pitchFamily="2" charset="2"/>
              <a:buChar char="n"/>
            </a:pPr>
            <a:r>
              <a:rPr lang="en-US" altLang="zh-CN" dirty="0"/>
              <a:t>Hardware Configuration</a:t>
            </a:r>
            <a:endParaRPr lang="en-US" altLang="zh-CN" dirty="0"/>
          </a:p>
          <a:p>
            <a:pPr marL="285750" indent="-285750">
              <a:buFont typeface="Arial" panose="020B0604020202020204" pitchFamily="34" charset="0"/>
              <a:buChar char="•"/>
            </a:pPr>
            <a:r>
              <a:rPr lang="en-US" altLang="zh-CN" sz="1600" dirty="0"/>
              <a:t>Chassis: 3U / 9U</a:t>
            </a:r>
            <a:endParaRPr lang="en-US" altLang="zh-CN" sz="1600" dirty="0"/>
          </a:p>
          <a:p>
            <a:pPr marL="285750" indent="-285750">
              <a:buFont typeface="Arial" panose="020B0604020202020204" pitchFamily="34" charset="0"/>
              <a:buChar char="•"/>
            </a:pPr>
            <a:r>
              <a:rPr lang="en-US" altLang="zh-CN" sz="1600" dirty="0"/>
              <a:t>Control: 1 CPU / PS / MCH</a:t>
            </a:r>
            <a:endParaRPr lang="en-US" altLang="zh-CN" sz="1600" dirty="0"/>
          </a:p>
          <a:p>
            <a:pPr marL="285750" indent="-285750">
              <a:buFont typeface="Arial" panose="020B0604020202020204" pitchFamily="34" charset="0"/>
              <a:buChar char="•"/>
            </a:pPr>
            <a:r>
              <a:rPr lang="en-US" altLang="zh-CN" sz="1600" dirty="0"/>
              <a:t>Digitizer: 1 × SIS8300L2</a:t>
            </a:r>
            <a:endParaRPr lang="en-US" altLang="zh-CN" sz="1600" dirty="0"/>
          </a:p>
          <a:p>
            <a:pPr marL="285750" indent="-285750">
              <a:buFont typeface="Arial" panose="020B0604020202020204" pitchFamily="34" charset="0"/>
              <a:buChar char="•"/>
            </a:pPr>
            <a:r>
              <a:rPr lang="en-US" altLang="zh-CN" sz="1600" dirty="0"/>
              <a:t>Custom RTMs: wideband (650 MHz – 6 GHz)</a:t>
            </a:r>
            <a:endParaRPr lang="en-US" altLang="zh-CN" sz="1600" dirty="0"/>
          </a:p>
          <a:p>
            <a:pPr marL="285750" indent="-285750">
              <a:buFont typeface="Arial" panose="020B0604020202020204" pitchFamily="34" charset="0"/>
              <a:buChar char="•"/>
            </a:pPr>
            <a:r>
              <a:rPr lang="en-US" altLang="zh-CN" sz="1600" dirty="0"/>
              <a:t>1 × Trigger Distribution AMC Board</a:t>
            </a:r>
            <a:endParaRPr lang="en-US" altLang="zh-CN" sz="1600" dirty="0"/>
          </a:p>
          <a:p>
            <a:pPr marL="285750" indent="-285750">
              <a:buFont typeface="Arial" panose="020B0604020202020204" pitchFamily="34" charset="0"/>
              <a:buChar char="•"/>
            </a:pPr>
            <a:r>
              <a:rPr lang="en-US" altLang="zh-CN" sz="1600" dirty="0"/>
              <a:t>1 × SSA</a:t>
            </a:r>
            <a:endParaRPr lang="zh-CN" altLang="en-US" sz="1600" dirty="0"/>
          </a:p>
        </p:txBody>
      </p:sp>
      <p:pic>
        <p:nvPicPr>
          <p:cNvPr id="31" name="图片 30"/>
          <p:cNvPicPr>
            <a:picLocks noChangeAspect="1"/>
          </p:cNvPicPr>
          <p:nvPr/>
        </p:nvPicPr>
        <p:blipFill rotWithShape="1">
          <a:blip r:embed="rId5" cstate="hqprint"/>
          <a:srcRect l="1963" t="1587" r="6426" b="4814"/>
          <a:stretch>
            <a:fillRect/>
          </a:stretch>
        </p:blipFill>
        <p:spPr>
          <a:xfrm>
            <a:off x="6220785" y="1576610"/>
            <a:ext cx="2945278" cy="1900078"/>
          </a:xfrm>
          <a:prstGeom prst="rect">
            <a:avLst/>
          </a:prstGeom>
        </p:spPr>
      </p:pic>
      <p:sp>
        <p:nvSpPr>
          <p:cNvPr id="33" name="文本框 32"/>
          <p:cNvSpPr txBox="1"/>
          <p:nvPr/>
        </p:nvSpPr>
        <p:spPr>
          <a:xfrm>
            <a:off x="3067328" y="3444395"/>
            <a:ext cx="2563025" cy="369332"/>
          </a:xfrm>
          <a:prstGeom prst="rect">
            <a:avLst/>
          </a:prstGeom>
          <a:noFill/>
        </p:spPr>
        <p:txBody>
          <a:bodyPr wrap="square">
            <a:spAutoFit/>
          </a:bodyPr>
          <a:lstStyle/>
          <a:p>
            <a:pPr algn="ctr"/>
            <a:r>
              <a:rPr lang="en-US" altLang="zh-CN" dirty="0"/>
              <a:t>HEPS 500MeV LINAC</a:t>
            </a:r>
            <a:endParaRPr lang="zh-CN" altLang="en-US" dirty="0"/>
          </a:p>
        </p:txBody>
      </p:sp>
      <p:sp>
        <p:nvSpPr>
          <p:cNvPr id="34" name="文本框 33"/>
          <p:cNvSpPr txBox="1"/>
          <p:nvPr/>
        </p:nvSpPr>
        <p:spPr>
          <a:xfrm>
            <a:off x="6274462" y="3444607"/>
            <a:ext cx="2837929" cy="369332"/>
          </a:xfrm>
          <a:prstGeom prst="rect">
            <a:avLst/>
          </a:prstGeom>
          <a:noFill/>
        </p:spPr>
        <p:txBody>
          <a:bodyPr wrap="square">
            <a:spAutoFit/>
          </a:bodyPr>
          <a:lstStyle/>
          <a:p>
            <a:pPr algn="ctr"/>
            <a:r>
              <a:rPr lang="en-US" altLang="zh-CN" dirty="0"/>
              <a:t>BEPCII 2.5GeV LINAC</a:t>
            </a:r>
            <a:endParaRPr lang="zh-CN" altLang="en-US" dirty="0"/>
          </a:p>
        </p:txBody>
      </p:sp>
      <p:sp>
        <p:nvSpPr>
          <p:cNvPr id="35" name="文本框 34"/>
          <p:cNvSpPr txBox="1"/>
          <p:nvPr/>
        </p:nvSpPr>
        <p:spPr>
          <a:xfrm>
            <a:off x="669925" y="1137908"/>
            <a:ext cx="10850561" cy="369332"/>
          </a:xfrm>
          <a:prstGeom prst="rect">
            <a:avLst/>
          </a:prstGeom>
          <a:noFill/>
        </p:spPr>
        <p:txBody>
          <a:bodyPr wrap="square">
            <a:spAutoFit/>
          </a:bodyPr>
          <a:lstStyle/>
          <a:p>
            <a:pPr marL="285750" indent="-285750">
              <a:buFont typeface="Wingdings" panose="05000000000000000000" pitchFamily="2" charset="2"/>
              <a:buChar char="n"/>
            </a:pPr>
            <a:r>
              <a:rPr lang="en-US" altLang="zh-CN" dirty="0"/>
              <a:t>Down-Conversion Architecture for S-band LLRF at IHEP</a:t>
            </a:r>
            <a:endParaRPr lang="zh-CN" alt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Down-conversion Schemes with RF Backplane</a:t>
            </a:r>
            <a:endParaRPr lang="zh-CN" altLang="en-US" dirty="0"/>
          </a:p>
        </p:txBody>
      </p:sp>
      <p:sp>
        <p:nvSpPr>
          <p:cNvPr id="4" name="灯片编号占位符 3"/>
          <p:cNvSpPr>
            <a:spLocks noGrp="1"/>
          </p:cNvSpPr>
          <p:nvPr>
            <p:ph type="sldNum" sz="quarter" idx="12"/>
          </p:nvPr>
        </p:nvSpPr>
        <p:spPr/>
        <p:txBody>
          <a:bodyPr/>
          <a:lstStyle/>
          <a:p>
            <a:fld id="{5DD3DB80-B894-403A-B48E-6FDC1A72010E}" type="slidenum">
              <a:rPr lang="zh-CN" altLang="en-US" smtClean="0"/>
            </a:fld>
            <a:endParaRPr lang="zh-CN" altLang="en-US"/>
          </a:p>
        </p:txBody>
      </p:sp>
      <p:pic>
        <p:nvPicPr>
          <p:cNvPr id="15" name="图片 14"/>
          <p:cNvPicPr>
            <a:picLocks noChangeAspect="1"/>
          </p:cNvPicPr>
          <p:nvPr/>
        </p:nvPicPr>
        <p:blipFill>
          <a:blip r:embed="rId1"/>
          <a:stretch>
            <a:fillRect/>
          </a:stretch>
        </p:blipFill>
        <p:spPr>
          <a:xfrm>
            <a:off x="6435352" y="3836084"/>
            <a:ext cx="847392" cy="1901237"/>
          </a:xfrm>
          <a:prstGeom prst="rect">
            <a:avLst/>
          </a:prstGeom>
        </p:spPr>
      </p:pic>
      <p:pic>
        <p:nvPicPr>
          <p:cNvPr id="18" name="图片 17"/>
          <p:cNvPicPr>
            <a:picLocks noChangeAspect="1"/>
          </p:cNvPicPr>
          <p:nvPr/>
        </p:nvPicPr>
        <p:blipFill>
          <a:blip r:embed="rId2" cstate="hqprint"/>
          <a:stretch>
            <a:fillRect/>
          </a:stretch>
        </p:blipFill>
        <p:spPr>
          <a:xfrm>
            <a:off x="417513" y="4981935"/>
            <a:ext cx="3627817" cy="1601578"/>
          </a:xfrm>
          <a:prstGeom prst="rect">
            <a:avLst/>
          </a:prstGeom>
        </p:spPr>
      </p:pic>
      <p:pic>
        <p:nvPicPr>
          <p:cNvPr id="19" name="Grafik 4"/>
          <p:cNvPicPr>
            <a:picLocks noChangeAspect="1"/>
          </p:cNvPicPr>
          <p:nvPr/>
        </p:nvPicPr>
        <p:blipFill>
          <a:blip r:embed="rId3"/>
          <a:stretch>
            <a:fillRect/>
          </a:stretch>
        </p:blipFill>
        <p:spPr>
          <a:xfrm rot="5400000">
            <a:off x="1443433" y="2465410"/>
            <a:ext cx="1638997" cy="3690838"/>
          </a:xfrm>
          <a:prstGeom prst="rect">
            <a:avLst/>
          </a:prstGeom>
        </p:spPr>
      </p:pic>
      <p:sp>
        <p:nvSpPr>
          <p:cNvPr id="21" name="文本框 20"/>
          <p:cNvSpPr txBox="1"/>
          <p:nvPr/>
        </p:nvSpPr>
        <p:spPr>
          <a:xfrm>
            <a:off x="4179558" y="5952538"/>
            <a:ext cx="1753745" cy="307777"/>
          </a:xfrm>
          <a:prstGeom prst="rect">
            <a:avLst/>
          </a:prstGeom>
          <a:noFill/>
        </p:spPr>
        <p:txBody>
          <a:bodyPr wrap="square">
            <a:spAutoFit/>
          </a:bodyPr>
          <a:lstStyle/>
          <a:p>
            <a:pPr algn="ctr"/>
            <a:r>
              <a:rPr lang="zh-CN" altLang="en-US" sz="1400" dirty="0"/>
              <a:t>DRTM-LOG1300</a:t>
            </a:r>
            <a:endParaRPr lang="zh-CN" altLang="en-US" sz="1400" dirty="0"/>
          </a:p>
        </p:txBody>
      </p:sp>
      <p:sp>
        <p:nvSpPr>
          <p:cNvPr id="22" name="文本框 21"/>
          <p:cNvSpPr txBox="1"/>
          <p:nvPr/>
        </p:nvSpPr>
        <p:spPr>
          <a:xfrm>
            <a:off x="5798752" y="5828986"/>
            <a:ext cx="2003493" cy="523220"/>
          </a:xfrm>
          <a:prstGeom prst="rect">
            <a:avLst/>
          </a:prstGeom>
          <a:noFill/>
        </p:spPr>
        <p:txBody>
          <a:bodyPr wrap="square">
            <a:spAutoFit/>
          </a:bodyPr>
          <a:lstStyle/>
          <a:p>
            <a:pPr algn="ctr"/>
            <a:r>
              <a:rPr lang="en-US" altLang="zh-CN" sz="1400" dirty="0"/>
              <a:t>eRTM-508MHz</a:t>
            </a:r>
            <a:endParaRPr lang="en-US" altLang="zh-CN" sz="1400" dirty="0"/>
          </a:p>
          <a:p>
            <a:pPr algn="ctr"/>
            <a:r>
              <a:rPr lang="en-US" altLang="zh-CN" sz="1400" dirty="0" err="1"/>
              <a:t>Candox</a:t>
            </a:r>
            <a:r>
              <a:rPr lang="en-US" altLang="zh-CN" sz="1400" dirty="0"/>
              <a:t> Systems, Inc.</a:t>
            </a:r>
            <a:endParaRPr lang="zh-CN" altLang="en-US" sz="1400" dirty="0"/>
          </a:p>
        </p:txBody>
      </p:sp>
      <p:sp>
        <p:nvSpPr>
          <p:cNvPr id="24" name="文本框 23"/>
          <p:cNvSpPr txBox="1"/>
          <p:nvPr/>
        </p:nvSpPr>
        <p:spPr>
          <a:xfrm>
            <a:off x="669925" y="1120679"/>
            <a:ext cx="10850562" cy="2138214"/>
          </a:xfrm>
          <a:prstGeom prst="rect">
            <a:avLst/>
          </a:prstGeom>
          <a:noFill/>
        </p:spPr>
        <p:txBody>
          <a:bodyPr wrap="square">
            <a:spAutoFit/>
          </a:bodyPr>
          <a:lstStyle/>
          <a:p>
            <a:pPr marL="285750" indent="-285750">
              <a:lnSpc>
                <a:spcPct val="125000"/>
              </a:lnSpc>
              <a:buFont typeface="Arial" panose="020B0604020202020204" pitchFamily="34" charset="0"/>
              <a:buChar char="•"/>
            </a:pPr>
            <a:r>
              <a:rPr lang="en-US" altLang="zh-CN" dirty="0">
                <a:latin typeface="+mn-ea"/>
              </a:rPr>
              <a:t>RF backplane introduced in MicroTCA 4.1</a:t>
            </a:r>
            <a:endParaRPr lang="en-US" altLang="zh-CN" dirty="0">
              <a:latin typeface="+mn-ea"/>
            </a:endParaRPr>
          </a:p>
          <a:p>
            <a:pPr marL="285750" indent="-285750">
              <a:lnSpc>
                <a:spcPct val="125000"/>
              </a:lnSpc>
              <a:buFont typeface="Arial" panose="020B0604020202020204" pitchFamily="34" charset="0"/>
              <a:buChar char="•"/>
            </a:pPr>
            <a:r>
              <a:rPr lang="en-US" altLang="zh-CN" dirty="0">
                <a:latin typeface="+mn-ea"/>
              </a:rPr>
              <a:t>Extra slots for RF/clock signal generation and distribution modules, supports up to 3 extended RTMs (RTMs without AMC)</a:t>
            </a:r>
            <a:endParaRPr lang="en-US" altLang="zh-CN" dirty="0">
              <a:latin typeface="+mn-ea"/>
            </a:endParaRPr>
          </a:p>
          <a:p>
            <a:pPr marL="285750" indent="-285750">
              <a:lnSpc>
                <a:spcPct val="125000"/>
              </a:lnSpc>
              <a:buFont typeface="Arial" panose="020B0604020202020204" pitchFamily="34" charset="0"/>
              <a:buChar char="•"/>
            </a:pPr>
            <a:r>
              <a:rPr lang="en-US" altLang="zh-CN" dirty="0">
                <a:latin typeface="+mn-ea"/>
              </a:rPr>
              <a:t>Up to 2 power supply RTMs with low-noise, separated, analog, bipolar power distribution</a:t>
            </a:r>
            <a:endParaRPr lang="en-US" altLang="zh-CN" dirty="0">
              <a:latin typeface="+mn-ea"/>
            </a:endParaRPr>
          </a:p>
          <a:p>
            <a:pPr marL="285750" indent="-285750">
              <a:lnSpc>
                <a:spcPct val="125000"/>
              </a:lnSpc>
              <a:buFont typeface="Arial" panose="020B0604020202020204" pitchFamily="34" charset="0"/>
              <a:buChar char="•"/>
            </a:pPr>
            <a:r>
              <a:rPr lang="en-US" altLang="zh-CN" dirty="0">
                <a:latin typeface="+mn-ea"/>
              </a:rPr>
              <a:t>RF signal distribution over backplane, eliminates RF coaxial cable, more compact system, improves reliability</a:t>
            </a:r>
            <a:endParaRPr lang="zh-CN" altLang="en-US" dirty="0">
              <a:latin typeface="+mn-ea"/>
            </a:endParaRPr>
          </a:p>
        </p:txBody>
      </p:sp>
      <p:pic>
        <p:nvPicPr>
          <p:cNvPr id="25" name="图片 24"/>
          <p:cNvPicPr>
            <a:picLocks noChangeAspect="1"/>
          </p:cNvPicPr>
          <p:nvPr/>
        </p:nvPicPr>
        <p:blipFill>
          <a:blip r:embed="rId4" cstate="hqprint"/>
          <a:stretch>
            <a:fillRect/>
          </a:stretch>
        </p:blipFill>
        <p:spPr>
          <a:xfrm>
            <a:off x="4456060" y="3931294"/>
            <a:ext cx="1300589" cy="1932046"/>
          </a:xfrm>
          <a:prstGeom prst="rect">
            <a:avLst/>
          </a:prstGeom>
        </p:spPr>
      </p:pic>
      <p:pic>
        <p:nvPicPr>
          <p:cNvPr id="5" name="图片 4"/>
          <p:cNvPicPr>
            <a:picLocks noChangeAspect="1"/>
          </p:cNvPicPr>
          <p:nvPr/>
        </p:nvPicPr>
        <p:blipFill>
          <a:blip r:embed="rId5" cstate="hqprint"/>
          <a:stretch>
            <a:fillRect/>
          </a:stretch>
        </p:blipFill>
        <p:spPr>
          <a:xfrm>
            <a:off x="7733218" y="3423130"/>
            <a:ext cx="4041269" cy="1880013"/>
          </a:xfrm>
          <a:prstGeom prst="rect">
            <a:avLst/>
          </a:prstGeom>
        </p:spPr>
      </p:pic>
      <p:sp>
        <p:nvSpPr>
          <p:cNvPr id="13" name="文本框 12"/>
          <p:cNvSpPr txBox="1"/>
          <p:nvPr/>
        </p:nvSpPr>
        <p:spPr>
          <a:xfrm>
            <a:off x="7909872" y="5303143"/>
            <a:ext cx="4417187" cy="1538883"/>
          </a:xfrm>
          <a:prstGeom prst="rect">
            <a:avLst/>
          </a:prstGeom>
          <a:noFill/>
        </p:spPr>
        <p:txBody>
          <a:bodyPr wrap="square">
            <a:spAutoFit/>
          </a:bodyPr>
          <a:lstStyle/>
          <a:p>
            <a:pPr algn="ctr"/>
            <a:r>
              <a:rPr lang="en-US" altLang="zh-CN" sz="1400" dirty="0"/>
              <a:t>LO-RTM at IHEP</a:t>
            </a:r>
            <a:endParaRPr lang="en-US" altLang="zh-CN" sz="1400" dirty="0"/>
          </a:p>
          <a:p>
            <a:pPr algn="ctr"/>
            <a:endParaRPr lang="en-US" altLang="zh-CN" sz="1400" dirty="0"/>
          </a:p>
          <a:p>
            <a:r>
              <a:rPr lang="en-US" altLang="zh-CN" b="1" dirty="0"/>
              <a:t>See report this afternoon:</a:t>
            </a:r>
            <a:endParaRPr lang="en-US" altLang="zh-CN" b="1" dirty="0"/>
          </a:p>
          <a:p>
            <a:r>
              <a:rPr lang="en-US" altLang="zh-CN" sz="1600" b="1" dirty="0"/>
              <a:t>LO&amp;CLK distribution RTM board development progress</a:t>
            </a:r>
            <a:endParaRPr lang="en-US" altLang="zh-CN" sz="1600" b="1" dirty="0"/>
          </a:p>
          <a:p>
            <a:r>
              <a:rPr lang="en-US" altLang="zh-CN" sz="1600" b="1" i="1" dirty="0" err="1">
                <a:solidFill>
                  <a:srgbClr val="253F08"/>
                </a:solidFill>
                <a:effectLst/>
                <a:latin typeface="Liberation Sans"/>
              </a:rPr>
              <a:t>Xinpeng</a:t>
            </a:r>
            <a:r>
              <a:rPr lang="en-US" altLang="zh-CN" sz="1600" b="1" i="1" dirty="0">
                <a:solidFill>
                  <a:srgbClr val="253F08"/>
                </a:solidFill>
                <a:effectLst/>
                <a:latin typeface="Liberation Sans"/>
              </a:rPr>
              <a:t> MA</a:t>
            </a:r>
            <a:endParaRPr lang="en-US" altLang="zh-CN" sz="1400" b="1" i="1" dirty="0">
              <a:solidFill>
                <a:srgbClr val="253F08"/>
              </a:solidFill>
              <a:effectLst/>
              <a:latin typeface="Liberation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Cavity Tuning</a:t>
            </a:r>
            <a:endParaRPr lang="zh-CN" altLang="en-US" dirty="0"/>
          </a:p>
        </p:txBody>
      </p:sp>
      <p:pic>
        <p:nvPicPr>
          <p:cNvPr id="14" name="图片 13"/>
          <p:cNvPicPr>
            <a:picLocks noChangeAspect="1"/>
          </p:cNvPicPr>
          <p:nvPr/>
        </p:nvPicPr>
        <p:blipFill>
          <a:blip r:embed="rId1"/>
          <a:stretch>
            <a:fillRect/>
          </a:stretch>
        </p:blipFill>
        <p:spPr>
          <a:xfrm>
            <a:off x="5810717" y="1512297"/>
            <a:ext cx="3571472" cy="1897059"/>
          </a:xfrm>
          <a:prstGeom prst="rect">
            <a:avLst/>
          </a:prstGeom>
        </p:spPr>
      </p:pic>
      <p:sp>
        <p:nvSpPr>
          <p:cNvPr id="17" name="文本框 16"/>
          <p:cNvSpPr txBox="1"/>
          <p:nvPr/>
        </p:nvSpPr>
        <p:spPr>
          <a:xfrm>
            <a:off x="669925" y="1028704"/>
            <a:ext cx="10850563" cy="562783"/>
          </a:xfrm>
          <a:prstGeom prst="rect">
            <a:avLst/>
          </a:prstGeom>
          <a:noFill/>
        </p:spPr>
        <p:txBody>
          <a:bodyPr wrap="square" rtlCol="0">
            <a:spAutoFit/>
          </a:bodyPr>
          <a:lstStyle/>
          <a:p>
            <a:pPr marL="285750" indent="-285750">
              <a:lnSpc>
                <a:spcPct val="200000"/>
              </a:lnSpc>
              <a:buFont typeface="Wingdings" panose="05000000000000000000" pitchFamily="2" charset="2"/>
              <a:buChar char="n"/>
            </a:pPr>
            <a:r>
              <a:rPr lang="en-US" altLang="zh-CN" dirty="0">
                <a:latin typeface="+mn-ea"/>
              </a:rPr>
              <a:t>Piezo RTM</a:t>
            </a:r>
            <a:endParaRPr lang="en-US" altLang="zh-CN" dirty="0">
              <a:latin typeface="+mn-ea"/>
            </a:endParaRPr>
          </a:p>
        </p:txBody>
      </p:sp>
      <p:sp>
        <p:nvSpPr>
          <p:cNvPr id="13" name="灯片编号占位符 3"/>
          <p:cNvSpPr>
            <a:spLocks noGrp="1"/>
          </p:cNvSpPr>
          <p:nvPr>
            <p:ph type="sldNum" sz="quarter" idx="12"/>
          </p:nvPr>
        </p:nvSpPr>
        <p:spPr>
          <a:xfrm>
            <a:off x="7981949" y="6240467"/>
            <a:ext cx="2182416" cy="206381"/>
          </a:xfrm>
        </p:spPr>
        <p:txBody>
          <a:bodyPr/>
          <a:lstStyle/>
          <a:p>
            <a:fld id="{5DD3DB80-B894-403A-B48E-6FDC1A72010E}" type="slidenum">
              <a:rPr lang="zh-CN" altLang="en-US" smtClean="0"/>
            </a:fld>
            <a:endParaRPr lang="zh-CN" altLang="en-US"/>
          </a:p>
        </p:txBody>
      </p:sp>
      <p:pic>
        <p:nvPicPr>
          <p:cNvPr id="6146" name="Picture 2"/>
          <p:cNvPicPr>
            <a:picLocks noChangeAspect="1" noChangeArrowheads="1"/>
          </p:cNvPicPr>
          <p:nvPr/>
        </p:nvPicPr>
        <p:blipFill>
          <a:blip r:embed="rId2" cstate="hqprint"/>
          <a:srcRect/>
          <a:stretch>
            <a:fillRect/>
          </a:stretch>
        </p:blipFill>
        <p:spPr bwMode="auto">
          <a:xfrm>
            <a:off x="2192982" y="1589120"/>
            <a:ext cx="2636382" cy="1642247"/>
          </a:xfrm>
          <a:prstGeom prst="rect">
            <a:avLst/>
          </a:prstGeom>
          <a:noFill/>
          <a:extLst>
            <a:ext uri="{909E8E84-426E-40DD-AFC4-6F175D3DCCD1}">
              <a14:hiddenFill xmlns:a14="http://schemas.microsoft.com/office/drawing/2010/main">
                <a:solidFill>
                  <a:srgbClr val="FFFFFF"/>
                </a:solidFill>
              </a14:hiddenFill>
            </a:ext>
          </a:extLst>
        </p:spPr>
      </p:pic>
      <p:sp>
        <p:nvSpPr>
          <p:cNvPr id="21" name="文本框 20"/>
          <p:cNvSpPr txBox="1"/>
          <p:nvPr/>
        </p:nvSpPr>
        <p:spPr>
          <a:xfrm>
            <a:off x="2758963" y="3301531"/>
            <a:ext cx="1623743" cy="276999"/>
          </a:xfrm>
          <a:prstGeom prst="rect">
            <a:avLst/>
          </a:prstGeom>
          <a:noFill/>
        </p:spPr>
        <p:txBody>
          <a:bodyPr wrap="square">
            <a:spAutoFit/>
          </a:bodyPr>
          <a:lstStyle/>
          <a:p>
            <a:pPr algn="ctr" fontAlgn="base"/>
            <a:r>
              <a:rPr lang="en-US" altLang="zh-CN" sz="1200" dirty="0"/>
              <a:t>DRTM-PZT4</a:t>
            </a:r>
            <a:endParaRPr lang="en-US" altLang="zh-CN" sz="1200" dirty="0"/>
          </a:p>
        </p:txBody>
      </p:sp>
      <p:pic>
        <p:nvPicPr>
          <p:cNvPr id="6148" name="Picture 4" descr="DAMC-FMC2ZUP"/>
          <p:cNvPicPr>
            <a:picLocks noChangeAspect="1" noChangeArrowheads="1"/>
          </p:cNvPicPr>
          <p:nvPr/>
        </p:nvPicPr>
        <p:blipFill>
          <a:blip r:embed="rId3" cstate="hqprint"/>
          <a:srcRect/>
          <a:stretch>
            <a:fillRect/>
          </a:stretch>
        </p:blipFill>
        <p:spPr bwMode="auto">
          <a:xfrm rot="5400000">
            <a:off x="1883936" y="4966601"/>
            <a:ext cx="2057685" cy="803069"/>
          </a:xfrm>
          <a:prstGeom prst="rect">
            <a:avLst/>
          </a:prstGeom>
          <a:noFill/>
          <a:extLst>
            <a:ext uri="{909E8E84-426E-40DD-AFC4-6F175D3DCCD1}">
              <a14:hiddenFill xmlns:a14="http://schemas.microsoft.com/office/drawing/2010/main">
                <a:solidFill>
                  <a:srgbClr val="FFFFFF"/>
                </a:solidFill>
              </a14:hiddenFill>
            </a:ext>
          </a:extLst>
        </p:spPr>
      </p:pic>
      <p:sp>
        <p:nvSpPr>
          <p:cNvPr id="22" name="文本框 21"/>
          <p:cNvSpPr txBox="1"/>
          <p:nvPr/>
        </p:nvSpPr>
        <p:spPr>
          <a:xfrm>
            <a:off x="5987785" y="3335072"/>
            <a:ext cx="4023783" cy="349326"/>
          </a:xfrm>
          <a:prstGeom prst="rect">
            <a:avLst/>
          </a:prstGeom>
          <a:noFill/>
        </p:spPr>
        <p:txBody>
          <a:bodyPr wrap="square">
            <a:spAutoFit/>
          </a:bodyPr>
          <a:lstStyle/>
          <a:p>
            <a:pPr marL="171450" indent="-171450">
              <a:lnSpc>
                <a:spcPct val="125000"/>
              </a:lnSpc>
              <a:buFont typeface="Arial" panose="020B0604020202020204" pitchFamily="34" charset="0"/>
              <a:buChar char="•"/>
            </a:pPr>
            <a:r>
              <a:rPr lang="en-US" altLang="zh-CN" sz="700" dirty="0">
                <a:latin typeface="+mn-ea"/>
              </a:rPr>
              <a:t>2 independent channels operation(0 to +200V)</a:t>
            </a:r>
            <a:endParaRPr lang="en-US" altLang="zh-CN" sz="700" dirty="0">
              <a:latin typeface="+mn-ea"/>
            </a:endParaRPr>
          </a:p>
          <a:p>
            <a:pPr marL="171450" indent="-171450">
              <a:lnSpc>
                <a:spcPct val="125000"/>
              </a:lnSpc>
              <a:buFont typeface="Arial" panose="020B0604020202020204" pitchFamily="34" charset="0"/>
              <a:buChar char="•"/>
            </a:pPr>
            <a:r>
              <a:rPr lang="en-US" altLang="zh-CN" sz="700" dirty="0">
                <a:latin typeface="+mn-ea"/>
              </a:rPr>
              <a:t>Operation as an actuator or a sensor</a:t>
            </a:r>
            <a:endParaRPr lang="zh-CN" altLang="en-US" sz="700" dirty="0">
              <a:latin typeface="+mn-ea"/>
            </a:endParaRPr>
          </a:p>
        </p:txBody>
      </p:sp>
      <p:pic>
        <p:nvPicPr>
          <p:cNvPr id="6152" name="Picture 8" descr="FMC-MOTDRV22"/>
          <p:cNvPicPr>
            <a:picLocks noChangeAspect="1" noChangeArrowheads="1"/>
          </p:cNvPicPr>
          <p:nvPr/>
        </p:nvPicPr>
        <p:blipFill>
          <a:blip r:embed="rId4" cstate="hqprint"/>
          <a:srcRect/>
          <a:stretch>
            <a:fillRect/>
          </a:stretch>
        </p:blipFill>
        <p:spPr bwMode="auto">
          <a:xfrm>
            <a:off x="6663637" y="4735562"/>
            <a:ext cx="1453478" cy="1184585"/>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p:cNvPicPr>
            <a:picLocks noChangeAspect="1"/>
          </p:cNvPicPr>
          <p:nvPr/>
        </p:nvPicPr>
        <p:blipFill rotWithShape="1">
          <a:blip r:embed="rId5" cstate="hqprint"/>
          <a:srcRect/>
          <a:stretch>
            <a:fillRect/>
          </a:stretch>
        </p:blipFill>
        <p:spPr>
          <a:xfrm>
            <a:off x="8443328" y="4662331"/>
            <a:ext cx="1126326" cy="1351485"/>
          </a:xfrm>
          <a:prstGeom prst="rect">
            <a:avLst/>
          </a:prstGeom>
        </p:spPr>
      </p:pic>
      <p:sp>
        <p:nvSpPr>
          <p:cNvPr id="23" name="文本框 22"/>
          <p:cNvSpPr txBox="1"/>
          <p:nvPr/>
        </p:nvSpPr>
        <p:spPr>
          <a:xfrm>
            <a:off x="669925" y="3623508"/>
            <a:ext cx="10850563" cy="562783"/>
          </a:xfrm>
          <a:prstGeom prst="rect">
            <a:avLst/>
          </a:prstGeom>
          <a:noFill/>
        </p:spPr>
        <p:txBody>
          <a:bodyPr wrap="square" rtlCol="0">
            <a:spAutoFit/>
          </a:bodyPr>
          <a:lstStyle/>
          <a:p>
            <a:pPr marL="285750" indent="-285750">
              <a:lnSpc>
                <a:spcPct val="200000"/>
              </a:lnSpc>
              <a:buFont typeface="Wingdings" panose="05000000000000000000" pitchFamily="2" charset="2"/>
              <a:buChar char="n"/>
            </a:pPr>
            <a:r>
              <a:rPr lang="en-US" altLang="zh-CN" dirty="0">
                <a:latin typeface="+mn-ea"/>
              </a:rPr>
              <a:t>Motor control</a:t>
            </a:r>
            <a:endParaRPr lang="en-US" altLang="zh-CN" dirty="0">
              <a:latin typeface="+mn-ea"/>
            </a:endParaRPr>
          </a:p>
        </p:txBody>
      </p:sp>
      <p:pic>
        <p:nvPicPr>
          <p:cNvPr id="24" name="图片 23"/>
          <p:cNvPicPr>
            <a:picLocks noChangeAspect="1"/>
          </p:cNvPicPr>
          <p:nvPr/>
        </p:nvPicPr>
        <p:blipFill>
          <a:blip r:embed="rId6"/>
          <a:stretch>
            <a:fillRect/>
          </a:stretch>
        </p:blipFill>
        <p:spPr>
          <a:xfrm>
            <a:off x="3699455" y="4339290"/>
            <a:ext cx="1265374" cy="2057684"/>
          </a:xfrm>
          <a:prstGeom prst="rect">
            <a:avLst/>
          </a:prstGeom>
        </p:spPr>
      </p:pic>
      <p:pic>
        <p:nvPicPr>
          <p:cNvPr id="9" name="图片 8"/>
          <p:cNvPicPr>
            <a:picLocks noChangeAspect="1"/>
          </p:cNvPicPr>
          <p:nvPr/>
        </p:nvPicPr>
        <p:blipFill>
          <a:blip r:embed="rId7"/>
          <a:stretch>
            <a:fillRect/>
          </a:stretch>
        </p:blipFill>
        <p:spPr>
          <a:xfrm>
            <a:off x="5208748" y="4641891"/>
            <a:ext cx="1210970" cy="1371922"/>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Cavity Tuning</a:t>
            </a:r>
            <a:endParaRPr lang="zh-CN" altLang="en-US" dirty="0"/>
          </a:p>
        </p:txBody>
      </p:sp>
      <p:sp>
        <p:nvSpPr>
          <p:cNvPr id="13" name="灯片编号占位符 3"/>
          <p:cNvSpPr>
            <a:spLocks noGrp="1"/>
          </p:cNvSpPr>
          <p:nvPr>
            <p:ph type="sldNum" sz="quarter" idx="12"/>
          </p:nvPr>
        </p:nvSpPr>
        <p:spPr>
          <a:xfrm>
            <a:off x="9333229" y="6240467"/>
            <a:ext cx="2182416" cy="206381"/>
          </a:xfrm>
        </p:spPr>
        <p:txBody>
          <a:bodyPr/>
          <a:lstStyle/>
          <a:p>
            <a:fld id="{5DD3DB80-B894-403A-B48E-6FDC1A72010E}" type="slidenum">
              <a:rPr lang="zh-CN" altLang="en-US" smtClean="0"/>
            </a:fld>
            <a:endParaRPr lang="zh-CN" altLang="en-US"/>
          </a:p>
        </p:txBody>
      </p:sp>
      <p:pic>
        <p:nvPicPr>
          <p:cNvPr id="4" name="图片 3"/>
          <p:cNvPicPr>
            <a:picLocks noChangeAspect="1"/>
          </p:cNvPicPr>
          <p:nvPr/>
        </p:nvPicPr>
        <p:blipFill>
          <a:blip r:embed="rId1" cstate="hqprint"/>
          <a:stretch>
            <a:fillRect/>
          </a:stretch>
        </p:blipFill>
        <p:spPr>
          <a:xfrm>
            <a:off x="3311786" y="2332657"/>
            <a:ext cx="1858889" cy="1487111"/>
          </a:xfrm>
          <a:prstGeom prst="rect">
            <a:avLst/>
          </a:prstGeom>
        </p:spPr>
      </p:pic>
      <p:sp>
        <p:nvSpPr>
          <p:cNvPr id="18" name="文本框 17"/>
          <p:cNvSpPr txBox="1"/>
          <p:nvPr/>
        </p:nvSpPr>
        <p:spPr>
          <a:xfrm>
            <a:off x="2999819" y="3901970"/>
            <a:ext cx="2036909" cy="307777"/>
          </a:xfrm>
          <a:prstGeom prst="rect">
            <a:avLst/>
          </a:prstGeom>
          <a:noFill/>
        </p:spPr>
        <p:txBody>
          <a:bodyPr wrap="square">
            <a:spAutoFit/>
          </a:bodyPr>
          <a:lstStyle/>
          <a:p>
            <a:pPr algn="ctr"/>
            <a:r>
              <a:rPr lang="en-US" altLang="zh-CN" sz="1400" dirty="0"/>
              <a:t>Tuning FMC</a:t>
            </a:r>
            <a:endParaRPr lang="zh-CN" altLang="en-US" sz="1400" dirty="0"/>
          </a:p>
        </p:txBody>
      </p:sp>
      <p:pic>
        <p:nvPicPr>
          <p:cNvPr id="5" name="图片 4"/>
          <p:cNvPicPr>
            <a:picLocks noChangeAspect="1"/>
          </p:cNvPicPr>
          <p:nvPr/>
        </p:nvPicPr>
        <p:blipFill>
          <a:blip r:embed="rId2"/>
          <a:stretch>
            <a:fillRect/>
          </a:stretch>
        </p:blipFill>
        <p:spPr>
          <a:xfrm>
            <a:off x="3412593" y="5098298"/>
            <a:ext cx="2435225" cy="1243588"/>
          </a:xfrm>
          <a:prstGeom prst="rect">
            <a:avLst/>
          </a:prstGeom>
        </p:spPr>
      </p:pic>
      <p:pic>
        <p:nvPicPr>
          <p:cNvPr id="1028" name="Picture 4" descr="Stepper Motor Driver &amp; Controller Manufacturer - Jkongmotor"/>
          <p:cNvPicPr>
            <a:picLocks noChangeAspect="1" noChangeArrowheads="1"/>
          </p:cNvPicPr>
          <p:nvPr/>
        </p:nvPicPr>
        <p:blipFill rotWithShape="1">
          <a:blip r:embed="rId3" cstate="hqprint"/>
          <a:srcRect/>
          <a:stretch>
            <a:fillRect/>
          </a:stretch>
        </p:blipFill>
        <p:spPr bwMode="auto">
          <a:xfrm>
            <a:off x="990554" y="5026711"/>
            <a:ext cx="1663700" cy="1337484"/>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9"/>
          <p:cNvSpPr txBox="1"/>
          <p:nvPr/>
        </p:nvSpPr>
        <p:spPr>
          <a:xfrm>
            <a:off x="669926" y="1137908"/>
            <a:ext cx="10850562" cy="369332"/>
          </a:xfrm>
          <a:prstGeom prst="rect">
            <a:avLst/>
          </a:prstGeom>
          <a:noFill/>
        </p:spPr>
        <p:txBody>
          <a:bodyPr wrap="square">
            <a:spAutoFit/>
          </a:bodyPr>
          <a:lstStyle/>
          <a:p>
            <a:pPr marL="285750" indent="-285750">
              <a:buFont typeface="Wingdings" panose="05000000000000000000" pitchFamily="2" charset="2"/>
              <a:buChar char="n"/>
            </a:pPr>
            <a:r>
              <a:rPr lang="en-US" altLang="zh-CN" dirty="0"/>
              <a:t>LLRF Tuning and Control Solution at IHEP</a:t>
            </a:r>
            <a:endParaRPr lang="zh-CN" altLang="en-US" dirty="0"/>
          </a:p>
        </p:txBody>
      </p:sp>
      <p:sp>
        <p:nvSpPr>
          <p:cNvPr id="11" name="文本框 10"/>
          <p:cNvSpPr txBox="1"/>
          <p:nvPr/>
        </p:nvSpPr>
        <p:spPr>
          <a:xfrm>
            <a:off x="6095206" y="1257102"/>
            <a:ext cx="5751354" cy="2715295"/>
          </a:xfrm>
          <a:prstGeom prst="rect">
            <a:avLst/>
          </a:prstGeom>
          <a:noFill/>
        </p:spPr>
        <p:txBody>
          <a:bodyPr wrap="square">
            <a:spAutoFit/>
          </a:bodyPr>
          <a:lstStyle/>
          <a:p>
            <a:pPr marL="285750" indent="-285750">
              <a:lnSpc>
                <a:spcPct val="125000"/>
              </a:lnSpc>
              <a:buFont typeface="Wingdings" panose="05000000000000000000" pitchFamily="2" charset="2"/>
              <a:buChar char="p"/>
            </a:pPr>
            <a:r>
              <a:rPr lang="en-US" altLang="zh-CN" dirty="0">
                <a:latin typeface="+mn-ea"/>
              </a:rPr>
              <a:t>LPC FMC</a:t>
            </a:r>
            <a:endParaRPr lang="en-US" altLang="zh-CN" dirty="0">
              <a:latin typeface="+mn-ea"/>
            </a:endParaRPr>
          </a:p>
          <a:p>
            <a:pPr marL="285750" indent="-285750">
              <a:lnSpc>
                <a:spcPct val="125000"/>
              </a:lnSpc>
              <a:buFont typeface="Arial" panose="020B0604020202020204" pitchFamily="34" charset="0"/>
              <a:buChar char="•"/>
            </a:pPr>
            <a:r>
              <a:rPr lang="en-US" altLang="zh-CN" sz="1600" dirty="0">
                <a:latin typeface="+mn-ea"/>
              </a:rPr>
              <a:t>24 channel </a:t>
            </a:r>
            <a:r>
              <a:rPr lang="en-US" altLang="zh-CN" sz="1600" dirty="0"/>
              <a:t>TTL/CMOS logic levels input/output</a:t>
            </a:r>
            <a:endParaRPr lang="en-US" altLang="zh-CN" sz="1600" dirty="0">
              <a:latin typeface="+mn-ea"/>
            </a:endParaRPr>
          </a:p>
          <a:p>
            <a:pPr marL="285750" indent="-285750">
              <a:lnSpc>
                <a:spcPct val="125000"/>
              </a:lnSpc>
              <a:buFont typeface="Arial" panose="020B0604020202020204" pitchFamily="34" charset="0"/>
              <a:buChar char="•"/>
            </a:pPr>
            <a:r>
              <a:rPr lang="en-US" altLang="zh-CN" sz="1600" dirty="0">
                <a:latin typeface="+mn-ea"/>
              </a:rPr>
              <a:t>8 channel </a:t>
            </a:r>
            <a:r>
              <a:rPr lang="en-US" altLang="zh-CN" sz="1600" dirty="0"/>
              <a:t>serial interface </a:t>
            </a:r>
            <a:r>
              <a:rPr lang="en-US" altLang="zh-CN" sz="1600" dirty="0">
                <a:latin typeface="+mn-ea"/>
              </a:rPr>
              <a:t>DACs with analog front-end(0~5V, 0~10V,±5V, ±10V configurable)</a:t>
            </a:r>
            <a:endParaRPr lang="en-US" altLang="zh-CN" sz="1600" dirty="0">
              <a:latin typeface="+mn-ea"/>
            </a:endParaRPr>
          </a:p>
          <a:p>
            <a:pPr marL="285750" indent="-285750">
              <a:lnSpc>
                <a:spcPct val="125000"/>
              </a:lnSpc>
              <a:buFont typeface="Arial" panose="020B0604020202020204" pitchFamily="34" charset="0"/>
              <a:buChar char="•"/>
            </a:pPr>
            <a:r>
              <a:rPr lang="en-US" altLang="zh-CN" sz="1600" dirty="0">
                <a:latin typeface="+mn-ea"/>
              </a:rPr>
              <a:t>8 channel </a:t>
            </a:r>
            <a:r>
              <a:rPr lang="en-US" altLang="zh-CN" sz="1600" dirty="0"/>
              <a:t>serial interface </a:t>
            </a:r>
            <a:r>
              <a:rPr lang="en-US" altLang="zh-CN" sz="1600" dirty="0">
                <a:latin typeface="+mn-ea"/>
              </a:rPr>
              <a:t>ADCs with </a:t>
            </a:r>
            <a:r>
              <a:rPr lang="en-US" altLang="zh-CN" sz="1600" dirty="0">
                <a:latin typeface="Arial" panose="020B0604020202020204" pitchFamily="34" charset="0"/>
              </a:rPr>
              <a:t>integrated </a:t>
            </a:r>
            <a:r>
              <a:rPr lang="en-US" altLang="zh-CN" sz="1600" dirty="0">
                <a:latin typeface="+mn-ea"/>
              </a:rPr>
              <a:t>analog front-end(±10V max)</a:t>
            </a:r>
            <a:endParaRPr lang="en-US" altLang="zh-CN" sz="1600" dirty="0">
              <a:latin typeface="+mn-ea"/>
            </a:endParaRPr>
          </a:p>
          <a:p>
            <a:pPr marL="285750" indent="-285750">
              <a:lnSpc>
                <a:spcPct val="125000"/>
              </a:lnSpc>
              <a:buFont typeface="Wingdings" panose="05000000000000000000" pitchFamily="2" charset="2"/>
              <a:buChar char="p"/>
            </a:pPr>
            <a:r>
              <a:rPr lang="en-US" altLang="zh-CN" dirty="0">
                <a:latin typeface="+mn-ea"/>
              </a:rPr>
              <a:t>plan to use a dedicated FMC carrier board in the future</a:t>
            </a:r>
            <a:endParaRPr lang="en-US" altLang="zh-CN" dirty="0">
              <a:latin typeface="+mn-ea"/>
            </a:endParaRPr>
          </a:p>
        </p:txBody>
      </p:sp>
      <p:pic>
        <p:nvPicPr>
          <p:cNvPr id="15" name="图片 14"/>
          <p:cNvPicPr>
            <a:picLocks noChangeAspect="1"/>
          </p:cNvPicPr>
          <p:nvPr/>
        </p:nvPicPr>
        <p:blipFill>
          <a:blip r:embed="rId4" cstate="hqprint"/>
          <a:stretch>
            <a:fillRect/>
          </a:stretch>
        </p:blipFill>
        <p:spPr>
          <a:xfrm rot="16200000">
            <a:off x="1199051" y="1476478"/>
            <a:ext cx="1752320" cy="2152723"/>
          </a:xfrm>
          <a:prstGeom prst="rect">
            <a:avLst/>
          </a:prstGeom>
        </p:spPr>
      </p:pic>
      <p:cxnSp>
        <p:nvCxnSpPr>
          <p:cNvPr id="17" name="直接箭头连接符 16"/>
          <p:cNvCxnSpPr/>
          <p:nvPr/>
        </p:nvCxnSpPr>
        <p:spPr>
          <a:xfrm flipH="1" flipV="1">
            <a:off x="2230074" y="2437673"/>
            <a:ext cx="1539493" cy="556679"/>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741845" y="6433022"/>
            <a:ext cx="2036909" cy="307777"/>
          </a:xfrm>
          <a:prstGeom prst="rect">
            <a:avLst/>
          </a:prstGeom>
          <a:noFill/>
        </p:spPr>
        <p:txBody>
          <a:bodyPr wrap="square">
            <a:spAutoFit/>
          </a:bodyPr>
          <a:lstStyle/>
          <a:p>
            <a:pPr algn="ctr"/>
            <a:r>
              <a:rPr lang="en-US" altLang="zh-CN" sz="1400" dirty="0"/>
              <a:t>Step Motor Driver</a:t>
            </a:r>
            <a:endParaRPr lang="zh-CN" altLang="en-US" sz="1400" dirty="0"/>
          </a:p>
        </p:txBody>
      </p:sp>
      <p:sp>
        <p:nvSpPr>
          <p:cNvPr id="21" name="文本框 20"/>
          <p:cNvSpPr txBox="1"/>
          <p:nvPr/>
        </p:nvSpPr>
        <p:spPr>
          <a:xfrm>
            <a:off x="3611750" y="6446848"/>
            <a:ext cx="2036909" cy="307777"/>
          </a:xfrm>
          <a:prstGeom prst="rect">
            <a:avLst/>
          </a:prstGeom>
          <a:noFill/>
        </p:spPr>
        <p:txBody>
          <a:bodyPr wrap="square">
            <a:spAutoFit/>
          </a:bodyPr>
          <a:lstStyle/>
          <a:p>
            <a:pPr algn="ctr"/>
            <a:r>
              <a:rPr lang="en-US" altLang="zh-CN" sz="1400" dirty="0"/>
              <a:t>Piezo Driver</a:t>
            </a:r>
            <a:endParaRPr lang="zh-CN" altLang="en-US" sz="1400" dirty="0"/>
          </a:p>
        </p:txBody>
      </p:sp>
      <p:cxnSp>
        <p:nvCxnSpPr>
          <p:cNvPr id="29" name="直接箭头连接符 28"/>
          <p:cNvCxnSpPr/>
          <p:nvPr/>
        </p:nvCxnSpPr>
        <p:spPr>
          <a:xfrm flipH="1">
            <a:off x="2247895" y="4364713"/>
            <a:ext cx="845820" cy="662001"/>
          </a:xfrm>
          <a:prstGeom prst="straightConnector1">
            <a:avLst/>
          </a:prstGeom>
          <a:ln w="57150">
            <a:solidFill>
              <a:srgbClr val="336699"/>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接箭头连接符 30"/>
          <p:cNvCxnSpPr/>
          <p:nvPr/>
        </p:nvCxnSpPr>
        <p:spPr>
          <a:xfrm>
            <a:off x="3878431" y="4386920"/>
            <a:ext cx="751775" cy="658926"/>
          </a:xfrm>
          <a:prstGeom prst="straightConnector1">
            <a:avLst/>
          </a:prstGeom>
          <a:ln w="57150">
            <a:solidFill>
              <a:srgbClr val="336699"/>
            </a:solidFill>
            <a:tailEnd type="triangle"/>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6298461" y="5585074"/>
            <a:ext cx="5043171" cy="1169551"/>
          </a:xfrm>
          <a:prstGeom prst="rect">
            <a:avLst/>
          </a:prstGeom>
          <a:noFill/>
        </p:spPr>
        <p:txBody>
          <a:bodyPr wrap="square">
            <a:spAutoFit/>
          </a:bodyPr>
          <a:lstStyle/>
          <a:p>
            <a:r>
              <a:rPr lang="en-US" altLang="zh-CN" sz="2000" b="1" dirty="0">
                <a:latin typeface="+mn-ea"/>
              </a:rPr>
              <a:t>See report Tuesday morning:</a:t>
            </a:r>
            <a:endParaRPr lang="en-US" altLang="zh-CN" sz="2000" b="1" dirty="0">
              <a:latin typeface="+mn-ea"/>
            </a:endParaRPr>
          </a:p>
          <a:p>
            <a:r>
              <a:rPr lang="en-US" altLang="zh-CN" sz="1600" b="1" dirty="0">
                <a:latin typeface="+mn-ea"/>
              </a:rPr>
              <a:t>Universal Dual-channel FMC Carrier Board based on the mTCA.4</a:t>
            </a:r>
            <a:endParaRPr lang="en-US" altLang="zh-CN" sz="1600" b="1" dirty="0">
              <a:latin typeface="+mn-ea"/>
            </a:endParaRPr>
          </a:p>
          <a:p>
            <a:r>
              <a:rPr lang="en-US" altLang="zh-CN" sz="1600" b="1" dirty="0" err="1">
                <a:latin typeface="+mn-ea"/>
              </a:rPr>
              <a:t>Yajie</a:t>
            </a:r>
            <a:r>
              <a:rPr lang="en-US" altLang="zh-CN" sz="1600" b="1" dirty="0">
                <a:latin typeface="+mn-ea"/>
              </a:rPr>
              <a:t> Mu</a:t>
            </a:r>
            <a:endParaRPr lang="zh-CN" altLang="en-US" sz="1600" b="1" dirty="0">
              <a:latin typeface="+mn-ea"/>
            </a:endParaRPr>
          </a:p>
        </p:txBody>
      </p:sp>
      <p:pic>
        <p:nvPicPr>
          <p:cNvPr id="7" name="图片 6"/>
          <p:cNvPicPr>
            <a:picLocks noChangeAspect="1"/>
          </p:cNvPicPr>
          <p:nvPr/>
        </p:nvPicPr>
        <p:blipFill>
          <a:blip r:embed="rId5" cstate="hqprint"/>
          <a:stretch>
            <a:fillRect/>
          </a:stretch>
        </p:blipFill>
        <p:spPr>
          <a:xfrm>
            <a:off x="8970588" y="3837586"/>
            <a:ext cx="2371044" cy="1792208"/>
          </a:xfrm>
          <a:prstGeom prst="rect">
            <a:avLst/>
          </a:prstGeom>
        </p:spPr>
      </p:pic>
      <p:pic>
        <p:nvPicPr>
          <p:cNvPr id="9" name="图片 8"/>
          <p:cNvPicPr>
            <a:picLocks noChangeAspect="1"/>
          </p:cNvPicPr>
          <p:nvPr/>
        </p:nvPicPr>
        <p:blipFill>
          <a:blip r:embed="rId6" cstate="hqprint"/>
          <a:stretch>
            <a:fillRect/>
          </a:stretch>
        </p:blipFill>
        <p:spPr>
          <a:xfrm>
            <a:off x="6365981" y="3837586"/>
            <a:ext cx="2476644" cy="1792208"/>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028828" y="3019428"/>
            <a:ext cx="8639175" cy="8286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标题 4"/>
          <p:cNvSpPr>
            <a:spLocks noGrp="1"/>
          </p:cNvSpPr>
          <p:nvPr>
            <p:ph type="title"/>
          </p:nvPr>
        </p:nvSpPr>
        <p:spPr>
          <a:xfrm>
            <a:off x="4998613" y="2724748"/>
            <a:ext cx="4135161" cy="895350"/>
          </a:xfrm>
        </p:spPr>
        <p:txBody>
          <a:bodyPr anchor="ctr">
            <a:normAutofit fontScale="90000"/>
          </a:bodyPr>
          <a:lstStyle/>
          <a:p>
            <a:pPr algn="ctr">
              <a:spcBef>
                <a:spcPct val="0"/>
              </a:spcBef>
            </a:pPr>
            <a:r>
              <a:rPr lang="en-US" altLang="zh-CN" sz="2800" dirty="0"/>
              <a:t>FPGA Framework and Software Implementation</a:t>
            </a:r>
            <a:endParaRPr lang="zh-CN" altLang="en-US" sz="2800" dirty="0"/>
          </a:p>
        </p:txBody>
      </p:sp>
      <p:sp>
        <p:nvSpPr>
          <p:cNvPr id="17" name="文本框 16"/>
          <p:cNvSpPr txBox="1"/>
          <p:nvPr/>
        </p:nvSpPr>
        <p:spPr>
          <a:xfrm>
            <a:off x="4099383" y="2810414"/>
            <a:ext cx="644070" cy="692776"/>
          </a:xfrm>
          <a:prstGeom prst="rect">
            <a:avLst/>
          </a:prstGeom>
          <a:noFill/>
        </p:spPr>
        <p:txBody>
          <a:bodyPr wrap="none" rtlCol="0">
            <a:prstTxWarp prst="textPlain">
              <a:avLst/>
            </a:prstTxWarp>
            <a:spAutoFit/>
          </a:bodyPr>
          <a:lstStyle/>
          <a:p>
            <a:r>
              <a:rPr lang="en-US" altLang="zh-CN" sz="1350" b="1" dirty="0">
                <a:solidFill>
                  <a:schemeClr val="accent1"/>
                </a:solidFill>
                <a:latin typeface="Impact" panose="020B0806030902050204" pitchFamily="34" charset="0"/>
                <a:ea typeface="微软雅黑" panose="020B0503020204020204" pitchFamily="34" charset="-122"/>
              </a:rPr>
              <a:t>03</a:t>
            </a:r>
            <a:endParaRPr lang="zh-CN" altLang="en-US" sz="1350" b="1" dirty="0">
              <a:solidFill>
                <a:schemeClr val="accent1"/>
              </a:solidFill>
              <a:latin typeface="Impact" panose="020B0806030902050204" pitchFamily="34" charset="0"/>
              <a:ea typeface="微软雅黑" panose="020B0503020204020204" pitchFamily="34" charset="-122"/>
            </a:endParaRPr>
          </a:p>
        </p:txBody>
      </p:sp>
      <p:cxnSp>
        <p:nvCxnSpPr>
          <p:cNvPr id="7" name="直接连接符 6"/>
          <p:cNvCxnSpPr/>
          <p:nvPr/>
        </p:nvCxnSpPr>
        <p:spPr>
          <a:xfrm>
            <a:off x="4998610" y="2724748"/>
            <a:ext cx="0" cy="86410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FPGA Framework</a:t>
            </a:r>
            <a:endParaRPr lang="zh-CN" altLang="en-US" dirty="0"/>
          </a:p>
        </p:txBody>
      </p:sp>
      <p:sp>
        <p:nvSpPr>
          <p:cNvPr id="4" name="灯片编号占位符 3"/>
          <p:cNvSpPr>
            <a:spLocks noGrp="1"/>
          </p:cNvSpPr>
          <p:nvPr>
            <p:ph type="sldNum" sz="quarter" idx="12"/>
          </p:nvPr>
        </p:nvSpPr>
        <p:spPr/>
        <p:txBody>
          <a:bodyPr/>
          <a:lstStyle/>
          <a:p>
            <a:fld id="{5DD3DB80-B894-403A-B48E-6FDC1A72010E}" type="slidenum">
              <a:rPr lang="zh-CN" altLang="en-US" smtClean="0"/>
            </a:fld>
            <a:endParaRPr lang="zh-CN" altLang="en-US"/>
          </a:p>
        </p:txBody>
      </p:sp>
      <p:pic>
        <p:nvPicPr>
          <p:cNvPr id="8" name="图片 7"/>
          <p:cNvPicPr>
            <a:picLocks noChangeAspect="1"/>
          </p:cNvPicPr>
          <p:nvPr/>
        </p:nvPicPr>
        <p:blipFill>
          <a:blip r:embed="rId1"/>
          <a:stretch>
            <a:fillRect/>
          </a:stretch>
        </p:blipFill>
        <p:spPr>
          <a:xfrm>
            <a:off x="2084580" y="2610462"/>
            <a:ext cx="8021251" cy="3875902"/>
          </a:xfrm>
          <a:prstGeom prst="rect">
            <a:avLst/>
          </a:prstGeom>
        </p:spPr>
      </p:pic>
      <p:sp>
        <p:nvSpPr>
          <p:cNvPr id="11" name="文本框 10"/>
          <p:cNvSpPr txBox="1"/>
          <p:nvPr/>
        </p:nvSpPr>
        <p:spPr>
          <a:xfrm>
            <a:off x="669925" y="1094961"/>
            <a:ext cx="10850562" cy="1449243"/>
          </a:xfrm>
          <a:prstGeom prst="rect">
            <a:avLst/>
          </a:prstGeom>
          <a:noFill/>
        </p:spPr>
        <p:txBody>
          <a:bodyPr wrap="square">
            <a:spAutoFit/>
          </a:bodyPr>
          <a:lstStyle/>
          <a:p>
            <a:pPr marL="285750" indent="-285750">
              <a:lnSpc>
                <a:spcPct val="125000"/>
              </a:lnSpc>
              <a:buFont typeface="Wingdings" panose="05000000000000000000" pitchFamily="2" charset="2"/>
              <a:buChar char="n"/>
            </a:pPr>
            <a:r>
              <a:rPr lang="en-US" altLang="zh-CN" sz="2000" dirty="0">
                <a:latin typeface="+mn-ea"/>
              </a:rPr>
              <a:t>BSP</a:t>
            </a:r>
            <a:endParaRPr lang="en-US" altLang="zh-CN" sz="2000" dirty="0">
              <a:latin typeface="+mn-ea"/>
            </a:endParaRPr>
          </a:p>
          <a:p>
            <a:pPr>
              <a:lnSpc>
                <a:spcPct val="125000"/>
              </a:lnSpc>
            </a:pPr>
            <a:r>
              <a:rPr lang="en-US" altLang="zh-CN" sz="1600" dirty="0">
                <a:latin typeface="+mn-ea"/>
              </a:rPr>
              <a:t>PCIe</a:t>
            </a:r>
            <a:r>
              <a:rPr lang="zh-CN" altLang="en-US" sz="1600" dirty="0">
                <a:latin typeface="+mn-ea"/>
              </a:rPr>
              <a:t>、</a:t>
            </a:r>
            <a:r>
              <a:rPr lang="en-US" altLang="zh-CN" sz="1600" dirty="0">
                <a:latin typeface="+mn-ea"/>
              </a:rPr>
              <a:t>DMA</a:t>
            </a:r>
            <a:r>
              <a:rPr lang="zh-CN" altLang="en-US" sz="1600" dirty="0">
                <a:latin typeface="+mn-ea"/>
              </a:rPr>
              <a:t>、</a:t>
            </a:r>
            <a:r>
              <a:rPr lang="en-US" altLang="zh-CN" sz="1600" dirty="0">
                <a:latin typeface="+mn-ea"/>
              </a:rPr>
              <a:t>DDR, configuration of peripherals on the board (clocks, I/O buffers, ADCs, DACs, etc.)</a:t>
            </a:r>
            <a:endParaRPr lang="en-US" altLang="zh-CN" sz="1600" dirty="0">
              <a:latin typeface="+mn-ea"/>
            </a:endParaRPr>
          </a:p>
          <a:p>
            <a:pPr marL="285750" indent="-285750">
              <a:lnSpc>
                <a:spcPct val="125000"/>
              </a:lnSpc>
              <a:buFont typeface="Wingdings" panose="05000000000000000000" pitchFamily="2" charset="2"/>
              <a:buChar char="n"/>
            </a:pPr>
            <a:r>
              <a:rPr lang="en-US" altLang="zh-CN" sz="2000" dirty="0">
                <a:latin typeface="+mn-ea"/>
              </a:rPr>
              <a:t>APP</a:t>
            </a:r>
            <a:endParaRPr lang="en-US" altLang="zh-CN" sz="2000" dirty="0">
              <a:latin typeface="+mn-ea"/>
            </a:endParaRPr>
          </a:p>
          <a:p>
            <a:pPr>
              <a:lnSpc>
                <a:spcPct val="125000"/>
              </a:lnSpc>
            </a:pPr>
            <a:r>
              <a:rPr lang="en-US" altLang="zh-CN" sz="1600" dirty="0">
                <a:latin typeface="+mn-ea"/>
              </a:rPr>
              <a:t>User specific algorithms</a:t>
            </a:r>
            <a:r>
              <a:rPr lang="zh-CN" altLang="en-US" sz="1600" dirty="0">
                <a:latin typeface="+mn-ea"/>
              </a:rPr>
              <a:t>（</a:t>
            </a:r>
            <a:r>
              <a:rPr lang="en-US" altLang="zh-CN" sz="1600" dirty="0">
                <a:latin typeface="+mn-ea"/>
              </a:rPr>
              <a:t>LLRF control , DAQ logic, etc. </a:t>
            </a:r>
            <a:r>
              <a:rPr lang="zh-CN" altLang="en-US" sz="1600" dirty="0">
                <a:latin typeface="+mn-ea"/>
              </a:rPr>
              <a:t>）</a:t>
            </a:r>
            <a:endParaRPr lang="zh-CN" altLang="en-US" sz="1600" dirty="0">
              <a:latin typeface="+mn-e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1575838" y="2525998"/>
            <a:ext cx="9092165" cy="3707233"/>
          </a:xfrm>
          <a:prstGeom prst="rect">
            <a:avLst/>
          </a:prstGeom>
        </p:spPr>
      </p:pic>
      <p:sp>
        <p:nvSpPr>
          <p:cNvPr id="2" name="标题 1"/>
          <p:cNvSpPr>
            <a:spLocks noGrp="1"/>
          </p:cNvSpPr>
          <p:nvPr>
            <p:ph type="title"/>
          </p:nvPr>
        </p:nvSpPr>
        <p:spPr/>
        <p:txBody>
          <a:bodyPr/>
          <a:lstStyle/>
          <a:p>
            <a:r>
              <a:rPr lang="en-US" altLang="zh-CN" dirty="0"/>
              <a:t>Typical PCIe block design</a:t>
            </a:r>
            <a:endParaRPr lang="zh-CN" altLang="en-US" dirty="0"/>
          </a:p>
        </p:txBody>
      </p:sp>
      <p:sp>
        <p:nvSpPr>
          <p:cNvPr id="3" name="页脚占位符 2"/>
          <p:cNvSpPr>
            <a:spLocks noGrp="1"/>
          </p:cNvSpPr>
          <p:nvPr>
            <p:ph type="ftr" sz="quarter" idx="11"/>
          </p:nvPr>
        </p:nvSpPr>
        <p:spPr/>
        <p:txBody>
          <a:bodyPr/>
          <a:lstStyle/>
          <a:p>
            <a:endParaRPr lang="zh-CN" altLang="en-US" dirty="0"/>
          </a:p>
        </p:txBody>
      </p:sp>
      <p:sp>
        <p:nvSpPr>
          <p:cNvPr id="4" name="灯片编号占位符 3"/>
          <p:cNvSpPr>
            <a:spLocks noGrp="1"/>
          </p:cNvSpPr>
          <p:nvPr>
            <p:ph type="sldNum" sz="quarter" idx="12"/>
          </p:nvPr>
        </p:nvSpPr>
        <p:spPr/>
        <p:txBody>
          <a:bodyPr/>
          <a:lstStyle/>
          <a:p>
            <a:fld id="{5DD3DB80-B894-403A-B48E-6FDC1A72010E}" type="slidenum">
              <a:rPr lang="zh-CN" altLang="en-US" smtClean="0"/>
            </a:fld>
            <a:endParaRPr lang="zh-CN" altLang="en-US"/>
          </a:p>
        </p:txBody>
      </p:sp>
      <p:sp>
        <p:nvSpPr>
          <p:cNvPr id="24" name="文本框 23"/>
          <p:cNvSpPr txBox="1"/>
          <p:nvPr/>
        </p:nvSpPr>
        <p:spPr>
          <a:xfrm>
            <a:off x="669925" y="1111246"/>
            <a:ext cx="10850562" cy="1295355"/>
          </a:xfrm>
          <a:prstGeom prst="rect">
            <a:avLst/>
          </a:prstGeom>
          <a:noFill/>
        </p:spPr>
        <p:txBody>
          <a:bodyPr wrap="square">
            <a:spAutoFit/>
          </a:bodyPr>
          <a:lstStyle/>
          <a:p>
            <a:pPr marL="285750" indent="-285750">
              <a:lnSpc>
                <a:spcPct val="125000"/>
              </a:lnSpc>
              <a:buFont typeface="Wingdings" panose="05000000000000000000" pitchFamily="2" charset="2"/>
              <a:buChar char="n"/>
            </a:pPr>
            <a:r>
              <a:rPr lang="en-US" altLang="zh-CN" sz="1600" dirty="0">
                <a:latin typeface="+mn-ea"/>
              </a:rPr>
              <a:t>Xilinx XDMA is provided as an option to transfer data between the FPGA and the instance's CPU memory</a:t>
            </a:r>
            <a:endParaRPr lang="en-US" altLang="zh-CN" sz="1600" dirty="0">
              <a:latin typeface="+mn-ea"/>
            </a:endParaRPr>
          </a:p>
          <a:p>
            <a:pPr marL="171450" indent="-171450">
              <a:lnSpc>
                <a:spcPct val="125000"/>
              </a:lnSpc>
              <a:buFont typeface="Arial" panose="020B0604020202020204" pitchFamily="34" charset="0"/>
              <a:buChar char="•"/>
            </a:pPr>
            <a:r>
              <a:rPr lang="en-US" altLang="zh-CN" sz="1600" dirty="0">
                <a:latin typeface="+mn-ea"/>
              </a:rPr>
              <a:t>Open-source driver</a:t>
            </a:r>
            <a:endParaRPr lang="en-US" altLang="zh-CN" sz="1600" dirty="0">
              <a:latin typeface="+mn-ea"/>
            </a:endParaRPr>
          </a:p>
          <a:p>
            <a:pPr marL="171450" indent="-171450">
              <a:lnSpc>
                <a:spcPct val="125000"/>
              </a:lnSpc>
              <a:buFont typeface="Arial" panose="020B0604020202020204" pitchFamily="34" charset="0"/>
              <a:buChar char="•"/>
            </a:pPr>
            <a:r>
              <a:rPr lang="en-US" altLang="zh-CN" sz="1600" dirty="0">
                <a:latin typeface="+mn-ea"/>
              </a:rPr>
              <a:t>Easy to install and use, and does not require driver development expertise to use</a:t>
            </a:r>
            <a:endParaRPr lang="en-US" altLang="zh-CN" sz="1600" dirty="0">
              <a:latin typeface="+mn-ea"/>
            </a:endParaRPr>
          </a:p>
          <a:p>
            <a:pPr marL="171450" indent="-171450">
              <a:lnSpc>
                <a:spcPct val="125000"/>
              </a:lnSpc>
              <a:buFont typeface="Arial" panose="020B0604020202020204" pitchFamily="34" charset="0"/>
              <a:buChar char="•"/>
            </a:pPr>
            <a:r>
              <a:rPr lang="en-US" altLang="zh-CN" sz="1600" dirty="0">
                <a:latin typeface="+mn-ea"/>
              </a:rPr>
              <a:t>Support multiple channels per FPGA for high performance</a:t>
            </a:r>
            <a:endParaRPr lang="zh-CN" altLang="en-US" sz="1600" dirty="0">
              <a:latin typeface="+mn-ea"/>
            </a:endParaRPr>
          </a:p>
        </p:txBody>
      </p:sp>
      <p:sp>
        <p:nvSpPr>
          <p:cNvPr id="23" name="矩形 22"/>
          <p:cNvSpPr/>
          <p:nvPr/>
        </p:nvSpPr>
        <p:spPr>
          <a:xfrm>
            <a:off x="1594248" y="3590296"/>
            <a:ext cx="723903" cy="1952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nvSpPr>
        <p:spPr>
          <a:xfrm>
            <a:off x="1524000" y="3272819"/>
            <a:ext cx="1498998" cy="276999"/>
          </a:xfrm>
          <a:prstGeom prst="rect">
            <a:avLst/>
          </a:prstGeom>
          <a:noFill/>
        </p:spPr>
        <p:txBody>
          <a:bodyPr wrap="square" rtlCol="0">
            <a:spAutoFit/>
          </a:bodyPr>
          <a:lstStyle>
            <a:defPPr>
              <a:defRPr lang="zh-CN"/>
            </a:defPPr>
            <a:lvl1pPr>
              <a:defRPr sz="1200">
                <a:solidFill>
                  <a:srgbClr val="FF0000"/>
                </a:solidFill>
              </a:defRPr>
            </a:lvl1pPr>
          </a:lstStyle>
          <a:p>
            <a:r>
              <a:rPr lang="en-US" altLang="zh-CN" dirty="0"/>
              <a:t>DAQ Stream Input</a:t>
            </a:r>
            <a:endParaRPr lang="zh-CN" altLang="en-US" dirty="0"/>
          </a:p>
        </p:txBody>
      </p:sp>
      <p:sp>
        <p:nvSpPr>
          <p:cNvPr id="26" name="矩形 25"/>
          <p:cNvSpPr/>
          <p:nvPr/>
        </p:nvSpPr>
        <p:spPr>
          <a:xfrm>
            <a:off x="8229600" y="3404606"/>
            <a:ext cx="1066800" cy="6889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p:cNvSpPr txBox="1"/>
          <p:nvPr/>
        </p:nvSpPr>
        <p:spPr>
          <a:xfrm>
            <a:off x="8100060" y="3109156"/>
            <a:ext cx="1498998" cy="276999"/>
          </a:xfrm>
          <a:prstGeom prst="rect">
            <a:avLst/>
          </a:prstGeom>
          <a:noFill/>
        </p:spPr>
        <p:txBody>
          <a:bodyPr wrap="square" rtlCol="0">
            <a:spAutoFit/>
          </a:bodyPr>
          <a:lstStyle>
            <a:defPPr>
              <a:defRPr lang="zh-CN"/>
            </a:defPPr>
            <a:lvl1pPr>
              <a:defRPr sz="1200">
                <a:solidFill>
                  <a:srgbClr val="FF0000"/>
                </a:solidFill>
              </a:defRPr>
            </a:lvl1pPr>
          </a:lstStyle>
          <a:p>
            <a:r>
              <a:rPr lang="en-US" altLang="zh-CN" dirty="0"/>
              <a:t>DMA (S2MM)</a:t>
            </a:r>
            <a:endParaRPr lang="zh-CN" altLang="en-US" dirty="0"/>
          </a:p>
        </p:txBody>
      </p:sp>
      <p:sp>
        <p:nvSpPr>
          <p:cNvPr id="28" name="矩形 27"/>
          <p:cNvSpPr/>
          <p:nvPr/>
        </p:nvSpPr>
        <p:spPr>
          <a:xfrm>
            <a:off x="8229600" y="4227776"/>
            <a:ext cx="1066800" cy="7619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p:cNvSpPr txBox="1"/>
          <p:nvPr/>
        </p:nvSpPr>
        <p:spPr>
          <a:xfrm>
            <a:off x="8115300" y="4985416"/>
            <a:ext cx="1498998" cy="276999"/>
          </a:xfrm>
          <a:prstGeom prst="rect">
            <a:avLst/>
          </a:prstGeom>
          <a:noFill/>
        </p:spPr>
        <p:txBody>
          <a:bodyPr wrap="square" rtlCol="0">
            <a:spAutoFit/>
          </a:bodyPr>
          <a:lstStyle>
            <a:defPPr>
              <a:defRPr lang="zh-CN"/>
            </a:defPPr>
            <a:lvl1pPr>
              <a:defRPr sz="1200">
                <a:solidFill>
                  <a:srgbClr val="FF0000"/>
                </a:solidFill>
              </a:defRPr>
            </a:lvl1pPr>
          </a:lstStyle>
          <a:p>
            <a:r>
              <a:rPr lang="en-US" altLang="zh-CN" dirty="0"/>
              <a:t>MIG</a:t>
            </a:r>
            <a:endParaRPr lang="zh-CN" altLang="en-US" dirty="0"/>
          </a:p>
        </p:txBody>
      </p:sp>
      <p:sp>
        <p:nvSpPr>
          <p:cNvPr id="30" name="矩形 29"/>
          <p:cNvSpPr/>
          <p:nvPr/>
        </p:nvSpPr>
        <p:spPr>
          <a:xfrm>
            <a:off x="3611881" y="5067150"/>
            <a:ext cx="1021080" cy="10263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p:cNvSpPr txBox="1"/>
          <p:nvPr/>
        </p:nvSpPr>
        <p:spPr>
          <a:xfrm>
            <a:off x="3505200" y="4802247"/>
            <a:ext cx="1498998" cy="276999"/>
          </a:xfrm>
          <a:prstGeom prst="rect">
            <a:avLst/>
          </a:prstGeom>
          <a:noFill/>
        </p:spPr>
        <p:txBody>
          <a:bodyPr wrap="square" rtlCol="0">
            <a:spAutoFit/>
          </a:bodyPr>
          <a:lstStyle>
            <a:defPPr>
              <a:defRPr lang="zh-CN"/>
            </a:defPPr>
            <a:lvl1pPr>
              <a:defRPr sz="1200">
                <a:solidFill>
                  <a:srgbClr val="FF0000"/>
                </a:solidFill>
              </a:defRPr>
            </a:lvl1pPr>
          </a:lstStyle>
          <a:p>
            <a:r>
              <a:rPr lang="en-US" altLang="zh-CN" dirty="0"/>
              <a:t>XDMA</a:t>
            </a:r>
            <a:endParaRPr lang="zh-CN" altLang="en-US" dirty="0"/>
          </a:p>
        </p:txBody>
      </p:sp>
      <p:sp>
        <p:nvSpPr>
          <p:cNvPr id="32" name="文本框 31"/>
          <p:cNvSpPr txBox="1"/>
          <p:nvPr/>
        </p:nvSpPr>
        <p:spPr>
          <a:xfrm>
            <a:off x="9397089" y="5224804"/>
            <a:ext cx="1322749" cy="276999"/>
          </a:xfrm>
          <a:prstGeom prst="rect">
            <a:avLst/>
          </a:prstGeom>
          <a:noFill/>
        </p:spPr>
        <p:txBody>
          <a:bodyPr wrap="square" rtlCol="0">
            <a:spAutoFit/>
          </a:bodyPr>
          <a:lstStyle>
            <a:defPPr>
              <a:defRPr lang="zh-CN"/>
            </a:defPPr>
            <a:lvl1pPr>
              <a:defRPr sz="1200">
                <a:solidFill>
                  <a:srgbClr val="FF0000"/>
                </a:solidFill>
              </a:defRPr>
            </a:lvl1pPr>
          </a:lstStyle>
          <a:p>
            <a:r>
              <a:rPr lang="en-US" altLang="zh-CN" dirty="0"/>
              <a:t>Register Access</a:t>
            </a:r>
            <a:endParaRPr lang="zh-CN" altLang="en-US" dirty="0"/>
          </a:p>
        </p:txBody>
      </p:sp>
      <p:sp>
        <p:nvSpPr>
          <p:cNvPr id="33" name="矩形 32"/>
          <p:cNvSpPr/>
          <p:nvPr/>
        </p:nvSpPr>
        <p:spPr>
          <a:xfrm>
            <a:off x="9892265" y="5497537"/>
            <a:ext cx="723903" cy="1952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XDMA Device Driver</a:t>
            </a:r>
            <a:endParaRPr lang="zh-CN" altLang="en-US" dirty="0"/>
          </a:p>
        </p:txBody>
      </p:sp>
      <p:sp>
        <p:nvSpPr>
          <p:cNvPr id="4" name="灯片编号占位符 3"/>
          <p:cNvSpPr>
            <a:spLocks noGrp="1"/>
          </p:cNvSpPr>
          <p:nvPr>
            <p:ph type="sldNum" sz="quarter" idx="12"/>
          </p:nvPr>
        </p:nvSpPr>
        <p:spPr/>
        <p:txBody>
          <a:bodyPr/>
          <a:lstStyle/>
          <a:p>
            <a:fld id="{5DD3DB80-B894-403A-B48E-6FDC1A72010E}" type="slidenum">
              <a:rPr lang="zh-CN" altLang="en-US" smtClean="0"/>
            </a:fld>
            <a:endParaRPr lang="zh-CN" altLang="en-US" dirty="0"/>
          </a:p>
        </p:txBody>
      </p:sp>
      <p:pic>
        <p:nvPicPr>
          <p:cNvPr id="11" name="图片 10"/>
          <p:cNvPicPr>
            <a:picLocks noChangeAspect="1"/>
          </p:cNvPicPr>
          <p:nvPr/>
        </p:nvPicPr>
        <p:blipFill>
          <a:blip r:embed="rId1"/>
          <a:stretch>
            <a:fillRect/>
          </a:stretch>
        </p:blipFill>
        <p:spPr>
          <a:xfrm>
            <a:off x="2207402" y="4343481"/>
            <a:ext cx="3761099" cy="2031325"/>
          </a:xfrm>
          <a:prstGeom prst="rect">
            <a:avLst/>
          </a:prstGeom>
        </p:spPr>
      </p:pic>
      <p:sp>
        <p:nvSpPr>
          <p:cNvPr id="26" name="文本框 25"/>
          <p:cNvSpPr txBox="1"/>
          <p:nvPr/>
        </p:nvSpPr>
        <p:spPr>
          <a:xfrm>
            <a:off x="669925" y="1202624"/>
            <a:ext cx="10850562" cy="3139321"/>
          </a:xfrm>
          <a:prstGeom prst="rect">
            <a:avLst/>
          </a:prstGeom>
          <a:noFill/>
        </p:spPr>
        <p:txBody>
          <a:bodyPr wrap="square">
            <a:spAutoFit/>
          </a:bodyPr>
          <a:lstStyle/>
          <a:p>
            <a:pPr marL="285750" indent="-285750">
              <a:buFont typeface="Wingdings" panose="05000000000000000000" pitchFamily="2" charset="2"/>
              <a:buChar char="n"/>
            </a:pPr>
            <a:r>
              <a:rPr lang="en-US" altLang="zh-CN" dirty="0"/>
              <a:t>Official Driver: </a:t>
            </a:r>
            <a:endParaRPr lang="en-US" altLang="zh-CN" dirty="0">
              <a:hlinkClick r:id="rId2"/>
            </a:endParaRPr>
          </a:p>
          <a:p>
            <a:r>
              <a:rPr lang="en-US" altLang="zh-CN" dirty="0">
                <a:hlinkClick r:id="rId2"/>
              </a:rPr>
              <a:t>https://github.com/Xilinx/dma_ip_drivers</a:t>
            </a:r>
            <a:endParaRPr lang="en-US" altLang="zh-CN" dirty="0"/>
          </a:p>
          <a:p>
            <a:endParaRPr lang="en-US" altLang="zh-CN" dirty="0"/>
          </a:p>
          <a:p>
            <a:pPr marL="285750" indent="-285750">
              <a:buFont typeface="Wingdings" panose="05000000000000000000" pitchFamily="2" charset="2"/>
              <a:buChar char="n"/>
            </a:pPr>
            <a:r>
              <a:rPr lang="en-US" altLang="zh-CN" dirty="0"/>
              <a:t>Driver Customization:</a:t>
            </a:r>
            <a:endParaRPr lang="en-US" altLang="zh-CN" dirty="0"/>
          </a:p>
          <a:p>
            <a:pPr marL="285750" indent="-285750">
              <a:buFont typeface="Arial" panose="020B0604020202020204" pitchFamily="34" charset="0"/>
              <a:buChar char="•"/>
            </a:pPr>
            <a:r>
              <a:rPr lang="en-US" altLang="zh-CN" dirty="0"/>
              <a:t>Board startup configuration support</a:t>
            </a:r>
            <a:endParaRPr lang="en-US" altLang="zh-CN" dirty="0"/>
          </a:p>
          <a:p>
            <a:pPr marL="285750" indent="-285750">
              <a:buFont typeface="Arial" panose="020B0604020202020204" pitchFamily="34" charset="0"/>
              <a:buChar char="•"/>
            </a:pPr>
            <a:r>
              <a:rPr lang="en-US" altLang="zh-CN" dirty="0"/>
              <a:t>Crate slot mapping</a:t>
            </a:r>
            <a:endParaRPr lang="en-US" altLang="zh-CN" dirty="0"/>
          </a:p>
          <a:p>
            <a:pPr marL="285750" indent="-285750">
              <a:buFont typeface="Arial" panose="020B0604020202020204" pitchFamily="34" charset="0"/>
              <a:buChar char="•"/>
            </a:pPr>
            <a:r>
              <a:rPr lang="en-US" altLang="zh-CN" dirty="0"/>
              <a:t>Driver installation script</a:t>
            </a:r>
            <a:endParaRPr lang="en-US" altLang="zh-CN" dirty="0"/>
          </a:p>
          <a:p>
            <a:pPr marL="285750" indent="-285750">
              <a:buFont typeface="Arial" panose="020B0604020202020204" pitchFamily="34" charset="0"/>
              <a:buChar char="•"/>
            </a:pPr>
            <a:r>
              <a:rPr lang="en-US" altLang="zh-CN" dirty="0" err="1"/>
              <a:t>Udev</a:t>
            </a:r>
            <a:r>
              <a:rPr lang="en-US" altLang="zh-CN" dirty="0"/>
              <a:t> rules and dkms support for the Xilinx XDMA driver</a:t>
            </a:r>
            <a:r>
              <a:rPr lang="zh-CN" altLang="en-US" dirty="0"/>
              <a:t>，</a:t>
            </a:r>
            <a:r>
              <a:rPr lang="en-US" altLang="zh-CN" dirty="0"/>
              <a:t>example</a:t>
            </a:r>
            <a:r>
              <a:rPr lang="zh-CN" altLang="en-US" dirty="0"/>
              <a:t>：</a:t>
            </a:r>
            <a:endParaRPr lang="en-US" altLang="zh-CN" dirty="0"/>
          </a:p>
          <a:p>
            <a:r>
              <a:rPr lang="en-US" altLang="zh-CN" dirty="0">
                <a:hlinkClick r:id="rId3"/>
              </a:rPr>
              <a:t>https://github.com/MicroTCA-Tech-Lab/xdma-metapackage</a:t>
            </a:r>
            <a:endParaRPr lang="en-US" altLang="zh-CN" dirty="0"/>
          </a:p>
          <a:p>
            <a:endParaRPr lang="en-US" altLang="zh-CN" dirty="0"/>
          </a:p>
          <a:p>
            <a:pPr marL="285750" indent="-285750">
              <a:buFont typeface="Wingdings" panose="05000000000000000000" pitchFamily="2" charset="2"/>
              <a:buChar char="n"/>
            </a:pPr>
            <a:r>
              <a:rPr lang="en-US" altLang="zh-CN" dirty="0"/>
              <a:t> User space character device structure :</a:t>
            </a:r>
            <a:endParaRPr lang="en-US" altLang="zh-CN" dirty="0"/>
          </a:p>
        </p:txBody>
      </p:sp>
      <p:sp>
        <p:nvSpPr>
          <p:cNvPr id="27" name="文本框 26"/>
          <p:cNvSpPr txBox="1"/>
          <p:nvPr/>
        </p:nvSpPr>
        <p:spPr>
          <a:xfrm>
            <a:off x="6199513" y="4758978"/>
            <a:ext cx="3964855" cy="1200329"/>
          </a:xfrm>
          <a:prstGeom prst="rect">
            <a:avLst/>
          </a:prstGeom>
          <a:noFill/>
        </p:spPr>
        <p:txBody>
          <a:bodyPr wrap="square">
            <a:spAutoFit/>
          </a:bodyPr>
          <a:lstStyle/>
          <a:p>
            <a:r>
              <a:rPr lang="en-US" altLang="zh-CN" dirty="0"/>
              <a:t>C2H: AXI4 port (DMA from device)</a:t>
            </a:r>
            <a:endParaRPr lang="en-US" altLang="zh-CN" dirty="0"/>
          </a:p>
          <a:p>
            <a:r>
              <a:rPr lang="en-US" altLang="zh-CN" dirty="0"/>
              <a:t>H2C: AXI4 port (DMA to device)</a:t>
            </a:r>
            <a:endParaRPr lang="en-US" altLang="zh-CN" dirty="0"/>
          </a:p>
          <a:p>
            <a:endParaRPr lang="en-US" altLang="zh-CN" dirty="0"/>
          </a:p>
          <a:p>
            <a:r>
              <a:rPr lang="en-US" altLang="zh-CN" dirty="0"/>
              <a:t>Register: AXI4-Lite port </a:t>
            </a:r>
            <a:endParaRPr lang="zh-CN" altLang="en-US" dirty="0"/>
          </a:p>
        </p:txBody>
      </p:sp>
      <p:sp>
        <p:nvSpPr>
          <p:cNvPr id="17" name="椭圆 16"/>
          <p:cNvSpPr/>
          <p:nvPr/>
        </p:nvSpPr>
        <p:spPr>
          <a:xfrm>
            <a:off x="2260023" y="4637422"/>
            <a:ext cx="822347" cy="27616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2260022" y="6147102"/>
            <a:ext cx="822347" cy="12887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0" name="直接箭头连接符 29"/>
          <p:cNvCxnSpPr/>
          <p:nvPr/>
        </p:nvCxnSpPr>
        <p:spPr>
          <a:xfrm>
            <a:off x="3134991" y="4775499"/>
            <a:ext cx="2709399" cy="24240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接箭头连接符 31"/>
          <p:cNvCxnSpPr/>
          <p:nvPr/>
        </p:nvCxnSpPr>
        <p:spPr>
          <a:xfrm flipV="1">
            <a:off x="3134986" y="5799670"/>
            <a:ext cx="2668914" cy="411871"/>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Typical processing system block design</a:t>
            </a:r>
            <a:endParaRPr lang="zh-CN" altLang="en-US" dirty="0"/>
          </a:p>
        </p:txBody>
      </p:sp>
      <p:sp>
        <p:nvSpPr>
          <p:cNvPr id="3" name="页脚占位符 2"/>
          <p:cNvSpPr>
            <a:spLocks noGrp="1"/>
          </p:cNvSpPr>
          <p:nvPr>
            <p:ph type="ftr" sz="quarter" idx="11"/>
          </p:nvPr>
        </p:nvSpPr>
        <p:spPr/>
        <p:txBody>
          <a:bodyPr/>
          <a:lstStyle/>
          <a:p>
            <a:endParaRPr lang="zh-CN" altLang="en-US" dirty="0"/>
          </a:p>
        </p:txBody>
      </p:sp>
      <p:sp>
        <p:nvSpPr>
          <p:cNvPr id="4" name="灯片编号占位符 3"/>
          <p:cNvSpPr>
            <a:spLocks noGrp="1"/>
          </p:cNvSpPr>
          <p:nvPr>
            <p:ph type="sldNum" sz="quarter" idx="12"/>
          </p:nvPr>
        </p:nvSpPr>
        <p:spPr/>
        <p:txBody>
          <a:bodyPr/>
          <a:lstStyle/>
          <a:p>
            <a:fld id="{5DD3DB80-B894-403A-B48E-6FDC1A72010E}" type="slidenum">
              <a:rPr lang="zh-CN" altLang="en-US" smtClean="0"/>
            </a:fld>
            <a:endParaRPr lang="zh-CN" altLang="en-US"/>
          </a:p>
        </p:txBody>
      </p:sp>
      <p:grpSp>
        <p:nvGrpSpPr>
          <p:cNvPr id="5" name="组合 4"/>
          <p:cNvGrpSpPr/>
          <p:nvPr/>
        </p:nvGrpSpPr>
        <p:grpSpPr>
          <a:xfrm>
            <a:off x="996532" y="2628216"/>
            <a:ext cx="9671468" cy="3205332"/>
            <a:chOff x="1468040" y="2944692"/>
            <a:chExt cx="9199960" cy="2888856"/>
          </a:xfrm>
        </p:grpSpPr>
        <p:pic>
          <p:nvPicPr>
            <p:cNvPr id="12" name="图片 11"/>
            <p:cNvPicPr>
              <a:picLocks noChangeAspect="1"/>
            </p:cNvPicPr>
            <p:nvPr/>
          </p:nvPicPr>
          <p:blipFill>
            <a:blip r:embed="rId1"/>
            <a:stretch>
              <a:fillRect/>
            </a:stretch>
          </p:blipFill>
          <p:spPr>
            <a:xfrm>
              <a:off x="1524000" y="2944692"/>
              <a:ext cx="9144000" cy="2888856"/>
            </a:xfrm>
            <a:prstGeom prst="rect">
              <a:avLst/>
            </a:prstGeom>
          </p:spPr>
        </p:pic>
        <p:sp>
          <p:nvSpPr>
            <p:cNvPr id="13" name="矩形 12"/>
            <p:cNvSpPr/>
            <p:nvPr/>
          </p:nvSpPr>
          <p:spPr>
            <a:xfrm>
              <a:off x="7000878" y="3993833"/>
              <a:ext cx="1766887" cy="9525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8474871" y="3770534"/>
              <a:ext cx="585787" cy="276999"/>
            </a:xfrm>
            <a:prstGeom prst="rect">
              <a:avLst/>
            </a:prstGeom>
            <a:noFill/>
          </p:spPr>
          <p:txBody>
            <a:bodyPr wrap="square" rtlCol="0">
              <a:spAutoFit/>
            </a:bodyPr>
            <a:lstStyle/>
            <a:p>
              <a:r>
                <a:rPr lang="en-US" altLang="zh-CN" sz="1200" dirty="0">
                  <a:solidFill>
                    <a:srgbClr val="FF0000"/>
                  </a:solidFill>
                </a:rPr>
                <a:t>PS</a:t>
              </a:r>
              <a:endParaRPr lang="zh-CN" altLang="en-US" sz="1200" dirty="0">
                <a:solidFill>
                  <a:srgbClr val="FF0000"/>
                </a:solidFill>
              </a:endParaRPr>
            </a:p>
          </p:txBody>
        </p:sp>
        <p:sp>
          <p:nvSpPr>
            <p:cNvPr id="15" name="矩形 14"/>
            <p:cNvSpPr/>
            <p:nvPr/>
          </p:nvSpPr>
          <p:spPr>
            <a:xfrm>
              <a:off x="4362452" y="4047533"/>
              <a:ext cx="1390651" cy="63708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4242199" y="4632228"/>
              <a:ext cx="1287064" cy="276999"/>
            </a:xfrm>
            <a:prstGeom prst="rect">
              <a:avLst/>
            </a:prstGeom>
            <a:noFill/>
          </p:spPr>
          <p:txBody>
            <a:bodyPr wrap="square" rtlCol="0">
              <a:spAutoFit/>
            </a:bodyPr>
            <a:lstStyle>
              <a:defPPr>
                <a:defRPr lang="zh-CN"/>
              </a:defPPr>
              <a:lvl1pPr>
                <a:defRPr sz="1200">
                  <a:solidFill>
                    <a:srgbClr val="FF0000"/>
                  </a:solidFill>
                </a:defRPr>
              </a:lvl1pPr>
            </a:lstStyle>
            <a:p>
              <a:r>
                <a:rPr lang="en-US" altLang="zh-CN" dirty="0"/>
                <a:t>AXI DMA</a:t>
              </a:r>
              <a:endParaRPr lang="zh-CN" altLang="en-US" dirty="0"/>
            </a:p>
          </p:txBody>
        </p:sp>
        <p:sp>
          <p:nvSpPr>
            <p:cNvPr id="17" name="矩形 16"/>
            <p:cNvSpPr/>
            <p:nvPr/>
          </p:nvSpPr>
          <p:spPr>
            <a:xfrm>
              <a:off x="4362452" y="3357815"/>
              <a:ext cx="1390651" cy="63708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4242199" y="3126692"/>
              <a:ext cx="1677590" cy="276999"/>
            </a:xfrm>
            <a:prstGeom prst="rect">
              <a:avLst/>
            </a:prstGeom>
            <a:noFill/>
          </p:spPr>
          <p:txBody>
            <a:bodyPr wrap="square" rtlCol="0">
              <a:spAutoFit/>
            </a:bodyPr>
            <a:lstStyle/>
            <a:p>
              <a:r>
                <a:rPr lang="en-US" altLang="zh-CN" sz="1200" dirty="0">
                  <a:solidFill>
                    <a:srgbClr val="FF0000"/>
                  </a:solidFill>
                </a:rPr>
                <a:t>Interrupt Controller</a:t>
              </a:r>
              <a:endParaRPr lang="zh-CN" altLang="en-US" sz="1200" dirty="0">
                <a:solidFill>
                  <a:srgbClr val="FF0000"/>
                </a:solidFill>
              </a:endParaRPr>
            </a:p>
          </p:txBody>
        </p:sp>
        <p:sp>
          <p:nvSpPr>
            <p:cNvPr id="19" name="矩形 18"/>
            <p:cNvSpPr/>
            <p:nvPr/>
          </p:nvSpPr>
          <p:spPr>
            <a:xfrm>
              <a:off x="1538288" y="3993833"/>
              <a:ext cx="723903" cy="1952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1468040" y="3676356"/>
              <a:ext cx="1498998" cy="276999"/>
            </a:xfrm>
            <a:prstGeom prst="rect">
              <a:avLst/>
            </a:prstGeom>
            <a:noFill/>
          </p:spPr>
          <p:txBody>
            <a:bodyPr wrap="square" rtlCol="0">
              <a:spAutoFit/>
            </a:bodyPr>
            <a:lstStyle>
              <a:defPPr>
                <a:defRPr lang="zh-CN"/>
              </a:defPPr>
              <a:lvl1pPr>
                <a:defRPr sz="1200">
                  <a:solidFill>
                    <a:srgbClr val="FF0000"/>
                  </a:solidFill>
                </a:defRPr>
              </a:lvl1pPr>
            </a:lstStyle>
            <a:p>
              <a:r>
                <a:rPr lang="en-US" altLang="zh-CN" dirty="0"/>
                <a:t>DAQ Stream Input</a:t>
              </a:r>
              <a:endParaRPr lang="zh-CN" altLang="en-US" dirty="0"/>
            </a:p>
          </p:txBody>
        </p:sp>
        <p:sp>
          <p:nvSpPr>
            <p:cNvPr id="21" name="文本框 20"/>
            <p:cNvSpPr txBox="1"/>
            <p:nvPr/>
          </p:nvSpPr>
          <p:spPr>
            <a:xfrm>
              <a:off x="9288780" y="3123169"/>
              <a:ext cx="1343498" cy="276999"/>
            </a:xfrm>
            <a:prstGeom prst="rect">
              <a:avLst/>
            </a:prstGeom>
            <a:noFill/>
          </p:spPr>
          <p:txBody>
            <a:bodyPr wrap="square" rtlCol="0">
              <a:spAutoFit/>
            </a:bodyPr>
            <a:lstStyle>
              <a:defPPr>
                <a:defRPr lang="zh-CN"/>
              </a:defPPr>
              <a:lvl1pPr>
                <a:defRPr sz="1200">
                  <a:solidFill>
                    <a:srgbClr val="FF0000"/>
                  </a:solidFill>
                </a:defRPr>
              </a:lvl1pPr>
            </a:lstStyle>
            <a:p>
              <a:r>
                <a:rPr lang="en-US" altLang="zh-CN" dirty="0"/>
                <a:t>Register Access</a:t>
              </a:r>
              <a:endParaRPr lang="zh-CN" altLang="en-US" dirty="0"/>
            </a:p>
          </p:txBody>
        </p:sp>
        <p:sp>
          <p:nvSpPr>
            <p:cNvPr id="22" name="矩形 21"/>
            <p:cNvSpPr/>
            <p:nvPr/>
          </p:nvSpPr>
          <p:spPr>
            <a:xfrm>
              <a:off x="9908378" y="3403688"/>
              <a:ext cx="723903" cy="1952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4" name="文本框 23"/>
          <p:cNvSpPr txBox="1"/>
          <p:nvPr/>
        </p:nvSpPr>
        <p:spPr>
          <a:xfrm>
            <a:off x="669925" y="1181096"/>
            <a:ext cx="10850562" cy="923330"/>
          </a:xfrm>
          <a:prstGeom prst="rect">
            <a:avLst/>
          </a:prstGeom>
          <a:noFill/>
        </p:spPr>
        <p:txBody>
          <a:bodyPr wrap="square">
            <a:spAutoFit/>
          </a:bodyPr>
          <a:lstStyle/>
          <a:p>
            <a:pPr marL="285750" indent="-285750">
              <a:buFont typeface="Arial" panose="020B0604020202020204" pitchFamily="34" charset="0"/>
              <a:buChar char="•"/>
            </a:pPr>
            <a:r>
              <a:rPr lang="en-US" altLang="zh-CN" dirty="0">
                <a:latin typeface="+mn-ea"/>
              </a:rPr>
              <a:t>Typically involves integrating a Processing System IP with DMA, peripherals, memory, or programmable logic in a block design environment</a:t>
            </a:r>
            <a:endParaRPr lang="en-US" altLang="zh-CN" dirty="0">
              <a:latin typeface="+mn-ea"/>
            </a:endParaRPr>
          </a:p>
          <a:p>
            <a:pPr marL="285750" indent="-285750">
              <a:buFont typeface="Arial" panose="020B0604020202020204" pitchFamily="34" charset="0"/>
              <a:buChar char="•"/>
            </a:pPr>
            <a:r>
              <a:rPr lang="en-US" altLang="zh-CN" dirty="0">
                <a:latin typeface="+mn-ea"/>
              </a:rPr>
              <a:t>Capable of implementing an embedded EPICS IOC for control and data access via Ethernet</a:t>
            </a:r>
            <a:endParaRPr lang="zh-CN" altLang="en-US" dirty="0">
              <a:latin typeface="+mn-e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028828" y="3019428"/>
            <a:ext cx="8639175" cy="8286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标题 4"/>
          <p:cNvSpPr>
            <a:spLocks noGrp="1"/>
          </p:cNvSpPr>
          <p:nvPr>
            <p:ph type="title"/>
          </p:nvPr>
        </p:nvSpPr>
        <p:spPr>
          <a:xfrm>
            <a:off x="5118241" y="2709127"/>
            <a:ext cx="4770373" cy="895350"/>
          </a:xfrm>
        </p:spPr>
        <p:txBody>
          <a:bodyPr anchor="ctr">
            <a:normAutofit/>
          </a:bodyPr>
          <a:lstStyle/>
          <a:p>
            <a:pPr algn="ctr">
              <a:spcBef>
                <a:spcPct val="0"/>
              </a:spcBef>
            </a:pPr>
            <a:r>
              <a:rPr lang="en-US" altLang="zh-CN" sz="2800" dirty="0"/>
              <a:t>LLRF Introduction</a:t>
            </a:r>
            <a:endParaRPr lang="zh-CN" altLang="en-US" sz="2800" dirty="0"/>
          </a:p>
        </p:txBody>
      </p:sp>
      <p:sp>
        <p:nvSpPr>
          <p:cNvPr id="17" name="文本框 16"/>
          <p:cNvSpPr txBox="1"/>
          <p:nvPr/>
        </p:nvSpPr>
        <p:spPr>
          <a:xfrm>
            <a:off x="4099383" y="2810414"/>
            <a:ext cx="644070" cy="692776"/>
          </a:xfrm>
          <a:prstGeom prst="rect">
            <a:avLst/>
          </a:prstGeom>
          <a:noFill/>
        </p:spPr>
        <p:txBody>
          <a:bodyPr wrap="none" rtlCol="0">
            <a:prstTxWarp prst="textPlain">
              <a:avLst/>
            </a:prstTxWarp>
            <a:spAutoFit/>
          </a:bodyPr>
          <a:lstStyle/>
          <a:p>
            <a:r>
              <a:rPr lang="en-US" altLang="zh-CN" sz="1350" b="1" dirty="0">
                <a:solidFill>
                  <a:schemeClr val="accent1"/>
                </a:solidFill>
                <a:latin typeface="Impact" panose="020B0806030902050204" pitchFamily="34" charset="0"/>
                <a:ea typeface="微软雅黑" panose="020B0503020204020204" pitchFamily="34" charset="-122"/>
              </a:rPr>
              <a:t>01</a:t>
            </a:r>
            <a:endParaRPr lang="zh-CN" altLang="en-US" sz="1350" b="1" dirty="0">
              <a:solidFill>
                <a:schemeClr val="accent1"/>
              </a:solidFill>
              <a:latin typeface="Impact" panose="020B0806030902050204" pitchFamily="34" charset="0"/>
              <a:ea typeface="微软雅黑" panose="020B0503020204020204" pitchFamily="34" charset="-122"/>
            </a:endParaRPr>
          </a:p>
        </p:txBody>
      </p:sp>
      <p:cxnSp>
        <p:nvCxnSpPr>
          <p:cNvPr id="7" name="直接连接符 6"/>
          <p:cNvCxnSpPr/>
          <p:nvPr/>
        </p:nvCxnSpPr>
        <p:spPr>
          <a:xfrm>
            <a:off x="4998610" y="2724748"/>
            <a:ext cx="0" cy="86410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User Space Driver</a:t>
            </a:r>
            <a:endParaRPr lang="zh-CN" altLang="en-US" dirty="0"/>
          </a:p>
        </p:txBody>
      </p:sp>
      <p:sp>
        <p:nvSpPr>
          <p:cNvPr id="3" name="页脚占位符 2"/>
          <p:cNvSpPr>
            <a:spLocks noGrp="1"/>
          </p:cNvSpPr>
          <p:nvPr>
            <p:ph type="ftr" sz="quarter" idx="11"/>
          </p:nvPr>
        </p:nvSpPr>
        <p:spPr/>
        <p:txBody>
          <a:bodyPr/>
          <a:lstStyle/>
          <a:p>
            <a:endParaRPr lang="zh-CN" altLang="en-US" dirty="0"/>
          </a:p>
        </p:txBody>
      </p:sp>
      <p:sp>
        <p:nvSpPr>
          <p:cNvPr id="4" name="灯片编号占位符 3"/>
          <p:cNvSpPr>
            <a:spLocks noGrp="1"/>
          </p:cNvSpPr>
          <p:nvPr>
            <p:ph type="sldNum" sz="quarter" idx="12"/>
          </p:nvPr>
        </p:nvSpPr>
        <p:spPr/>
        <p:txBody>
          <a:bodyPr/>
          <a:lstStyle/>
          <a:p>
            <a:fld id="{5DD3DB80-B894-403A-B48E-6FDC1A72010E}" type="slidenum">
              <a:rPr lang="zh-CN" altLang="en-US" smtClean="0"/>
            </a:fld>
            <a:endParaRPr lang="zh-CN" altLang="en-US"/>
          </a:p>
        </p:txBody>
      </p:sp>
      <p:sp>
        <p:nvSpPr>
          <p:cNvPr id="9" name="文本框 8"/>
          <p:cNvSpPr txBox="1"/>
          <p:nvPr/>
        </p:nvSpPr>
        <p:spPr>
          <a:xfrm>
            <a:off x="669925" y="1151863"/>
            <a:ext cx="10850562" cy="4624343"/>
          </a:xfrm>
          <a:prstGeom prst="rect">
            <a:avLst/>
          </a:prstGeom>
          <a:noFill/>
        </p:spPr>
        <p:txBody>
          <a:bodyPr wrap="square">
            <a:spAutoFit/>
          </a:bodyPr>
          <a:lstStyle/>
          <a:p>
            <a:pPr marL="285750" indent="-285750">
              <a:buFont typeface="Wingdings" panose="05000000000000000000" pitchFamily="2" charset="2"/>
              <a:buChar char="n"/>
            </a:pPr>
            <a:r>
              <a:rPr lang="en-US" altLang="zh-CN" dirty="0">
                <a:latin typeface="+mn-ea"/>
              </a:rPr>
              <a:t>Linux kernel driver for the general purpose DMA</a:t>
            </a:r>
            <a:endParaRPr lang="en-US" altLang="zh-CN" dirty="0">
              <a:latin typeface="+mn-ea"/>
            </a:endParaRPr>
          </a:p>
          <a:p>
            <a:pPr marL="285750" indent="-285750">
              <a:buFont typeface="Wingdings" panose="05000000000000000000" pitchFamily="2" charset="2"/>
              <a:buChar char="n"/>
            </a:pPr>
            <a:endParaRPr lang="en-US" altLang="zh-CN" sz="1600" dirty="0">
              <a:latin typeface="+mn-ea"/>
            </a:endParaRPr>
          </a:p>
          <a:p>
            <a:pPr marL="285750" indent="-285750">
              <a:buFont typeface="Wingdings" panose="05000000000000000000" pitchFamily="2" charset="2"/>
              <a:buChar char="n"/>
            </a:pPr>
            <a:r>
              <a:rPr lang="en-US" altLang="zh-CN" dirty="0">
                <a:latin typeface="+mn-ea"/>
              </a:rPr>
              <a:t>Xilinx provides "DMA proxy" kernel driver</a:t>
            </a:r>
            <a:endParaRPr lang="en-US" altLang="zh-CN" dirty="0">
              <a:latin typeface="+mn-ea"/>
            </a:endParaRPr>
          </a:p>
          <a:p>
            <a:r>
              <a:rPr lang="en-US" altLang="zh-CN" sz="1600" dirty="0">
                <a:solidFill>
                  <a:srgbClr val="336699"/>
                </a:solidFill>
                <a:latin typeface="+mn-ea"/>
                <a:hlinkClick r:id="rId1"/>
              </a:rPr>
              <a:t>https://www.xilinx.com/video/soc/linux-dma-from-user-space.html</a:t>
            </a:r>
            <a:endParaRPr lang="en-US" altLang="zh-CN" sz="1600" dirty="0">
              <a:solidFill>
                <a:srgbClr val="336699"/>
              </a:solidFill>
              <a:latin typeface="+mn-ea"/>
            </a:endParaRPr>
          </a:p>
          <a:p>
            <a:r>
              <a:rPr lang="en-US" altLang="zh-CN" sz="1600" dirty="0">
                <a:solidFill>
                  <a:srgbClr val="336699"/>
                </a:solidFill>
                <a:latin typeface="+mn-ea"/>
                <a:hlinkClick r:id="rId1"/>
              </a:rPr>
              <a:t>https://github.com/Xilinx-Wiki-Projects/software-prototypes/tree/master/linux-user-space-dma</a:t>
            </a:r>
            <a:endParaRPr lang="en-US" altLang="zh-CN" sz="1600" dirty="0">
              <a:solidFill>
                <a:srgbClr val="336699"/>
              </a:solidFill>
              <a:latin typeface="+mn-ea"/>
            </a:endParaRPr>
          </a:p>
          <a:p>
            <a:endParaRPr lang="en-US" altLang="zh-CN" sz="1600" dirty="0">
              <a:latin typeface="+mn-ea"/>
            </a:endParaRPr>
          </a:p>
          <a:p>
            <a:pPr marL="285750" indent="-285750">
              <a:buFont typeface="Wingdings" panose="05000000000000000000" pitchFamily="2" charset="2"/>
              <a:buChar char="n"/>
            </a:pPr>
            <a:r>
              <a:rPr lang="en-US" altLang="zh-CN" dirty="0">
                <a:latin typeface="+mn-ea"/>
              </a:rPr>
              <a:t>The drivers use the Linux DMA Engine subsystem and provide the ability for user to write their own Linux driver which uses the Xilinx driver in kernel space through the DMA Engine subsystem</a:t>
            </a:r>
            <a:endParaRPr lang="en-US" altLang="zh-CN" dirty="0">
              <a:latin typeface="+mn-ea"/>
            </a:endParaRPr>
          </a:p>
          <a:p>
            <a:pPr marL="285750" indent="-285750">
              <a:buFont typeface="Wingdings" panose="05000000000000000000" pitchFamily="2" charset="2"/>
              <a:buChar char="n"/>
            </a:pPr>
            <a:endParaRPr lang="en-US" altLang="zh-CN" sz="1600" dirty="0">
              <a:solidFill>
                <a:srgbClr val="1F2328"/>
              </a:solidFill>
              <a:latin typeface="+mn-ea"/>
            </a:endParaRPr>
          </a:p>
          <a:p>
            <a:pPr marL="285750" indent="-285750">
              <a:buFont typeface="Wingdings" panose="05000000000000000000" pitchFamily="2" charset="2"/>
              <a:buChar char="n"/>
            </a:pPr>
            <a:r>
              <a:rPr lang="en-US" altLang="zh-CN" dirty="0">
                <a:latin typeface="+mn-ea"/>
              </a:rPr>
              <a:t>Other open source driver:</a:t>
            </a:r>
            <a:endParaRPr lang="en-US" altLang="zh-CN" dirty="0">
              <a:latin typeface="+mn-ea"/>
            </a:endParaRPr>
          </a:p>
          <a:p>
            <a:endParaRPr lang="en-US" altLang="zh-CN" sz="1050" dirty="0">
              <a:latin typeface="+mn-ea"/>
            </a:endParaRPr>
          </a:p>
          <a:p>
            <a:pPr marL="285750" indent="-285750">
              <a:buFont typeface="Arial" panose="020B0604020202020204" pitchFamily="34" charset="0"/>
              <a:buChar char="•"/>
            </a:pPr>
            <a:r>
              <a:rPr lang="en-US" altLang="zh-CN" sz="1600" dirty="0">
                <a:latin typeface="+mn-ea"/>
              </a:rPr>
              <a:t>A zero-copy, high-bandwidth Linux driver and user space interface library for Xilinx's AXI DMA and VDMA IP blocks:</a:t>
            </a:r>
            <a:endParaRPr lang="en-US" altLang="zh-CN" sz="1600" dirty="0">
              <a:latin typeface="+mn-ea"/>
            </a:endParaRPr>
          </a:p>
          <a:p>
            <a:r>
              <a:rPr lang="en-US" altLang="zh-CN" sz="1600" dirty="0">
                <a:solidFill>
                  <a:srgbClr val="336699"/>
                </a:solidFill>
                <a:latin typeface="+mn-ea"/>
                <a:hlinkClick r:id="rId2"/>
              </a:rPr>
              <a:t>https://github.com/bperez77/xilinx_axidma</a:t>
            </a:r>
            <a:r>
              <a:rPr lang="en-US" altLang="zh-CN" sz="1600" dirty="0">
                <a:solidFill>
                  <a:srgbClr val="336699"/>
                </a:solidFill>
                <a:latin typeface="+mn-ea"/>
              </a:rPr>
              <a:t>  </a:t>
            </a:r>
            <a:endParaRPr lang="en-US" altLang="zh-CN" sz="1600" dirty="0">
              <a:solidFill>
                <a:srgbClr val="336699"/>
              </a:solidFill>
              <a:latin typeface="+mn-ea"/>
            </a:endParaRPr>
          </a:p>
          <a:p>
            <a:endParaRPr lang="en-US" altLang="zh-CN" sz="1600" dirty="0">
              <a:solidFill>
                <a:srgbClr val="336699"/>
              </a:solidFill>
              <a:latin typeface="+mn-ea"/>
            </a:endParaRPr>
          </a:p>
          <a:p>
            <a:pPr marL="285750" indent="-285750">
              <a:buFont typeface="Arial" panose="020B0604020202020204" pitchFamily="34" charset="0"/>
              <a:buChar char="•"/>
            </a:pPr>
            <a:r>
              <a:rPr lang="en-US" altLang="zh-CN" sz="1600" dirty="0">
                <a:latin typeface="+mn-ea"/>
              </a:rPr>
              <a:t>Linux Driver for the Zynq FPGA DMA engine</a:t>
            </a:r>
            <a:endParaRPr lang="en-US" altLang="zh-CN" sz="1600" dirty="0">
              <a:latin typeface="+mn-ea"/>
            </a:endParaRPr>
          </a:p>
          <a:p>
            <a:r>
              <a:rPr lang="en-US" altLang="zh-CN" sz="1600" u="sng" dirty="0">
                <a:solidFill>
                  <a:srgbClr val="336699"/>
                </a:solidFill>
                <a:latin typeface="+mn-ea"/>
              </a:rPr>
              <a:t>https://github.com/bmartini/zynq-xdma</a:t>
            </a:r>
            <a:endParaRPr lang="en-US" altLang="zh-CN" sz="1600" u="sng" dirty="0">
              <a:solidFill>
                <a:srgbClr val="336699"/>
              </a:solidFill>
              <a:latin typeface="+mn-e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User Space Driver</a:t>
            </a:r>
            <a:endParaRPr lang="zh-CN" altLang="en-US" dirty="0"/>
          </a:p>
        </p:txBody>
      </p:sp>
      <p:sp>
        <p:nvSpPr>
          <p:cNvPr id="3" name="页脚占位符 2"/>
          <p:cNvSpPr>
            <a:spLocks noGrp="1"/>
          </p:cNvSpPr>
          <p:nvPr>
            <p:ph type="ftr" sz="quarter" idx="11"/>
          </p:nvPr>
        </p:nvSpPr>
        <p:spPr/>
        <p:txBody>
          <a:bodyPr/>
          <a:lstStyle/>
          <a:p>
            <a:endParaRPr lang="zh-CN" altLang="en-US" dirty="0"/>
          </a:p>
        </p:txBody>
      </p:sp>
      <p:sp>
        <p:nvSpPr>
          <p:cNvPr id="4" name="灯片编号占位符 3"/>
          <p:cNvSpPr>
            <a:spLocks noGrp="1"/>
          </p:cNvSpPr>
          <p:nvPr>
            <p:ph type="sldNum" sz="quarter" idx="12"/>
          </p:nvPr>
        </p:nvSpPr>
        <p:spPr/>
        <p:txBody>
          <a:bodyPr/>
          <a:lstStyle/>
          <a:p>
            <a:fld id="{5DD3DB80-B894-403A-B48E-6FDC1A72010E}" type="slidenum">
              <a:rPr lang="zh-CN" altLang="en-US" smtClean="0"/>
            </a:fld>
            <a:endParaRPr lang="zh-CN" altLang="en-US"/>
          </a:p>
        </p:txBody>
      </p:sp>
      <p:sp>
        <p:nvSpPr>
          <p:cNvPr id="9" name="文本框 8"/>
          <p:cNvSpPr txBox="1"/>
          <p:nvPr/>
        </p:nvSpPr>
        <p:spPr>
          <a:xfrm>
            <a:off x="669925" y="1151863"/>
            <a:ext cx="10850562" cy="3200876"/>
          </a:xfrm>
          <a:prstGeom prst="rect">
            <a:avLst/>
          </a:prstGeom>
          <a:noFill/>
        </p:spPr>
        <p:txBody>
          <a:bodyPr wrap="square">
            <a:spAutoFit/>
          </a:bodyPr>
          <a:lstStyle/>
          <a:p>
            <a:pPr marL="285750" indent="-285750">
              <a:buFont typeface="Wingdings" panose="05000000000000000000" pitchFamily="2" charset="2"/>
              <a:buChar char="n"/>
            </a:pPr>
            <a:r>
              <a:rPr lang="en-US" altLang="zh-CN" dirty="0">
                <a:latin typeface="+mn-ea"/>
              </a:rPr>
              <a:t>User space application/driver through the UIO framework</a:t>
            </a:r>
            <a:endParaRPr lang="en-US" altLang="zh-CN" dirty="0">
              <a:latin typeface="+mn-ea"/>
            </a:endParaRPr>
          </a:p>
          <a:p>
            <a:pPr marL="228600" indent="-228600">
              <a:buFont typeface="+mj-lt"/>
              <a:buAutoNum type="arabicPeriod"/>
            </a:pPr>
            <a:r>
              <a:rPr lang="en-US" altLang="zh-CN" sz="1400" dirty="0">
                <a:latin typeface="+mn-ea"/>
              </a:rPr>
              <a:t>Add the UIO driver to the kernel</a:t>
            </a:r>
            <a:endParaRPr lang="en-US" altLang="zh-CN" sz="1400" dirty="0">
              <a:latin typeface="+mn-ea"/>
            </a:endParaRPr>
          </a:p>
          <a:p>
            <a:pPr marL="228600" indent="-228600">
              <a:buFont typeface="+mj-lt"/>
              <a:buAutoNum type="arabicPeriod"/>
            </a:pPr>
            <a:r>
              <a:rPr lang="en-US" altLang="zh-CN" sz="1400" dirty="0">
                <a:latin typeface="+mn-ea"/>
              </a:rPr>
              <a:t>Setup IP core in the device tree to use the UIO driver</a:t>
            </a:r>
            <a:endParaRPr lang="en-US" altLang="zh-CN" sz="1400" dirty="0">
              <a:latin typeface="+mn-ea"/>
            </a:endParaRPr>
          </a:p>
          <a:p>
            <a:pPr marL="228600" indent="-228600">
              <a:buFont typeface="+mj-lt"/>
              <a:buAutoNum type="arabicPeriod"/>
            </a:pPr>
            <a:r>
              <a:rPr lang="en-US" altLang="zh-CN" sz="1400" dirty="0">
                <a:latin typeface="+mn-ea"/>
              </a:rPr>
              <a:t>Develop API to access IP cores via UIO device</a:t>
            </a:r>
            <a:endParaRPr lang="en-US" altLang="zh-CN" sz="1400" dirty="0">
              <a:latin typeface="+mn-ea"/>
            </a:endParaRPr>
          </a:p>
          <a:p>
            <a:pPr marL="228600" indent="-228600">
              <a:buFont typeface="+mj-lt"/>
              <a:buAutoNum type="arabicPeriod"/>
            </a:pPr>
            <a:r>
              <a:rPr lang="en-US" altLang="zh-CN" sz="1400" dirty="0">
                <a:latin typeface="+mn-ea"/>
              </a:rPr>
              <a:t>Add access to memory:</a:t>
            </a:r>
            <a:endParaRPr lang="en-US" altLang="zh-CN" sz="1400" dirty="0">
              <a:latin typeface="+mn-ea"/>
            </a:endParaRPr>
          </a:p>
          <a:p>
            <a:pPr marL="507365" lvl="1" indent="-228600">
              <a:buFont typeface="+mj-lt"/>
              <a:buAutoNum type="arabicPeriod"/>
            </a:pPr>
            <a:r>
              <a:rPr lang="en-US" altLang="zh-CN" sz="1400" dirty="0">
                <a:latin typeface="+mn-ea"/>
              </a:rPr>
              <a:t>reserved memory region in device tree </a:t>
            </a:r>
            <a:endParaRPr lang="en-US" altLang="zh-CN" sz="1400" dirty="0">
              <a:latin typeface="+mn-ea"/>
            </a:endParaRPr>
          </a:p>
          <a:p>
            <a:pPr marL="507365" lvl="1" indent="-228600">
              <a:buFont typeface="+mj-lt"/>
              <a:buAutoNum type="arabicPeriod"/>
            </a:pPr>
            <a:r>
              <a:rPr lang="en-US" altLang="zh-CN" sz="1400" dirty="0">
                <a:latin typeface="+mn-ea"/>
              </a:rPr>
              <a:t>u-</a:t>
            </a:r>
            <a:r>
              <a:rPr lang="en-US" altLang="zh-CN" sz="1400" dirty="0" err="1">
                <a:latin typeface="+mn-ea"/>
              </a:rPr>
              <a:t>dma</a:t>
            </a:r>
            <a:r>
              <a:rPr lang="en-US" altLang="zh-CN" sz="1400" dirty="0">
                <a:latin typeface="+mn-ea"/>
              </a:rPr>
              <a:t>-</a:t>
            </a:r>
            <a:r>
              <a:rPr lang="en-US" altLang="zh-CN" sz="1400" dirty="0" err="1">
                <a:latin typeface="+mn-ea"/>
              </a:rPr>
              <a:t>buf</a:t>
            </a:r>
            <a:r>
              <a:rPr lang="en-US" altLang="zh-CN" sz="1400" dirty="0">
                <a:latin typeface="+mn-ea"/>
              </a:rPr>
              <a:t> kernel driver: </a:t>
            </a:r>
            <a:r>
              <a:rPr lang="en-US" altLang="zh-CN" sz="1400" dirty="0">
                <a:solidFill>
                  <a:srgbClr val="1F2328"/>
                </a:solidFill>
                <a:latin typeface="+mn-ea"/>
                <a:hlinkClick r:id="rId1"/>
              </a:rPr>
              <a:t>https://github.com/ikwzm/udmabuf</a:t>
            </a:r>
            <a:endParaRPr lang="en-US" altLang="zh-CN" sz="1400" dirty="0">
              <a:solidFill>
                <a:srgbClr val="1F2328"/>
              </a:solidFill>
              <a:latin typeface="+mn-ea"/>
            </a:endParaRPr>
          </a:p>
          <a:p>
            <a:pPr marL="228600" indent="-228600">
              <a:buFont typeface="+mj-lt"/>
              <a:buAutoNum type="arabicPeriod"/>
            </a:pPr>
            <a:r>
              <a:rPr lang="en-US" altLang="zh-CN" sz="1400" dirty="0">
                <a:latin typeface="+mn-ea"/>
              </a:rPr>
              <a:t>Control AXI DMA engine read from/write to memory space</a:t>
            </a:r>
            <a:endParaRPr lang="en-US" altLang="zh-CN" sz="1400" dirty="0">
              <a:latin typeface="+mn-ea"/>
            </a:endParaRPr>
          </a:p>
          <a:p>
            <a:pPr marL="171450" indent="-171450">
              <a:buFont typeface="Arial" panose="020B0604020202020204" pitchFamily="34" charset="0"/>
              <a:buChar char="•"/>
            </a:pPr>
            <a:endParaRPr lang="en-US" altLang="zh-CN" sz="1200" dirty="0">
              <a:latin typeface="+mn-ea"/>
              <a:hlinkClick r:id="rId2"/>
            </a:endParaRPr>
          </a:p>
          <a:p>
            <a:pPr marL="285750" indent="-285750">
              <a:buFont typeface="Wingdings" panose="05000000000000000000" pitchFamily="2" charset="2"/>
              <a:buChar char="n"/>
            </a:pPr>
            <a:r>
              <a:rPr lang="en-US" altLang="zh-CN" dirty="0">
                <a:latin typeface="+mn-ea"/>
              </a:rPr>
              <a:t>Example: libudmaio from MTCA Tech Lab</a:t>
            </a:r>
            <a:endParaRPr lang="en-US" altLang="zh-CN" dirty="0">
              <a:latin typeface="+mn-ea"/>
              <a:hlinkClick r:id="rId2"/>
            </a:endParaRPr>
          </a:p>
          <a:p>
            <a:pPr marL="285750" indent="-285750">
              <a:buFont typeface="Arial" panose="020B0604020202020204" pitchFamily="34" charset="0"/>
              <a:buChar char="•"/>
            </a:pPr>
            <a:r>
              <a:rPr lang="en-US" altLang="zh-CN" sz="1400" dirty="0">
                <a:latin typeface="+mn-ea"/>
                <a:hlinkClick r:id="rId2"/>
              </a:rPr>
              <a:t>https://github.com/MicroTCA-Tech-Lab/libudmaio</a:t>
            </a:r>
            <a:endParaRPr lang="en-US" altLang="zh-CN" sz="1400" dirty="0">
              <a:latin typeface="+mn-ea"/>
            </a:endParaRPr>
          </a:p>
          <a:p>
            <a:pPr marL="285750" indent="-285750">
              <a:buFont typeface="Arial" panose="020B0604020202020204" pitchFamily="34" charset="0"/>
              <a:buChar char="•"/>
            </a:pPr>
            <a:r>
              <a:rPr lang="en-US" altLang="zh-CN" sz="1400" dirty="0">
                <a:latin typeface="+mn-ea"/>
              </a:rPr>
              <a:t>Simplify the use of the Xilinx AXI DMA controller when used in S2MM (Stream to Memory-Mapped) mode</a:t>
            </a:r>
            <a:endParaRPr lang="en-US" altLang="zh-CN" sz="1400" dirty="0">
              <a:latin typeface="+mn-ea"/>
            </a:endParaRPr>
          </a:p>
          <a:p>
            <a:pPr marL="285750" indent="-285750">
              <a:buFont typeface="Arial" panose="020B0604020202020204" pitchFamily="34" charset="0"/>
              <a:buChar char="•"/>
            </a:pPr>
            <a:r>
              <a:rPr lang="en-US" altLang="zh-CN" sz="1400" dirty="0">
                <a:latin typeface="+mn-ea"/>
              </a:rPr>
              <a:t>Over PCIe with xdma driver</a:t>
            </a:r>
            <a:endParaRPr lang="en-US" altLang="zh-CN" sz="1400" dirty="0">
              <a:latin typeface="+mn-ea"/>
            </a:endParaRPr>
          </a:p>
          <a:p>
            <a:pPr marL="285750" indent="-285750">
              <a:buFont typeface="Arial" panose="020B0604020202020204" pitchFamily="34" charset="0"/>
              <a:buChar char="•"/>
            </a:pPr>
            <a:r>
              <a:rPr lang="en-US" altLang="zh-CN" sz="1400" dirty="0">
                <a:latin typeface="+mn-ea"/>
              </a:rPr>
              <a:t>From ARM over the Userspace I/O</a:t>
            </a:r>
            <a:endParaRPr lang="en-US" altLang="zh-CN" sz="1400" dirty="0">
              <a:latin typeface="+mn-ea"/>
            </a:endParaRPr>
          </a:p>
        </p:txBody>
      </p:sp>
      <p:pic>
        <p:nvPicPr>
          <p:cNvPr id="7" name="图片 6"/>
          <p:cNvPicPr>
            <a:picLocks noChangeAspect="1"/>
          </p:cNvPicPr>
          <p:nvPr/>
        </p:nvPicPr>
        <p:blipFill>
          <a:blip r:embed="rId3" cstate="hqprint"/>
          <a:stretch>
            <a:fillRect/>
          </a:stretch>
        </p:blipFill>
        <p:spPr>
          <a:xfrm>
            <a:off x="1635730" y="4352739"/>
            <a:ext cx="1945672" cy="2262111"/>
          </a:xfrm>
          <a:prstGeom prst="rect">
            <a:avLst/>
          </a:prstGeom>
        </p:spPr>
      </p:pic>
      <p:sp>
        <p:nvSpPr>
          <p:cNvPr id="10" name="椭圆 9"/>
          <p:cNvSpPr/>
          <p:nvPr/>
        </p:nvSpPr>
        <p:spPr>
          <a:xfrm>
            <a:off x="1660306" y="4367015"/>
            <a:ext cx="872292" cy="58736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直接箭头连接符 10"/>
          <p:cNvCxnSpPr>
            <a:endCxn id="21" idx="0"/>
          </p:cNvCxnSpPr>
          <p:nvPr/>
        </p:nvCxnSpPr>
        <p:spPr>
          <a:xfrm>
            <a:off x="2556713" y="4660699"/>
            <a:ext cx="494885" cy="115209"/>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7" name="椭圆 16"/>
          <p:cNvSpPr/>
          <p:nvPr/>
        </p:nvSpPr>
        <p:spPr>
          <a:xfrm>
            <a:off x="1645255" y="5287615"/>
            <a:ext cx="1039512" cy="776757"/>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 name="直接箭头连接符 17"/>
          <p:cNvCxnSpPr>
            <a:endCxn id="21" idx="2"/>
          </p:cNvCxnSpPr>
          <p:nvPr/>
        </p:nvCxnSpPr>
        <p:spPr>
          <a:xfrm flipV="1">
            <a:off x="2694295" y="5483791"/>
            <a:ext cx="357303" cy="182674"/>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2415123" y="4775905"/>
            <a:ext cx="1272944" cy="707886"/>
          </a:xfrm>
          <a:prstGeom prst="rect">
            <a:avLst/>
          </a:prstGeom>
          <a:noFill/>
        </p:spPr>
        <p:txBody>
          <a:bodyPr wrap="square">
            <a:spAutoFit/>
          </a:bodyPr>
          <a:lstStyle/>
          <a:p>
            <a:r>
              <a:rPr lang="en-US" altLang="zh-CN" sz="1000" dirty="0">
                <a:solidFill>
                  <a:schemeClr val="bg1"/>
                </a:solidFill>
                <a:latin typeface="+mn-ea"/>
              </a:rPr>
              <a:t>Register Interface</a:t>
            </a:r>
            <a:endParaRPr lang="en-US" altLang="zh-CN" sz="1000" dirty="0">
              <a:solidFill>
                <a:schemeClr val="bg1"/>
              </a:solidFill>
              <a:latin typeface="+mn-ea"/>
            </a:endParaRPr>
          </a:p>
          <a:p>
            <a:endParaRPr lang="en-US" altLang="zh-CN" sz="1000" dirty="0">
              <a:solidFill>
                <a:schemeClr val="bg1"/>
              </a:solidFill>
              <a:latin typeface="+mn-ea"/>
            </a:endParaRPr>
          </a:p>
          <a:p>
            <a:endParaRPr lang="en-US" altLang="zh-CN" sz="1000" dirty="0">
              <a:solidFill>
                <a:schemeClr val="bg1"/>
              </a:solidFill>
              <a:latin typeface="+mn-ea"/>
            </a:endParaRPr>
          </a:p>
          <a:p>
            <a:r>
              <a:rPr lang="en-US" altLang="zh-CN" sz="1000" dirty="0">
                <a:solidFill>
                  <a:schemeClr val="bg1"/>
                </a:solidFill>
                <a:latin typeface="+mn-ea"/>
              </a:rPr>
              <a:t>  DMA Controller</a:t>
            </a:r>
            <a:endParaRPr lang="zh-CN" altLang="en-US" sz="1000" dirty="0">
              <a:solidFill>
                <a:schemeClr val="bg1"/>
              </a:solidFill>
              <a:latin typeface="+mn-ea"/>
            </a:endParaRPr>
          </a:p>
        </p:txBody>
      </p:sp>
      <p:pic>
        <p:nvPicPr>
          <p:cNvPr id="5122" name="Picture 2"/>
          <p:cNvPicPr>
            <a:picLocks noChangeAspect="1" noChangeArrowheads="1"/>
          </p:cNvPicPr>
          <p:nvPr/>
        </p:nvPicPr>
        <p:blipFill>
          <a:blip r:embed="rId4"/>
          <a:srcRect/>
          <a:stretch>
            <a:fillRect/>
          </a:stretch>
        </p:blipFill>
        <p:spPr bwMode="auto">
          <a:xfrm>
            <a:off x="7911162" y="4860114"/>
            <a:ext cx="2430462" cy="1137841"/>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5"/>
          <a:stretch>
            <a:fillRect/>
          </a:stretch>
        </p:blipFill>
        <p:spPr>
          <a:xfrm>
            <a:off x="4954322" y="4347749"/>
            <a:ext cx="2156504" cy="2124040"/>
          </a:xfrm>
          <a:prstGeom prst="rect">
            <a:avLst/>
          </a:prstGeom>
        </p:spPr>
      </p:pic>
      <p:sp>
        <p:nvSpPr>
          <p:cNvPr id="25" name="文本框 24"/>
          <p:cNvSpPr txBox="1"/>
          <p:nvPr/>
        </p:nvSpPr>
        <p:spPr>
          <a:xfrm>
            <a:off x="7911162" y="2457340"/>
            <a:ext cx="2623602" cy="861774"/>
          </a:xfrm>
          <a:prstGeom prst="rect">
            <a:avLst/>
          </a:prstGeom>
          <a:noFill/>
          <a:ln w="19050">
            <a:solidFill>
              <a:schemeClr val="accent4"/>
            </a:solidFill>
          </a:ln>
        </p:spPr>
        <p:txBody>
          <a:bodyPr wrap="square" rtlCol="0">
            <a:spAutoFit/>
          </a:bodyPr>
          <a:lstStyle/>
          <a:p>
            <a:r>
              <a:rPr lang="en-US" altLang="zh-CN" sz="1000" dirty="0"/>
              <a:t>S2MM for example</a:t>
            </a:r>
            <a:endParaRPr lang="en-US" altLang="zh-CN" sz="1000" dirty="0"/>
          </a:p>
          <a:p>
            <a:pPr marL="285750" indent="-285750">
              <a:buFont typeface="Arial" panose="020B0604020202020204" pitchFamily="34" charset="0"/>
              <a:buChar char="•"/>
            </a:pPr>
            <a:r>
              <a:rPr lang="en-US" altLang="zh-CN" sz="1000" dirty="0"/>
              <a:t>Clear IRQs (S2MM_DMASR) </a:t>
            </a:r>
            <a:endParaRPr lang="en-US" altLang="zh-CN" sz="1000" dirty="0"/>
          </a:p>
          <a:p>
            <a:pPr marL="285750" indent="-285750">
              <a:buFont typeface="Arial" panose="020B0604020202020204" pitchFamily="34" charset="0"/>
              <a:buChar char="•"/>
            </a:pPr>
            <a:r>
              <a:rPr lang="en-US" altLang="zh-CN" sz="1000" dirty="0"/>
              <a:t>Set config (S2MM_DMACR) </a:t>
            </a:r>
            <a:endParaRPr lang="en-US" altLang="zh-CN" sz="1000" dirty="0"/>
          </a:p>
          <a:p>
            <a:pPr marL="285750" indent="-285750">
              <a:buFont typeface="Arial" panose="020B0604020202020204" pitchFamily="34" charset="0"/>
              <a:buChar char="•"/>
            </a:pPr>
            <a:r>
              <a:rPr lang="en-US" altLang="zh-CN" sz="1000" dirty="0"/>
              <a:t>Set </a:t>
            </a:r>
            <a:r>
              <a:rPr lang="en-US" altLang="zh-CN" sz="1000" dirty="0" err="1"/>
              <a:t>Dst</a:t>
            </a:r>
            <a:r>
              <a:rPr lang="en-US" altLang="zh-CN" sz="1000" dirty="0"/>
              <a:t> mem address (S2MM_DA) </a:t>
            </a:r>
            <a:endParaRPr lang="en-US" altLang="zh-CN" sz="1000" dirty="0"/>
          </a:p>
          <a:p>
            <a:pPr marL="285750" indent="-285750">
              <a:buFont typeface="Arial" panose="020B0604020202020204" pitchFamily="34" charset="0"/>
              <a:buChar char="•"/>
            </a:pPr>
            <a:r>
              <a:rPr lang="en-US" altLang="zh-CN" sz="1000" dirty="0"/>
              <a:t>Set length (S2MM_LENGTH</a:t>
            </a:r>
            <a:r>
              <a:rPr lang="en-US" altLang="zh-CN" sz="900" dirty="0"/>
              <a:t>)</a:t>
            </a:r>
            <a:endParaRPr lang="zh-CN" altLang="en-US" sz="900" dirty="0"/>
          </a:p>
        </p:txBody>
      </p:sp>
      <p:cxnSp>
        <p:nvCxnSpPr>
          <p:cNvPr id="27" name="直接箭头连接符 26"/>
          <p:cNvCxnSpPr/>
          <p:nvPr/>
        </p:nvCxnSpPr>
        <p:spPr>
          <a:xfrm>
            <a:off x="6483887" y="2876254"/>
            <a:ext cx="125387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EPICS Integration</a:t>
            </a:r>
            <a:endParaRPr lang="zh-CN" altLang="en-US" dirty="0"/>
          </a:p>
        </p:txBody>
      </p:sp>
      <p:sp>
        <p:nvSpPr>
          <p:cNvPr id="4" name="灯片编号占位符 3"/>
          <p:cNvSpPr>
            <a:spLocks noGrp="1"/>
          </p:cNvSpPr>
          <p:nvPr>
            <p:ph type="sldNum" sz="quarter" idx="12"/>
          </p:nvPr>
        </p:nvSpPr>
        <p:spPr/>
        <p:txBody>
          <a:bodyPr/>
          <a:lstStyle/>
          <a:p>
            <a:fld id="{5DD3DB80-B894-403A-B48E-6FDC1A72010E}" type="slidenum">
              <a:rPr lang="zh-CN" altLang="en-US" smtClean="0"/>
            </a:fld>
            <a:endParaRPr lang="zh-CN" altLang="en-US"/>
          </a:p>
        </p:txBody>
      </p:sp>
      <p:pic>
        <p:nvPicPr>
          <p:cNvPr id="7" name="图片 6"/>
          <p:cNvPicPr>
            <a:picLocks noChangeAspect="1"/>
          </p:cNvPicPr>
          <p:nvPr/>
        </p:nvPicPr>
        <p:blipFill>
          <a:blip r:embed="rId1" cstate="hqprint"/>
          <a:stretch>
            <a:fillRect/>
          </a:stretch>
        </p:blipFill>
        <p:spPr>
          <a:xfrm>
            <a:off x="5546818" y="3835056"/>
            <a:ext cx="3914256" cy="2128555"/>
          </a:xfrm>
          <a:prstGeom prst="rect">
            <a:avLst/>
          </a:prstGeom>
        </p:spPr>
      </p:pic>
      <p:pic>
        <p:nvPicPr>
          <p:cNvPr id="10" name="图片 9"/>
          <p:cNvPicPr>
            <a:picLocks noChangeAspect="1"/>
          </p:cNvPicPr>
          <p:nvPr/>
        </p:nvPicPr>
        <p:blipFill>
          <a:blip r:embed="rId2" cstate="hqprint"/>
          <a:stretch>
            <a:fillRect/>
          </a:stretch>
        </p:blipFill>
        <p:spPr>
          <a:xfrm>
            <a:off x="2629676" y="3469057"/>
            <a:ext cx="2609533" cy="1430277"/>
          </a:xfrm>
          <a:prstGeom prst="rect">
            <a:avLst/>
          </a:prstGeom>
        </p:spPr>
      </p:pic>
      <p:pic>
        <p:nvPicPr>
          <p:cNvPr id="13" name="图片 12"/>
          <p:cNvPicPr>
            <a:picLocks noChangeAspect="1"/>
          </p:cNvPicPr>
          <p:nvPr/>
        </p:nvPicPr>
        <p:blipFill>
          <a:blip r:embed="rId3" cstate="hqprint"/>
          <a:stretch>
            <a:fillRect/>
          </a:stretch>
        </p:blipFill>
        <p:spPr>
          <a:xfrm>
            <a:off x="2626644" y="4954151"/>
            <a:ext cx="2612562" cy="1388521"/>
          </a:xfrm>
          <a:prstGeom prst="rect">
            <a:avLst/>
          </a:prstGeom>
        </p:spPr>
      </p:pic>
      <p:sp>
        <p:nvSpPr>
          <p:cNvPr id="15" name="矩形 14"/>
          <p:cNvSpPr/>
          <p:nvPr/>
        </p:nvSpPr>
        <p:spPr>
          <a:xfrm>
            <a:off x="2652042" y="5604299"/>
            <a:ext cx="2118922" cy="11430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669925" y="1196039"/>
            <a:ext cx="10850561" cy="2192908"/>
          </a:xfrm>
          <a:prstGeom prst="rect">
            <a:avLst/>
          </a:prstGeom>
          <a:noFill/>
        </p:spPr>
        <p:txBody>
          <a:bodyPr wrap="square">
            <a:spAutoFit/>
          </a:bodyPr>
          <a:lstStyle/>
          <a:p>
            <a:pPr marL="285750" indent="-285750">
              <a:lnSpc>
                <a:spcPct val="125000"/>
              </a:lnSpc>
              <a:buFont typeface="Wingdings" panose="05000000000000000000" pitchFamily="2" charset="2"/>
              <a:buChar char="n"/>
            </a:pPr>
            <a:r>
              <a:rPr lang="en-US" altLang="zh-CN" dirty="0">
                <a:latin typeface="+mn-ea"/>
              </a:rPr>
              <a:t>Build EPICS application</a:t>
            </a:r>
            <a:endParaRPr lang="en-US" altLang="zh-CN" sz="1600" dirty="0">
              <a:latin typeface="+mn-ea"/>
            </a:endParaRPr>
          </a:p>
          <a:p>
            <a:pPr marL="228600" indent="-228600">
              <a:lnSpc>
                <a:spcPct val="125000"/>
              </a:lnSpc>
              <a:buFont typeface="+mj-lt"/>
              <a:buAutoNum type="arabicPeriod"/>
            </a:pPr>
            <a:r>
              <a:rPr lang="en-US" altLang="zh-CN" sz="1600" dirty="0">
                <a:latin typeface="+mn-ea"/>
              </a:rPr>
              <a:t>Develop device support using XDMA API or user space API</a:t>
            </a:r>
            <a:endParaRPr lang="en-US" altLang="zh-CN" sz="1600" dirty="0">
              <a:latin typeface="+mn-ea"/>
            </a:endParaRPr>
          </a:p>
          <a:p>
            <a:pPr marL="450215" lvl="1" indent="-171450">
              <a:lnSpc>
                <a:spcPct val="125000"/>
              </a:lnSpc>
              <a:buFont typeface="Wingdings" panose="05000000000000000000" pitchFamily="2" charset="2"/>
              <a:buChar char="Ø"/>
            </a:pPr>
            <a:r>
              <a:rPr lang="en-US" altLang="zh-CN" sz="1600" dirty="0">
                <a:latin typeface="+mn-ea"/>
              </a:rPr>
              <a:t>Board initialization / configuration</a:t>
            </a:r>
            <a:endParaRPr lang="en-US" altLang="zh-CN" sz="1600" dirty="0">
              <a:latin typeface="+mn-ea"/>
            </a:endParaRPr>
          </a:p>
          <a:p>
            <a:pPr marL="450215" lvl="1" indent="-171450">
              <a:lnSpc>
                <a:spcPct val="125000"/>
              </a:lnSpc>
              <a:buFont typeface="Wingdings" panose="05000000000000000000" pitchFamily="2" charset="2"/>
              <a:buChar char="Ø"/>
            </a:pPr>
            <a:r>
              <a:rPr lang="en-US" altLang="zh-CN" sz="1600" dirty="0">
                <a:latin typeface="+mn-ea"/>
              </a:rPr>
              <a:t>Wrapper for register r/w and DMA r/w</a:t>
            </a:r>
            <a:endParaRPr lang="en-US" altLang="zh-CN" sz="1600" dirty="0">
              <a:latin typeface="+mn-ea"/>
            </a:endParaRPr>
          </a:p>
          <a:p>
            <a:pPr marL="228600" indent="-228600">
              <a:lnSpc>
                <a:spcPct val="125000"/>
              </a:lnSpc>
              <a:buFont typeface="+mj-lt"/>
              <a:buAutoNum type="arabicPeriod" startAt="2"/>
            </a:pPr>
            <a:r>
              <a:rPr lang="en-US" altLang="zh-CN" sz="1600" dirty="0">
                <a:latin typeface="+mn-ea"/>
              </a:rPr>
              <a:t>Re-write db record (ai/ao, li/lo, waveform, interrupt…) using device support</a:t>
            </a:r>
            <a:endParaRPr lang="en-US" altLang="zh-CN" sz="1600" dirty="0">
              <a:latin typeface="+mn-ea"/>
            </a:endParaRPr>
          </a:p>
          <a:p>
            <a:pPr marL="228600" indent="-228600">
              <a:lnSpc>
                <a:spcPct val="125000"/>
              </a:lnSpc>
              <a:buFont typeface="+mj-lt"/>
              <a:buAutoNum type="arabicPeriod" startAt="2"/>
            </a:pPr>
            <a:r>
              <a:rPr lang="en-US" altLang="zh-CN" sz="1600" dirty="0">
                <a:latin typeface="+mn-ea"/>
              </a:rPr>
              <a:t>Develop complete EPICS IOC and OPI</a:t>
            </a:r>
            <a:endParaRPr lang="en-US" altLang="zh-CN" sz="1600" dirty="0">
              <a:latin typeface="+mn-ea"/>
            </a:endParaRPr>
          </a:p>
          <a:p>
            <a:endParaRPr lang="en-US" altLang="zh-CN" sz="1400" dirty="0">
              <a:solidFill>
                <a:srgbClr val="1F2328"/>
              </a:solidFill>
              <a:latin typeface="+mn-ea"/>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028828" y="3019428"/>
            <a:ext cx="8639175" cy="8286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标题 4"/>
          <p:cNvSpPr>
            <a:spLocks noGrp="1"/>
          </p:cNvSpPr>
          <p:nvPr>
            <p:ph type="title"/>
          </p:nvPr>
        </p:nvSpPr>
        <p:spPr>
          <a:xfrm>
            <a:off x="4743456" y="2693506"/>
            <a:ext cx="4770373" cy="895350"/>
          </a:xfrm>
        </p:spPr>
        <p:txBody>
          <a:bodyPr anchor="ctr">
            <a:normAutofit/>
          </a:bodyPr>
          <a:lstStyle/>
          <a:p>
            <a:pPr algn="ctr"/>
            <a:r>
              <a:rPr lang="en-US" altLang="zh-CN" sz="2800" dirty="0"/>
              <a:t>Summary</a:t>
            </a:r>
            <a:endParaRPr lang="zh-CN" altLang="en-US" sz="2800" dirty="0"/>
          </a:p>
        </p:txBody>
      </p:sp>
      <p:sp>
        <p:nvSpPr>
          <p:cNvPr id="17" name="文本框 16"/>
          <p:cNvSpPr txBox="1"/>
          <p:nvPr/>
        </p:nvSpPr>
        <p:spPr>
          <a:xfrm>
            <a:off x="4099383" y="2810414"/>
            <a:ext cx="644070" cy="692776"/>
          </a:xfrm>
          <a:prstGeom prst="rect">
            <a:avLst/>
          </a:prstGeom>
          <a:noFill/>
        </p:spPr>
        <p:txBody>
          <a:bodyPr wrap="none" rtlCol="0">
            <a:prstTxWarp prst="textPlain">
              <a:avLst/>
            </a:prstTxWarp>
            <a:spAutoFit/>
          </a:bodyPr>
          <a:lstStyle/>
          <a:p>
            <a:r>
              <a:rPr lang="en-US" altLang="zh-CN" sz="1350" b="1" dirty="0">
                <a:solidFill>
                  <a:schemeClr val="accent1"/>
                </a:solidFill>
                <a:latin typeface="Impact" panose="020B0806030902050204" pitchFamily="34" charset="0"/>
                <a:ea typeface="微软雅黑" panose="020B0503020204020204" pitchFamily="34" charset="-122"/>
              </a:rPr>
              <a:t>04</a:t>
            </a:r>
            <a:endParaRPr lang="zh-CN" altLang="en-US" sz="1350" b="1" dirty="0">
              <a:solidFill>
                <a:schemeClr val="accent1"/>
              </a:solidFill>
              <a:latin typeface="Impact" panose="020B0806030902050204" pitchFamily="34" charset="0"/>
              <a:ea typeface="微软雅黑" panose="020B0503020204020204" pitchFamily="34" charset="-122"/>
            </a:endParaRPr>
          </a:p>
        </p:txBody>
      </p:sp>
      <p:cxnSp>
        <p:nvCxnSpPr>
          <p:cNvPr id="7" name="直接连接符 6"/>
          <p:cNvCxnSpPr/>
          <p:nvPr/>
        </p:nvCxnSpPr>
        <p:spPr>
          <a:xfrm>
            <a:off x="4998610" y="2724748"/>
            <a:ext cx="0" cy="86410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2400" dirty="0"/>
              <a:t>Summary</a:t>
            </a:r>
            <a:endParaRPr lang="zh-CN" altLang="en-US" dirty="0"/>
          </a:p>
        </p:txBody>
      </p:sp>
      <p:sp>
        <p:nvSpPr>
          <p:cNvPr id="6" name="副标题 2"/>
          <p:cNvSpPr txBox="1"/>
          <p:nvPr/>
        </p:nvSpPr>
        <p:spPr>
          <a:xfrm>
            <a:off x="669924" y="1328421"/>
            <a:ext cx="10918825" cy="4464050"/>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457200">
              <a:lnSpc>
                <a:spcPct val="125000"/>
              </a:lnSpc>
              <a:buFont typeface="Wingdings" panose="05000000000000000000" charset="0"/>
              <a:buChar char="p"/>
            </a:pPr>
            <a:r>
              <a:rPr lang="en-US" altLang="zh-CN" sz="2000" dirty="0" err="1">
                <a:latin typeface="+mn-ea"/>
              </a:rPr>
              <a:t>MicroTCA</a:t>
            </a:r>
            <a:r>
              <a:rPr lang="en-US" altLang="zh-CN" sz="2000" dirty="0">
                <a:latin typeface="+mn-ea"/>
              </a:rPr>
              <a:t> is widely adopted in accelerators due to its high performance, modular design, cost-effectiveness, and reliability. It also enables rapid deployment and benefits from the support of a broad user community.</a:t>
            </a:r>
            <a:endParaRPr lang="en-US" altLang="zh-CN" sz="2000" dirty="0">
              <a:latin typeface="+mn-ea"/>
            </a:endParaRPr>
          </a:p>
          <a:p>
            <a:pPr marL="457200" indent="-457200">
              <a:lnSpc>
                <a:spcPct val="125000"/>
              </a:lnSpc>
              <a:buFont typeface="Wingdings" panose="05000000000000000000" charset="0"/>
              <a:buChar char="p"/>
            </a:pPr>
            <a:r>
              <a:rPr lang="en-US" altLang="zh-CN" sz="2000" dirty="0">
                <a:latin typeface="+mn-ea"/>
              </a:rPr>
              <a:t>A relatively standardized MicroTCA.4-based LLRF architecture has now been established, which simplifies system development, promotes hardware reusability, minimizes redundant efforts, and reduces overall costs.</a:t>
            </a:r>
            <a:endParaRPr lang="en-US" altLang="zh-CN" sz="2000" dirty="0">
              <a:latin typeface="+mn-ea"/>
            </a:endParaRPr>
          </a:p>
          <a:p>
            <a:pPr marL="457200" indent="-457200">
              <a:lnSpc>
                <a:spcPct val="125000"/>
              </a:lnSpc>
              <a:buFont typeface="Wingdings" panose="05000000000000000000" charset="0"/>
              <a:buChar char="p"/>
            </a:pPr>
            <a:r>
              <a:rPr lang="en-US" altLang="zh-CN" sz="2000" dirty="0">
                <a:latin typeface="+mn-ea"/>
              </a:rPr>
              <a:t>In addition, mainstream FPGA vendors offers a wide range of mature IP cores, together with numerous open-source drivers and software packages, which greatly facilitate high-speed data transmission.</a:t>
            </a:r>
            <a:endParaRPr lang="zh-CN" altLang="en-US" sz="1800" dirty="0">
              <a:latin typeface="+mn-ea"/>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ctrTitle"/>
          </p:nvPr>
        </p:nvSpPr>
        <p:spPr>
          <a:xfrm>
            <a:off x="4030861" y="2618245"/>
            <a:ext cx="4130278" cy="1621509"/>
          </a:xfrm>
        </p:spPr>
        <p:txBody>
          <a:bodyPr>
            <a:normAutofit/>
          </a:bodyPr>
          <a:lstStyle/>
          <a:p>
            <a:pPr algn="ctr"/>
            <a:r>
              <a:rPr lang="en-US" altLang="zh-CN" sz="4400" i="1" dirty="0"/>
              <a:t>Thank you for your attention!</a:t>
            </a:r>
            <a:endParaRPr lang="zh-CN" altLang="en-US" sz="4400" i="1"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br>
              <a:rPr lang="zh-CN" altLang="en-US" sz="1800" b="0" dirty="0">
                <a:solidFill>
                  <a:srgbClr val="000000"/>
                </a:solidFill>
                <a:latin typeface="Arial" panose="020B0604020202020204" pitchFamily="34" charset="0"/>
              </a:rPr>
            </a:br>
            <a:r>
              <a:rPr lang="en-US" altLang="zh-CN" sz="2000" dirty="0">
                <a:latin typeface="Arial" panose="020B0604020202020204" pitchFamily="34" charset="0"/>
              </a:rPr>
              <a:t>LLRF System</a:t>
            </a:r>
            <a:endParaRPr lang="zh-CN" altLang="en-US" dirty="0"/>
          </a:p>
        </p:txBody>
      </p:sp>
      <p:sp>
        <p:nvSpPr>
          <p:cNvPr id="4" name="灯片编号占位符 3"/>
          <p:cNvSpPr>
            <a:spLocks noGrp="1"/>
          </p:cNvSpPr>
          <p:nvPr>
            <p:ph type="sldNum" sz="quarter" idx="12"/>
          </p:nvPr>
        </p:nvSpPr>
        <p:spPr/>
        <p:txBody>
          <a:bodyPr/>
          <a:lstStyle/>
          <a:p>
            <a:fld id="{5DD3DB80-B894-403A-B48E-6FDC1A72010E}" type="slidenum">
              <a:rPr lang="zh-CN" altLang="en-US" smtClean="0"/>
            </a:fld>
            <a:endParaRPr lang="zh-CN" altLang="en-US"/>
          </a:p>
        </p:txBody>
      </p:sp>
      <p:pic>
        <p:nvPicPr>
          <p:cNvPr id="27" name="图片 26"/>
          <p:cNvPicPr>
            <a:picLocks noChangeAspect="1"/>
          </p:cNvPicPr>
          <p:nvPr/>
        </p:nvPicPr>
        <p:blipFill>
          <a:blip r:embed="rId1"/>
          <a:srcRect/>
          <a:stretch>
            <a:fillRect/>
          </a:stretch>
        </p:blipFill>
        <p:spPr>
          <a:xfrm>
            <a:off x="6445434" y="2190926"/>
            <a:ext cx="5321306" cy="3947635"/>
          </a:xfrm>
          <a:prstGeom prst="rect">
            <a:avLst/>
          </a:prstGeom>
        </p:spPr>
      </p:pic>
      <p:sp>
        <p:nvSpPr>
          <p:cNvPr id="29" name="文本框 28"/>
          <p:cNvSpPr txBox="1"/>
          <p:nvPr/>
        </p:nvSpPr>
        <p:spPr>
          <a:xfrm>
            <a:off x="669924" y="2255183"/>
            <a:ext cx="6064642" cy="3942233"/>
          </a:xfrm>
          <a:prstGeom prst="rect">
            <a:avLst/>
          </a:prstGeom>
          <a:noFill/>
        </p:spPr>
        <p:txBody>
          <a:bodyPr wrap="square">
            <a:spAutoFit/>
          </a:bodyPr>
          <a:lstStyle/>
          <a:p>
            <a:pPr marL="285750" indent="-285750">
              <a:lnSpc>
                <a:spcPct val="200000"/>
              </a:lnSpc>
              <a:buFont typeface="Wingdings" panose="05000000000000000000" pitchFamily="2" charset="2"/>
              <a:buChar char="n"/>
            </a:pPr>
            <a:r>
              <a:rPr lang="en-US" altLang="zh-CN" b="1" dirty="0">
                <a:latin typeface="+mn-ea"/>
              </a:rPr>
              <a:t>Basic requirements:</a:t>
            </a:r>
            <a:endParaRPr lang="en-US" altLang="zh-CN" b="1" dirty="0">
              <a:latin typeface="+mn-ea"/>
            </a:endParaRPr>
          </a:p>
          <a:p>
            <a:pPr marL="285750" indent="-285750">
              <a:lnSpc>
                <a:spcPct val="125000"/>
              </a:lnSpc>
              <a:buFont typeface="Arial" panose="020B0604020202020204" pitchFamily="34" charset="0"/>
              <a:buChar char="•"/>
            </a:pPr>
            <a:r>
              <a:rPr lang="zh-CN" altLang="en-US" sz="1600" dirty="0">
                <a:latin typeface="+mn-ea"/>
              </a:rPr>
              <a:t>Cavity Field Control (</a:t>
            </a:r>
            <a:r>
              <a:rPr lang="en-US" altLang="zh-CN" sz="1600" dirty="0">
                <a:latin typeface="+mn-ea"/>
              </a:rPr>
              <a:t>RF</a:t>
            </a:r>
            <a:r>
              <a:rPr lang="zh-CN" altLang="en-US" sz="1600" dirty="0">
                <a:latin typeface="+mn-ea"/>
              </a:rPr>
              <a:t> loops)</a:t>
            </a:r>
            <a:endParaRPr lang="en-US" altLang="zh-CN" sz="1600" dirty="0">
              <a:latin typeface="+mn-ea"/>
            </a:endParaRPr>
          </a:p>
          <a:p>
            <a:pPr marL="285750" indent="-285750">
              <a:lnSpc>
                <a:spcPct val="125000"/>
              </a:lnSpc>
              <a:buFont typeface="Arial" panose="020B0604020202020204" pitchFamily="34" charset="0"/>
              <a:buChar char="•"/>
            </a:pPr>
            <a:r>
              <a:rPr lang="en-US" altLang="zh-CN" sz="1600" dirty="0">
                <a:latin typeface="+mn-ea"/>
              </a:rPr>
              <a:t>Cavity Resonance Control (frequency loops) </a:t>
            </a:r>
            <a:endParaRPr lang="en-US" altLang="zh-CN" sz="1600" dirty="0">
              <a:latin typeface="+mn-ea"/>
            </a:endParaRPr>
          </a:p>
          <a:p>
            <a:pPr marL="285750" indent="-285750">
              <a:lnSpc>
                <a:spcPct val="125000"/>
              </a:lnSpc>
              <a:buFont typeface="Arial" panose="020B0604020202020204" pitchFamily="34" charset="0"/>
              <a:buChar char="•"/>
            </a:pPr>
            <a:r>
              <a:rPr lang="en-US" altLang="zh-CN" sz="1600" dirty="0">
                <a:latin typeface="+mn-ea"/>
              </a:rPr>
              <a:t>High speed data acquisition</a:t>
            </a:r>
            <a:endParaRPr lang="en-US" altLang="zh-CN" sz="1600" dirty="0">
              <a:latin typeface="+mn-ea"/>
            </a:endParaRPr>
          </a:p>
          <a:p>
            <a:pPr marL="285750" indent="-285750">
              <a:lnSpc>
                <a:spcPct val="125000"/>
              </a:lnSpc>
              <a:buFont typeface="Arial" panose="020B0604020202020204" pitchFamily="34" charset="0"/>
              <a:buChar char="•"/>
            </a:pPr>
            <a:r>
              <a:rPr lang="en-US" altLang="zh-CN" sz="1600" dirty="0">
                <a:latin typeface="+mn-ea"/>
              </a:rPr>
              <a:t>Built-in system diagnosis</a:t>
            </a:r>
            <a:endParaRPr lang="en-US" altLang="zh-CN" sz="1600" dirty="0">
              <a:latin typeface="+mn-ea"/>
            </a:endParaRPr>
          </a:p>
          <a:p>
            <a:pPr marL="285750" indent="-285750">
              <a:lnSpc>
                <a:spcPct val="125000"/>
              </a:lnSpc>
              <a:buFont typeface="Arial" panose="020B0604020202020204" pitchFamily="34" charset="0"/>
              <a:buChar char="•"/>
            </a:pPr>
            <a:r>
              <a:rPr lang="en-US" altLang="zh-CN" sz="1600" dirty="0">
                <a:latin typeface="+mn-ea"/>
              </a:rPr>
              <a:t>Automation commission</a:t>
            </a:r>
            <a:endParaRPr lang="en-US" altLang="zh-CN" sz="1600" dirty="0">
              <a:latin typeface="+mn-ea"/>
            </a:endParaRPr>
          </a:p>
          <a:p>
            <a:pPr marL="285750" indent="-285750">
              <a:lnSpc>
                <a:spcPct val="125000"/>
              </a:lnSpc>
              <a:buFont typeface="Arial" panose="020B0604020202020204" pitchFamily="34" charset="0"/>
              <a:buChar char="•"/>
            </a:pPr>
            <a:r>
              <a:rPr lang="en-US" altLang="zh-CN" sz="1600" dirty="0">
                <a:latin typeface="+mn-ea"/>
              </a:rPr>
              <a:t>Exception handling procedures</a:t>
            </a:r>
            <a:endParaRPr lang="en-US" altLang="zh-CN" sz="1600" dirty="0">
              <a:latin typeface="+mn-ea"/>
            </a:endParaRPr>
          </a:p>
          <a:p>
            <a:pPr marL="285750" indent="-285750">
              <a:lnSpc>
                <a:spcPct val="200000"/>
              </a:lnSpc>
              <a:buFont typeface="Wingdings" panose="05000000000000000000" pitchFamily="2" charset="2"/>
              <a:buChar char="n"/>
            </a:pPr>
            <a:r>
              <a:rPr lang="en-US" altLang="zh-CN" b="1" dirty="0">
                <a:latin typeface="+mn-ea"/>
              </a:rPr>
              <a:t>System Architecture:</a:t>
            </a:r>
            <a:endParaRPr lang="en-US" altLang="zh-CN" b="1" dirty="0">
              <a:latin typeface="+mn-ea"/>
            </a:endParaRPr>
          </a:p>
          <a:p>
            <a:pPr marL="285750" indent="-285750">
              <a:lnSpc>
                <a:spcPct val="125000"/>
              </a:lnSpc>
              <a:buFont typeface="Arial" panose="020B0604020202020204" pitchFamily="34" charset="0"/>
              <a:buChar char="•"/>
            </a:pPr>
            <a:r>
              <a:rPr lang="en-US" altLang="zh-CN" sz="1600" dirty="0">
                <a:latin typeface="+mn-ea"/>
              </a:rPr>
              <a:t>Pizza box: Individually developed and purpose-built hardware</a:t>
            </a:r>
            <a:endParaRPr lang="zh-CN" altLang="en-US" sz="1600" dirty="0">
              <a:latin typeface="+mn-ea"/>
            </a:endParaRPr>
          </a:p>
          <a:p>
            <a:pPr marL="285750" indent="-285750">
              <a:lnSpc>
                <a:spcPct val="125000"/>
              </a:lnSpc>
              <a:buFont typeface="Arial" panose="020B0604020202020204" pitchFamily="34" charset="0"/>
              <a:buChar char="•"/>
            </a:pPr>
            <a:r>
              <a:rPr lang="en-US" altLang="zh-CN" sz="1600" dirty="0">
                <a:latin typeface="+mn-ea"/>
              </a:rPr>
              <a:t>Crate-based: Highly modularity and scalability</a:t>
            </a:r>
            <a:endParaRPr lang="zh-CN" altLang="en-US" sz="1600" dirty="0">
              <a:latin typeface="+mn-ea"/>
            </a:endParaRPr>
          </a:p>
        </p:txBody>
      </p:sp>
      <p:sp>
        <p:nvSpPr>
          <p:cNvPr id="7" name="文本框 6"/>
          <p:cNvSpPr txBox="1"/>
          <p:nvPr/>
        </p:nvSpPr>
        <p:spPr>
          <a:xfrm>
            <a:off x="669924" y="1087950"/>
            <a:ext cx="10850563" cy="1233799"/>
          </a:xfrm>
          <a:prstGeom prst="rect">
            <a:avLst/>
          </a:prstGeom>
          <a:noFill/>
        </p:spPr>
        <p:txBody>
          <a:bodyPr wrap="square">
            <a:spAutoFit/>
          </a:bodyPr>
          <a:lstStyle/>
          <a:p>
            <a:pPr marL="285750" indent="-285750">
              <a:lnSpc>
                <a:spcPct val="200000"/>
              </a:lnSpc>
              <a:buFont typeface="Wingdings" panose="05000000000000000000" pitchFamily="2" charset="2"/>
              <a:buChar char="n"/>
            </a:pPr>
            <a:r>
              <a:rPr lang="en-US" altLang="zh-CN" b="1" dirty="0">
                <a:latin typeface="+mn-ea"/>
              </a:rPr>
              <a:t>Low Level Radio Frequency</a:t>
            </a:r>
            <a:endParaRPr lang="en-US" altLang="zh-CN" b="1" dirty="0">
              <a:latin typeface="+mn-ea"/>
            </a:endParaRPr>
          </a:p>
          <a:p>
            <a:pPr marL="285750" indent="-285750">
              <a:lnSpc>
                <a:spcPct val="125000"/>
              </a:lnSpc>
              <a:buFont typeface="Arial" panose="020B0604020202020204" pitchFamily="34" charset="0"/>
              <a:buChar char="•"/>
            </a:pPr>
            <a:r>
              <a:rPr lang="en-US" altLang="zh-CN" sz="1600" dirty="0">
                <a:latin typeface="+mn-ea"/>
              </a:rPr>
              <a:t>Regulates the amplitude and the phase of the accelerating voltage inside a RF cavity is essential to ensure the stable operation of charged particle accelerator</a:t>
            </a:r>
            <a:endParaRPr lang="en-US" altLang="zh-CN" sz="1600" dirty="0">
              <a:latin typeface="+mn-e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34948" y="67292"/>
            <a:ext cx="10912774" cy="957356"/>
          </a:xfrm>
        </p:spPr>
        <p:txBody>
          <a:bodyPr vert="horz" lIns="91440" tIns="45720" rIns="91440" bIns="45720" rtlCol="0" anchor="b">
            <a:normAutofit/>
          </a:bodyPr>
          <a:lstStyle/>
          <a:p>
            <a:r>
              <a:rPr lang="en-US" altLang="zh-CN" sz="2000" dirty="0"/>
              <a:t>Motivation for MicroTCA.4</a:t>
            </a:r>
            <a:endParaRPr lang="zh-CN" altLang="en-US" sz="2000" dirty="0"/>
          </a:p>
        </p:txBody>
      </p:sp>
      <p:sp>
        <p:nvSpPr>
          <p:cNvPr id="3" name="矩形 2"/>
          <p:cNvSpPr/>
          <p:nvPr/>
        </p:nvSpPr>
        <p:spPr>
          <a:xfrm>
            <a:off x="634945" y="1060422"/>
            <a:ext cx="6610924" cy="1477328"/>
          </a:xfrm>
          <a:prstGeom prst="rect">
            <a:avLst/>
          </a:prstGeom>
        </p:spPr>
        <p:txBody>
          <a:bodyPr wrap="square">
            <a:spAutoFit/>
          </a:bodyPr>
          <a:lstStyle/>
          <a:p>
            <a:pPr marL="342900" indent="-342900">
              <a:lnSpc>
                <a:spcPct val="200000"/>
              </a:lnSpc>
              <a:buFont typeface="Wingdings" panose="05000000000000000000" pitchFamily="2" charset="2"/>
              <a:buChar char="n"/>
            </a:pPr>
            <a:r>
              <a:rPr lang="en-US" altLang="zh-CN" b="1" dirty="0">
                <a:latin typeface="+mn-ea"/>
              </a:rPr>
              <a:t>Limitations of VME/CPCI/PXI:</a:t>
            </a:r>
            <a:endParaRPr lang="en-US" altLang="zh-CN" b="1" dirty="0">
              <a:latin typeface="+mn-ea"/>
            </a:endParaRPr>
          </a:p>
          <a:p>
            <a:pPr marL="285750" indent="-285750">
              <a:buFont typeface="Arial" panose="020B0604020202020204" pitchFamily="34" charset="0"/>
              <a:buChar char="•"/>
            </a:pPr>
            <a:r>
              <a:rPr lang="en-US" altLang="zh-CN" dirty="0">
                <a:solidFill>
                  <a:srgbClr val="000000"/>
                </a:solidFill>
                <a:latin typeface="+mn-ea"/>
              </a:rPr>
              <a:t>Low bus bandwidth</a:t>
            </a:r>
            <a:endParaRPr lang="en-US" altLang="zh-CN" dirty="0">
              <a:solidFill>
                <a:srgbClr val="000000"/>
              </a:solidFill>
              <a:latin typeface="+mn-ea"/>
            </a:endParaRPr>
          </a:p>
          <a:p>
            <a:pPr marL="285750" indent="-285750">
              <a:buFont typeface="Arial" panose="020B0604020202020204" pitchFamily="34" charset="0"/>
              <a:buChar char="•"/>
            </a:pPr>
            <a:r>
              <a:rPr lang="en-US" altLang="zh-CN" dirty="0">
                <a:solidFill>
                  <a:srgbClr val="000000"/>
                </a:solidFill>
                <a:latin typeface="+mn-ea"/>
              </a:rPr>
              <a:t>Lack of support for serial </a:t>
            </a:r>
            <a:r>
              <a:rPr lang="en-US" altLang="zh-CN" dirty="0"/>
              <a:t>fabrics</a:t>
            </a:r>
            <a:endParaRPr lang="en-US" altLang="zh-CN" dirty="0">
              <a:solidFill>
                <a:srgbClr val="000000"/>
              </a:solidFill>
              <a:latin typeface="+mn-ea"/>
            </a:endParaRPr>
          </a:p>
          <a:p>
            <a:pPr marL="285750" indent="-285750">
              <a:buFont typeface="Arial" panose="020B0604020202020204" pitchFamily="34" charset="0"/>
              <a:buChar char="•"/>
            </a:pPr>
            <a:r>
              <a:rPr lang="en-US" altLang="zh-CN" dirty="0">
                <a:solidFill>
                  <a:srgbClr val="000000"/>
                </a:solidFill>
                <a:latin typeface="+mn-ea"/>
              </a:rPr>
              <a:t>Insufficient intelligent control support</a:t>
            </a:r>
            <a:endParaRPr lang="zh-CN" altLang="en-US" dirty="0">
              <a:solidFill>
                <a:srgbClr val="000000"/>
              </a:solidFill>
              <a:latin typeface="+mn-ea"/>
            </a:endParaRPr>
          </a:p>
        </p:txBody>
      </p:sp>
      <p:sp>
        <p:nvSpPr>
          <p:cNvPr id="5" name="矩形 4"/>
          <p:cNvSpPr/>
          <p:nvPr/>
        </p:nvSpPr>
        <p:spPr>
          <a:xfrm>
            <a:off x="634947" y="4547838"/>
            <a:ext cx="8181287" cy="2031325"/>
          </a:xfrm>
          <a:prstGeom prst="rect">
            <a:avLst/>
          </a:prstGeom>
        </p:spPr>
        <p:txBody>
          <a:bodyPr wrap="square">
            <a:spAutoFit/>
          </a:bodyPr>
          <a:lstStyle/>
          <a:p>
            <a:pPr marL="285750" indent="-285750">
              <a:lnSpc>
                <a:spcPct val="200000"/>
              </a:lnSpc>
              <a:buFont typeface="Wingdings" panose="05000000000000000000" pitchFamily="2" charset="2"/>
              <a:buChar char="n"/>
            </a:pPr>
            <a:r>
              <a:rPr lang="en-US" altLang="zh-CN" b="1" dirty="0">
                <a:latin typeface="+mn-ea"/>
                <a:cs typeface="微软雅黑" panose="020B0503020204020204" pitchFamily="34" charset="-122"/>
              </a:rPr>
              <a:t>Evolved from ATCA/MTCA</a:t>
            </a:r>
            <a:endParaRPr lang="zh-CN" altLang="en-US" b="1" dirty="0">
              <a:latin typeface="+mn-ea"/>
              <a:cs typeface="微软雅黑" panose="020B0503020204020204" pitchFamily="34" charset="-122"/>
            </a:endParaRPr>
          </a:p>
          <a:p>
            <a:pPr marL="285750" indent="-285750">
              <a:buFont typeface="Arial" panose="020B0604020202020204" pitchFamily="34" charset="0"/>
              <a:buChar char="•"/>
            </a:pPr>
            <a:r>
              <a:rPr lang="en-US" altLang="zh-CN" dirty="0">
                <a:latin typeface="+mn-ea"/>
              </a:rPr>
              <a:t>Modern, high-speed data transfer</a:t>
            </a:r>
            <a:endParaRPr lang="en-US" altLang="zh-CN" dirty="0">
              <a:latin typeface="+mn-ea"/>
            </a:endParaRPr>
          </a:p>
          <a:p>
            <a:pPr marL="285750" indent="-285750">
              <a:buFont typeface="Arial" panose="020B0604020202020204" pitchFamily="34" charset="0"/>
              <a:buChar char="•"/>
            </a:pPr>
            <a:r>
              <a:rPr lang="zh-CN" altLang="en-US" dirty="0"/>
              <a:t>Redundant fans</a:t>
            </a:r>
            <a:r>
              <a:rPr lang="en-US" altLang="zh-CN" dirty="0">
                <a:latin typeface="+mn-ea"/>
              </a:rPr>
              <a:t>/</a:t>
            </a:r>
            <a:r>
              <a:rPr lang="zh-CN" altLang="en-US" dirty="0"/>
              <a:t>power supply </a:t>
            </a:r>
            <a:endParaRPr lang="en-US" altLang="zh-CN" dirty="0"/>
          </a:p>
          <a:p>
            <a:pPr marL="285750" indent="-285750">
              <a:buFont typeface="Arial" panose="020B0604020202020204" pitchFamily="34" charset="0"/>
              <a:buChar char="•"/>
            </a:pPr>
            <a:r>
              <a:rPr lang="en-US" altLang="zh-CN" dirty="0">
                <a:latin typeface="+mn-ea"/>
              </a:rPr>
              <a:t>Intelligent platform management</a:t>
            </a:r>
            <a:endParaRPr lang="en-US" altLang="zh-CN" dirty="0">
              <a:latin typeface="+mn-ea"/>
            </a:endParaRPr>
          </a:p>
          <a:p>
            <a:pPr marL="285750" indent="-285750">
              <a:buFont typeface="Arial" panose="020B0604020202020204" pitchFamily="34" charset="0"/>
              <a:buChar char="•"/>
            </a:pPr>
            <a:r>
              <a:rPr lang="zh-CN" altLang="en-US" dirty="0"/>
              <a:t>Excellent signal quality</a:t>
            </a:r>
            <a:endParaRPr lang="en-US" altLang="zh-CN" dirty="0">
              <a:latin typeface="+mn-ea"/>
            </a:endParaRPr>
          </a:p>
          <a:p>
            <a:pPr marL="285750" indent="-285750">
              <a:buFont typeface="Arial" panose="020B0604020202020204" pitchFamily="34" charset="0"/>
              <a:buChar char="•"/>
            </a:pPr>
            <a:r>
              <a:rPr lang="zh-CN" altLang="en-US" dirty="0"/>
              <a:t>Intern</a:t>
            </a:r>
            <a:r>
              <a:rPr lang="en-US" altLang="zh-CN" dirty="0"/>
              <a:t>al</a:t>
            </a:r>
            <a:r>
              <a:rPr lang="zh-CN" altLang="en-US" dirty="0"/>
              <a:t> </a:t>
            </a:r>
            <a:r>
              <a:rPr lang="en-US" altLang="zh-CN" dirty="0"/>
              <a:t>c</a:t>
            </a:r>
            <a:r>
              <a:rPr lang="zh-CN" altLang="en-US" dirty="0"/>
              <a:t>lock &amp; </a:t>
            </a:r>
            <a:r>
              <a:rPr lang="en-US" altLang="zh-CN" dirty="0"/>
              <a:t>t</a:t>
            </a:r>
            <a:r>
              <a:rPr lang="zh-CN" altLang="en-US" dirty="0"/>
              <a:t>rigger distribution</a:t>
            </a:r>
            <a:endParaRPr lang="zh-CN" altLang="en-US" dirty="0">
              <a:latin typeface="+mn-ea"/>
            </a:endParaRPr>
          </a:p>
        </p:txBody>
      </p:sp>
      <p:pic>
        <p:nvPicPr>
          <p:cNvPr id="7" name="图片 6"/>
          <p:cNvPicPr>
            <a:picLocks noChangeAspect="1"/>
          </p:cNvPicPr>
          <p:nvPr/>
        </p:nvPicPr>
        <p:blipFill>
          <a:blip r:embed="rId1"/>
          <a:stretch>
            <a:fillRect/>
          </a:stretch>
        </p:blipFill>
        <p:spPr>
          <a:xfrm>
            <a:off x="7052711" y="3501668"/>
            <a:ext cx="3302269" cy="2704032"/>
          </a:xfrm>
          <a:prstGeom prst="rect">
            <a:avLst/>
          </a:prstGeom>
        </p:spPr>
      </p:pic>
      <p:sp>
        <p:nvSpPr>
          <p:cNvPr id="9" name="矩形 8"/>
          <p:cNvSpPr/>
          <p:nvPr/>
        </p:nvSpPr>
        <p:spPr>
          <a:xfrm>
            <a:off x="634948" y="2516513"/>
            <a:ext cx="8181287" cy="2031325"/>
          </a:xfrm>
          <a:prstGeom prst="rect">
            <a:avLst/>
          </a:prstGeom>
        </p:spPr>
        <p:txBody>
          <a:bodyPr wrap="square">
            <a:spAutoFit/>
          </a:bodyPr>
          <a:lstStyle/>
          <a:p>
            <a:pPr marL="342900" indent="-342900">
              <a:lnSpc>
                <a:spcPct val="200000"/>
              </a:lnSpc>
              <a:buFont typeface="Wingdings" panose="05000000000000000000" pitchFamily="2" charset="2"/>
              <a:buChar char="n"/>
            </a:pPr>
            <a:r>
              <a:rPr lang="en-US" altLang="zh-CN" b="1" dirty="0">
                <a:latin typeface="+mn-ea"/>
              </a:rPr>
              <a:t>Requirements in the High-Energy Physics</a:t>
            </a:r>
            <a:endParaRPr lang="en-US" altLang="zh-CN" b="1" dirty="0">
              <a:latin typeface="+mn-ea"/>
            </a:endParaRPr>
          </a:p>
          <a:p>
            <a:pPr marL="285750" indent="-285750">
              <a:buFont typeface="Arial" panose="020B0604020202020204" pitchFamily="34" charset="0"/>
              <a:buChar char="•"/>
            </a:pPr>
            <a:r>
              <a:rPr lang="en-US" altLang="zh-CN" dirty="0">
                <a:solidFill>
                  <a:srgbClr val="000000"/>
                </a:solidFill>
                <a:latin typeface="+mn-ea"/>
              </a:rPr>
              <a:t>High data rate</a:t>
            </a:r>
            <a:endParaRPr lang="en-US" altLang="zh-CN" dirty="0">
              <a:solidFill>
                <a:srgbClr val="000000"/>
              </a:solidFill>
              <a:latin typeface="+mn-ea"/>
            </a:endParaRPr>
          </a:p>
          <a:p>
            <a:pPr marL="285750" indent="-285750">
              <a:buFont typeface="Arial" panose="020B0604020202020204" pitchFamily="34" charset="0"/>
              <a:buChar char="•"/>
            </a:pPr>
            <a:r>
              <a:rPr lang="en-US" altLang="zh-CN" dirty="0">
                <a:solidFill>
                  <a:srgbClr val="000000"/>
                </a:solidFill>
                <a:latin typeface="+mn-ea"/>
              </a:rPr>
              <a:t>Scalable modular system </a:t>
            </a:r>
            <a:endParaRPr lang="en-US" altLang="zh-CN" dirty="0">
              <a:solidFill>
                <a:srgbClr val="000000"/>
              </a:solidFill>
              <a:latin typeface="+mn-ea"/>
            </a:endParaRPr>
          </a:p>
          <a:p>
            <a:pPr marL="285750" indent="-285750">
              <a:buFont typeface="Arial" panose="020B0604020202020204" pitchFamily="34" charset="0"/>
              <a:buChar char="•"/>
            </a:pPr>
            <a:r>
              <a:rPr lang="en-US" altLang="zh-CN" dirty="0">
                <a:solidFill>
                  <a:srgbClr val="000000"/>
                </a:solidFill>
                <a:latin typeface="+mn-ea"/>
              </a:rPr>
              <a:t>Shelf management and monitoring</a:t>
            </a:r>
            <a:endParaRPr lang="en-US" altLang="zh-CN" dirty="0">
              <a:solidFill>
                <a:srgbClr val="000000"/>
              </a:solidFill>
              <a:latin typeface="+mn-ea"/>
            </a:endParaRPr>
          </a:p>
          <a:p>
            <a:pPr marL="285750" indent="-285750">
              <a:buFont typeface="Arial" panose="020B0604020202020204" pitchFamily="34" charset="0"/>
              <a:buChar char="•"/>
            </a:pPr>
            <a:r>
              <a:rPr lang="en-US" altLang="zh-CN" dirty="0">
                <a:solidFill>
                  <a:srgbClr val="000000"/>
                </a:solidFill>
                <a:latin typeface="+mn-ea"/>
              </a:rPr>
              <a:t>Redundancy</a:t>
            </a:r>
            <a:endParaRPr lang="en-US" altLang="zh-CN" dirty="0">
              <a:latin typeface="LiberationSans"/>
            </a:endParaRPr>
          </a:p>
          <a:p>
            <a:pPr marL="285750" indent="-285750">
              <a:buFont typeface="Arial" panose="020B0604020202020204" pitchFamily="34" charset="0"/>
              <a:buChar char="•"/>
            </a:pPr>
            <a:r>
              <a:rPr lang="en-US" altLang="zh-CN" dirty="0">
                <a:solidFill>
                  <a:srgbClr val="000000"/>
                </a:solidFill>
                <a:latin typeface="+mn-ea"/>
              </a:rPr>
              <a:t>Hot swap capability</a:t>
            </a:r>
            <a:endParaRPr lang="zh-CN" altLang="en-US" dirty="0"/>
          </a:p>
        </p:txBody>
      </p:sp>
      <p:sp>
        <p:nvSpPr>
          <p:cNvPr id="19" name="箭头: 下 18"/>
          <p:cNvSpPr/>
          <p:nvPr/>
        </p:nvSpPr>
        <p:spPr>
          <a:xfrm>
            <a:off x="8301302" y="2591290"/>
            <a:ext cx="495544" cy="1160491"/>
          </a:xfrm>
          <a:prstGeom prst="down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p:nvPicPr>
        <p:blipFill>
          <a:blip r:embed="rId2" cstate="hqprint"/>
          <a:stretch>
            <a:fillRect/>
          </a:stretch>
        </p:blipFill>
        <p:spPr>
          <a:xfrm>
            <a:off x="8703845" y="1563832"/>
            <a:ext cx="2648557" cy="1326144"/>
          </a:xfrm>
          <a:prstGeom prst="rect">
            <a:avLst/>
          </a:prstGeom>
        </p:spPr>
      </p:pic>
      <p:pic>
        <p:nvPicPr>
          <p:cNvPr id="6" name="图片 5"/>
          <p:cNvPicPr>
            <a:picLocks noChangeAspect="1"/>
          </p:cNvPicPr>
          <p:nvPr/>
        </p:nvPicPr>
        <p:blipFill>
          <a:blip r:embed="rId3"/>
          <a:stretch>
            <a:fillRect/>
          </a:stretch>
        </p:blipFill>
        <p:spPr>
          <a:xfrm>
            <a:off x="6318183" y="1210493"/>
            <a:ext cx="1874762" cy="1874762"/>
          </a:xfrm>
          <a:prstGeom prst="rect">
            <a:avLst/>
          </a:prstGeom>
        </p:spPr>
      </p:pic>
      <p:sp>
        <p:nvSpPr>
          <p:cNvPr id="10" name="灯片编号占位符 3"/>
          <p:cNvSpPr>
            <a:spLocks noGrp="1"/>
          </p:cNvSpPr>
          <p:nvPr>
            <p:ph type="sldNum" sz="quarter" idx="12"/>
          </p:nvPr>
        </p:nvSpPr>
        <p:spPr>
          <a:xfrm>
            <a:off x="7981949" y="6240467"/>
            <a:ext cx="2182416" cy="206381"/>
          </a:xfrm>
        </p:spPr>
        <p:txBody>
          <a:bodyPr/>
          <a:lstStyle/>
          <a:p>
            <a:fld id="{5DD3DB80-B894-403A-B48E-6FDC1A72010E}" type="slidenum">
              <a:rPr lang="zh-CN" altLang="en-US" smtClean="0"/>
            </a:fld>
            <a:endParaRPr lang="zh-CN"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028828" y="3019428"/>
            <a:ext cx="8639175" cy="8286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标题 4"/>
          <p:cNvSpPr>
            <a:spLocks noGrp="1"/>
          </p:cNvSpPr>
          <p:nvPr>
            <p:ph type="title"/>
          </p:nvPr>
        </p:nvSpPr>
        <p:spPr>
          <a:xfrm>
            <a:off x="4998611" y="2724748"/>
            <a:ext cx="3954890" cy="895350"/>
          </a:xfrm>
        </p:spPr>
        <p:txBody>
          <a:bodyPr anchor="ctr">
            <a:normAutofit/>
          </a:bodyPr>
          <a:lstStyle/>
          <a:p>
            <a:pPr algn="ctr">
              <a:spcBef>
                <a:spcPct val="0"/>
              </a:spcBef>
            </a:pPr>
            <a:r>
              <a:rPr lang="en-US" altLang="zh-CN" sz="2800" dirty="0"/>
              <a:t>MTCA.4 LLRF</a:t>
            </a:r>
            <a:br>
              <a:rPr lang="en-US" altLang="zh-CN" sz="2800" dirty="0"/>
            </a:br>
            <a:r>
              <a:rPr lang="en-US" altLang="zh-CN" sz="2800" dirty="0"/>
              <a:t>System Hardware</a:t>
            </a:r>
            <a:endParaRPr lang="zh-CN" altLang="en-US" sz="2800" dirty="0"/>
          </a:p>
        </p:txBody>
      </p:sp>
      <p:sp>
        <p:nvSpPr>
          <p:cNvPr id="17" name="文本框 16"/>
          <p:cNvSpPr txBox="1"/>
          <p:nvPr/>
        </p:nvSpPr>
        <p:spPr>
          <a:xfrm>
            <a:off x="4099383" y="2810414"/>
            <a:ext cx="644070" cy="692776"/>
          </a:xfrm>
          <a:prstGeom prst="rect">
            <a:avLst/>
          </a:prstGeom>
          <a:noFill/>
        </p:spPr>
        <p:txBody>
          <a:bodyPr wrap="none" rtlCol="0">
            <a:prstTxWarp prst="textPlain">
              <a:avLst/>
            </a:prstTxWarp>
            <a:spAutoFit/>
          </a:bodyPr>
          <a:lstStyle/>
          <a:p>
            <a:r>
              <a:rPr lang="en-US" altLang="zh-CN" sz="1350" b="1" dirty="0">
                <a:solidFill>
                  <a:schemeClr val="accent1"/>
                </a:solidFill>
                <a:latin typeface="Impact" panose="020B0806030902050204" pitchFamily="34" charset="0"/>
                <a:ea typeface="微软雅黑" panose="020B0503020204020204" pitchFamily="34" charset="-122"/>
              </a:rPr>
              <a:t>03</a:t>
            </a:r>
            <a:endParaRPr lang="zh-CN" altLang="en-US" sz="1350" b="1" dirty="0">
              <a:solidFill>
                <a:schemeClr val="accent1"/>
              </a:solidFill>
              <a:latin typeface="Impact" panose="020B0806030902050204" pitchFamily="34" charset="0"/>
              <a:ea typeface="微软雅黑" panose="020B0503020204020204" pitchFamily="34" charset="-122"/>
            </a:endParaRPr>
          </a:p>
        </p:txBody>
      </p:sp>
      <p:cxnSp>
        <p:nvCxnSpPr>
          <p:cNvPr id="7" name="直接连接符 6"/>
          <p:cNvCxnSpPr/>
          <p:nvPr/>
        </p:nvCxnSpPr>
        <p:spPr>
          <a:xfrm>
            <a:off x="4998610" y="2724748"/>
            <a:ext cx="0" cy="86410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000" dirty="0"/>
              <a:t>MTCA.4 LLRF: Overview</a:t>
            </a:r>
            <a:endParaRPr lang="zh-CN" altLang="en-US" sz="2000" dirty="0"/>
          </a:p>
        </p:txBody>
      </p:sp>
      <p:sp>
        <p:nvSpPr>
          <p:cNvPr id="4" name="灯片编号占位符 3"/>
          <p:cNvSpPr>
            <a:spLocks noGrp="1"/>
          </p:cNvSpPr>
          <p:nvPr>
            <p:ph type="sldNum" sz="quarter" idx="12"/>
          </p:nvPr>
        </p:nvSpPr>
        <p:spPr/>
        <p:txBody>
          <a:bodyPr/>
          <a:lstStyle/>
          <a:p>
            <a:fld id="{5DD3DB80-B894-403A-B48E-6FDC1A72010E}" type="slidenum">
              <a:rPr lang="zh-CN" altLang="en-US" smtClean="0"/>
            </a:fld>
            <a:endParaRPr lang="zh-CN" altLang="en-US"/>
          </a:p>
        </p:txBody>
      </p:sp>
      <p:pic>
        <p:nvPicPr>
          <p:cNvPr id="15" name="图片 14"/>
          <p:cNvPicPr>
            <a:picLocks noChangeAspect="1"/>
          </p:cNvPicPr>
          <p:nvPr/>
        </p:nvPicPr>
        <p:blipFill rotWithShape="1">
          <a:blip r:embed="rId1" cstate="hqprint"/>
          <a:srcRect/>
          <a:stretch>
            <a:fillRect/>
          </a:stretch>
        </p:blipFill>
        <p:spPr>
          <a:xfrm>
            <a:off x="3758411" y="2300951"/>
            <a:ext cx="4732829" cy="4043727"/>
          </a:xfrm>
          <a:prstGeom prst="rect">
            <a:avLst/>
          </a:prstGeom>
        </p:spPr>
      </p:pic>
      <p:sp>
        <p:nvSpPr>
          <p:cNvPr id="17" name="对话气泡: 矩形 16"/>
          <p:cNvSpPr/>
          <p:nvPr/>
        </p:nvSpPr>
        <p:spPr>
          <a:xfrm>
            <a:off x="2170460" y="3299470"/>
            <a:ext cx="939876" cy="576064"/>
          </a:xfrm>
          <a:prstGeom prst="wedgeRectCallout">
            <a:avLst>
              <a:gd name="adj1" fmla="val 180687"/>
              <a:gd name="adj2" fmla="val 105075"/>
            </a:avLst>
          </a:prstGeom>
          <a:solidFill>
            <a:srgbClr val="40BAD2">
              <a:lumMod val="60000"/>
              <a:lumOff val="40000"/>
            </a:srgbClr>
          </a:solidFill>
          <a:ln w="10795" cap="flat" cmpd="sng" algn="ctr">
            <a:solidFill>
              <a:srgbClr val="40BAD2">
                <a:shade val="50000"/>
              </a:srgbClr>
            </a:solidFill>
            <a:prstDash val="solid"/>
          </a:ln>
          <a:effectLst/>
        </p:spPr>
        <p:txBody>
          <a:bodyPr rtlCol="0" anchor="ctr"/>
          <a:lstStyle/>
          <a:p>
            <a:pPr algn="ctr">
              <a:defRPr/>
            </a:pPr>
            <a:r>
              <a:rPr lang="en-US" altLang="zh-CN" sz="1600" b="1" kern="0" dirty="0">
                <a:solidFill>
                  <a:srgbClr val="000000"/>
                </a:solidFill>
                <a:latin typeface="Calibri" panose="020F0502020204030204"/>
                <a:ea typeface="微软雅黑" panose="020B0503020204020204" pitchFamily="34" charset="-122"/>
              </a:rPr>
              <a:t>Power</a:t>
            </a:r>
            <a:r>
              <a:rPr lang="zh-CN" altLang="en-US" sz="1600" b="1" kern="0" dirty="0">
                <a:solidFill>
                  <a:srgbClr val="000000"/>
                </a:solidFill>
                <a:latin typeface="Calibri" panose="020F0502020204030204"/>
                <a:ea typeface="微软雅黑" panose="020B0503020204020204" pitchFamily="34" charset="-122"/>
              </a:rPr>
              <a:t> </a:t>
            </a:r>
            <a:r>
              <a:rPr lang="en-US" altLang="zh-CN" sz="1600" b="1" kern="0" dirty="0">
                <a:solidFill>
                  <a:srgbClr val="000000"/>
                </a:solidFill>
                <a:latin typeface="Calibri" panose="020F0502020204030204"/>
                <a:ea typeface="微软雅黑" panose="020B0503020204020204" pitchFamily="34" charset="-122"/>
              </a:rPr>
              <a:t>Supply</a:t>
            </a:r>
            <a:endParaRPr lang="en-US" altLang="zh-CN" sz="1600" b="1" kern="0" dirty="0">
              <a:solidFill>
                <a:srgbClr val="000000"/>
              </a:solidFill>
              <a:latin typeface="Calibri" panose="020F0502020204030204"/>
              <a:ea typeface="微软雅黑" panose="020B0503020204020204" pitchFamily="34" charset="-122"/>
            </a:endParaRPr>
          </a:p>
        </p:txBody>
      </p:sp>
      <p:sp>
        <p:nvSpPr>
          <p:cNvPr id="18" name="对话气泡: 矩形 17"/>
          <p:cNvSpPr/>
          <p:nvPr/>
        </p:nvSpPr>
        <p:spPr>
          <a:xfrm>
            <a:off x="2026444" y="4307582"/>
            <a:ext cx="1083892" cy="576064"/>
          </a:xfrm>
          <a:prstGeom prst="wedgeRectCallout">
            <a:avLst>
              <a:gd name="adj1" fmla="val 194052"/>
              <a:gd name="adj2" fmla="val -33384"/>
            </a:avLst>
          </a:prstGeom>
          <a:solidFill>
            <a:srgbClr val="40BAD2">
              <a:lumMod val="60000"/>
              <a:lumOff val="40000"/>
            </a:srgbClr>
          </a:solidFill>
          <a:ln w="10795" cap="flat" cmpd="sng" algn="ctr">
            <a:solidFill>
              <a:srgbClr val="40BAD2">
                <a:shade val="50000"/>
              </a:srgbClr>
            </a:solidFill>
            <a:prstDash val="solid"/>
          </a:ln>
          <a:effectLst/>
        </p:spPr>
        <p:txBody>
          <a:bodyPr rtlCol="0" anchor="ctr"/>
          <a:lstStyle/>
          <a:p>
            <a:pPr algn="ctr">
              <a:defRPr/>
            </a:pPr>
            <a:r>
              <a:rPr lang="en-US" altLang="zh-CN" sz="1400" b="1" kern="0" dirty="0">
                <a:solidFill>
                  <a:srgbClr val="000000"/>
                </a:solidFill>
                <a:latin typeface="Calibri" panose="020F0502020204030204"/>
                <a:ea typeface="微软雅黑" panose="020B0503020204020204" pitchFamily="34" charset="-122"/>
              </a:rPr>
              <a:t>MicroTCA Carrier Hub</a:t>
            </a:r>
            <a:endParaRPr lang="en-US" altLang="zh-CN" sz="1400" b="1" kern="0" dirty="0">
              <a:solidFill>
                <a:srgbClr val="000000"/>
              </a:solidFill>
              <a:latin typeface="Calibri" panose="020F0502020204030204"/>
              <a:ea typeface="微软雅黑" panose="020B0503020204020204" pitchFamily="34" charset="-122"/>
            </a:endParaRPr>
          </a:p>
        </p:txBody>
      </p:sp>
      <p:sp>
        <p:nvSpPr>
          <p:cNvPr id="19" name="对话气泡: 矩形 18"/>
          <p:cNvSpPr/>
          <p:nvPr/>
        </p:nvSpPr>
        <p:spPr>
          <a:xfrm>
            <a:off x="2170460" y="5243686"/>
            <a:ext cx="939876" cy="576064"/>
          </a:xfrm>
          <a:prstGeom prst="wedgeRectCallout">
            <a:avLst>
              <a:gd name="adj1" fmla="val 234295"/>
              <a:gd name="adj2" fmla="val -147601"/>
            </a:avLst>
          </a:prstGeom>
          <a:solidFill>
            <a:srgbClr val="40BAD2">
              <a:lumMod val="60000"/>
              <a:lumOff val="40000"/>
            </a:srgbClr>
          </a:solidFill>
          <a:ln w="10795" cap="flat" cmpd="sng" algn="ctr">
            <a:solidFill>
              <a:srgbClr val="40BAD2">
                <a:shade val="50000"/>
              </a:srgbClr>
            </a:solidFill>
            <a:prstDash val="solid"/>
          </a:ln>
          <a:effectLst/>
        </p:spPr>
        <p:txBody>
          <a:bodyPr rtlCol="0" anchor="ctr"/>
          <a:lstStyle/>
          <a:p>
            <a:pPr algn="ctr">
              <a:defRPr/>
            </a:pPr>
            <a:r>
              <a:rPr lang="en-US" altLang="zh-CN" sz="1400" b="1" kern="0" dirty="0">
                <a:solidFill>
                  <a:srgbClr val="000000"/>
                </a:solidFill>
                <a:latin typeface="Calibri" panose="020F0502020204030204"/>
                <a:ea typeface="微软雅黑" panose="020B0503020204020204" pitchFamily="34" charset="-122"/>
              </a:rPr>
              <a:t>Processor</a:t>
            </a:r>
            <a:endParaRPr lang="en-US" altLang="zh-CN" sz="1400" b="1" kern="0" dirty="0">
              <a:solidFill>
                <a:srgbClr val="000000"/>
              </a:solidFill>
              <a:latin typeface="Calibri" panose="020F0502020204030204"/>
              <a:ea typeface="微软雅黑" panose="020B0503020204020204" pitchFamily="34" charset="-122"/>
            </a:endParaRPr>
          </a:p>
          <a:p>
            <a:pPr algn="ctr">
              <a:defRPr/>
            </a:pPr>
            <a:r>
              <a:rPr lang="en-US" altLang="zh-CN" sz="1400" b="1" kern="0" dirty="0">
                <a:solidFill>
                  <a:srgbClr val="000000"/>
                </a:solidFill>
                <a:latin typeface="Calibri" panose="020F0502020204030204"/>
                <a:ea typeface="微软雅黑" panose="020B0503020204020204" pitchFamily="34" charset="-122"/>
              </a:rPr>
              <a:t>Board</a:t>
            </a:r>
            <a:endParaRPr lang="en-US" altLang="zh-CN" sz="1400" b="1" kern="0" dirty="0">
              <a:solidFill>
                <a:srgbClr val="000000"/>
              </a:solidFill>
              <a:latin typeface="Calibri" panose="020F0502020204030204"/>
              <a:ea typeface="微软雅黑" panose="020B0503020204020204" pitchFamily="34" charset="-122"/>
            </a:endParaRPr>
          </a:p>
        </p:txBody>
      </p:sp>
      <p:sp>
        <p:nvSpPr>
          <p:cNvPr id="20" name="对话气泡: 矩形 19"/>
          <p:cNvSpPr/>
          <p:nvPr/>
        </p:nvSpPr>
        <p:spPr>
          <a:xfrm>
            <a:off x="1869465" y="1340359"/>
            <a:ext cx="939876" cy="576064"/>
          </a:xfrm>
          <a:prstGeom prst="wedgeRectCallout">
            <a:avLst>
              <a:gd name="adj1" fmla="val 286150"/>
              <a:gd name="adj2" fmla="val 460847"/>
            </a:avLst>
          </a:prstGeom>
          <a:solidFill>
            <a:srgbClr val="40BAD2">
              <a:lumMod val="60000"/>
              <a:lumOff val="40000"/>
            </a:srgbClr>
          </a:solidFill>
          <a:ln w="10795" cap="flat" cmpd="sng" algn="ctr">
            <a:solidFill>
              <a:srgbClr val="40BAD2">
                <a:shade val="50000"/>
              </a:srgbClr>
            </a:solidFill>
            <a:prstDash val="solid"/>
          </a:ln>
          <a:effectLst/>
        </p:spPr>
        <p:txBody>
          <a:bodyPr rtlCol="0" anchor="ctr"/>
          <a:lstStyle/>
          <a:p>
            <a:pPr algn="ctr">
              <a:defRPr/>
            </a:pPr>
            <a:r>
              <a:rPr lang="en-US" altLang="zh-CN" sz="1400" b="1" kern="0" dirty="0">
                <a:solidFill>
                  <a:srgbClr val="000000"/>
                </a:solidFill>
                <a:latin typeface="Calibri" panose="020F0502020204030204"/>
                <a:ea typeface="微软雅黑" panose="020B0503020204020204" pitchFamily="34" charset="-122"/>
              </a:rPr>
              <a:t>AMC</a:t>
            </a:r>
            <a:endParaRPr lang="en-US" altLang="zh-CN" sz="1400" b="1" kern="0" dirty="0">
              <a:solidFill>
                <a:srgbClr val="000000"/>
              </a:solidFill>
              <a:latin typeface="Calibri" panose="020F0502020204030204"/>
              <a:ea typeface="微软雅黑" panose="020B0503020204020204" pitchFamily="34" charset="-122"/>
            </a:endParaRPr>
          </a:p>
          <a:p>
            <a:pPr algn="ctr">
              <a:defRPr/>
            </a:pPr>
            <a:r>
              <a:rPr lang="en-US" altLang="zh-CN" sz="1400" b="1" kern="0" dirty="0">
                <a:solidFill>
                  <a:srgbClr val="000000"/>
                </a:solidFill>
                <a:latin typeface="Calibri" panose="020F0502020204030204"/>
                <a:ea typeface="微软雅黑" panose="020B0503020204020204" pitchFamily="34" charset="-122"/>
              </a:rPr>
              <a:t>Boards</a:t>
            </a:r>
            <a:endParaRPr lang="en-US" altLang="zh-CN" sz="1400" b="1" kern="0" dirty="0">
              <a:solidFill>
                <a:srgbClr val="000000"/>
              </a:solidFill>
              <a:latin typeface="Calibri" panose="020F0502020204030204"/>
              <a:ea typeface="微软雅黑" panose="020B0503020204020204" pitchFamily="34" charset="-122"/>
            </a:endParaRPr>
          </a:p>
        </p:txBody>
      </p:sp>
      <p:sp>
        <p:nvSpPr>
          <p:cNvPr id="21" name="对话气泡: 矩形 20"/>
          <p:cNvSpPr/>
          <p:nvPr/>
        </p:nvSpPr>
        <p:spPr>
          <a:xfrm>
            <a:off x="5984202" y="1271139"/>
            <a:ext cx="939876" cy="576064"/>
          </a:xfrm>
          <a:prstGeom prst="wedgeRectCallout">
            <a:avLst>
              <a:gd name="adj1" fmla="val -40779"/>
              <a:gd name="adj2" fmla="val 274363"/>
            </a:avLst>
          </a:prstGeom>
          <a:solidFill>
            <a:srgbClr val="40BAD2">
              <a:lumMod val="60000"/>
              <a:lumOff val="40000"/>
            </a:srgbClr>
          </a:solidFill>
          <a:ln w="10795" cap="flat" cmpd="sng" algn="ctr">
            <a:solidFill>
              <a:srgbClr val="40BAD2">
                <a:shade val="50000"/>
              </a:srgbClr>
            </a:solidFill>
            <a:prstDash val="solid"/>
          </a:ln>
          <a:effectLst/>
        </p:spPr>
        <p:txBody>
          <a:bodyPr rtlCol="0" anchor="ctr"/>
          <a:lstStyle/>
          <a:p>
            <a:pPr algn="ctr">
              <a:defRPr/>
            </a:pPr>
            <a:r>
              <a:rPr lang="en-US" altLang="zh-CN" sz="1400" b="1" kern="0" dirty="0">
                <a:solidFill>
                  <a:srgbClr val="000000"/>
                </a:solidFill>
                <a:latin typeface="Calibri" panose="020F0502020204030204"/>
                <a:ea typeface="微软雅黑" panose="020B0503020204020204" pitchFamily="34" charset="-122"/>
              </a:rPr>
              <a:t>RTM</a:t>
            </a:r>
            <a:endParaRPr lang="en-US" altLang="zh-CN" sz="1400" b="1" kern="0" dirty="0">
              <a:solidFill>
                <a:srgbClr val="000000"/>
              </a:solidFill>
              <a:latin typeface="Calibri" panose="020F0502020204030204"/>
              <a:ea typeface="微软雅黑" panose="020B0503020204020204" pitchFamily="34" charset="-122"/>
            </a:endParaRPr>
          </a:p>
          <a:p>
            <a:pPr algn="ctr">
              <a:defRPr/>
            </a:pPr>
            <a:r>
              <a:rPr lang="en-US" altLang="zh-CN" sz="1400" b="1" kern="0" dirty="0">
                <a:solidFill>
                  <a:srgbClr val="000000"/>
                </a:solidFill>
                <a:latin typeface="Calibri" panose="020F0502020204030204"/>
                <a:ea typeface="微软雅黑" panose="020B0503020204020204" pitchFamily="34" charset="-122"/>
              </a:rPr>
              <a:t>Boards</a:t>
            </a:r>
            <a:endParaRPr lang="en-US" altLang="zh-CN" sz="1400" b="1" kern="0" dirty="0">
              <a:solidFill>
                <a:srgbClr val="000000"/>
              </a:solidFill>
              <a:latin typeface="Calibri" panose="020F0502020204030204"/>
              <a:ea typeface="微软雅黑" panose="020B0503020204020204" pitchFamily="34" charset="-122"/>
            </a:endParaRPr>
          </a:p>
        </p:txBody>
      </p:sp>
      <p:sp>
        <p:nvSpPr>
          <p:cNvPr id="22" name="对话气泡: 矩形 21"/>
          <p:cNvSpPr/>
          <p:nvPr/>
        </p:nvSpPr>
        <p:spPr>
          <a:xfrm>
            <a:off x="9133765" y="5251664"/>
            <a:ext cx="939876" cy="576064"/>
          </a:xfrm>
          <a:prstGeom prst="wedgeRectCallout">
            <a:avLst>
              <a:gd name="adj1" fmla="val -298480"/>
              <a:gd name="adj2" fmla="val -86051"/>
            </a:avLst>
          </a:prstGeom>
          <a:solidFill>
            <a:srgbClr val="40BAD2">
              <a:lumMod val="60000"/>
              <a:lumOff val="40000"/>
            </a:srgbClr>
          </a:solidFill>
          <a:ln w="10795" cap="flat" cmpd="sng" algn="ctr">
            <a:solidFill>
              <a:srgbClr val="40BAD2">
                <a:shade val="50000"/>
              </a:srgbClr>
            </a:solidFill>
            <a:prstDash val="solid"/>
          </a:ln>
          <a:effectLst/>
        </p:spPr>
        <p:txBody>
          <a:bodyPr rtlCol="0" anchor="ctr"/>
          <a:lstStyle/>
          <a:p>
            <a:pPr algn="ctr">
              <a:defRPr/>
            </a:pPr>
            <a:r>
              <a:rPr lang="en-US" altLang="zh-CN" sz="1200" b="1" kern="0" dirty="0">
                <a:solidFill>
                  <a:srgbClr val="000000"/>
                </a:solidFill>
                <a:latin typeface="Calibri" panose="020F0502020204030204"/>
                <a:ea typeface="微软雅黑" panose="020B0503020204020204" pitchFamily="34" charset="-122"/>
              </a:rPr>
              <a:t>Redundant</a:t>
            </a:r>
            <a:endParaRPr lang="en-US" altLang="zh-CN" sz="1200" b="1" kern="0" dirty="0">
              <a:solidFill>
                <a:srgbClr val="000000"/>
              </a:solidFill>
              <a:latin typeface="Calibri" panose="020F0502020204030204"/>
              <a:ea typeface="微软雅黑" panose="020B0503020204020204" pitchFamily="34" charset="-122"/>
            </a:endParaRPr>
          </a:p>
          <a:p>
            <a:pPr algn="ctr">
              <a:defRPr/>
            </a:pPr>
            <a:r>
              <a:rPr lang="en-US" altLang="zh-CN" sz="1200" b="1" kern="0" dirty="0">
                <a:solidFill>
                  <a:srgbClr val="000000"/>
                </a:solidFill>
                <a:latin typeface="Calibri" panose="020F0502020204030204"/>
                <a:ea typeface="微软雅黑" panose="020B0503020204020204" pitchFamily="34" charset="-122"/>
              </a:rPr>
              <a:t>PSU &amp; MCH</a:t>
            </a:r>
            <a:endParaRPr lang="en-US" altLang="zh-CN" sz="1200" b="1" kern="0" dirty="0">
              <a:solidFill>
                <a:srgbClr val="000000"/>
              </a:solidFill>
              <a:latin typeface="Calibri" panose="020F0502020204030204"/>
              <a:ea typeface="微软雅黑" panose="020B0503020204020204" pitchFamily="34" charset="-122"/>
            </a:endParaRPr>
          </a:p>
        </p:txBody>
      </p:sp>
      <p:sp>
        <p:nvSpPr>
          <p:cNvPr id="24" name="文本框 23"/>
          <p:cNvSpPr txBox="1"/>
          <p:nvPr/>
        </p:nvSpPr>
        <p:spPr>
          <a:xfrm>
            <a:off x="6924081" y="1201480"/>
            <a:ext cx="4213819" cy="753220"/>
          </a:xfrm>
          <a:prstGeom prst="rect">
            <a:avLst/>
          </a:prstGeom>
          <a:noFill/>
        </p:spPr>
        <p:txBody>
          <a:bodyPr wrap="square">
            <a:spAutoFit/>
          </a:bodyPr>
          <a:lstStyle/>
          <a:p>
            <a:pPr marL="285750" indent="-285750">
              <a:lnSpc>
                <a:spcPct val="125000"/>
              </a:lnSpc>
              <a:buFont typeface="Arial" panose="020B0604020202020204" pitchFamily="34" charset="0"/>
              <a:buChar char="•"/>
            </a:pPr>
            <a:r>
              <a:rPr lang="en-US" altLang="zh-CN" dirty="0">
                <a:latin typeface="+mn-ea"/>
              </a:rPr>
              <a:t>RF interface, I/O extension</a:t>
            </a:r>
            <a:endParaRPr lang="en-US" altLang="zh-CN" dirty="0">
              <a:latin typeface="+mn-ea"/>
            </a:endParaRPr>
          </a:p>
          <a:p>
            <a:pPr marL="285750" indent="-285750">
              <a:lnSpc>
                <a:spcPct val="125000"/>
              </a:lnSpc>
              <a:buFont typeface="Arial" panose="020B0604020202020204" pitchFamily="34" charset="0"/>
              <a:buChar char="•"/>
            </a:pPr>
            <a:r>
              <a:rPr lang="en-US" altLang="zh-CN" dirty="0">
                <a:latin typeface="+mn-ea"/>
              </a:rPr>
              <a:t>In-house development or COTS</a:t>
            </a:r>
            <a:endParaRPr lang="zh-CN" altLang="en-US" dirty="0">
              <a:latin typeface="+mn-ea"/>
            </a:endParaRPr>
          </a:p>
        </p:txBody>
      </p:sp>
      <p:sp>
        <p:nvSpPr>
          <p:cNvPr id="26" name="文本框 25"/>
          <p:cNvSpPr txBox="1"/>
          <p:nvPr/>
        </p:nvSpPr>
        <p:spPr>
          <a:xfrm>
            <a:off x="2852382" y="1244222"/>
            <a:ext cx="3131820" cy="753220"/>
          </a:xfrm>
          <a:prstGeom prst="rect">
            <a:avLst/>
          </a:prstGeom>
          <a:noFill/>
        </p:spPr>
        <p:txBody>
          <a:bodyPr wrap="square">
            <a:spAutoFit/>
          </a:bodyPr>
          <a:lstStyle/>
          <a:p>
            <a:pPr marL="285750" indent="-285750">
              <a:lnSpc>
                <a:spcPct val="125000"/>
              </a:lnSpc>
              <a:buFont typeface="Arial" panose="020B0604020202020204" pitchFamily="34" charset="0"/>
              <a:buChar char="•"/>
            </a:pPr>
            <a:r>
              <a:rPr lang="en-US" altLang="zh-CN" dirty="0">
                <a:latin typeface="+mn-ea"/>
              </a:rPr>
              <a:t>ADC, DAC, FPGA</a:t>
            </a:r>
            <a:endParaRPr lang="en-US" altLang="zh-CN" dirty="0">
              <a:latin typeface="+mn-ea"/>
            </a:endParaRPr>
          </a:p>
          <a:p>
            <a:pPr marL="285750" indent="-285750">
              <a:lnSpc>
                <a:spcPct val="125000"/>
              </a:lnSpc>
              <a:buFont typeface="Arial" panose="020B0604020202020204" pitchFamily="34" charset="0"/>
              <a:buChar char="•"/>
            </a:pPr>
            <a:r>
              <a:rPr lang="en-US" altLang="zh-CN" dirty="0">
                <a:latin typeface="+mn-ea"/>
              </a:rPr>
              <a:t>Mostly COTS</a:t>
            </a:r>
            <a:endParaRPr lang="en-US" altLang="zh-CN" dirty="0">
              <a:latin typeface="+mn-e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Chassis selection</a:t>
            </a:r>
            <a:endParaRPr lang="zh-CN" altLang="en-US" dirty="0"/>
          </a:p>
        </p:txBody>
      </p:sp>
      <p:sp>
        <p:nvSpPr>
          <p:cNvPr id="4" name="灯片编号占位符 3"/>
          <p:cNvSpPr>
            <a:spLocks noGrp="1"/>
          </p:cNvSpPr>
          <p:nvPr>
            <p:ph type="sldNum" sz="quarter" idx="12"/>
          </p:nvPr>
        </p:nvSpPr>
        <p:spPr/>
        <p:txBody>
          <a:bodyPr/>
          <a:lstStyle/>
          <a:p>
            <a:fld id="{5DD3DB80-B894-403A-B48E-6FDC1A72010E}" type="slidenum">
              <a:rPr lang="zh-CN" altLang="en-US" smtClean="0"/>
            </a:fld>
            <a:endParaRPr lang="zh-CN" altLang="en-US"/>
          </a:p>
        </p:txBody>
      </p:sp>
      <p:pic>
        <p:nvPicPr>
          <p:cNvPr id="8" name="图片 7"/>
          <p:cNvPicPr>
            <a:picLocks noChangeAspect="1"/>
          </p:cNvPicPr>
          <p:nvPr/>
        </p:nvPicPr>
        <p:blipFill>
          <a:blip r:embed="rId1"/>
          <a:stretch>
            <a:fillRect/>
          </a:stretch>
        </p:blipFill>
        <p:spPr>
          <a:xfrm>
            <a:off x="7156776" y="3442764"/>
            <a:ext cx="2215830" cy="1882623"/>
          </a:xfrm>
          <a:prstGeom prst="rect">
            <a:avLst/>
          </a:prstGeom>
        </p:spPr>
      </p:pic>
      <p:sp>
        <p:nvSpPr>
          <p:cNvPr id="14" name="文本框 13"/>
          <p:cNvSpPr txBox="1"/>
          <p:nvPr/>
        </p:nvSpPr>
        <p:spPr>
          <a:xfrm>
            <a:off x="1494053" y="2283016"/>
            <a:ext cx="4048855" cy="1323439"/>
          </a:xfrm>
          <a:prstGeom prst="rect">
            <a:avLst/>
          </a:prstGeom>
          <a:noFill/>
        </p:spPr>
        <p:txBody>
          <a:bodyPr wrap="square">
            <a:spAutoFit/>
          </a:bodyPr>
          <a:lstStyle/>
          <a:p>
            <a:pPr algn="l"/>
            <a:r>
              <a:rPr lang="en-US" altLang="zh-CN" sz="1600" b="1" dirty="0">
                <a:latin typeface="LiberationSans-Bold"/>
              </a:rPr>
              <a:t>1U Chassis</a:t>
            </a:r>
            <a:endParaRPr lang="en-US" altLang="zh-CN" sz="1600" b="1" dirty="0">
              <a:latin typeface="LiberationSans-Bold"/>
            </a:endParaRPr>
          </a:p>
          <a:p>
            <a:pPr algn="l"/>
            <a:r>
              <a:rPr lang="en-US" altLang="zh-CN" sz="1600" dirty="0">
                <a:latin typeface="LiberationSans"/>
              </a:rPr>
              <a:t>• Integrated </a:t>
            </a:r>
            <a:r>
              <a:rPr lang="en-US" altLang="zh-CN" sz="1600" dirty="0" err="1">
                <a:latin typeface="LiberationSans"/>
              </a:rPr>
              <a:t>eMCH</a:t>
            </a:r>
            <a:endParaRPr lang="en-US" altLang="zh-CN" sz="1600" dirty="0">
              <a:latin typeface="LiberationSans"/>
            </a:endParaRPr>
          </a:p>
          <a:p>
            <a:pPr algn="l"/>
            <a:r>
              <a:rPr lang="en-US" altLang="zh-CN" sz="1600" dirty="0">
                <a:latin typeface="LiberationSans"/>
              </a:rPr>
              <a:t>• 2-slot Double Mid-Size AMC w/ RTM</a:t>
            </a:r>
            <a:endParaRPr lang="en-US" altLang="zh-CN" sz="1600" dirty="0">
              <a:latin typeface="LiberationSans"/>
            </a:endParaRPr>
          </a:p>
          <a:p>
            <a:pPr algn="l"/>
            <a:r>
              <a:rPr lang="en-US" altLang="zh-CN" sz="1600" dirty="0">
                <a:latin typeface="LiberationSans"/>
              </a:rPr>
              <a:t>• 2-slot Single Mid-Size AMC</a:t>
            </a:r>
            <a:endParaRPr lang="en-US" altLang="zh-CN" sz="1600" dirty="0">
              <a:latin typeface="LiberationSans"/>
            </a:endParaRPr>
          </a:p>
          <a:p>
            <a:pPr algn="l"/>
            <a:r>
              <a:rPr lang="en-US" altLang="zh-CN" sz="1600" dirty="0">
                <a:latin typeface="LiberationSans"/>
              </a:rPr>
              <a:t>• Integrated PSU</a:t>
            </a:r>
            <a:endParaRPr lang="zh-CN" altLang="en-US" sz="1600" dirty="0"/>
          </a:p>
        </p:txBody>
      </p:sp>
      <p:sp>
        <p:nvSpPr>
          <p:cNvPr id="16" name="文本框 15"/>
          <p:cNvSpPr txBox="1"/>
          <p:nvPr/>
        </p:nvSpPr>
        <p:spPr>
          <a:xfrm>
            <a:off x="1811446" y="5255839"/>
            <a:ext cx="3624272" cy="1323439"/>
          </a:xfrm>
          <a:prstGeom prst="rect">
            <a:avLst/>
          </a:prstGeom>
          <a:noFill/>
        </p:spPr>
        <p:txBody>
          <a:bodyPr wrap="square">
            <a:spAutoFit/>
          </a:bodyPr>
          <a:lstStyle/>
          <a:p>
            <a:pPr algn="l"/>
            <a:r>
              <a:rPr lang="en-US" altLang="zh-CN" sz="1600" b="1" dirty="0">
                <a:latin typeface="LiberationSans-Bold"/>
              </a:rPr>
              <a:t>3U Chassis</a:t>
            </a:r>
            <a:endParaRPr lang="en-US" altLang="zh-CN" sz="1600" b="1" dirty="0">
              <a:latin typeface="LiberationSans-Bold"/>
            </a:endParaRPr>
          </a:p>
          <a:p>
            <a:pPr algn="l"/>
            <a:r>
              <a:rPr lang="en-US" altLang="zh-CN" sz="1600" dirty="0">
                <a:latin typeface="LiberationSans"/>
              </a:rPr>
              <a:t>• 4-slot Double Mid-Size AMC w/ RTM</a:t>
            </a:r>
            <a:endParaRPr lang="en-US" altLang="zh-CN" sz="1600" dirty="0">
              <a:latin typeface="LiberationSans"/>
            </a:endParaRPr>
          </a:p>
          <a:p>
            <a:pPr algn="l"/>
            <a:r>
              <a:rPr lang="en-US" altLang="zh-CN" sz="1600" dirty="0">
                <a:latin typeface="LiberationSans"/>
              </a:rPr>
              <a:t>• 1-slot Double Mid-size AMC</a:t>
            </a:r>
            <a:endParaRPr lang="en-US" altLang="zh-CN" sz="1600" dirty="0">
              <a:latin typeface="LiberationSans"/>
            </a:endParaRPr>
          </a:p>
          <a:p>
            <a:pPr algn="l"/>
            <a:r>
              <a:rPr lang="en-US" altLang="zh-CN" sz="1600" dirty="0">
                <a:latin typeface="LiberationSans"/>
              </a:rPr>
              <a:t>• 1-slot Double Full-size MCH</a:t>
            </a:r>
            <a:endParaRPr lang="en-US" altLang="zh-CN" sz="1600" dirty="0">
              <a:latin typeface="LiberationSans"/>
            </a:endParaRPr>
          </a:p>
          <a:p>
            <a:pPr algn="l"/>
            <a:r>
              <a:rPr lang="en-US" altLang="zh-CN" sz="1600" dirty="0">
                <a:latin typeface="LiberationSans"/>
              </a:rPr>
              <a:t>• 2 Double Full-size PM</a:t>
            </a:r>
            <a:endParaRPr lang="zh-CN" altLang="en-US" sz="1600" dirty="0"/>
          </a:p>
        </p:txBody>
      </p:sp>
      <p:sp>
        <p:nvSpPr>
          <p:cNvPr id="18" name="文本框 17"/>
          <p:cNvSpPr txBox="1"/>
          <p:nvPr/>
        </p:nvSpPr>
        <p:spPr>
          <a:xfrm>
            <a:off x="6411750" y="5255839"/>
            <a:ext cx="3901171" cy="1323439"/>
          </a:xfrm>
          <a:prstGeom prst="rect">
            <a:avLst/>
          </a:prstGeom>
          <a:noFill/>
        </p:spPr>
        <p:txBody>
          <a:bodyPr wrap="square">
            <a:spAutoFit/>
          </a:bodyPr>
          <a:lstStyle/>
          <a:p>
            <a:r>
              <a:rPr lang="en-US" altLang="zh-CN" sz="1600" b="1" dirty="0">
                <a:latin typeface="LiberationSans-Bold"/>
              </a:rPr>
              <a:t>9U Chassis</a:t>
            </a:r>
            <a:endParaRPr lang="en-US" altLang="zh-CN" sz="1600" dirty="0">
              <a:latin typeface="LiberationSans"/>
            </a:endParaRPr>
          </a:p>
          <a:p>
            <a:r>
              <a:rPr lang="en-US" altLang="zh-CN" sz="1600" dirty="0">
                <a:latin typeface="LiberationSans"/>
              </a:rPr>
              <a:t>• 12-slot Double Mid-Size AMC</a:t>
            </a:r>
            <a:endParaRPr lang="en-US" altLang="zh-CN" sz="1600" dirty="0">
              <a:latin typeface="LiberationSans"/>
            </a:endParaRPr>
          </a:p>
          <a:p>
            <a:r>
              <a:rPr lang="en-US" altLang="zh-CN" sz="1600" dirty="0">
                <a:latin typeface="LiberationSans"/>
              </a:rPr>
              <a:t>slots w/ RTM</a:t>
            </a:r>
            <a:endParaRPr lang="en-US" altLang="zh-CN" sz="1600" dirty="0">
              <a:latin typeface="LiberationSans"/>
            </a:endParaRPr>
          </a:p>
          <a:p>
            <a:r>
              <a:rPr lang="en-US" altLang="zh-CN" sz="1600" dirty="0">
                <a:latin typeface="LiberationSans"/>
              </a:rPr>
              <a:t>• 2-slot Double Full-size MCH w/ RTM</a:t>
            </a:r>
            <a:endParaRPr lang="en-US" altLang="zh-CN" sz="1600" dirty="0">
              <a:latin typeface="LiberationSans"/>
            </a:endParaRPr>
          </a:p>
          <a:p>
            <a:r>
              <a:rPr lang="en-US" altLang="zh-CN" sz="1600" dirty="0">
                <a:latin typeface="LiberationSans"/>
              </a:rPr>
              <a:t>• 4 Double Full-size PM</a:t>
            </a:r>
            <a:endParaRPr lang="zh-CN" altLang="en-US" sz="1600" dirty="0">
              <a:latin typeface="LiberationSans"/>
            </a:endParaRPr>
          </a:p>
        </p:txBody>
      </p:sp>
      <p:pic>
        <p:nvPicPr>
          <p:cNvPr id="20" name="图片 19"/>
          <p:cNvPicPr>
            <a:picLocks noChangeAspect="1"/>
          </p:cNvPicPr>
          <p:nvPr/>
        </p:nvPicPr>
        <p:blipFill>
          <a:blip r:embed="rId2" cstate="hqprint"/>
          <a:stretch>
            <a:fillRect/>
          </a:stretch>
        </p:blipFill>
        <p:spPr>
          <a:xfrm>
            <a:off x="1975482" y="3690453"/>
            <a:ext cx="3059743" cy="1310915"/>
          </a:xfrm>
          <a:prstGeom prst="rect">
            <a:avLst/>
          </a:prstGeom>
        </p:spPr>
      </p:pic>
      <p:pic>
        <p:nvPicPr>
          <p:cNvPr id="22" name="图片 21"/>
          <p:cNvPicPr>
            <a:picLocks noChangeAspect="1"/>
          </p:cNvPicPr>
          <p:nvPr/>
        </p:nvPicPr>
        <p:blipFill>
          <a:blip r:embed="rId3" cstate="hqprint"/>
          <a:stretch>
            <a:fillRect/>
          </a:stretch>
        </p:blipFill>
        <p:spPr>
          <a:xfrm>
            <a:off x="1700205" y="1205439"/>
            <a:ext cx="3636552" cy="993642"/>
          </a:xfrm>
          <a:prstGeom prst="rect">
            <a:avLst/>
          </a:prstGeom>
        </p:spPr>
      </p:pic>
      <p:sp>
        <p:nvSpPr>
          <p:cNvPr id="25" name="文本框 24"/>
          <p:cNvSpPr txBox="1"/>
          <p:nvPr/>
        </p:nvSpPr>
        <p:spPr>
          <a:xfrm>
            <a:off x="6439127" y="2224776"/>
            <a:ext cx="3909511" cy="1323439"/>
          </a:xfrm>
          <a:prstGeom prst="rect">
            <a:avLst/>
          </a:prstGeom>
          <a:noFill/>
        </p:spPr>
        <p:txBody>
          <a:bodyPr wrap="square">
            <a:spAutoFit/>
          </a:bodyPr>
          <a:lstStyle/>
          <a:p>
            <a:pPr algn="l"/>
            <a:r>
              <a:rPr lang="en-US" altLang="zh-CN" sz="1600" b="1" dirty="0">
                <a:latin typeface="LiberationSans-Bold"/>
              </a:rPr>
              <a:t>2U Chassis</a:t>
            </a:r>
            <a:endParaRPr lang="en-US" altLang="zh-CN" sz="1600" b="1" dirty="0">
              <a:latin typeface="LiberationSans-Bold"/>
            </a:endParaRPr>
          </a:p>
          <a:p>
            <a:pPr algn="l"/>
            <a:r>
              <a:rPr lang="en-US" altLang="zh-CN" sz="1600" dirty="0">
                <a:latin typeface="LiberationSans"/>
              </a:rPr>
              <a:t>• 5-slot Double Mid-Size AMC w/ RTM</a:t>
            </a:r>
            <a:endParaRPr lang="en-US" altLang="zh-CN" sz="1600" dirty="0">
              <a:latin typeface="LiberationSans"/>
            </a:endParaRPr>
          </a:p>
          <a:p>
            <a:pPr algn="l"/>
            <a:r>
              <a:rPr lang="en-US" altLang="zh-CN" sz="1600" dirty="0">
                <a:latin typeface="LiberationSans"/>
              </a:rPr>
              <a:t>• 1-slot Double Full-size AMC</a:t>
            </a:r>
            <a:endParaRPr lang="en-US" altLang="zh-CN" sz="1600" dirty="0">
              <a:latin typeface="LiberationSans"/>
            </a:endParaRPr>
          </a:p>
          <a:p>
            <a:pPr algn="l"/>
            <a:r>
              <a:rPr lang="en-US" altLang="zh-CN" sz="1600" dirty="0">
                <a:latin typeface="LiberationSans"/>
              </a:rPr>
              <a:t>• 1-slot Double Full-size MCH w/ RTM</a:t>
            </a:r>
            <a:endParaRPr lang="en-US" altLang="zh-CN" sz="1600" dirty="0">
              <a:latin typeface="LiberationSans"/>
            </a:endParaRPr>
          </a:p>
          <a:p>
            <a:pPr algn="l"/>
            <a:r>
              <a:rPr lang="en-US" altLang="zh-CN" sz="1600" dirty="0">
                <a:latin typeface="LiberationSans"/>
              </a:rPr>
              <a:t>• 1 Double Full-size PM</a:t>
            </a:r>
            <a:endParaRPr lang="en-US" altLang="zh-CN" sz="1600" dirty="0">
              <a:latin typeface="LiberationSans"/>
            </a:endParaRPr>
          </a:p>
        </p:txBody>
      </p:sp>
      <p:pic>
        <p:nvPicPr>
          <p:cNvPr id="27" name="图片 26"/>
          <p:cNvPicPr>
            <a:picLocks noChangeAspect="1"/>
          </p:cNvPicPr>
          <p:nvPr/>
        </p:nvPicPr>
        <p:blipFill>
          <a:blip r:embed="rId4" cstate="hqprint"/>
          <a:stretch>
            <a:fillRect/>
          </a:stretch>
        </p:blipFill>
        <p:spPr>
          <a:xfrm>
            <a:off x="6487199" y="1425732"/>
            <a:ext cx="3266345" cy="65941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Backplane Connections</a:t>
            </a:r>
            <a:endParaRPr lang="zh-CN" altLang="en-US" dirty="0"/>
          </a:p>
        </p:txBody>
      </p:sp>
      <p:sp>
        <p:nvSpPr>
          <p:cNvPr id="4" name="灯片编号占位符 3"/>
          <p:cNvSpPr>
            <a:spLocks noGrp="1"/>
          </p:cNvSpPr>
          <p:nvPr>
            <p:ph type="sldNum" sz="quarter" idx="12"/>
          </p:nvPr>
        </p:nvSpPr>
        <p:spPr/>
        <p:txBody>
          <a:bodyPr/>
          <a:lstStyle/>
          <a:p>
            <a:fld id="{5DD3DB80-B894-403A-B48E-6FDC1A72010E}" type="slidenum">
              <a:rPr lang="zh-CN" altLang="en-US" smtClean="0"/>
            </a:fld>
            <a:endParaRPr lang="zh-CN" altLang="en-US"/>
          </a:p>
        </p:txBody>
      </p:sp>
      <p:sp>
        <p:nvSpPr>
          <p:cNvPr id="7" name="文本框 6"/>
          <p:cNvSpPr txBox="1"/>
          <p:nvPr/>
        </p:nvSpPr>
        <p:spPr>
          <a:xfrm>
            <a:off x="6095206" y="1106410"/>
            <a:ext cx="4998244" cy="2464906"/>
          </a:xfrm>
          <a:prstGeom prst="rect">
            <a:avLst/>
          </a:prstGeom>
          <a:noFill/>
        </p:spPr>
        <p:txBody>
          <a:bodyPr wrap="square">
            <a:spAutoFit/>
          </a:bodyPr>
          <a:lstStyle/>
          <a:p>
            <a:pPr algn="l">
              <a:lnSpc>
                <a:spcPct val="200000"/>
              </a:lnSpc>
            </a:pPr>
            <a:r>
              <a:rPr lang="en-US" altLang="zh-CN" b="1" dirty="0">
                <a:latin typeface="+mn-ea"/>
              </a:rPr>
              <a:t>MLVDS</a:t>
            </a:r>
            <a:endParaRPr lang="en-US" altLang="zh-CN" b="1" dirty="0">
              <a:latin typeface="+mn-ea"/>
            </a:endParaRPr>
          </a:p>
          <a:p>
            <a:pPr marL="285750" indent="-285750">
              <a:lnSpc>
                <a:spcPct val="125000"/>
              </a:lnSpc>
              <a:buFont typeface="Arial" panose="020B0604020202020204" pitchFamily="34" charset="0"/>
              <a:buChar char="•"/>
            </a:pPr>
            <a:r>
              <a:rPr lang="en-US" altLang="zh-CN" sz="1600" dirty="0">
                <a:solidFill>
                  <a:srgbClr val="000000"/>
                </a:solidFill>
                <a:latin typeface="+mn-ea"/>
              </a:rPr>
              <a:t>Shared between all slots</a:t>
            </a:r>
            <a:endParaRPr lang="en-US" altLang="zh-CN" sz="1600" dirty="0">
              <a:solidFill>
                <a:srgbClr val="000000"/>
              </a:solidFill>
              <a:latin typeface="+mn-ea"/>
            </a:endParaRPr>
          </a:p>
          <a:p>
            <a:pPr marL="285750" indent="-285750">
              <a:lnSpc>
                <a:spcPct val="125000"/>
              </a:lnSpc>
              <a:buFont typeface="Arial" panose="020B0604020202020204" pitchFamily="34" charset="0"/>
              <a:buChar char="•"/>
            </a:pPr>
            <a:r>
              <a:rPr lang="en-US" altLang="zh-CN" sz="1600" dirty="0"/>
              <a:t>200Mbps max</a:t>
            </a:r>
            <a:endParaRPr lang="en-US" altLang="zh-CN" sz="1600" dirty="0">
              <a:solidFill>
                <a:srgbClr val="000000"/>
              </a:solidFill>
              <a:latin typeface="+mn-ea"/>
            </a:endParaRPr>
          </a:p>
          <a:p>
            <a:pPr marL="285750" indent="-285750">
              <a:lnSpc>
                <a:spcPct val="125000"/>
              </a:lnSpc>
              <a:buFont typeface="Arial" panose="020B0604020202020204" pitchFamily="34" charset="0"/>
              <a:buChar char="•"/>
            </a:pPr>
            <a:r>
              <a:rPr lang="en-US" altLang="zh-CN" sz="1600" dirty="0">
                <a:solidFill>
                  <a:srgbClr val="000000"/>
                </a:solidFill>
                <a:latin typeface="+mn-ea"/>
              </a:rPr>
              <a:t>Triggers, interlocks, clocks, ...</a:t>
            </a:r>
            <a:endParaRPr lang="en-US" altLang="zh-CN" sz="1600" dirty="0">
              <a:solidFill>
                <a:srgbClr val="000000"/>
              </a:solidFill>
              <a:latin typeface="+mn-ea"/>
            </a:endParaRPr>
          </a:p>
          <a:p>
            <a:pPr marL="285750" indent="-285750">
              <a:lnSpc>
                <a:spcPct val="125000"/>
              </a:lnSpc>
              <a:buFont typeface="Arial" panose="020B0604020202020204" pitchFamily="34" charset="0"/>
              <a:buChar char="•"/>
            </a:pPr>
            <a:r>
              <a:rPr lang="en-US" altLang="zh-CN" sz="1600" dirty="0">
                <a:solidFill>
                  <a:srgbClr val="000000"/>
                </a:solidFill>
                <a:latin typeface="+mn-ea"/>
              </a:rPr>
              <a:t>Usually one transmitter and multiple receivers</a:t>
            </a:r>
            <a:endParaRPr lang="en-US" altLang="zh-CN" sz="1600" dirty="0">
              <a:solidFill>
                <a:srgbClr val="000000"/>
              </a:solidFill>
              <a:latin typeface="+mn-ea"/>
            </a:endParaRPr>
          </a:p>
          <a:p>
            <a:pPr marL="285750" indent="-285750">
              <a:lnSpc>
                <a:spcPct val="125000"/>
              </a:lnSpc>
              <a:buFont typeface="Arial" panose="020B0604020202020204" pitchFamily="34" charset="0"/>
              <a:buChar char="•"/>
            </a:pPr>
            <a:r>
              <a:rPr lang="en-US" altLang="zh-CN" sz="1600" dirty="0">
                <a:solidFill>
                  <a:srgbClr val="000000"/>
                </a:solidFill>
                <a:latin typeface="+mn-ea"/>
              </a:rPr>
              <a:t>Example: interlock and trigger interconnect between digitizer, EVR or interlock board</a:t>
            </a:r>
            <a:endParaRPr lang="en-US" altLang="zh-CN" sz="1600" dirty="0">
              <a:solidFill>
                <a:srgbClr val="000000"/>
              </a:solidFill>
              <a:latin typeface="+mn-ea"/>
            </a:endParaRPr>
          </a:p>
        </p:txBody>
      </p:sp>
      <p:pic>
        <p:nvPicPr>
          <p:cNvPr id="9" name="图片 8"/>
          <p:cNvPicPr>
            <a:picLocks noChangeAspect="1"/>
          </p:cNvPicPr>
          <p:nvPr/>
        </p:nvPicPr>
        <p:blipFill>
          <a:blip r:embed="rId1"/>
          <a:stretch>
            <a:fillRect/>
          </a:stretch>
        </p:blipFill>
        <p:spPr>
          <a:xfrm rot="16200000">
            <a:off x="2152212" y="4320327"/>
            <a:ext cx="2208259" cy="1376711"/>
          </a:xfrm>
          <a:prstGeom prst="rect">
            <a:avLst/>
          </a:prstGeom>
        </p:spPr>
      </p:pic>
      <p:sp>
        <p:nvSpPr>
          <p:cNvPr id="11" name="文本框 10"/>
          <p:cNvSpPr txBox="1"/>
          <p:nvPr/>
        </p:nvSpPr>
        <p:spPr>
          <a:xfrm>
            <a:off x="2329397" y="6269904"/>
            <a:ext cx="2004060" cy="369332"/>
          </a:xfrm>
          <a:prstGeom prst="rect">
            <a:avLst/>
          </a:prstGeom>
          <a:noFill/>
        </p:spPr>
        <p:txBody>
          <a:bodyPr wrap="square">
            <a:spAutoFit/>
          </a:bodyPr>
          <a:lstStyle/>
          <a:p>
            <a:pPr algn="ctr"/>
            <a:r>
              <a:rPr lang="en-US" altLang="zh-CN" dirty="0"/>
              <a:t>mTCA-EVR-300U</a:t>
            </a:r>
            <a:endParaRPr lang="zh-CN" altLang="en-US" dirty="0"/>
          </a:p>
        </p:txBody>
      </p:sp>
      <p:pic>
        <p:nvPicPr>
          <p:cNvPr id="12" name="图片 11"/>
          <p:cNvPicPr>
            <a:picLocks noChangeAspect="1"/>
          </p:cNvPicPr>
          <p:nvPr/>
        </p:nvPicPr>
        <p:blipFill>
          <a:blip r:embed="rId2" cstate="hqprint"/>
          <a:stretch>
            <a:fillRect/>
          </a:stretch>
        </p:blipFill>
        <p:spPr>
          <a:xfrm>
            <a:off x="5145584" y="3952570"/>
            <a:ext cx="1431766" cy="2160240"/>
          </a:xfrm>
          <a:prstGeom prst="rect">
            <a:avLst/>
          </a:prstGeom>
        </p:spPr>
      </p:pic>
      <p:sp>
        <p:nvSpPr>
          <p:cNvPr id="13" name="文本框 12"/>
          <p:cNvSpPr txBox="1"/>
          <p:nvPr/>
        </p:nvSpPr>
        <p:spPr>
          <a:xfrm>
            <a:off x="4861918" y="6269904"/>
            <a:ext cx="2004060" cy="369332"/>
          </a:xfrm>
          <a:prstGeom prst="rect">
            <a:avLst/>
          </a:prstGeom>
          <a:noFill/>
        </p:spPr>
        <p:txBody>
          <a:bodyPr wrap="square">
            <a:spAutoFit/>
          </a:bodyPr>
          <a:lstStyle/>
          <a:p>
            <a:pPr algn="ctr"/>
            <a:r>
              <a:rPr lang="en-US" altLang="zh-CN" dirty="0"/>
              <a:t>SIS8300L2</a:t>
            </a:r>
            <a:endParaRPr lang="zh-CN" altLang="en-US" dirty="0"/>
          </a:p>
        </p:txBody>
      </p:sp>
      <p:sp>
        <p:nvSpPr>
          <p:cNvPr id="15" name="文本框 14"/>
          <p:cNvSpPr txBox="1"/>
          <p:nvPr/>
        </p:nvSpPr>
        <p:spPr>
          <a:xfrm>
            <a:off x="7859260" y="6262968"/>
            <a:ext cx="2004060" cy="369332"/>
          </a:xfrm>
          <a:prstGeom prst="rect">
            <a:avLst/>
          </a:prstGeom>
          <a:noFill/>
        </p:spPr>
        <p:txBody>
          <a:bodyPr wrap="square">
            <a:spAutoFit/>
          </a:bodyPr>
          <a:lstStyle/>
          <a:p>
            <a:pPr algn="ctr"/>
            <a:r>
              <a:rPr lang="en-US" altLang="zh-CN" dirty="0"/>
              <a:t>DAMC2</a:t>
            </a:r>
            <a:endParaRPr lang="zh-CN" altLang="en-US" dirty="0"/>
          </a:p>
        </p:txBody>
      </p:sp>
      <p:sp>
        <p:nvSpPr>
          <p:cNvPr id="16" name="箭头: 左右 15"/>
          <p:cNvSpPr/>
          <p:nvPr/>
        </p:nvSpPr>
        <p:spPr>
          <a:xfrm>
            <a:off x="4067993" y="5418470"/>
            <a:ext cx="954297" cy="19812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3976743" y="4728909"/>
            <a:ext cx="1045547" cy="646331"/>
          </a:xfrm>
          <a:prstGeom prst="rect">
            <a:avLst/>
          </a:prstGeom>
          <a:noFill/>
        </p:spPr>
        <p:txBody>
          <a:bodyPr wrap="square" rtlCol="0">
            <a:spAutoFit/>
          </a:bodyPr>
          <a:lstStyle/>
          <a:p>
            <a:pPr algn="ctr"/>
            <a:r>
              <a:rPr lang="en-US" altLang="zh-CN" dirty="0"/>
              <a:t>Timing</a:t>
            </a:r>
            <a:endParaRPr lang="en-US" altLang="zh-CN" dirty="0"/>
          </a:p>
          <a:p>
            <a:pPr algn="ctr"/>
            <a:r>
              <a:rPr lang="en-US" altLang="zh-CN" dirty="0"/>
              <a:t>Trigger</a:t>
            </a:r>
            <a:endParaRPr lang="zh-CN" altLang="en-US" dirty="0"/>
          </a:p>
        </p:txBody>
      </p:sp>
      <p:sp>
        <p:nvSpPr>
          <p:cNvPr id="18" name="文本框 17"/>
          <p:cNvSpPr txBox="1"/>
          <p:nvPr/>
        </p:nvSpPr>
        <p:spPr>
          <a:xfrm>
            <a:off x="6640970" y="4709527"/>
            <a:ext cx="1073652" cy="646331"/>
          </a:xfrm>
          <a:prstGeom prst="rect">
            <a:avLst/>
          </a:prstGeom>
          <a:noFill/>
        </p:spPr>
        <p:txBody>
          <a:bodyPr wrap="square" rtlCol="0">
            <a:spAutoFit/>
          </a:bodyPr>
          <a:lstStyle/>
          <a:p>
            <a:pPr algn="ctr"/>
            <a:r>
              <a:rPr lang="en-US" altLang="zh-CN" dirty="0"/>
              <a:t>MPS Interlock</a:t>
            </a:r>
            <a:endParaRPr lang="zh-CN" altLang="en-US" dirty="0"/>
          </a:p>
        </p:txBody>
      </p:sp>
      <p:sp>
        <p:nvSpPr>
          <p:cNvPr id="19" name="箭头: 左右 18"/>
          <p:cNvSpPr/>
          <p:nvPr/>
        </p:nvSpPr>
        <p:spPr>
          <a:xfrm>
            <a:off x="6655256" y="5425679"/>
            <a:ext cx="954297" cy="19812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p:cNvPicPr>
            <a:picLocks noChangeAspect="1"/>
          </p:cNvPicPr>
          <p:nvPr/>
        </p:nvPicPr>
        <p:blipFill>
          <a:blip r:embed="rId3"/>
          <a:stretch>
            <a:fillRect/>
          </a:stretch>
        </p:blipFill>
        <p:spPr>
          <a:xfrm>
            <a:off x="7792525" y="4390301"/>
            <a:ext cx="2010852" cy="1529673"/>
          </a:xfrm>
          <a:prstGeom prst="rect">
            <a:avLst/>
          </a:prstGeom>
        </p:spPr>
      </p:pic>
      <p:pic>
        <p:nvPicPr>
          <p:cNvPr id="22" name="Picture 3" descr="F:\bk\ref\ATCA\原理协议\MTCA.4\wq\mTCA_PortUsage12SlotRedundantV2.png"/>
          <p:cNvPicPr>
            <a:picLocks noChangeAspect="1" noChangeArrowheads="1"/>
          </p:cNvPicPr>
          <p:nvPr/>
        </p:nvPicPr>
        <p:blipFill>
          <a:blip r:embed="rId4" cstate="print"/>
          <a:srcRect/>
          <a:stretch>
            <a:fillRect/>
          </a:stretch>
        </p:blipFill>
        <p:spPr bwMode="auto">
          <a:xfrm>
            <a:off x="1782896" y="1410017"/>
            <a:ext cx="3362688" cy="2345978"/>
          </a:xfrm>
          <a:prstGeom prst="rect">
            <a:avLst/>
          </a:prstGeom>
          <a:noFill/>
        </p:spPr>
      </p:pic>
      <p:sp>
        <p:nvSpPr>
          <p:cNvPr id="23" name="矩形 22"/>
          <p:cNvSpPr/>
          <p:nvPr/>
        </p:nvSpPr>
        <p:spPr>
          <a:xfrm>
            <a:off x="2345309" y="3063014"/>
            <a:ext cx="2872075" cy="3865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4" name="直接箭头连接符 23"/>
          <p:cNvCxnSpPr/>
          <p:nvPr/>
        </p:nvCxnSpPr>
        <p:spPr>
          <a:xfrm flipV="1">
            <a:off x="5219450" y="2500142"/>
            <a:ext cx="451758" cy="58464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tags/tag1.xml><?xml version="1.0" encoding="utf-8"?>
<p:tagLst xmlns:p="http://schemas.openxmlformats.org/presentationml/2006/main">
  <p:tag name="ISLIDE.DIAGRAM" val="e418bd0d-ef37-4f33-8101-40ac10f121f6"/>
</p:tagLst>
</file>

<file path=ppt/tags/tag2.xml><?xml version="1.0" encoding="utf-8"?>
<p:tagLst xmlns:p="http://schemas.openxmlformats.org/presentationml/2006/main">
  <p:tag name="ISLIDE TOOLS.GUIDESSETTING" val="{&quot;Id&quot;:&quot;2d4375ee-8516-45e0-8956-45702a61a9b6&quot;,&quot;Name&quot;:&quot;iSlide&quot;,&quot;HeaderHeight&quot;:15.0,&quot;FooterHeight&quot;:9.0000000000000036,&quot;SideMargin&quot;:5.4999999999999982,&quot;TopMargin&quot;:0.0,&quot;BottomMargin&quot;:0.0,&quot;IntervalMargin&quot;:1.3999999999999997}"/>
  <p:tag name="ISLIDE.GUIDESSETTING" val="{&quot;Id&quot;:&quot;GuidesStyle_Normal&quot;,&quot;Name&quot;:&quot;正常&quot;,&quot;HeaderHeight&quot;:15.0,&quot;FooterHeight&quot;:9.0,&quot;SideMargin&quot;:5.5,&quot;TopMargin&quot;:0.0,&quot;BottomMargin&quot;:0.0,&quot;IntervalMargin&quot;:1.5}"/>
  <p:tag name="ISLIDE.THEME" val="adb7b82f-fffe-4569-b84a-2f8768b349b1"/>
</p:tagLst>
</file>

<file path=ppt/theme/theme1.xml><?xml version="1.0" encoding="utf-8"?>
<a:theme xmlns:a="http://schemas.openxmlformats.org/drawingml/2006/main" name="主题5">
  <a:themeElements>
    <a:clrScheme name="自定义 4">
      <a:dk1>
        <a:srgbClr val="000000"/>
      </a:dk1>
      <a:lt1>
        <a:srgbClr val="FFFFFF"/>
      </a:lt1>
      <a:dk2>
        <a:srgbClr val="768394"/>
      </a:dk2>
      <a:lt2>
        <a:srgbClr val="F0F0F0"/>
      </a:lt2>
      <a:accent1>
        <a:srgbClr val="768394"/>
      </a:accent1>
      <a:accent2>
        <a:srgbClr val="858585"/>
      </a:accent2>
      <a:accent3>
        <a:srgbClr val="767676"/>
      </a:accent3>
      <a:accent4>
        <a:srgbClr val="666666"/>
      </a:accent4>
      <a:accent5>
        <a:srgbClr val="797979"/>
      </a:accent5>
      <a:accent6>
        <a:srgbClr val="515151"/>
      </a:accent6>
      <a:hlink>
        <a:srgbClr val="4276AA"/>
      </a:hlink>
      <a:folHlink>
        <a:srgbClr val="BFBFBF"/>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4">
    <a:dk1>
      <a:srgbClr val="000000"/>
    </a:dk1>
    <a:lt1>
      <a:srgbClr val="FFFFFF"/>
    </a:lt1>
    <a:dk2>
      <a:srgbClr val="768394"/>
    </a:dk2>
    <a:lt2>
      <a:srgbClr val="F0F0F0"/>
    </a:lt2>
    <a:accent1>
      <a:srgbClr val="768394"/>
    </a:accent1>
    <a:accent2>
      <a:srgbClr val="858585"/>
    </a:accent2>
    <a:accent3>
      <a:srgbClr val="767676"/>
    </a:accent3>
    <a:accent4>
      <a:srgbClr val="666666"/>
    </a:accent4>
    <a:accent5>
      <a:srgbClr val="797979"/>
    </a:accent5>
    <a:accent6>
      <a:srgbClr val="515151"/>
    </a:accent6>
    <a:hlink>
      <a:srgbClr val="4276AA"/>
    </a:hlink>
    <a:folHlink>
      <a:srgbClr val="BFBFBF"/>
    </a:folHlink>
  </a:clrScheme>
</a:themeOverride>
</file>

<file path=ppt/theme/themeOverride2.xml><?xml version="1.0" encoding="utf-8"?>
<a:themeOverride xmlns:a="http://schemas.openxmlformats.org/drawingml/2006/main">
  <a:clrScheme name="自定义 4">
    <a:dk1>
      <a:srgbClr val="000000"/>
    </a:dk1>
    <a:lt1>
      <a:srgbClr val="FFFFFF"/>
    </a:lt1>
    <a:dk2>
      <a:srgbClr val="768394"/>
    </a:dk2>
    <a:lt2>
      <a:srgbClr val="F0F0F0"/>
    </a:lt2>
    <a:accent1>
      <a:srgbClr val="768394"/>
    </a:accent1>
    <a:accent2>
      <a:srgbClr val="858585"/>
    </a:accent2>
    <a:accent3>
      <a:srgbClr val="767676"/>
    </a:accent3>
    <a:accent4>
      <a:srgbClr val="666666"/>
    </a:accent4>
    <a:accent5>
      <a:srgbClr val="797979"/>
    </a:accent5>
    <a:accent6>
      <a:srgbClr val="515151"/>
    </a:accent6>
    <a:hlink>
      <a:srgbClr val="4276AA"/>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0</TotalTime>
  <Words>11884</Words>
  <Application>WPS 演示</Application>
  <PresentationFormat>宽屏</PresentationFormat>
  <Paragraphs>546</Paragraphs>
  <Slides>35</Slides>
  <Notes>5</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35</vt:i4>
      </vt:variant>
    </vt:vector>
  </HeadingPairs>
  <TitlesOfParts>
    <vt:vector size="51" baseType="lpstr">
      <vt:lpstr>Arial</vt:lpstr>
      <vt:lpstr>宋体</vt:lpstr>
      <vt:lpstr>Wingdings</vt:lpstr>
      <vt:lpstr>Impact</vt:lpstr>
      <vt:lpstr>微软雅黑</vt:lpstr>
      <vt:lpstr>LiberationSans</vt:lpstr>
      <vt:lpstr>AMGDT</vt:lpstr>
      <vt:lpstr>Calibri</vt:lpstr>
      <vt:lpstr>LiberationSans-Bold</vt:lpstr>
      <vt:lpstr>Arial Unicode MS</vt:lpstr>
      <vt:lpstr>Roboto</vt:lpstr>
      <vt:lpstr>Times New Roman</vt:lpstr>
      <vt:lpstr>ArialMT</vt:lpstr>
      <vt:lpstr>Liberation Sans</vt:lpstr>
      <vt:lpstr>Wingdings</vt:lpstr>
      <vt:lpstr>主题5</vt:lpstr>
      <vt:lpstr>Low-Level RF Systems Based on MicroTCA.4</vt:lpstr>
      <vt:lpstr>PowerPoint 演示文稿</vt:lpstr>
      <vt:lpstr>LLRF Introduction</vt:lpstr>
      <vt:lpstr> LLRF System</vt:lpstr>
      <vt:lpstr>Motivation for MicroTCA.4</vt:lpstr>
      <vt:lpstr>MTCA.4 LLRF System Hardware</vt:lpstr>
      <vt:lpstr>MTCA.4 LLRF: Overview</vt:lpstr>
      <vt:lpstr>Chassis selection</vt:lpstr>
      <vt:lpstr>Backplane Connections</vt:lpstr>
      <vt:lpstr>Backplane Connections</vt:lpstr>
      <vt:lpstr>Backplane Connections</vt:lpstr>
      <vt:lpstr>Backplane Connections</vt:lpstr>
      <vt:lpstr>Backplane Connections</vt:lpstr>
      <vt:lpstr>Computing Module</vt:lpstr>
      <vt:lpstr>AMC &amp; RTM Selection</vt:lpstr>
      <vt:lpstr>Direct Sampling Schemes with RTM</vt:lpstr>
      <vt:lpstr>Direct Sampling Schemes with RTM</vt:lpstr>
      <vt:lpstr>Direct Sampling Schemes with AMC Carrier</vt:lpstr>
      <vt:lpstr>Other Direct Sampling Schemes</vt:lpstr>
      <vt:lpstr>Down-conversion Schemes</vt:lpstr>
      <vt:lpstr>Down-conversion Schemes</vt:lpstr>
      <vt:lpstr>Down-conversion Schemes with RF Backplane</vt:lpstr>
      <vt:lpstr>Cavity Tuning</vt:lpstr>
      <vt:lpstr>Cavity Tuning</vt:lpstr>
      <vt:lpstr>FPGA Framework and Software Implementation</vt:lpstr>
      <vt:lpstr>FPGA Framework</vt:lpstr>
      <vt:lpstr>Typical PCIe block design</vt:lpstr>
      <vt:lpstr>XDMA Device Driver</vt:lpstr>
      <vt:lpstr>Typical processing system block design</vt:lpstr>
      <vt:lpstr>User Space Driver</vt:lpstr>
      <vt:lpstr>User Space Driver</vt:lpstr>
      <vt:lpstr>EPICS Integration</vt:lpstr>
      <vt:lpstr>Summary</vt:lpstr>
      <vt:lpstr>Summary</vt:lpstr>
      <vt:lpstr>Thank you for your attention!</vt:lpstr>
    </vt:vector>
  </TitlesOfParts>
  <Company>iSlide</Company>
  <LinksUpToDate>false</LinksUpToDate>
  <SharedDoc>false</SharedDoc>
  <HyperlinksChanged>false</HyperlinksChanged>
  <AppVersion>14.0000</AppVersion>
  <Manager>iSlide</Manager>
  <HyperlinkBase>https://www.islide.cc</HyperlinkBase>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iSlide</dc:creator>
  <cp:lastModifiedBy>俊强</cp:lastModifiedBy>
  <cp:revision>1674</cp:revision>
  <cp:lastPrinted>2018-01-28T16:00:00Z</cp:lastPrinted>
  <dcterms:created xsi:type="dcterms:W3CDTF">2018-01-28T16:00:00Z</dcterms:created>
  <dcterms:modified xsi:type="dcterms:W3CDTF">2025-09-15T00:35:03Z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lide.Theme">
    <vt:lpwstr>48706f29-9ca0-418e-876d-de7b156ca083</vt:lpwstr>
  </property>
  <property fmtid="{D5CDD505-2E9C-101B-9397-08002B2CF9AE}" pid="3" name="MSIP_Label_f42aa342-8706-4288-bd11-ebb85995028c_Enabled">
    <vt:lpwstr>True</vt:lpwstr>
  </property>
  <property fmtid="{D5CDD505-2E9C-101B-9397-08002B2CF9AE}" pid="4" name="MSIP_Label_f42aa342-8706-4288-bd11-ebb85995028c_SiteId">
    <vt:lpwstr>72f988bf-86f1-41af-91ab-2d7cd011db47</vt:lpwstr>
  </property>
  <property fmtid="{D5CDD505-2E9C-101B-9397-08002B2CF9AE}" pid="5" name="MSIP_Label_f42aa342-8706-4288-bd11-ebb85995028c_Owner">
    <vt:lpwstr>v-yunxl@microsoft.com</vt:lpwstr>
  </property>
  <property fmtid="{D5CDD505-2E9C-101B-9397-08002B2CF9AE}" pid="6" name="MSIP_Label_f42aa342-8706-4288-bd11-ebb85995028c_SetDate">
    <vt:lpwstr>2018-10-31T09:09:59.6749058Z</vt:lpwstr>
  </property>
  <property fmtid="{D5CDD505-2E9C-101B-9397-08002B2CF9AE}" pid="7" name="MSIP_Label_f42aa342-8706-4288-bd11-ebb85995028c_Name">
    <vt:lpwstr>General</vt:lpwstr>
  </property>
  <property fmtid="{D5CDD505-2E9C-101B-9397-08002B2CF9AE}" pid="8" name="MSIP_Label_f42aa342-8706-4288-bd11-ebb85995028c_Application">
    <vt:lpwstr>Microsoft Azure Information Protection</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y fmtid="{D5CDD505-2E9C-101B-9397-08002B2CF9AE}" pid="11" name="ICV">
    <vt:lpwstr>18FF9C2A00484A41B09ED62AF5FD3021</vt:lpwstr>
  </property>
  <property fmtid="{D5CDD505-2E9C-101B-9397-08002B2CF9AE}" pid="12" name="KSOProductBuildVer">
    <vt:lpwstr>2052-11.1.0.12763</vt:lpwstr>
  </property>
</Properties>
</file>