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2"/>
  </p:sldMasterIdLst>
  <p:notesMasterIdLst>
    <p:notesMasterId r:id="rId25"/>
  </p:notesMasterIdLst>
  <p:handoutMasterIdLst>
    <p:handoutMasterId r:id="rId26"/>
  </p:handoutMasterIdLst>
  <p:sldIdLst>
    <p:sldId id="4201" r:id="rId3"/>
    <p:sldId id="4323" r:id="rId4"/>
    <p:sldId id="4315" r:id="rId5"/>
    <p:sldId id="4200" r:id="rId6"/>
    <p:sldId id="4325" r:id="rId7"/>
    <p:sldId id="4156" r:id="rId8"/>
    <p:sldId id="4157" r:id="rId9"/>
    <p:sldId id="4158" r:id="rId10"/>
    <p:sldId id="4326" r:id="rId11"/>
    <p:sldId id="4191" r:id="rId12"/>
    <p:sldId id="4193" r:id="rId13"/>
    <p:sldId id="4132" r:id="rId14"/>
    <p:sldId id="4086" r:id="rId15"/>
    <p:sldId id="4318" r:id="rId16"/>
    <p:sldId id="258" r:id="rId17"/>
    <p:sldId id="4125" r:id="rId18"/>
    <p:sldId id="4186" r:id="rId19"/>
    <p:sldId id="4321" r:id="rId20"/>
    <p:sldId id="4322" r:id="rId21"/>
    <p:sldId id="4190" r:id="rId22"/>
    <p:sldId id="4324" r:id="rId23"/>
    <p:sldId id="1518" r:id="rId24"/>
  </p:sldIdLst>
  <p:sldSz cx="12192000" cy="6858000"/>
  <p:notesSz cx="6858000" cy="9144000"/>
  <p:custDataLst>
    <p:tags r:id="rId27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J.江" initials="W用" lastIdx="1" clrIdx="0"/>
  <p:cmAuthor id="299209568" name="耿艳胜" initials="耿" lastIdx="5" clrIdx="1"/>
  <p:cmAuthor id="1" name="子锋 林" initials="子锋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1B15D"/>
    <a:srgbClr val="FF0000"/>
    <a:srgbClr val="FF5050"/>
    <a:srgbClr val="FF0066"/>
    <a:srgbClr val="2433F8"/>
    <a:srgbClr val="0432FF"/>
    <a:srgbClr val="1BB1B5"/>
    <a:srgbClr val="FFFFFF"/>
    <a:srgbClr val="0F6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28372" autoAdjust="0"/>
  </p:normalViewPr>
  <p:slideViewPr>
    <p:cSldViewPr showGuides="1">
      <p:cViewPr varScale="1">
        <p:scale>
          <a:sx n="85" d="100"/>
          <a:sy n="85" d="100"/>
        </p:scale>
        <p:origin x="398" y="53"/>
      </p:cViewPr>
      <p:guideLst>
        <p:guide orient="horz" pos="2260"/>
        <p:guide pos="3840"/>
      </p:guideLst>
    </p:cSldViewPr>
  </p:slideViewPr>
  <p:outlineViewPr>
    <p:cViewPr>
      <p:scale>
        <a:sx n="33" d="100"/>
        <a:sy n="33" d="100"/>
      </p:scale>
      <p:origin x="0" y="5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353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634D4-6826-4280-8DB9-19D143CADB2E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1C9F4-D0A3-417B-B817-AAD999A50B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2D2B385D-30C0-42A3-A406-FDA826925B69}" type="datetimeFigureOut">
              <a:rPr lang="zh-CN" altLang="en-US"/>
              <a:t>2025/9/16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C994A22-7990-4147-B722-23103CA33D18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1101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518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275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2380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374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975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993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243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8082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5894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159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038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1871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5346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CE92B7-0882-48A0-95C5-39A8371B447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370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0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1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847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4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90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91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94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US" altLang="zh-CN" b="0" i="0" dirty="0">
              <a:solidFill>
                <a:srgbClr val="111133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02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</p:nvPr>
        </p:nvSpPr>
        <p:spPr bwMode="auto">
          <a:xfrm>
            <a:off x="523107" y="71907"/>
            <a:ext cx="10972800" cy="667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defRPr b="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3943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636547" y="639431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082CCC6-2DD0-42DE-9462-2C98EEDB6ACA}" type="datetime1">
              <a:rPr lang="zh-CN" altLang="en-US" smtClean="0"/>
              <a:t>2025/9/16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3943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636547" y="639431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27B11A5-D7A5-4CC6-AAE3-883A173E633F}" type="datetime1">
              <a:rPr lang="zh-CN" altLang="en-US" smtClean="0"/>
              <a:t>2025/9/16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8440-F4CD-448D-B966-8232B1227C5D}" type="datetime1">
              <a:rPr lang="zh-CN" altLang="en-US" smtClean="0"/>
              <a:t>2025/9/16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2E756-CFBE-4DB4-9769-AC8800052947}" type="datetimeFigureOut">
              <a:rPr lang="zh-CN" altLang="en-US" smtClean="0"/>
              <a:t>2025/9/16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71D860A-6156-4B2E-8257-17F76C42A5D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总结</a:t>
            </a:r>
            <a:r>
              <a:rPr lang="en-US" altLang="zh-CN" dirty="0"/>
              <a:t>/</a:t>
            </a:r>
            <a:r>
              <a:rPr lang="zh-CN" altLang="en-US" dirty="0"/>
              <a:t>概述说明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设计、加工制造和测试计划 </a:t>
            </a:r>
            <a:r>
              <a:rPr lang="en-US" altLang="zh-CN" dirty="0"/>
              <a:t>/ </a:t>
            </a:r>
            <a:r>
              <a:rPr lang="zh-CN" altLang="en-US" dirty="0"/>
              <a:t>研制计划或进度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 descr="图片1副本"/>
          <p:cNvPicPr>
            <a:picLocks noChangeAspect="1"/>
          </p:cNvPicPr>
          <p:nvPr userDrawn="1"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0289357" y="174365"/>
            <a:ext cx="1280143" cy="57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 dirty="0"/>
          </a:p>
        </p:txBody>
      </p:sp>
      <p:sp>
        <p:nvSpPr>
          <p:cNvPr id="8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16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609600" y="174365"/>
            <a:ext cx="9175768" cy="575938"/>
          </a:xfrm>
        </p:spPr>
        <p:txBody>
          <a:bodyPr/>
          <a:lstStyle>
            <a:lvl1pPr algn="l">
              <a:defRPr sz="3840" b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ABC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>
          <a:xfrm>
            <a:off x="431674" y="1127464"/>
            <a:ext cx="11540869" cy="745477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设计、加工制造和测试计划 </a:t>
            </a:r>
            <a:r>
              <a:rPr lang="en-US" altLang="zh-CN" dirty="0"/>
              <a:t>/ </a:t>
            </a:r>
            <a:r>
              <a:rPr lang="zh-CN" altLang="en-US" dirty="0"/>
              <a:t>研制计划或进度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439724" y="1933897"/>
            <a:ext cx="5656275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747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 marL="11430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 marL="16002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 marL="2057400" indent="-2286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3" name="内容占位符 5"/>
          <p:cNvSpPr>
            <a:spLocks noGrp="1"/>
          </p:cNvSpPr>
          <p:nvPr>
            <p:ph sz="quarter" idx="4"/>
            <p:custDataLst>
              <p:tags r:id="rId3"/>
            </p:custDataLst>
          </p:nvPr>
        </p:nvSpPr>
        <p:spPr>
          <a:xfrm>
            <a:off x="6338657" y="1933897"/>
            <a:ext cx="5633886" cy="4573435"/>
          </a:xfrm>
          <a:prstGeom prst="rect">
            <a:avLst/>
          </a:prstGeom>
          <a:ln>
            <a:solidFill>
              <a:srgbClr val="E6E6E6"/>
            </a:solidFill>
          </a:ln>
        </p:spPr>
        <p:txBody>
          <a:bodyPr vert="horz" lIns="101600" tIns="0" rIns="82550" bIns="0" rtlCol="0"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n"/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spcAft>
                <a:spcPts val="600"/>
              </a:spcAft>
              <a:defRPr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600" y="457200"/>
            <a:ext cx="10058400" cy="9144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625600" y="1524000"/>
            <a:ext cx="48768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705600" y="1524000"/>
            <a:ext cx="4876800" cy="43434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/>
              <a:t>76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</a:lstStyle>
          <a:p>
            <a:pPr>
              <a:defRPr/>
            </a:pPr>
            <a:fld id="{B4A975B0-919D-44A7-BB58-E45E6BEC2EBC}" type="slidenum">
              <a:rPr lang="en-US" altLang="zh-CN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87780139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 bwMode="auto">
          <a:xfrm>
            <a:off x="523107" y="71907"/>
            <a:ext cx="10972800" cy="6673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340769"/>
            <a:ext cx="10972800" cy="478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18" descr="图片1副本"/>
          <p:cNvPicPr>
            <a:picLocks noChangeAspect="1"/>
          </p:cNvPicPr>
          <p:nvPr userDrawn="1"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10321085" y="188639"/>
            <a:ext cx="1248414" cy="5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6"/>
          <p:cNvSpPr/>
          <p:nvPr userDrawn="1"/>
        </p:nvSpPr>
        <p:spPr>
          <a:xfrm>
            <a:off x="527384" y="782056"/>
            <a:ext cx="11329259" cy="10800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9" name="圆角矩形 7"/>
          <p:cNvSpPr/>
          <p:nvPr userDrawn="1"/>
        </p:nvSpPr>
        <p:spPr>
          <a:xfrm>
            <a:off x="260288" y="663895"/>
            <a:ext cx="267094" cy="230233"/>
          </a:xfrm>
          <a:prstGeom prst="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839200" y="639431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lang="zh-CN" altLang="en-US" sz="12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2E7AEB9-C407-4735-841A-920775021C51}" type="slidenum">
              <a:rPr lang="en-US" altLang="zh-CN" smtClean="0"/>
              <a:t>‹#›</a:t>
            </a:fld>
            <a:endParaRPr lang="en-US" altLang="zh-CN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636547" y="639431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0CBDFD2-B2EB-4CA9-9318-8D8246943897}" type="datetime1">
              <a:rPr lang="zh-CN" altLang="en-US" smtClean="0"/>
              <a:t>2025/9/16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lang="zh-CN" altLang="en-US" sz="3200" b="0" kern="1200" dirty="0">
          <a:solidFill>
            <a:srgbClr val="002060"/>
          </a:solidFill>
          <a:latin typeface="Arial Black" panose="020B0A04020102020204" pitchFamily="34" charset="0"/>
          <a:ea typeface="微软雅黑" panose="020B0503020204020204" pitchFamily="34" charset="-122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lnSpc>
          <a:spcPct val="100000"/>
        </a:lnSpc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" y="0"/>
            <a:ext cx="12192000" cy="35010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21" y="3501008"/>
            <a:ext cx="12191999" cy="3413137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16632"/>
            <a:ext cx="2271912" cy="1224136"/>
          </a:xfrm>
          <a:prstGeom prst="rect">
            <a:avLst/>
          </a:prstGeom>
        </p:spPr>
      </p:pic>
      <p:sp>
        <p:nvSpPr>
          <p:cNvPr id="11" name="标题 3">
            <a:extLst>
              <a:ext uri="{FF2B5EF4-FFF2-40B4-BE49-F238E27FC236}">
                <a16:creationId xmlns:a16="http://schemas.microsoft.com/office/drawing/2014/main" id="{6C4805F4-6582-4F41-B327-47FBD651C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01008"/>
            <a:ext cx="12191380" cy="1038989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The Fast Protection System for CSNS-II</a:t>
            </a:r>
            <a:endParaRPr lang="en-US" altLang="zh-CN" sz="40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9" name="文本占位符 6">
            <a:extLst>
              <a:ext uri="{FF2B5EF4-FFF2-40B4-BE49-F238E27FC236}">
                <a16:creationId xmlns:a16="http://schemas.microsoft.com/office/drawing/2014/main" id="{4A8C85D5-2970-4CA8-BE1E-4834467D8AB2}"/>
              </a:ext>
            </a:extLst>
          </p:cNvPr>
          <p:cNvSpPr txBox="1">
            <a:spLocks/>
          </p:cNvSpPr>
          <p:nvPr/>
        </p:nvSpPr>
        <p:spPr>
          <a:xfrm>
            <a:off x="-9562" y="5754960"/>
            <a:ext cx="12191379" cy="9144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MicroTCA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/ATCA International Workshop For Large Scientific Facility Control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Sep.15-Sep.17, 2025, Chongqing, China</a:t>
            </a:r>
          </a:p>
          <a:p>
            <a:pPr algn="ctr"/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占位符 6">
            <a:extLst>
              <a:ext uri="{FF2B5EF4-FFF2-40B4-BE49-F238E27FC236}">
                <a16:creationId xmlns:a16="http://schemas.microsoft.com/office/drawing/2014/main" id="{FDE2E862-06E3-47EC-B04E-2C06CF0D609F}"/>
              </a:ext>
            </a:extLst>
          </p:cNvPr>
          <p:cNvSpPr txBox="1">
            <a:spLocks/>
          </p:cNvSpPr>
          <p:nvPr/>
        </p:nvSpPr>
        <p:spPr>
          <a:xfrm>
            <a:off x="-1" y="5013176"/>
            <a:ext cx="12181817" cy="736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rgbClr val="071F6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Peng Zhu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>
            <a:extLst>
              <a:ext uri="{FF2B5EF4-FFF2-40B4-BE49-F238E27FC236}">
                <a16:creationId xmlns:a16="http://schemas.microsoft.com/office/drawing/2014/main" id="{BEB03EA1-64E5-417E-94C4-6F3CE2AC9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0297144" cy="461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Signal link : </a:t>
            </a:r>
            <a:r>
              <a:rPr lang="en-US" altLang="zh-CN" sz="2400" dirty="0">
                <a:ea typeface="微软雅黑" panose="020B0503020204020204" pitchFamily="34" charset="-122"/>
              </a:rPr>
              <a:t>Between each substation and the executing station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9B62D-4645-4D51-8CA1-AA383E558E8B}"/>
              </a:ext>
            </a:extLst>
          </p:cNvPr>
          <p:cNvSpPr txBox="1"/>
          <p:nvPr/>
        </p:nvSpPr>
        <p:spPr>
          <a:xfrm>
            <a:off x="335360" y="5877321"/>
            <a:ext cx="11476135" cy="10080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zh-CN"/>
            </a:defPPr>
            <a:lvl1pPr marL="342900" indent="-34290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l"/>
              <a:defRPr sz="2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ctr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1800" dirty="0"/>
              <a:t>Each Rocket IO channel processes 16 signals, and the maximum number of signals that the master station can handle</a:t>
            </a:r>
            <a:r>
              <a:rPr lang="zh-CN" altLang="en-US" sz="1800" dirty="0"/>
              <a:t>：</a:t>
            </a:r>
            <a:r>
              <a:rPr lang="zh-CN" altLang="en-US" sz="1800" b="1" dirty="0">
                <a:solidFill>
                  <a:srgbClr val="FF0000"/>
                </a:solidFill>
              </a:rPr>
              <a:t>≈</a:t>
            </a:r>
            <a:r>
              <a:rPr lang="en-US" altLang="zh-CN" sz="1800" b="1" dirty="0">
                <a:solidFill>
                  <a:srgbClr val="FF0000"/>
                </a:solidFill>
              </a:rPr>
              <a:t>1800</a:t>
            </a:r>
            <a:r>
              <a:rPr lang="zh-CN" altLang="en-US" sz="1800" dirty="0"/>
              <a:t>（</a:t>
            </a:r>
            <a:r>
              <a:rPr lang="en-US" altLang="zh-CN" sz="1800" dirty="0"/>
              <a:t>14*100 + 14*7*4</a:t>
            </a:r>
            <a:r>
              <a:rPr lang="zh-CN" altLang="en-US" sz="1800" dirty="0"/>
              <a:t>）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A8ADF5-8434-40CA-B502-33F49AA0683C}"/>
              </a:ext>
            </a:extLst>
          </p:cNvPr>
          <p:cNvSpPr txBox="1"/>
          <p:nvPr/>
        </p:nvSpPr>
        <p:spPr>
          <a:xfrm>
            <a:off x="7505392" y="4084640"/>
            <a:ext cx="1080120" cy="4823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zh-CN"/>
            </a:defPPr>
            <a:lvl1pPr marL="342900" indent="-34290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l"/>
              <a:defRPr sz="2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1800" dirty="0"/>
              <a:t>14*7*4</a:t>
            </a:r>
            <a:endParaRPr lang="zh-CN" alt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D3CDD-6C70-4C4D-9AD5-1B3A5481248E}"/>
              </a:ext>
            </a:extLst>
          </p:cNvPr>
          <p:cNvSpPr txBox="1"/>
          <p:nvPr/>
        </p:nvSpPr>
        <p:spPr>
          <a:xfrm>
            <a:off x="90165" y="5459883"/>
            <a:ext cx="7229971" cy="6334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zh-CN"/>
            </a:defPPr>
            <a:lvl1pPr marL="342900" indent="-34290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l"/>
              <a:defRPr sz="20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ctr">
              <a:buFont typeface="Wingdings" panose="05000000000000000000" pitchFamily="2" charset="2"/>
              <a:buChar char="Ø"/>
            </a:pPr>
            <a:r>
              <a:rPr lang="en-US" altLang="zh-CN" sz="1800" dirty="0"/>
              <a:t>Each substation independently connects to 100 interlocking signals.</a:t>
            </a:r>
            <a:endParaRPr lang="zh-CN" altLang="en-US" sz="1800" dirty="0"/>
          </a:p>
        </p:txBody>
      </p:sp>
      <p:grpSp>
        <p:nvGrpSpPr>
          <p:cNvPr id="283" name="Group 4">
            <a:extLst>
              <a:ext uri="{FF2B5EF4-FFF2-40B4-BE49-F238E27FC236}">
                <a16:creationId xmlns:a16="http://schemas.microsoft.com/office/drawing/2014/main" id="{DE0D6BF8-9120-407D-982E-2F0B93254F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223963" y="1628800"/>
            <a:ext cx="10226675" cy="4010026"/>
            <a:chOff x="771" y="1070"/>
            <a:chExt cx="6442" cy="2526"/>
          </a:xfrm>
        </p:grpSpPr>
        <p:sp>
          <p:nvSpPr>
            <p:cNvPr id="284" name="AutoShape 3">
              <a:extLst>
                <a:ext uri="{FF2B5EF4-FFF2-40B4-BE49-F238E27FC236}">
                  <a16:creationId xmlns:a16="http://schemas.microsoft.com/office/drawing/2014/main" id="{DF071C66-C988-40F4-9589-FBE4EDF0204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71" y="1070"/>
              <a:ext cx="6442" cy="2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grpSp>
          <p:nvGrpSpPr>
            <p:cNvPr id="285" name="Group 205">
              <a:extLst>
                <a:ext uri="{FF2B5EF4-FFF2-40B4-BE49-F238E27FC236}">
                  <a16:creationId xmlns:a16="http://schemas.microsoft.com/office/drawing/2014/main" id="{DBB31957-DF7E-48C1-A07B-98CA56E33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" y="1079"/>
              <a:ext cx="6280" cy="2485"/>
              <a:chOff x="784" y="1079"/>
              <a:chExt cx="6280" cy="2485"/>
            </a:xfrm>
          </p:grpSpPr>
          <p:sp>
            <p:nvSpPr>
              <p:cNvPr id="354" name="Rectangle 5">
                <a:extLst>
                  <a:ext uri="{FF2B5EF4-FFF2-40B4-BE49-F238E27FC236}">
                    <a16:creationId xmlns:a16="http://schemas.microsoft.com/office/drawing/2014/main" id="{46E4A6D8-C4F5-4B4E-9B82-F77E6DC34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041"/>
                <a:ext cx="1235" cy="541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5" name="Rectangle 6">
                <a:extLst>
                  <a:ext uri="{FF2B5EF4-FFF2-40B4-BE49-F238E27FC236}">
                    <a16:creationId xmlns:a16="http://schemas.microsoft.com/office/drawing/2014/main" id="{E9CB877B-F879-4F3C-A52E-F8D926F5F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041"/>
                <a:ext cx="1235" cy="541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7" name="Line 8">
                <a:extLst>
                  <a:ext uri="{FF2B5EF4-FFF2-40B4-BE49-F238E27FC236}">
                    <a16:creationId xmlns:a16="http://schemas.microsoft.com/office/drawing/2014/main" id="{22C30A52-7936-4026-80D7-1C032620A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0" y="2590"/>
                <a:ext cx="0" cy="92"/>
              </a:xfrm>
              <a:prstGeom prst="line">
                <a:avLst/>
              </a:prstGeom>
              <a:noFill/>
              <a:ln w="28575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8" name="Freeform 9">
                <a:extLst>
                  <a:ext uri="{FF2B5EF4-FFF2-40B4-BE49-F238E27FC236}">
                    <a16:creationId xmlns:a16="http://schemas.microsoft.com/office/drawing/2014/main" id="{07888E7B-848D-4638-9ABB-118FA71BF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2" y="2675"/>
                <a:ext cx="56" cy="83"/>
              </a:xfrm>
              <a:custGeom>
                <a:avLst/>
                <a:gdLst>
                  <a:gd name="T0" fmla="*/ 56 w 56"/>
                  <a:gd name="T1" fmla="*/ 0 h 83"/>
                  <a:gd name="T2" fmla="*/ 28 w 56"/>
                  <a:gd name="T3" fmla="*/ 83 h 83"/>
                  <a:gd name="T4" fmla="*/ 0 w 56"/>
                  <a:gd name="T5" fmla="*/ 0 h 83"/>
                  <a:gd name="T6" fmla="*/ 56 w 56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3">
                    <a:moveTo>
                      <a:pt x="56" y="0"/>
                    </a:moveTo>
                    <a:lnTo>
                      <a:pt x="28" y="83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9" name="Freeform 10">
                <a:extLst>
                  <a:ext uri="{FF2B5EF4-FFF2-40B4-BE49-F238E27FC236}">
                    <a16:creationId xmlns:a16="http://schemas.microsoft.com/office/drawing/2014/main" id="{7B9CA0AD-D0CB-4D56-BF47-A86B33062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1223"/>
                <a:ext cx="480" cy="831"/>
              </a:xfrm>
              <a:custGeom>
                <a:avLst/>
                <a:gdLst>
                  <a:gd name="T0" fmla="*/ 480 w 480"/>
                  <a:gd name="T1" fmla="*/ 831 h 831"/>
                  <a:gd name="T2" fmla="*/ 321 w 480"/>
                  <a:gd name="T3" fmla="*/ 831 h 831"/>
                  <a:gd name="T4" fmla="*/ 321 w 480"/>
                  <a:gd name="T5" fmla="*/ 0 h 831"/>
                  <a:gd name="T6" fmla="*/ 0 w 480"/>
                  <a:gd name="T7" fmla="*/ 0 h 8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831">
                    <a:moveTo>
                      <a:pt x="480" y="831"/>
                    </a:moveTo>
                    <a:lnTo>
                      <a:pt x="321" y="831"/>
                    </a:lnTo>
                    <a:lnTo>
                      <a:pt x="321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0" name="Freeform 11">
                <a:extLst>
                  <a:ext uri="{FF2B5EF4-FFF2-40B4-BE49-F238E27FC236}">
                    <a16:creationId xmlns:a16="http://schemas.microsoft.com/office/drawing/2014/main" id="{24700DB1-5960-47A9-A4A2-BDD7601A8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026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8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8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1" name="Rectangle 12">
                <a:extLst>
                  <a:ext uri="{FF2B5EF4-FFF2-40B4-BE49-F238E27FC236}">
                    <a16:creationId xmlns:a16="http://schemas.microsoft.com/office/drawing/2014/main" id="{A14D1B16-4F69-4B48-8221-84F9282A5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5" y="2063"/>
                <a:ext cx="21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ILK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2" name="Oval 13">
                <a:extLst>
                  <a:ext uri="{FF2B5EF4-FFF2-40B4-BE49-F238E27FC236}">
                    <a16:creationId xmlns:a16="http://schemas.microsoft.com/office/drawing/2014/main" id="{447EAD46-CC56-426F-A76A-FB3CD4263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4" y="1514"/>
                <a:ext cx="263" cy="26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3" name="Oval 14">
                <a:extLst>
                  <a:ext uri="{FF2B5EF4-FFF2-40B4-BE49-F238E27FC236}">
                    <a16:creationId xmlns:a16="http://schemas.microsoft.com/office/drawing/2014/main" id="{07FF87BF-BFE5-4E9D-96C3-82F79E843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4" y="1514"/>
                <a:ext cx="263" cy="264"/>
              </a:xfrm>
              <a:prstGeom prst="ellipse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4" name="Rectangle 15">
                <a:extLst>
                  <a:ext uri="{FF2B5EF4-FFF2-40B4-BE49-F238E27FC236}">
                    <a16:creationId xmlns:a16="http://schemas.microsoft.com/office/drawing/2014/main" id="{947C1F13-015C-47C3-9B89-518DA4A20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1" y="1588"/>
                <a:ext cx="252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RMS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5" name="Line 16">
                <a:extLst>
                  <a:ext uri="{FF2B5EF4-FFF2-40B4-BE49-F238E27FC236}">
                    <a16:creationId xmlns:a16="http://schemas.microsoft.com/office/drawing/2014/main" id="{3A1FC081-C2BC-408D-BACD-1FB80C1E4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36" y="1778"/>
                <a:ext cx="0" cy="168"/>
              </a:xfrm>
              <a:prstGeom prst="line">
                <a:avLst/>
              </a:prstGeom>
              <a:noFill/>
              <a:ln w="28575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6" name="Freeform 17">
                <a:extLst>
                  <a:ext uri="{FF2B5EF4-FFF2-40B4-BE49-F238E27FC236}">
                    <a16:creationId xmlns:a16="http://schemas.microsoft.com/office/drawing/2014/main" id="{CC935F11-CDD3-4126-9A10-4D86AD92BC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8" y="1939"/>
                <a:ext cx="55" cy="84"/>
              </a:xfrm>
              <a:custGeom>
                <a:avLst/>
                <a:gdLst>
                  <a:gd name="T0" fmla="*/ 55 w 55"/>
                  <a:gd name="T1" fmla="*/ 0 h 84"/>
                  <a:gd name="T2" fmla="*/ 28 w 55"/>
                  <a:gd name="T3" fmla="*/ 84 h 84"/>
                  <a:gd name="T4" fmla="*/ 0 w 55"/>
                  <a:gd name="T5" fmla="*/ 0 h 84"/>
                  <a:gd name="T6" fmla="*/ 55 w 55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84">
                    <a:moveTo>
                      <a:pt x="55" y="0"/>
                    </a:moveTo>
                    <a:lnTo>
                      <a:pt x="28" y="84"/>
                    </a:lnTo>
                    <a:lnTo>
                      <a:pt x="0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7" name="Rectangle 18">
                <a:extLst>
                  <a:ext uri="{FF2B5EF4-FFF2-40B4-BE49-F238E27FC236}">
                    <a16:creationId xmlns:a16="http://schemas.microsoft.com/office/drawing/2014/main" id="{792D1CDC-E5BD-446A-8C44-ECCA4788C7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6" y="1849"/>
                <a:ext cx="226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RST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8" name="Line 19">
                <a:extLst>
                  <a:ext uri="{FF2B5EF4-FFF2-40B4-BE49-F238E27FC236}">
                    <a16:creationId xmlns:a16="http://schemas.microsoft.com/office/drawing/2014/main" id="{6B902ADB-3F9D-4A2B-B9F8-1C1484CBD5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87" y="2590"/>
                <a:ext cx="0" cy="92"/>
              </a:xfrm>
              <a:prstGeom prst="line">
                <a:avLst/>
              </a:prstGeom>
              <a:noFill/>
              <a:ln w="28575" cap="rnd">
                <a:solidFill>
                  <a:srgbClr val="ED7D3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9" name="Freeform 20">
                <a:extLst>
                  <a:ext uri="{FF2B5EF4-FFF2-40B4-BE49-F238E27FC236}">
                    <a16:creationId xmlns:a16="http://schemas.microsoft.com/office/drawing/2014/main" id="{560CC6A3-49B6-4A6C-8177-2745DD518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2675"/>
                <a:ext cx="56" cy="83"/>
              </a:xfrm>
              <a:custGeom>
                <a:avLst/>
                <a:gdLst>
                  <a:gd name="T0" fmla="*/ 56 w 56"/>
                  <a:gd name="T1" fmla="*/ 0 h 83"/>
                  <a:gd name="T2" fmla="*/ 28 w 56"/>
                  <a:gd name="T3" fmla="*/ 83 h 83"/>
                  <a:gd name="T4" fmla="*/ 0 w 56"/>
                  <a:gd name="T5" fmla="*/ 0 h 83"/>
                  <a:gd name="T6" fmla="*/ 56 w 56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3">
                    <a:moveTo>
                      <a:pt x="56" y="0"/>
                    </a:moveTo>
                    <a:lnTo>
                      <a:pt x="28" y="83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0" name="Rectangle 21">
                <a:extLst>
                  <a:ext uri="{FF2B5EF4-FFF2-40B4-BE49-F238E27FC236}">
                    <a16:creationId xmlns:a16="http://schemas.microsoft.com/office/drawing/2014/main" id="{95D25BB9-D91B-4ECA-8A94-5A7F5E92E9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0" y="2485"/>
                <a:ext cx="225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RST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1" name="Oval 22">
                <a:extLst>
                  <a:ext uri="{FF2B5EF4-FFF2-40B4-BE49-F238E27FC236}">
                    <a16:creationId xmlns:a16="http://schemas.microsoft.com/office/drawing/2014/main" id="{BC81FE99-8C6E-4FA9-94E0-AC95C7268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1514"/>
                <a:ext cx="264" cy="26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2" name="Oval 23">
                <a:extLst>
                  <a:ext uri="{FF2B5EF4-FFF2-40B4-BE49-F238E27FC236}">
                    <a16:creationId xmlns:a16="http://schemas.microsoft.com/office/drawing/2014/main" id="{91FFD63D-58D5-489A-86DC-E03E38942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" y="1514"/>
                <a:ext cx="264" cy="264"/>
              </a:xfrm>
              <a:prstGeom prst="ellipse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3" name="Rectangle 24">
                <a:extLst>
                  <a:ext uri="{FF2B5EF4-FFF2-40B4-BE49-F238E27FC236}">
                    <a16:creationId xmlns:a16="http://schemas.microsoft.com/office/drawing/2014/main" id="{501BEDB9-0CD9-4C53-B579-02745D648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5" y="1588"/>
                <a:ext cx="193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TM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4" name="Line 25">
                <a:extLst>
                  <a:ext uri="{FF2B5EF4-FFF2-40B4-BE49-F238E27FC236}">
                    <a16:creationId xmlns:a16="http://schemas.microsoft.com/office/drawing/2014/main" id="{491AC116-BB66-40AA-8FFC-BDC7D097A4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1" y="1778"/>
                <a:ext cx="0" cy="168"/>
              </a:xfrm>
              <a:prstGeom prst="line">
                <a:avLst/>
              </a:prstGeom>
              <a:noFill/>
              <a:ln w="28575" cap="rnd">
                <a:solidFill>
                  <a:srgbClr val="ED7D3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5" name="Freeform 26">
                <a:extLst>
                  <a:ext uri="{FF2B5EF4-FFF2-40B4-BE49-F238E27FC236}">
                    <a16:creationId xmlns:a16="http://schemas.microsoft.com/office/drawing/2014/main" id="{A71C8E18-5F5A-48FC-B375-49D358950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" y="1939"/>
                <a:ext cx="56" cy="84"/>
              </a:xfrm>
              <a:custGeom>
                <a:avLst/>
                <a:gdLst>
                  <a:gd name="T0" fmla="*/ 56 w 56"/>
                  <a:gd name="T1" fmla="*/ 0 h 84"/>
                  <a:gd name="T2" fmla="*/ 28 w 56"/>
                  <a:gd name="T3" fmla="*/ 84 h 84"/>
                  <a:gd name="T4" fmla="*/ 0 w 56"/>
                  <a:gd name="T5" fmla="*/ 0 h 84"/>
                  <a:gd name="T6" fmla="*/ 56 w 56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4">
                    <a:moveTo>
                      <a:pt x="56" y="0"/>
                    </a:moveTo>
                    <a:lnTo>
                      <a:pt x="28" y="84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6" name="Rectangle 27">
                <a:extLst>
                  <a:ext uri="{FF2B5EF4-FFF2-40B4-BE49-F238E27FC236}">
                    <a16:creationId xmlns:a16="http://schemas.microsoft.com/office/drawing/2014/main" id="{418829BE-8307-4AD3-B82E-7CAFF2BAEE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2" y="1849"/>
                <a:ext cx="335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Timing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7" name="Rectangle 28">
                <a:extLst>
                  <a:ext uri="{FF2B5EF4-FFF2-40B4-BE49-F238E27FC236}">
                    <a16:creationId xmlns:a16="http://schemas.microsoft.com/office/drawing/2014/main" id="{7CD2A4FA-3D9E-47F5-9331-95C69CC66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1091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78" name="Rectangle 29">
                <a:extLst>
                  <a:ext uri="{FF2B5EF4-FFF2-40B4-BE49-F238E27FC236}">
                    <a16:creationId xmlns:a16="http://schemas.microsoft.com/office/drawing/2014/main" id="{5A05DAEC-E10B-484A-93A1-E11EBDF4C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1091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9" name="Rectangle 30">
                <a:extLst>
                  <a:ext uri="{FF2B5EF4-FFF2-40B4-BE49-F238E27FC236}">
                    <a16:creationId xmlns:a16="http://schemas.microsoft.com/office/drawing/2014/main" id="{2E2D7387-93B2-4190-83D8-D017D0B3D7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" y="1105"/>
                <a:ext cx="95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</a:t>
                </a:r>
                <a:r>
                  <a:rPr lang="en-US" altLang="zh-CN" sz="1200" b="1" dirty="0">
                    <a:solidFill>
                      <a:srgbClr val="FEFFFF"/>
                    </a:solidFill>
                    <a:latin typeface="Times New Roman" panose="02020603050405020304" pitchFamily="18" charset="0"/>
                  </a:rPr>
                  <a:t>S</a:t>
                </a: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200" b="1" dirty="0">
                    <a:solidFill>
                      <a:srgbClr val="FEFFFF"/>
                    </a:solidFill>
                    <a:latin typeface="Times New Roman" panose="02020603050405020304" pitchFamily="18" charset="0"/>
                  </a:rPr>
                  <a:t>(DTL #1)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0" name="Rectangle 32">
                <a:extLst>
                  <a:ext uri="{FF2B5EF4-FFF2-40B4-BE49-F238E27FC236}">
                    <a16:creationId xmlns:a16="http://schemas.microsoft.com/office/drawing/2014/main" id="{1B1DDD58-06D2-43D3-B0FF-316FC8672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" y="1105"/>
                <a:ext cx="6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1" name="Rectangle 37">
                <a:extLst>
                  <a:ext uri="{FF2B5EF4-FFF2-40B4-BE49-F238E27FC236}">
                    <a16:creationId xmlns:a16="http://schemas.microsoft.com/office/drawing/2014/main" id="{F27F4188-E7BB-4918-9222-6002CD45ED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41" y="1238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2" name="Line 38">
                <a:extLst>
                  <a:ext uri="{FF2B5EF4-FFF2-40B4-BE49-F238E27FC236}">
                    <a16:creationId xmlns:a16="http://schemas.microsoft.com/office/drawing/2014/main" id="{88954712-D261-4B09-86BA-B5DB89867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6" y="1224"/>
                <a:ext cx="56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3" name="Freeform 39">
                <a:extLst>
                  <a:ext uri="{FF2B5EF4-FFF2-40B4-BE49-F238E27FC236}">
                    <a16:creationId xmlns:a16="http://schemas.microsoft.com/office/drawing/2014/main" id="{1F23205A-04DF-4219-8940-87E5D6D76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" y="1196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7 h 56"/>
                  <a:gd name="T4" fmla="*/ 1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7"/>
                    </a:lnTo>
                    <a:lnTo>
                      <a:pt x="1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4" name="Line 40">
                <a:extLst>
                  <a:ext uri="{FF2B5EF4-FFF2-40B4-BE49-F238E27FC236}">
                    <a16:creationId xmlns:a16="http://schemas.microsoft.com/office/drawing/2014/main" id="{F91C0B3B-929D-4973-817B-06BB7BE82A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113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5" name="Freeform 41">
                <a:extLst>
                  <a:ext uri="{FF2B5EF4-FFF2-40B4-BE49-F238E27FC236}">
                    <a16:creationId xmlns:a16="http://schemas.microsoft.com/office/drawing/2014/main" id="{3B50BDDA-D5B5-4A5A-B4A9-63EFFB75FA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10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6" name="Line 42">
                <a:extLst>
                  <a:ext uri="{FF2B5EF4-FFF2-40B4-BE49-F238E27FC236}">
                    <a16:creationId xmlns:a16="http://schemas.microsoft.com/office/drawing/2014/main" id="{9CA41E42-76ED-44E0-BDE4-8F0C38820B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132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7" name="Freeform 43">
                <a:extLst>
                  <a:ext uri="{FF2B5EF4-FFF2-40B4-BE49-F238E27FC236}">
                    <a16:creationId xmlns:a16="http://schemas.microsoft.com/office/drawing/2014/main" id="{069AFFA3-9AEE-4644-B68A-AD9AB84C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29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8" name="Oval 44">
                <a:extLst>
                  <a:ext uri="{FF2B5EF4-FFF2-40B4-BE49-F238E27FC236}">
                    <a16:creationId xmlns:a16="http://schemas.microsoft.com/office/drawing/2014/main" id="{08686094-B08E-4288-9DDE-613026A7A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4" y="1514"/>
                <a:ext cx="264" cy="26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9" name="Oval 45">
                <a:extLst>
                  <a:ext uri="{FF2B5EF4-FFF2-40B4-BE49-F238E27FC236}">
                    <a16:creationId xmlns:a16="http://schemas.microsoft.com/office/drawing/2014/main" id="{3CEECE2E-542A-440F-9EBF-0171B7F0F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04" y="1514"/>
                <a:ext cx="264" cy="264"/>
              </a:xfrm>
              <a:prstGeom prst="ellipse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0" name="Rectangle 46">
                <a:extLst>
                  <a:ext uri="{FF2B5EF4-FFF2-40B4-BE49-F238E27FC236}">
                    <a16:creationId xmlns:a16="http://schemas.microsoft.com/office/drawing/2014/main" id="{965436B5-5BD6-4B3E-A00E-A0203350BB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" y="1588"/>
                <a:ext cx="242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MPS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1" name="Line 47">
                <a:extLst>
                  <a:ext uri="{FF2B5EF4-FFF2-40B4-BE49-F238E27FC236}">
                    <a16:creationId xmlns:a16="http://schemas.microsoft.com/office/drawing/2014/main" id="{5A66499C-2551-40A4-BC03-59D6AA17BC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36" y="1855"/>
                <a:ext cx="0" cy="91"/>
              </a:xfrm>
              <a:prstGeom prst="line">
                <a:avLst/>
              </a:prstGeom>
              <a:noFill/>
              <a:ln w="28575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2" name="Freeform 48">
                <a:extLst>
                  <a:ext uri="{FF2B5EF4-FFF2-40B4-BE49-F238E27FC236}">
                    <a16:creationId xmlns:a16="http://schemas.microsoft.com/office/drawing/2014/main" id="{7E3DDF7A-01A9-44CF-9807-F7B5D90E14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1939"/>
                <a:ext cx="56" cy="84"/>
              </a:xfrm>
              <a:custGeom>
                <a:avLst/>
                <a:gdLst>
                  <a:gd name="T0" fmla="*/ 56 w 56"/>
                  <a:gd name="T1" fmla="*/ 0 h 84"/>
                  <a:gd name="T2" fmla="*/ 28 w 56"/>
                  <a:gd name="T3" fmla="*/ 84 h 84"/>
                  <a:gd name="T4" fmla="*/ 0 w 56"/>
                  <a:gd name="T5" fmla="*/ 0 h 84"/>
                  <a:gd name="T6" fmla="*/ 56 w 56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4">
                    <a:moveTo>
                      <a:pt x="56" y="0"/>
                    </a:moveTo>
                    <a:lnTo>
                      <a:pt x="28" y="84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3" name="Freeform 49">
                <a:extLst>
                  <a:ext uri="{FF2B5EF4-FFF2-40B4-BE49-F238E27FC236}">
                    <a16:creationId xmlns:a16="http://schemas.microsoft.com/office/drawing/2014/main" id="{9FD4609E-B105-46DD-BBD9-C97E82C28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8" y="1778"/>
                <a:ext cx="56" cy="84"/>
              </a:xfrm>
              <a:custGeom>
                <a:avLst/>
                <a:gdLst>
                  <a:gd name="T0" fmla="*/ 0 w 56"/>
                  <a:gd name="T1" fmla="*/ 84 h 84"/>
                  <a:gd name="T2" fmla="*/ 28 w 56"/>
                  <a:gd name="T3" fmla="*/ 0 h 84"/>
                  <a:gd name="T4" fmla="*/ 56 w 56"/>
                  <a:gd name="T5" fmla="*/ 84 h 84"/>
                  <a:gd name="T6" fmla="*/ 0 w 56"/>
                  <a:gd name="T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4">
                    <a:moveTo>
                      <a:pt x="0" y="84"/>
                    </a:moveTo>
                    <a:lnTo>
                      <a:pt x="28" y="0"/>
                    </a:lnTo>
                    <a:lnTo>
                      <a:pt x="56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4" name="Rectangle 50">
                <a:extLst>
                  <a:ext uri="{FF2B5EF4-FFF2-40B4-BE49-F238E27FC236}">
                    <a16:creationId xmlns:a16="http://schemas.microsoft.com/office/drawing/2014/main" id="{D0122657-6277-4EF6-8B03-90C901451C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02" y="1849"/>
                <a:ext cx="21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ILK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5" name="Rectangle 51">
                <a:extLst>
                  <a:ext uri="{FF2B5EF4-FFF2-40B4-BE49-F238E27FC236}">
                    <a16:creationId xmlns:a16="http://schemas.microsoft.com/office/drawing/2014/main" id="{E98B6E3D-A3CF-4838-8833-0ACB40125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1450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6" name="Rectangle 52">
                <a:extLst>
                  <a:ext uri="{FF2B5EF4-FFF2-40B4-BE49-F238E27FC236}">
                    <a16:creationId xmlns:a16="http://schemas.microsoft.com/office/drawing/2014/main" id="{7C21416A-337D-48DD-897A-8C9E948AF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1450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7" name="Rectangle 55">
                <a:extLst>
                  <a:ext uri="{FF2B5EF4-FFF2-40B4-BE49-F238E27FC236}">
                    <a16:creationId xmlns:a16="http://schemas.microsoft.com/office/drawing/2014/main" id="{C54AB42E-CD6B-4103-9E50-07F2DE81CF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5" y="1464"/>
                <a:ext cx="6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8" name="Rectangle 57">
                <a:extLst>
                  <a:ext uri="{FF2B5EF4-FFF2-40B4-BE49-F238E27FC236}">
                    <a16:creationId xmlns:a16="http://schemas.microsoft.com/office/drawing/2014/main" id="{0FCABA74-77FB-4404-A7CC-2C990F917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" y="1473"/>
                <a:ext cx="94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DC-DC Power </a:t>
                </a:r>
                <a:r>
                  <a:rPr lang="en-US" altLang="zh-CN" sz="1200" b="1" dirty="0">
                    <a:solidFill>
                      <a:srgbClr val="FEFFFF"/>
                    </a:solidFill>
                    <a:latin typeface="宋体" panose="02010600030101010101" pitchFamily="2" charset="-122"/>
                  </a:rPr>
                  <a:t>S</a:t>
                </a: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(DTL #2)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99" name="Rectangle 61">
                <a:extLst>
                  <a:ext uri="{FF2B5EF4-FFF2-40B4-BE49-F238E27FC236}">
                    <a16:creationId xmlns:a16="http://schemas.microsoft.com/office/drawing/2014/main" id="{03DBFE20-880D-4FAF-B2B8-8E899022F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1810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0" name="Rectangle 62">
                <a:extLst>
                  <a:ext uri="{FF2B5EF4-FFF2-40B4-BE49-F238E27FC236}">
                    <a16:creationId xmlns:a16="http://schemas.microsoft.com/office/drawing/2014/main" id="{EB770BE4-5CC1-493C-A1F7-EE03BFE20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1810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1" name="Rectangle 63">
                <a:extLst>
                  <a:ext uri="{FF2B5EF4-FFF2-40B4-BE49-F238E27FC236}">
                    <a16:creationId xmlns:a16="http://schemas.microsoft.com/office/drawing/2014/main" id="{D85841F7-C116-489A-8D89-1918E7CC6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" y="1823"/>
                <a:ext cx="94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Supply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(</a:t>
                </a:r>
                <a:r>
                  <a:rPr kumimoji="0" lang="zh-CN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MEBT / SC</a:t>
                </a: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#1)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2" name="Rectangle 66">
                <a:extLst>
                  <a:ext uri="{FF2B5EF4-FFF2-40B4-BE49-F238E27FC236}">
                    <a16:creationId xmlns:a16="http://schemas.microsoft.com/office/drawing/2014/main" id="{B7F679BB-7652-4C0C-9922-2383F8E69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1949"/>
                <a:ext cx="6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3" name="Rectangle 68">
                <a:extLst>
                  <a:ext uri="{FF2B5EF4-FFF2-40B4-BE49-F238E27FC236}">
                    <a16:creationId xmlns:a16="http://schemas.microsoft.com/office/drawing/2014/main" id="{0B203470-1B47-4EDD-B728-8BA1EBAA7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2169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4" name="Rectangle 69">
                <a:extLst>
                  <a:ext uri="{FF2B5EF4-FFF2-40B4-BE49-F238E27FC236}">
                    <a16:creationId xmlns:a16="http://schemas.microsoft.com/office/drawing/2014/main" id="{580EA303-AFC9-4015-9A82-0EB6034F2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2169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5" name="Rectangle 70">
                <a:extLst>
                  <a:ext uri="{FF2B5EF4-FFF2-40B4-BE49-F238E27FC236}">
                    <a16:creationId xmlns:a16="http://schemas.microsoft.com/office/drawing/2014/main" id="{1457183A-5F95-49DE-9738-681D5C483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7" y="2182"/>
                <a:ext cx="96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Supply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2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(MEBT / SC #2)</a:t>
                </a:r>
              </a:p>
            </p:txBody>
          </p:sp>
          <p:sp>
            <p:nvSpPr>
              <p:cNvPr id="406" name="Rectangle 73">
                <a:extLst>
                  <a:ext uri="{FF2B5EF4-FFF2-40B4-BE49-F238E27FC236}">
                    <a16:creationId xmlns:a16="http://schemas.microsoft.com/office/drawing/2014/main" id="{E3315CF6-B332-425E-A855-6D10262512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0" y="2308"/>
                <a:ext cx="6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7" name="Rectangle 75">
                <a:extLst>
                  <a:ext uri="{FF2B5EF4-FFF2-40B4-BE49-F238E27FC236}">
                    <a16:creationId xmlns:a16="http://schemas.microsoft.com/office/drawing/2014/main" id="{CB2A77D4-E5A7-4BA3-980D-24A1A4ABF0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2528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8" name="Rectangle 76">
                <a:extLst>
                  <a:ext uri="{FF2B5EF4-FFF2-40B4-BE49-F238E27FC236}">
                    <a16:creationId xmlns:a16="http://schemas.microsoft.com/office/drawing/2014/main" id="{AB6AEBD2-D557-4320-ACAD-1B4E6A4A4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2528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9" name="Rectangle 77">
                <a:extLst>
                  <a:ext uri="{FF2B5EF4-FFF2-40B4-BE49-F238E27FC236}">
                    <a16:creationId xmlns:a16="http://schemas.microsoft.com/office/drawing/2014/main" id="{4C33A145-6C9D-449B-901E-3312FB0BC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2" y="2524"/>
                <a:ext cx="948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400" b="1" dirty="0" err="1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</a:t>
                </a:r>
                <a:r>
                  <a:rPr lang="en-US" altLang="zh-CN" sz="1400" b="1" dirty="0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400" b="1" dirty="0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RF LLRF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0" name="Rectangle 78">
                <a:extLst>
                  <a:ext uri="{FF2B5EF4-FFF2-40B4-BE49-F238E27FC236}">
                    <a16:creationId xmlns:a16="http://schemas.microsoft.com/office/drawing/2014/main" id="{A2340410-72ED-456A-A29F-9EB325FA8C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2674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1" name="Rectangle 79">
                <a:extLst>
                  <a:ext uri="{FF2B5EF4-FFF2-40B4-BE49-F238E27FC236}">
                    <a16:creationId xmlns:a16="http://schemas.microsoft.com/office/drawing/2014/main" id="{0414659E-94E5-4B48-95EC-74891E258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2887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2" name="Rectangle 80">
                <a:extLst>
                  <a:ext uri="{FF2B5EF4-FFF2-40B4-BE49-F238E27FC236}">
                    <a16:creationId xmlns:a16="http://schemas.microsoft.com/office/drawing/2014/main" id="{3AB4FE8B-7518-46D2-ABE2-07E882439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2887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3" name="Rectangle 81">
                <a:extLst>
                  <a:ext uri="{FF2B5EF4-FFF2-40B4-BE49-F238E27FC236}">
                    <a16:creationId xmlns:a16="http://schemas.microsoft.com/office/drawing/2014/main" id="{8509FDB1-4D94-4AC7-B73B-5BD76B2C4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3" y="2908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4" name="Rectangle 82">
                <a:extLst>
                  <a:ext uri="{FF2B5EF4-FFF2-40B4-BE49-F238E27FC236}">
                    <a16:creationId xmlns:a16="http://schemas.microsoft.com/office/drawing/2014/main" id="{D5DB9CF3-8E03-407C-8A3F-63CA82F9F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" y="2887"/>
                <a:ext cx="986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400" b="1" i="0" u="none" strike="noStrike" cap="none" normalizeH="0" baseline="0" dirty="0" err="1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400" b="1" dirty="0">
                    <a:solidFill>
                      <a:srgbClr val="FEFF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BLM #1</a:t>
                </a:r>
                <a:endParaRPr kumimoji="0" lang="en-US" altLang="zh-CN" sz="1400" b="1" i="0" u="none" strike="noStrike" cap="none" normalizeH="0" baseline="0" dirty="0">
                  <a:ln>
                    <a:noFill/>
                  </a:ln>
                  <a:solidFill>
                    <a:srgbClr val="FEFF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5" name="Rectangle 85">
                <a:extLst>
                  <a:ext uri="{FF2B5EF4-FFF2-40B4-BE49-F238E27FC236}">
                    <a16:creationId xmlns:a16="http://schemas.microsoft.com/office/drawing/2014/main" id="{1E13E675-9F41-47AC-8EE8-528386809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3246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6" name="Rectangle 86">
                <a:extLst>
                  <a:ext uri="{FF2B5EF4-FFF2-40B4-BE49-F238E27FC236}">
                    <a16:creationId xmlns:a16="http://schemas.microsoft.com/office/drawing/2014/main" id="{5B5AB9F4-9931-45A6-B4F3-82589034C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9" y="3246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7" name="Rectangle 88">
                <a:extLst>
                  <a:ext uri="{FF2B5EF4-FFF2-40B4-BE49-F238E27FC236}">
                    <a16:creationId xmlns:a16="http://schemas.microsoft.com/office/drawing/2014/main" id="{9C625C9A-0CAA-4A9E-B042-82B9A2787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8" y="3250"/>
                <a:ext cx="961" cy="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400" b="1" i="0" u="none" strike="noStrike" cap="none" normalizeH="0" baseline="0" dirty="0" err="1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BLM #2</a:t>
                </a:r>
              </a:p>
            </p:txBody>
          </p:sp>
          <p:sp>
            <p:nvSpPr>
              <p:cNvPr id="418" name="Rectangle 90">
                <a:extLst>
                  <a:ext uri="{FF2B5EF4-FFF2-40B4-BE49-F238E27FC236}">
                    <a16:creationId xmlns:a16="http://schemas.microsoft.com/office/drawing/2014/main" id="{6321D93E-A498-4C49-BB5A-858125BBD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3" y="338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9" name="Freeform 91">
                <a:extLst>
                  <a:ext uri="{FF2B5EF4-FFF2-40B4-BE49-F238E27FC236}">
                    <a16:creationId xmlns:a16="http://schemas.microsoft.com/office/drawing/2014/main" id="{64EDEAD7-9B97-4964-AED5-5A5E9D466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1942"/>
                <a:ext cx="480" cy="280"/>
              </a:xfrm>
              <a:custGeom>
                <a:avLst/>
                <a:gdLst>
                  <a:gd name="T0" fmla="*/ 480 w 480"/>
                  <a:gd name="T1" fmla="*/ 280 h 280"/>
                  <a:gd name="T2" fmla="*/ 112 w 480"/>
                  <a:gd name="T3" fmla="*/ 280 h 280"/>
                  <a:gd name="T4" fmla="*/ 112 w 480"/>
                  <a:gd name="T5" fmla="*/ 0 h 280"/>
                  <a:gd name="T6" fmla="*/ 0 w 480"/>
                  <a:gd name="T7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80">
                    <a:moveTo>
                      <a:pt x="480" y="280"/>
                    </a:moveTo>
                    <a:lnTo>
                      <a:pt x="112" y="280"/>
                    </a:lnTo>
                    <a:lnTo>
                      <a:pt x="112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0" name="Freeform 92">
                <a:extLst>
                  <a:ext uri="{FF2B5EF4-FFF2-40B4-BE49-F238E27FC236}">
                    <a16:creationId xmlns:a16="http://schemas.microsoft.com/office/drawing/2014/main" id="{D6429941-1D9E-4AEC-BF63-F8C4F0DB1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194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1" name="Freeform 93">
                <a:extLst>
                  <a:ext uri="{FF2B5EF4-FFF2-40B4-BE49-F238E27FC236}">
                    <a16:creationId xmlns:a16="http://schemas.microsoft.com/office/drawing/2014/main" id="{66709528-EDF5-4EA9-A498-FF8D17479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1582"/>
                <a:ext cx="480" cy="550"/>
              </a:xfrm>
              <a:custGeom>
                <a:avLst/>
                <a:gdLst>
                  <a:gd name="T0" fmla="*/ 480 w 480"/>
                  <a:gd name="T1" fmla="*/ 550 h 550"/>
                  <a:gd name="T2" fmla="*/ 202 w 480"/>
                  <a:gd name="T3" fmla="*/ 550 h 550"/>
                  <a:gd name="T4" fmla="*/ 202 w 480"/>
                  <a:gd name="T5" fmla="*/ 0 h 550"/>
                  <a:gd name="T6" fmla="*/ 0 w 480"/>
                  <a:gd name="T7" fmla="*/ 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550">
                    <a:moveTo>
                      <a:pt x="480" y="550"/>
                    </a:moveTo>
                    <a:lnTo>
                      <a:pt x="202" y="550"/>
                    </a:lnTo>
                    <a:lnTo>
                      <a:pt x="202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2" name="Freeform 94">
                <a:extLst>
                  <a:ext uri="{FF2B5EF4-FFF2-40B4-BE49-F238E27FC236}">
                    <a16:creationId xmlns:a16="http://schemas.microsoft.com/office/drawing/2014/main" id="{33893BCF-78DA-4A46-A9C8-349D4E9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104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3" name="Line 95">
                <a:extLst>
                  <a:ext uri="{FF2B5EF4-FFF2-40B4-BE49-F238E27FC236}">
                    <a16:creationId xmlns:a16="http://schemas.microsoft.com/office/drawing/2014/main" id="{76D8E954-FBB3-4F93-B20D-60A0B0AF2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3" y="2301"/>
                <a:ext cx="481" cy="0"/>
              </a:xfrm>
              <a:prstGeom prst="line">
                <a:avLst/>
              </a:prstGeom>
              <a:noFill/>
              <a:ln w="28575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4" name="Freeform 96">
                <a:extLst>
                  <a:ext uri="{FF2B5EF4-FFF2-40B4-BE49-F238E27FC236}">
                    <a16:creationId xmlns:a16="http://schemas.microsoft.com/office/drawing/2014/main" id="{2C525F61-79D6-480E-8641-26D6633B56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7" y="2273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5" name="Rectangle 97">
                <a:extLst>
                  <a:ext uri="{FF2B5EF4-FFF2-40B4-BE49-F238E27FC236}">
                    <a16:creationId xmlns:a16="http://schemas.microsoft.com/office/drawing/2014/main" id="{7776A486-A5E7-4549-993C-E368071AE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179"/>
                <a:ext cx="1235" cy="26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6" name="Rectangle 98">
                <a:extLst>
                  <a:ext uri="{FF2B5EF4-FFF2-40B4-BE49-F238E27FC236}">
                    <a16:creationId xmlns:a16="http://schemas.microsoft.com/office/drawing/2014/main" id="{83DD122F-C3C3-40E7-9EBC-03C0C2001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5" y="2079"/>
                <a:ext cx="1235" cy="452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7" name="Rectangle 99">
                <a:extLst>
                  <a:ext uri="{FF2B5EF4-FFF2-40B4-BE49-F238E27FC236}">
                    <a16:creationId xmlns:a16="http://schemas.microsoft.com/office/drawing/2014/main" id="{C9146F58-777B-42D8-A426-FA58DD07A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1" y="2069"/>
                <a:ext cx="834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executing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2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station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8" name="Rectangle 100">
                <a:extLst>
                  <a:ext uri="{FF2B5EF4-FFF2-40B4-BE49-F238E27FC236}">
                    <a16:creationId xmlns:a16="http://schemas.microsoft.com/office/drawing/2014/main" id="{1AEC99E0-C700-49E5-AD72-D45522E61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221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29" name="Freeform 101">
                <a:extLst>
                  <a:ext uri="{FF2B5EF4-FFF2-40B4-BE49-F238E27FC236}">
                    <a16:creationId xmlns:a16="http://schemas.microsoft.com/office/drawing/2014/main" id="{CFAEE27D-CC26-4D50-A5AB-234751CF15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2379"/>
                <a:ext cx="480" cy="281"/>
              </a:xfrm>
              <a:custGeom>
                <a:avLst/>
                <a:gdLst>
                  <a:gd name="T0" fmla="*/ 480 w 480"/>
                  <a:gd name="T1" fmla="*/ 0 h 281"/>
                  <a:gd name="T2" fmla="*/ 108 w 480"/>
                  <a:gd name="T3" fmla="*/ 0 h 281"/>
                  <a:gd name="T4" fmla="*/ 108 w 480"/>
                  <a:gd name="T5" fmla="*/ 281 h 281"/>
                  <a:gd name="T6" fmla="*/ 0 w 480"/>
                  <a:gd name="T7" fmla="*/ 28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0" h="281">
                    <a:moveTo>
                      <a:pt x="480" y="0"/>
                    </a:moveTo>
                    <a:lnTo>
                      <a:pt x="108" y="0"/>
                    </a:lnTo>
                    <a:lnTo>
                      <a:pt x="108" y="281"/>
                    </a:lnTo>
                    <a:lnTo>
                      <a:pt x="0" y="281"/>
                    </a:lnTo>
                  </a:path>
                </a:pathLst>
              </a:custGeom>
              <a:noFill/>
              <a:ln w="28575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0" name="Freeform 102">
                <a:extLst>
                  <a:ext uri="{FF2B5EF4-FFF2-40B4-BE49-F238E27FC236}">
                    <a16:creationId xmlns:a16="http://schemas.microsoft.com/office/drawing/2014/main" id="{0B38AFCD-025D-475D-8EF6-4AE7894A96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352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7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7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1" name="Freeform 103">
                <a:extLst>
                  <a:ext uri="{FF2B5EF4-FFF2-40B4-BE49-F238E27FC236}">
                    <a16:creationId xmlns:a16="http://schemas.microsoft.com/office/drawing/2014/main" id="{73839BFD-92C9-4227-A107-133843125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" y="2469"/>
                <a:ext cx="404" cy="550"/>
              </a:xfrm>
              <a:custGeom>
                <a:avLst/>
                <a:gdLst>
                  <a:gd name="T0" fmla="*/ 404 w 404"/>
                  <a:gd name="T1" fmla="*/ 0 h 550"/>
                  <a:gd name="T2" fmla="*/ 126 w 404"/>
                  <a:gd name="T3" fmla="*/ 0 h 550"/>
                  <a:gd name="T4" fmla="*/ 126 w 404"/>
                  <a:gd name="T5" fmla="*/ 550 h 550"/>
                  <a:gd name="T6" fmla="*/ 0 w 404"/>
                  <a:gd name="T7" fmla="*/ 550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4" h="550">
                    <a:moveTo>
                      <a:pt x="404" y="0"/>
                    </a:moveTo>
                    <a:lnTo>
                      <a:pt x="126" y="0"/>
                    </a:lnTo>
                    <a:lnTo>
                      <a:pt x="126" y="550"/>
                    </a:lnTo>
                    <a:lnTo>
                      <a:pt x="0" y="550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2" name="Freeform 104">
                <a:extLst>
                  <a:ext uri="{FF2B5EF4-FFF2-40B4-BE49-F238E27FC236}">
                    <a16:creationId xmlns:a16="http://schemas.microsoft.com/office/drawing/2014/main" id="{5841068E-D8D4-41ED-8285-A150F7DE0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441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3" name="Freeform 105">
                <a:extLst>
                  <a:ext uri="{FF2B5EF4-FFF2-40B4-BE49-F238E27FC236}">
                    <a16:creationId xmlns:a16="http://schemas.microsoft.com/office/drawing/2014/main" id="{F0BDAC1E-1BB1-4C98-94E4-9958B3D75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2991"/>
                <a:ext cx="83" cy="56"/>
              </a:xfrm>
              <a:custGeom>
                <a:avLst/>
                <a:gdLst>
                  <a:gd name="T0" fmla="*/ 83 w 83"/>
                  <a:gd name="T1" fmla="*/ 56 h 56"/>
                  <a:gd name="T2" fmla="*/ 0 w 83"/>
                  <a:gd name="T3" fmla="*/ 28 h 56"/>
                  <a:gd name="T4" fmla="*/ 83 w 83"/>
                  <a:gd name="T5" fmla="*/ 0 h 56"/>
                  <a:gd name="T6" fmla="*/ 83 w 83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6">
                    <a:moveTo>
                      <a:pt x="83" y="56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4" name="Freeform 106">
                <a:extLst>
                  <a:ext uri="{FF2B5EF4-FFF2-40B4-BE49-F238E27FC236}">
                    <a16:creationId xmlns:a16="http://schemas.microsoft.com/office/drawing/2014/main" id="{FA589F17-D16E-4504-AC9A-C9845512A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4" y="2537"/>
                <a:ext cx="404" cy="841"/>
              </a:xfrm>
              <a:custGeom>
                <a:avLst/>
                <a:gdLst>
                  <a:gd name="T0" fmla="*/ 404 w 404"/>
                  <a:gd name="T1" fmla="*/ 0 h 841"/>
                  <a:gd name="T2" fmla="*/ 267 w 404"/>
                  <a:gd name="T3" fmla="*/ 0 h 841"/>
                  <a:gd name="T4" fmla="*/ 267 w 404"/>
                  <a:gd name="T5" fmla="*/ 841 h 841"/>
                  <a:gd name="T6" fmla="*/ 0 w 404"/>
                  <a:gd name="T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4" h="841">
                    <a:moveTo>
                      <a:pt x="404" y="0"/>
                    </a:moveTo>
                    <a:lnTo>
                      <a:pt x="267" y="0"/>
                    </a:lnTo>
                    <a:lnTo>
                      <a:pt x="267" y="841"/>
                    </a:lnTo>
                    <a:lnTo>
                      <a:pt x="0" y="841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5" name="Freeform 107">
                <a:extLst>
                  <a:ext uri="{FF2B5EF4-FFF2-40B4-BE49-F238E27FC236}">
                    <a16:creationId xmlns:a16="http://schemas.microsoft.com/office/drawing/2014/main" id="{3D21A40B-1E85-4EDA-9742-21239D5879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1" y="2509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6" name="Freeform 108">
                <a:extLst>
                  <a:ext uri="{FF2B5EF4-FFF2-40B4-BE49-F238E27FC236}">
                    <a16:creationId xmlns:a16="http://schemas.microsoft.com/office/drawing/2014/main" id="{8A902C16-A390-4A75-9D1A-5A0404F9A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8" y="3350"/>
                <a:ext cx="83" cy="56"/>
              </a:xfrm>
              <a:custGeom>
                <a:avLst/>
                <a:gdLst>
                  <a:gd name="T0" fmla="*/ 83 w 83"/>
                  <a:gd name="T1" fmla="*/ 56 h 56"/>
                  <a:gd name="T2" fmla="*/ 0 w 83"/>
                  <a:gd name="T3" fmla="*/ 28 h 56"/>
                  <a:gd name="T4" fmla="*/ 83 w 83"/>
                  <a:gd name="T5" fmla="*/ 0 h 56"/>
                  <a:gd name="T6" fmla="*/ 83 w 83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6">
                    <a:moveTo>
                      <a:pt x="83" y="56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7" name="Rectangle 109">
                <a:extLst>
                  <a:ext uri="{FF2B5EF4-FFF2-40B4-BE49-F238E27FC236}">
                    <a16:creationId xmlns:a16="http://schemas.microsoft.com/office/drawing/2014/main" id="{8FF59380-A6B1-4F14-A645-07B3081A8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982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8" name="Rectangle 110">
                <a:extLst>
                  <a:ext uri="{FF2B5EF4-FFF2-40B4-BE49-F238E27FC236}">
                    <a16:creationId xmlns:a16="http://schemas.microsoft.com/office/drawing/2014/main" id="{DFD2DA18-F924-40ED-B242-8ECE4A9690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982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9" name="Rectangle 111">
                <a:extLst>
                  <a:ext uri="{FF2B5EF4-FFF2-40B4-BE49-F238E27FC236}">
                    <a16:creationId xmlns:a16="http://schemas.microsoft.com/office/drawing/2014/main" id="{B8D65DAB-3029-48A3-BCC3-7408E7F20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8" y="3042"/>
                <a:ext cx="935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RTBT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 #2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0" name="Rectangle 113">
                <a:extLst>
                  <a:ext uri="{FF2B5EF4-FFF2-40B4-BE49-F238E27FC236}">
                    <a16:creationId xmlns:a16="http://schemas.microsoft.com/office/drawing/2014/main" id="{E3A233A2-B990-4BDF-922D-5D7EC7F5B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0" y="3059"/>
                <a:ext cx="65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1" name="Rectangle 115">
                <a:extLst>
                  <a:ext uri="{FF2B5EF4-FFF2-40B4-BE49-F238E27FC236}">
                    <a16:creationId xmlns:a16="http://schemas.microsoft.com/office/drawing/2014/main" id="{C88FC8E0-36A6-4308-852E-27C9C61F09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046"/>
                <a:ext cx="1235" cy="542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2" name="Rectangle 116">
                <a:extLst>
                  <a:ext uri="{FF2B5EF4-FFF2-40B4-BE49-F238E27FC236}">
                    <a16:creationId xmlns:a16="http://schemas.microsoft.com/office/drawing/2014/main" id="{890CF0C1-DFF0-43C1-8A55-3C35E8EB81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046"/>
                <a:ext cx="1235" cy="542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3" name="Rectangle 117">
                <a:extLst>
                  <a:ext uri="{FF2B5EF4-FFF2-40B4-BE49-F238E27FC236}">
                    <a16:creationId xmlns:a16="http://schemas.microsoft.com/office/drawing/2014/main" id="{4E53FD01-F60A-4F29-96E1-329D62D5D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185"/>
                <a:ext cx="1235" cy="264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4" name="Rectangle 118">
                <a:extLst>
                  <a:ext uri="{FF2B5EF4-FFF2-40B4-BE49-F238E27FC236}">
                    <a16:creationId xmlns:a16="http://schemas.microsoft.com/office/drawing/2014/main" id="{EBE816A1-55EB-4CE1-BC7E-9C4ED44FBF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2" y="2123"/>
                <a:ext cx="1235" cy="401"/>
              </a:xfrm>
              <a:prstGeom prst="rect">
                <a:avLst/>
              </a:prstGeom>
              <a:noFill/>
              <a:ln w="14288" cap="sq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5" name="Rectangle 119">
                <a:extLst>
                  <a:ext uri="{FF2B5EF4-FFF2-40B4-BE49-F238E27FC236}">
                    <a16:creationId xmlns:a16="http://schemas.microsoft.com/office/drawing/2014/main" id="{B018FAB3-A373-4E35-85F2-E9BFFF00C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" y="2146"/>
                <a:ext cx="76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aggregating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substation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6" name="Rectangle 120">
                <a:extLst>
                  <a:ext uri="{FF2B5EF4-FFF2-40B4-BE49-F238E27FC236}">
                    <a16:creationId xmlns:a16="http://schemas.microsoft.com/office/drawing/2014/main" id="{D858794F-35E1-497F-9A3C-8DEEFD2A0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8" y="2267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7" name="Rectangle 121">
                <a:extLst>
                  <a:ext uri="{FF2B5EF4-FFF2-40B4-BE49-F238E27FC236}">
                    <a16:creationId xmlns:a16="http://schemas.microsoft.com/office/drawing/2014/main" id="{BDB24D3D-7EE2-42D9-B6BB-B82B725BA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348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8" name="Rectangle 122">
                <a:extLst>
                  <a:ext uri="{FF2B5EF4-FFF2-40B4-BE49-F238E27FC236}">
                    <a16:creationId xmlns:a16="http://schemas.microsoft.com/office/drawing/2014/main" id="{01B7A794-BD3A-40F7-83B7-D03C2D137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348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9" name="Rectangle 123">
                <a:extLst>
                  <a:ext uri="{FF2B5EF4-FFF2-40B4-BE49-F238E27FC236}">
                    <a16:creationId xmlns:a16="http://schemas.microsoft.com/office/drawing/2014/main" id="{D5179A3C-6CDC-4334-B30F-5370E907D7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6" y="2432"/>
                <a:ext cx="80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R4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0" name="Rectangle 125">
                <a:extLst>
                  <a:ext uri="{FF2B5EF4-FFF2-40B4-BE49-F238E27FC236}">
                    <a16:creationId xmlns:a16="http://schemas.microsoft.com/office/drawing/2014/main" id="{D98577BC-AA57-4D29-9EF6-22AB195BE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665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1" name="Rectangle 126">
                <a:extLst>
                  <a:ext uri="{FF2B5EF4-FFF2-40B4-BE49-F238E27FC236}">
                    <a16:creationId xmlns:a16="http://schemas.microsoft.com/office/drawing/2014/main" id="{6B63A18A-0E3A-4F85-A9D2-181E90C1B0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665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2" name="Rectangle 127">
                <a:extLst>
                  <a:ext uri="{FF2B5EF4-FFF2-40B4-BE49-F238E27FC236}">
                    <a16:creationId xmlns:a16="http://schemas.microsoft.com/office/drawing/2014/main" id="{9A91004E-E596-4347-89B9-629B11D41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9" y="2704"/>
                <a:ext cx="925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RTBT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 #1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3" name="Rectangle 129">
                <a:extLst>
                  <a:ext uri="{FF2B5EF4-FFF2-40B4-BE49-F238E27FC236}">
                    <a16:creationId xmlns:a16="http://schemas.microsoft.com/office/drawing/2014/main" id="{1A5B7772-CDE6-4917-99F4-87E6870B1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0" y="2742"/>
                <a:ext cx="65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4" name="Rectangle 131">
                <a:extLst>
                  <a:ext uri="{FF2B5EF4-FFF2-40B4-BE49-F238E27FC236}">
                    <a16:creationId xmlns:a16="http://schemas.microsoft.com/office/drawing/2014/main" id="{0AC2DBEF-F96E-4C79-9CFF-4B05A3C74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031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5" name="Rectangle 132">
                <a:extLst>
                  <a:ext uri="{FF2B5EF4-FFF2-40B4-BE49-F238E27FC236}">
                    <a16:creationId xmlns:a16="http://schemas.microsoft.com/office/drawing/2014/main" id="{79A503FD-E50F-4FC4-8DB9-E9930F4BB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2031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6" name="Rectangle 133">
                <a:extLst>
                  <a:ext uri="{FF2B5EF4-FFF2-40B4-BE49-F238E27FC236}">
                    <a16:creationId xmlns:a16="http://schemas.microsoft.com/office/drawing/2014/main" id="{592B9BFF-F056-4E51-824B-D403B90FB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6" y="2107"/>
                <a:ext cx="80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R3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7" name="Rectangle 135">
                <a:extLst>
                  <a:ext uri="{FF2B5EF4-FFF2-40B4-BE49-F238E27FC236}">
                    <a16:creationId xmlns:a16="http://schemas.microsoft.com/office/drawing/2014/main" id="{5F33B573-BF53-43F1-99A5-6F8B1DB61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1713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8" name="Rectangle 136">
                <a:extLst>
                  <a:ext uri="{FF2B5EF4-FFF2-40B4-BE49-F238E27FC236}">
                    <a16:creationId xmlns:a16="http://schemas.microsoft.com/office/drawing/2014/main" id="{57ED21CC-7B36-4349-B080-22E064A02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1713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9" name="Rectangle 137">
                <a:extLst>
                  <a:ext uri="{FF2B5EF4-FFF2-40B4-BE49-F238E27FC236}">
                    <a16:creationId xmlns:a16="http://schemas.microsoft.com/office/drawing/2014/main" id="{EDFEC70C-ECC7-4E69-8AD9-CB8CDB675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6" y="1790"/>
                <a:ext cx="807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R2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0" name="Rectangle 139">
                <a:extLst>
                  <a:ext uri="{FF2B5EF4-FFF2-40B4-BE49-F238E27FC236}">
                    <a16:creationId xmlns:a16="http://schemas.microsoft.com/office/drawing/2014/main" id="{5E3B3329-4168-43D5-8A8A-E63D10DA5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1396"/>
                <a:ext cx="969" cy="265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1" name="Rectangle 140">
                <a:extLst>
                  <a:ext uri="{FF2B5EF4-FFF2-40B4-BE49-F238E27FC236}">
                    <a16:creationId xmlns:a16="http://schemas.microsoft.com/office/drawing/2014/main" id="{09BD38EB-6BDD-40E2-B5BB-7423ABF284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1396"/>
                <a:ext cx="969" cy="265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2" name="Rectangle 141">
                <a:extLst>
                  <a:ext uri="{FF2B5EF4-FFF2-40B4-BE49-F238E27FC236}">
                    <a16:creationId xmlns:a16="http://schemas.microsoft.com/office/drawing/2014/main" id="{3B329244-2B83-451A-985A-ACDC29BEA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6" y="1473"/>
                <a:ext cx="779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R1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3" name="Rectangle 143">
                <a:extLst>
                  <a:ext uri="{FF2B5EF4-FFF2-40B4-BE49-F238E27FC236}">
                    <a16:creationId xmlns:a16="http://schemas.microsoft.com/office/drawing/2014/main" id="{29BF9193-7667-46FA-90AC-495CC9DD3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1079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4" name="Rectangle 144">
                <a:extLst>
                  <a:ext uri="{FF2B5EF4-FFF2-40B4-BE49-F238E27FC236}">
                    <a16:creationId xmlns:a16="http://schemas.microsoft.com/office/drawing/2014/main" id="{B9FF60AB-2E6A-4563-B0D0-2D8964DED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1079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5" name="Rectangle 145">
                <a:extLst>
                  <a:ext uri="{FF2B5EF4-FFF2-40B4-BE49-F238E27FC236}">
                    <a16:creationId xmlns:a16="http://schemas.microsoft.com/office/drawing/2014/main" id="{DDDD027C-3187-47CF-9318-1919BEE24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67" y="1156"/>
                <a:ext cx="883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LTBT</a:t>
                </a: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 BLM</a:t>
                </a:r>
                <a:endParaRPr kumimoji="0" lang="zh-CN" altLang="zh-CN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6" name="Freeform 147">
                <a:extLst>
                  <a:ext uri="{FF2B5EF4-FFF2-40B4-BE49-F238E27FC236}">
                    <a16:creationId xmlns:a16="http://schemas.microsoft.com/office/drawing/2014/main" id="{9BA9E86C-0A19-4E40-825E-D21CB7C6D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2147"/>
                <a:ext cx="470" cy="141"/>
              </a:xfrm>
              <a:custGeom>
                <a:avLst/>
                <a:gdLst>
                  <a:gd name="T0" fmla="*/ 470 w 470"/>
                  <a:gd name="T1" fmla="*/ 0 h 141"/>
                  <a:gd name="T2" fmla="*/ 378 w 470"/>
                  <a:gd name="T3" fmla="*/ 0 h 141"/>
                  <a:gd name="T4" fmla="*/ 378 w 470"/>
                  <a:gd name="T5" fmla="*/ 141 h 141"/>
                  <a:gd name="T6" fmla="*/ 0 w 470"/>
                  <a:gd name="T7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141">
                    <a:moveTo>
                      <a:pt x="470" y="0"/>
                    </a:moveTo>
                    <a:lnTo>
                      <a:pt x="378" y="0"/>
                    </a:lnTo>
                    <a:lnTo>
                      <a:pt x="378" y="141"/>
                    </a:lnTo>
                    <a:lnTo>
                      <a:pt x="0" y="141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7" name="Freeform 148">
                <a:extLst>
                  <a:ext uri="{FF2B5EF4-FFF2-40B4-BE49-F238E27FC236}">
                    <a16:creationId xmlns:a16="http://schemas.microsoft.com/office/drawing/2014/main" id="{43B5A0FA-6213-47E9-A656-EF20B504D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2119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8" name="Freeform 149">
                <a:extLst>
                  <a:ext uri="{FF2B5EF4-FFF2-40B4-BE49-F238E27FC236}">
                    <a16:creationId xmlns:a16="http://schemas.microsoft.com/office/drawing/2014/main" id="{8273C543-EB52-439E-AE2D-7A3861FD7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260"/>
                <a:ext cx="83" cy="56"/>
              </a:xfrm>
              <a:custGeom>
                <a:avLst/>
                <a:gdLst>
                  <a:gd name="T0" fmla="*/ 83 w 83"/>
                  <a:gd name="T1" fmla="*/ 56 h 56"/>
                  <a:gd name="T2" fmla="*/ 0 w 83"/>
                  <a:gd name="T3" fmla="*/ 28 h 56"/>
                  <a:gd name="T4" fmla="*/ 83 w 83"/>
                  <a:gd name="T5" fmla="*/ 0 h 56"/>
                  <a:gd name="T6" fmla="*/ 83 w 83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6">
                    <a:moveTo>
                      <a:pt x="83" y="56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9" name="Freeform 150">
                <a:extLst>
                  <a:ext uri="{FF2B5EF4-FFF2-40B4-BE49-F238E27FC236}">
                    <a16:creationId xmlns:a16="http://schemas.microsoft.com/office/drawing/2014/main" id="{E9C41674-72E0-4677-A11C-3DEEB1DAF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1845"/>
                <a:ext cx="470" cy="381"/>
              </a:xfrm>
              <a:custGeom>
                <a:avLst/>
                <a:gdLst>
                  <a:gd name="T0" fmla="*/ 470 w 470"/>
                  <a:gd name="T1" fmla="*/ 0 h 381"/>
                  <a:gd name="T2" fmla="*/ 314 w 470"/>
                  <a:gd name="T3" fmla="*/ 0 h 381"/>
                  <a:gd name="T4" fmla="*/ 314 w 470"/>
                  <a:gd name="T5" fmla="*/ 381 h 381"/>
                  <a:gd name="T6" fmla="*/ 0 w 470"/>
                  <a:gd name="T7" fmla="*/ 381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381">
                    <a:moveTo>
                      <a:pt x="470" y="0"/>
                    </a:moveTo>
                    <a:lnTo>
                      <a:pt x="314" y="0"/>
                    </a:lnTo>
                    <a:lnTo>
                      <a:pt x="314" y="381"/>
                    </a:lnTo>
                    <a:lnTo>
                      <a:pt x="0" y="381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0" name="Freeform 151">
                <a:extLst>
                  <a:ext uri="{FF2B5EF4-FFF2-40B4-BE49-F238E27FC236}">
                    <a16:creationId xmlns:a16="http://schemas.microsoft.com/office/drawing/2014/main" id="{F1F8A4A6-F610-4329-9147-FA820ED1F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1818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7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7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1" name="Freeform 152">
                <a:extLst>
                  <a:ext uri="{FF2B5EF4-FFF2-40B4-BE49-F238E27FC236}">
                    <a16:creationId xmlns:a16="http://schemas.microsoft.com/office/drawing/2014/main" id="{3569C965-7A5E-467F-A3C2-573AFDE0A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199"/>
                <a:ext cx="83" cy="55"/>
              </a:xfrm>
              <a:custGeom>
                <a:avLst/>
                <a:gdLst>
                  <a:gd name="T0" fmla="*/ 83 w 83"/>
                  <a:gd name="T1" fmla="*/ 55 h 55"/>
                  <a:gd name="T2" fmla="*/ 0 w 83"/>
                  <a:gd name="T3" fmla="*/ 27 h 55"/>
                  <a:gd name="T4" fmla="*/ 83 w 83"/>
                  <a:gd name="T5" fmla="*/ 0 h 55"/>
                  <a:gd name="T6" fmla="*/ 83 w 83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5">
                    <a:moveTo>
                      <a:pt x="83" y="55"/>
                    </a:moveTo>
                    <a:lnTo>
                      <a:pt x="0" y="27"/>
                    </a:lnTo>
                    <a:lnTo>
                      <a:pt x="83" y="0"/>
                    </a:lnTo>
                    <a:lnTo>
                      <a:pt x="83" y="55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2" name="Freeform 153">
                <a:extLst>
                  <a:ext uri="{FF2B5EF4-FFF2-40B4-BE49-F238E27FC236}">
                    <a16:creationId xmlns:a16="http://schemas.microsoft.com/office/drawing/2014/main" id="{47FD638B-68BA-4A7E-BC86-027FADFE80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1528"/>
                <a:ext cx="470" cy="631"/>
              </a:xfrm>
              <a:custGeom>
                <a:avLst/>
                <a:gdLst>
                  <a:gd name="T0" fmla="*/ 470 w 470"/>
                  <a:gd name="T1" fmla="*/ 0 h 631"/>
                  <a:gd name="T2" fmla="*/ 201 w 470"/>
                  <a:gd name="T3" fmla="*/ 0 h 631"/>
                  <a:gd name="T4" fmla="*/ 201 w 470"/>
                  <a:gd name="T5" fmla="*/ 631 h 631"/>
                  <a:gd name="T6" fmla="*/ 0 w 470"/>
                  <a:gd name="T7" fmla="*/ 631 h 6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631">
                    <a:moveTo>
                      <a:pt x="470" y="0"/>
                    </a:moveTo>
                    <a:lnTo>
                      <a:pt x="201" y="0"/>
                    </a:lnTo>
                    <a:lnTo>
                      <a:pt x="201" y="631"/>
                    </a:lnTo>
                    <a:lnTo>
                      <a:pt x="0" y="631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3" name="Freeform 154">
                <a:extLst>
                  <a:ext uri="{FF2B5EF4-FFF2-40B4-BE49-F238E27FC236}">
                    <a16:creationId xmlns:a16="http://schemas.microsoft.com/office/drawing/2014/main" id="{D5A0427A-E2A6-44BA-8114-3429FFD43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1501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7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7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4" name="Freeform 155">
                <a:extLst>
                  <a:ext uri="{FF2B5EF4-FFF2-40B4-BE49-F238E27FC236}">
                    <a16:creationId xmlns:a16="http://schemas.microsoft.com/office/drawing/2014/main" id="{B289F96C-D6CC-4B82-A26C-FC9072AD3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131"/>
                <a:ext cx="83" cy="56"/>
              </a:xfrm>
              <a:custGeom>
                <a:avLst/>
                <a:gdLst>
                  <a:gd name="T0" fmla="*/ 83 w 83"/>
                  <a:gd name="T1" fmla="*/ 56 h 56"/>
                  <a:gd name="T2" fmla="*/ 0 w 83"/>
                  <a:gd name="T3" fmla="*/ 28 h 56"/>
                  <a:gd name="T4" fmla="*/ 83 w 83"/>
                  <a:gd name="T5" fmla="*/ 0 h 56"/>
                  <a:gd name="T6" fmla="*/ 83 w 83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6">
                    <a:moveTo>
                      <a:pt x="83" y="56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5" name="Freeform 156">
                <a:extLst>
                  <a:ext uri="{FF2B5EF4-FFF2-40B4-BE49-F238E27FC236}">
                    <a16:creationId xmlns:a16="http://schemas.microsoft.com/office/drawing/2014/main" id="{1211EE44-E93E-421D-8CF8-9FC98B1083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2356"/>
                <a:ext cx="470" cy="124"/>
              </a:xfrm>
              <a:custGeom>
                <a:avLst/>
                <a:gdLst>
                  <a:gd name="T0" fmla="*/ 470 w 470"/>
                  <a:gd name="T1" fmla="*/ 124 h 124"/>
                  <a:gd name="T2" fmla="*/ 378 w 470"/>
                  <a:gd name="T3" fmla="*/ 124 h 124"/>
                  <a:gd name="T4" fmla="*/ 378 w 470"/>
                  <a:gd name="T5" fmla="*/ 0 h 124"/>
                  <a:gd name="T6" fmla="*/ 0 w 470"/>
                  <a:gd name="T7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124">
                    <a:moveTo>
                      <a:pt x="470" y="124"/>
                    </a:moveTo>
                    <a:lnTo>
                      <a:pt x="378" y="124"/>
                    </a:lnTo>
                    <a:lnTo>
                      <a:pt x="378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6" name="Freeform 157">
                <a:extLst>
                  <a:ext uri="{FF2B5EF4-FFF2-40B4-BE49-F238E27FC236}">
                    <a16:creationId xmlns:a16="http://schemas.microsoft.com/office/drawing/2014/main" id="{BED6AA56-1088-4986-AE53-866CBDB05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2452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7" name="Freeform 158">
                <a:extLst>
                  <a:ext uri="{FF2B5EF4-FFF2-40B4-BE49-F238E27FC236}">
                    <a16:creationId xmlns:a16="http://schemas.microsoft.com/office/drawing/2014/main" id="{D7DECD26-14DC-4FCB-A0E0-C675FDC17B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328"/>
                <a:ext cx="83" cy="55"/>
              </a:xfrm>
              <a:custGeom>
                <a:avLst/>
                <a:gdLst>
                  <a:gd name="T0" fmla="*/ 83 w 83"/>
                  <a:gd name="T1" fmla="*/ 55 h 55"/>
                  <a:gd name="T2" fmla="*/ 0 w 83"/>
                  <a:gd name="T3" fmla="*/ 28 h 55"/>
                  <a:gd name="T4" fmla="*/ 83 w 83"/>
                  <a:gd name="T5" fmla="*/ 0 h 55"/>
                  <a:gd name="T6" fmla="*/ 83 w 83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5">
                    <a:moveTo>
                      <a:pt x="83" y="55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5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8" name="Freeform 159">
                <a:extLst>
                  <a:ext uri="{FF2B5EF4-FFF2-40B4-BE49-F238E27FC236}">
                    <a16:creationId xmlns:a16="http://schemas.microsoft.com/office/drawing/2014/main" id="{D83C8AF4-737B-4E12-9048-7483326DA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2423"/>
                <a:ext cx="470" cy="374"/>
              </a:xfrm>
              <a:custGeom>
                <a:avLst/>
                <a:gdLst>
                  <a:gd name="T0" fmla="*/ 470 w 470"/>
                  <a:gd name="T1" fmla="*/ 374 h 374"/>
                  <a:gd name="T2" fmla="*/ 314 w 470"/>
                  <a:gd name="T3" fmla="*/ 374 h 374"/>
                  <a:gd name="T4" fmla="*/ 314 w 470"/>
                  <a:gd name="T5" fmla="*/ 0 h 374"/>
                  <a:gd name="T6" fmla="*/ 0 w 470"/>
                  <a:gd name="T7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374">
                    <a:moveTo>
                      <a:pt x="470" y="374"/>
                    </a:moveTo>
                    <a:lnTo>
                      <a:pt x="314" y="374"/>
                    </a:lnTo>
                    <a:lnTo>
                      <a:pt x="314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9" name="Freeform 160">
                <a:extLst>
                  <a:ext uri="{FF2B5EF4-FFF2-40B4-BE49-F238E27FC236}">
                    <a16:creationId xmlns:a16="http://schemas.microsoft.com/office/drawing/2014/main" id="{7F2DEF45-52CE-46B9-B677-21CC3F444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2769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0" name="Freeform 161">
                <a:extLst>
                  <a:ext uri="{FF2B5EF4-FFF2-40B4-BE49-F238E27FC236}">
                    <a16:creationId xmlns:a16="http://schemas.microsoft.com/office/drawing/2014/main" id="{DD1C28E4-C07A-4D8B-A24C-E5E7A2E7AE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395"/>
                <a:ext cx="83" cy="56"/>
              </a:xfrm>
              <a:custGeom>
                <a:avLst/>
                <a:gdLst>
                  <a:gd name="T0" fmla="*/ 83 w 83"/>
                  <a:gd name="T1" fmla="*/ 56 h 56"/>
                  <a:gd name="T2" fmla="*/ 0 w 83"/>
                  <a:gd name="T3" fmla="*/ 28 h 56"/>
                  <a:gd name="T4" fmla="*/ 83 w 83"/>
                  <a:gd name="T5" fmla="*/ 0 h 56"/>
                  <a:gd name="T6" fmla="*/ 83 w 83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6">
                    <a:moveTo>
                      <a:pt x="83" y="56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1" name="Freeform 162">
                <a:extLst>
                  <a:ext uri="{FF2B5EF4-FFF2-40B4-BE49-F238E27FC236}">
                    <a16:creationId xmlns:a16="http://schemas.microsoft.com/office/drawing/2014/main" id="{E18CED7F-BDB7-4CD1-A8AA-0C2FDA09B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2490"/>
                <a:ext cx="470" cy="624"/>
              </a:xfrm>
              <a:custGeom>
                <a:avLst/>
                <a:gdLst>
                  <a:gd name="T0" fmla="*/ 470 w 470"/>
                  <a:gd name="T1" fmla="*/ 624 h 624"/>
                  <a:gd name="T2" fmla="*/ 201 w 470"/>
                  <a:gd name="T3" fmla="*/ 624 h 624"/>
                  <a:gd name="T4" fmla="*/ 201 w 470"/>
                  <a:gd name="T5" fmla="*/ 0 h 624"/>
                  <a:gd name="T6" fmla="*/ 0 w 470"/>
                  <a:gd name="T7" fmla="*/ 0 h 6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624">
                    <a:moveTo>
                      <a:pt x="470" y="624"/>
                    </a:moveTo>
                    <a:lnTo>
                      <a:pt x="201" y="624"/>
                    </a:lnTo>
                    <a:lnTo>
                      <a:pt x="201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2" name="Freeform 163">
                <a:extLst>
                  <a:ext uri="{FF2B5EF4-FFF2-40B4-BE49-F238E27FC236}">
                    <a16:creationId xmlns:a16="http://schemas.microsoft.com/office/drawing/2014/main" id="{4319E8A5-258D-482C-936F-6FE966454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3086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3" name="Freeform 164">
                <a:extLst>
                  <a:ext uri="{FF2B5EF4-FFF2-40B4-BE49-F238E27FC236}">
                    <a16:creationId xmlns:a16="http://schemas.microsoft.com/office/drawing/2014/main" id="{7E56C136-9C3D-4FCD-AC56-25A5ECB41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463"/>
                <a:ext cx="83" cy="55"/>
              </a:xfrm>
              <a:custGeom>
                <a:avLst/>
                <a:gdLst>
                  <a:gd name="T0" fmla="*/ 83 w 83"/>
                  <a:gd name="T1" fmla="*/ 55 h 55"/>
                  <a:gd name="T2" fmla="*/ 0 w 83"/>
                  <a:gd name="T3" fmla="*/ 27 h 55"/>
                  <a:gd name="T4" fmla="*/ 83 w 83"/>
                  <a:gd name="T5" fmla="*/ 0 h 55"/>
                  <a:gd name="T6" fmla="*/ 83 w 83"/>
                  <a:gd name="T7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5">
                    <a:moveTo>
                      <a:pt x="83" y="55"/>
                    </a:moveTo>
                    <a:lnTo>
                      <a:pt x="0" y="27"/>
                    </a:lnTo>
                    <a:lnTo>
                      <a:pt x="83" y="0"/>
                    </a:lnTo>
                    <a:lnTo>
                      <a:pt x="83" y="55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4" name="Rectangle 165">
                <a:extLst>
                  <a:ext uri="{FF2B5EF4-FFF2-40B4-BE49-F238E27FC236}">
                    <a16:creationId xmlns:a16="http://schemas.microsoft.com/office/drawing/2014/main" id="{48C27A78-64A9-4CC8-9398-67F4E1C945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3300"/>
                <a:ext cx="969" cy="26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5" name="Rectangle 166">
                <a:extLst>
                  <a:ext uri="{FF2B5EF4-FFF2-40B4-BE49-F238E27FC236}">
                    <a16:creationId xmlns:a16="http://schemas.microsoft.com/office/drawing/2014/main" id="{2925A181-BA20-402A-9DEC-8551C4F8A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5" y="3300"/>
                <a:ext cx="969" cy="264"/>
              </a:xfrm>
              <a:prstGeom prst="rect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6" name="Rectangle 167">
                <a:extLst>
                  <a:ext uri="{FF2B5EF4-FFF2-40B4-BE49-F238E27FC236}">
                    <a16:creationId xmlns:a16="http://schemas.microsoft.com/office/drawing/2014/main" id="{203D3950-8505-4B93-8A92-EB703E681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22" y="3339"/>
                <a:ext cx="928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4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宋体" panose="02010600030101010101" pitchFamily="2" charset="-122"/>
                    <a:ea typeface="宋体" panose="02010600030101010101" pitchFamily="2" charset="-122"/>
                  </a:rPr>
                  <a:t>Beamline BLM</a:t>
                </a:r>
              </a:p>
            </p:txBody>
          </p:sp>
          <p:sp>
            <p:nvSpPr>
              <p:cNvPr id="487" name="Rectangle 168">
                <a:extLst>
                  <a:ext uri="{FF2B5EF4-FFF2-40B4-BE49-F238E27FC236}">
                    <a16:creationId xmlns:a16="http://schemas.microsoft.com/office/drawing/2014/main" id="{50064C01-98F1-4D90-98EE-1BE50D760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39" y="3313"/>
                <a:ext cx="64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8" name="Rectangle 169">
                <a:extLst>
                  <a:ext uri="{FF2B5EF4-FFF2-40B4-BE49-F238E27FC236}">
                    <a16:creationId xmlns:a16="http://schemas.microsoft.com/office/drawing/2014/main" id="{D07D8906-1EDD-432C-A246-5D57845F0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2" y="3313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9" name="Freeform 173">
                <a:extLst>
                  <a:ext uri="{FF2B5EF4-FFF2-40B4-BE49-F238E27FC236}">
                    <a16:creationId xmlns:a16="http://schemas.microsoft.com/office/drawing/2014/main" id="{D595682B-ED9C-4D26-B84F-04A9D7DBB3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4" y="1211"/>
                <a:ext cx="464" cy="883"/>
              </a:xfrm>
              <a:custGeom>
                <a:avLst/>
                <a:gdLst>
                  <a:gd name="T0" fmla="*/ 464 w 464"/>
                  <a:gd name="T1" fmla="*/ 0 h 883"/>
                  <a:gd name="T2" fmla="*/ 62 w 464"/>
                  <a:gd name="T3" fmla="*/ 0 h 883"/>
                  <a:gd name="T4" fmla="*/ 62 w 464"/>
                  <a:gd name="T5" fmla="*/ 883 h 883"/>
                  <a:gd name="T6" fmla="*/ 0 w 464"/>
                  <a:gd name="T7" fmla="*/ 883 h 8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4" h="883">
                    <a:moveTo>
                      <a:pt x="464" y="0"/>
                    </a:moveTo>
                    <a:lnTo>
                      <a:pt x="62" y="0"/>
                    </a:lnTo>
                    <a:lnTo>
                      <a:pt x="62" y="883"/>
                    </a:lnTo>
                    <a:lnTo>
                      <a:pt x="0" y="883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0" name="Freeform 174">
                <a:extLst>
                  <a:ext uri="{FF2B5EF4-FFF2-40B4-BE49-F238E27FC236}">
                    <a16:creationId xmlns:a16="http://schemas.microsoft.com/office/drawing/2014/main" id="{A59EDE30-554C-436D-84CD-4E5AD64886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1183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1" name="Freeform 175">
                <a:extLst>
                  <a:ext uri="{FF2B5EF4-FFF2-40B4-BE49-F238E27FC236}">
                    <a16:creationId xmlns:a16="http://schemas.microsoft.com/office/drawing/2014/main" id="{0EEE4811-1067-4EFC-ADC9-E55BA1A04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7" y="2066"/>
                <a:ext cx="84" cy="56"/>
              </a:xfrm>
              <a:custGeom>
                <a:avLst/>
                <a:gdLst>
                  <a:gd name="T0" fmla="*/ 84 w 84"/>
                  <a:gd name="T1" fmla="*/ 56 h 56"/>
                  <a:gd name="T2" fmla="*/ 0 w 84"/>
                  <a:gd name="T3" fmla="*/ 28 h 56"/>
                  <a:gd name="T4" fmla="*/ 84 w 84"/>
                  <a:gd name="T5" fmla="*/ 0 h 56"/>
                  <a:gd name="T6" fmla="*/ 84 w 84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84" y="56"/>
                    </a:moveTo>
                    <a:lnTo>
                      <a:pt x="0" y="28"/>
                    </a:lnTo>
                    <a:lnTo>
                      <a:pt x="84" y="0"/>
                    </a:lnTo>
                    <a:lnTo>
                      <a:pt x="84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2" name="Freeform 176">
                <a:extLst>
                  <a:ext uri="{FF2B5EF4-FFF2-40B4-BE49-F238E27FC236}">
                    <a16:creationId xmlns:a16="http://schemas.microsoft.com/office/drawing/2014/main" id="{DD90C338-FFD9-497C-A802-8F7B0AC70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" y="2552"/>
                <a:ext cx="470" cy="880"/>
              </a:xfrm>
              <a:custGeom>
                <a:avLst/>
                <a:gdLst>
                  <a:gd name="T0" fmla="*/ 470 w 470"/>
                  <a:gd name="T1" fmla="*/ 880 h 880"/>
                  <a:gd name="T2" fmla="*/ 68 w 470"/>
                  <a:gd name="T3" fmla="*/ 880 h 880"/>
                  <a:gd name="T4" fmla="*/ 68 w 470"/>
                  <a:gd name="T5" fmla="*/ 0 h 880"/>
                  <a:gd name="T6" fmla="*/ 0 w 470"/>
                  <a:gd name="T7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0" h="880">
                    <a:moveTo>
                      <a:pt x="470" y="880"/>
                    </a:moveTo>
                    <a:lnTo>
                      <a:pt x="68" y="880"/>
                    </a:lnTo>
                    <a:lnTo>
                      <a:pt x="68" y="0"/>
                    </a:lnTo>
                    <a:lnTo>
                      <a:pt x="0" y="0"/>
                    </a:lnTo>
                  </a:path>
                </a:pathLst>
              </a:custGeom>
              <a:noFill/>
              <a:ln w="28575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3" name="Freeform 177">
                <a:extLst>
                  <a:ext uri="{FF2B5EF4-FFF2-40B4-BE49-F238E27FC236}">
                    <a16:creationId xmlns:a16="http://schemas.microsoft.com/office/drawing/2014/main" id="{FE2BE9F7-6D2C-4C52-BAAD-171C8E8C7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1" y="3404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8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8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4" name="Freeform 178">
                <a:extLst>
                  <a:ext uri="{FF2B5EF4-FFF2-40B4-BE49-F238E27FC236}">
                    <a16:creationId xmlns:a16="http://schemas.microsoft.com/office/drawing/2014/main" id="{A63D424F-6F8E-4EC9-A84C-63CA00EB6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72" y="2524"/>
                <a:ext cx="83" cy="56"/>
              </a:xfrm>
              <a:custGeom>
                <a:avLst/>
                <a:gdLst>
                  <a:gd name="T0" fmla="*/ 83 w 83"/>
                  <a:gd name="T1" fmla="*/ 56 h 56"/>
                  <a:gd name="T2" fmla="*/ 0 w 83"/>
                  <a:gd name="T3" fmla="*/ 28 h 56"/>
                  <a:gd name="T4" fmla="*/ 83 w 83"/>
                  <a:gd name="T5" fmla="*/ 0 h 56"/>
                  <a:gd name="T6" fmla="*/ 83 w 83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56">
                    <a:moveTo>
                      <a:pt x="83" y="56"/>
                    </a:moveTo>
                    <a:lnTo>
                      <a:pt x="0" y="28"/>
                    </a:lnTo>
                    <a:lnTo>
                      <a:pt x="83" y="0"/>
                    </a:lnTo>
                    <a:lnTo>
                      <a:pt x="83" y="56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5" name="Oval 179">
                <a:extLst>
                  <a:ext uri="{FF2B5EF4-FFF2-40B4-BE49-F238E27FC236}">
                    <a16:creationId xmlns:a16="http://schemas.microsoft.com/office/drawing/2014/main" id="{BE8D5002-4FDF-4E18-AD68-522F4E128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8" y="1538"/>
                <a:ext cx="264" cy="26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6" name="Oval 180">
                <a:extLst>
                  <a:ext uri="{FF2B5EF4-FFF2-40B4-BE49-F238E27FC236}">
                    <a16:creationId xmlns:a16="http://schemas.microsoft.com/office/drawing/2014/main" id="{2D69F719-8585-4AF5-87D6-7841ECB2C7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8" y="1538"/>
                <a:ext cx="264" cy="264"/>
              </a:xfrm>
              <a:prstGeom prst="ellipse">
                <a:avLst/>
              </a:prstGeom>
              <a:noFill/>
              <a:ln w="14288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7" name="Rectangle 181">
                <a:extLst>
                  <a:ext uri="{FF2B5EF4-FFF2-40B4-BE49-F238E27FC236}">
                    <a16:creationId xmlns:a16="http://schemas.microsoft.com/office/drawing/2014/main" id="{102B9855-AC70-425E-B4CF-2347395FA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4" y="1612"/>
                <a:ext cx="193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TM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8" name="Line 182">
                <a:extLst>
                  <a:ext uri="{FF2B5EF4-FFF2-40B4-BE49-F238E27FC236}">
                    <a16:creationId xmlns:a16="http://schemas.microsoft.com/office/drawing/2014/main" id="{76F93530-DCAC-4D93-89EE-117FEBEAC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40" y="1802"/>
                <a:ext cx="0" cy="168"/>
              </a:xfrm>
              <a:prstGeom prst="line">
                <a:avLst/>
              </a:prstGeom>
              <a:noFill/>
              <a:ln w="28575" cap="rnd">
                <a:solidFill>
                  <a:srgbClr val="ED7D3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9" name="Freeform 183">
                <a:extLst>
                  <a:ext uri="{FF2B5EF4-FFF2-40B4-BE49-F238E27FC236}">
                    <a16:creationId xmlns:a16="http://schemas.microsoft.com/office/drawing/2014/main" id="{6F025DFE-9C9A-4293-860D-560CB3BC9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2" y="1963"/>
                <a:ext cx="56" cy="83"/>
              </a:xfrm>
              <a:custGeom>
                <a:avLst/>
                <a:gdLst>
                  <a:gd name="T0" fmla="*/ 56 w 56"/>
                  <a:gd name="T1" fmla="*/ 0 h 83"/>
                  <a:gd name="T2" fmla="*/ 28 w 56"/>
                  <a:gd name="T3" fmla="*/ 83 h 83"/>
                  <a:gd name="T4" fmla="*/ 0 w 56"/>
                  <a:gd name="T5" fmla="*/ 0 h 83"/>
                  <a:gd name="T6" fmla="*/ 56 w 56"/>
                  <a:gd name="T7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83">
                    <a:moveTo>
                      <a:pt x="56" y="0"/>
                    </a:moveTo>
                    <a:lnTo>
                      <a:pt x="28" y="83"/>
                    </a:lnTo>
                    <a:lnTo>
                      <a:pt x="0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0" name="Rectangle 184">
                <a:extLst>
                  <a:ext uri="{FF2B5EF4-FFF2-40B4-BE49-F238E27FC236}">
                    <a16:creationId xmlns:a16="http://schemas.microsoft.com/office/drawing/2014/main" id="{A8F1531C-DAB1-418E-A446-6B525C96F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1" y="1873"/>
                <a:ext cx="335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2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Timing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1" name="Line 185">
                <a:extLst>
                  <a:ext uri="{FF2B5EF4-FFF2-40B4-BE49-F238E27FC236}">
                    <a16:creationId xmlns:a16="http://schemas.microsoft.com/office/drawing/2014/main" id="{8355E802-8A2C-4FCF-8FD5-901FBD9F35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4" y="1583"/>
                <a:ext cx="57" cy="1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2" name="Freeform 186">
                <a:extLst>
                  <a:ext uri="{FF2B5EF4-FFF2-40B4-BE49-F238E27FC236}">
                    <a16:creationId xmlns:a16="http://schemas.microsoft.com/office/drawing/2014/main" id="{840D5A69-1365-455F-9E30-1CB572E2C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55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3" name="Line 187">
                <a:extLst>
                  <a:ext uri="{FF2B5EF4-FFF2-40B4-BE49-F238E27FC236}">
                    <a16:creationId xmlns:a16="http://schemas.microsoft.com/office/drawing/2014/main" id="{6E553773-2BFA-414E-91A5-6BF9D1264B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149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4" name="Freeform 188">
                <a:extLst>
                  <a:ext uri="{FF2B5EF4-FFF2-40B4-BE49-F238E27FC236}">
                    <a16:creationId xmlns:a16="http://schemas.microsoft.com/office/drawing/2014/main" id="{0629DF59-849E-441C-A516-FCD781DC5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465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7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7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5" name="Line 189">
                <a:extLst>
                  <a:ext uri="{FF2B5EF4-FFF2-40B4-BE49-F238E27FC236}">
                    <a16:creationId xmlns:a16="http://schemas.microsoft.com/office/drawing/2014/main" id="{97E00D1D-ABC0-4E5F-93AB-9528652720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168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6" name="Freeform 190">
                <a:extLst>
                  <a:ext uri="{FF2B5EF4-FFF2-40B4-BE49-F238E27FC236}">
                    <a16:creationId xmlns:a16="http://schemas.microsoft.com/office/drawing/2014/main" id="{F476B7A9-504E-4223-8F7A-ADA01E697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655"/>
                <a:ext cx="84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27 h 55"/>
                  <a:gd name="T4" fmla="*/ 0 w 84"/>
                  <a:gd name="T5" fmla="*/ 55 h 55"/>
                  <a:gd name="T6" fmla="*/ 0 w 84"/>
                  <a:gd name="T7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5">
                    <a:moveTo>
                      <a:pt x="0" y="0"/>
                    </a:moveTo>
                    <a:lnTo>
                      <a:pt x="84" y="27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7" name="Line 191">
                <a:extLst>
                  <a:ext uri="{FF2B5EF4-FFF2-40B4-BE49-F238E27FC236}">
                    <a16:creationId xmlns:a16="http://schemas.microsoft.com/office/drawing/2014/main" id="{1340E11B-31D4-49FE-ACB8-81A81BA40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1954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8" name="Freeform 192">
                <a:extLst>
                  <a:ext uri="{FF2B5EF4-FFF2-40B4-BE49-F238E27FC236}">
                    <a16:creationId xmlns:a16="http://schemas.microsoft.com/office/drawing/2014/main" id="{24B45280-E88B-41C0-8F78-999010816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926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9" name="Line 193">
                <a:extLst>
                  <a:ext uri="{FF2B5EF4-FFF2-40B4-BE49-F238E27FC236}">
                    <a16:creationId xmlns:a16="http://schemas.microsoft.com/office/drawing/2014/main" id="{E93F6945-84DE-43F7-A9CD-FBE6F03DE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4" y="1863"/>
                <a:ext cx="57" cy="1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0" name="Freeform 194">
                <a:extLst>
                  <a:ext uri="{FF2B5EF4-FFF2-40B4-BE49-F238E27FC236}">
                    <a16:creationId xmlns:a16="http://schemas.microsoft.com/office/drawing/2014/main" id="{3CADA8B8-5F65-4038-BD4C-480E12F4B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183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1" name="Line 195">
                <a:extLst>
                  <a:ext uri="{FF2B5EF4-FFF2-40B4-BE49-F238E27FC236}">
                    <a16:creationId xmlns:a16="http://schemas.microsoft.com/office/drawing/2014/main" id="{EC10A133-71F4-4F06-AAC4-3D46B19270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84" y="2053"/>
                <a:ext cx="57" cy="1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2" name="Freeform 196">
                <a:extLst>
                  <a:ext uri="{FF2B5EF4-FFF2-40B4-BE49-F238E27FC236}">
                    <a16:creationId xmlns:a16="http://schemas.microsoft.com/office/drawing/2014/main" id="{E92433B0-B2D8-47B1-96DB-317CFB3E7C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202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3" name="Line 197">
                <a:extLst>
                  <a:ext uri="{FF2B5EF4-FFF2-40B4-BE49-F238E27FC236}">
                    <a16:creationId xmlns:a16="http://schemas.microsoft.com/office/drawing/2014/main" id="{17D465AA-6BF5-4E14-9586-10C4F3C97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2314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4" name="Freeform 198">
                <a:extLst>
                  <a:ext uri="{FF2B5EF4-FFF2-40B4-BE49-F238E27FC236}">
                    <a16:creationId xmlns:a16="http://schemas.microsoft.com/office/drawing/2014/main" id="{6E804E2F-F05C-43C1-85B6-856EC3BF3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2286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7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7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5" name="Line 199">
                <a:extLst>
                  <a:ext uri="{FF2B5EF4-FFF2-40B4-BE49-F238E27FC236}">
                    <a16:creationId xmlns:a16="http://schemas.microsoft.com/office/drawing/2014/main" id="{75640685-2848-43EC-B273-6291AC2274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222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6" name="Freeform 200">
                <a:extLst>
                  <a:ext uri="{FF2B5EF4-FFF2-40B4-BE49-F238E27FC236}">
                    <a16:creationId xmlns:a16="http://schemas.microsoft.com/office/drawing/2014/main" id="{68B812DA-B59A-47D9-B420-AC983E31B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219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7" name="Line 201">
                <a:extLst>
                  <a:ext uri="{FF2B5EF4-FFF2-40B4-BE49-F238E27FC236}">
                    <a16:creationId xmlns:a16="http://schemas.microsoft.com/office/drawing/2014/main" id="{00EC2AFC-DF95-4C61-88FA-757E01136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241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8" name="Freeform 202">
                <a:extLst>
                  <a:ext uri="{FF2B5EF4-FFF2-40B4-BE49-F238E27FC236}">
                    <a16:creationId xmlns:a16="http://schemas.microsoft.com/office/drawing/2014/main" id="{F72418B0-8717-49CC-B78B-6E20BFF35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238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8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8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9" name="Line 203">
                <a:extLst>
                  <a:ext uri="{FF2B5EF4-FFF2-40B4-BE49-F238E27FC236}">
                    <a16:creationId xmlns:a16="http://schemas.microsoft.com/office/drawing/2014/main" id="{F06C4576-8422-455B-9E51-11644F4081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4" y="2673"/>
                <a:ext cx="57" cy="0"/>
              </a:xfrm>
              <a:prstGeom prst="line">
                <a:avLst/>
              </a:prstGeom>
              <a:noFill/>
              <a:ln w="28575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0" name="Freeform 204">
                <a:extLst>
                  <a:ext uri="{FF2B5EF4-FFF2-40B4-BE49-F238E27FC236}">
                    <a16:creationId xmlns:a16="http://schemas.microsoft.com/office/drawing/2014/main" id="{B78EB2D5-9BBE-4273-8449-59D916007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" y="2645"/>
                <a:ext cx="84" cy="56"/>
              </a:xfrm>
              <a:custGeom>
                <a:avLst/>
                <a:gdLst>
                  <a:gd name="T0" fmla="*/ 0 w 84"/>
                  <a:gd name="T1" fmla="*/ 0 h 56"/>
                  <a:gd name="T2" fmla="*/ 84 w 84"/>
                  <a:gd name="T3" fmla="*/ 27 h 56"/>
                  <a:gd name="T4" fmla="*/ 0 w 84"/>
                  <a:gd name="T5" fmla="*/ 56 h 56"/>
                  <a:gd name="T6" fmla="*/ 0 w 8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4" h="56">
                    <a:moveTo>
                      <a:pt x="0" y="0"/>
                    </a:moveTo>
                    <a:lnTo>
                      <a:pt x="84" y="27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86" name="Line 206">
              <a:extLst>
                <a:ext uri="{FF2B5EF4-FFF2-40B4-BE49-F238E27FC236}">
                  <a16:creationId xmlns:a16="http://schemas.microsoft.com/office/drawing/2014/main" id="{0D0597B7-8206-4C89-AA42-9488799292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" y="2582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7" name="Freeform 207">
              <a:extLst>
                <a:ext uri="{FF2B5EF4-FFF2-40B4-BE49-F238E27FC236}">
                  <a16:creationId xmlns:a16="http://schemas.microsoft.com/office/drawing/2014/main" id="{AE5D4A07-CD28-462B-AE73-D0D2A6AEB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2554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8" name="Line 208">
              <a:extLst>
                <a:ext uri="{FF2B5EF4-FFF2-40B4-BE49-F238E27FC236}">
                  <a16:creationId xmlns:a16="http://schemas.microsoft.com/office/drawing/2014/main" id="{BC26FF14-2EA2-417A-8EF7-F84253EB6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4" y="2772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9" name="Freeform 209">
              <a:extLst>
                <a:ext uri="{FF2B5EF4-FFF2-40B4-BE49-F238E27FC236}">
                  <a16:creationId xmlns:a16="http://schemas.microsoft.com/office/drawing/2014/main" id="{A69B05A6-0D34-413E-B3A3-053C7818D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2744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0" name="Line 210">
              <a:extLst>
                <a:ext uri="{FF2B5EF4-FFF2-40B4-BE49-F238E27FC236}">
                  <a16:creationId xmlns:a16="http://schemas.microsoft.com/office/drawing/2014/main" id="{4C7616F9-A4C7-4BF3-B48E-6F014B4B6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3010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1" name="Freeform 211">
              <a:extLst>
                <a:ext uri="{FF2B5EF4-FFF2-40B4-BE49-F238E27FC236}">
                  <a16:creationId xmlns:a16="http://schemas.microsoft.com/office/drawing/2014/main" id="{E8906109-2285-4AAC-BD64-C1C7EC743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2982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2" name="Line 212">
              <a:extLst>
                <a:ext uri="{FF2B5EF4-FFF2-40B4-BE49-F238E27FC236}">
                  <a16:creationId xmlns:a16="http://schemas.microsoft.com/office/drawing/2014/main" id="{7B7EDF6D-54E0-494E-BE5C-CBB810952A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2919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3" name="Freeform 213">
              <a:extLst>
                <a:ext uri="{FF2B5EF4-FFF2-40B4-BE49-F238E27FC236}">
                  <a16:creationId xmlns:a16="http://schemas.microsoft.com/office/drawing/2014/main" id="{323EBDA6-99F0-4493-A491-0A1003FCC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2891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4" name="Line 214">
              <a:extLst>
                <a:ext uri="{FF2B5EF4-FFF2-40B4-BE49-F238E27FC236}">
                  <a16:creationId xmlns:a16="http://schemas.microsoft.com/office/drawing/2014/main" id="{E1C80704-3129-4B37-AE17-78B44C77A9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3109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5" name="Freeform 215">
              <a:extLst>
                <a:ext uri="{FF2B5EF4-FFF2-40B4-BE49-F238E27FC236}">
                  <a16:creationId xmlns:a16="http://schemas.microsoft.com/office/drawing/2014/main" id="{604126AD-99A3-464C-BEE2-C314E9ED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3081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6" name="Line 216">
              <a:extLst>
                <a:ext uri="{FF2B5EF4-FFF2-40B4-BE49-F238E27FC236}">
                  <a16:creationId xmlns:a16="http://schemas.microsoft.com/office/drawing/2014/main" id="{2578B80C-7648-48DD-9EA1-AA053C716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3369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7" name="Freeform 217">
              <a:extLst>
                <a:ext uri="{FF2B5EF4-FFF2-40B4-BE49-F238E27FC236}">
                  <a16:creationId xmlns:a16="http://schemas.microsoft.com/office/drawing/2014/main" id="{77195016-6584-4AD1-A3A4-9273C9313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3341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8" name="Line 218">
              <a:extLst>
                <a:ext uri="{FF2B5EF4-FFF2-40B4-BE49-F238E27FC236}">
                  <a16:creationId xmlns:a16="http://schemas.microsoft.com/office/drawing/2014/main" id="{C08080CC-75BF-446A-B7F6-475DB6226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3278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9" name="Freeform 219">
              <a:extLst>
                <a:ext uri="{FF2B5EF4-FFF2-40B4-BE49-F238E27FC236}">
                  <a16:creationId xmlns:a16="http://schemas.microsoft.com/office/drawing/2014/main" id="{F9A045BD-50FE-47C2-9F33-653C8F1B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3250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0" name="Line 220">
              <a:extLst>
                <a:ext uri="{FF2B5EF4-FFF2-40B4-BE49-F238E27FC236}">
                  <a16:creationId xmlns:a16="http://schemas.microsoft.com/office/drawing/2014/main" id="{3793DECD-F47B-490F-BB66-F93A670C39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6" y="3468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1" name="Freeform 221">
              <a:extLst>
                <a:ext uri="{FF2B5EF4-FFF2-40B4-BE49-F238E27FC236}">
                  <a16:creationId xmlns:a16="http://schemas.microsoft.com/office/drawing/2014/main" id="{02F8C4A9-BC27-4327-AEC9-39AE18ED3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" y="3440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2" name="Line 222">
              <a:extLst>
                <a:ext uri="{FF2B5EF4-FFF2-40B4-BE49-F238E27FC236}">
                  <a16:creationId xmlns:a16="http://schemas.microsoft.com/office/drawing/2014/main" id="{BF84C84B-0919-4B9D-AD82-4A5E1386A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310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3" name="Freeform 223">
              <a:extLst>
                <a:ext uri="{FF2B5EF4-FFF2-40B4-BE49-F238E27FC236}">
                  <a16:creationId xmlns:a16="http://schemas.microsoft.com/office/drawing/2014/main" id="{EF944B00-422F-4686-8247-BB2CB29C7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" y="3076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3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4" name="Line 224">
              <a:extLst>
                <a:ext uri="{FF2B5EF4-FFF2-40B4-BE49-F238E27FC236}">
                  <a16:creationId xmlns:a16="http://schemas.microsoft.com/office/drawing/2014/main" id="{75E60558-C3AD-4A7A-9C3A-D73A4707B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3013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5" name="Freeform 225">
              <a:extLst>
                <a:ext uri="{FF2B5EF4-FFF2-40B4-BE49-F238E27FC236}">
                  <a16:creationId xmlns:a16="http://schemas.microsoft.com/office/drawing/2014/main" id="{A29C43F7-8A29-41F8-8085-4FC546FED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" y="2985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9 h 56"/>
                <a:gd name="T4" fmla="*/ 83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9"/>
                  </a:lnTo>
                  <a:lnTo>
                    <a:pt x="83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6" name="Line 226">
              <a:extLst>
                <a:ext uri="{FF2B5EF4-FFF2-40B4-BE49-F238E27FC236}">
                  <a16:creationId xmlns:a16="http://schemas.microsoft.com/office/drawing/2014/main" id="{9729CBCA-9981-41F2-993B-F10AA6B00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3203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7" name="Freeform 227">
              <a:extLst>
                <a:ext uri="{FF2B5EF4-FFF2-40B4-BE49-F238E27FC236}">
                  <a16:creationId xmlns:a16="http://schemas.microsoft.com/office/drawing/2014/main" id="{A3D22AD7-E243-4A79-AAA2-E18403A7B5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" y="3175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9 h 56"/>
                <a:gd name="T4" fmla="*/ 83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9"/>
                  </a:lnTo>
                  <a:lnTo>
                    <a:pt x="83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8" name="Line 228">
              <a:extLst>
                <a:ext uri="{FF2B5EF4-FFF2-40B4-BE49-F238E27FC236}">
                  <a16:creationId xmlns:a16="http://schemas.microsoft.com/office/drawing/2014/main" id="{80DF3E19-B281-4D6F-A98E-1C4770B7CD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44" y="3424"/>
              <a:ext cx="56" cy="1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9" name="Freeform 229">
              <a:extLst>
                <a:ext uri="{FF2B5EF4-FFF2-40B4-BE49-F238E27FC236}">
                  <a16:creationId xmlns:a16="http://schemas.microsoft.com/office/drawing/2014/main" id="{A452987D-DB4F-4EA3-B658-EE9387D4B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3397"/>
              <a:ext cx="84" cy="55"/>
            </a:xfrm>
            <a:custGeom>
              <a:avLst/>
              <a:gdLst>
                <a:gd name="T0" fmla="*/ 84 w 84"/>
                <a:gd name="T1" fmla="*/ 55 h 55"/>
                <a:gd name="T2" fmla="*/ 0 w 84"/>
                <a:gd name="T3" fmla="*/ 28 h 55"/>
                <a:gd name="T4" fmla="*/ 83 w 84"/>
                <a:gd name="T5" fmla="*/ 0 h 55"/>
                <a:gd name="T6" fmla="*/ 84 w 84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5">
                  <a:moveTo>
                    <a:pt x="84" y="55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4" y="55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0" name="Line 230">
              <a:extLst>
                <a:ext uri="{FF2B5EF4-FFF2-40B4-BE49-F238E27FC236}">
                  <a16:creationId xmlns:a16="http://schemas.microsoft.com/office/drawing/2014/main" id="{F8408A2D-C45B-4BDB-9C4F-6E4A714057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3334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1" name="Freeform 231">
              <a:extLst>
                <a:ext uri="{FF2B5EF4-FFF2-40B4-BE49-F238E27FC236}">
                  <a16:creationId xmlns:a16="http://schemas.microsoft.com/office/drawing/2014/main" id="{E76C21B6-7669-42C8-B0A3-27819BA1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3306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3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2" name="Line 232">
              <a:extLst>
                <a:ext uri="{FF2B5EF4-FFF2-40B4-BE49-F238E27FC236}">
                  <a16:creationId xmlns:a16="http://schemas.microsoft.com/office/drawing/2014/main" id="{F30B1BD4-CE1C-4FC6-A636-E415B6A42D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3524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3" name="Freeform 233">
              <a:extLst>
                <a:ext uri="{FF2B5EF4-FFF2-40B4-BE49-F238E27FC236}">
                  <a16:creationId xmlns:a16="http://schemas.microsoft.com/office/drawing/2014/main" id="{B9DBE431-0DA4-4C3D-AAF1-08D7A545E6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3496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3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4" name="Line 234">
              <a:extLst>
                <a:ext uri="{FF2B5EF4-FFF2-40B4-BE49-F238E27FC236}">
                  <a16:creationId xmlns:a16="http://schemas.microsoft.com/office/drawing/2014/main" id="{2872D038-7D40-414B-A8E0-CE4C0C5780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2475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5" name="Freeform 235">
              <a:extLst>
                <a:ext uri="{FF2B5EF4-FFF2-40B4-BE49-F238E27FC236}">
                  <a16:creationId xmlns:a16="http://schemas.microsoft.com/office/drawing/2014/main" id="{7F457BFC-260A-4DB1-99DB-1E7D3CD78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" y="2447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8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6" name="Line 236">
              <a:extLst>
                <a:ext uri="{FF2B5EF4-FFF2-40B4-BE49-F238E27FC236}">
                  <a16:creationId xmlns:a16="http://schemas.microsoft.com/office/drawing/2014/main" id="{AEF893C1-3E0D-498A-9CCA-7CD3CBFA13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238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7" name="Freeform 237">
              <a:extLst>
                <a:ext uri="{FF2B5EF4-FFF2-40B4-BE49-F238E27FC236}">
                  <a16:creationId xmlns:a16="http://schemas.microsoft.com/office/drawing/2014/main" id="{EB1E1FAD-ACD8-4C61-93D2-AAFA2E8BD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" y="2356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8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8" name="Line 238">
              <a:extLst>
                <a:ext uri="{FF2B5EF4-FFF2-40B4-BE49-F238E27FC236}">
                  <a16:creationId xmlns:a16="http://schemas.microsoft.com/office/drawing/2014/main" id="{B4581425-21A6-4270-B121-1D5801F01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4" y="257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9" name="Freeform 239">
              <a:extLst>
                <a:ext uri="{FF2B5EF4-FFF2-40B4-BE49-F238E27FC236}">
                  <a16:creationId xmlns:a16="http://schemas.microsoft.com/office/drawing/2014/main" id="{702F2B1F-F527-4A56-9A1A-88C56A622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" y="2546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8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0" name="Line 240">
              <a:extLst>
                <a:ext uri="{FF2B5EF4-FFF2-40B4-BE49-F238E27FC236}">
                  <a16:creationId xmlns:a16="http://schemas.microsoft.com/office/drawing/2014/main" id="{E29113EB-582B-406E-B8A3-CFA8F9C93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3" y="2795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1" name="Freeform 241">
              <a:extLst>
                <a:ext uri="{FF2B5EF4-FFF2-40B4-BE49-F238E27FC236}">
                  <a16:creationId xmlns:a16="http://schemas.microsoft.com/office/drawing/2014/main" id="{B56A21AD-FA6B-4C6C-8537-E6F60CC48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2767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8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2" name="Line 242">
              <a:extLst>
                <a:ext uri="{FF2B5EF4-FFF2-40B4-BE49-F238E27FC236}">
                  <a16:creationId xmlns:a16="http://schemas.microsoft.com/office/drawing/2014/main" id="{36014B3A-4F15-4C88-AB4D-FCADE67BE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3" y="270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3" name="Freeform 243">
              <a:extLst>
                <a:ext uri="{FF2B5EF4-FFF2-40B4-BE49-F238E27FC236}">
                  <a16:creationId xmlns:a16="http://schemas.microsoft.com/office/drawing/2014/main" id="{5CF754F0-7136-419B-ACA4-4A0C817ED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2676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9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9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4" name="Line 244">
              <a:extLst>
                <a:ext uri="{FF2B5EF4-FFF2-40B4-BE49-F238E27FC236}">
                  <a16:creationId xmlns:a16="http://schemas.microsoft.com/office/drawing/2014/main" id="{B9496B72-E418-406A-9C85-C8BD8B1947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3" y="289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5" name="Freeform 245">
              <a:extLst>
                <a:ext uri="{FF2B5EF4-FFF2-40B4-BE49-F238E27FC236}">
                  <a16:creationId xmlns:a16="http://schemas.microsoft.com/office/drawing/2014/main" id="{A4F65CFC-5508-4A3E-943E-78821F9C5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" y="2866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9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9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6" name="Line 246">
              <a:extLst>
                <a:ext uri="{FF2B5EF4-FFF2-40B4-BE49-F238E27FC236}">
                  <a16:creationId xmlns:a16="http://schemas.microsoft.com/office/drawing/2014/main" id="{6D57A05E-56AB-4696-9613-C478B4A4A8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2" y="1845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7" name="Freeform 247">
              <a:extLst>
                <a:ext uri="{FF2B5EF4-FFF2-40B4-BE49-F238E27FC236}">
                  <a16:creationId xmlns:a16="http://schemas.microsoft.com/office/drawing/2014/main" id="{35D1BACC-3EED-4978-92B1-EC36E974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" y="1818"/>
              <a:ext cx="83" cy="55"/>
            </a:xfrm>
            <a:custGeom>
              <a:avLst/>
              <a:gdLst>
                <a:gd name="T0" fmla="*/ 83 w 83"/>
                <a:gd name="T1" fmla="*/ 55 h 55"/>
                <a:gd name="T2" fmla="*/ 0 w 83"/>
                <a:gd name="T3" fmla="*/ 28 h 55"/>
                <a:gd name="T4" fmla="*/ 83 w 83"/>
                <a:gd name="T5" fmla="*/ 0 h 55"/>
                <a:gd name="T6" fmla="*/ 83 w 83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5">
                  <a:moveTo>
                    <a:pt x="83" y="55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5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8" name="Line 248">
              <a:extLst>
                <a:ext uri="{FF2B5EF4-FFF2-40B4-BE49-F238E27FC236}">
                  <a16:creationId xmlns:a16="http://schemas.microsoft.com/office/drawing/2014/main" id="{1DA225C1-1BBC-470A-86F5-D213D4A39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2" y="175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9" name="Freeform 249">
              <a:extLst>
                <a:ext uri="{FF2B5EF4-FFF2-40B4-BE49-F238E27FC236}">
                  <a16:creationId xmlns:a16="http://schemas.microsoft.com/office/drawing/2014/main" id="{EAEC2A17-2FAF-44D9-BC8F-B70D3C327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" y="1727"/>
              <a:ext cx="83" cy="55"/>
            </a:xfrm>
            <a:custGeom>
              <a:avLst/>
              <a:gdLst>
                <a:gd name="T0" fmla="*/ 83 w 83"/>
                <a:gd name="T1" fmla="*/ 55 h 55"/>
                <a:gd name="T2" fmla="*/ 0 w 83"/>
                <a:gd name="T3" fmla="*/ 28 h 55"/>
                <a:gd name="T4" fmla="*/ 83 w 83"/>
                <a:gd name="T5" fmla="*/ 0 h 55"/>
                <a:gd name="T6" fmla="*/ 83 w 83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5">
                  <a:moveTo>
                    <a:pt x="83" y="55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5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0" name="Line 250">
              <a:extLst>
                <a:ext uri="{FF2B5EF4-FFF2-40B4-BE49-F238E27FC236}">
                  <a16:creationId xmlns:a16="http://schemas.microsoft.com/office/drawing/2014/main" id="{24ECF9F6-49F0-4C48-A22C-A2729054E8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2" y="1944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1" name="Freeform 251">
              <a:extLst>
                <a:ext uri="{FF2B5EF4-FFF2-40B4-BE49-F238E27FC236}">
                  <a16:creationId xmlns:a16="http://schemas.microsoft.com/office/drawing/2014/main" id="{2C51BAB2-403D-4827-85E2-AE51E12F1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" y="1917"/>
              <a:ext cx="83" cy="55"/>
            </a:xfrm>
            <a:custGeom>
              <a:avLst/>
              <a:gdLst>
                <a:gd name="T0" fmla="*/ 83 w 83"/>
                <a:gd name="T1" fmla="*/ 55 h 55"/>
                <a:gd name="T2" fmla="*/ 0 w 83"/>
                <a:gd name="T3" fmla="*/ 28 h 55"/>
                <a:gd name="T4" fmla="*/ 83 w 83"/>
                <a:gd name="T5" fmla="*/ 0 h 55"/>
                <a:gd name="T6" fmla="*/ 83 w 83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5">
                  <a:moveTo>
                    <a:pt x="83" y="55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5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2" name="Line 252">
              <a:extLst>
                <a:ext uri="{FF2B5EF4-FFF2-40B4-BE49-F238E27FC236}">
                  <a16:creationId xmlns:a16="http://schemas.microsoft.com/office/drawing/2014/main" id="{8B745C79-9B72-4A27-AC7B-7BE7B07812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1" y="2160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3" name="Freeform 253">
              <a:extLst>
                <a:ext uri="{FF2B5EF4-FFF2-40B4-BE49-F238E27FC236}">
                  <a16:creationId xmlns:a16="http://schemas.microsoft.com/office/drawing/2014/main" id="{B2585E50-F1F5-43DA-B45F-6D2F08C00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" y="2132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8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4" name="Line 254">
              <a:extLst>
                <a:ext uri="{FF2B5EF4-FFF2-40B4-BE49-F238E27FC236}">
                  <a16:creationId xmlns:a16="http://schemas.microsoft.com/office/drawing/2014/main" id="{41E837F2-2835-46C7-816A-2C8F2F220D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1" y="2069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5" name="Freeform 255">
              <a:extLst>
                <a:ext uri="{FF2B5EF4-FFF2-40B4-BE49-F238E27FC236}">
                  <a16:creationId xmlns:a16="http://schemas.microsoft.com/office/drawing/2014/main" id="{D2B6A8DB-7CC9-47DA-AB60-7D9E3F43A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" y="2041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9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9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6" name="Line 256">
              <a:extLst>
                <a:ext uri="{FF2B5EF4-FFF2-40B4-BE49-F238E27FC236}">
                  <a16:creationId xmlns:a16="http://schemas.microsoft.com/office/drawing/2014/main" id="{9F32D915-76B0-44AA-9949-1B8C18B49B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1" y="2259"/>
              <a:ext cx="57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7" name="Freeform 257">
              <a:extLst>
                <a:ext uri="{FF2B5EF4-FFF2-40B4-BE49-F238E27FC236}">
                  <a16:creationId xmlns:a16="http://schemas.microsoft.com/office/drawing/2014/main" id="{CB0178FD-77C4-4DD8-96D9-A7DD88320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" y="2231"/>
              <a:ext cx="83" cy="56"/>
            </a:xfrm>
            <a:custGeom>
              <a:avLst/>
              <a:gdLst>
                <a:gd name="T0" fmla="*/ 83 w 83"/>
                <a:gd name="T1" fmla="*/ 56 h 56"/>
                <a:gd name="T2" fmla="*/ 0 w 83"/>
                <a:gd name="T3" fmla="*/ 29 h 56"/>
                <a:gd name="T4" fmla="*/ 83 w 83"/>
                <a:gd name="T5" fmla="*/ 0 h 56"/>
                <a:gd name="T6" fmla="*/ 83 w 83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56">
                  <a:moveTo>
                    <a:pt x="83" y="56"/>
                  </a:moveTo>
                  <a:lnTo>
                    <a:pt x="0" y="29"/>
                  </a:lnTo>
                  <a:lnTo>
                    <a:pt x="83" y="0"/>
                  </a:lnTo>
                  <a:lnTo>
                    <a:pt x="83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8" name="Line 258">
              <a:extLst>
                <a:ext uri="{FF2B5EF4-FFF2-40B4-BE49-F238E27FC236}">
                  <a16:creationId xmlns:a16="http://schemas.microsoft.com/office/drawing/2014/main" id="{1FB46E3F-6E5D-401D-8E03-CF5F8EAE3C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42" y="1210"/>
              <a:ext cx="56" cy="1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9" name="Freeform 259">
              <a:extLst>
                <a:ext uri="{FF2B5EF4-FFF2-40B4-BE49-F238E27FC236}">
                  <a16:creationId xmlns:a16="http://schemas.microsoft.com/office/drawing/2014/main" id="{E4C87FA3-07A3-4CA7-8E17-45DC13D3E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" y="1183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4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0" name="Line 260">
              <a:extLst>
                <a:ext uri="{FF2B5EF4-FFF2-40B4-BE49-F238E27FC236}">
                  <a16:creationId xmlns:a16="http://schemas.microsoft.com/office/drawing/2014/main" id="{7B1760A0-C379-4819-A8F6-D56650256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2" y="1120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1" name="Freeform 261">
              <a:extLst>
                <a:ext uri="{FF2B5EF4-FFF2-40B4-BE49-F238E27FC236}">
                  <a16:creationId xmlns:a16="http://schemas.microsoft.com/office/drawing/2014/main" id="{030539F4-FA24-47D5-9E20-25EA370E0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" y="1092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4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2" name="Line 262">
              <a:extLst>
                <a:ext uri="{FF2B5EF4-FFF2-40B4-BE49-F238E27FC236}">
                  <a16:creationId xmlns:a16="http://schemas.microsoft.com/office/drawing/2014/main" id="{584CA6E6-1D0C-4E27-98C7-3085A88D7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2" y="1310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3" name="Freeform 263">
              <a:extLst>
                <a:ext uri="{FF2B5EF4-FFF2-40B4-BE49-F238E27FC236}">
                  <a16:creationId xmlns:a16="http://schemas.microsoft.com/office/drawing/2014/main" id="{F1B9CF6D-15B3-48F6-9869-887FE75AB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" y="1282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4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4" name="Line 264">
              <a:extLst>
                <a:ext uri="{FF2B5EF4-FFF2-40B4-BE49-F238E27FC236}">
                  <a16:creationId xmlns:a16="http://schemas.microsoft.com/office/drawing/2014/main" id="{E3F29120-7820-4BCC-A992-AD043C2E0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41" y="1525"/>
              <a:ext cx="56" cy="0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5" name="Freeform 265">
              <a:extLst>
                <a:ext uri="{FF2B5EF4-FFF2-40B4-BE49-F238E27FC236}">
                  <a16:creationId xmlns:a16="http://schemas.microsoft.com/office/drawing/2014/main" id="{CEF4FD12-1293-4723-B3EF-F39BADFC6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" y="1498"/>
              <a:ext cx="84" cy="55"/>
            </a:xfrm>
            <a:custGeom>
              <a:avLst/>
              <a:gdLst>
                <a:gd name="T0" fmla="*/ 84 w 84"/>
                <a:gd name="T1" fmla="*/ 55 h 55"/>
                <a:gd name="T2" fmla="*/ 0 w 84"/>
                <a:gd name="T3" fmla="*/ 28 h 55"/>
                <a:gd name="T4" fmla="*/ 84 w 84"/>
                <a:gd name="T5" fmla="*/ 0 h 55"/>
                <a:gd name="T6" fmla="*/ 84 w 84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5">
                  <a:moveTo>
                    <a:pt x="84" y="55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5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6" name="Line 266">
              <a:extLst>
                <a:ext uri="{FF2B5EF4-FFF2-40B4-BE49-F238E27FC236}">
                  <a16:creationId xmlns:a16="http://schemas.microsoft.com/office/drawing/2014/main" id="{8BE9A837-44E4-44A4-99E5-D02ADE96E6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41" y="1434"/>
              <a:ext cx="56" cy="1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7" name="Freeform 267">
              <a:extLst>
                <a:ext uri="{FF2B5EF4-FFF2-40B4-BE49-F238E27FC236}">
                  <a16:creationId xmlns:a16="http://schemas.microsoft.com/office/drawing/2014/main" id="{144FE64A-9121-4AF3-93B9-F6707149D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" y="1407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4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8" name="Line 268">
              <a:extLst>
                <a:ext uri="{FF2B5EF4-FFF2-40B4-BE49-F238E27FC236}">
                  <a16:creationId xmlns:a16="http://schemas.microsoft.com/office/drawing/2014/main" id="{DEDB41C1-8461-4C52-9671-B6AC9B23A4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41" y="1624"/>
              <a:ext cx="56" cy="1"/>
            </a:xfrm>
            <a:prstGeom prst="line">
              <a:avLst/>
            </a:prstGeom>
            <a:noFill/>
            <a:ln w="28575" cap="rnd">
              <a:solidFill>
                <a:srgbClr val="FEC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9" name="Freeform 269">
              <a:extLst>
                <a:ext uri="{FF2B5EF4-FFF2-40B4-BE49-F238E27FC236}">
                  <a16:creationId xmlns:a16="http://schemas.microsoft.com/office/drawing/2014/main" id="{B43D752A-A184-4864-9157-9E5584803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" y="1597"/>
              <a:ext cx="84" cy="55"/>
            </a:xfrm>
            <a:custGeom>
              <a:avLst/>
              <a:gdLst>
                <a:gd name="T0" fmla="*/ 84 w 84"/>
                <a:gd name="T1" fmla="*/ 55 h 55"/>
                <a:gd name="T2" fmla="*/ 0 w 84"/>
                <a:gd name="T3" fmla="*/ 28 h 55"/>
                <a:gd name="T4" fmla="*/ 84 w 84"/>
                <a:gd name="T5" fmla="*/ 0 h 55"/>
                <a:gd name="T6" fmla="*/ 84 w 84"/>
                <a:gd name="T7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5">
                  <a:moveTo>
                    <a:pt x="84" y="55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5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0" name="Line 270">
              <a:extLst>
                <a:ext uri="{FF2B5EF4-FFF2-40B4-BE49-F238E27FC236}">
                  <a16:creationId xmlns:a16="http://schemas.microsoft.com/office/drawing/2014/main" id="{853F52C5-C20C-4BD6-B5E0-5816E42CA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57" y="2179"/>
              <a:ext cx="485" cy="0"/>
            </a:xfrm>
            <a:prstGeom prst="line">
              <a:avLst/>
            </a:prstGeom>
            <a:noFill/>
            <a:ln w="28575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1" name="Freeform 271">
              <a:extLst>
                <a:ext uri="{FF2B5EF4-FFF2-40B4-BE49-F238E27FC236}">
                  <a16:creationId xmlns:a16="http://schemas.microsoft.com/office/drawing/2014/main" id="{FC5C2DBF-ACC3-4BBF-9710-71F441746E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0" y="2151"/>
              <a:ext cx="84" cy="56"/>
            </a:xfrm>
            <a:custGeom>
              <a:avLst/>
              <a:gdLst>
                <a:gd name="T0" fmla="*/ 84 w 84"/>
                <a:gd name="T1" fmla="*/ 56 h 56"/>
                <a:gd name="T2" fmla="*/ 0 w 84"/>
                <a:gd name="T3" fmla="*/ 28 h 56"/>
                <a:gd name="T4" fmla="*/ 84 w 84"/>
                <a:gd name="T5" fmla="*/ 0 h 56"/>
                <a:gd name="T6" fmla="*/ 84 w 84"/>
                <a:gd name="T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84" y="56"/>
                  </a:moveTo>
                  <a:lnTo>
                    <a:pt x="0" y="28"/>
                  </a:lnTo>
                  <a:lnTo>
                    <a:pt x="84" y="0"/>
                  </a:lnTo>
                  <a:lnTo>
                    <a:pt x="84" y="5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2" name="Line 272">
              <a:extLst>
                <a:ext uri="{FF2B5EF4-FFF2-40B4-BE49-F238E27FC236}">
                  <a16:creationId xmlns:a16="http://schemas.microsoft.com/office/drawing/2014/main" id="{835B969B-2EE5-4189-959E-10C7DBA2A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0" y="2443"/>
              <a:ext cx="485" cy="0"/>
            </a:xfrm>
            <a:prstGeom prst="line">
              <a:avLst/>
            </a:prstGeom>
            <a:noFill/>
            <a:ln w="28575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3" name="Freeform 273">
              <a:extLst>
                <a:ext uri="{FF2B5EF4-FFF2-40B4-BE49-F238E27FC236}">
                  <a16:creationId xmlns:a16="http://schemas.microsoft.com/office/drawing/2014/main" id="{9B88D671-F8C9-4956-9DE1-B920D90B2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8" y="2415"/>
              <a:ext cx="84" cy="56"/>
            </a:xfrm>
            <a:custGeom>
              <a:avLst/>
              <a:gdLst>
                <a:gd name="T0" fmla="*/ 0 w 84"/>
                <a:gd name="T1" fmla="*/ 0 h 56"/>
                <a:gd name="T2" fmla="*/ 84 w 84"/>
                <a:gd name="T3" fmla="*/ 28 h 56"/>
                <a:gd name="T4" fmla="*/ 0 w 84"/>
                <a:gd name="T5" fmla="*/ 56 h 56"/>
                <a:gd name="T6" fmla="*/ 0 w 84"/>
                <a:gd name="T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" h="56">
                  <a:moveTo>
                    <a:pt x="0" y="0"/>
                  </a:moveTo>
                  <a:lnTo>
                    <a:pt x="84" y="28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522" name="TextBox 521">
            <a:extLst>
              <a:ext uri="{FF2B5EF4-FFF2-40B4-BE49-F238E27FC236}">
                <a16:creationId xmlns:a16="http://schemas.microsoft.com/office/drawing/2014/main" id="{57B77D4C-B6DF-4939-8EAF-B6B871EA0954}"/>
              </a:ext>
            </a:extLst>
          </p:cNvPr>
          <p:cNvSpPr txBox="1"/>
          <p:nvPr/>
        </p:nvSpPr>
        <p:spPr>
          <a:xfrm>
            <a:off x="3886201" y="4389438"/>
            <a:ext cx="2217737" cy="4580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defPPr>
              <a:defRPr lang="zh-CN"/>
            </a:defPPr>
            <a:lvl1pPr marL="0" indent="0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Wingdings" pitchFamily="2" charset="2"/>
              <a:buNone/>
              <a:defRPr sz="180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altLang="zh-CN" dirty="0"/>
              <a:t>interlock logic output</a:t>
            </a:r>
            <a:endParaRPr lang="zh-CN" altLang="en-US" dirty="0"/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88659598-E67D-4732-95D2-341C2AE07075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New architecture for CSNS-II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2243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5639B456-6827-406D-8550-7E28539E3B53}"/>
              </a:ext>
            </a:extLst>
          </p:cNvPr>
          <p:cNvSpPr txBox="1"/>
          <p:nvPr/>
        </p:nvSpPr>
        <p:spPr>
          <a:xfrm>
            <a:off x="1465116" y="1896611"/>
            <a:ext cx="110395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Total time from beam loss to chopper timing shutdown.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58FCF8-F4B1-49A1-86B3-67801E2E202D}"/>
              </a:ext>
            </a:extLst>
          </p:cNvPr>
          <p:cNvSpPr txBox="1"/>
          <p:nvPr/>
        </p:nvSpPr>
        <p:spPr>
          <a:xfrm>
            <a:off x="1465116" y="1556792"/>
            <a:ext cx="11039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Total time from beam loss to RFQ power reduction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3.6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176C6D-894B-465B-BECE-680839DFF1E6}"/>
              </a:ext>
            </a:extLst>
          </p:cNvPr>
          <p:cNvSpPr txBox="1"/>
          <p:nvPr/>
        </p:nvSpPr>
        <p:spPr>
          <a:xfrm>
            <a:off x="1465116" y="2236430"/>
            <a:ext cx="104635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Total time from beam loss to shutdown timing of the ion source extraction power supply.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4.5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μs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64B5FB50-AB58-4218-888D-A2766B94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0297144" cy="461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Response time estimation in </a:t>
            </a:r>
            <a:r>
              <a:rPr lang="en-US" altLang="zh-CN" sz="2400" b="1" dirty="0" err="1">
                <a:solidFill>
                  <a:srgbClr val="FF0000"/>
                </a:solidFill>
                <a:ea typeface="微软雅黑" panose="020B0503020204020204" pitchFamily="34" charset="-122"/>
              </a:rPr>
              <a:t>Linac</a:t>
            </a:r>
            <a:r>
              <a:rPr lang="en-US" altLang="zh-CN" sz="2400" dirty="0"/>
              <a:t>(</a:t>
            </a:r>
            <a:r>
              <a:rPr lang="en-US" altLang="zh-CN" sz="24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including fiber-optic transmission delay</a:t>
            </a:r>
            <a:r>
              <a:rPr lang="en-US" altLang="zh-CN" sz="2400" dirty="0"/>
              <a:t>)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07BD4B8-57B1-4D8D-A722-F1C99E786F43}"/>
              </a:ext>
            </a:extLst>
          </p:cNvPr>
          <p:cNvSpPr/>
          <p:nvPr/>
        </p:nvSpPr>
        <p:spPr>
          <a:xfrm>
            <a:off x="1249091" y="1712153"/>
            <a:ext cx="257621" cy="713004"/>
          </a:xfrm>
          <a:prstGeom prst="leftBrace">
            <a:avLst>
              <a:gd name="adj1" fmla="val 2650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D9CB78B-2387-459E-9D96-19E0F0D7B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61" y="4931196"/>
            <a:ext cx="1440160" cy="773862"/>
          </a:xfrm>
          <a:prstGeom prst="rect">
            <a:avLst/>
          </a:prstGeom>
        </p:spPr>
      </p:pic>
      <p:grpSp>
        <p:nvGrpSpPr>
          <p:cNvPr id="18" name="Group 4">
            <a:extLst>
              <a:ext uri="{FF2B5EF4-FFF2-40B4-BE49-F238E27FC236}">
                <a16:creationId xmlns:a16="http://schemas.microsoft.com/office/drawing/2014/main" id="{BF3DEF08-BCBF-4954-9E1C-AECC3877E61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27303" y="2677770"/>
            <a:ext cx="10158186" cy="4279622"/>
            <a:chOff x="1063" y="1720"/>
            <a:chExt cx="5794" cy="2441"/>
          </a:xfrm>
        </p:grpSpPr>
        <p:sp>
          <p:nvSpPr>
            <p:cNvPr id="19" name="AutoShape 3">
              <a:extLst>
                <a:ext uri="{FF2B5EF4-FFF2-40B4-BE49-F238E27FC236}">
                  <a16:creationId xmlns:a16="http://schemas.microsoft.com/office/drawing/2014/main" id="{A345A288-88AE-47EA-95F2-5B131D9FA84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63" y="1762"/>
              <a:ext cx="5636" cy="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grpSp>
          <p:nvGrpSpPr>
            <p:cNvPr id="20" name="Group 205">
              <a:extLst>
                <a:ext uri="{FF2B5EF4-FFF2-40B4-BE49-F238E27FC236}">
                  <a16:creationId xmlns:a16="http://schemas.microsoft.com/office/drawing/2014/main" id="{E4885261-E0F7-42D5-B467-AB6F92F4A2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08" y="1720"/>
              <a:ext cx="5149" cy="2337"/>
              <a:chOff x="1708" y="1720"/>
              <a:chExt cx="5149" cy="2337"/>
            </a:xfrm>
          </p:grpSpPr>
          <p:sp>
            <p:nvSpPr>
              <p:cNvPr id="44" name="Line 5">
                <a:extLst>
                  <a:ext uri="{FF2B5EF4-FFF2-40B4-BE49-F238E27FC236}">
                    <a16:creationId xmlns:a16="http://schemas.microsoft.com/office/drawing/2014/main" id="{8B2BE43A-F626-4DC2-B65E-061391129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4" y="2759"/>
                <a:ext cx="0" cy="640"/>
              </a:xfrm>
              <a:prstGeom prst="line">
                <a:avLst/>
              </a:prstGeom>
              <a:noFill/>
              <a:ln w="25400" cap="rnd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AED019D4-DC31-47E4-83C3-67ABF87B0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1" y="3393"/>
                <a:ext cx="47" cy="71"/>
              </a:xfrm>
              <a:custGeom>
                <a:avLst/>
                <a:gdLst>
                  <a:gd name="T0" fmla="*/ 47 w 47"/>
                  <a:gd name="T1" fmla="*/ 0 h 71"/>
                  <a:gd name="T2" fmla="*/ 23 w 47"/>
                  <a:gd name="T3" fmla="*/ 71 h 71"/>
                  <a:gd name="T4" fmla="*/ 0 w 47"/>
                  <a:gd name="T5" fmla="*/ 0 h 71"/>
                  <a:gd name="T6" fmla="*/ 47 w 47"/>
                  <a:gd name="T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71">
                    <a:moveTo>
                      <a:pt x="47" y="0"/>
                    </a:moveTo>
                    <a:lnTo>
                      <a:pt x="23" y="71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7">
                <a:extLst>
                  <a:ext uri="{FF2B5EF4-FFF2-40B4-BE49-F238E27FC236}">
                    <a16:creationId xmlns:a16="http://schemas.microsoft.com/office/drawing/2014/main" id="{01747DB9-00C3-4760-A85A-6DBDB82FB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8" y="3444"/>
                <a:ext cx="157" cy="118"/>
              </a:xfrm>
              <a:custGeom>
                <a:avLst/>
                <a:gdLst>
                  <a:gd name="T0" fmla="*/ 157 w 157"/>
                  <a:gd name="T1" fmla="*/ 0 h 118"/>
                  <a:gd name="T2" fmla="*/ 146 w 157"/>
                  <a:gd name="T3" fmla="*/ 7 h 118"/>
                  <a:gd name="T4" fmla="*/ 131 w 157"/>
                  <a:gd name="T5" fmla="*/ 18 h 118"/>
                  <a:gd name="T6" fmla="*/ 112 w 157"/>
                  <a:gd name="T7" fmla="*/ 31 h 118"/>
                  <a:gd name="T8" fmla="*/ 90 w 157"/>
                  <a:gd name="T9" fmla="*/ 48 h 118"/>
                  <a:gd name="T10" fmla="*/ 64 w 157"/>
                  <a:gd name="T11" fmla="*/ 68 h 118"/>
                  <a:gd name="T12" fmla="*/ 34 w 157"/>
                  <a:gd name="T13" fmla="*/ 91 h 118"/>
                  <a:gd name="T14" fmla="*/ 0 w 157"/>
                  <a:gd name="T15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7" h="118">
                    <a:moveTo>
                      <a:pt x="157" y="0"/>
                    </a:moveTo>
                    <a:lnTo>
                      <a:pt x="146" y="7"/>
                    </a:lnTo>
                    <a:lnTo>
                      <a:pt x="131" y="18"/>
                    </a:lnTo>
                    <a:lnTo>
                      <a:pt x="112" y="31"/>
                    </a:lnTo>
                    <a:lnTo>
                      <a:pt x="90" y="48"/>
                    </a:lnTo>
                    <a:lnTo>
                      <a:pt x="64" y="68"/>
                    </a:lnTo>
                    <a:lnTo>
                      <a:pt x="34" y="91"/>
                    </a:lnTo>
                    <a:lnTo>
                      <a:pt x="0" y="118"/>
                    </a:lnTo>
                  </a:path>
                </a:pathLst>
              </a:custGeom>
              <a:noFill/>
              <a:ln w="555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Line 8">
                <a:extLst>
                  <a:ext uri="{FF2B5EF4-FFF2-40B4-BE49-F238E27FC236}">
                    <a16:creationId xmlns:a16="http://schemas.microsoft.com/office/drawing/2014/main" id="{A3409088-E5D1-4916-A10F-289F87B9E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59" y="3562"/>
                <a:ext cx="3268" cy="0"/>
              </a:xfrm>
              <a:prstGeom prst="line">
                <a:avLst/>
              </a:prstGeom>
              <a:noFill/>
              <a:ln w="55563" cap="rnd">
                <a:solidFill>
                  <a:srgbClr val="5B9BD5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9">
                <a:extLst>
                  <a:ext uri="{FF2B5EF4-FFF2-40B4-BE49-F238E27FC236}">
                    <a16:creationId xmlns:a16="http://schemas.microsoft.com/office/drawing/2014/main" id="{1A998829-D418-44EA-B303-D17F763F3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5" y="3264"/>
                <a:ext cx="101" cy="180"/>
              </a:xfrm>
              <a:custGeom>
                <a:avLst/>
                <a:gdLst>
                  <a:gd name="T0" fmla="*/ 101 w 101"/>
                  <a:gd name="T1" fmla="*/ 0 h 180"/>
                  <a:gd name="T2" fmla="*/ 79 w 101"/>
                  <a:gd name="T3" fmla="*/ 42 h 180"/>
                  <a:gd name="T4" fmla="*/ 55 w 101"/>
                  <a:gd name="T5" fmla="*/ 86 h 180"/>
                  <a:gd name="T6" fmla="*/ 28 w 101"/>
                  <a:gd name="T7" fmla="*/ 132 h 180"/>
                  <a:gd name="T8" fmla="*/ 0 w 101"/>
                  <a:gd name="T9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80">
                    <a:moveTo>
                      <a:pt x="101" y="0"/>
                    </a:moveTo>
                    <a:lnTo>
                      <a:pt x="79" y="42"/>
                    </a:lnTo>
                    <a:lnTo>
                      <a:pt x="55" y="86"/>
                    </a:lnTo>
                    <a:lnTo>
                      <a:pt x="28" y="132"/>
                    </a:lnTo>
                    <a:lnTo>
                      <a:pt x="0" y="180"/>
                    </a:lnTo>
                  </a:path>
                </a:pathLst>
              </a:custGeom>
              <a:noFill/>
              <a:ln w="55563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887727A0-DE57-43C6-988A-EDAA6902CC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633"/>
                <a:ext cx="352" cy="39"/>
              </a:xfrm>
              <a:custGeom>
                <a:avLst/>
                <a:gdLst>
                  <a:gd name="T0" fmla="*/ 313 w 352"/>
                  <a:gd name="T1" fmla="*/ 0 h 39"/>
                  <a:gd name="T2" fmla="*/ 0 w 352"/>
                  <a:gd name="T3" fmla="*/ 0 h 39"/>
                  <a:gd name="T4" fmla="*/ 39 w 352"/>
                  <a:gd name="T5" fmla="*/ 39 h 39"/>
                  <a:gd name="T6" fmla="*/ 352 w 352"/>
                  <a:gd name="T7" fmla="*/ 39 h 39"/>
                  <a:gd name="T8" fmla="*/ 313 w 35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39">
                    <a:moveTo>
                      <a:pt x="313" y="0"/>
                    </a:moveTo>
                    <a:lnTo>
                      <a:pt x="0" y="0"/>
                    </a:lnTo>
                    <a:lnTo>
                      <a:pt x="39" y="39"/>
                    </a:lnTo>
                    <a:lnTo>
                      <a:pt x="352" y="39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rgbClr val="538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45D064FB-1514-49DB-84E9-A1DA2A1BE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3633"/>
                <a:ext cx="352" cy="39"/>
              </a:xfrm>
              <a:custGeom>
                <a:avLst/>
                <a:gdLst>
                  <a:gd name="T0" fmla="*/ 313 w 352"/>
                  <a:gd name="T1" fmla="*/ 0 h 39"/>
                  <a:gd name="T2" fmla="*/ 0 w 352"/>
                  <a:gd name="T3" fmla="*/ 0 h 39"/>
                  <a:gd name="T4" fmla="*/ 39 w 352"/>
                  <a:gd name="T5" fmla="*/ 39 h 39"/>
                  <a:gd name="T6" fmla="*/ 352 w 352"/>
                  <a:gd name="T7" fmla="*/ 39 h 39"/>
                  <a:gd name="T8" fmla="*/ 313 w 352"/>
                  <a:gd name="T9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2" h="39">
                    <a:moveTo>
                      <a:pt x="313" y="0"/>
                    </a:moveTo>
                    <a:lnTo>
                      <a:pt x="0" y="0"/>
                    </a:lnTo>
                    <a:lnTo>
                      <a:pt x="39" y="39"/>
                    </a:lnTo>
                    <a:lnTo>
                      <a:pt x="352" y="39"/>
                    </a:lnTo>
                    <a:lnTo>
                      <a:pt x="313" y="0"/>
                    </a:lnTo>
                    <a:close/>
                  </a:path>
                </a:pathLst>
              </a:cu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401DC731-F27E-454B-BEFB-905776D4D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8" y="3470"/>
                <a:ext cx="39" cy="202"/>
              </a:xfrm>
              <a:custGeom>
                <a:avLst/>
                <a:gdLst>
                  <a:gd name="T0" fmla="*/ 39 w 39"/>
                  <a:gd name="T1" fmla="*/ 202 h 202"/>
                  <a:gd name="T2" fmla="*/ 0 w 39"/>
                  <a:gd name="T3" fmla="*/ 163 h 202"/>
                  <a:gd name="T4" fmla="*/ 0 w 39"/>
                  <a:gd name="T5" fmla="*/ 0 h 202"/>
                  <a:gd name="T6" fmla="*/ 39 w 39"/>
                  <a:gd name="T7" fmla="*/ 39 h 202"/>
                  <a:gd name="T8" fmla="*/ 39 w 39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2">
                    <a:moveTo>
                      <a:pt x="39" y="202"/>
                    </a:moveTo>
                    <a:lnTo>
                      <a:pt x="0" y="163"/>
                    </a:lnTo>
                    <a:lnTo>
                      <a:pt x="0" y="0"/>
                    </a:lnTo>
                    <a:lnTo>
                      <a:pt x="39" y="39"/>
                    </a:lnTo>
                    <a:lnTo>
                      <a:pt x="39" y="202"/>
                    </a:lnTo>
                    <a:close/>
                  </a:path>
                </a:pathLst>
              </a:custGeom>
              <a:solidFill>
                <a:srgbClr val="538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3">
                <a:extLst>
                  <a:ext uri="{FF2B5EF4-FFF2-40B4-BE49-F238E27FC236}">
                    <a16:creationId xmlns:a16="http://schemas.microsoft.com/office/drawing/2014/main" id="{5F66AE80-923A-44E2-9857-4D4418A1B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8" y="3470"/>
                <a:ext cx="39" cy="202"/>
              </a:xfrm>
              <a:custGeom>
                <a:avLst/>
                <a:gdLst>
                  <a:gd name="T0" fmla="*/ 39 w 39"/>
                  <a:gd name="T1" fmla="*/ 202 h 202"/>
                  <a:gd name="T2" fmla="*/ 0 w 39"/>
                  <a:gd name="T3" fmla="*/ 163 h 202"/>
                  <a:gd name="T4" fmla="*/ 0 w 39"/>
                  <a:gd name="T5" fmla="*/ 0 h 202"/>
                  <a:gd name="T6" fmla="*/ 39 w 39"/>
                  <a:gd name="T7" fmla="*/ 39 h 202"/>
                  <a:gd name="T8" fmla="*/ 39 w 39"/>
                  <a:gd name="T9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202">
                    <a:moveTo>
                      <a:pt x="39" y="202"/>
                    </a:moveTo>
                    <a:lnTo>
                      <a:pt x="0" y="163"/>
                    </a:lnTo>
                    <a:lnTo>
                      <a:pt x="0" y="0"/>
                    </a:lnTo>
                    <a:lnTo>
                      <a:pt x="39" y="39"/>
                    </a:lnTo>
                    <a:lnTo>
                      <a:pt x="39" y="202"/>
                    </a:lnTo>
                    <a:close/>
                  </a:path>
                </a:pathLst>
              </a:cu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Rectangle 14">
                <a:extLst>
                  <a:ext uri="{FF2B5EF4-FFF2-40B4-BE49-F238E27FC236}">
                    <a16:creationId xmlns:a16="http://schemas.microsoft.com/office/drawing/2014/main" id="{5AD49EBB-ED1B-442E-B3EF-9D05ED2BC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3470"/>
                <a:ext cx="313" cy="163"/>
              </a:xfrm>
              <a:prstGeom prst="rect">
                <a:avLst/>
              </a:prstGeom>
              <a:solidFill>
                <a:srgbClr val="538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4" name="Rectangle 15">
                <a:extLst>
                  <a:ext uri="{FF2B5EF4-FFF2-40B4-BE49-F238E27FC236}">
                    <a16:creationId xmlns:a16="http://schemas.microsoft.com/office/drawing/2014/main" id="{3FB8DC4C-61B1-4DFD-8BD2-F95A9C983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5" y="3470"/>
                <a:ext cx="313" cy="163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5" name="Freeform 16">
                <a:extLst>
                  <a:ext uri="{FF2B5EF4-FFF2-40B4-BE49-F238E27FC236}">
                    <a16:creationId xmlns:a16="http://schemas.microsoft.com/office/drawing/2014/main" id="{564DBFCE-7DD4-43C0-8F66-65A037662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2" y="3503"/>
                <a:ext cx="210" cy="118"/>
              </a:xfrm>
              <a:custGeom>
                <a:avLst/>
                <a:gdLst>
                  <a:gd name="T0" fmla="*/ 1914 w 2027"/>
                  <a:gd name="T1" fmla="*/ 0 h 1134"/>
                  <a:gd name="T2" fmla="*/ 114 w 2027"/>
                  <a:gd name="T3" fmla="*/ 0 h 1134"/>
                  <a:gd name="T4" fmla="*/ 0 w 2027"/>
                  <a:gd name="T5" fmla="*/ 567 h 1134"/>
                  <a:gd name="T6" fmla="*/ 114 w 2027"/>
                  <a:gd name="T7" fmla="*/ 1134 h 1134"/>
                  <a:gd name="T8" fmla="*/ 1914 w 2027"/>
                  <a:gd name="T9" fmla="*/ 1134 h 1134"/>
                  <a:gd name="T10" fmla="*/ 2027 w 2027"/>
                  <a:gd name="T11" fmla="*/ 567 h 1134"/>
                  <a:gd name="T12" fmla="*/ 1914 w 2027"/>
                  <a:gd name="T13" fmla="*/ 0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7" h="1134">
                    <a:moveTo>
                      <a:pt x="1914" y="0"/>
                    </a:moveTo>
                    <a:lnTo>
                      <a:pt x="114" y="0"/>
                    </a:lnTo>
                    <a:cubicBezTo>
                      <a:pt x="51" y="0"/>
                      <a:pt x="0" y="254"/>
                      <a:pt x="0" y="567"/>
                    </a:cubicBezTo>
                    <a:cubicBezTo>
                      <a:pt x="0" y="880"/>
                      <a:pt x="51" y="1134"/>
                      <a:pt x="114" y="1134"/>
                    </a:cubicBezTo>
                    <a:lnTo>
                      <a:pt x="1914" y="1134"/>
                    </a:lnTo>
                    <a:cubicBezTo>
                      <a:pt x="1977" y="1134"/>
                      <a:pt x="2027" y="880"/>
                      <a:pt x="2027" y="567"/>
                    </a:cubicBezTo>
                    <a:cubicBezTo>
                      <a:pt x="2027" y="254"/>
                      <a:pt x="1977" y="0"/>
                      <a:pt x="1914" y="0"/>
                    </a:cubicBezTo>
                    <a:close/>
                  </a:path>
                </a:pathLst>
              </a:custGeom>
              <a:solidFill>
                <a:srgbClr val="00FE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17">
                <a:extLst>
                  <a:ext uri="{FF2B5EF4-FFF2-40B4-BE49-F238E27FC236}">
                    <a16:creationId xmlns:a16="http://schemas.microsoft.com/office/drawing/2014/main" id="{2EE8AD68-E6F5-4B5B-97FD-7BD0FF29B4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2" y="3503"/>
                <a:ext cx="210" cy="118"/>
              </a:xfrm>
              <a:custGeom>
                <a:avLst/>
                <a:gdLst>
                  <a:gd name="T0" fmla="*/ 1914 w 2027"/>
                  <a:gd name="T1" fmla="*/ 0 h 1134"/>
                  <a:gd name="T2" fmla="*/ 114 w 2027"/>
                  <a:gd name="T3" fmla="*/ 0 h 1134"/>
                  <a:gd name="T4" fmla="*/ 0 w 2027"/>
                  <a:gd name="T5" fmla="*/ 567 h 1134"/>
                  <a:gd name="T6" fmla="*/ 114 w 2027"/>
                  <a:gd name="T7" fmla="*/ 1134 h 1134"/>
                  <a:gd name="T8" fmla="*/ 1914 w 2027"/>
                  <a:gd name="T9" fmla="*/ 1134 h 1134"/>
                  <a:gd name="T10" fmla="*/ 2027 w 2027"/>
                  <a:gd name="T11" fmla="*/ 567 h 1134"/>
                  <a:gd name="T12" fmla="*/ 1914 w 2027"/>
                  <a:gd name="T13" fmla="*/ 0 h 1134"/>
                  <a:gd name="T14" fmla="*/ 1914 w 2027"/>
                  <a:gd name="T15" fmla="*/ 0 h 1134"/>
                  <a:gd name="T16" fmla="*/ 1801 w 2027"/>
                  <a:gd name="T17" fmla="*/ 567 h 1134"/>
                  <a:gd name="T18" fmla="*/ 1914 w 2027"/>
                  <a:gd name="T19" fmla="*/ 1134 h 1134"/>
                  <a:gd name="T20" fmla="*/ 1857 w 2027"/>
                  <a:gd name="T21" fmla="*/ 0 h 1134"/>
                  <a:gd name="T22" fmla="*/ 1744 w 2027"/>
                  <a:gd name="T23" fmla="*/ 567 h 1134"/>
                  <a:gd name="T24" fmla="*/ 1857 w 2027"/>
                  <a:gd name="T25" fmla="*/ 1134 h 1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27" h="1134">
                    <a:moveTo>
                      <a:pt x="1914" y="0"/>
                    </a:moveTo>
                    <a:lnTo>
                      <a:pt x="114" y="0"/>
                    </a:lnTo>
                    <a:cubicBezTo>
                      <a:pt x="51" y="0"/>
                      <a:pt x="0" y="254"/>
                      <a:pt x="0" y="567"/>
                    </a:cubicBezTo>
                    <a:cubicBezTo>
                      <a:pt x="0" y="880"/>
                      <a:pt x="51" y="1134"/>
                      <a:pt x="114" y="1134"/>
                    </a:cubicBezTo>
                    <a:lnTo>
                      <a:pt x="1914" y="1134"/>
                    </a:lnTo>
                    <a:cubicBezTo>
                      <a:pt x="1977" y="1134"/>
                      <a:pt x="2027" y="880"/>
                      <a:pt x="2027" y="567"/>
                    </a:cubicBezTo>
                    <a:cubicBezTo>
                      <a:pt x="2027" y="254"/>
                      <a:pt x="1977" y="0"/>
                      <a:pt x="1914" y="0"/>
                    </a:cubicBezTo>
                    <a:close/>
                    <a:moveTo>
                      <a:pt x="1914" y="0"/>
                    </a:moveTo>
                    <a:cubicBezTo>
                      <a:pt x="1851" y="0"/>
                      <a:pt x="1801" y="254"/>
                      <a:pt x="1801" y="567"/>
                    </a:cubicBezTo>
                    <a:cubicBezTo>
                      <a:pt x="1801" y="880"/>
                      <a:pt x="1851" y="1134"/>
                      <a:pt x="1914" y="1134"/>
                    </a:cubicBezTo>
                    <a:moveTo>
                      <a:pt x="1857" y="0"/>
                    </a:moveTo>
                    <a:cubicBezTo>
                      <a:pt x="1795" y="0"/>
                      <a:pt x="1744" y="254"/>
                      <a:pt x="1744" y="567"/>
                    </a:cubicBezTo>
                    <a:cubicBezTo>
                      <a:pt x="1744" y="880"/>
                      <a:pt x="1795" y="1134"/>
                      <a:pt x="1857" y="1134"/>
                    </a:cubicBezTo>
                  </a:path>
                </a:pathLst>
              </a:custGeom>
              <a:noFill/>
              <a:ln w="1588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Rectangle 18">
                <a:extLst>
                  <a:ext uri="{FF2B5EF4-FFF2-40B4-BE49-F238E27FC236}">
                    <a16:creationId xmlns:a16="http://schemas.microsoft.com/office/drawing/2014/main" id="{79E686E3-FE21-4BC7-962F-686841DCF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" y="3496"/>
                <a:ext cx="323" cy="14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Rectangle 19">
                <a:extLst>
                  <a:ext uri="{FF2B5EF4-FFF2-40B4-BE49-F238E27FC236}">
                    <a16:creationId xmlns:a16="http://schemas.microsoft.com/office/drawing/2014/main" id="{07A9BE91-39BD-45E9-8A63-32B1AD0FD3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3" y="3496"/>
                <a:ext cx="323" cy="143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Rectangle 20">
                <a:extLst>
                  <a:ext uri="{FF2B5EF4-FFF2-40B4-BE49-F238E27FC236}">
                    <a16:creationId xmlns:a16="http://schemas.microsoft.com/office/drawing/2014/main" id="{BEE95A95-EDB9-401D-B0A1-358AB5E19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8" y="3697"/>
                <a:ext cx="29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MEBT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" name="Rectangle 21">
                <a:extLst>
                  <a:ext uri="{FF2B5EF4-FFF2-40B4-BE49-F238E27FC236}">
                    <a16:creationId xmlns:a16="http://schemas.microsoft.com/office/drawing/2014/main" id="{73E792FD-CBD4-4750-A552-71FF500DA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62" y="3697"/>
                <a:ext cx="224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RFQ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1" name="Rectangle 22">
                <a:extLst>
                  <a:ext uri="{FF2B5EF4-FFF2-40B4-BE49-F238E27FC236}">
                    <a16:creationId xmlns:a16="http://schemas.microsoft.com/office/drawing/2014/main" id="{95D86AB2-F6EF-4193-8BB0-9475B8BB5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" y="3697"/>
                <a:ext cx="12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IS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" name="Rectangle 23">
                <a:extLst>
                  <a:ext uri="{FF2B5EF4-FFF2-40B4-BE49-F238E27FC236}">
                    <a16:creationId xmlns:a16="http://schemas.microsoft.com/office/drawing/2014/main" id="{674BC020-EE61-4DD5-ADEF-CD87908BC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" y="3697"/>
                <a:ext cx="221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DTL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" name="Rectangle 24">
                <a:extLst>
                  <a:ext uri="{FF2B5EF4-FFF2-40B4-BE49-F238E27FC236}">
                    <a16:creationId xmlns:a16="http://schemas.microsoft.com/office/drawing/2014/main" id="{4D320C15-1182-412A-A46C-971C7B2587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47" y="3644"/>
                <a:ext cx="278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LRBT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4" name="Rectangle 25">
                <a:extLst>
                  <a:ext uri="{FF2B5EF4-FFF2-40B4-BE49-F238E27FC236}">
                    <a16:creationId xmlns:a16="http://schemas.microsoft.com/office/drawing/2014/main" id="{B2A6D872-DFF7-4240-A395-3EDB57C09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71" y="3199"/>
                <a:ext cx="97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L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Rectangle 26">
                <a:extLst>
                  <a:ext uri="{FF2B5EF4-FFF2-40B4-BE49-F238E27FC236}">
                    <a16:creationId xmlns:a16="http://schemas.microsoft.com/office/drawing/2014/main" id="{C21E8598-7B78-40B9-8984-23F391A2A8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26" y="3199"/>
                <a:ext cx="6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-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" name="Rectangle 27">
                <a:extLst>
                  <a:ext uri="{FF2B5EF4-FFF2-40B4-BE49-F238E27FC236}">
                    <a16:creationId xmlns:a16="http://schemas.microsoft.com/office/drawing/2014/main" id="{26873C9E-96A4-4273-A799-C82F97745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4" y="3199"/>
                <a:ext cx="303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DUMP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7" name="Rectangle 28">
                <a:extLst>
                  <a:ext uri="{FF2B5EF4-FFF2-40B4-BE49-F238E27FC236}">
                    <a16:creationId xmlns:a16="http://schemas.microsoft.com/office/drawing/2014/main" id="{8B41ECFD-2064-4D69-9E36-C56AA13657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41" y="3512"/>
                <a:ext cx="406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LRDMP1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29">
                <a:extLst>
                  <a:ext uri="{FF2B5EF4-FFF2-40B4-BE49-F238E27FC236}">
                    <a16:creationId xmlns:a16="http://schemas.microsoft.com/office/drawing/2014/main" id="{C8552CBB-4823-448D-94A6-42CC7D055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0" y="3523"/>
                <a:ext cx="102" cy="78"/>
              </a:xfrm>
              <a:custGeom>
                <a:avLst/>
                <a:gdLst>
                  <a:gd name="T0" fmla="*/ 123 w 491"/>
                  <a:gd name="T1" fmla="*/ 378 h 378"/>
                  <a:gd name="T2" fmla="*/ 369 w 491"/>
                  <a:gd name="T3" fmla="*/ 378 h 378"/>
                  <a:gd name="T4" fmla="*/ 491 w 491"/>
                  <a:gd name="T5" fmla="*/ 189 h 378"/>
                  <a:gd name="T6" fmla="*/ 369 w 491"/>
                  <a:gd name="T7" fmla="*/ 0 h 378"/>
                  <a:gd name="T8" fmla="*/ 123 w 491"/>
                  <a:gd name="T9" fmla="*/ 0 h 378"/>
                  <a:gd name="T10" fmla="*/ 0 w 491"/>
                  <a:gd name="T11" fmla="*/ 189 h 378"/>
                  <a:gd name="T12" fmla="*/ 123 w 491"/>
                  <a:gd name="T13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1" h="378">
                    <a:moveTo>
                      <a:pt x="123" y="378"/>
                    </a:moveTo>
                    <a:lnTo>
                      <a:pt x="369" y="378"/>
                    </a:lnTo>
                    <a:cubicBezTo>
                      <a:pt x="436" y="378"/>
                      <a:pt x="491" y="293"/>
                      <a:pt x="491" y="189"/>
                    </a:cubicBezTo>
                    <a:cubicBezTo>
                      <a:pt x="491" y="85"/>
                      <a:pt x="436" y="0"/>
                      <a:pt x="369" y="0"/>
                    </a:cubicBezTo>
                    <a:lnTo>
                      <a:pt x="123" y="0"/>
                    </a:lnTo>
                    <a:cubicBezTo>
                      <a:pt x="55" y="0"/>
                      <a:pt x="0" y="85"/>
                      <a:pt x="0" y="189"/>
                    </a:cubicBezTo>
                    <a:cubicBezTo>
                      <a:pt x="0" y="293"/>
                      <a:pt x="55" y="378"/>
                      <a:pt x="123" y="378"/>
                    </a:cubicBezTo>
                    <a:close/>
                  </a:path>
                </a:pathLst>
              </a:custGeom>
              <a:solidFill>
                <a:srgbClr val="3D64A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30">
                <a:extLst>
                  <a:ext uri="{FF2B5EF4-FFF2-40B4-BE49-F238E27FC236}">
                    <a16:creationId xmlns:a16="http://schemas.microsoft.com/office/drawing/2014/main" id="{4334B1AB-4762-4E97-939A-DB794745D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0" y="3523"/>
                <a:ext cx="102" cy="78"/>
              </a:xfrm>
              <a:custGeom>
                <a:avLst/>
                <a:gdLst>
                  <a:gd name="T0" fmla="*/ 123 w 491"/>
                  <a:gd name="T1" fmla="*/ 378 h 378"/>
                  <a:gd name="T2" fmla="*/ 369 w 491"/>
                  <a:gd name="T3" fmla="*/ 378 h 378"/>
                  <a:gd name="T4" fmla="*/ 491 w 491"/>
                  <a:gd name="T5" fmla="*/ 189 h 378"/>
                  <a:gd name="T6" fmla="*/ 369 w 491"/>
                  <a:gd name="T7" fmla="*/ 0 h 378"/>
                  <a:gd name="T8" fmla="*/ 123 w 491"/>
                  <a:gd name="T9" fmla="*/ 0 h 378"/>
                  <a:gd name="T10" fmla="*/ 0 w 491"/>
                  <a:gd name="T11" fmla="*/ 189 h 378"/>
                  <a:gd name="T12" fmla="*/ 123 w 491"/>
                  <a:gd name="T13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1" h="378">
                    <a:moveTo>
                      <a:pt x="123" y="378"/>
                    </a:moveTo>
                    <a:lnTo>
                      <a:pt x="369" y="378"/>
                    </a:lnTo>
                    <a:cubicBezTo>
                      <a:pt x="436" y="378"/>
                      <a:pt x="491" y="293"/>
                      <a:pt x="491" y="189"/>
                    </a:cubicBezTo>
                    <a:cubicBezTo>
                      <a:pt x="491" y="85"/>
                      <a:pt x="436" y="0"/>
                      <a:pt x="369" y="0"/>
                    </a:cubicBezTo>
                    <a:lnTo>
                      <a:pt x="123" y="0"/>
                    </a:lnTo>
                    <a:cubicBezTo>
                      <a:pt x="55" y="0"/>
                      <a:pt x="0" y="85"/>
                      <a:pt x="0" y="189"/>
                    </a:cubicBezTo>
                    <a:cubicBezTo>
                      <a:pt x="0" y="293"/>
                      <a:pt x="55" y="378"/>
                      <a:pt x="123" y="378"/>
                    </a:cubicBezTo>
                    <a:close/>
                  </a:path>
                </a:pathLst>
              </a:custGeom>
              <a:noFill/>
              <a:ln w="3175" cap="sq">
                <a:solidFill>
                  <a:srgbClr val="4672C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31">
                <a:extLst>
                  <a:ext uri="{FF2B5EF4-FFF2-40B4-BE49-F238E27FC236}">
                    <a16:creationId xmlns:a16="http://schemas.microsoft.com/office/drawing/2014/main" id="{2DE33955-B866-4F4C-882A-7D2E05A32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" y="3209"/>
                <a:ext cx="101" cy="78"/>
              </a:xfrm>
              <a:custGeom>
                <a:avLst/>
                <a:gdLst>
                  <a:gd name="T0" fmla="*/ 122 w 491"/>
                  <a:gd name="T1" fmla="*/ 378 h 378"/>
                  <a:gd name="T2" fmla="*/ 368 w 491"/>
                  <a:gd name="T3" fmla="*/ 378 h 378"/>
                  <a:gd name="T4" fmla="*/ 491 w 491"/>
                  <a:gd name="T5" fmla="*/ 189 h 378"/>
                  <a:gd name="T6" fmla="*/ 368 w 491"/>
                  <a:gd name="T7" fmla="*/ 0 h 378"/>
                  <a:gd name="T8" fmla="*/ 122 w 491"/>
                  <a:gd name="T9" fmla="*/ 0 h 378"/>
                  <a:gd name="T10" fmla="*/ 0 w 491"/>
                  <a:gd name="T11" fmla="*/ 189 h 378"/>
                  <a:gd name="T12" fmla="*/ 122 w 491"/>
                  <a:gd name="T13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1" h="378">
                    <a:moveTo>
                      <a:pt x="122" y="378"/>
                    </a:moveTo>
                    <a:lnTo>
                      <a:pt x="368" y="378"/>
                    </a:lnTo>
                    <a:cubicBezTo>
                      <a:pt x="436" y="378"/>
                      <a:pt x="491" y="294"/>
                      <a:pt x="491" y="189"/>
                    </a:cubicBezTo>
                    <a:cubicBezTo>
                      <a:pt x="491" y="85"/>
                      <a:pt x="436" y="0"/>
                      <a:pt x="368" y="0"/>
                    </a:cubicBezTo>
                    <a:lnTo>
                      <a:pt x="122" y="0"/>
                    </a:lnTo>
                    <a:cubicBezTo>
                      <a:pt x="55" y="0"/>
                      <a:pt x="0" y="85"/>
                      <a:pt x="0" y="189"/>
                    </a:cubicBezTo>
                    <a:cubicBezTo>
                      <a:pt x="0" y="294"/>
                      <a:pt x="55" y="378"/>
                      <a:pt x="122" y="378"/>
                    </a:cubicBezTo>
                    <a:close/>
                  </a:path>
                </a:pathLst>
              </a:custGeom>
              <a:solidFill>
                <a:srgbClr val="3D64A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32">
                <a:extLst>
                  <a:ext uri="{FF2B5EF4-FFF2-40B4-BE49-F238E27FC236}">
                    <a16:creationId xmlns:a16="http://schemas.microsoft.com/office/drawing/2014/main" id="{C9104483-B3C3-46F2-8BAA-3ABD790EA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0" y="3209"/>
                <a:ext cx="101" cy="78"/>
              </a:xfrm>
              <a:custGeom>
                <a:avLst/>
                <a:gdLst>
                  <a:gd name="T0" fmla="*/ 122 w 491"/>
                  <a:gd name="T1" fmla="*/ 378 h 378"/>
                  <a:gd name="T2" fmla="*/ 368 w 491"/>
                  <a:gd name="T3" fmla="*/ 378 h 378"/>
                  <a:gd name="T4" fmla="*/ 491 w 491"/>
                  <a:gd name="T5" fmla="*/ 189 h 378"/>
                  <a:gd name="T6" fmla="*/ 368 w 491"/>
                  <a:gd name="T7" fmla="*/ 0 h 378"/>
                  <a:gd name="T8" fmla="*/ 122 w 491"/>
                  <a:gd name="T9" fmla="*/ 0 h 378"/>
                  <a:gd name="T10" fmla="*/ 0 w 491"/>
                  <a:gd name="T11" fmla="*/ 189 h 378"/>
                  <a:gd name="T12" fmla="*/ 122 w 491"/>
                  <a:gd name="T13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1" h="378">
                    <a:moveTo>
                      <a:pt x="122" y="378"/>
                    </a:moveTo>
                    <a:lnTo>
                      <a:pt x="368" y="378"/>
                    </a:lnTo>
                    <a:cubicBezTo>
                      <a:pt x="436" y="378"/>
                      <a:pt x="491" y="294"/>
                      <a:pt x="491" y="189"/>
                    </a:cubicBezTo>
                    <a:cubicBezTo>
                      <a:pt x="491" y="85"/>
                      <a:pt x="436" y="0"/>
                      <a:pt x="368" y="0"/>
                    </a:cubicBezTo>
                    <a:lnTo>
                      <a:pt x="122" y="0"/>
                    </a:lnTo>
                    <a:cubicBezTo>
                      <a:pt x="55" y="0"/>
                      <a:pt x="0" y="85"/>
                      <a:pt x="0" y="189"/>
                    </a:cubicBezTo>
                    <a:cubicBezTo>
                      <a:pt x="0" y="294"/>
                      <a:pt x="55" y="378"/>
                      <a:pt x="122" y="378"/>
                    </a:cubicBezTo>
                    <a:close/>
                  </a:path>
                </a:pathLst>
              </a:custGeom>
              <a:noFill/>
              <a:ln w="3175" cap="sq">
                <a:solidFill>
                  <a:srgbClr val="4672C4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33">
                <a:extLst>
                  <a:ext uri="{FF2B5EF4-FFF2-40B4-BE49-F238E27FC236}">
                    <a16:creationId xmlns:a16="http://schemas.microsoft.com/office/drawing/2014/main" id="{E322A2F3-BCAC-4DAB-AD28-EB5858B46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" y="3464"/>
                <a:ext cx="364" cy="196"/>
              </a:xfrm>
              <a:custGeom>
                <a:avLst/>
                <a:gdLst>
                  <a:gd name="T0" fmla="*/ 194 w 1753"/>
                  <a:gd name="T1" fmla="*/ 0 h 945"/>
                  <a:gd name="T2" fmla="*/ 0 w 1753"/>
                  <a:gd name="T3" fmla="*/ 472 h 945"/>
                  <a:gd name="T4" fmla="*/ 194 w 1753"/>
                  <a:gd name="T5" fmla="*/ 945 h 945"/>
                  <a:gd name="T6" fmla="*/ 1753 w 1753"/>
                  <a:gd name="T7" fmla="*/ 945 h 945"/>
                  <a:gd name="T8" fmla="*/ 1753 w 1753"/>
                  <a:gd name="T9" fmla="*/ 0 h 945"/>
                  <a:gd name="T10" fmla="*/ 194 w 1753"/>
                  <a:gd name="T11" fmla="*/ 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3" h="945">
                    <a:moveTo>
                      <a:pt x="194" y="0"/>
                    </a:moveTo>
                    <a:cubicBezTo>
                      <a:pt x="87" y="0"/>
                      <a:pt x="0" y="211"/>
                      <a:pt x="0" y="472"/>
                    </a:cubicBezTo>
                    <a:cubicBezTo>
                      <a:pt x="0" y="733"/>
                      <a:pt x="87" y="945"/>
                      <a:pt x="194" y="945"/>
                    </a:cubicBezTo>
                    <a:lnTo>
                      <a:pt x="1753" y="945"/>
                    </a:lnTo>
                    <a:lnTo>
                      <a:pt x="1753" y="0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DAE2F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34">
                <a:extLst>
                  <a:ext uri="{FF2B5EF4-FFF2-40B4-BE49-F238E27FC236}">
                    <a16:creationId xmlns:a16="http://schemas.microsoft.com/office/drawing/2014/main" id="{ECBF70D3-1EE1-4E2E-AFC5-C85FD3189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9" y="3464"/>
                <a:ext cx="364" cy="196"/>
              </a:xfrm>
              <a:custGeom>
                <a:avLst/>
                <a:gdLst>
                  <a:gd name="T0" fmla="*/ 194 w 1753"/>
                  <a:gd name="T1" fmla="*/ 0 h 945"/>
                  <a:gd name="T2" fmla="*/ 0 w 1753"/>
                  <a:gd name="T3" fmla="*/ 472 h 945"/>
                  <a:gd name="T4" fmla="*/ 194 w 1753"/>
                  <a:gd name="T5" fmla="*/ 945 h 945"/>
                  <a:gd name="T6" fmla="*/ 1753 w 1753"/>
                  <a:gd name="T7" fmla="*/ 945 h 945"/>
                  <a:gd name="T8" fmla="*/ 1753 w 1753"/>
                  <a:gd name="T9" fmla="*/ 0 h 945"/>
                  <a:gd name="T10" fmla="*/ 194 w 1753"/>
                  <a:gd name="T11" fmla="*/ 0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3" h="945">
                    <a:moveTo>
                      <a:pt x="194" y="0"/>
                    </a:moveTo>
                    <a:cubicBezTo>
                      <a:pt x="87" y="0"/>
                      <a:pt x="0" y="211"/>
                      <a:pt x="0" y="472"/>
                    </a:cubicBezTo>
                    <a:cubicBezTo>
                      <a:pt x="0" y="733"/>
                      <a:pt x="87" y="945"/>
                      <a:pt x="194" y="945"/>
                    </a:cubicBezTo>
                    <a:lnTo>
                      <a:pt x="1753" y="945"/>
                    </a:lnTo>
                    <a:lnTo>
                      <a:pt x="1753" y="0"/>
                    </a:lnTo>
                    <a:lnTo>
                      <a:pt x="194" y="0"/>
                    </a:lnTo>
                    <a:close/>
                  </a:path>
                </a:pathLst>
              </a:cu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Oval 35">
                <a:extLst>
                  <a:ext uri="{FF2B5EF4-FFF2-40B4-BE49-F238E27FC236}">
                    <a16:creationId xmlns:a16="http://schemas.microsoft.com/office/drawing/2014/main" id="{0CEEFC42-3073-4F6E-8229-165E2A82F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2" y="3464"/>
                <a:ext cx="81" cy="196"/>
              </a:xfrm>
              <a:prstGeom prst="ellipse">
                <a:avLst/>
              </a:prstGeom>
              <a:solidFill>
                <a:srgbClr val="DAE2F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Oval 36">
                <a:extLst>
                  <a:ext uri="{FF2B5EF4-FFF2-40B4-BE49-F238E27FC236}">
                    <a16:creationId xmlns:a16="http://schemas.microsoft.com/office/drawing/2014/main" id="{90F6A0EE-8E9C-49A2-A512-9217AC1B2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2" y="3464"/>
                <a:ext cx="81" cy="196"/>
              </a:xfrm>
              <a:prstGeom prst="ellipse">
                <a:avLst/>
              </a:pr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37">
                <a:extLst>
                  <a:ext uri="{FF2B5EF4-FFF2-40B4-BE49-F238E27FC236}">
                    <a16:creationId xmlns:a16="http://schemas.microsoft.com/office/drawing/2014/main" id="{89116728-A853-47A8-B432-D4E31D559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6" y="3405"/>
                <a:ext cx="227" cy="353"/>
              </a:xfrm>
              <a:custGeom>
                <a:avLst/>
                <a:gdLst>
                  <a:gd name="T0" fmla="*/ 856 w 1092"/>
                  <a:gd name="T1" fmla="*/ 1701 h 1701"/>
                  <a:gd name="T2" fmla="*/ 1092 w 1092"/>
                  <a:gd name="T3" fmla="*/ 851 h 1701"/>
                  <a:gd name="T4" fmla="*/ 856 w 1092"/>
                  <a:gd name="T5" fmla="*/ 0 h 1701"/>
                  <a:gd name="T6" fmla="*/ 0 w 1092"/>
                  <a:gd name="T7" fmla="*/ 0 h 1701"/>
                  <a:gd name="T8" fmla="*/ 0 w 1092"/>
                  <a:gd name="T9" fmla="*/ 1701 h 1701"/>
                  <a:gd name="T10" fmla="*/ 856 w 1092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2" h="1701">
                    <a:moveTo>
                      <a:pt x="856" y="1701"/>
                    </a:moveTo>
                    <a:cubicBezTo>
                      <a:pt x="986" y="1701"/>
                      <a:pt x="1092" y="1320"/>
                      <a:pt x="1092" y="851"/>
                    </a:cubicBezTo>
                    <a:cubicBezTo>
                      <a:pt x="1092" y="381"/>
                      <a:pt x="986" y="0"/>
                      <a:pt x="856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6" y="1701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38">
                <a:extLst>
                  <a:ext uri="{FF2B5EF4-FFF2-40B4-BE49-F238E27FC236}">
                    <a16:creationId xmlns:a16="http://schemas.microsoft.com/office/drawing/2014/main" id="{1DA34A2A-9B58-41A6-ACCD-5F6E12C9B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6" y="3405"/>
                <a:ext cx="227" cy="353"/>
              </a:xfrm>
              <a:custGeom>
                <a:avLst/>
                <a:gdLst>
                  <a:gd name="T0" fmla="*/ 856 w 1092"/>
                  <a:gd name="T1" fmla="*/ 1701 h 1701"/>
                  <a:gd name="T2" fmla="*/ 1092 w 1092"/>
                  <a:gd name="T3" fmla="*/ 851 h 1701"/>
                  <a:gd name="T4" fmla="*/ 856 w 1092"/>
                  <a:gd name="T5" fmla="*/ 0 h 1701"/>
                  <a:gd name="T6" fmla="*/ 0 w 1092"/>
                  <a:gd name="T7" fmla="*/ 0 h 1701"/>
                  <a:gd name="T8" fmla="*/ 0 w 1092"/>
                  <a:gd name="T9" fmla="*/ 1701 h 1701"/>
                  <a:gd name="T10" fmla="*/ 856 w 1092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2" h="1701">
                    <a:moveTo>
                      <a:pt x="856" y="1701"/>
                    </a:moveTo>
                    <a:cubicBezTo>
                      <a:pt x="986" y="1701"/>
                      <a:pt x="1092" y="1320"/>
                      <a:pt x="1092" y="851"/>
                    </a:cubicBezTo>
                    <a:cubicBezTo>
                      <a:pt x="1092" y="381"/>
                      <a:pt x="986" y="0"/>
                      <a:pt x="856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6" y="1701"/>
                    </a:lnTo>
                    <a:close/>
                  </a:path>
                </a:pathLst>
              </a:cu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Oval 39">
                <a:extLst>
                  <a:ext uri="{FF2B5EF4-FFF2-40B4-BE49-F238E27FC236}">
                    <a16:creationId xmlns:a16="http://schemas.microsoft.com/office/drawing/2014/main" id="{2C847809-5EF5-4B89-95FB-A9ACE9870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7" y="3405"/>
                <a:ext cx="98" cy="35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Oval 40">
                <a:extLst>
                  <a:ext uri="{FF2B5EF4-FFF2-40B4-BE49-F238E27FC236}">
                    <a16:creationId xmlns:a16="http://schemas.microsoft.com/office/drawing/2014/main" id="{6027D2C8-CCC8-4997-9AF3-85065E1D3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47" y="3405"/>
                <a:ext cx="98" cy="353"/>
              </a:xfrm>
              <a:prstGeom prst="ellipse">
                <a:avLst/>
              </a:pr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41">
                <a:extLst>
                  <a:ext uri="{FF2B5EF4-FFF2-40B4-BE49-F238E27FC236}">
                    <a16:creationId xmlns:a16="http://schemas.microsoft.com/office/drawing/2014/main" id="{EC66B642-70DD-444A-B462-29E55A72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3405"/>
                <a:ext cx="226" cy="353"/>
              </a:xfrm>
              <a:custGeom>
                <a:avLst/>
                <a:gdLst>
                  <a:gd name="T0" fmla="*/ 855 w 1091"/>
                  <a:gd name="T1" fmla="*/ 1701 h 1701"/>
                  <a:gd name="T2" fmla="*/ 1091 w 1091"/>
                  <a:gd name="T3" fmla="*/ 851 h 1701"/>
                  <a:gd name="T4" fmla="*/ 855 w 1091"/>
                  <a:gd name="T5" fmla="*/ 0 h 1701"/>
                  <a:gd name="T6" fmla="*/ 0 w 1091"/>
                  <a:gd name="T7" fmla="*/ 0 h 1701"/>
                  <a:gd name="T8" fmla="*/ 0 w 1091"/>
                  <a:gd name="T9" fmla="*/ 1701 h 1701"/>
                  <a:gd name="T10" fmla="*/ 855 w 1091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1" h="1701">
                    <a:moveTo>
                      <a:pt x="855" y="1701"/>
                    </a:moveTo>
                    <a:cubicBezTo>
                      <a:pt x="985" y="1701"/>
                      <a:pt x="1091" y="1320"/>
                      <a:pt x="1091" y="851"/>
                    </a:cubicBezTo>
                    <a:cubicBezTo>
                      <a:pt x="1091" y="381"/>
                      <a:pt x="985" y="0"/>
                      <a:pt x="855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5" y="1701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42">
                <a:extLst>
                  <a:ext uri="{FF2B5EF4-FFF2-40B4-BE49-F238E27FC236}">
                    <a16:creationId xmlns:a16="http://schemas.microsoft.com/office/drawing/2014/main" id="{BD9030D4-638D-4919-8389-71079C352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3" y="3405"/>
                <a:ext cx="226" cy="353"/>
              </a:xfrm>
              <a:custGeom>
                <a:avLst/>
                <a:gdLst>
                  <a:gd name="T0" fmla="*/ 855 w 1091"/>
                  <a:gd name="T1" fmla="*/ 1701 h 1701"/>
                  <a:gd name="T2" fmla="*/ 1091 w 1091"/>
                  <a:gd name="T3" fmla="*/ 851 h 1701"/>
                  <a:gd name="T4" fmla="*/ 855 w 1091"/>
                  <a:gd name="T5" fmla="*/ 0 h 1701"/>
                  <a:gd name="T6" fmla="*/ 0 w 1091"/>
                  <a:gd name="T7" fmla="*/ 0 h 1701"/>
                  <a:gd name="T8" fmla="*/ 0 w 1091"/>
                  <a:gd name="T9" fmla="*/ 1701 h 1701"/>
                  <a:gd name="T10" fmla="*/ 855 w 1091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1" h="1701">
                    <a:moveTo>
                      <a:pt x="855" y="1701"/>
                    </a:moveTo>
                    <a:cubicBezTo>
                      <a:pt x="985" y="1701"/>
                      <a:pt x="1091" y="1320"/>
                      <a:pt x="1091" y="851"/>
                    </a:cubicBezTo>
                    <a:cubicBezTo>
                      <a:pt x="1091" y="381"/>
                      <a:pt x="985" y="0"/>
                      <a:pt x="855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5" y="1701"/>
                    </a:lnTo>
                    <a:close/>
                  </a:path>
                </a:pathLst>
              </a:cu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Oval 43">
                <a:extLst>
                  <a:ext uri="{FF2B5EF4-FFF2-40B4-BE49-F238E27FC236}">
                    <a16:creationId xmlns:a16="http://schemas.microsoft.com/office/drawing/2014/main" id="{BFBDB79B-5000-4230-9461-CB385A5CC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4" y="3405"/>
                <a:ext cx="98" cy="353"/>
              </a:xfrm>
              <a:prstGeom prst="ellipse">
                <a:avLst/>
              </a:pr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Oval 44">
                <a:extLst>
                  <a:ext uri="{FF2B5EF4-FFF2-40B4-BE49-F238E27FC236}">
                    <a16:creationId xmlns:a16="http://schemas.microsoft.com/office/drawing/2014/main" id="{3E36F161-66DF-4220-A300-ABB38F9FC6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4" y="3405"/>
                <a:ext cx="98" cy="353"/>
              </a:xfrm>
              <a:prstGeom prst="ellipse">
                <a:avLst/>
              </a:pr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45">
                <a:extLst>
                  <a:ext uri="{FF2B5EF4-FFF2-40B4-BE49-F238E27FC236}">
                    <a16:creationId xmlns:a16="http://schemas.microsoft.com/office/drawing/2014/main" id="{442C524C-01FD-41C7-945D-19A7459C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05"/>
                <a:ext cx="226" cy="353"/>
              </a:xfrm>
              <a:custGeom>
                <a:avLst/>
                <a:gdLst>
                  <a:gd name="T0" fmla="*/ 855 w 1092"/>
                  <a:gd name="T1" fmla="*/ 1701 h 1701"/>
                  <a:gd name="T2" fmla="*/ 1092 w 1092"/>
                  <a:gd name="T3" fmla="*/ 851 h 1701"/>
                  <a:gd name="T4" fmla="*/ 855 w 1092"/>
                  <a:gd name="T5" fmla="*/ 0 h 1701"/>
                  <a:gd name="T6" fmla="*/ 0 w 1092"/>
                  <a:gd name="T7" fmla="*/ 0 h 1701"/>
                  <a:gd name="T8" fmla="*/ 0 w 1092"/>
                  <a:gd name="T9" fmla="*/ 1701 h 1701"/>
                  <a:gd name="T10" fmla="*/ 855 w 1092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2" h="1701">
                    <a:moveTo>
                      <a:pt x="855" y="1701"/>
                    </a:moveTo>
                    <a:cubicBezTo>
                      <a:pt x="986" y="1701"/>
                      <a:pt x="1092" y="1320"/>
                      <a:pt x="1092" y="851"/>
                    </a:cubicBezTo>
                    <a:cubicBezTo>
                      <a:pt x="1092" y="381"/>
                      <a:pt x="986" y="0"/>
                      <a:pt x="855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5" y="1701"/>
                    </a:lnTo>
                    <a:close/>
                  </a:path>
                </a:pathLst>
              </a:custGeom>
              <a:solidFill>
                <a:srgbClr val="C5E0B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46">
                <a:extLst>
                  <a:ext uri="{FF2B5EF4-FFF2-40B4-BE49-F238E27FC236}">
                    <a16:creationId xmlns:a16="http://schemas.microsoft.com/office/drawing/2014/main" id="{F3EA34D9-B7DC-44B7-8CC4-3347AD67F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9" y="3405"/>
                <a:ext cx="226" cy="353"/>
              </a:xfrm>
              <a:custGeom>
                <a:avLst/>
                <a:gdLst>
                  <a:gd name="T0" fmla="*/ 855 w 1092"/>
                  <a:gd name="T1" fmla="*/ 1701 h 1701"/>
                  <a:gd name="T2" fmla="*/ 1092 w 1092"/>
                  <a:gd name="T3" fmla="*/ 851 h 1701"/>
                  <a:gd name="T4" fmla="*/ 855 w 1092"/>
                  <a:gd name="T5" fmla="*/ 0 h 1701"/>
                  <a:gd name="T6" fmla="*/ 0 w 1092"/>
                  <a:gd name="T7" fmla="*/ 0 h 1701"/>
                  <a:gd name="T8" fmla="*/ 0 w 1092"/>
                  <a:gd name="T9" fmla="*/ 1701 h 1701"/>
                  <a:gd name="T10" fmla="*/ 855 w 1092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2" h="1701">
                    <a:moveTo>
                      <a:pt x="855" y="1701"/>
                    </a:moveTo>
                    <a:cubicBezTo>
                      <a:pt x="986" y="1701"/>
                      <a:pt x="1092" y="1320"/>
                      <a:pt x="1092" y="851"/>
                    </a:cubicBezTo>
                    <a:cubicBezTo>
                      <a:pt x="1092" y="381"/>
                      <a:pt x="986" y="0"/>
                      <a:pt x="855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5" y="1701"/>
                    </a:lnTo>
                    <a:close/>
                  </a:path>
                </a:pathLst>
              </a:cu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Oval 47">
                <a:extLst>
                  <a:ext uri="{FF2B5EF4-FFF2-40B4-BE49-F238E27FC236}">
                    <a16:creationId xmlns:a16="http://schemas.microsoft.com/office/drawing/2014/main" id="{B7AA1D59-E982-4CF8-98B6-3A096C909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0" y="3405"/>
                <a:ext cx="98" cy="353"/>
              </a:xfrm>
              <a:prstGeom prst="ellipse">
                <a:avLst/>
              </a:prstGeom>
              <a:solidFill>
                <a:srgbClr val="C5E0B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Oval 48">
                <a:extLst>
                  <a:ext uri="{FF2B5EF4-FFF2-40B4-BE49-F238E27FC236}">
                    <a16:creationId xmlns:a16="http://schemas.microsoft.com/office/drawing/2014/main" id="{D373A69E-82BB-4EA1-A977-0B33A6E0C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0" y="3405"/>
                <a:ext cx="98" cy="353"/>
              </a:xfrm>
              <a:prstGeom prst="ellipse">
                <a:avLst/>
              </a:pr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49">
                <a:extLst>
                  <a:ext uri="{FF2B5EF4-FFF2-40B4-BE49-F238E27FC236}">
                    <a16:creationId xmlns:a16="http://schemas.microsoft.com/office/drawing/2014/main" id="{CE6C2771-7555-4603-A22E-14F18BB4E6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5" y="3405"/>
                <a:ext cx="227" cy="353"/>
              </a:xfrm>
              <a:custGeom>
                <a:avLst/>
                <a:gdLst>
                  <a:gd name="T0" fmla="*/ 855 w 1091"/>
                  <a:gd name="T1" fmla="*/ 1701 h 1701"/>
                  <a:gd name="T2" fmla="*/ 1091 w 1091"/>
                  <a:gd name="T3" fmla="*/ 851 h 1701"/>
                  <a:gd name="T4" fmla="*/ 855 w 1091"/>
                  <a:gd name="T5" fmla="*/ 0 h 1701"/>
                  <a:gd name="T6" fmla="*/ 0 w 1091"/>
                  <a:gd name="T7" fmla="*/ 0 h 1701"/>
                  <a:gd name="T8" fmla="*/ 0 w 1091"/>
                  <a:gd name="T9" fmla="*/ 1701 h 1701"/>
                  <a:gd name="T10" fmla="*/ 855 w 1091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1" h="1701">
                    <a:moveTo>
                      <a:pt x="855" y="1701"/>
                    </a:moveTo>
                    <a:cubicBezTo>
                      <a:pt x="985" y="1701"/>
                      <a:pt x="1091" y="1320"/>
                      <a:pt x="1091" y="851"/>
                    </a:cubicBezTo>
                    <a:cubicBezTo>
                      <a:pt x="1091" y="381"/>
                      <a:pt x="985" y="0"/>
                      <a:pt x="855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5" y="1701"/>
                    </a:lnTo>
                    <a:close/>
                  </a:path>
                </a:pathLst>
              </a:custGeom>
              <a:solidFill>
                <a:srgbClr val="C5E0B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50">
                <a:extLst>
                  <a:ext uri="{FF2B5EF4-FFF2-40B4-BE49-F238E27FC236}">
                    <a16:creationId xmlns:a16="http://schemas.microsoft.com/office/drawing/2014/main" id="{979C1584-C561-4DCA-9E62-EB0600FCB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5" y="3405"/>
                <a:ext cx="227" cy="353"/>
              </a:xfrm>
              <a:custGeom>
                <a:avLst/>
                <a:gdLst>
                  <a:gd name="T0" fmla="*/ 855 w 1091"/>
                  <a:gd name="T1" fmla="*/ 1701 h 1701"/>
                  <a:gd name="T2" fmla="*/ 1091 w 1091"/>
                  <a:gd name="T3" fmla="*/ 851 h 1701"/>
                  <a:gd name="T4" fmla="*/ 855 w 1091"/>
                  <a:gd name="T5" fmla="*/ 0 h 1701"/>
                  <a:gd name="T6" fmla="*/ 0 w 1091"/>
                  <a:gd name="T7" fmla="*/ 0 h 1701"/>
                  <a:gd name="T8" fmla="*/ 0 w 1091"/>
                  <a:gd name="T9" fmla="*/ 1701 h 1701"/>
                  <a:gd name="T10" fmla="*/ 855 w 1091"/>
                  <a:gd name="T11" fmla="*/ 1701 h 17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91" h="1701">
                    <a:moveTo>
                      <a:pt x="855" y="1701"/>
                    </a:moveTo>
                    <a:cubicBezTo>
                      <a:pt x="985" y="1701"/>
                      <a:pt x="1091" y="1320"/>
                      <a:pt x="1091" y="851"/>
                    </a:cubicBezTo>
                    <a:cubicBezTo>
                      <a:pt x="1091" y="381"/>
                      <a:pt x="985" y="0"/>
                      <a:pt x="855" y="0"/>
                    </a:cubicBezTo>
                    <a:lnTo>
                      <a:pt x="0" y="0"/>
                    </a:lnTo>
                    <a:lnTo>
                      <a:pt x="0" y="1701"/>
                    </a:lnTo>
                    <a:lnTo>
                      <a:pt x="855" y="1701"/>
                    </a:lnTo>
                    <a:close/>
                  </a:path>
                </a:pathLst>
              </a:cu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Oval 51">
                <a:extLst>
                  <a:ext uri="{FF2B5EF4-FFF2-40B4-BE49-F238E27FC236}">
                    <a16:creationId xmlns:a16="http://schemas.microsoft.com/office/drawing/2014/main" id="{586E9C30-04E0-49F2-AD76-B6413D8A1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6" y="3405"/>
                <a:ext cx="98" cy="353"/>
              </a:xfrm>
              <a:prstGeom prst="ellipse">
                <a:avLst/>
              </a:prstGeom>
              <a:solidFill>
                <a:srgbClr val="C5E0B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Oval 52">
                <a:extLst>
                  <a:ext uri="{FF2B5EF4-FFF2-40B4-BE49-F238E27FC236}">
                    <a16:creationId xmlns:a16="http://schemas.microsoft.com/office/drawing/2014/main" id="{E89F1C97-5A4B-4EB8-8A83-5A40C81AC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6" y="3405"/>
                <a:ext cx="98" cy="353"/>
              </a:xfrm>
              <a:prstGeom prst="ellipse">
                <a:avLst/>
              </a:prstGeom>
              <a:noFill/>
              <a:ln w="0" cap="sq">
                <a:solidFill>
                  <a:srgbClr val="26262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Rectangle 53">
                <a:extLst>
                  <a:ext uri="{FF2B5EF4-FFF2-40B4-BE49-F238E27FC236}">
                    <a16:creationId xmlns:a16="http://schemas.microsoft.com/office/drawing/2014/main" id="{F5469B85-C447-4DAC-9F8B-276B6880E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0" y="3835"/>
                <a:ext cx="400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Elliptical 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Rectangle 54">
                <a:extLst>
                  <a:ext uri="{FF2B5EF4-FFF2-40B4-BE49-F238E27FC236}">
                    <a16:creationId xmlns:a16="http://schemas.microsoft.com/office/drawing/2014/main" id="{1CDD9318-6F4E-4F95-B0A4-1C97FC5AD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6" y="3929"/>
                <a:ext cx="316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cavities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4" name="Rectangle 55">
                <a:extLst>
                  <a:ext uri="{FF2B5EF4-FFF2-40B4-BE49-F238E27FC236}">
                    <a16:creationId xmlns:a16="http://schemas.microsoft.com/office/drawing/2014/main" id="{F07C98BD-1280-4F7C-8303-270A2E125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7" y="3837"/>
                <a:ext cx="307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Double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5" name="Rectangle 56">
                <a:extLst>
                  <a:ext uri="{FF2B5EF4-FFF2-40B4-BE49-F238E27FC236}">
                    <a16:creationId xmlns:a16="http://schemas.microsoft.com/office/drawing/2014/main" id="{1D379003-787B-48FB-824A-F396488DE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2" y="3838"/>
                <a:ext cx="66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-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Rectangle 57">
                <a:extLst>
                  <a:ext uri="{FF2B5EF4-FFF2-40B4-BE49-F238E27FC236}">
                    <a16:creationId xmlns:a16="http://schemas.microsoft.com/office/drawing/2014/main" id="{C01A19F3-0216-40B0-8BD6-E053D0F09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0" y="3838"/>
                <a:ext cx="289" cy="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Spoke 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7" name="Rectangle 58">
                <a:extLst>
                  <a:ext uri="{FF2B5EF4-FFF2-40B4-BE49-F238E27FC236}">
                    <a16:creationId xmlns:a16="http://schemas.microsoft.com/office/drawing/2014/main" id="{44DC0EDD-FC96-488B-BCAA-B4F3490CE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" y="3938"/>
                <a:ext cx="31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1000" b="1" i="0" u="none" strike="noStrike" cap="none" normalizeH="0" baseline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</a:rPr>
                  <a:t>cavities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8" name="Rectangle 59">
                <a:extLst>
                  <a:ext uri="{FF2B5EF4-FFF2-40B4-BE49-F238E27FC236}">
                    <a16:creationId xmlns:a16="http://schemas.microsoft.com/office/drawing/2014/main" id="{27F5E05F-78FB-42DF-9147-48A3D08C1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382"/>
                <a:ext cx="862" cy="377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Rectangle 60">
                <a:extLst>
                  <a:ext uri="{FF2B5EF4-FFF2-40B4-BE49-F238E27FC236}">
                    <a16:creationId xmlns:a16="http://schemas.microsoft.com/office/drawing/2014/main" id="{F7F4CF73-F8B3-4AC8-994D-11CBDA43A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382"/>
                <a:ext cx="862" cy="377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61">
                <a:extLst>
                  <a:ext uri="{FF2B5EF4-FFF2-40B4-BE49-F238E27FC236}">
                    <a16:creationId xmlns:a16="http://schemas.microsoft.com/office/drawing/2014/main" id="{2642CED5-DCE0-4D40-AC64-884D36B8E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1812"/>
                <a:ext cx="336" cy="579"/>
              </a:xfrm>
              <a:custGeom>
                <a:avLst/>
                <a:gdLst>
                  <a:gd name="T0" fmla="*/ 336 w 336"/>
                  <a:gd name="T1" fmla="*/ 579 h 579"/>
                  <a:gd name="T2" fmla="*/ 225 w 336"/>
                  <a:gd name="T3" fmla="*/ 579 h 579"/>
                  <a:gd name="T4" fmla="*/ 225 w 336"/>
                  <a:gd name="T5" fmla="*/ 0 h 579"/>
                  <a:gd name="T6" fmla="*/ 0 w 336"/>
                  <a:gd name="T7" fmla="*/ 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579">
                    <a:moveTo>
                      <a:pt x="336" y="579"/>
                    </a:moveTo>
                    <a:lnTo>
                      <a:pt x="225" y="579"/>
                    </a:lnTo>
                    <a:lnTo>
                      <a:pt x="225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62">
                <a:extLst>
                  <a:ext uri="{FF2B5EF4-FFF2-40B4-BE49-F238E27FC236}">
                    <a16:creationId xmlns:a16="http://schemas.microsoft.com/office/drawing/2014/main" id="{D54D07EC-2391-4CAE-814F-AFAB61D1C5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371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Rectangle 63">
                <a:extLst>
                  <a:ext uri="{FF2B5EF4-FFF2-40B4-BE49-F238E27FC236}">
                    <a16:creationId xmlns:a16="http://schemas.microsoft.com/office/drawing/2014/main" id="{488C86A9-85B2-49CE-A2B4-BC907FBD4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3" y="2395"/>
                <a:ext cx="159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ILK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3" name="Oval 64">
                <a:extLst>
                  <a:ext uri="{FF2B5EF4-FFF2-40B4-BE49-F238E27FC236}">
                    <a16:creationId xmlns:a16="http://schemas.microsoft.com/office/drawing/2014/main" id="{66741F28-C2D4-443F-A99D-1C013C2BA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015"/>
                <a:ext cx="184" cy="18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Oval 65">
                <a:extLst>
                  <a:ext uri="{FF2B5EF4-FFF2-40B4-BE49-F238E27FC236}">
                    <a16:creationId xmlns:a16="http://schemas.microsoft.com/office/drawing/2014/main" id="{D457E74A-094A-4D65-9BE2-0973946B4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6" y="2015"/>
                <a:ext cx="184" cy="184"/>
              </a:xfrm>
              <a:prstGeom prst="ellipse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Rectangle 66">
                <a:extLst>
                  <a:ext uri="{FF2B5EF4-FFF2-40B4-BE49-F238E27FC236}">
                    <a16:creationId xmlns:a16="http://schemas.microsoft.com/office/drawing/2014/main" id="{DF16A948-5954-4C3D-883E-388A0C10B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5" y="2067"/>
                <a:ext cx="18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RMS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6" name="Line 67">
                <a:extLst>
                  <a:ext uri="{FF2B5EF4-FFF2-40B4-BE49-F238E27FC236}">
                    <a16:creationId xmlns:a16="http://schemas.microsoft.com/office/drawing/2014/main" id="{999CDA4D-EE5B-4A11-A85E-6DADC6325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48" y="2199"/>
                <a:ext cx="0" cy="117"/>
              </a:xfrm>
              <a:prstGeom prst="line">
                <a:avLst/>
              </a:prstGeom>
              <a:noFill/>
              <a:ln w="19050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68">
                <a:extLst>
                  <a:ext uri="{FF2B5EF4-FFF2-40B4-BE49-F238E27FC236}">
                    <a16:creationId xmlns:a16="http://schemas.microsoft.com/office/drawing/2014/main" id="{DC22177D-BF57-4FD3-BB5B-A0F8D2253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311"/>
                <a:ext cx="39" cy="58"/>
              </a:xfrm>
              <a:custGeom>
                <a:avLst/>
                <a:gdLst>
                  <a:gd name="T0" fmla="*/ 39 w 39"/>
                  <a:gd name="T1" fmla="*/ 0 h 58"/>
                  <a:gd name="T2" fmla="*/ 19 w 39"/>
                  <a:gd name="T3" fmla="*/ 58 h 58"/>
                  <a:gd name="T4" fmla="*/ 0 w 39"/>
                  <a:gd name="T5" fmla="*/ 0 h 58"/>
                  <a:gd name="T6" fmla="*/ 39 w 39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8">
                    <a:moveTo>
                      <a:pt x="39" y="0"/>
                    </a:moveTo>
                    <a:lnTo>
                      <a:pt x="19" y="58"/>
                    </a:lnTo>
                    <a:lnTo>
                      <a:pt x="0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Rectangle 69">
                <a:extLst>
                  <a:ext uri="{FF2B5EF4-FFF2-40B4-BE49-F238E27FC236}">
                    <a16:creationId xmlns:a16="http://schemas.microsoft.com/office/drawing/2014/main" id="{7826554D-CABA-40BD-9167-EEC5D7B3F1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" y="2251"/>
                <a:ext cx="16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RST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9" name="Rectangle 70">
                <a:extLst>
                  <a:ext uri="{FF2B5EF4-FFF2-40B4-BE49-F238E27FC236}">
                    <a16:creationId xmlns:a16="http://schemas.microsoft.com/office/drawing/2014/main" id="{E3F79B8E-1E7F-4A78-AE03-E63390B61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9" y="2690"/>
                <a:ext cx="16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RST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0" name="Oval 71">
                <a:extLst>
                  <a:ext uri="{FF2B5EF4-FFF2-40B4-BE49-F238E27FC236}">
                    <a16:creationId xmlns:a16="http://schemas.microsoft.com/office/drawing/2014/main" id="{5B006B14-02F1-4CF1-A691-13B73DCEB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0" y="2015"/>
                <a:ext cx="184" cy="18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Oval 72">
                <a:extLst>
                  <a:ext uri="{FF2B5EF4-FFF2-40B4-BE49-F238E27FC236}">
                    <a16:creationId xmlns:a16="http://schemas.microsoft.com/office/drawing/2014/main" id="{90CEAC5D-234A-46C5-B976-177382D3DC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0" y="2015"/>
                <a:ext cx="184" cy="184"/>
              </a:xfrm>
              <a:prstGeom prst="ellipse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Rectangle 73">
                <a:extLst>
                  <a:ext uri="{FF2B5EF4-FFF2-40B4-BE49-F238E27FC236}">
                    <a16:creationId xmlns:a16="http://schemas.microsoft.com/office/drawing/2014/main" id="{29BD6DAD-EFBB-45DB-8295-51BC71CF67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0" y="2067"/>
                <a:ext cx="144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TM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Line 74">
                <a:extLst>
                  <a:ext uri="{FF2B5EF4-FFF2-40B4-BE49-F238E27FC236}">
                    <a16:creationId xmlns:a16="http://schemas.microsoft.com/office/drawing/2014/main" id="{8AEDED2D-16DE-4032-8812-278E535D4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42" y="2199"/>
                <a:ext cx="0" cy="117"/>
              </a:xfrm>
              <a:prstGeom prst="line">
                <a:avLst/>
              </a:prstGeom>
              <a:noFill/>
              <a:ln w="19050" cap="rnd">
                <a:solidFill>
                  <a:srgbClr val="ED7D3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75">
                <a:extLst>
                  <a:ext uri="{FF2B5EF4-FFF2-40B4-BE49-F238E27FC236}">
                    <a16:creationId xmlns:a16="http://schemas.microsoft.com/office/drawing/2014/main" id="{9A841F65-6868-4210-9C48-4A86343A56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3" y="2311"/>
                <a:ext cx="39" cy="58"/>
              </a:xfrm>
              <a:custGeom>
                <a:avLst/>
                <a:gdLst>
                  <a:gd name="T0" fmla="*/ 39 w 39"/>
                  <a:gd name="T1" fmla="*/ 0 h 58"/>
                  <a:gd name="T2" fmla="*/ 19 w 39"/>
                  <a:gd name="T3" fmla="*/ 58 h 58"/>
                  <a:gd name="T4" fmla="*/ 0 w 39"/>
                  <a:gd name="T5" fmla="*/ 0 h 58"/>
                  <a:gd name="T6" fmla="*/ 39 w 39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8">
                    <a:moveTo>
                      <a:pt x="39" y="0"/>
                    </a:moveTo>
                    <a:lnTo>
                      <a:pt x="19" y="58"/>
                    </a:lnTo>
                    <a:lnTo>
                      <a:pt x="0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Rectangle 76">
                <a:extLst>
                  <a:ext uri="{FF2B5EF4-FFF2-40B4-BE49-F238E27FC236}">
                    <a16:creationId xmlns:a16="http://schemas.microsoft.com/office/drawing/2014/main" id="{E9866557-2452-4962-96CA-5F9774412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92" y="2251"/>
                <a:ext cx="251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Timing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6" name="Rectangle 77">
                <a:extLst>
                  <a:ext uri="{FF2B5EF4-FFF2-40B4-BE49-F238E27FC236}">
                    <a16:creationId xmlns:a16="http://schemas.microsoft.com/office/drawing/2014/main" id="{E4AB728A-5E70-4D13-AF3C-9779E83E5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1720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Rectangle 78">
                <a:extLst>
                  <a:ext uri="{FF2B5EF4-FFF2-40B4-BE49-F238E27FC236}">
                    <a16:creationId xmlns:a16="http://schemas.microsoft.com/office/drawing/2014/main" id="{AD562C62-84B8-45E4-A596-6186198D1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1720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Rectangle 79">
                <a:extLst>
                  <a:ext uri="{FF2B5EF4-FFF2-40B4-BE49-F238E27FC236}">
                    <a16:creationId xmlns:a16="http://schemas.microsoft.com/office/drawing/2014/main" id="{FFCB5424-E9CB-4E72-AA69-85675B983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5" y="1732"/>
                <a:ext cx="669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Supply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(DTL #1)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0" name="Rectangle 81">
                <a:extLst>
                  <a:ext uri="{FF2B5EF4-FFF2-40B4-BE49-F238E27FC236}">
                    <a16:creationId xmlns:a16="http://schemas.microsoft.com/office/drawing/2014/main" id="{67717221-635C-473C-978D-AC7FF89EA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2"/>
                <a:ext cx="4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5" name="Rectangle 86">
                <a:extLst>
                  <a:ext uri="{FF2B5EF4-FFF2-40B4-BE49-F238E27FC236}">
                    <a16:creationId xmlns:a16="http://schemas.microsoft.com/office/drawing/2014/main" id="{C1A371B7-2CB2-4EB1-9210-3C1A7FA63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5" y="1821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26" name="Line 87">
                <a:extLst>
                  <a:ext uri="{FF2B5EF4-FFF2-40B4-BE49-F238E27FC236}">
                    <a16:creationId xmlns:a16="http://schemas.microsoft.com/office/drawing/2014/main" id="{038ED68C-6CD4-48C7-B79F-EE761C186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9" y="1812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88">
                <a:extLst>
                  <a:ext uri="{FF2B5EF4-FFF2-40B4-BE49-F238E27FC236}">
                    <a16:creationId xmlns:a16="http://schemas.microsoft.com/office/drawing/2014/main" id="{9B211ABD-A0C1-4D7E-83F6-1C8C0CFB3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" y="1793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Line 89">
                <a:extLst>
                  <a:ext uri="{FF2B5EF4-FFF2-40B4-BE49-F238E27FC236}">
                    <a16:creationId xmlns:a16="http://schemas.microsoft.com/office/drawing/2014/main" id="{1622CC91-34CB-4B70-9D7E-4FD153673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1749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90">
                <a:extLst>
                  <a:ext uri="{FF2B5EF4-FFF2-40B4-BE49-F238E27FC236}">
                    <a16:creationId xmlns:a16="http://schemas.microsoft.com/office/drawing/2014/main" id="{CCDD550A-92A8-4C25-977C-4365DCA69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729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Line 91">
                <a:extLst>
                  <a:ext uri="{FF2B5EF4-FFF2-40B4-BE49-F238E27FC236}">
                    <a16:creationId xmlns:a16="http://schemas.microsoft.com/office/drawing/2014/main" id="{58B39DBA-C191-4DCF-B1A4-9FFD7E5EA7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1881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92">
                <a:extLst>
                  <a:ext uri="{FF2B5EF4-FFF2-40B4-BE49-F238E27FC236}">
                    <a16:creationId xmlns:a16="http://schemas.microsoft.com/office/drawing/2014/main" id="{65731F0A-D1A1-4D23-A371-ED5831F3D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862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Oval 93">
                <a:extLst>
                  <a:ext uri="{FF2B5EF4-FFF2-40B4-BE49-F238E27FC236}">
                    <a16:creationId xmlns:a16="http://schemas.microsoft.com/office/drawing/2014/main" id="{786948FA-13A1-44E6-A3E4-2FB7EECA0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6" y="2015"/>
                <a:ext cx="184" cy="184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Oval 94">
                <a:extLst>
                  <a:ext uri="{FF2B5EF4-FFF2-40B4-BE49-F238E27FC236}">
                    <a16:creationId xmlns:a16="http://schemas.microsoft.com/office/drawing/2014/main" id="{084ADBBA-28A2-414B-8152-21720A249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6" y="2015"/>
                <a:ext cx="184" cy="184"/>
              </a:xfrm>
              <a:prstGeom prst="ellipse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95">
                <a:extLst>
                  <a:ext uri="{FF2B5EF4-FFF2-40B4-BE49-F238E27FC236}">
                    <a16:creationId xmlns:a16="http://schemas.microsoft.com/office/drawing/2014/main" id="{A4143712-1421-4A2D-BFC7-F55219A37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067"/>
                <a:ext cx="180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MPS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5" name="Line 96">
                <a:extLst>
                  <a:ext uri="{FF2B5EF4-FFF2-40B4-BE49-F238E27FC236}">
                    <a16:creationId xmlns:a16="http://schemas.microsoft.com/office/drawing/2014/main" id="{107EDABF-A754-41C5-820E-9FCEB51DA1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58" y="2252"/>
                <a:ext cx="0" cy="64"/>
              </a:xfrm>
              <a:prstGeom prst="line">
                <a:avLst/>
              </a:prstGeom>
              <a:noFill/>
              <a:ln w="19050" cap="rnd">
                <a:solidFill>
                  <a:srgbClr val="4672C4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97">
                <a:extLst>
                  <a:ext uri="{FF2B5EF4-FFF2-40B4-BE49-F238E27FC236}">
                    <a16:creationId xmlns:a16="http://schemas.microsoft.com/office/drawing/2014/main" id="{3EF625A8-9D34-4896-BC49-1F6C7DA53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311"/>
                <a:ext cx="39" cy="58"/>
              </a:xfrm>
              <a:custGeom>
                <a:avLst/>
                <a:gdLst>
                  <a:gd name="T0" fmla="*/ 39 w 39"/>
                  <a:gd name="T1" fmla="*/ 0 h 58"/>
                  <a:gd name="T2" fmla="*/ 20 w 39"/>
                  <a:gd name="T3" fmla="*/ 58 h 58"/>
                  <a:gd name="T4" fmla="*/ 0 w 39"/>
                  <a:gd name="T5" fmla="*/ 0 h 58"/>
                  <a:gd name="T6" fmla="*/ 39 w 39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8">
                    <a:moveTo>
                      <a:pt x="39" y="0"/>
                    </a:moveTo>
                    <a:lnTo>
                      <a:pt x="20" y="58"/>
                    </a:lnTo>
                    <a:lnTo>
                      <a:pt x="0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98">
                <a:extLst>
                  <a:ext uri="{FF2B5EF4-FFF2-40B4-BE49-F238E27FC236}">
                    <a16:creationId xmlns:a16="http://schemas.microsoft.com/office/drawing/2014/main" id="{90937F20-AA50-496E-8A3B-452B4751F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8" y="2199"/>
                <a:ext cx="39" cy="58"/>
              </a:xfrm>
              <a:custGeom>
                <a:avLst/>
                <a:gdLst>
                  <a:gd name="T0" fmla="*/ 0 w 39"/>
                  <a:gd name="T1" fmla="*/ 58 h 58"/>
                  <a:gd name="T2" fmla="*/ 20 w 39"/>
                  <a:gd name="T3" fmla="*/ 0 h 58"/>
                  <a:gd name="T4" fmla="*/ 39 w 39"/>
                  <a:gd name="T5" fmla="*/ 58 h 58"/>
                  <a:gd name="T6" fmla="*/ 0 w 39"/>
                  <a:gd name="T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8">
                    <a:moveTo>
                      <a:pt x="0" y="58"/>
                    </a:moveTo>
                    <a:lnTo>
                      <a:pt x="20" y="0"/>
                    </a:lnTo>
                    <a:lnTo>
                      <a:pt x="39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467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99">
                <a:extLst>
                  <a:ext uri="{FF2B5EF4-FFF2-40B4-BE49-F238E27FC236}">
                    <a16:creationId xmlns:a16="http://schemas.microsoft.com/office/drawing/2014/main" id="{8F6AD8AA-AA5B-491E-95BD-E17BEE3CF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4" y="2251"/>
                <a:ext cx="160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ILK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9" name="Rectangle 100">
                <a:extLst>
                  <a:ext uri="{FF2B5EF4-FFF2-40B4-BE49-F238E27FC236}">
                    <a16:creationId xmlns:a16="http://schemas.microsoft.com/office/drawing/2014/main" id="{BABD4272-4E50-4926-B8C8-484304598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1970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101">
                <a:extLst>
                  <a:ext uri="{FF2B5EF4-FFF2-40B4-BE49-F238E27FC236}">
                    <a16:creationId xmlns:a16="http://schemas.microsoft.com/office/drawing/2014/main" id="{250E138C-65E5-4288-81AF-22BD44834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1970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Rectangle 102">
                <a:extLst>
                  <a:ext uri="{FF2B5EF4-FFF2-40B4-BE49-F238E27FC236}">
                    <a16:creationId xmlns:a16="http://schemas.microsoft.com/office/drawing/2014/main" id="{6C9549ED-6E19-4BC6-AD3B-D97821C85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8" y="1981"/>
                <a:ext cx="67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Supply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(DTL #1)</a:t>
                </a:r>
              </a:p>
            </p:txBody>
          </p:sp>
          <p:sp>
            <p:nvSpPr>
              <p:cNvPr id="149" name="Rectangle 110">
                <a:extLst>
                  <a:ext uri="{FF2B5EF4-FFF2-40B4-BE49-F238E27FC236}">
                    <a16:creationId xmlns:a16="http://schemas.microsoft.com/office/drawing/2014/main" id="{5B7D69F3-9FEB-4876-87D4-B6DC21409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221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Rectangle 111">
                <a:extLst>
                  <a:ext uri="{FF2B5EF4-FFF2-40B4-BE49-F238E27FC236}">
                    <a16:creationId xmlns:a16="http://schemas.microsoft.com/office/drawing/2014/main" id="{26231F59-E2BD-4D9B-96A6-D75A11B44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221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Rectangle 112">
                <a:extLst>
                  <a:ext uri="{FF2B5EF4-FFF2-40B4-BE49-F238E27FC236}">
                    <a16:creationId xmlns:a16="http://schemas.microsoft.com/office/drawing/2014/main" id="{AEBC29DF-0CE2-4162-BAAA-2A7654986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2233"/>
                <a:ext cx="666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Supply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(M</a:t>
                </a:r>
                <a:r>
                  <a:rPr kumimoji="0" lang="zh-CN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EBT / SC</a:t>
                </a: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#1</a:t>
                </a:r>
                <a:r>
                  <a:rPr kumimoji="0" lang="zh-CN" altLang="en-US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）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4" name="Rectangle 115">
                <a:extLst>
                  <a:ext uri="{FF2B5EF4-FFF2-40B4-BE49-F238E27FC236}">
                    <a16:creationId xmlns:a16="http://schemas.microsoft.com/office/drawing/2014/main" id="{F0B37886-BDC1-44B2-863D-D32D9A6B1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9" y="2319"/>
                <a:ext cx="4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6" name="Rectangle 117">
                <a:extLst>
                  <a:ext uri="{FF2B5EF4-FFF2-40B4-BE49-F238E27FC236}">
                    <a16:creationId xmlns:a16="http://schemas.microsoft.com/office/drawing/2014/main" id="{420D5F6F-230D-4935-B12A-F0F2579B9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471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Rectangle 118">
                <a:extLst>
                  <a:ext uri="{FF2B5EF4-FFF2-40B4-BE49-F238E27FC236}">
                    <a16:creationId xmlns:a16="http://schemas.microsoft.com/office/drawing/2014/main" id="{A6E27B90-E46B-4A2E-9627-4256E2CDF3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471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Rectangle 119">
                <a:extLst>
                  <a:ext uri="{FF2B5EF4-FFF2-40B4-BE49-F238E27FC236}">
                    <a16:creationId xmlns:a16="http://schemas.microsoft.com/office/drawing/2014/main" id="{972C58B3-A9BE-454C-8532-8F0B52C62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482"/>
                <a:ext cx="672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DC-DC Power Supply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(MEBT / SC #1</a:t>
                </a:r>
                <a:r>
                  <a:rPr kumimoji="0" lang="zh-CN" altLang="en-US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）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B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1" name="Rectangle 122">
                <a:extLst>
                  <a:ext uri="{FF2B5EF4-FFF2-40B4-BE49-F238E27FC236}">
                    <a16:creationId xmlns:a16="http://schemas.microsoft.com/office/drawing/2014/main" id="{1A2E4A75-24C7-4B12-B5B1-F060FB506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9" y="2570"/>
                <a:ext cx="48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3" name="Rectangle 124">
                <a:extLst>
                  <a:ext uri="{FF2B5EF4-FFF2-40B4-BE49-F238E27FC236}">
                    <a16:creationId xmlns:a16="http://schemas.microsoft.com/office/drawing/2014/main" id="{90BF1ED7-A269-43D2-8E8C-EEC60E9CCB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722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Rectangle 125">
                <a:extLst>
                  <a:ext uri="{FF2B5EF4-FFF2-40B4-BE49-F238E27FC236}">
                    <a16:creationId xmlns:a16="http://schemas.microsoft.com/office/drawing/2014/main" id="{F4256137-3485-43BA-B4AD-3A2C35ACB1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722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Rectangle 126">
                <a:extLst>
                  <a:ext uri="{FF2B5EF4-FFF2-40B4-BE49-F238E27FC236}">
                    <a16:creationId xmlns:a16="http://schemas.microsoft.com/office/drawing/2014/main" id="{8799DAAF-E052-4A2C-852F-CF5E92E4C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5" y="2709"/>
                <a:ext cx="677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US" altLang="zh-CN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Linac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ctr" defTabSz="914400" latinLnBrk="0">
                  <a:lnSpc>
                    <a:spcPct val="100000"/>
                  </a:lnSpc>
                  <a:buClrTx/>
                  <a:buSzTx/>
                  <a:buFontTx/>
                  <a:buNone/>
                  <a:tabLst/>
                </a:pPr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RF LLRF</a:t>
                </a:r>
              </a:p>
            </p:txBody>
          </p:sp>
          <p:sp>
            <p:nvSpPr>
              <p:cNvPr id="167" name="Rectangle 128">
                <a:extLst>
                  <a:ext uri="{FF2B5EF4-FFF2-40B4-BE49-F238E27FC236}">
                    <a16:creationId xmlns:a16="http://schemas.microsoft.com/office/drawing/2014/main" id="{D117D4D0-05E1-4515-9568-358230EF2B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972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68" name="Rectangle 129">
                <a:extLst>
                  <a:ext uri="{FF2B5EF4-FFF2-40B4-BE49-F238E27FC236}">
                    <a16:creationId xmlns:a16="http://schemas.microsoft.com/office/drawing/2014/main" id="{E8BEF0FF-396C-4803-8F81-671A69D3A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2972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Rectangle 130">
                <a:extLst>
                  <a:ext uri="{FF2B5EF4-FFF2-40B4-BE49-F238E27FC236}">
                    <a16:creationId xmlns:a16="http://schemas.microsoft.com/office/drawing/2014/main" id="{F3FEBF46-211D-41FD-926E-8666A5D09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2969"/>
                <a:ext cx="67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zh-CN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Linac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BLM  #1</a:t>
                </a:r>
              </a:p>
            </p:txBody>
          </p:sp>
          <p:sp>
            <p:nvSpPr>
              <p:cNvPr id="173" name="Rectangle 134">
                <a:extLst>
                  <a:ext uri="{FF2B5EF4-FFF2-40B4-BE49-F238E27FC236}">
                    <a16:creationId xmlns:a16="http://schemas.microsoft.com/office/drawing/2014/main" id="{01E2E053-FA68-402E-B6B5-9507EAB0C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3223"/>
                <a:ext cx="676" cy="184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Rectangle 135">
                <a:extLst>
                  <a:ext uri="{FF2B5EF4-FFF2-40B4-BE49-F238E27FC236}">
                    <a16:creationId xmlns:a16="http://schemas.microsoft.com/office/drawing/2014/main" id="{7379A159-A72F-4C54-9B26-0BED803F9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1" y="3223"/>
                <a:ext cx="676" cy="184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Rectangle 136">
                <a:extLst>
                  <a:ext uri="{FF2B5EF4-FFF2-40B4-BE49-F238E27FC236}">
                    <a16:creationId xmlns:a16="http://schemas.microsoft.com/office/drawing/2014/main" id="{08C1EFB3-4E06-4605-8703-48E2CEAD10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9" y="3208"/>
                <a:ext cx="68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zh-CN" sz="12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Linac</a:t>
                </a:r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zh-CN" sz="1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BLM  #2</a:t>
                </a:r>
              </a:p>
            </p:txBody>
          </p:sp>
          <p:sp>
            <p:nvSpPr>
              <p:cNvPr id="179" name="Freeform 140">
                <a:extLst>
                  <a:ext uri="{FF2B5EF4-FFF2-40B4-BE49-F238E27FC236}">
                    <a16:creationId xmlns:a16="http://schemas.microsoft.com/office/drawing/2014/main" id="{E362487E-E503-424E-894F-E3EE7EE7E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2313"/>
                <a:ext cx="336" cy="195"/>
              </a:xfrm>
              <a:custGeom>
                <a:avLst/>
                <a:gdLst>
                  <a:gd name="T0" fmla="*/ 336 w 336"/>
                  <a:gd name="T1" fmla="*/ 195 h 195"/>
                  <a:gd name="T2" fmla="*/ 79 w 336"/>
                  <a:gd name="T3" fmla="*/ 195 h 195"/>
                  <a:gd name="T4" fmla="*/ 79 w 336"/>
                  <a:gd name="T5" fmla="*/ 0 h 195"/>
                  <a:gd name="T6" fmla="*/ 0 w 336"/>
                  <a:gd name="T7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195">
                    <a:moveTo>
                      <a:pt x="336" y="195"/>
                    </a:moveTo>
                    <a:lnTo>
                      <a:pt x="79" y="195"/>
                    </a:lnTo>
                    <a:lnTo>
                      <a:pt x="79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141">
                <a:extLst>
                  <a:ext uri="{FF2B5EF4-FFF2-40B4-BE49-F238E27FC236}">
                    <a16:creationId xmlns:a16="http://schemas.microsoft.com/office/drawing/2014/main" id="{0E658A4B-E276-4DB6-8D1E-93C2FC2431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489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142">
                <a:extLst>
                  <a:ext uri="{FF2B5EF4-FFF2-40B4-BE49-F238E27FC236}">
                    <a16:creationId xmlns:a16="http://schemas.microsoft.com/office/drawing/2014/main" id="{E0A0F80E-80DD-4E28-84A7-D42F74C5F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2062"/>
                <a:ext cx="336" cy="384"/>
              </a:xfrm>
              <a:custGeom>
                <a:avLst/>
                <a:gdLst>
                  <a:gd name="T0" fmla="*/ 336 w 336"/>
                  <a:gd name="T1" fmla="*/ 384 h 384"/>
                  <a:gd name="T2" fmla="*/ 142 w 336"/>
                  <a:gd name="T3" fmla="*/ 384 h 384"/>
                  <a:gd name="T4" fmla="*/ 142 w 336"/>
                  <a:gd name="T5" fmla="*/ 0 h 384"/>
                  <a:gd name="T6" fmla="*/ 0 w 336"/>
                  <a:gd name="T7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384">
                    <a:moveTo>
                      <a:pt x="336" y="384"/>
                    </a:moveTo>
                    <a:lnTo>
                      <a:pt x="142" y="384"/>
                    </a:lnTo>
                    <a:lnTo>
                      <a:pt x="142" y="0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143">
                <a:extLst>
                  <a:ext uri="{FF2B5EF4-FFF2-40B4-BE49-F238E27FC236}">
                    <a16:creationId xmlns:a16="http://schemas.microsoft.com/office/drawing/2014/main" id="{8BC8BE7D-BDB8-4790-8CC4-4CD19644F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426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Line 144">
                <a:extLst>
                  <a:ext uri="{FF2B5EF4-FFF2-40B4-BE49-F238E27FC236}">
                    <a16:creationId xmlns:a16="http://schemas.microsoft.com/office/drawing/2014/main" id="{4BA9BA91-C0C9-497C-9C55-EDD2C4D52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74" y="2563"/>
                <a:ext cx="336" cy="0"/>
              </a:xfrm>
              <a:prstGeom prst="line">
                <a:avLst/>
              </a:prstGeom>
              <a:noFill/>
              <a:ln w="19050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145">
                <a:extLst>
                  <a:ext uri="{FF2B5EF4-FFF2-40B4-BE49-F238E27FC236}">
                    <a16:creationId xmlns:a16="http://schemas.microsoft.com/office/drawing/2014/main" id="{BD069F1F-9407-421E-AF88-7F77F99DB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5" y="2544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Rectangle 146">
                <a:extLst>
                  <a:ext uri="{FF2B5EF4-FFF2-40B4-BE49-F238E27FC236}">
                    <a16:creationId xmlns:a16="http://schemas.microsoft.com/office/drawing/2014/main" id="{18B2C85C-4F64-4CC3-B6FD-14D41D9E6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478"/>
                <a:ext cx="862" cy="1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Rectangle 147">
                <a:extLst>
                  <a:ext uri="{FF2B5EF4-FFF2-40B4-BE49-F238E27FC236}">
                    <a16:creationId xmlns:a16="http://schemas.microsoft.com/office/drawing/2014/main" id="{C0FEFC07-B998-4FB3-9CB8-4FC9B08AB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6" y="2419"/>
                <a:ext cx="862" cy="301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Rectangle 148">
                <a:extLst>
                  <a:ext uri="{FF2B5EF4-FFF2-40B4-BE49-F238E27FC236}">
                    <a16:creationId xmlns:a16="http://schemas.microsoft.com/office/drawing/2014/main" id="{575E0BB7-A828-4712-9182-5733DF746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4" y="2409"/>
                <a:ext cx="748" cy="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7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executing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7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station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8" name="Rectangle 149">
                <a:extLst>
                  <a:ext uri="{FF2B5EF4-FFF2-40B4-BE49-F238E27FC236}">
                    <a16:creationId xmlns:a16="http://schemas.microsoft.com/office/drawing/2014/main" id="{140EE29D-B9B8-4C09-8506-659EBE8DE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9" y="2500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9" name="Freeform 150">
                <a:extLst>
                  <a:ext uri="{FF2B5EF4-FFF2-40B4-BE49-F238E27FC236}">
                    <a16:creationId xmlns:a16="http://schemas.microsoft.com/office/drawing/2014/main" id="{54A4BC95-77C9-4C0F-98D8-3839B4A352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2618"/>
                <a:ext cx="336" cy="196"/>
              </a:xfrm>
              <a:custGeom>
                <a:avLst/>
                <a:gdLst>
                  <a:gd name="T0" fmla="*/ 336 w 336"/>
                  <a:gd name="T1" fmla="*/ 0 h 196"/>
                  <a:gd name="T2" fmla="*/ 76 w 336"/>
                  <a:gd name="T3" fmla="*/ 0 h 196"/>
                  <a:gd name="T4" fmla="*/ 76 w 336"/>
                  <a:gd name="T5" fmla="*/ 196 h 196"/>
                  <a:gd name="T6" fmla="*/ 0 w 336"/>
                  <a:gd name="T7" fmla="*/ 196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6" h="196">
                    <a:moveTo>
                      <a:pt x="336" y="0"/>
                    </a:moveTo>
                    <a:lnTo>
                      <a:pt x="76" y="0"/>
                    </a:lnTo>
                    <a:lnTo>
                      <a:pt x="76" y="196"/>
                    </a:lnTo>
                    <a:lnTo>
                      <a:pt x="0" y="196"/>
                    </a:lnTo>
                  </a:path>
                </a:pathLst>
              </a:custGeom>
              <a:noFill/>
              <a:ln w="19050" cap="rnd">
                <a:solidFill>
                  <a:srgbClr val="C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151">
                <a:extLst>
                  <a:ext uri="{FF2B5EF4-FFF2-40B4-BE49-F238E27FC236}">
                    <a16:creationId xmlns:a16="http://schemas.microsoft.com/office/drawing/2014/main" id="{3B581C0C-3563-4ED2-9259-9C9E159DB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599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152">
                <a:extLst>
                  <a:ext uri="{FF2B5EF4-FFF2-40B4-BE49-F238E27FC236}">
                    <a16:creationId xmlns:a16="http://schemas.microsoft.com/office/drawing/2014/main" id="{AC4811AA-BE75-4BFB-9E7C-7E8DE286F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1" y="2681"/>
                <a:ext cx="282" cy="383"/>
              </a:xfrm>
              <a:custGeom>
                <a:avLst/>
                <a:gdLst>
                  <a:gd name="T0" fmla="*/ 282 w 282"/>
                  <a:gd name="T1" fmla="*/ 0 h 383"/>
                  <a:gd name="T2" fmla="*/ 88 w 282"/>
                  <a:gd name="T3" fmla="*/ 0 h 383"/>
                  <a:gd name="T4" fmla="*/ 88 w 282"/>
                  <a:gd name="T5" fmla="*/ 383 h 383"/>
                  <a:gd name="T6" fmla="*/ 0 w 282"/>
                  <a:gd name="T7" fmla="*/ 383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2" h="383">
                    <a:moveTo>
                      <a:pt x="282" y="0"/>
                    </a:moveTo>
                    <a:lnTo>
                      <a:pt x="88" y="0"/>
                    </a:lnTo>
                    <a:lnTo>
                      <a:pt x="88" y="383"/>
                    </a:lnTo>
                    <a:lnTo>
                      <a:pt x="0" y="383"/>
                    </a:lnTo>
                  </a:path>
                </a:pathLst>
              </a:custGeom>
              <a:noFill/>
              <a:ln w="19050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153">
                <a:extLst>
                  <a:ext uri="{FF2B5EF4-FFF2-40B4-BE49-F238E27FC236}">
                    <a16:creationId xmlns:a16="http://schemas.microsoft.com/office/drawing/2014/main" id="{3A3451EC-D17F-43DA-9479-CA0569A28E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661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154">
                <a:extLst>
                  <a:ext uri="{FF2B5EF4-FFF2-40B4-BE49-F238E27FC236}">
                    <a16:creationId xmlns:a16="http://schemas.microsoft.com/office/drawing/2014/main" id="{D6D73AF1-2541-4E4E-8C48-7ECFB585E4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3045"/>
                <a:ext cx="59" cy="39"/>
              </a:xfrm>
              <a:custGeom>
                <a:avLst/>
                <a:gdLst>
                  <a:gd name="T0" fmla="*/ 59 w 59"/>
                  <a:gd name="T1" fmla="*/ 39 h 39"/>
                  <a:gd name="T2" fmla="*/ 0 w 59"/>
                  <a:gd name="T3" fmla="*/ 19 h 39"/>
                  <a:gd name="T4" fmla="*/ 59 w 59"/>
                  <a:gd name="T5" fmla="*/ 0 h 39"/>
                  <a:gd name="T6" fmla="*/ 59 w 59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9">
                    <a:moveTo>
                      <a:pt x="59" y="39"/>
                    </a:moveTo>
                    <a:lnTo>
                      <a:pt x="0" y="19"/>
                    </a:lnTo>
                    <a:lnTo>
                      <a:pt x="59" y="0"/>
                    </a:lnTo>
                    <a:lnTo>
                      <a:pt x="59" y="3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155">
                <a:extLst>
                  <a:ext uri="{FF2B5EF4-FFF2-40B4-BE49-F238E27FC236}">
                    <a16:creationId xmlns:a16="http://schemas.microsoft.com/office/drawing/2014/main" id="{2F07ED38-5993-413B-B96A-AC2048CFD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1" y="2728"/>
                <a:ext cx="282" cy="587"/>
              </a:xfrm>
              <a:custGeom>
                <a:avLst/>
                <a:gdLst>
                  <a:gd name="T0" fmla="*/ 282 w 282"/>
                  <a:gd name="T1" fmla="*/ 0 h 587"/>
                  <a:gd name="T2" fmla="*/ 186 w 282"/>
                  <a:gd name="T3" fmla="*/ 0 h 587"/>
                  <a:gd name="T4" fmla="*/ 186 w 282"/>
                  <a:gd name="T5" fmla="*/ 587 h 587"/>
                  <a:gd name="T6" fmla="*/ 0 w 282"/>
                  <a:gd name="T7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2" h="587">
                    <a:moveTo>
                      <a:pt x="282" y="0"/>
                    </a:moveTo>
                    <a:lnTo>
                      <a:pt x="186" y="0"/>
                    </a:lnTo>
                    <a:lnTo>
                      <a:pt x="186" y="587"/>
                    </a:lnTo>
                    <a:lnTo>
                      <a:pt x="0" y="587"/>
                    </a:lnTo>
                  </a:path>
                </a:pathLst>
              </a:custGeom>
              <a:noFill/>
              <a:ln w="19050" cap="rnd">
                <a:solidFill>
                  <a:srgbClr val="00B05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156">
                <a:extLst>
                  <a:ext uri="{FF2B5EF4-FFF2-40B4-BE49-F238E27FC236}">
                    <a16:creationId xmlns:a16="http://schemas.microsoft.com/office/drawing/2014/main" id="{59EC3235-5824-4C5C-A6FA-B7C1B23F5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8" y="2709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58 w 58"/>
                  <a:gd name="T3" fmla="*/ 19 h 38"/>
                  <a:gd name="T4" fmla="*/ 0 w 58"/>
                  <a:gd name="T5" fmla="*/ 38 h 38"/>
                  <a:gd name="T6" fmla="*/ 0 w 58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8">
                    <a:moveTo>
                      <a:pt x="0" y="0"/>
                    </a:moveTo>
                    <a:lnTo>
                      <a:pt x="58" y="19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157">
                <a:extLst>
                  <a:ext uri="{FF2B5EF4-FFF2-40B4-BE49-F238E27FC236}">
                    <a16:creationId xmlns:a16="http://schemas.microsoft.com/office/drawing/2014/main" id="{B4C01EEF-EFBA-45A4-BE26-CC4FB622B8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7" y="3295"/>
                <a:ext cx="59" cy="39"/>
              </a:xfrm>
              <a:custGeom>
                <a:avLst/>
                <a:gdLst>
                  <a:gd name="T0" fmla="*/ 59 w 59"/>
                  <a:gd name="T1" fmla="*/ 39 h 39"/>
                  <a:gd name="T2" fmla="*/ 0 w 59"/>
                  <a:gd name="T3" fmla="*/ 20 h 39"/>
                  <a:gd name="T4" fmla="*/ 59 w 59"/>
                  <a:gd name="T5" fmla="*/ 0 h 39"/>
                  <a:gd name="T6" fmla="*/ 59 w 59"/>
                  <a:gd name="T7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9">
                    <a:moveTo>
                      <a:pt x="59" y="39"/>
                    </a:moveTo>
                    <a:lnTo>
                      <a:pt x="0" y="20"/>
                    </a:lnTo>
                    <a:lnTo>
                      <a:pt x="59" y="0"/>
                    </a:lnTo>
                    <a:lnTo>
                      <a:pt x="59" y="39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Rectangle 158">
                <a:extLst>
                  <a:ext uri="{FF2B5EF4-FFF2-40B4-BE49-F238E27FC236}">
                    <a16:creationId xmlns:a16="http://schemas.microsoft.com/office/drawing/2014/main" id="{90BCE7CB-13A9-4FF9-8748-64B0033EA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9" y="2386"/>
                <a:ext cx="862" cy="377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Rectangle 159">
                <a:extLst>
                  <a:ext uri="{FF2B5EF4-FFF2-40B4-BE49-F238E27FC236}">
                    <a16:creationId xmlns:a16="http://schemas.microsoft.com/office/drawing/2014/main" id="{B43665C1-BE59-48AC-8B24-340AA96F4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9" y="2386"/>
                <a:ext cx="862" cy="377"/>
              </a:xfrm>
              <a:prstGeom prst="rect">
                <a:avLst/>
              </a:pr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Rectangle 160">
                <a:extLst>
                  <a:ext uri="{FF2B5EF4-FFF2-40B4-BE49-F238E27FC236}">
                    <a16:creationId xmlns:a16="http://schemas.microsoft.com/office/drawing/2014/main" id="{FFC8FA6B-FFCB-4078-9A1D-6D7921F31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9" y="2483"/>
                <a:ext cx="862" cy="184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Rectangle 161">
                <a:extLst>
                  <a:ext uri="{FF2B5EF4-FFF2-40B4-BE49-F238E27FC236}">
                    <a16:creationId xmlns:a16="http://schemas.microsoft.com/office/drawing/2014/main" id="{0AD1E6B0-202D-4A78-A75D-73E84EC23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9" y="2426"/>
                <a:ext cx="862" cy="273"/>
              </a:xfrm>
              <a:prstGeom prst="rect">
                <a:avLst/>
              </a:prstGeom>
              <a:noFill/>
              <a:ln w="9525" cap="sq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Rectangle 162">
                <a:extLst>
                  <a:ext uri="{FF2B5EF4-FFF2-40B4-BE49-F238E27FC236}">
                    <a16:creationId xmlns:a16="http://schemas.microsoft.com/office/drawing/2014/main" id="{4CC95B59-BB6A-43CC-930B-870C55102A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0" y="2446"/>
                <a:ext cx="503" cy="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zh-CN" sz="1300" b="1" dirty="0">
                    <a:solidFill>
                      <a:srgbClr val="FEFFFF"/>
                    </a:solidFill>
                    <a:latin typeface="Times New Roman" panose="02020603050405020304" pitchFamily="18" charset="0"/>
                  </a:rPr>
                  <a:t>a</a:t>
                </a:r>
                <a:r>
                  <a:rPr kumimoji="0" lang="en-US" altLang="zh-CN" sz="13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ggregating 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3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substation</a:t>
                </a: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zh-CN" sz="1300" b="1" i="0" u="none" strike="noStrike" cap="none" normalizeH="0" baseline="0" dirty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 </a:t>
                </a:r>
                <a:endParaRPr kumimoji="0" lang="zh-CN" altLang="zh-CN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3" name="Oval 164">
                <a:extLst>
                  <a:ext uri="{FF2B5EF4-FFF2-40B4-BE49-F238E27FC236}">
                    <a16:creationId xmlns:a16="http://schemas.microsoft.com/office/drawing/2014/main" id="{50BCEE29-63DA-4AD6-B24A-09C0B124A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4" y="2031"/>
                <a:ext cx="185" cy="185"/>
              </a:xfrm>
              <a:prstGeom prst="ellipse">
                <a:avLst/>
              </a:pr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165">
                <a:extLst>
                  <a:ext uri="{FF2B5EF4-FFF2-40B4-BE49-F238E27FC236}">
                    <a16:creationId xmlns:a16="http://schemas.microsoft.com/office/drawing/2014/main" id="{7E6A06C0-6405-41DD-8428-023C22D23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64" y="2031"/>
                <a:ext cx="185" cy="185"/>
              </a:xfrm>
              <a:custGeom>
                <a:avLst/>
                <a:gdLst>
                  <a:gd name="T0" fmla="*/ 0 w 185"/>
                  <a:gd name="T1" fmla="*/ 93 h 185"/>
                  <a:gd name="T2" fmla="*/ 92 w 185"/>
                  <a:gd name="T3" fmla="*/ 0 h 185"/>
                  <a:gd name="T4" fmla="*/ 185 w 185"/>
                  <a:gd name="T5" fmla="*/ 93 h 185"/>
                  <a:gd name="T6" fmla="*/ 92 w 185"/>
                  <a:gd name="T7" fmla="*/ 185 h 185"/>
                  <a:gd name="T8" fmla="*/ 0 w 185"/>
                  <a:gd name="T9" fmla="*/ 93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85">
                    <a:moveTo>
                      <a:pt x="0" y="93"/>
                    </a:moveTo>
                    <a:cubicBezTo>
                      <a:pt x="0" y="41"/>
                      <a:pt x="42" y="0"/>
                      <a:pt x="92" y="0"/>
                    </a:cubicBezTo>
                    <a:cubicBezTo>
                      <a:pt x="143" y="0"/>
                      <a:pt x="185" y="41"/>
                      <a:pt x="185" y="93"/>
                    </a:cubicBezTo>
                    <a:cubicBezTo>
                      <a:pt x="185" y="143"/>
                      <a:pt x="143" y="185"/>
                      <a:pt x="92" y="185"/>
                    </a:cubicBezTo>
                    <a:cubicBezTo>
                      <a:pt x="42" y="185"/>
                      <a:pt x="0" y="143"/>
                      <a:pt x="0" y="93"/>
                    </a:cubicBezTo>
                  </a:path>
                </a:pathLst>
              </a:custGeom>
              <a:noFill/>
              <a:ln w="9525" cap="sq">
                <a:solidFill>
                  <a:srgbClr val="C8C8C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Rectangle 166">
                <a:extLst>
                  <a:ext uri="{FF2B5EF4-FFF2-40B4-BE49-F238E27FC236}">
                    <a16:creationId xmlns:a16="http://schemas.microsoft.com/office/drawing/2014/main" id="{C13585C7-5459-4B3F-B16D-F993D3C1A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4" y="2084"/>
                <a:ext cx="144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FEFFFF"/>
                    </a:solidFill>
                    <a:effectLst/>
                    <a:latin typeface="Times New Roman" panose="02020603050405020304" pitchFamily="18" charset="0"/>
                  </a:rPr>
                  <a:t>TM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6" name="Line 167">
                <a:extLst>
                  <a:ext uri="{FF2B5EF4-FFF2-40B4-BE49-F238E27FC236}">
                    <a16:creationId xmlns:a16="http://schemas.microsoft.com/office/drawing/2014/main" id="{DF9786B6-327A-4F08-B437-C946B87648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56" y="2216"/>
                <a:ext cx="0" cy="117"/>
              </a:xfrm>
              <a:prstGeom prst="line">
                <a:avLst/>
              </a:prstGeom>
              <a:noFill/>
              <a:ln w="19050" cap="rnd">
                <a:solidFill>
                  <a:srgbClr val="ED7D3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168">
                <a:extLst>
                  <a:ext uri="{FF2B5EF4-FFF2-40B4-BE49-F238E27FC236}">
                    <a16:creationId xmlns:a16="http://schemas.microsoft.com/office/drawing/2014/main" id="{D28F45FD-2AC1-4F12-A5C4-D069A1107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7" y="2328"/>
                <a:ext cx="39" cy="58"/>
              </a:xfrm>
              <a:custGeom>
                <a:avLst/>
                <a:gdLst>
                  <a:gd name="T0" fmla="*/ 39 w 39"/>
                  <a:gd name="T1" fmla="*/ 0 h 58"/>
                  <a:gd name="T2" fmla="*/ 19 w 39"/>
                  <a:gd name="T3" fmla="*/ 58 h 58"/>
                  <a:gd name="T4" fmla="*/ 0 w 39"/>
                  <a:gd name="T5" fmla="*/ 0 h 58"/>
                  <a:gd name="T6" fmla="*/ 39 w 39"/>
                  <a:gd name="T7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8">
                    <a:moveTo>
                      <a:pt x="39" y="0"/>
                    </a:moveTo>
                    <a:lnTo>
                      <a:pt x="19" y="58"/>
                    </a:lnTo>
                    <a:lnTo>
                      <a:pt x="0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Rectangle 169">
                <a:extLst>
                  <a:ext uri="{FF2B5EF4-FFF2-40B4-BE49-F238E27FC236}">
                    <a16:creationId xmlns:a16="http://schemas.microsoft.com/office/drawing/2014/main" id="{CF3BD218-9C66-4981-A7ED-8F5D58E1C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6" y="2266"/>
                <a:ext cx="251" cy="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zh-CN" altLang="zh-CN" sz="800" b="1" i="0" u="none" strike="noStrike" cap="none" normalizeH="0" baseline="0">
                    <a:ln>
                      <a:noFill/>
                    </a:ln>
                    <a:solidFill>
                      <a:srgbClr val="4672C4"/>
                    </a:solidFill>
                    <a:effectLst/>
                    <a:latin typeface="Times New Roman" panose="02020603050405020304" pitchFamily="18" charset="0"/>
                  </a:rPr>
                  <a:t>Timing</a:t>
                </a:r>
                <a:endParaRPr kumimoji="0" lang="zh-CN" altLang="zh-CN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9" name="Line 170">
                <a:extLst>
                  <a:ext uri="{FF2B5EF4-FFF2-40B4-BE49-F238E27FC236}">
                    <a16:creationId xmlns:a16="http://schemas.microsoft.com/office/drawing/2014/main" id="{D061938D-5932-4964-9228-E3E5431D21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063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171">
                <a:extLst>
                  <a:ext uri="{FF2B5EF4-FFF2-40B4-BE49-F238E27FC236}">
                    <a16:creationId xmlns:a16="http://schemas.microsoft.com/office/drawing/2014/main" id="{354415F7-8A1A-4CDE-82C7-5B9807C82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043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Line 172">
                <a:extLst>
                  <a:ext uri="{FF2B5EF4-FFF2-40B4-BE49-F238E27FC236}">
                    <a16:creationId xmlns:a16="http://schemas.microsoft.com/office/drawing/2014/main" id="{CB5300F8-4BF1-4FBD-BFAD-E95A1CCBA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000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173">
                <a:extLst>
                  <a:ext uri="{FF2B5EF4-FFF2-40B4-BE49-F238E27FC236}">
                    <a16:creationId xmlns:a16="http://schemas.microsoft.com/office/drawing/2014/main" id="{89A6A125-CB90-417E-8391-E943B71EA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1980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Line 174">
                <a:extLst>
                  <a:ext uri="{FF2B5EF4-FFF2-40B4-BE49-F238E27FC236}">
                    <a16:creationId xmlns:a16="http://schemas.microsoft.com/office/drawing/2014/main" id="{7B2056B0-D046-4C54-98A5-C9FAC0C15C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132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175">
                <a:extLst>
                  <a:ext uri="{FF2B5EF4-FFF2-40B4-BE49-F238E27FC236}">
                    <a16:creationId xmlns:a16="http://schemas.microsoft.com/office/drawing/2014/main" id="{C35F6FE7-926C-4757-A148-2767E0A9F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113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Line 176">
                <a:extLst>
                  <a:ext uri="{FF2B5EF4-FFF2-40B4-BE49-F238E27FC236}">
                    <a16:creationId xmlns:a16="http://schemas.microsoft.com/office/drawing/2014/main" id="{704160A0-74FD-433A-B8B9-B1D2C12600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322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77">
                <a:extLst>
                  <a:ext uri="{FF2B5EF4-FFF2-40B4-BE49-F238E27FC236}">
                    <a16:creationId xmlns:a16="http://schemas.microsoft.com/office/drawing/2014/main" id="{743C0763-3966-46A1-A04E-605345F09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302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Line 178">
                <a:extLst>
                  <a:ext uri="{FF2B5EF4-FFF2-40B4-BE49-F238E27FC236}">
                    <a16:creationId xmlns:a16="http://schemas.microsoft.com/office/drawing/2014/main" id="{EF832294-16FD-4D4F-9CF1-A49CFDEE3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258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79">
                <a:extLst>
                  <a:ext uri="{FF2B5EF4-FFF2-40B4-BE49-F238E27FC236}">
                    <a16:creationId xmlns:a16="http://schemas.microsoft.com/office/drawing/2014/main" id="{D68A81AB-0D2F-4B36-BFED-16B4770A7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239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Line 180">
                <a:extLst>
                  <a:ext uri="{FF2B5EF4-FFF2-40B4-BE49-F238E27FC236}">
                    <a16:creationId xmlns:a16="http://schemas.microsoft.com/office/drawing/2014/main" id="{B68E516B-26C6-49FC-A5A4-BA38A7F91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391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81">
                <a:extLst>
                  <a:ext uri="{FF2B5EF4-FFF2-40B4-BE49-F238E27FC236}">
                    <a16:creationId xmlns:a16="http://schemas.microsoft.com/office/drawing/2014/main" id="{BBA6277D-A7F0-4657-AC3E-C22EE077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371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Line 182">
                <a:extLst>
                  <a:ext uri="{FF2B5EF4-FFF2-40B4-BE49-F238E27FC236}">
                    <a16:creationId xmlns:a16="http://schemas.microsoft.com/office/drawing/2014/main" id="{A65818B3-2914-4EFC-B613-537F3A323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572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83">
                <a:extLst>
                  <a:ext uri="{FF2B5EF4-FFF2-40B4-BE49-F238E27FC236}">
                    <a16:creationId xmlns:a16="http://schemas.microsoft.com/office/drawing/2014/main" id="{DB82D532-F154-40E0-8D82-DBC162B8E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553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Line 184">
                <a:extLst>
                  <a:ext uri="{FF2B5EF4-FFF2-40B4-BE49-F238E27FC236}">
                    <a16:creationId xmlns:a16="http://schemas.microsoft.com/office/drawing/2014/main" id="{D4995F96-8E2D-466B-9176-E8E89872B2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509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85">
                <a:extLst>
                  <a:ext uri="{FF2B5EF4-FFF2-40B4-BE49-F238E27FC236}">
                    <a16:creationId xmlns:a16="http://schemas.microsoft.com/office/drawing/2014/main" id="{D91C91C5-98DD-44C8-BC95-3E6EA70CD5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490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58 w 58"/>
                  <a:gd name="T3" fmla="*/ 19 h 38"/>
                  <a:gd name="T4" fmla="*/ 0 w 58"/>
                  <a:gd name="T5" fmla="*/ 38 h 38"/>
                  <a:gd name="T6" fmla="*/ 0 w 58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8">
                    <a:moveTo>
                      <a:pt x="0" y="0"/>
                    </a:moveTo>
                    <a:lnTo>
                      <a:pt x="58" y="19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Line 186">
                <a:extLst>
                  <a:ext uri="{FF2B5EF4-FFF2-40B4-BE49-F238E27FC236}">
                    <a16:creationId xmlns:a16="http://schemas.microsoft.com/office/drawing/2014/main" id="{4EF0F8C8-C37E-4DB6-9C74-70086091A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642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87">
                <a:extLst>
                  <a:ext uri="{FF2B5EF4-FFF2-40B4-BE49-F238E27FC236}">
                    <a16:creationId xmlns:a16="http://schemas.microsoft.com/office/drawing/2014/main" id="{3B3D935F-4EEC-4CF3-BF6B-A132DD932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622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Line 188">
                <a:extLst>
                  <a:ext uri="{FF2B5EF4-FFF2-40B4-BE49-F238E27FC236}">
                    <a16:creationId xmlns:a16="http://schemas.microsoft.com/office/drawing/2014/main" id="{4D81911E-89D8-44D1-805E-1AE4D072E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823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89">
                <a:extLst>
                  <a:ext uri="{FF2B5EF4-FFF2-40B4-BE49-F238E27FC236}">
                    <a16:creationId xmlns:a16="http://schemas.microsoft.com/office/drawing/2014/main" id="{AE173C06-5B53-403A-9920-62285A2F69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803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Line 190">
                <a:extLst>
                  <a:ext uri="{FF2B5EF4-FFF2-40B4-BE49-F238E27FC236}">
                    <a16:creationId xmlns:a16="http://schemas.microsoft.com/office/drawing/2014/main" id="{8E422416-E688-432C-BA9F-F52AF8753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8" y="2759"/>
                <a:ext cx="39" cy="1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91">
                <a:extLst>
                  <a:ext uri="{FF2B5EF4-FFF2-40B4-BE49-F238E27FC236}">
                    <a16:creationId xmlns:a16="http://schemas.microsoft.com/office/drawing/2014/main" id="{2217E42C-EE5C-4331-ACB2-BE898F172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740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Line 192">
                <a:extLst>
                  <a:ext uri="{FF2B5EF4-FFF2-40B4-BE49-F238E27FC236}">
                    <a16:creationId xmlns:a16="http://schemas.microsoft.com/office/drawing/2014/main" id="{E4846F4F-6BF9-44C2-B60B-2CD8B09D06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8" y="2892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93">
                <a:extLst>
                  <a:ext uri="{FF2B5EF4-FFF2-40B4-BE49-F238E27FC236}">
                    <a16:creationId xmlns:a16="http://schemas.microsoft.com/office/drawing/2014/main" id="{8AE8BA1A-37F6-4477-91B9-FC2E7F3758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2" y="2873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58 w 58"/>
                  <a:gd name="T3" fmla="*/ 19 h 38"/>
                  <a:gd name="T4" fmla="*/ 0 w 58"/>
                  <a:gd name="T5" fmla="*/ 38 h 38"/>
                  <a:gd name="T6" fmla="*/ 0 w 58"/>
                  <a:gd name="T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8">
                    <a:moveTo>
                      <a:pt x="0" y="0"/>
                    </a:moveTo>
                    <a:lnTo>
                      <a:pt x="58" y="19"/>
                    </a:lnTo>
                    <a:lnTo>
                      <a:pt x="0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Line 194">
                <a:extLst>
                  <a:ext uri="{FF2B5EF4-FFF2-40B4-BE49-F238E27FC236}">
                    <a16:creationId xmlns:a16="http://schemas.microsoft.com/office/drawing/2014/main" id="{BF97792D-9940-48B1-81DF-B9C4B722B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" y="3058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95">
                <a:extLst>
                  <a:ext uri="{FF2B5EF4-FFF2-40B4-BE49-F238E27FC236}">
                    <a16:creationId xmlns:a16="http://schemas.microsoft.com/office/drawing/2014/main" id="{54F5D6EC-74E4-4A12-BFA1-184883644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038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20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20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Line 196">
                <a:extLst>
                  <a:ext uri="{FF2B5EF4-FFF2-40B4-BE49-F238E27FC236}">
                    <a16:creationId xmlns:a16="http://schemas.microsoft.com/office/drawing/2014/main" id="{7BF82E4C-5C89-4A39-B33E-6E3AA8867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" y="2995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97">
                <a:extLst>
                  <a:ext uri="{FF2B5EF4-FFF2-40B4-BE49-F238E27FC236}">
                    <a16:creationId xmlns:a16="http://schemas.microsoft.com/office/drawing/2014/main" id="{C0E6B736-E9DA-44EF-A290-70C726A15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2975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Line 198">
                <a:extLst>
                  <a:ext uri="{FF2B5EF4-FFF2-40B4-BE49-F238E27FC236}">
                    <a16:creationId xmlns:a16="http://schemas.microsoft.com/office/drawing/2014/main" id="{F803C408-70FF-43B5-B1EE-4B61927B10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" y="3127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99">
                <a:extLst>
                  <a:ext uri="{FF2B5EF4-FFF2-40B4-BE49-F238E27FC236}">
                    <a16:creationId xmlns:a16="http://schemas.microsoft.com/office/drawing/2014/main" id="{C171A47E-647F-40B3-8FDD-0AEB6BAE8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108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Line 200">
                <a:extLst>
                  <a:ext uri="{FF2B5EF4-FFF2-40B4-BE49-F238E27FC236}">
                    <a16:creationId xmlns:a16="http://schemas.microsoft.com/office/drawing/2014/main" id="{A50D7F2A-6C81-4F5A-A1CE-01E07A30F0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16" y="3308"/>
                <a:ext cx="39" cy="1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201">
                <a:extLst>
                  <a:ext uri="{FF2B5EF4-FFF2-40B4-BE49-F238E27FC236}">
                    <a16:creationId xmlns:a16="http://schemas.microsoft.com/office/drawing/2014/main" id="{B083A650-0AFB-4360-AF99-C9CE1E48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289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Line 202">
                <a:extLst>
                  <a:ext uri="{FF2B5EF4-FFF2-40B4-BE49-F238E27FC236}">
                    <a16:creationId xmlns:a16="http://schemas.microsoft.com/office/drawing/2014/main" id="{0968EE45-B26D-4F23-9945-67831F428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" y="3245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203">
                <a:extLst>
                  <a:ext uri="{FF2B5EF4-FFF2-40B4-BE49-F238E27FC236}">
                    <a16:creationId xmlns:a16="http://schemas.microsoft.com/office/drawing/2014/main" id="{438180F7-1AAF-4BC0-B640-C4D480818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226"/>
                <a:ext cx="58" cy="39"/>
              </a:xfrm>
              <a:custGeom>
                <a:avLst/>
                <a:gdLst>
                  <a:gd name="T0" fmla="*/ 0 w 58"/>
                  <a:gd name="T1" fmla="*/ 0 h 39"/>
                  <a:gd name="T2" fmla="*/ 58 w 58"/>
                  <a:gd name="T3" fmla="*/ 19 h 39"/>
                  <a:gd name="T4" fmla="*/ 0 w 58"/>
                  <a:gd name="T5" fmla="*/ 39 h 39"/>
                  <a:gd name="T6" fmla="*/ 0 w 58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39">
                    <a:moveTo>
                      <a:pt x="0" y="0"/>
                    </a:moveTo>
                    <a:lnTo>
                      <a:pt x="58" y="19"/>
                    </a:lnTo>
                    <a:lnTo>
                      <a:pt x="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Line 204">
                <a:extLst>
                  <a:ext uri="{FF2B5EF4-FFF2-40B4-BE49-F238E27FC236}">
                    <a16:creationId xmlns:a16="http://schemas.microsoft.com/office/drawing/2014/main" id="{2B043669-160B-4814-8A93-AE06C788DE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16" y="3378"/>
                <a:ext cx="39" cy="0"/>
              </a:xfrm>
              <a:prstGeom prst="line">
                <a:avLst/>
              </a:prstGeom>
              <a:noFill/>
              <a:ln w="19050" cap="rnd">
                <a:solidFill>
                  <a:srgbClr val="FEC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1" name="Freeform 206">
              <a:extLst>
                <a:ext uri="{FF2B5EF4-FFF2-40B4-BE49-F238E27FC236}">
                  <a16:creationId xmlns:a16="http://schemas.microsoft.com/office/drawing/2014/main" id="{4F825957-927B-4DF2-9026-5558960E6C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358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58 w 58"/>
                <a:gd name="T3" fmla="*/ 19 h 39"/>
                <a:gd name="T4" fmla="*/ 0 w 58"/>
                <a:gd name="T5" fmla="*/ 39 h 39"/>
                <a:gd name="T6" fmla="*/ 0 w 58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9">
                  <a:moveTo>
                    <a:pt x="0" y="0"/>
                  </a:moveTo>
                  <a:lnTo>
                    <a:pt x="58" y="1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Line 207">
              <a:extLst>
                <a:ext uri="{FF2B5EF4-FFF2-40B4-BE49-F238E27FC236}">
                  <a16:creationId xmlns:a16="http://schemas.microsoft.com/office/drawing/2014/main" id="{8DFD9F48-A179-4417-8E4F-F21DE15245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82" y="2479"/>
              <a:ext cx="2157" cy="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8">
              <a:extLst>
                <a:ext uri="{FF2B5EF4-FFF2-40B4-BE49-F238E27FC236}">
                  <a16:creationId xmlns:a16="http://schemas.microsoft.com/office/drawing/2014/main" id="{88D84A37-B346-459A-8243-A3AA984F4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8" y="2459"/>
              <a:ext cx="58" cy="39"/>
            </a:xfrm>
            <a:custGeom>
              <a:avLst/>
              <a:gdLst>
                <a:gd name="T0" fmla="*/ 58 w 58"/>
                <a:gd name="T1" fmla="*/ 39 h 39"/>
                <a:gd name="T2" fmla="*/ 0 w 58"/>
                <a:gd name="T3" fmla="*/ 19 h 39"/>
                <a:gd name="T4" fmla="*/ 58 w 58"/>
                <a:gd name="T5" fmla="*/ 0 h 39"/>
                <a:gd name="T6" fmla="*/ 58 w 58"/>
                <a:gd name="T7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9">
                  <a:moveTo>
                    <a:pt x="58" y="39"/>
                  </a:moveTo>
                  <a:lnTo>
                    <a:pt x="0" y="19"/>
                  </a:lnTo>
                  <a:lnTo>
                    <a:pt x="58" y="0"/>
                  </a:lnTo>
                  <a:lnTo>
                    <a:pt x="58" y="3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Line 209">
              <a:extLst>
                <a:ext uri="{FF2B5EF4-FFF2-40B4-BE49-F238E27FC236}">
                  <a16:creationId xmlns:a16="http://schemas.microsoft.com/office/drawing/2014/main" id="{8293C713-70AC-4F0A-AB25-C06F5F8B9E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8" y="2663"/>
              <a:ext cx="2158" cy="0"/>
            </a:xfrm>
            <a:prstGeom prst="line">
              <a:avLst/>
            </a:prstGeom>
            <a:noFill/>
            <a:ln w="19050" cap="rnd">
              <a:solidFill>
                <a:srgbClr val="C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0">
              <a:extLst>
                <a:ext uri="{FF2B5EF4-FFF2-40B4-BE49-F238E27FC236}">
                  <a16:creationId xmlns:a16="http://schemas.microsoft.com/office/drawing/2014/main" id="{C7CE8F48-36F8-4C99-85DE-E479074A5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1" y="2643"/>
              <a:ext cx="58" cy="39"/>
            </a:xfrm>
            <a:custGeom>
              <a:avLst/>
              <a:gdLst>
                <a:gd name="T0" fmla="*/ 0 w 58"/>
                <a:gd name="T1" fmla="*/ 0 h 39"/>
                <a:gd name="T2" fmla="*/ 58 w 58"/>
                <a:gd name="T3" fmla="*/ 20 h 39"/>
                <a:gd name="T4" fmla="*/ 0 w 58"/>
                <a:gd name="T5" fmla="*/ 39 h 39"/>
                <a:gd name="T6" fmla="*/ 0 w 58"/>
                <a:gd name="T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39">
                  <a:moveTo>
                    <a:pt x="0" y="0"/>
                  </a:moveTo>
                  <a:lnTo>
                    <a:pt x="58" y="20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Rectangle 211">
              <a:extLst>
                <a:ext uri="{FF2B5EF4-FFF2-40B4-BE49-F238E27FC236}">
                  <a16:creationId xmlns:a16="http://schemas.microsoft.com/office/drawing/2014/main" id="{0B48FE39-6AD2-4992-98C8-47A0868126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3464"/>
              <a:ext cx="78" cy="196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Rectangle 212">
              <a:extLst>
                <a:ext uri="{FF2B5EF4-FFF2-40B4-BE49-F238E27FC236}">
                  <a16:creationId xmlns:a16="http://schemas.microsoft.com/office/drawing/2014/main" id="{88E50875-F21F-4487-96CB-6056181CE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3464"/>
              <a:ext cx="78" cy="196"/>
            </a:xfrm>
            <a:prstGeom prst="rect">
              <a:avLst/>
            </a:prstGeom>
            <a:noFill/>
            <a:ln w="9525" cap="sq">
              <a:solidFill>
                <a:srgbClr val="C8C8C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Rectangle 213">
              <a:extLst>
                <a:ext uri="{FF2B5EF4-FFF2-40B4-BE49-F238E27FC236}">
                  <a16:creationId xmlns:a16="http://schemas.microsoft.com/office/drawing/2014/main" id="{D1ED58F8-7ED6-47A6-AB7B-919F6F1BF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3464"/>
              <a:ext cx="79" cy="19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Rectangle 214">
              <a:extLst>
                <a:ext uri="{FF2B5EF4-FFF2-40B4-BE49-F238E27FC236}">
                  <a16:creationId xmlns:a16="http://schemas.microsoft.com/office/drawing/2014/main" id="{EEE08CA2-3FDC-4800-9FB8-732247B75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3" y="3464"/>
              <a:ext cx="79" cy="196"/>
            </a:xfrm>
            <a:prstGeom prst="rect">
              <a:avLst/>
            </a:prstGeom>
            <a:noFill/>
            <a:ln w="9525" cap="sq">
              <a:solidFill>
                <a:srgbClr val="C8C8C8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Rectangle 215">
              <a:extLst>
                <a:ext uri="{FF2B5EF4-FFF2-40B4-BE49-F238E27FC236}">
                  <a16:creationId xmlns:a16="http://schemas.microsoft.com/office/drawing/2014/main" id="{0E22D8F6-2DD2-4B38-A753-3038F1D77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7" y="3697"/>
              <a:ext cx="371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000" b="1" i="0" u="none" strike="noStrike" cap="none" normalizeH="0" baseline="0">
                  <a:ln>
                    <a:noFill/>
                  </a:ln>
                  <a:solidFill>
                    <a:srgbClr val="0000FF"/>
                  </a:solidFill>
                  <a:effectLst/>
                  <a:latin typeface="Times New Roman" panose="02020603050405020304" pitchFamily="18" charset="0"/>
                </a:rPr>
                <a:t>Chopper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Line 216">
              <a:extLst>
                <a:ext uri="{FF2B5EF4-FFF2-40B4-BE49-F238E27FC236}">
                  <a16:creationId xmlns:a16="http://schemas.microsoft.com/office/drawing/2014/main" id="{45A696F4-B428-48B8-A613-5D6C2C8F42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1" y="2759"/>
              <a:ext cx="0" cy="646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7">
              <a:extLst>
                <a:ext uri="{FF2B5EF4-FFF2-40B4-BE49-F238E27FC236}">
                  <a16:creationId xmlns:a16="http://schemas.microsoft.com/office/drawing/2014/main" id="{6005EC4E-3287-4153-8A96-1C11EE203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" y="3399"/>
              <a:ext cx="47" cy="71"/>
            </a:xfrm>
            <a:custGeom>
              <a:avLst/>
              <a:gdLst>
                <a:gd name="T0" fmla="*/ 47 w 47"/>
                <a:gd name="T1" fmla="*/ 0 h 71"/>
                <a:gd name="T2" fmla="*/ 23 w 47"/>
                <a:gd name="T3" fmla="*/ 71 h 71"/>
                <a:gd name="T4" fmla="*/ 0 w 47"/>
                <a:gd name="T5" fmla="*/ 0 h 71"/>
                <a:gd name="T6" fmla="*/ 47 w 47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1">
                  <a:moveTo>
                    <a:pt x="47" y="0"/>
                  </a:moveTo>
                  <a:lnTo>
                    <a:pt x="23" y="71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Line 218">
              <a:extLst>
                <a:ext uri="{FF2B5EF4-FFF2-40B4-BE49-F238E27FC236}">
                  <a16:creationId xmlns:a16="http://schemas.microsoft.com/office/drawing/2014/main" id="{F490C989-745B-4545-9EA8-62B03BC261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7" y="2759"/>
              <a:ext cx="0" cy="679"/>
            </a:xfrm>
            <a:prstGeom prst="line">
              <a:avLst/>
            </a:prstGeom>
            <a:noFill/>
            <a:ln w="25400" cap="rnd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19">
              <a:extLst>
                <a:ext uri="{FF2B5EF4-FFF2-40B4-BE49-F238E27FC236}">
                  <a16:creationId xmlns:a16="http://schemas.microsoft.com/office/drawing/2014/main" id="{E0C51EA5-A512-4B27-A7AD-9FF80FCEC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" y="3432"/>
              <a:ext cx="47" cy="71"/>
            </a:xfrm>
            <a:custGeom>
              <a:avLst/>
              <a:gdLst>
                <a:gd name="T0" fmla="*/ 47 w 47"/>
                <a:gd name="T1" fmla="*/ 0 h 71"/>
                <a:gd name="T2" fmla="*/ 24 w 47"/>
                <a:gd name="T3" fmla="*/ 71 h 71"/>
                <a:gd name="T4" fmla="*/ 0 w 47"/>
                <a:gd name="T5" fmla="*/ 0 h 71"/>
                <a:gd name="T6" fmla="*/ 47 w 47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1">
                  <a:moveTo>
                    <a:pt x="47" y="0"/>
                  </a:moveTo>
                  <a:lnTo>
                    <a:pt x="24" y="71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Rectangle 220">
              <a:extLst>
                <a:ext uri="{FF2B5EF4-FFF2-40B4-BE49-F238E27FC236}">
                  <a16:creationId xmlns:a16="http://schemas.microsoft.com/office/drawing/2014/main" id="{B9E5350C-EBC0-4B3E-AAD6-638E8F216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7" y="3198"/>
              <a:ext cx="25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~ 1.2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221">
              <a:extLst>
                <a:ext uri="{FF2B5EF4-FFF2-40B4-BE49-F238E27FC236}">
                  <a16:creationId xmlns:a16="http://schemas.microsoft.com/office/drawing/2014/main" id="{5F448CB2-4259-4769-B3D1-32D529C4B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8" y="3198"/>
              <a:ext cx="49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μ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222">
              <a:extLst>
                <a:ext uri="{FF2B5EF4-FFF2-40B4-BE49-F238E27FC236}">
                  <a16:creationId xmlns:a16="http://schemas.microsoft.com/office/drawing/2014/main" id="{9363FF5E-90B1-4017-A48F-A6599EB37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3198"/>
              <a:ext cx="87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223">
              <a:extLst>
                <a:ext uri="{FF2B5EF4-FFF2-40B4-BE49-F238E27FC236}">
                  <a16:creationId xmlns:a16="http://schemas.microsoft.com/office/drawing/2014/main" id="{7F8FDAF4-437B-485F-AC87-303D9A229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" y="2961"/>
              <a:ext cx="304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~ 500</a:t>
              </a:r>
              <a:r>
                <a:rPr kumimoji="0" lang="en-US" altLang="zh-CN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zh-CN" altLang="zh-CN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ns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224">
              <a:extLst>
                <a:ext uri="{FF2B5EF4-FFF2-40B4-BE49-F238E27FC236}">
                  <a16:creationId xmlns:a16="http://schemas.microsoft.com/office/drawing/2014/main" id="{9D2FC89F-F40F-487F-8A7F-A2B88C2C5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6" y="2230"/>
              <a:ext cx="410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~ 800 ns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225">
              <a:extLst>
                <a:ext uri="{FF2B5EF4-FFF2-40B4-BE49-F238E27FC236}">
                  <a16:creationId xmlns:a16="http://schemas.microsoft.com/office/drawing/2014/main" id="{C37FD0CE-2388-4589-9D3E-FE0E62862E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457"/>
              <a:ext cx="40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~ 800 ns</a:t>
              </a:r>
              <a:endPara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226">
              <a:extLst>
                <a:ext uri="{FF2B5EF4-FFF2-40B4-BE49-F238E27FC236}">
                  <a16:creationId xmlns:a16="http://schemas.microsoft.com/office/drawing/2014/main" id="{EEDF3209-104E-408E-B361-C3325CBDB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3" y="3080"/>
              <a:ext cx="329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~ 800</a:t>
              </a:r>
              <a:r>
                <a:rPr kumimoji="0" lang="en-US" altLang="zh-CN" sz="13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kumimoji="0" lang="zh-CN" altLang="zh-CN" sz="13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ns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227">
              <a:extLst>
                <a:ext uri="{FF2B5EF4-FFF2-40B4-BE49-F238E27FC236}">
                  <a16:creationId xmlns:a16="http://schemas.microsoft.com/office/drawing/2014/main" id="{69C3438C-38D8-4A8E-8C4C-B4B3CC50B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9" y="3335"/>
              <a:ext cx="40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~ 250 ns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228">
              <a:extLst>
                <a:ext uri="{FF2B5EF4-FFF2-40B4-BE49-F238E27FC236}">
                  <a16:creationId xmlns:a16="http://schemas.microsoft.com/office/drawing/2014/main" id="{4756DEFC-9E0D-4532-9E4B-19FC5537E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3582"/>
              <a:ext cx="773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3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anose="02020603050405020304" pitchFamily="18" charset="0"/>
                </a:rPr>
                <a:t>250 ns ~ 1000 ns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F9E5B343-C779-4F89-88A9-62901F5E8066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New architecture for CSNS-II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sp>
        <p:nvSpPr>
          <p:cNvPr id="244" name="Rectangle 228">
            <a:extLst>
              <a:ext uri="{FF2B5EF4-FFF2-40B4-BE49-F238E27FC236}">
                <a16:creationId xmlns:a16="http://schemas.microsoft.com/office/drawing/2014/main" id="{AF97E02E-5D00-485B-B98E-EB7C80113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56" y="4658319"/>
            <a:ext cx="37830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3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BLM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83577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">
            <a:extLst>
              <a:ext uri="{FF2B5EF4-FFF2-40B4-BE49-F238E27FC236}">
                <a16:creationId xmlns:a16="http://schemas.microsoft.com/office/drawing/2014/main" id="{3CADA8F0-216D-4649-BDD9-97D6970CA495}"/>
              </a:ext>
            </a:extLst>
          </p:cNvPr>
          <p:cNvGrpSpPr/>
          <p:nvPr/>
        </p:nvGrpSpPr>
        <p:grpSpPr>
          <a:xfrm>
            <a:off x="2093959" y="1968290"/>
            <a:ext cx="8754568" cy="567961"/>
            <a:chOff x="211524" y="1686764"/>
            <a:chExt cx="8233418" cy="630251"/>
          </a:xfrm>
        </p:grpSpPr>
        <p:cxnSp>
          <p:nvCxnSpPr>
            <p:cNvPr id="13" name="直接连接符 2">
              <a:extLst>
                <a:ext uri="{FF2B5EF4-FFF2-40B4-BE49-F238E27FC236}">
                  <a16:creationId xmlns:a16="http://schemas.microsoft.com/office/drawing/2014/main" id="{CA327F38-246D-4335-AC41-D9E12192F940}"/>
                </a:ext>
              </a:extLst>
            </p:cNvPr>
            <p:cNvCxnSpPr>
              <a:cxnSpLocks/>
            </p:cNvCxnSpPr>
            <p:nvPr/>
          </p:nvCxnSpPr>
          <p:spPr>
            <a:xfrm>
              <a:off x="427548" y="2072653"/>
              <a:ext cx="8017394" cy="0"/>
            </a:xfrm>
            <a:prstGeom prst="line">
              <a:avLst/>
            </a:prstGeom>
            <a:ln w="38100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矩形: 圆角 5">
              <a:extLst>
                <a:ext uri="{FF2B5EF4-FFF2-40B4-BE49-F238E27FC236}">
                  <a16:creationId xmlns:a16="http://schemas.microsoft.com/office/drawing/2014/main" id="{666E61CF-D154-44FD-B5C5-8C8FE223001D}"/>
                </a:ext>
              </a:extLst>
            </p:cNvPr>
            <p:cNvSpPr/>
            <p:nvPr/>
          </p:nvSpPr>
          <p:spPr>
            <a:xfrm>
              <a:off x="2266559" y="1865339"/>
              <a:ext cx="887591" cy="451676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MEBT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5" name="矩形: 圆角 6">
              <a:extLst>
                <a:ext uri="{FF2B5EF4-FFF2-40B4-BE49-F238E27FC236}">
                  <a16:creationId xmlns:a16="http://schemas.microsoft.com/office/drawing/2014/main" id="{C7EF8493-CC75-4911-8046-0CA6A87658AF}"/>
                </a:ext>
              </a:extLst>
            </p:cNvPr>
            <p:cNvSpPr/>
            <p:nvPr/>
          </p:nvSpPr>
          <p:spPr>
            <a:xfrm>
              <a:off x="1247728" y="185535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RFQ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6" name="矩形: 圆角 7">
              <a:extLst>
                <a:ext uri="{FF2B5EF4-FFF2-40B4-BE49-F238E27FC236}">
                  <a16:creationId xmlns:a16="http://schemas.microsoft.com/office/drawing/2014/main" id="{C2A6CB25-1AA7-4474-8A2F-010D858E3A44}"/>
                </a:ext>
              </a:extLst>
            </p:cNvPr>
            <p:cNvSpPr/>
            <p:nvPr/>
          </p:nvSpPr>
          <p:spPr>
            <a:xfrm>
              <a:off x="211524" y="186533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H</a:t>
              </a:r>
              <a:r>
                <a:rPr lang="en-US" altLang="zh-CN" sz="1600" kern="0" baseline="3000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-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7" name="矩形: 圆角 8">
              <a:extLst>
                <a:ext uri="{FF2B5EF4-FFF2-40B4-BE49-F238E27FC236}">
                  <a16:creationId xmlns:a16="http://schemas.microsoft.com/office/drawing/2014/main" id="{E2AA9016-09E7-4D02-B221-064459380B8D}"/>
                </a:ext>
              </a:extLst>
            </p:cNvPr>
            <p:cNvSpPr/>
            <p:nvPr/>
          </p:nvSpPr>
          <p:spPr>
            <a:xfrm>
              <a:off x="3287688" y="1865339"/>
              <a:ext cx="792088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DTL</a:t>
              </a:r>
              <a:endParaRPr lang="zh-CN" altLang="en-US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18" name="矩形: 圆角 9">
              <a:extLst>
                <a:ext uri="{FF2B5EF4-FFF2-40B4-BE49-F238E27FC236}">
                  <a16:creationId xmlns:a16="http://schemas.microsoft.com/office/drawing/2014/main" id="{419B489A-2E32-4C2D-8F6B-8879778E111F}"/>
                </a:ext>
              </a:extLst>
            </p:cNvPr>
            <p:cNvSpPr/>
            <p:nvPr/>
          </p:nvSpPr>
          <p:spPr>
            <a:xfrm>
              <a:off x="5987988" y="1686764"/>
              <a:ext cx="972108" cy="6106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7145" cap="flat" cmpd="sng" algn="ctr">
              <a:solidFill>
                <a:srgbClr val="FFFFFF">
                  <a:shade val="95000"/>
                  <a:alpha val="50000"/>
                  <a:satMod val="1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 dirty="0">
                <a:solidFill>
                  <a:srgbClr val="0000FF"/>
                </a:solidFill>
                <a:effectLst>
                  <a:outerShdw dir="2700000" sx="1000" sy="1000" algn="tl">
                    <a:srgbClr val="FFFFFF"/>
                  </a:outerShdw>
                </a:effectLst>
                <a:highlight>
                  <a:srgbClr val="FF0000"/>
                </a:highlight>
                <a:ea typeface="楷体"/>
              </a:endParaRPr>
            </a:p>
          </p:txBody>
        </p:sp>
        <p:sp>
          <p:nvSpPr>
            <p:cNvPr id="20" name="矩形: 圆角 21">
              <a:extLst>
                <a:ext uri="{FF2B5EF4-FFF2-40B4-BE49-F238E27FC236}">
                  <a16:creationId xmlns:a16="http://schemas.microsoft.com/office/drawing/2014/main" id="{B86C8725-519F-4FDB-993B-FFFF52BE396F}"/>
                </a:ext>
              </a:extLst>
            </p:cNvPr>
            <p:cNvSpPr/>
            <p:nvPr/>
          </p:nvSpPr>
          <p:spPr>
            <a:xfrm>
              <a:off x="7242576" y="1865339"/>
              <a:ext cx="820240" cy="432048"/>
            </a:xfrm>
            <a:prstGeom prst="roundRec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kern="0" dirty="0">
                  <a:solidFill>
                    <a:srgbClr val="FFFFFF"/>
                  </a:solidFill>
                  <a:highlight>
                    <a:srgbClr val="FF0000"/>
                  </a:highlight>
                  <a:latin typeface="Times New Roman" panose="02020603050405020304" pitchFamily="18" charset="0"/>
                  <a:ea typeface="楷体"/>
                  <a:cs typeface="Times New Roman" panose="02020603050405020304" pitchFamily="18" charset="0"/>
                </a:rPr>
                <a:t>LRBT</a:t>
              </a:r>
              <a:endParaRPr lang="zh-CN" altLang="en-US" sz="1600" kern="0" dirty="0">
                <a:solidFill>
                  <a:srgbClr val="FFFFFF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楷体"/>
                <a:cs typeface="Times New Roman" panose="02020603050405020304" pitchFamily="18" charset="0"/>
              </a:endParaRPr>
            </a:p>
          </p:txBody>
        </p:sp>
        <p:sp>
          <p:nvSpPr>
            <p:cNvPr id="24" name="矩形: 圆角 12">
              <a:extLst>
                <a:ext uri="{FF2B5EF4-FFF2-40B4-BE49-F238E27FC236}">
                  <a16:creationId xmlns:a16="http://schemas.microsoft.com/office/drawing/2014/main" id="{68CED408-9BCA-4683-807A-20567300A5B2}"/>
                </a:ext>
              </a:extLst>
            </p:cNvPr>
            <p:cNvSpPr/>
            <p:nvPr/>
          </p:nvSpPr>
          <p:spPr>
            <a:xfrm>
              <a:off x="4439815" y="1686764"/>
              <a:ext cx="1290774" cy="610623"/>
            </a:xfrm>
            <a:prstGeom prst="roundRect">
              <a:avLst/>
            </a:prstGeom>
            <a:solidFill>
              <a:srgbClr val="40BAD2"/>
            </a:solidFill>
            <a:ln w="17145" cap="flat" cmpd="sng" algn="ctr">
              <a:solidFill>
                <a:srgbClr val="FFFFFF">
                  <a:shade val="95000"/>
                  <a:alpha val="50000"/>
                  <a:satMod val="1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00" kern="0" dirty="0">
                <a:solidFill>
                  <a:srgbClr val="0000FF"/>
                </a:solidFill>
                <a:effectLst>
                  <a:outerShdw dir="2700000" sx="1000" sy="1000" algn="tl">
                    <a:srgbClr val="FFFFFF"/>
                  </a:outerShdw>
                </a:effectLst>
                <a:highlight>
                  <a:srgbClr val="FF0000"/>
                </a:highlight>
                <a:ea typeface="楷体"/>
              </a:endParaRPr>
            </a:p>
          </p:txBody>
        </p:sp>
      </p:grp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767C51D7-CC48-47D7-A729-E03B0B0DEC09}"/>
              </a:ext>
            </a:extLst>
          </p:cNvPr>
          <p:cNvCxnSpPr>
            <a:cxnSpLocks/>
          </p:cNvCxnSpPr>
          <p:nvPr/>
        </p:nvCxnSpPr>
        <p:spPr bwMode="auto">
          <a:xfrm flipV="1">
            <a:off x="8326044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600A47E-A06A-454B-9879-0F29876C6A58}"/>
              </a:ext>
            </a:extLst>
          </p:cNvPr>
          <p:cNvCxnSpPr>
            <a:cxnSpLocks/>
          </p:cNvCxnSpPr>
          <p:nvPr/>
        </p:nvCxnSpPr>
        <p:spPr bwMode="auto">
          <a:xfrm flipV="1">
            <a:off x="8144922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6C6BAC8C-F14E-4038-8309-18803CAB6954}"/>
              </a:ext>
            </a:extLst>
          </p:cNvPr>
          <p:cNvCxnSpPr>
            <a:cxnSpLocks/>
          </p:cNvCxnSpPr>
          <p:nvPr/>
        </p:nvCxnSpPr>
        <p:spPr bwMode="auto">
          <a:xfrm flipV="1">
            <a:off x="8688288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8F22B64-3C64-496D-8014-7AD15C41FF57}"/>
              </a:ext>
            </a:extLst>
          </p:cNvPr>
          <p:cNvCxnSpPr>
            <a:cxnSpLocks/>
          </p:cNvCxnSpPr>
          <p:nvPr/>
        </p:nvCxnSpPr>
        <p:spPr bwMode="auto">
          <a:xfrm flipV="1">
            <a:off x="8507166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sp>
        <p:nvSpPr>
          <p:cNvPr id="121" name="文本框 13">
            <a:extLst>
              <a:ext uri="{FF2B5EF4-FFF2-40B4-BE49-F238E27FC236}">
                <a16:creationId xmlns:a16="http://schemas.microsoft.com/office/drawing/2014/main" id="{861D485B-BDC8-4CBB-8866-6E775849668F}"/>
              </a:ext>
            </a:extLst>
          </p:cNvPr>
          <p:cNvSpPr txBox="1"/>
          <p:nvPr/>
        </p:nvSpPr>
        <p:spPr>
          <a:xfrm>
            <a:off x="6386163" y="1920260"/>
            <a:ext cx="177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Double-Spoke cavities</a:t>
            </a:r>
          </a:p>
        </p:txBody>
      </p:sp>
      <p:sp>
        <p:nvSpPr>
          <p:cNvPr id="122" name="文本框 11">
            <a:extLst>
              <a:ext uri="{FF2B5EF4-FFF2-40B4-BE49-F238E27FC236}">
                <a16:creationId xmlns:a16="http://schemas.microsoft.com/office/drawing/2014/main" id="{56097255-137B-4BC1-939F-DC676520FF6D}"/>
              </a:ext>
            </a:extLst>
          </p:cNvPr>
          <p:cNvSpPr txBox="1"/>
          <p:nvPr/>
        </p:nvSpPr>
        <p:spPr>
          <a:xfrm>
            <a:off x="8130364" y="1920259"/>
            <a:ext cx="1437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Elliptical cavities</a:t>
            </a:r>
          </a:p>
        </p:txBody>
      </p:sp>
      <p:sp>
        <p:nvSpPr>
          <p:cNvPr id="94" name="Rectangle 3">
            <a:extLst>
              <a:ext uri="{FF2B5EF4-FFF2-40B4-BE49-F238E27FC236}">
                <a16:creationId xmlns:a16="http://schemas.microsoft.com/office/drawing/2014/main" id="{03E8F98A-145F-4B48-A04A-6C35EBF8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1233248" cy="11270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Benefit:</a:t>
            </a:r>
            <a:r>
              <a:rPr lang="en-US" altLang="zh-CN" sz="2400" b="1" dirty="0">
                <a:ea typeface="微软雅黑" panose="020B0503020204020204" pitchFamily="34" charset="-122"/>
              </a:rPr>
              <a:t> </a:t>
            </a:r>
            <a:r>
              <a:rPr lang="en-US" altLang="zh-CN" sz="2400" dirty="0">
                <a:ea typeface="微软雅黑" panose="020B0503020204020204" pitchFamily="34" charset="-122"/>
              </a:rPr>
              <a:t>Provide real-time beam loss data with high-precision timestamps for beam commissioning and machine studies</a:t>
            </a:r>
            <a:endParaRPr lang="zh-CN" altLang="en-US" sz="2400" dirty="0">
              <a:ea typeface="微软雅黑" panose="020B0503020204020204" pitchFamily="34" charset="-122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005F887-DAD3-4EBA-B652-2D173C2DE1DD}"/>
              </a:ext>
            </a:extLst>
          </p:cNvPr>
          <p:cNvCxnSpPr>
            <a:cxnSpLocks/>
          </p:cNvCxnSpPr>
          <p:nvPr/>
        </p:nvCxnSpPr>
        <p:spPr bwMode="auto">
          <a:xfrm flipV="1">
            <a:off x="9262148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F122B07-BBC5-4279-9F7A-33AA25D7578B}"/>
              </a:ext>
            </a:extLst>
          </p:cNvPr>
          <p:cNvCxnSpPr>
            <a:cxnSpLocks/>
          </p:cNvCxnSpPr>
          <p:nvPr/>
        </p:nvCxnSpPr>
        <p:spPr bwMode="auto">
          <a:xfrm flipV="1">
            <a:off x="9081026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C63FA5-C111-4B13-9C14-BA4B9236DCD0}"/>
              </a:ext>
            </a:extLst>
          </p:cNvPr>
          <p:cNvCxnSpPr>
            <a:cxnSpLocks/>
          </p:cNvCxnSpPr>
          <p:nvPr/>
        </p:nvCxnSpPr>
        <p:spPr bwMode="auto">
          <a:xfrm flipV="1">
            <a:off x="9624392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99E5685-D546-4AC4-9171-82571AB8D6F2}"/>
              </a:ext>
            </a:extLst>
          </p:cNvPr>
          <p:cNvCxnSpPr>
            <a:cxnSpLocks/>
          </p:cNvCxnSpPr>
          <p:nvPr/>
        </p:nvCxnSpPr>
        <p:spPr bwMode="auto">
          <a:xfrm flipV="1">
            <a:off x="9443270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9249A08-B68A-4964-ACC4-5477E791A9F0}"/>
              </a:ext>
            </a:extLst>
          </p:cNvPr>
          <p:cNvCxnSpPr>
            <a:cxnSpLocks/>
          </p:cNvCxnSpPr>
          <p:nvPr/>
        </p:nvCxnSpPr>
        <p:spPr bwMode="auto">
          <a:xfrm flipV="1">
            <a:off x="7389940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C518DD7-4AD6-4C42-99C9-D27DCBEA649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08818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E5A24BC-1B55-4431-A7B6-4FA305F33754}"/>
              </a:ext>
            </a:extLst>
          </p:cNvPr>
          <p:cNvCxnSpPr>
            <a:cxnSpLocks/>
          </p:cNvCxnSpPr>
          <p:nvPr/>
        </p:nvCxnSpPr>
        <p:spPr bwMode="auto">
          <a:xfrm flipV="1">
            <a:off x="7752184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2C516AE5-C078-4E60-B4B5-9AFEF411164E}"/>
              </a:ext>
            </a:extLst>
          </p:cNvPr>
          <p:cNvCxnSpPr>
            <a:cxnSpLocks/>
          </p:cNvCxnSpPr>
          <p:nvPr/>
        </p:nvCxnSpPr>
        <p:spPr bwMode="auto">
          <a:xfrm flipV="1">
            <a:off x="7571062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B9AE962-3446-40DF-988E-4C1A04C5D39B}"/>
              </a:ext>
            </a:extLst>
          </p:cNvPr>
          <p:cNvCxnSpPr>
            <a:cxnSpLocks/>
          </p:cNvCxnSpPr>
          <p:nvPr/>
        </p:nvCxnSpPr>
        <p:spPr bwMode="auto">
          <a:xfrm flipV="1">
            <a:off x="6453836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FCD1F22-ACC8-4EC7-AF4B-230FB391BC30}"/>
              </a:ext>
            </a:extLst>
          </p:cNvPr>
          <p:cNvCxnSpPr>
            <a:cxnSpLocks/>
          </p:cNvCxnSpPr>
          <p:nvPr/>
        </p:nvCxnSpPr>
        <p:spPr bwMode="auto">
          <a:xfrm flipV="1">
            <a:off x="6272714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5B3E0EE-0DBA-4E0F-8EF3-E9FA443D9F64}"/>
              </a:ext>
            </a:extLst>
          </p:cNvPr>
          <p:cNvCxnSpPr>
            <a:cxnSpLocks/>
          </p:cNvCxnSpPr>
          <p:nvPr/>
        </p:nvCxnSpPr>
        <p:spPr bwMode="auto">
          <a:xfrm flipV="1">
            <a:off x="6816080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29EF47A-F34E-4C5D-ACE0-FA0666E2156E}"/>
              </a:ext>
            </a:extLst>
          </p:cNvPr>
          <p:cNvCxnSpPr>
            <a:cxnSpLocks/>
          </p:cNvCxnSpPr>
          <p:nvPr/>
        </p:nvCxnSpPr>
        <p:spPr bwMode="auto">
          <a:xfrm flipV="1">
            <a:off x="6634958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77640E5-390D-469A-A686-4E3D0A8C8110}"/>
              </a:ext>
            </a:extLst>
          </p:cNvPr>
          <p:cNvCxnSpPr>
            <a:cxnSpLocks/>
          </p:cNvCxnSpPr>
          <p:nvPr/>
        </p:nvCxnSpPr>
        <p:spPr bwMode="auto">
          <a:xfrm flipV="1">
            <a:off x="5517732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B358100-E459-4573-96B0-66FB377F1658}"/>
              </a:ext>
            </a:extLst>
          </p:cNvPr>
          <p:cNvCxnSpPr>
            <a:cxnSpLocks/>
          </p:cNvCxnSpPr>
          <p:nvPr/>
        </p:nvCxnSpPr>
        <p:spPr bwMode="auto">
          <a:xfrm flipV="1">
            <a:off x="5336610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68B29C-32C9-433B-99C2-C50A0917686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79976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A313CC2-A411-4E8D-8F54-CA19BF5ED987}"/>
              </a:ext>
            </a:extLst>
          </p:cNvPr>
          <p:cNvCxnSpPr>
            <a:cxnSpLocks/>
          </p:cNvCxnSpPr>
          <p:nvPr/>
        </p:nvCxnSpPr>
        <p:spPr bwMode="auto">
          <a:xfrm flipV="1">
            <a:off x="5698854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0BE4D5C7-68D2-491B-B3F1-869522E46140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1628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9F47EB55-B833-489C-A51C-62978D6E58FE}"/>
              </a:ext>
            </a:extLst>
          </p:cNvPr>
          <p:cNvCxnSpPr>
            <a:cxnSpLocks/>
          </p:cNvCxnSpPr>
          <p:nvPr/>
        </p:nvCxnSpPr>
        <p:spPr bwMode="auto">
          <a:xfrm flipV="1">
            <a:off x="4400506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D8F90F7F-607E-4DB0-961C-134DFB2ED459}"/>
              </a:ext>
            </a:extLst>
          </p:cNvPr>
          <p:cNvCxnSpPr>
            <a:cxnSpLocks/>
          </p:cNvCxnSpPr>
          <p:nvPr/>
        </p:nvCxnSpPr>
        <p:spPr bwMode="auto">
          <a:xfrm flipV="1">
            <a:off x="4943872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DB8EE13-E106-4A9B-92DF-79D32987581F}"/>
              </a:ext>
            </a:extLst>
          </p:cNvPr>
          <p:cNvCxnSpPr>
            <a:cxnSpLocks/>
          </p:cNvCxnSpPr>
          <p:nvPr/>
        </p:nvCxnSpPr>
        <p:spPr bwMode="auto">
          <a:xfrm flipV="1">
            <a:off x="4762750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3A473A9-F55F-4EB4-B350-96541E24AF27}"/>
              </a:ext>
            </a:extLst>
          </p:cNvPr>
          <p:cNvCxnSpPr>
            <a:cxnSpLocks/>
          </p:cNvCxnSpPr>
          <p:nvPr/>
        </p:nvCxnSpPr>
        <p:spPr bwMode="auto">
          <a:xfrm flipV="1">
            <a:off x="3678222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16E64F2-4741-43DE-9A2D-21B426106418}"/>
              </a:ext>
            </a:extLst>
          </p:cNvPr>
          <p:cNvCxnSpPr>
            <a:cxnSpLocks/>
          </p:cNvCxnSpPr>
          <p:nvPr/>
        </p:nvCxnSpPr>
        <p:spPr bwMode="auto">
          <a:xfrm flipV="1">
            <a:off x="3497100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9547814-6953-40F1-BD32-390D0CE5D3B7}"/>
              </a:ext>
            </a:extLst>
          </p:cNvPr>
          <p:cNvCxnSpPr>
            <a:cxnSpLocks/>
          </p:cNvCxnSpPr>
          <p:nvPr/>
        </p:nvCxnSpPr>
        <p:spPr bwMode="auto">
          <a:xfrm flipV="1">
            <a:off x="4040466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36AAC59-2BED-4FE9-88AB-7F020E6C8987}"/>
              </a:ext>
            </a:extLst>
          </p:cNvPr>
          <p:cNvCxnSpPr>
            <a:cxnSpLocks/>
          </p:cNvCxnSpPr>
          <p:nvPr/>
        </p:nvCxnSpPr>
        <p:spPr bwMode="auto">
          <a:xfrm flipV="1">
            <a:off x="3859344" y="2687145"/>
            <a:ext cx="0" cy="222911"/>
          </a:xfrm>
          <a:prstGeom prst="straightConnector1">
            <a:avLst/>
          </a:prstGeom>
          <a:solidFill>
            <a:srgbClr val="FFFF00"/>
          </a:solidFill>
          <a:ln w="22225" cap="flat" cmpd="sng" algn="ctr">
            <a:solidFill>
              <a:srgbClr val="0000FF"/>
            </a:solidFill>
            <a:prstDash val="solid"/>
            <a:round/>
            <a:headEnd type="triangle" w="med" len="med"/>
            <a:tailEnd type="oval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810BBD5-5A7B-4292-8C9A-259FD93ECE15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Integrate beam loss and FPS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26EB85-9DE2-4C54-AB25-506AAFDD772F}"/>
              </a:ext>
            </a:extLst>
          </p:cNvPr>
          <p:cNvSpPr txBox="1"/>
          <p:nvPr/>
        </p:nvSpPr>
        <p:spPr>
          <a:xfrm>
            <a:off x="708523" y="4061487"/>
            <a:ext cx="2483490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altLang="zh-CN" sz="3200" dirty="0"/>
              <a:t>Challenges</a:t>
            </a:r>
            <a:r>
              <a:rPr lang="zh-CN" altLang="en-US" sz="3200" dirty="0"/>
              <a:t>：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13AA197-4274-4C82-A4E8-915F53C4B4A6}"/>
              </a:ext>
            </a:extLst>
          </p:cNvPr>
          <p:cNvSpPr txBox="1"/>
          <p:nvPr/>
        </p:nvSpPr>
        <p:spPr>
          <a:xfrm>
            <a:off x="708523" y="4737932"/>
            <a:ext cx="4390638" cy="21200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Ultra-high reliability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Ultra-high accuracy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High-precision timestamps(EVR)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Integrity and immunity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… …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4D03216-24D8-4699-B579-939A6741B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701" y="2721515"/>
            <a:ext cx="7092707" cy="392606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AA914353-20EE-405E-A61E-6CA12D76556D}"/>
              </a:ext>
            </a:extLst>
          </p:cNvPr>
          <p:cNvSpPr txBox="1"/>
          <p:nvPr/>
        </p:nvSpPr>
        <p:spPr>
          <a:xfrm>
            <a:off x="3962501" y="4487344"/>
            <a:ext cx="245761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dirty="0"/>
              <a:t>parameter acquisition</a:t>
            </a:r>
            <a:endParaRPr lang="zh-CN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3032184-87A6-4474-83D4-E098949EF6DC}"/>
              </a:ext>
            </a:extLst>
          </p:cNvPr>
          <p:cNvSpPr txBox="1"/>
          <p:nvPr/>
        </p:nvSpPr>
        <p:spPr>
          <a:xfrm>
            <a:off x="7035536" y="4499883"/>
            <a:ext cx="219289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11133"/>
                </a:solidFill>
                <a:effectLst/>
                <a:latin typeface="-apple-system"/>
              </a:rPr>
              <a:t>Real-Data acquisition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2684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D1C35D-D564-4433-AFF0-556FDAD4A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955" y="4977063"/>
            <a:ext cx="5112568" cy="1368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DC0140-889B-4C23-B5F1-98454D155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037" y="2509750"/>
            <a:ext cx="3657022" cy="2245177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91D40889-D647-4CF9-833D-DCDFDFF9D1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49" y="2654674"/>
            <a:ext cx="3657022" cy="148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B4694582-674D-45F1-A117-BC6A15CC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1161240" cy="37458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Tendency:  </a:t>
            </a:r>
            <a:r>
              <a:rPr lang="en-US" altLang="zh-CN" sz="2000" dirty="0">
                <a:ea typeface="微软雅黑" panose="020B0503020204020204" pitchFamily="34" charset="-122"/>
              </a:rPr>
              <a:t>(1) VME --&gt; </a:t>
            </a:r>
            <a:r>
              <a:rPr lang="en-US" altLang="zh-CN" sz="2000" dirty="0" err="1">
                <a:ea typeface="微软雅黑" panose="020B0503020204020204" pitchFamily="34" charset="-122"/>
              </a:rPr>
              <a:t>xTCA</a:t>
            </a:r>
            <a:r>
              <a:rPr lang="en-US" altLang="zh-CN" sz="2000" dirty="0">
                <a:ea typeface="微软雅黑" panose="020B0503020204020204" pitchFamily="34" charset="-122"/>
              </a:rPr>
              <a:t>,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0DE2A-01F7-4505-9D59-C9B7A207DA18}"/>
              </a:ext>
            </a:extLst>
          </p:cNvPr>
          <p:cNvSpPr txBox="1"/>
          <p:nvPr/>
        </p:nvSpPr>
        <p:spPr>
          <a:xfrm>
            <a:off x="597398" y="115595"/>
            <a:ext cx="9659680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Considerations for Hardware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B7FE27-54E5-48E0-B1D9-515B06BA0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83" y="4526882"/>
            <a:ext cx="3588933" cy="1926454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9972F445-5BA2-4DA3-BC6E-4BFDB002C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079" y="1484784"/>
            <a:ext cx="9361040" cy="8056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FF0000"/>
              </a:buClr>
              <a:buNone/>
            </a:pPr>
            <a:r>
              <a:rPr lang="en-US" altLang="zh-CN" sz="2000" dirty="0">
                <a:ea typeface="微软雅黑" panose="020B0503020204020204" pitchFamily="34" charset="-122"/>
              </a:rPr>
              <a:t>(2) demo FPGA --&gt; RAM + Linux + EPICS (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Embedded IOC</a:t>
            </a:r>
            <a:r>
              <a:rPr lang="en-US" altLang="zh-CN" sz="2000" dirty="0">
                <a:ea typeface="微软雅黑" panose="020B0503020204020204" pitchFamily="34" charset="-122"/>
              </a:rPr>
              <a:t>),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A2A28BE6-786E-445E-B3DF-80AFEFD5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7079" y="1948521"/>
            <a:ext cx="9361040" cy="8056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Clr>
                <a:srgbClr val="FF0000"/>
              </a:buClr>
              <a:buNone/>
            </a:pPr>
            <a:r>
              <a:rPr lang="en-US" altLang="zh-CN" sz="2000" dirty="0">
                <a:ea typeface="微软雅黑" panose="020B0503020204020204" pitchFamily="34" charset="-122"/>
              </a:rPr>
              <a:t>(3) distributed data  --&gt; Associated data with high-precision timestamps (</a:t>
            </a:r>
            <a:r>
              <a:rPr lang="en-US" altLang="zh-CN" sz="2000" dirty="0">
                <a:solidFill>
                  <a:srgbClr val="FF0000"/>
                </a:solidFill>
                <a:ea typeface="微软雅黑" panose="020B0503020204020204" pitchFamily="34" charset="-122"/>
              </a:rPr>
              <a:t>EVR</a:t>
            </a:r>
            <a:r>
              <a:rPr lang="en-US" altLang="zh-CN" sz="2000" dirty="0">
                <a:ea typeface="微软雅黑" panose="020B0503020204020204" pitchFamily="34" charset="-122"/>
              </a:rPr>
              <a:t>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81DECB-6C45-49F6-9CE8-16E4C50347B4}"/>
              </a:ext>
            </a:extLst>
          </p:cNvPr>
          <p:cNvSpPr txBox="1"/>
          <p:nvPr/>
        </p:nvSpPr>
        <p:spPr>
          <a:xfrm>
            <a:off x="5260462" y="2509750"/>
            <a:ext cx="33123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CN" altLang="en-US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VME system was a huge success, 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can be upgraded to switch-based communication such as ATCA/</a:t>
            </a:r>
            <a:r>
              <a:rPr lang="en-US" altLang="zh-CN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microTCA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99256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B4694582-674D-45F1-A117-BC6A15CCF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1161240" cy="8056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ea typeface="微软雅黑" pitchFamily="34" charset="-122"/>
              </a:rPr>
              <a:t>M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otivation: </a:t>
            </a:r>
            <a:endParaRPr lang="en-US" altLang="zh-CN" sz="24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0DE2A-01F7-4505-9D59-C9B7A207DA18}"/>
              </a:ext>
            </a:extLst>
          </p:cNvPr>
          <p:cNvSpPr txBox="1"/>
          <p:nvPr/>
        </p:nvSpPr>
        <p:spPr>
          <a:xfrm>
            <a:off x="597398" y="115595"/>
            <a:ext cx="866695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Hardware for CSNS-II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78B21EF-9D6C-494A-B9D4-93032ED8319F}"/>
              </a:ext>
            </a:extLst>
          </p:cNvPr>
          <p:cNvSpPr txBox="1">
            <a:spLocks/>
          </p:cNvSpPr>
          <p:nvPr/>
        </p:nvSpPr>
        <p:spPr bwMode="auto">
          <a:xfrm>
            <a:off x="783702" y="3012373"/>
            <a:ext cx="5715091" cy="283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Based on the ATCA mechanical architecture,</a:t>
            </a:r>
          </a:p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b="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Integrating functions of fast protection, timing, beam loss configuration, and data readout.</a:t>
            </a:r>
            <a:endParaRPr lang="zh-CN" altLang="en-US" sz="2000" b="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7F5A0-BAC0-4752-9A9F-0B2E99561E2F}"/>
              </a:ext>
            </a:extLst>
          </p:cNvPr>
          <p:cNvSpPr txBox="1"/>
          <p:nvPr/>
        </p:nvSpPr>
        <p:spPr>
          <a:xfrm>
            <a:off x="1127448" y="1464356"/>
            <a:ext cx="10153128" cy="960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 front-end electronics for beam loss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SFP </a:t>
            </a:r>
            <a:r>
              <a:rPr lang="en-US" altLang="zh-CN" sz="2000" b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at superconducting cavities,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beam loss data with high-precision timestamps.</a:t>
            </a:r>
            <a:endParaRPr lang="en-US" altLang="zh-CN" sz="2000" b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F160EB69-B0A7-4CA6-B6BE-A3CF1B492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91" y="2812381"/>
            <a:ext cx="4306649" cy="360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内容占位符 4">
            <a:extLst>
              <a:ext uri="{FF2B5EF4-FFF2-40B4-BE49-F238E27FC236}">
                <a16:creationId xmlns:a16="http://schemas.microsoft.com/office/drawing/2014/main" id="{4E70D9FB-95B9-4FD9-8424-E5E110F27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2621" y="3581262"/>
            <a:ext cx="2381731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Master logic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oard</a:t>
            </a:r>
          </a:p>
        </p:txBody>
      </p:sp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BB9BBEF0-F31B-4BD8-96CF-BC304C8D4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2079" y="2926528"/>
            <a:ext cx="191206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Interface board</a:t>
            </a:r>
          </a:p>
        </p:txBody>
      </p:sp>
      <p:sp>
        <p:nvSpPr>
          <p:cNvPr id="17" name="内容占位符 4">
            <a:extLst>
              <a:ext uri="{FF2B5EF4-FFF2-40B4-BE49-F238E27FC236}">
                <a16:creationId xmlns:a16="http://schemas.microsoft.com/office/drawing/2014/main" id="{8F044467-3BD1-4E96-A136-0F9A37D23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0031" y="3251522"/>
            <a:ext cx="1675064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Interface board</a:t>
            </a:r>
          </a:p>
        </p:txBody>
      </p:sp>
      <p:sp>
        <p:nvSpPr>
          <p:cNvPr id="18" name="内容占位符 4">
            <a:extLst>
              <a:ext uri="{FF2B5EF4-FFF2-40B4-BE49-F238E27FC236}">
                <a16:creationId xmlns:a16="http://schemas.microsoft.com/office/drawing/2014/main" id="{FB15FBBA-F6AC-4435-83F8-C4FD95327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691" y="2614473"/>
            <a:ext cx="191206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Interface board</a:t>
            </a:r>
          </a:p>
        </p:txBody>
      </p:sp>
      <p:sp>
        <p:nvSpPr>
          <p:cNvPr id="19" name="内容占位符 4">
            <a:extLst>
              <a:ext uri="{FF2B5EF4-FFF2-40B4-BE49-F238E27FC236}">
                <a16:creationId xmlns:a16="http://schemas.microsoft.com/office/drawing/2014/main" id="{2A7EEE4A-2F11-4E81-AE05-689E02B6D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7903" y="3997637"/>
            <a:ext cx="1825546" cy="44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Interface board</a:t>
            </a:r>
          </a:p>
        </p:txBody>
      </p:sp>
      <p:sp>
        <p:nvSpPr>
          <p:cNvPr id="20" name="内容占位符 4">
            <a:extLst>
              <a:ext uri="{FF2B5EF4-FFF2-40B4-BE49-F238E27FC236}">
                <a16:creationId xmlns:a16="http://schemas.microsoft.com/office/drawing/2014/main" id="{14DA898C-3354-45C2-BB9E-6AA8AF9E3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7109" y="4330607"/>
            <a:ext cx="1961358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Interface board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8C2E4A4-A7D5-42D8-B811-1A9C85271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164" y="5846336"/>
            <a:ext cx="1322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Gbps</a:t>
            </a:r>
            <a:endParaRPr lang="zh-CN" altLang="en-U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7D2BE24E-0D76-4501-9154-4D37D16BB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4953" y="4793531"/>
            <a:ext cx="10598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800" b="0">
                <a:latin typeface="Times New Roman" panose="02020603050405020304" pitchFamily="18" charset="0"/>
                <a:cs typeface="Times New Roman" panose="02020603050405020304" pitchFamily="18" charset="0"/>
              </a:rPr>
              <a:t>250 MHz</a:t>
            </a:r>
            <a:endParaRPr lang="zh-CN" altLang="en-US" sz="4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8E490A-192D-42BF-B529-F3E9798539EF}"/>
              </a:ext>
            </a:extLst>
          </p:cNvPr>
          <p:cNvCxnSpPr/>
          <p:nvPr/>
        </p:nvCxnSpPr>
        <p:spPr bwMode="auto">
          <a:xfrm>
            <a:off x="7384645" y="5034439"/>
            <a:ext cx="301791" cy="231398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5BDE120-47B6-4132-8C8E-B419E561819B}"/>
              </a:ext>
            </a:extLst>
          </p:cNvPr>
          <p:cNvCxnSpPr>
            <a:cxnSpLocks/>
          </p:cNvCxnSpPr>
          <p:nvPr/>
        </p:nvCxnSpPr>
        <p:spPr bwMode="auto">
          <a:xfrm flipV="1">
            <a:off x="7412057" y="5620020"/>
            <a:ext cx="341293" cy="338554"/>
          </a:xfrm>
          <a:prstGeom prst="straightConnector1">
            <a:avLst/>
          </a:prstGeom>
          <a:solidFill>
            <a:srgbClr val="FFFF00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5">
            <a:extLst>
              <a:ext uri="{FF2B5EF4-FFF2-40B4-BE49-F238E27FC236}">
                <a16:creationId xmlns:a16="http://schemas.microsoft.com/office/drawing/2014/main" id="{92ABC509-0111-4D96-8E68-A247FE236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3768" y="5160943"/>
            <a:ext cx="2080384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zh-CN" altLang="en-US" sz="1600" b="0" dirty="0">
                <a:solidFill>
                  <a:srgbClr val="FF0000"/>
                </a:solidFill>
                <a:latin typeface="+mj-ea"/>
                <a:ea typeface="+mj-ea"/>
              </a:rPr>
              <a:t>   </a:t>
            </a:r>
            <a:r>
              <a:rPr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Customized Backplane </a:t>
            </a:r>
            <a:r>
              <a:rPr lang="en-US" altLang="zh-CN" sz="1800" b="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 RTM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987D08-7FAD-425C-BC71-055A09CEE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89" y="4616459"/>
            <a:ext cx="3457106" cy="193097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EDD9752-26EF-4F13-A607-E60CA719A0CD}"/>
              </a:ext>
            </a:extLst>
          </p:cNvPr>
          <p:cNvSpPr txBox="1"/>
          <p:nvPr/>
        </p:nvSpPr>
        <p:spPr>
          <a:xfrm>
            <a:off x="737502" y="2533328"/>
            <a:ext cx="609432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>
            <a:defPPr>
              <a:defRPr lang="zh-CN"/>
            </a:defPPr>
            <a:lvl1pPr marL="342900" indent="-342900" eaLnBrk="1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n"/>
              <a:defRPr sz="2000" b="1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altLang="zh-CN" sz="2400" dirty="0"/>
              <a:t>Approach: ATCA + FPGA + Rocket I/O</a:t>
            </a:r>
            <a:endParaRPr lang="zh-CN" alt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B20F63-412E-40B2-BA07-F5F0B93BCCAC}"/>
              </a:ext>
            </a:extLst>
          </p:cNvPr>
          <p:cNvSpPr txBox="1"/>
          <p:nvPr/>
        </p:nvSpPr>
        <p:spPr>
          <a:xfrm>
            <a:off x="3641247" y="4665107"/>
            <a:ext cx="122851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6U  ATCA</a:t>
            </a:r>
          </a:p>
        </p:txBody>
      </p:sp>
    </p:spTree>
    <p:extLst>
      <p:ext uri="{BB962C8B-B14F-4D97-AF65-F5344CB8AC3E}">
        <p14:creationId xmlns:p14="http://schemas.microsoft.com/office/powerpoint/2010/main" val="32503005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30E369-D530-4F6F-9C52-3E452A399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06004" y="950940"/>
            <a:ext cx="2592291" cy="51001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1AAFF1-869E-4480-9F63-2045BF3A7C2C}"/>
              </a:ext>
            </a:extLst>
          </p:cNvPr>
          <p:cNvSpPr txBox="1"/>
          <p:nvPr/>
        </p:nvSpPr>
        <p:spPr>
          <a:xfrm>
            <a:off x="9613788" y="1340770"/>
            <a:ext cx="2126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Rocket I/O</a:t>
            </a:r>
          </a:p>
          <a:p>
            <a:pPr algn="ctr"/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Gbps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2C5F94BC-791A-4C94-805C-C0EC646AD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7" y="1038195"/>
            <a:ext cx="11184810" cy="461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Self-developed backplane with signal interfacing</a:t>
            </a:r>
            <a:endParaRPr lang="zh-CN" altLang="en-US" sz="24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83640F-6B83-4092-8419-5C1D5BFF9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73" y="1453839"/>
            <a:ext cx="5101448" cy="2898651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A137BD2D-C38B-4520-A745-AFDE07F017A1}"/>
              </a:ext>
            </a:extLst>
          </p:cNvPr>
          <p:cNvSpPr txBox="1"/>
          <p:nvPr/>
        </p:nvSpPr>
        <p:spPr>
          <a:xfrm>
            <a:off x="6004587" y="1916832"/>
            <a:ext cx="939674" cy="369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6# slot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9">
            <a:extLst>
              <a:ext uri="{FF2B5EF4-FFF2-40B4-BE49-F238E27FC236}">
                <a16:creationId xmlns:a16="http://schemas.microsoft.com/office/drawing/2014/main" id="{A487A7D0-784F-4125-BE78-D14E3CCF9F1A}"/>
              </a:ext>
            </a:extLst>
          </p:cNvPr>
          <p:cNvSpPr txBox="1"/>
          <p:nvPr/>
        </p:nvSpPr>
        <p:spPr>
          <a:xfrm>
            <a:off x="6004587" y="3874349"/>
            <a:ext cx="939674" cy="369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1#slot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9">
            <a:extLst>
              <a:ext uri="{FF2B5EF4-FFF2-40B4-BE49-F238E27FC236}">
                <a16:creationId xmlns:a16="http://schemas.microsoft.com/office/drawing/2014/main" id="{02B3B7CC-8750-4500-9E12-7CE06446D7BF}"/>
              </a:ext>
            </a:extLst>
          </p:cNvPr>
          <p:cNvSpPr txBox="1"/>
          <p:nvPr/>
        </p:nvSpPr>
        <p:spPr>
          <a:xfrm>
            <a:off x="6004587" y="3334533"/>
            <a:ext cx="982771" cy="369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3# slot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9DF97D-BD01-440C-933B-68B48ECB8F3C}"/>
              </a:ext>
            </a:extLst>
          </p:cNvPr>
          <p:cNvSpPr/>
          <p:nvPr/>
        </p:nvSpPr>
        <p:spPr>
          <a:xfrm>
            <a:off x="8099411" y="1987099"/>
            <a:ext cx="720080" cy="2189207"/>
          </a:xfrm>
          <a:prstGeom prst="roundRect">
            <a:avLst/>
          </a:prstGeom>
          <a:noFill/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5939EC3-31A8-44F7-B4C4-9D54872DAB81}"/>
              </a:ext>
            </a:extLst>
          </p:cNvPr>
          <p:cNvSpPr/>
          <p:nvPr/>
        </p:nvSpPr>
        <p:spPr>
          <a:xfrm>
            <a:off x="10317165" y="1987100"/>
            <a:ext cx="720080" cy="2189205"/>
          </a:xfrm>
          <a:prstGeom prst="roundRect">
            <a:avLst/>
          </a:prstGeom>
          <a:noFill/>
          <a:ln w="38100">
            <a:solidFill>
              <a:srgbClr val="0432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1200B5-53B6-48AA-8C33-D59E5E266BCF}"/>
              </a:ext>
            </a:extLst>
          </p:cNvPr>
          <p:cNvSpPr txBox="1"/>
          <p:nvPr/>
        </p:nvSpPr>
        <p:spPr>
          <a:xfrm>
            <a:off x="7353541" y="1340768"/>
            <a:ext cx="2126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MHz</a:t>
            </a:r>
          </a:p>
        </p:txBody>
      </p:sp>
      <p:sp>
        <p:nvSpPr>
          <p:cNvPr id="35" name="文本框 9">
            <a:extLst>
              <a:ext uri="{FF2B5EF4-FFF2-40B4-BE49-F238E27FC236}">
                <a16:creationId xmlns:a16="http://schemas.microsoft.com/office/drawing/2014/main" id="{E6DF6E12-EB0B-456D-B643-B7B443BE752E}"/>
              </a:ext>
            </a:extLst>
          </p:cNvPr>
          <p:cNvSpPr txBox="1"/>
          <p:nvPr/>
        </p:nvSpPr>
        <p:spPr>
          <a:xfrm>
            <a:off x="357789" y="4768134"/>
            <a:ext cx="11621286" cy="19731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Master: slot #3, while slave: slots #1, #2, #4, #5, and #6.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slot is responsible for logical processing, parameter configuration, status readback, and on-board IOC.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Slave slots handle external signal input and internal signal output.</a:t>
            </a:r>
          </a:p>
          <a:p>
            <a:pPr marL="342900" indent="-34290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slot is directly connected to each slave slot via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pairs of high-speed differential signals through pin-to-pin routing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the backplane.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C3E09EC-E7E9-4252-8B7C-1E9FF656FA02}"/>
              </a:ext>
            </a:extLst>
          </p:cNvPr>
          <p:cNvCxnSpPr>
            <a:cxnSpLocks/>
          </p:cNvCxnSpPr>
          <p:nvPr/>
        </p:nvCxnSpPr>
        <p:spPr>
          <a:xfrm>
            <a:off x="6545513" y="2564906"/>
            <a:ext cx="0" cy="504054"/>
          </a:xfrm>
          <a:prstGeom prst="straightConnector1">
            <a:avLst/>
          </a:prstGeom>
          <a:ln w="38100">
            <a:solidFill>
              <a:srgbClr val="0432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83FFDC5-D1E2-44A5-97B5-939B7D2AE1D4}"/>
              </a:ext>
            </a:extLst>
          </p:cNvPr>
          <p:cNvCxnSpPr>
            <a:cxnSpLocks/>
          </p:cNvCxnSpPr>
          <p:nvPr/>
        </p:nvCxnSpPr>
        <p:spPr>
          <a:xfrm>
            <a:off x="6285461" y="2564906"/>
            <a:ext cx="0" cy="504054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9">
            <a:extLst>
              <a:ext uri="{FF2B5EF4-FFF2-40B4-BE49-F238E27FC236}">
                <a16:creationId xmlns:a16="http://schemas.microsoft.com/office/drawing/2014/main" id="{760A55A8-1A64-4387-9ED9-9FDA27165F30}"/>
              </a:ext>
            </a:extLst>
          </p:cNvPr>
          <p:cNvSpPr txBox="1"/>
          <p:nvPr/>
        </p:nvSpPr>
        <p:spPr>
          <a:xfrm>
            <a:off x="5879976" y="2612555"/>
            <a:ext cx="631370" cy="369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24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9">
            <a:extLst>
              <a:ext uri="{FF2B5EF4-FFF2-40B4-BE49-F238E27FC236}">
                <a16:creationId xmlns:a16="http://schemas.microsoft.com/office/drawing/2014/main" id="{D10D0DF4-BBE4-49AE-B641-018DB62B6AD3}"/>
              </a:ext>
            </a:extLst>
          </p:cNvPr>
          <p:cNvSpPr txBox="1"/>
          <p:nvPr/>
        </p:nvSpPr>
        <p:spPr>
          <a:xfrm>
            <a:off x="6543974" y="2625031"/>
            <a:ext cx="560138" cy="3695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16</a:t>
            </a:r>
            <a:endParaRPr lang="zh-CN" altLang="en-US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AC2860-3CBF-4C11-A0C7-928B969C21D4}"/>
              </a:ext>
            </a:extLst>
          </p:cNvPr>
          <p:cNvCxnSpPr>
            <a:cxnSpLocks/>
          </p:cNvCxnSpPr>
          <p:nvPr/>
        </p:nvCxnSpPr>
        <p:spPr>
          <a:xfrm>
            <a:off x="6006982" y="2276872"/>
            <a:ext cx="80909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C29839A-0555-428D-805A-D12666F40496}"/>
              </a:ext>
            </a:extLst>
          </p:cNvPr>
          <p:cNvCxnSpPr>
            <a:cxnSpLocks/>
          </p:cNvCxnSpPr>
          <p:nvPr/>
        </p:nvCxnSpPr>
        <p:spPr>
          <a:xfrm>
            <a:off x="6000079" y="3284984"/>
            <a:ext cx="80909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58172B6-C1B9-434F-A1C3-395D99B9AC46}"/>
              </a:ext>
            </a:extLst>
          </p:cNvPr>
          <p:cNvCxnSpPr>
            <a:cxnSpLocks/>
          </p:cNvCxnSpPr>
          <p:nvPr/>
        </p:nvCxnSpPr>
        <p:spPr>
          <a:xfrm>
            <a:off x="6000079" y="3861048"/>
            <a:ext cx="809098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2AF3E24-E363-4372-AF5D-238AF5EF4BAD}"/>
              </a:ext>
            </a:extLst>
          </p:cNvPr>
          <p:cNvSpPr txBox="1"/>
          <p:nvPr/>
        </p:nvSpPr>
        <p:spPr>
          <a:xfrm>
            <a:off x="597398" y="115595"/>
            <a:ext cx="866695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Backplane board for CSNS-II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D0ED07-D665-4BB0-A52E-195F4AFCF2B6}"/>
              </a:ext>
            </a:extLst>
          </p:cNvPr>
          <p:cNvCxnSpPr>
            <a:cxnSpLocks/>
          </p:cNvCxnSpPr>
          <p:nvPr/>
        </p:nvCxnSpPr>
        <p:spPr>
          <a:xfrm flipV="1">
            <a:off x="6215323" y="2740167"/>
            <a:ext cx="134762" cy="13928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2702CF7-CC9A-4E37-A16E-92C300039A26}"/>
              </a:ext>
            </a:extLst>
          </p:cNvPr>
          <p:cNvCxnSpPr>
            <a:cxnSpLocks/>
          </p:cNvCxnSpPr>
          <p:nvPr/>
        </p:nvCxnSpPr>
        <p:spPr>
          <a:xfrm flipV="1">
            <a:off x="6482759" y="2740167"/>
            <a:ext cx="134762" cy="139283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20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6">
            <a:extLst>
              <a:ext uri="{FF2B5EF4-FFF2-40B4-BE49-F238E27FC236}">
                <a16:creationId xmlns:a16="http://schemas.microsoft.com/office/drawing/2014/main" id="{CCC84264-7985-4DA0-9284-FDA0A3E73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8" y="1964850"/>
            <a:ext cx="5333735" cy="418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8">
            <a:extLst>
              <a:ext uri="{FF2B5EF4-FFF2-40B4-BE49-F238E27FC236}">
                <a16:creationId xmlns:a16="http://schemas.microsoft.com/office/drawing/2014/main" id="{43F67B77-9221-4764-ADA6-9E3EA5609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1958566"/>
            <a:ext cx="5112567" cy="4355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内容占位符 4">
            <a:extLst>
              <a:ext uri="{FF2B5EF4-FFF2-40B4-BE49-F238E27FC236}">
                <a16:creationId xmlns:a16="http://schemas.microsoft.com/office/drawing/2014/main" id="{E462A7A8-6759-4855-A5B4-28C8A0692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12" y="1561354"/>
            <a:ext cx="20131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Master logic </a:t>
            </a:r>
            <a:r>
              <a:rPr lang="en-US" altLang="zh-CN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oard</a:t>
            </a:r>
            <a:endParaRPr lang="en-US" altLang="zh-CN" sz="18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内容占位符 4">
            <a:extLst>
              <a:ext uri="{FF2B5EF4-FFF2-40B4-BE49-F238E27FC236}">
                <a16:creationId xmlns:a16="http://schemas.microsoft.com/office/drawing/2014/main" id="{4A08CD9C-2B65-4923-8222-E6F9D64B0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246" y="1561779"/>
            <a:ext cx="1620837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</a:pPr>
            <a:r>
              <a:rPr lang="en-US" altLang="zh-CN" sz="1800" b="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Interface board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03E8F98A-145F-4B48-A04A-6C35EBF8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0657184" cy="461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</a:rPr>
              <a:t>Flexible &amp; Scalability : </a:t>
            </a:r>
            <a:r>
              <a:rPr lang="en-US" altLang="zh-CN" sz="2400" b="1" dirty="0">
                <a:ea typeface="微软雅黑" panose="020B0503020204020204" pitchFamily="34" charset="-122"/>
              </a:rPr>
              <a:t>Multi-channel / Homogeneous / Independent links</a:t>
            </a:r>
            <a:endParaRPr lang="zh-CN" altLang="en-US" sz="2400" b="1" dirty="0">
              <a:ea typeface="微软雅黑" panose="020B0503020204020204" pitchFamily="34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68A2CD-1230-41E5-828D-E344537D398B}"/>
              </a:ext>
            </a:extLst>
          </p:cNvPr>
          <p:cNvSpPr/>
          <p:nvPr/>
        </p:nvSpPr>
        <p:spPr>
          <a:xfrm>
            <a:off x="3827457" y="6211959"/>
            <a:ext cx="2484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 current beam </a:t>
            </a:r>
            <a:endParaRPr lang="zh-CN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B6EB87C-6681-45DA-B1E7-E6D13517092D}"/>
              </a:ext>
            </a:extLst>
          </p:cNvPr>
          <p:cNvCxnSpPr>
            <a:cxnSpLocks/>
          </p:cNvCxnSpPr>
          <p:nvPr/>
        </p:nvCxnSpPr>
        <p:spPr>
          <a:xfrm flipH="1" flipV="1">
            <a:off x="4081402" y="6149082"/>
            <a:ext cx="214398" cy="142809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32670-1DD2-4279-8B85-44B7D4E29307}"/>
              </a:ext>
            </a:extLst>
          </p:cNvPr>
          <p:cNvSpPr/>
          <p:nvPr/>
        </p:nvSpPr>
        <p:spPr>
          <a:xfrm>
            <a:off x="1254506" y="6290721"/>
            <a:ext cx="1529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Global_Timing</a:t>
            </a:r>
            <a:endParaRPr lang="zh-CN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2073CF8-C4DF-4BB0-B320-8D60392BAE5D}"/>
              </a:ext>
            </a:extLst>
          </p:cNvPr>
          <p:cNvCxnSpPr>
            <a:cxnSpLocks/>
          </p:cNvCxnSpPr>
          <p:nvPr/>
        </p:nvCxnSpPr>
        <p:spPr>
          <a:xfrm flipV="1">
            <a:off x="2588078" y="6153438"/>
            <a:ext cx="215960" cy="17296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Left Brace 2">
            <a:extLst>
              <a:ext uri="{FF2B5EF4-FFF2-40B4-BE49-F238E27FC236}">
                <a16:creationId xmlns:a16="http://schemas.microsoft.com/office/drawing/2014/main" id="{6A14976F-394B-46D6-881A-23A5834E57D2}"/>
              </a:ext>
            </a:extLst>
          </p:cNvPr>
          <p:cNvSpPr/>
          <p:nvPr/>
        </p:nvSpPr>
        <p:spPr>
          <a:xfrm rot="16200000">
            <a:off x="3348925" y="6010517"/>
            <a:ext cx="165560" cy="864093"/>
          </a:xfrm>
          <a:prstGeom prst="leftBrace">
            <a:avLst>
              <a:gd name="adj1" fmla="val 33484"/>
              <a:gd name="adj2" fmla="val 5264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03C29C-F3DB-4FDD-B5E0-6A71166F2D16}"/>
              </a:ext>
            </a:extLst>
          </p:cNvPr>
          <p:cNvSpPr/>
          <p:nvPr/>
        </p:nvSpPr>
        <p:spPr>
          <a:xfrm>
            <a:off x="2676514" y="6470580"/>
            <a:ext cx="1529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Interlock </a:t>
            </a:r>
            <a:endParaRPr lang="zh-CN" altLang="en-US" sz="1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58941-7D72-4D2D-B080-05B58F418B3A}"/>
              </a:ext>
            </a:extLst>
          </p:cNvPr>
          <p:cNvSpPr txBox="1"/>
          <p:nvPr/>
        </p:nvSpPr>
        <p:spPr>
          <a:xfrm>
            <a:off x="597398" y="115595"/>
            <a:ext cx="866695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Front boards for CSNS-II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93CFD74-74F7-4CA4-AD82-2F8A03BD41A5}"/>
              </a:ext>
            </a:extLst>
          </p:cNvPr>
          <p:cNvCxnSpPr>
            <a:cxnSpLocks/>
          </p:cNvCxnSpPr>
          <p:nvPr/>
        </p:nvCxnSpPr>
        <p:spPr>
          <a:xfrm flipV="1">
            <a:off x="2999656" y="6139823"/>
            <a:ext cx="0" cy="1655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E4A39C-2A65-40B1-9C4A-B3750965D681}"/>
              </a:ext>
            </a:extLst>
          </p:cNvPr>
          <p:cNvCxnSpPr>
            <a:cxnSpLocks/>
          </p:cNvCxnSpPr>
          <p:nvPr/>
        </p:nvCxnSpPr>
        <p:spPr>
          <a:xfrm flipV="1">
            <a:off x="3172475" y="6139823"/>
            <a:ext cx="0" cy="1655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A15B83D-CB57-4F2A-86F7-10772B33E359}"/>
              </a:ext>
            </a:extLst>
          </p:cNvPr>
          <p:cNvCxnSpPr>
            <a:cxnSpLocks/>
          </p:cNvCxnSpPr>
          <p:nvPr/>
        </p:nvCxnSpPr>
        <p:spPr>
          <a:xfrm flipV="1">
            <a:off x="3345294" y="6139823"/>
            <a:ext cx="0" cy="1655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EB0645-4A7A-4EEE-9C81-C584DFA83727}"/>
              </a:ext>
            </a:extLst>
          </p:cNvPr>
          <p:cNvCxnSpPr>
            <a:cxnSpLocks/>
          </p:cNvCxnSpPr>
          <p:nvPr/>
        </p:nvCxnSpPr>
        <p:spPr>
          <a:xfrm flipV="1">
            <a:off x="3518113" y="6139823"/>
            <a:ext cx="0" cy="1655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79BA91-69D3-4436-B1B8-CE3552162116}"/>
              </a:ext>
            </a:extLst>
          </p:cNvPr>
          <p:cNvCxnSpPr>
            <a:cxnSpLocks/>
          </p:cNvCxnSpPr>
          <p:nvPr/>
        </p:nvCxnSpPr>
        <p:spPr>
          <a:xfrm flipV="1">
            <a:off x="3690932" y="6139823"/>
            <a:ext cx="0" cy="1655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5815BF-FC30-40D2-AB24-0ADA7F7AF625}"/>
              </a:ext>
            </a:extLst>
          </p:cNvPr>
          <p:cNvCxnSpPr>
            <a:cxnSpLocks/>
          </p:cNvCxnSpPr>
          <p:nvPr/>
        </p:nvCxnSpPr>
        <p:spPr>
          <a:xfrm flipV="1">
            <a:off x="3863752" y="6139823"/>
            <a:ext cx="0" cy="16555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11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image001.png">
            <a:extLst>
              <a:ext uri="{FF2B5EF4-FFF2-40B4-BE49-F238E27FC236}">
                <a16:creationId xmlns:a16="http://schemas.microsoft.com/office/drawing/2014/main" id="{499CECD3-12F7-4C43-BC60-5B50442D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73" y="1128713"/>
            <a:ext cx="3454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1F6CD87-51BF-4240-8D72-31319E54B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85" y="1268413"/>
            <a:ext cx="29527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6D72BDE-D02C-45E9-AC74-3D234786D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8" y="4008438"/>
            <a:ext cx="2716212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2363E24F-7B79-47AD-9589-A6A106564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460" y="868363"/>
            <a:ext cx="19431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48A38B-C2F2-442F-B662-6354D3588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73" y="4008438"/>
            <a:ext cx="22574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7F56A5D-EC45-4EA6-98DE-6DCF8829FA21}"/>
              </a:ext>
            </a:extLst>
          </p:cNvPr>
          <p:cNvSpPr/>
          <p:nvPr/>
        </p:nvSpPr>
        <p:spPr>
          <a:xfrm>
            <a:off x="6091485" y="4008438"/>
            <a:ext cx="1728788" cy="1220787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" name="Rectangle: Rounded Corners 19">
            <a:extLst>
              <a:ext uri="{FF2B5EF4-FFF2-40B4-BE49-F238E27FC236}">
                <a16:creationId xmlns:a16="http://schemas.microsoft.com/office/drawing/2014/main" id="{7EDCD6A6-A86A-4EC4-9358-B47FE6C09553}"/>
              </a:ext>
            </a:extLst>
          </p:cNvPr>
          <p:cNvSpPr/>
          <p:nvPr/>
        </p:nvSpPr>
        <p:spPr>
          <a:xfrm>
            <a:off x="5829548" y="3357563"/>
            <a:ext cx="1414462" cy="65087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12A3AF-F192-4D82-8D9A-ED784A7DAAE0}"/>
              </a:ext>
            </a:extLst>
          </p:cNvPr>
          <p:cNvCxnSpPr/>
          <p:nvPr/>
        </p:nvCxnSpPr>
        <p:spPr>
          <a:xfrm rot="5400000">
            <a:off x="7508329" y="4725194"/>
            <a:ext cx="2087562" cy="215900"/>
          </a:xfrm>
          <a:prstGeom prst="bentConnector3">
            <a:avLst>
              <a:gd name="adj1" fmla="val 99898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25">
            <a:extLst>
              <a:ext uri="{FF2B5EF4-FFF2-40B4-BE49-F238E27FC236}">
                <a16:creationId xmlns:a16="http://schemas.microsoft.com/office/drawing/2014/main" id="{31928718-F077-4BE7-BFF6-A945B9FD0ACE}"/>
              </a:ext>
            </a:extLst>
          </p:cNvPr>
          <p:cNvCxnSpPr/>
          <p:nvPr/>
        </p:nvCxnSpPr>
        <p:spPr>
          <a:xfrm rot="5400000">
            <a:off x="7507535" y="5229225"/>
            <a:ext cx="2089150" cy="215900"/>
          </a:xfrm>
          <a:prstGeom prst="bentConnector3">
            <a:avLst>
              <a:gd name="adj1" fmla="val 99898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6">
            <a:extLst>
              <a:ext uri="{FF2B5EF4-FFF2-40B4-BE49-F238E27FC236}">
                <a16:creationId xmlns:a16="http://schemas.microsoft.com/office/drawing/2014/main" id="{CBC52672-DA5F-4F81-8ED7-E3409E9434B4}"/>
              </a:ext>
            </a:extLst>
          </p:cNvPr>
          <p:cNvCxnSpPr>
            <a:cxnSpLocks/>
          </p:cNvCxnSpPr>
          <p:nvPr/>
        </p:nvCxnSpPr>
        <p:spPr>
          <a:xfrm rot="10800000">
            <a:off x="8063160" y="3683000"/>
            <a:ext cx="601663" cy="258763"/>
          </a:xfrm>
          <a:prstGeom prst="bentConnector3">
            <a:avLst>
              <a:gd name="adj1" fmla="val 516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2">
            <a:extLst>
              <a:ext uri="{FF2B5EF4-FFF2-40B4-BE49-F238E27FC236}">
                <a16:creationId xmlns:a16="http://schemas.microsoft.com/office/drawing/2014/main" id="{8C600B73-6370-4AB2-954F-9A660ADC5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7882" y="4406002"/>
            <a:ext cx="776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QSFP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4B5CFF07-7395-49A4-AE03-EEA5F9E26BFB}"/>
              </a:ext>
            </a:extLst>
          </p:cNvPr>
          <p:cNvSpPr/>
          <p:nvPr/>
        </p:nvSpPr>
        <p:spPr>
          <a:xfrm>
            <a:off x="8877548" y="900113"/>
            <a:ext cx="320675" cy="5832475"/>
          </a:xfrm>
          <a:prstGeom prst="leftBrace">
            <a:avLst>
              <a:gd name="adj1" fmla="val 91715"/>
              <a:gd name="adj2" fmla="val 29584"/>
            </a:avLst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53CA1449-FE2A-4A2F-A84F-E7D6E49ED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4232" y="2457450"/>
            <a:ext cx="73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Soc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2368F4C6-D0B7-4026-902F-DDC4800B18E6}"/>
              </a:ext>
            </a:extLst>
          </p:cNvPr>
          <p:cNvSpPr/>
          <p:nvPr/>
        </p:nvSpPr>
        <p:spPr>
          <a:xfrm flipH="1">
            <a:off x="3626098" y="1381125"/>
            <a:ext cx="350837" cy="2195513"/>
          </a:xfrm>
          <a:prstGeom prst="leftBrace">
            <a:avLst>
              <a:gd name="adj1" fmla="val 91715"/>
              <a:gd name="adj2" fmla="val 47495"/>
            </a:avLst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9" name="TextBox 37">
            <a:extLst>
              <a:ext uri="{FF2B5EF4-FFF2-40B4-BE49-F238E27FC236}">
                <a16:creationId xmlns:a16="http://schemas.microsoft.com/office/drawing/2014/main" id="{60A522D9-768C-404E-AA48-C5CE697D5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2260600"/>
            <a:ext cx="7151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39772091-E306-4765-927D-581CB3031C18}"/>
              </a:ext>
            </a:extLst>
          </p:cNvPr>
          <p:cNvSpPr/>
          <p:nvPr/>
        </p:nvSpPr>
        <p:spPr>
          <a:xfrm flipH="1">
            <a:off x="3629273" y="4057650"/>
            <a:ext cx="352425" cy="2197100"/>
          </a:xfrm>
          <a:prstGeom prst="leftBrace">
            <a:avLst>
              <a:gd name="adj1" fmla="val 91715"/>
              <a:gd name="adj2" fmla="val 47495"/>
            </a:avLst>
          </a:prstGeom>
          <a:ln w="2222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TextBox 39">
            <a:extLst>
              <a:ext uri="{FF2B5EF4-FFF2-40B4-BE49-F238E27FC236}">
                <a16:creationId xmlns:a16="http://schemas.microsoft.com/office/drawing/2014/main" id="{0F07C038-8B42-4D47-8637-BE64C55C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760" y="4932363"/>
            <a:ext cx="4138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K7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41">
            <a:extLst>
              <a:ext uri="{FF2B5EF4-FFF2-40B4-BE49-F238E27FC236}">
                <a16:creationId xmlns:a16="http://schemas.microsoft.com/office/drawing/2014/main" id="{6CFA8650-6A4B-4635-B05B-A919ACDE5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998" y="5491163"/>
            <a:ext cx="692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Si5395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42">
            <a:extLst>
              <a:ext uri="{FF2B5EF4-FFF2-40B4-BE49-F238E27FC236}">
                <a16:creationId xmlns:a16="http://schemas.microsoft.com/office/drawing/2014/main" id="{632A6E16-5265-4B88-B2AF-106F04E0F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4576" y="6021388"/>
            <a:ext cx="5934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FMC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43">
            <a:extLst>
              <a:ext uri="{FF2B5EF4-FFF2-40B4-BE49-F238E27FC236}">
                <a16:creationId xmlns:a16="http://schemas.microsoft.com/office/drawing/2014/main" id="{B9E24126-6209-499C-BD6A-E53CD8F2D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5223" y="6483350"/>
            <a:ext cx="665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DDR4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728D3ACC-E95D-4224-B023-EE4FE36EA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0298" y="839788"/>
            <a:ext cx="22574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Low:200MHz,250MHz</a:t>
            </a:r>
            <a:endParaRPr lang="zh-CN" altLang="en-US" sz="44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2DA193B9-E18B-4E2B-B78C-522002FFA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310" y="839788"/>
            <a:ext cx="31416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High:2-2.5Gbps / 3-4 3-10 5Gbps</a:t>
            </a:r>
            <a:endParaRPr lang="zh-CN" altLang="en-US" sz="1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7" name="Connector: Elbow 46">
            <a:extLst>
              <a:ext uri="{FF2B5EF4-FFF2-40B4-BE49-F238E27FC236}">
                <a16:creationId xmlns:a16="http://schemas.microsoft.com/office/drawing/2014/main" id="{0AD80E0C-9DAB-48A6-9C67-19C488C48E94}"/>
              </a:ext>
            </a:extLst>
          </p:cNvPr>
          <p:cNvCxnSpPr>
            <a:cxnSpLocks/>
          </p:cNvCxnSpPr>
          <p:nvPr/>
        </p:nvCxnSpPr>
        <p:spPr>
          <a:xfrm rot="16200000" flipH="1">
            <a:off x="3713410" y="4325938"/>
            <a:ext cx="2471737" cy="909638"/>
          </a:xfrm>
          <a:prstGeom prst="bentConnector3">
            <a:avLst>
              <a:gd name="adj1" fmla="val 50000"/>
            </a:avLst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50">
            <a:extLst>
              <a:ext uri="{FF2B5EF4-FFF2-40B4-BE49-F238E27FC236}">
                <a16:creationId xmlns:a16="http://schemas.microsoft.com/office/drawing/2014/main" id="{1BC9AC2C-5345-457B-9B01-30029483842F}"/>
              </a:ext>
            </a:extLst>
          </p:cNvPr>
          <p:cNvCxnSpPr>
            <a:cxnSpLocks/>
          </p:cNvCxnSpPr>
          <p:nvPr/>
        </p:nvCxnSpPr>
        <p:spPr>
          <a:xfrm flipV="1">
            <a:off x="5404098" y="6016625"/>
            <a:ext cx="760412" cy="0"/>
          </a:xfrm>
          <a:prstGeom prst="bentConnector3">
            <a:avLst>
              <a:gd name="adj1" fmla="val 50000"/>
            </a:avLst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57">
            <a:extLst>
              <a:ext uri="{FF2B5EF4-FFF2-40B4-BE49-F238E27FC236}">
                <a16:creationId xmlns:a16="http://schemas.microsoft.com/office/drawing/2014/main" id="{9C9A591E-B4B6-4A3F-AA76-397BB99D5C11}"/>
              </a:ext>
            </a:extLst>
          </p:cNvPr>
          <p:cNvCxnSpPr>
            <a:cxnSpLocks/>
          </p:cNvCxnSpPr>
          <p:nvPr/>
        </p:nvCxnSpPr>
        <p:spPr>
          <a:xfrm>
            <a:off x="4492873" y="3552825"/>
            <a:ext cx="309562" cy="0"/>
          </a:xfrm>
          <a:prstGeom prst="bentConnector3">
            <a:avLst>
              <a:gd name="adj1" fmla="val 50000"/>
            </a:avLst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924BAC4-F018-485D-83AD-1185B50CB5AD}"/>
              </a:ext>
            </a:extLst>
          </p:cNvPr>
          <p:cNvSpPr txBox="1"/>
          <p:nvPr/>
        </p:nvSpPr>
        <p:spPr>
          <a:xfrm>
            <a:off x="3048000" y="3258621"/>
            <a:ext cx="6096000" cy="369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kumimoji="1" sz="36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endParaRPr lang="zh-CN" alt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33B650-1E4C-4F50-AB1C-838DD204FE70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Front boards : Master logic board (in progress)</a:t>
            </a:r>
          </a:p>
        </p:txBody>
      </p:sp>
    </p:spTree>
    <p:extLst>
      <p:ext uri="{BB962C8B-B14F-4D97-AF65-F5344CB8AC3E}">
        <p14:creationId xmlns:p14="http://schemas.microsoft.com/office/powerpoint/2010/main" val="491337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29C1DA4-2D4A-41F1-9A5B-C2E5FF38F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978" y="2127784"/>
            <a:ext cx="5777965" cy="4041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F9D42D-4CF8-4625-93DF-24687953D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9" y="2124030"/>
            <a:ext cx="5627788" cy="40412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39E3C4-2038-4CB6-9C8D-339732BB153D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Front boards : Master logic board (in progress)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CDEE7257-C4EC-4D69-9745-91386CD92B93}"/>
              </a:ext>
            </a:extLst>
          </p:cNvPr>
          <p:cNvSpPr txBox="1"/>
          <p:nvPr/>
        </p:nvSpPr>
        <p:spPr>
          <a:xfrm>
            <a:off x="7464152" y="6108311"/>
            <a:ext cx="2459627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ctr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 PCB layout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2A0D5A0E-576E-4454-BAB1-3DC1B4E00E5B}"/>
              </a:ext>
            </a:extLst>
          </p:cNvPr>
          <p:cNvSpPr txBox="1"/>
          <p:nvPr/>
        </p:nvSpPr>
        <p:spPr>
          <a:xfrm>
            <a:off x="2115124" y="6108311"/>
            <a:ext cx="2459627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ctr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3D view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B400F7-49D8-4A66-B7B6-2C8D3C8E3200}"/>
              </a:ext>
            </a:extLst>
          </p:cNvPr>
          <p:cNvSpPr txBox="1"/>
          <p:nvPr/>
        </p:nvSpPr>
        <p:spPr>
          <a:xfrm>
            <a:off x="229652" y="3837733"/>
            <a:ext cx="110522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QSFP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(64*SFP)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FCDD3B-AFA6-46EF-9798-3D5F05321FB6}"/>
              </a:ext>
            </a:extLst>
          </p:cNvPr>
          <p:cNvSpPr txBox="1"/>
          <p:nvPr/>
        </p:nvSpPr>
        <p:spPr>
          <a:xfrm>
            <a:off x="3425723" y="3976233"/>
            <a:ext cx="118714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7V690T</a:t>
            </a:r>
            <a:endParaRPr lang="zh-CN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97AC68-AACE-4AA8-98A9-4DFDFADDC9FB}"/>
              </a:ext>
            </a:extLst>
          </p:cNvPr>
          <p:cNvSpPr txBox="1"/>
          <p:nvPr/>
        </p:nvSpPr>
        <p:spPr>
          <a:xfrm>
            <a:off x="2329625" y="2851480"/>
            <a:ext cx="208823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ZU47DR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Embedded IOC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D773E62F-FEA9-4A80-9555-639BBDFDC109}"/>
              </a:ext>
            </a:extLst>
          </p:cNvPr>
          <p:cNvSpPr/>
          <p:nvPr/>
        </p:nvSpPr>
        <p:spPr>
          <a:xfrm>
            <a:off x="1200760" y="3429000"/>
            <a:ext cx="286727" cy="1413740"/>
          </a:xfrm>
          <a:prstGeom prst="leftBrace">
            <a:avLst>
              <a:gd name="adj1" fmla="val 5725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8840C-8FC9-49B6-BB4F-107D4894039B}"/>
              </a:ext>
            </a:extLst>
          </p:cNvPr>
          <p:cNvSpPr txBox="1"/>
          <p:nvPr/>
        </p:nvSpPr>
        <p:spPr>
          <a:xfrm>
            <a:off x="695401" y="1052736"/>
            <a:ext cx="499394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QSFP +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PCIE</a:t>
            </a:r>
            <a:endParaRPr lang="en-US" altLang="zh-CN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timing support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HPC FMC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91C15DA-2692-449F-971E-AC4CD840385B}"/>
              </a:ext>
            </a:extLst>
          </p:cNvPr>
          <p:cNvSpPr txBox="1"/>
          <p:nvPr/>
        </p:nvSpPr>
        <p:spPr>
          <a:xfrm>
            <a:off x="6358635" y="1050047"/>
            <a:ext cx="499394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8x 14 bits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ADC, 5 GSPS, 6GHz 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 BW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x 14 bits </a:t>
            </a:r>
            <a:r>
              <a:rPr lang="en-US" altLang="zh-CN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DAC, 10 GSPS, 4GHz 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 BW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Megtron-6, 24 Layer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CC6045-D6F9-4DFA-90A5-E976BE7065E3}"/>
              </a:ext>
            </a:extLst>
          </p:cNvPr>
          <p:cNvSpPr txBox="1"/>
          <p:nvPr/>
        </p:nvSpPr>
        <p:spPr>
          <a:xfrm>
            <a:off x="10521328" y="4532719"/>
            <a:ext cx="73370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5*40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910C1AB-3B77-4B0D-8708-4119DB7B5B16}"/>
              </a:ext>
            </a:extLst>
          </p:cNvPr>
          <p:cNvSpPr/>
          <p:nvPr/>
        </p:nvSpPr>
        <p:spPr>
          <a:xfrm flipH="1">
            <a:off x="5643674" y="3707502"/>
            <a:ext cx="198569" cy="2114962"/>
          </a:xfrm>
          <a:prstGeom prst="leftBrace">
            <a:avLst>
              <a:gd name="adj1" fmla="val 5725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ED889B8E-FE6B-43B7-B9DD-450F2C6D0FD0}"/>
              </a:ext>
            </a:extLst>
          </p:cNvPr>
          <p:cNvSpPr/>
          <p:nvPr/>
        </p:nvSpPr>
        <p:spPr>
          <a:xfrm>
            <a:off x="4001794" y="4587036"/>
            <a:ext cx="926988" cy="369331"/>
          </a:xfrm>
          <a:prstGeom prst="leftRightArrow">
            <a:avLst/>
          </a:prstGeom>
          <a:solidFill>
            <a:srgbClr val="7030A0"/>
          </a:solidFill>
          <a:ln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486332-2601-4A6E-B691-206FADBAADF6}"/>
              </a:ext>
            </a:extLst>
          </p:cNvPr>
          <p:cNvSpPr txBox="1"/>
          <p:nvPr/>
        </p:nvSpPr>
        <p:spPr>
          <a:xfrm>
            <a:off x="1818252" y="4920519"/>
            <a:ext cx="147216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SFP for EVR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17C4A-BD25-4142-BE85-A8449234493F}"/>
              </a:ext>
            </a:extLst>
          </p:cNvPr>
          <p:cNvSpPr txBox="1"/>
          <p:nvPr/>
        </p:nvSpPr>
        <p:spPr>
          <a:xfrm>
            <a:off x="2731659" y="5663653"/>
            <a:ext cx="1187148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HPC FMC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2FDEA-9CCE-4656-9D61-0560E631C633}"/>
              </a:ext>
            </a:extLst>
          </p:cNvPr>
          <p:cNvSpPr txBox="1"/>
          <p:nvPr/>
        </p:nvSpPr>
        <p:spPr>
          <a:xfrm>
            <a:off x="645936" y="2784849"/>
            <a:ext cx="87928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PCIE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0380C6-5528-4418-830C-5F0A98F30A27}"/>
              </a:ext>
            </a:extLst>
          </p:cNvPr>
          <p:cNvSpPr txBox="1"/>
          <p:nvPr/>
        </p:nvSpPr>
        <p:spPr>
          <a:xfrm>
            <a:off x="5842243" y="4551187"/>
            <a:ext cx="73370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5*TE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895E4F-7D99-408B-9B11-95D04AD3AC78}"/>
              </a:ext>
            </a:extLst>
          </p:cNvPr>
          <p:cNvSpPr txBox="1"/>
          <p:nvPr/>
        </p:nvSpPr>
        <p:spPr>
          <a:xfrm>
            <a:off x="5502426" y="5795972"/>
            <a:ext cx="107352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DC12V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5FD148-9483-45E6-85A8-2C550D67D423}"/>
              </a:ext>
            </a:extLst>
          </p:cNvPr>
          <p:cNvSpPr txBox="1"/>
          <p:nvPr/>
        </p:nvSpPr>
        <p:spPr>
          <a:xfrm>
            <a:off x="7176120" y="2261498"/>
            <a:ext cx="103291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AD/DA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D75207-5961-41B4-A158-B98EE61B4643}"/>
              </a:ext>
            </a:extLst>
          </p:cNvPr>
          <p:cNvSpPr txBox="1"/>
          <p:nvPr/>
        </p:nvSpPr>
        <p:spPr>
          <a:xfrm>
            <a:off x="9696400" y="5738979"/>
            <a:ext cx="1552823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tree 02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CA5B38-C240-45ED-BAAE-921BC9591FF9}"/>
              </a:ext>
            </a:extLst>
          </p:cNvPr>
          <p:cNvSpPr txBox="1"/>
          <p:nvPr/>
        </p:nvSpPr>
        <p:spPr>
          <a:xfrm>
            <a:off x="9809120" y="3484305"/>
            <a:ext cx="147145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tree 01</a:t>
            </a:r>
          </a:p>
        </p:txBody>
      </p:sp>
    </p:spTree>
    <p:extLst>
      <p:ext uri="{BB962C8B-B14F-4D97-AF65-F5344CB8AC3E}">
        <p14:creationId xmlns:p14="http://schemas.microsoft.com/office/powerpoint/2010/main" val="198794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839E3C4-2038-4CB6-9C8D-339732BB153D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Front boards : Interface board (in progress)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88840C-8FC9-49B6-BB4F-107D4894039B}"/>
              </a:ext>
            </a:extLst>
          </p:cNvPr>
          <p:cNvSpPr txBox="1"/>
          <p:nvPr/>
        </p:nvSpPr>
        <p:spPr>
          <a:xfrm>
            <a:off x="648255" y="1039942"/>
            <a:ext cx="55788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-type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i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nput :  </a:t>
            </a: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HFBR2412T =&gt; 74ALVC164245 =&gt;FIN1027AMX(LVTTL to LVDS) =&gt; TE</a:t>
            </a:r>
          </a:p>
        </p:txBody>
      </p:sp>
      <p:pic>
        <p:nvPicPr>
          <p:cNvPr id="20" name="Picture 16">
            <a:extLst>
              <a:ext uri="{FF2B5EF4-FFF2-40B4-BE49-F238E27FC236}">
                <a16:creationId xmlns:a16="http://schemas.microsoft.com/office/drawing/2014/main" id="{0B667276-B2C5-4E84-8503-EABA224C1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986" y="4807531"/>
            <a:ext cx="2887098" cy="191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3">
            <a:extLst>
              <a:ext uri="{FF2B5EF4-FFF2-40B4-BE49-F238E27FC236}">
                <a16:creationId xmlns:a16="http://schemas.microsoft.com/office/drawing/2014/main" id="{4FCA35AB-0EA9-45BE-8502-580396B9F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73" y="4807531"/>
            <a:ext cx="3456827" cy="191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129833-5D6F-4CC8-B894-0D525B6718B2}"/>
              </a:ext>
            </a:extLst>
          </p:cNvPr>
          <p:cNvSpPr txBox="1"/>
          <p:nvPr/>
        </p:nvSpPr>
        <p:spPr>
          <a:xfrm>
            <a:off x="407368" y="4045590"/>
            <a:ext cx="1171262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PLC-type input : </a:t>
            </a:r>
            <a:r>
              <a:rPr lang="en-US" altLang="zh-CN" sz="1800" b="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phoenix =&gt; FOD060L =&gt; 74ALVC164245=&gt;FIN1027AMX(LVTTL to LVDS) =&gt; TE</a:t>
            </a:r>
            <a:endParaRPr lang="en-US" altLang="zh-CN" kern="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PLC-type output : </a:t>
            </a:r>
            <a:r>
              <a:rPr lang="en-US" altLang="zh-CN" sz="1800" b="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TE =&gt;  830S21AMI-01LFT74ALVC164245(LVLLT to TTL) =&gt; MOC3063 =&gt; phoenix </a:t>
            </a:r>
            <a:r>
              <a:rPr lang="zh-CN" altLang="en-US" sz="1800" b="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0D7CE4-D4BA-4B4B-8D09-2F8CB82F0FFF}"/>
              </a:ext>
            </a:extLst>
          </p:cNvPr>
          <p:cNvSpPr txBox="1"/>
          <p:nvPr/>
        </p:nvSpPr>
        <p:spPr>
          <a:xfrm>
            <a:off x="6266387" y="1039942"/>
            <a:ext cx="59256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1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Opt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-type output : </a:t>
            </a:r>
            <a:r>
              <a:rPr lang="en-US" altLang="zh-CN" sz="1800" b="0" kern="0" dirty="0">
                <a:solidFill>
                  <a:schemeClr val="tx1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TE =&gt;  830S21AMI-01LFT(LVDS to LVLLT)=&gt; 74ALVC164245=&gt; HFBR1414T</a:t>
            </a:r>
            <a:endParaRPr lang="en-US" altLang="zh-CN" kern="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7EA81-831E-4B88-AE45-C8F78439A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66746" y="4120164"/>
            <a:ext cx="1919134" cy="3293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E351A-8228-4C41-8996-13671E173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48" y="1803835"/>
            <a:ext cx="3522500" cy="21839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1C4A3A-248C-4DC9-85FC-39C4458075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6493" y="1800053"/>
            <a:ext cx="3640145" cy="22568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ED4D27-CB38-4096-A8D2-B5BDD3B2E4BA}"/>
              </a:ext>
            </a:extLst>
          </p:cNvPr>
          <p:cNvSpPr txBox="1"/>
          <p:nvPr/>
        </p:nvSpPr>
        <p:spPr>
          <a:xfrm>
            <a:off x="4730307" y="2526477"/>
            <a:ext cx="73370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1*40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E56F45-FA24-496D-8C21-0DFF0A802A43}"/>
              </a:ext>
            </a:extLst>
          </p:cNvPr>
          <p:cNvSpPr txBox="1"/>
          <p:nvPr/>
        </p:nvSpPr>
        <p:spPr>
          <a:xfrm>
            <a:off x="6572786" y="2528808"/>
            <a:ext cx="73370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1*40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88052-36E3-49BE-A526-6D033210B3BD}"/>
              </a:ext>
            </a:extLst>
          </p:cNvPr>
          <p:cNvSpPr txBox="1"/>
          <p:nvPr/>
        </p:nvSpPr>
        <p:spPr>
          <a:xfrm>
            <a:off x="10196081" y="4859868"/>
            <a:ext cx="1228511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6U  ATCA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06B0598-ABC1-452D-93DC-487B5ABC0462}"/>
              </a:ext>
            </a:extLst>
          </p:cNvPr>
          <p:cNvSpPr/>
          <p:nvPr/>
        </p:nvSpPr>
        <p:spPr>
          <a:xfrm rot="16200000">
            <a:off x="642453" y="2798830"/>
            <a:ext cx="175374" cy="369332"/>
          </a:xfrm>
          <a:prstGeom prst="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A7E32AC-CC67-4ECD-BC33-2643A6A76198}"/>
              </a:ext>
            </a:extLst>
          </p:cNvPr>
          <p:cNvSpPr/>
          <p:nvPr/>
        </p:nvSpPr>
        <p:spPr>
          <a:xfrm rot="16200000">
            <a:off x="11161531" y="2696050"/>
            <a:ext cx="175374" cy="369332"/>
          </a:xfrm>
          <a:prstGeom prst="downArrow">
            <a:avLst/>
          </a:prstGeom>
          <a:noFill/>
          <a:ln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E49D1E-AA28-44A0-9745-9352417B2014}"/>
              </a:ext>
            </a:extLst>
          </p:cNvPr>
          <p:cNvSpPr txBox="1"/>
          <p:nvPr/>
        </p:nvSpPr>
        <p:spPr>
          <a:xfrm>
            <a:off x="311696" y="2368824"/>
            <a:ext cx="8157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Wingdings" panose="05000000000000000000" pitchFamily="2" charset="2"/>
              <a:buChar char="Ø"/>
              <a:defRPr sz="1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en-US" altLang="zh-CN" dirty="0"/>
              <a:t>input</a:t>
            </a:r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973B20-DB13-4B9E-BB9A-199935627DE2}"/>
              </a:ext>
            </a:extLst>
          </p:cNvPr>
          <p:cNvSpPr txBox="1"/>
          <p:nvPr/>
        </p:nvSpPr>
        <p:spPr>
          <a:xfrm>
            <a:off x="10955047" y="2338373"/>
            <a:ext cx="8985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Wingdings" panose="05000000000000000000" pitchFamily="2" charset="2"/>
              <a:buChar char="Ø"/>
              <a:defRPr sz="1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en-US" altLang="zh-CN" dirty="0"/>
              <a:t>output</a:t>
            </a:r>
            <a:endParaRPr lang="zh-CN" alt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077AA138-45BA-4E89-97DA-EA05C7331289}"/>
              </a:ext>
            </a:extLst>
          </p:cNvPr>
          <p:cNvSpPr/>
          <p:nvPr/>
        </p:nvSpPr>
        <p:spPr>
          <a:xfrm>
            <a:off x="5464014" y="2352125"/>
            <a:ext cx="1108772" cy="716835"/>
          </a:xfrm>
          <a:prstGeom prst="cube">
            <a:avLst>
              <a:gd name="adj" fmla="val 11243"/>
            </a:avLst>
          </a:prstGeom>
          <a:solidFill>
            <a:schemeClr val="bg1">
              <a:lumMod val="85000"/>
            </a:schemeClr>
          </a:solidFill>
          <a:ln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B1A3A7-98DE-4107-A866-68527D84AD84}"/>
              </a:ext>
            </a:extLst>
          </p:cNvPr>
          <p:cNvSpPr txBox="1"/>
          <p:nvPr/>
        </p:nvSpPr>
        <p:spPr>
          <a:xfrm>
            <a:off x="4730307" y="1889294"/>
            <a:ext cx="245827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Wingdings" panose="05000000000000000000" pitchFamily="2" charset="2"/>
              <a:buChar char="Ø"/>
              <a:defRPr sz="1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en-US" altLang="zh-CN" sz="1600" dirty="0"/>
              <a:t>Self-developed backplane </a:t>
            </a:r>
            <a:endParaRPr lang="zh-CN" altLang="en-US" sz="1600" dirty="0"/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6DCFD35E-66C4-4825-959F-D5B1825C8AD0}"/>
              </a:ext>
            </a:extLst>
          </p:cNvPr>
          <p:cNvSpPr/>
          <p:nvPr/>
        </p:nvSpPr>
        <p:spPr>
          <a:xfrm>
            <a:off x="5854535" y="3068960"/>
            <a:ext cx="278605" cy="576064"/>
          </a:xfrm>
          <a:prstGeom prst="upDownArrow">
            <a:avLst/>
          </a:prstGeom>
          <a:noFill/>
          <a:ln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1155D3-7B62-4D24-A0CD-E38782D95D35}"/>
              </a:ext>
            </a:extLst>
          </p:cNvPr>
          <p:cNvSpPr txBox="1"/>
          <p:nvPr/>
        </p:nvSpPr>
        <p:spPr>
          <a:xfrm>
            <a:off x="5303912" y="3676030"/>
            <a:ext cx="178875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Wingdings" panose="05000000000000000000" pitchFamily="2" charset="2"/>
              <a:buChar char="Ø"/>
              <a:defRPr sz="18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en-US" altLang="zh-CN" sz="1600" dirty="0"/>
              <a:t>Master board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88290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02F3C-AADC-476E-A861-1A2E8869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22DAE5B4-98DD-4AB9-A06E-9AE087E44118}"/>
              </a:ext>
            </a:extLst>
          </p:cNvPr>
          <p:cNvSpPr txBox="1"/>
          <p:nvPr/>
        </p:nvSpPr>
        <p:spPr>
          <a:xfrm>
            <a:off x="727249" y="175424"/>
            <a:ext cx="1984375" cy="5892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620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B1A6CC-2763-4ACA-BDC9-F1EF1AC69433}"/>
              </a:ext>
            </a:extLst>
          </p:cNvPr>
          <p:cNvSpPr/>
          <p:nvPr/>
        </p:nvSpPr>
        <p:spPr>
          <a:xfrm>
            <a:off x="551384" y="1564568"/>
            <a:ext cx="7045844" cy="792088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B4279739-68F7-469B-A7F2-A5C18F1DB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115452"/>
            <a:ext cx="9649072" cy="28661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latinLnBrk="0" hangingPunct="1">
              <a:lnSpc>
                <a:spcPct val="150000"/>
              </a:lnSpc>
              <a:buClr>
                <a:srgbClr val="00467A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Overview of FPS for CSNS 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00467A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urrent s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tatus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1F497D"/>
              </a:buClr>
              <a:buFont typeface="+mj-lt"/>
              <a:buAutoNum type="romanUcPeriod"/>
            </a:pP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Design and development  for CSNS-II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1F497D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Summary</a:t>
            </a:r>
          </a:p>
        </p:txBody>
      </p:sp>
    </p:spTree>
    <p:extLst>
      <p:ext uri="{BB962C8B-B14F-4D97-AF65-F5344CB8AC3E}">
        <p14:creationId xmlns:p14="http://schemas.microsoft.com/office/powerpoint/2010/main" val="2738069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内容占位符 2">
            <a:extLst>
              <a:ext uri="{FF2B5EF4-FFF2-40B4-BE49-F238E27FC236}">
                <a16:creationId xmlns:a16="http://schemas.microsoft.com/office/drawing/2014/main" id="{6CFEE182-FD56-42A0-A48F-07340F699AE1}"/>
              </a:ext>
            </a:extLst>
          </p:cNvPr>
          <p:cNvSpPr txBox="1">
            <a:spLocks/>
          </p:cNvSpPr>
          <p:nvPr/>
        </p:nvSpPr>
        <p:spPr bwMode="auto">
          <a:xfrm>
            <a:off x="695400" y="908720"/>
            <a:ext cx="5023116" cy="525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Principles and methods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3C6C8B-E1C0-41A4-9767-855AA4A15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3" y="3480623"/>
            <a:ext cx="6383065" cy="3206774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CBA8FCCD-469C-4B2B-A27A-D2C036F8A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3554810"/>
            <a:ext cx="3772944" cy="28297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57F20-D329-4E6F-9E38-75A7483A5D8B}"/>
              </a:ext>
            </a:extLst>
          </p:cNvPr>
          <p:cNvSpPr txBox="1"/>
          <p:nvPr/>
        </p:nvSpPr>
        <p:spPr>
          <a:xfrm>
            <a:off x="597398" y="115595"/>
            <a:ext cx="1029714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Differential BCM system for SC </a:t>
            </a:r>
            <a:r>
              <a:rPr kumimoji="1" lang="en-US" altLang="zh-CN" sz="3600" dirty="0" err="1">
                <a:solidFill>
                  <a:srgbClr val="005DA2"/>
                </a:solidFill>
                <a:ea typeface="微软雅黑" panose="020B0503020204020204" charset="-122"/>
              </a:rPr>
              <a:t>Linac</a:t>
            </a:r>
            <a:endParaRPr kumimoji="1" lang="en-US" altLang="zh-CN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pic>
        <p:nvPicPr>
          <p:cNvPr id="8" name="图片 31">
            <a:extLst>
              <a:ext uri="{FF2B5EF4-FFF2-40B4-BE49-F238E27FC236}">
                <a16:creationId xmlns:a16="http://schemas.microsoft.com/office/drawing/2014/main" id="{071B9DAD-0CD8-488E-A287-7FF5C43F0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4312" y="1434594"/>
            <a:ext cx="3075744" cy="1770883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64B26A80-28F6-44A0-B350-67F720669E4E}"/>
              </a:ext>
            </a:extLst>
          </p:cNvPr>
          <p:cNvSpPr txBox="1"/>
          <p:nvPr/>
        </p:nvSpPr>
        <p:spPr>
          <a:xfrm>
            <a:off x="9081629" y="3084558"/>
            <a:ext cx="2459627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ctr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DBCM(SNS)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700CFC6-1A9A-4129-8C69-3D654898D66A}"/>
              </a:ext>
            </a:extLst>
          </p:cNvPr>
          <p:cNvSpPr txBox="1"/>
          <p:nvPr/>
        </p:nvSpPr>
        <p:spPr>
          <a:xfrm>
            <a:off x="8112224" y="6309320"/>
            <a:ext cx="3772944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ctr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commissioning(laboratory)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7320E3-C0A9-49DE-BF0B-398E69F3435F}"/>
              </a:ext>
            </a:extLst>
          </p:cNvPr>
          <p:cNvSpPr txBox="1"/>
          <p:nvPr/>
        </p:nvSpPr>
        <p:spPr>
          <a:xfrm>
            <a:off x="767408" y="1434595"/>
            <a:ext cx="11017224" cy="185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 sz="2000" b="1">
                <a:solidFill>
                  <a:srgbClr val="FF0000"/>
                </a:solidFill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b="0" dirty="0">
                <a:solidFill>
                  <a:schemeClr val="tx1"/>
                </a:solidFill>
              </a:rPr>
              <a:t>Synchronously acquire bunch-by-bunch BCM waveform (14-bit, 5 Gbps).</a:t>
            </a:r>
          </a:p>
          <a:p>
            <a:r>
              <a:rPr lang="en-US" altLang="zh-CN" b="0" dirty="0">
                <a:solidFill>
                  <a:schemeClr val="tx1"/>
                </a:solidFill>
              </a:rPr>
              <a:t>Analysis and decision-making, minimizing machine protection response.</a:t>
            </a:r>
          </a:p>
          <a:p>
            <a:r>
              <a:rPr lang="en-US" altLang="zh-CN" b="0" dirty="0">
                <a:solidFill>
                  <a:schemeClr val="tx1"/>
                </a:solidFill>
              </a:rPr>
              <a:t> Will implement an edge AI to determine the optimal timing for beam stop.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ACBAF-204B-4FDF-BAC9-E8BA57B47F32}"/>
              </a:ext>
            </a:extLst>
          </p:cNvPr>
          <p:cNvSpPr txBox="1"/>
          <p:nvPr/>
        </p:nvSpPr>
        <p:spPr>
          <a:xfrm>
            <a:off x="7464152" y="835929"/>
            <a:ext cx="3075744" cy="4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342900" indent="-342900">
              <a:lnSpc>
                <a:spcPct val="150000"/>
              </a:lnSpc>
              <a:spcBef>
                <a:spcPct val="30000"/>
              </a:spcBef>
              <a:spcAft>
                <a:spcPct val="20000"/>
              </a:spcAft>
              <a:buClr>
                <a:srgbClr val="0070C0"/>
              </a:buClr>
              <a:buFont typeface="Wingdings" panose="05000000000000000000" pitchFamily="2" charset="2"/>
              <a:buChar char="ü"/>
              <a:defRPr sz="2000" b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+mn-lt"/>
                <a:ea typeface="+mn-ea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+mn-lt"/>
                <a:ea typeface="+mn-ea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+mn-lt"/>
                <a:ea typeface="+mn-ea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rgbClr val="4D5E68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dirty="0"/>
              <a:t>-- Graduate Research Topic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2082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>
            <a:extLst>
              <a:ext uri="{FF2B5EF4-FFF2-40B4-BE49-F238E27FC236}">
                <a16:creationId xmlns:a16="http://schemas.microsoft.com/office/drawing/2014/main" id="{22DAE5B4-98DD-4AB9-A06E-9AE087E44118}"/>
              </a:ext>
            </a:extLst>
          </p:cNvPr>
          <p:cNvSpPr txBox="1"/>
          <p:nvPr/>
        </p:nvSpPr>
        <p:spPr>
          <a:xfrm>
            <a:off x="727249" y="175424"/>
            <a:ext cx="2560439" cy="5909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7620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BDABF2-D207-4A91-94F1-ABB8FBA8AB9A}"/>
              </a:ext>
            </a:extLst>
          </p:cNvPr>
          <p:cNvSpPr txBox="1"/>
          <p:nvPr/>
        </p:nvSpPr>
        <p:spPr>
          <a:xfrm>
            <a:off x="727249" y="1269915"/>
            <a:ext cx="11201399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Adopt ATCA architecture based on a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customized backplane and self-developed front boards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solution.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one main logic board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(Embedded IOC)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four types of interface boards to cover most applications. 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BLM and the FPS into a unified platform is challenging, and the real-data with high-precision timestamps is worthwhile to attempt (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EVR function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Combining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DBCM with AI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linear superconducting section are expected to further enhance the performance.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significant amount of preliminary research and development work has been successfully completed.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hardware circuits and algorithms have been proposed, and are being progressively verified and implemented.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technological advancement offers an opportunity to enhance the operational performance of the upgrade.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601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0" y="0"/>
            <a:ext cx="12192000" cy="35010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619" y="3500755"/>
            <a:ext cx="12191999" cy="3413137"/>
          </a:xfrm>
          <a:prstGeom prst="rect">
            <a:avLst/>
          </a:prstGeom>
          <a:solidFill>
            <a:srgbClr val="071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352" y="116632"/>
            <a:ext cx="2271912" cy="1224136"/>
          </a:xfrm>
          <a:prstGeom prst="rect">
            <a:avLst/>
          </a:prstGeom>
        </p:spPr>
      </p:pic>
      <p:sp>
        <p:nvSpPr>
          <p:cNvPr id="9" name="标题 3">
            <a:extLst>
              <a:ext uri="{FF2B5EF4-FFF2-40B4-BE49-F238E27FC236}">
                <a16:creationId xmlns:a16="http://schemas.microsoft.com/office/drawing/2014/main" id="{85DF148A-4C73-4DEE-A7F3-3A61545BE4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00755"/>
            <a:ext cx="12191380" cy="118300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altLang="zh-CN" sz="44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Thank you for your attention</a:t>
            </a:r>
            <a:r>
              <a:rPr lang="zh-CN" altLang="en-US" sz="4400" b="1" dirty="0">
                <a:solidFill>
                  <a:schemeClr val="bg1"/>
                </a:solidFill>
                <a:latin typeface="Times New Roman" panose="02020603050405020304"/>
                <a:cs typeface="Times New Roman" panose="02020603050405020304"/>
                <a:sym typeface="+mn-ea"/>
              </a:rPr>
              <a:t> ！</a:t>
            </a:r>
            <a:endParaRPr lang="en-US" altLang="zh-CN" sz="4400" b="1" dirty="0">
              <a:solidFill>
                <a:schemeClr val="bg1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82576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图片 1">
            <a:extLst>
              <a:ext uri="{FF2B5EF4-FFF2-40B4-BE49-F238E27FC236}">
                <a16:creationId xmlns:a16="http://schemas.microsoft.com/office/drawing/2014/main" id="{37F1A62C-0B45-4E13-A4B0-5E41AFE9C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>
          <a:xfrm>
            <a:off x="479376" y="4657424"/>
            <a:ext cx="4937951" cy="1902769"/>
          </a:xfrm>
          <a:prstGeom prst="rect">
            <a:avLst/>
          </a:prstGeom>
        </p:spPr>
      </p:pic>
      <p:pic>
        <p:nvPicPr>
          <p:cNvPr id="46" name="图片 2">
            <a:extLst>
              <a:ext uri="{FF2B5EF4-FFF2-40B4-BE49-F238E27FC236}">
                <a16:creationId xmlns:a16="http://schemas.microsoft.com/office/drawing/2014/main" id="{2C6EA5B1-E7F1-4BA2-9628-0CC7F39DD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364" y="1882922"/>
            <a:ext cx="5628990" cy="1546654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04B58F81-6A3E-4223-A497-A9EBE3D22151}"/>
              </a:ext>
            </a:extLst>
          </p:cNvPr>
          <p:cNvSpPr/>
          <p:nvPr/>
        </p:nvSpPr>
        <p:spPr>
          <a:xfrm>
            <a:off x="6934504" y="1994421"/>
            <a:ext cx="1609768" cy="360040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426D0CD-42B8-4631-ADE5-9E2DAE9059E5}"/>
              </a:ext>
            </a:extLst>
          </p:cNvPr>
          <p:cNvSpPr/>
          <p:nvPr/>
        </p:nvSpPr>
        <p:spPr>
          <a:xfrm>
            <a:off x="8614185" y="1994420"/>
            <a:ext cx="1370247" cy="360040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1FB181A-6A68-43E1-A0E6-887198689C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25" y="3777953"/>
            <a:ext cx="5787126" cy="302293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FC3D430-8E7B-4D81-80E0-174DD20E1AB3}"/>
              </a:ext>
            </a:extLst>
          </p:cNvPr>
          <p:cNvSpPr txBox="1"/>
          <p:nvPr/>
        </p:nvSpPr>
        <p:spPr>
          <a:xfrm>
            <a:off x="5757994" y="4221533"/>
            <a:ext cx="2685515" cy="324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US" altLang="zh-CN" sz="1800" dirty="0"/>
              <a:t>SC </a:t>
            </a:r>
            <a:r>
              <a:rPr lang="en-US" altLang="zh-CN" sz="1800" dirty="0" err="1"/>
              <a:t>Linac</a:t>
            </a:r>
            <a:r>
              <a:rPr lang="en-US" altLang="zh-CN" sz="1800" dirty="0"/>
              <a:t> 300 MeV</a:t>
            </a:r>
            <a:endParaRPr lang="zh-CN" altLang="en-US" sz="1800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B5B1ED0-A97F-4C17-A8C3-C5D2C88F8E6B}"/>
              </a:ext>
            </a:extLst>
          </p:cNvPr>
          <p:cNvSpPr/>
          <p:nvPr/>
        </p:nvSpPr>
        <p:spPr>
          <a:xfrm>
            <a:off x="5365114" y="3887336"/>
            <a:ext cx="658878" cy="330326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F9B093B-7BBA-4D75-9082-BCAEB80B5A73}"/>
              </a:ext>
            </a:extLst>
          </p:cNvPr>
          <p:cNvCxnSpPr>
            <a:cxnSpLocks/>
          </p:cNvCxnSpPr>
          <p:nvPr/>
        </p:nvCxnSpPr>
        <p:spPr>
          <a:xfrm flipH="1">
            <a:off x="5417327" y="2364960"/>
            <a:ext cx="1517177" cy="1511877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5FA5B11-8DA7-468A-B4B9-27CB096F4EBD}"/>
              </a:ext>
            </a:extLst>
          </p:cNvPr>
          <p:cNvSpPr/>
          <p:nvPr/>
        </p:nvSpPr>
        <p:spPr>
          <a:xfrm>
            <a:off x="6161288" y="3897835"/>
            <a:ext cx="1878928" cy="330326"/>
          </a:xfrm>
          <a:prstGeom prst="roundRect">
            <a:avLst/>
          </a:prstGeom>
          <a:noFill/>
          <a:ln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58AB318-E126-42DC-A741-0C4ABA8A6604}"/>
              </a:ext>
            </a:extLst>
          </p:cNvPr>
          <p:cNvCxnSpPr>
            <a:cxnSpLocks/>
          </p:cNvCxnSpPr>
          <p:nvPr/>
        </p:nvCxnSpPr>
        <p:spPr>
          <a:xfrm flipH="1">
            <a:off x="6175915" y="3349461"/>
            <a:ext cx="614947" cy="541141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84E3FD0-0FA5-4852-A988-FDF1B12169D7}"/>
              </a:ext>
            </a:extLst>
          </p:cNvPr>
          <p:cNvCxnSpPr>
            <a:cxnSpLocks/>
          </p:cNvCxnSpPr>
          <p:nvPr/>
        </p:nvCxnSpPr>
        <p:spPr>
          <a:xfrm flipH="1">
            <a:off x="8012249" y="3349461"/>
            <a:ext cx="1540135" cy="548374"/>
          </a:xfrm>
          <a:prstGeom prst="line">
            <a:avLst/>
          </a:prstGeom>
          <a:ln w="28575">
            <a:solidFill>
              <a:srgbClr val="0000FF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B501B625-515E-40D0-BCB6-2F28DDBC369C}"/>
              </a:ext>
            </a:extLst>
          </p:cNvPr>
          <p:cNvSpPr txBox="1"/>
          <p:nvPr/>
        </p:nvSpPr>
        <p:spPr>
          <a:xfrm>
            <a:off x="7739388" y="1444540"/>
            <a:ext cx="2245044" cy="3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lang="en-US" altLang="zh-CN" sz="2000" dirty="0"/>
              <a:t>25 Hz @ ~600  </a:t>
            </a:r>
            <a:r>
              <a:rPr lang="en-US" altLang="zh-CN" sz="2000" dirty="0" err="1"/>
              <a:t>μs</a:t>
            </a:r>
            <a:endParaRPr lang="zh-CN" altLang="en-US" sz="20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CFF5FF5-BB7A-4EE8-92D2-E2E32BCF67AD}"/>
              </a:ext>
            </a:extLst>
          </p:cNvPr>
          <p:cNvSpPr txBox="1"/>
          <p:nvPr/>
        </p:nvSpPr>
        <p:spPr>
          <a:xfrm>
            <a:off x="597398" y="115595"/>
            <a:ext cx="6078106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Overview of the CSNS </a:t>
            </a:r>
            <a:r>
              <a:rPr kumimoji="1" lang="en-US" altLang="zh-CN" sz="3600" dirty="0" err="1">
                <a:solidFill>
                  <a:srgbClr val="005DA2"/>
                </a:solidFill>
                <a:ea typeface="微软雅黑" panose="020B0503020204020204" charset="-122"/>
              </a:rPr>
              <a:t>Linac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6D89325-9322-4397-941A-76695C649685}"/>
              </a:ext>
            </a:extLst>
          </p:cNvPr>
          <p:cNvSpPr txBox="1"/>
          <p:nvPr/>
        </p:nvSpPr>
        <p:spPr>
          <a:xfrm>
            <a:off x="119336" y="3215275"/>
            <a:ext cx="4157414" cy="5017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tx1"/>
                </a:solidFill>
              </a:rPr>
              <a:t>Phase I: 80MeV, running now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B61EBD4-87F3-4D01-87E5-B7B4A632FFF4}"/>
              </a:ext>
            </a:extLst>
          </p:cNvPr>
          <p:cNvSpPr txBox="1"/>
          <p:nvPr/>
        </p:nvSpPr>
        <p:spPr>
          <a:xfrm>
            <a:off x="338715" y="3555478"/>
            <a:ext cx="4281108" cy="1241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/>
              <a:t>Phase II</a:t>
            </a:r>
            <a:r>
              <a:rPr lang="en-US" altLang="zh-CN" sz="2000" dirty="0">
                <a:solidFill>
                  <a:schemeClr val="tx1"/>
                </a:solidFill>
              </a:rPr>
              <a:t>: 300MeV, preparation stage.20 Spoke &amp; 28 </a:t>
            </a:r>
            <a:r>
              <a:rPr lang="en-US" altLang="zh-CN" sz="2000" dirty="0" err="1">
                <a:solidFill>
                  <a:schemeClr val="tx1"/>
                </a:solidFill>
              </a:rPr>
              <a:t>Ellip</a:t>
            </a:r>
            <a:r>
              <a:rPr lang="en-US" altLang="zh-CN" sz="2000" dirty="0">
                <a:solidFill>
                  <a:schemeClr val="tx1"/>
                </a:solidFill>
              </a:rPr>
              <a:t> Cavities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207F7AA-53A5-481C-9E2C-6107711240B1}"/>
              </a:ext>
            </a:extLst>
          </p:cNvPr>
          <p:cNvSpPr txBox="1"/>
          <p:nvPr/>
        </p:nvSpPr>
        <p:spPr>
          <a:xfrm>
            <a:off x="338715" y="1062678"/>
            <a:ext cx="11661107" cy="22476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The fourth pulsed spallation neutron source worldwide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National acceptance on August 23, 2018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Operating efficiently and stably for seven years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endParaRPr lang="en-US" altLang="zh-CN" dirty="0">
              <a:solidFill>
                <a:schemeClr val="tx1"/>
              </a:solidFill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Update approved in 2024, total about six years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231387B-486D-4D63-96D9-8CD1F791CF89}"/>
              </a:ext>
            </a:extLst>
          </p:cNvPr>
          <p:cNvSpPr txBox="1"/>
          <p:nvPr/>
        </p:nvSpPr>
        <p:spPr>
          <a:xfrm>
            <a:off x="-787125" y="1967245"/>
            <a:ext cx="6096000" cy="4001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4604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3">
            <a:extLst>
              <a:ext uri="{FF2B5EF4-FFF2-40B4-BE49-F238E27FC236}">
                <a16:creationId xmlns:a16="http://schemas.microsoft.com/office/drawing/2014/main" id="{712A85E4-DEDF-45A7-B169-7C875AA60875}"/>
              </a:ext>
            </a:extLst>
          </p:cNvPr>
          <p:cNvSpPr txBox="1"/>
          <p:nvPr/>
        </p:nvSpPr>
        <p:spPr>
          <a:xfrm>
            <a:off x="2567608" y="1052894"/>
            <a:ext cx="52565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High availability, high reliability, and high efficiency, ensuring the long-term stable and safe operation.</a:t>
            </a:r>
            <a:endParaRPr lang="zh-CN" altLang="en-US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769F414E-D918-40BA-ADFC-216867123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1038195"/>
            <a:ext cx="1957329" cy="8056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Objectives</a:t>
            </a:r>
            <a:r>
              <a:rPr lang="zh-CN" altLang="en-US" sz="2000" b="1" dirty="0">
                <a:solidFill>
                  <a:srgbClr val="FF0000"/>
                </a:solidFill>
                <a:ea typeface="微软雅黑" panose="020B0503020204020204" pitchFamily="34" charset="-122"/>
              </a:rPr>
              <a:t>：</a:t>
            </a:r>
            <a:endParaRPr lang="en-US" altLang="zh-CN" sz="1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EB4D6B-7E85-4BE6-BEAB-E6CA214BF0FC}"/>
              </a:ext>
            </a:extLst>
          </p:cNvPr>
          <p:cNvSpPr txBox="1"/>
          <p:nvPr/>
        </p:nvSpPr>
        <p:spPr>
          <a:xfrm>
            <a:off x="597398" y="115595"/>
            <a:ext cx="6078106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Objectives and Performance  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EFBB65-7823-453A-A76F-BD0F6753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2132856"/>
            <a:ext cx="5176445" cy="3672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4D10B4-B979-4179-B963-B1B97E84B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1931652"/>
            <a:ext cx="4176464" cy="14253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D4442D-08E4-48BA-B39D-20A3AE36E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71691"/>
            <a:ext cx="5440948" cy="2609434"/>
          </a:xfrm>
          <a:prstGeom prst="rect">
            <a:avLst/>
          </a:prstGeom>
        </p:spPr>
      </p:pic>
      <p:sp>
        <p:nvSpPr>
          <p:cNvPr id="35" name="文本框 13">
            <a:extLst>
              <a:ext uri="{FF2B5EF4-FFF2-40B4-BE49-F238E27FC236}">
                <a16:creationId xmlns:a16="http://schemas.microsoft.com/office/drawing/2014/main" id="{021D3595-277B-49F1-B346-14ED76F3C178}"/>
              </a:ext>
            </a:extLst>
          </p:cNvPr>
          <p:cNvSpPr txBox="1"/>
          <p:nvPr/>
        </p:nvSpPr>
        <p:spPr>
          <a:xfrm>
            <a:off x="2567608" y="6035987"/>
            <a:ext cx="72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chemeClr val="tx1"/>
              </a:buClr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Must be controlled within 8 </a:t>
            </a:r>
            <a:r>
              <a:rPr lang="en-US" altLang="zh-CN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μs</a:t>
            </a:r>
            <a:r>
              <a:rPr lang="en-US" altLang="zh-CN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including fiber-optic transmission delay, intrinsic device delay, and interlock signal debouncing.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D87A2FA3-DD37-46F3-B1EC-21196E2A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6021288"/>
            <a:ext cx="1957329" cy="80567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342900" indent="-342900" algn="l" rtl="0" eaLnBrk="0" fontAlgn="base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anose="05000000000000000000" pitchFamily="2" charset="2"/>
              <a:buChar char="n"/>
            </a:pP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Metrics </a:t>
            </a:r>
            <a:r>
              <a:rPr lang="zh-CN" altLang="en-US" sz="2000" b="1">
                <a:solidFill>
                  <a:srgbClr val="FF0000"/>
                </a:solidFill>
                <a:ea typeface="微软雅黑" panose="020B0503020204020204" pitchFamily="34" charset="-122"/>
              </a:rPr>
              <a:t>：</a:t>
            </a:r>
            <a:endParaRPr lang="en-US" altLang="zh-CN" sz="180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FDBC26-B269-44F2-82CF-7095DF187940}"/>
              </a:ext>
            </a:extLst>
          </p:cNvPr>
          <p:cNvCxnSpPr>
            <a:cxnSpLocks/>
          </p:cNvCxnSpPr>
          <p:nvPr/>
        </p:nvCxnSpPr>
        <p:spPr>
          <a:xfrm>
            <a:off x="5879976" y="3284984"/>
            <a:ext cx="5656972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A689BA-E3CE-4ADC-AEB0-53B500772DC8}"/>
              </a:ext>
            </a:extLst>
          </p:cNvPr>
          <p:cNvCxnSpPr>
            <a:cxnSpLocks/>
          </p:cNvCxnSpPr>
          <p:nvPr/>
        </p:nvCxnSpPr>
        <p:spPr>
          <a:xfrm>
            <a:off x="5879976" y="3356992"/>
            <a:ext cx="5656972" cy="0"/>
          </a:xfrm>
          <a:prstGeom prst="line">
            <a:avLst/>
          </a:prstGeom>
          <a:ln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50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02F3C-AADC-476E-A861-1A2E8869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22DAE5B4-98DD-4AB9-A06E-9AE087E44118}"/>
              </a:ext>
            </a:extLst>
          </p:cNvPr>
          <p:cNvSpPr txBox="1"/>
          <p:nvPr/>
        </p:nvSpPr>
        <p:spPr>
          <a:xfrm>
            <a:off x="727249" y="175424"/>
            <a:ext cx="1984375" cy="5892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620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B1A6CC-2763-4ACA-BDC9-F1EF1AC69433}"/>
              </a:ext>
            </a:extLst>
          </p:cNvPr>
          <p:cNvSpPr/>
          <p:nvPr/>
        </p:nvSpPr>
        <p:spPr>
          <a:xfrm>
            <a:off x="551384" y="1564568"/>
            <a:ext cx="7045844" cy="792088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B4279739-68F7-469B-A7F2-A5C18F1DB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069286"/>
            <a:ext cx="9649072" cy="29585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latinLnBrk="0" hangingPunct="1">
              <a:lnSpc>
                <a:spcPct val="150000"/>
              </a:lnSpc>
              <a:buClr>
                <a:srgbClr val="00467A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Overview of FPS for CSNS 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00467A"/>
              </a:buClr>
              <a:buFont typeface="+mj-lt"/>
              <a:buAutoNum type="romanUcPeriod"/>
            </a:pPr>
            <a:r>
              <a:rPr kumimoji="1" lang="en-US" altLang="zh-CN" sz="3200" b="1" dirty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Current status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1F497D"/>
              </a:buClr>
              <a:buFont typeface="+mj-lt"/>
              <a:buAutoNum type="romanUcPeriod"/>
            </a:pP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Design and development  for CSNS-II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1F497D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50C07C-9639-4E35-90A5-C7A370038F87}"/>
              </a:ext>
            </a:extLst>
          </p:cNvPr>
          <p:cNvSpPr/>
          <p:nvPr/>
        </p:nvSpPr>
        <p:spPr>
          <a:xfrm>
            <a:off x="574998" y="981876"/>
            <a:ext cx="9985498" cy="1006964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538D1-4209-45FC-8F0E-FE75A551E70C}"/>
              </a:ext>
            </a:extLst>
          </p:cNvPr>
          <p:cNvSpPr/>
          <p:nvPr/>
        </p:nvSpPr>
        <p:spPr>
          <a:xfrm>
            <a:off x="551384" y="2776263"/>
            <a:ext cx="9985498" cy="1415316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688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表格 12">
            <a:extLst>
              <a:ext uri="{FF2B5EF4-FFF2-40B4-BE49-F238E27FC236}">
                <a16:creationId xmlns:a16="http://schemas.microsoft.com/office/drawing/2014/main" id="{E53E7B59-C36C-4460-9104-B44F0856D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252766"/>
              </p:ext>
            </p:extLst>
          </p:nvPr>
        </p:nvGraphicFramePr>
        <p:xfrm>
          <a:off x="8328248" y="1754906"/>
          <a:ext cx="3312368" cy="46633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7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370"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Interface between FPS and equipment systems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836">
                <a:tc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Device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079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Input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MPS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15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3615500800"/>
                  </a:ext>
                </a:extLst>
              </a:tr>
              <a:tr h="13207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3402160408"/>
                  </a:ext>
                </a:extLst>
              </a:tr>
              <a:tr h="351836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LLRF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836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83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BLM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18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Output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81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Chopper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79670787"/>
                  </a:ext>
                </a:extLst>
              </a:tr>
              <a:tr h="198118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RFQ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119041278"/>
                  </a:ext>
                </a:extLst>
              </a:tr>
              <a:tr h="1981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LLRF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8" marR="91438" marT="45718" marB="45718"/>
                </a:tc>
                <a:extLst>
                  <a:ext uri="{0D108BD9-81ED-4DB2-BD59-A6C34878D82A}">
                    <a16:rowId xmlns:a16="http://schemas.microsoft.com/office/drawing/2014/main" val="2290020820"/>
                  </a:ext>
                </a:extLst>
              </a:tr>
            </a:tbl>
          </a:graphicData>
        </a:graphic>
      </p:graphicFrame>
      <p:pic>
        <p:nvPicPr>
          <p:cNvPr id="21" name="Picture 16">
            <a:extLst>
              <a:ext uri="{FF2B5EF4-FFF2-40B4-BE49-F238E27FC236}">
                <a16:creationId xmlns:a16="http://schemas.microsoft.com/office/drawing/2014/main" id="{E39B4FE6-944F-4F09-A68F-94FDD9D01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14" y="4797152"/>
            <a:ext cx="2155262" cy="164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32D9351C-BF3B-49F2-8775-FAF86A434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57" y="4797152"/>
            <a:ext cx="2611378" cy="16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5AB42B9E-5AFB-44D7-9082-6B36AD3E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7" y="4797152"/>
            <a:ext cx="2162631" cy="162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0FB6BDF-E750-4A2F-A49B-557E67FC39CB}"/>
              </a:ext>
            </a:extLst>
          </p:cNvPr>
          <p:cNvSpPr txBox="1"/>
          <p:nvPr/>
        </p:nvSpPr>
        <p:spPr>
          <a:xfrm>
            <a:off x="348246" y="6326969"/>
            <a:ext cx="2162631" cy="458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just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access station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A3F248-A65F-4CD5-A855-1C5F4306757A}"/>
              </a:ext>
            </a:extLst>
          </p:cNvPr>
          <p:cNvSpPr txBox="1"/>
          <p:nvPr/>
        </p:nvSpPr>
        <p:spPr>
          <a:xfrm>
            <a:off x="2832020" y="4206629"/>
            <a:ext cx="3469261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just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layout of interlock chain </a:t>
            </a: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31B133CF-815E-4CDE-98AE-F3C9842B73CD}"/>
              </a:ext>
            </a:extLst>
          </p:cNvPr>
          <p:cNvSpPr txBox="1">
            <a:spLocks/>
          </p:cNvSpPr>
          <p:nvPr/>
        </p:nvSpPr>
        <p:spPr bwMode="auto">
          <a:xfrm>
            <a:off x="641057" y="1037302"/>
            <a:ext cx="11243737" cy="4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Architecture: 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VME-based on the access layer, aggregation layer, and execution layer 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14B9DB-AA35-4AB7-9E26-3E3691F0B6BC}"/>
              </a:ext>
            </a:extLst>
          </p:cNvPr>
          <p:cNvSpPr txBox="1"/>
          <p:nvPr/>
        </p:nvSpPr>
        <p:spPr>
          <a:xfrm>
            <a:off x="597398" y="115595"/>
            <a:ext cx="866695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Current Status for CSNS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D7B6E-AAB4-4F9E-8A4E-00524A96A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1628800"/>
            <a:ext cx="7219468" cy="27744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5903E4-7B57-4299-AD2B-DF8004C67393}"/>
              </a:ext>
            </a:extLst>
          </p:cNvPr>
          <p:cNvSpPr txBox="1"/>
          <p:nvPr/>
        </p:nvSpPr>
        <p:spPr>
          <a:xfrm>
            <a:off x="2865556" y="6326969"/>
            <a:ext cx="2611378" cy="458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ctr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aggregation station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F41776-EF18-4D91-AFA3-9CB2E3AC4EDE}"/>
              </a:ext>
            </a:extLst>
          </p:cNvPr>
          <p:cNvSpPr txBox="1"/>
          <p:nvPr/>
        </p:nvSpPr>
        <p:spPr>
          <a:xfrm>
            <a:off x="5519936" y="6326969"/>
            <a:ext cx="2504004" cy="458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execution station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209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061967C-B21C-4847-8E6C-67BA1E855E0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2614774"/>
            <a:ext cx="3240360" cy="3627522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8E94D0-E7A1-4728-97B3-95662B35C8B7}"/>
              </a:ext>
            </a:extLst>
          </p:cNvPr>
          <p:cNvSpPr txBox="1"/>
          <p:nvPr/>
        </p:nvSpPr>
        <p:spPr>
          <a:xfrm>
            <a:off x="6672064" y="6242296"/>
            <a:ext cx="5294609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 high-speed transmission link based on 2.5 Gbps</a:t>
            </a: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FA8B5099-46AC-40E5-A9C6-FA0A3F61C6F2}"/>
              </a:ext>
            </a:extLst>
          </p:cNvPr>
          <p:cNvSpPr txBox="1">
            <a:spLocks/>
          </p:cNvSpPr>
          <p:nvPr/>
        </p:nvSpPr>
        <p:spPr bwMode="auto">
          <a:xfrm>
            <a:off x="641057" y="1037302"/>
            <a:ext cx="10855543" cy="4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Advantage: 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Fully hardware-based architecture to minimize signal transmission delay</a:t>
            </a:r>
            <a:endParaRPr lang="en-US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id="{5B5474C8-6256-462F-929D-963A4E004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166" y="2675662"/>
            <a:ext cx="3051229" cy="1506675"/>
          </a:xfrm>
          <a:prstGeom prst="rect">
            <a:avLst/>
          </a:prstGeom>
        </p:spPr>
      </p:pic>
      <p:sp>
        <p:nvSpPr>
          <p:cNvPr id="18" name="TextBox 15">
            <a:extLst>
              <a:ext uri="{FF2B5EF4-FFF2-40B4-BE49-F238E27FC236}">
                <a16:creationId xmlns:a16="http://schemas.microsoft.com/office/drawing/2014/main" id="{0F451B24-07C2-49F5-81CA-2E5C32B29F76}"/>
              </a:ext>
            </a:extLst>
          </p:cNvPr>
          <p:cNvSpPr txBox="1"/>
          <p:nvPr/>
        </p:nvSpPr>
        <p:spPr>
          <a:xfrm>
            <a:off x="767408" y="6242297"/>
            <a:ext cx="6082338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 custom backplane and the point-to-point transmission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6169FC-099F-40F8-ADB3-8C173253BA4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11" y="2614774"/>
            <a:ext cx="2200864" cy="15786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内容占位符 2">
            <a:extLst>
              <a:ext uri="{FF2B5EF4-FFF2-40B4-BE49-F238E27FC236}">
                <a16:creationId xmlns:a16="http://schemas.microsoft.com/office/drawing/2014/main" id="{C6FCA4BD-2E00-4CD9-AE95-CB8BFC7C7B44}"/>
              </a:ext>
            </a:extLst>
          </p:cNvPr>
          <p:cNvSpPr txBox="1">
            <a:spLocks/>
          </p:cNvSpPr>
          <p:nvPr/>
        </p:nvSpPr>
        <p:spPr bwMode="auto">
          <a:xfrm>
            <a:off x="989487" y="1657446"/>
            <a:ext cx="5106513" cy="4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Intra-Site: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3AAF83DA-9C9D-4CE8-9DAD-36975E1D438B}"/>
              </a:ext>
            </a:extLst>
          </p:cNvPr>
          <p:cNvSpPr txBox="1">
            <a:spLocks/>
          </p:cNvSpPr>
          <p:nvPr/>
        </p:nvSpPr>
        <p:spPr bwMode="auto">
          <a:xfrm>
            <a:off x="6961509" y="1657446"/>
            <a:ext cx="1582764" cy="69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 ea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u"/>
              <a:defRPr/>
            </a:pPr>
            <a:r>
              <a:rPr lang="en-US" altLang="zh-CN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Inter-Site:</a:t>
            </a:r>
            <a:endParaRPr lang="en-US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DCB2584-EE3B-4C4A-B1AB-8A029E5B5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9114" y="4730637"/>
            <a:ext cx="3106137" cy="15066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16B29-5677-4891-AA1E-632947B0AE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711" y="4730637"/>
            <a:ext cx="2200863" cy="15066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8D50B4-8F3B-4623-8DC4-386E58C19E49}"/>
              </a:ext>
            </a:extLst>
          </p:cNvPr>
          <p:cNvSpPr txBox="1"/>
          <p:nvPr/>
        </p:nvSpPr>
        <p:spPr>
          <a:xfrm>
            <a:off x="597398" y="115595"/>
            <a:ext cx="866695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Current Status for CSNS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8E726455-B6BC-4931-AF1A-D359BD7B7A9C}"/>
              </a:ext>
            </a:extLst>
          </p:cNvPr>
          <p:cNvSpPr txBox="1"/>
          <p:nvPr/>
        </p:nvSpPr>
        <p:spPr>
          <a:xfrm>
            <a:off x="767408" y="4171319"/>
            <a:ext cx="2459627" cy="417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algn="ctr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 main logic board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6162FAE1-11AB-41D0-98B5-3052E37F0E19}"/>
              </a:ext>
            </a:extLst>
          </p:cNvPr>
          <p:cNvSpPr txBox="1"/>
          <p:nvPr/>
        </p:nvSpPr>
        <p:spPr>
          <a:xfrm>
            <a:off x="3326470" y="4179010"/>
            <a:ext cx="3228781" cy="418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00" eaLnBrk="0" hangingPunct="0">
              <a:lnSpc>
                <a:spcPct val="150000"/>
              </a:lnSpc>
              <a:spcAft>
                <a:spcPts val="500"/>
              </a:spcAft>
              <a:buClr>
                <a:srgbClr val="C00000"/>
              </a:buClr>
              <a:buSzPct val="100000"/>
              <a:defRPr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“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OC</a:t>
            </a:r>
            <a:r>
              <a:rPr lang="zh-CN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”</a:t>
            </a:r>
            <a:r>
              <a:rPr lang="en-US" altLang="zh-CN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for sharing logic </a:t>
            </a: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2E79B28B-9F2F-4BAB-AB95-D6C7DA80E0BE}"/>
              </a:ext>
            </a:extLst>
          </p:cNvPr>
          <p:cNvSpPr txBox="1">
            <a:spLocks/>
          </p:cNvSpPr>
          <p:nvPr/>
        </p:nvSpPr>
        <p:spPr bwMode="auto">
          <a:xfrm>
            <a:off x="2448925" y="1641508"/>
            <a:ext cx="3359043" cy="4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Point-to-point transmission via custom backplane bus in chassis</a:t>
            </a:r>
          </a:p>
          <a:p>
            <a:pPr lvl="0" algn="just" ea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defRPr/>
            </a:pP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266E2AAA-BA5E-43A8-A34D-516C38B0C977}"/>
              </a:ext>
            </a:extLst>
          </p:cNvPr>
          <p:cNvSpPr txBox="1">
            <a:spLocks/>
          </p:cNvSpPr>
          <p:nvPr/>
        </p:nvSpPr>
        <p:spPr bwMode="auto">
          <a:xfrm>
            <a:off x="8489008" y="1657446"/>
            <a:ext cx="2713505" cy="691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defRPr/>
            </a:pPr>
            <a:r>
              <a:rPr lang="en-US" altLang="zh-CN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High-speed transmission using rocket I/O</a:t>
            </a:r>
            <a:endParaRPr lang="en-US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83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12">
            <a:extLst>
              <a:ext uri="{FF2B5EF4-FFF2-40B4-BE49-F238E27FC236}">
                <a16:creationId xmlns:a16="http://schemas.microsoft.com/office/drawing/2014/main" id="{97E24038-0989-46A1-9DB7-18F9982C1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502258"/>
              </p:ext>
            </p:extLst>
          </p:nvPr>
        </p:nvGraphicFramePr>
        <p:xfrm>
          <a:off x="7395309" y="2204864"/>
          <a:ext cx="4320480" cy="23011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47">
                  <a:extLst>
                    <a:ext uri="{9D8B030D-6E8A-4147-A177-3AD203B41FA5}">
                      <a16:colId xmlns:a16="http://schemas.microsoft.com/office/drawing/2014/main" val="209321728"/>
                    </a:ext>
                  </a:extLst>
                </a:gridCol>
                <a:gridCol w="1515333">
                  <a:extLst>
                    <a:ext uri="{9D8B030D-6E8A-4147-A177-3AD203B41FA5}">
                      <a16:colId xmlns:a16="http://schemas.microsoft.com/office/drawing/2014/main" val="3204371221"/>
                    </a:ext>
                  </a:extLst>
                </a:gridCol>
              </a:tblGrid>
              <a:tr h="55368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large-scale scientific facility</a:t>
                      </a:r>
                    </a:p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800" b="0" kern="1200" dirty="0" err="1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Linac</a:t>
                      </a:r>
                      <a:r>
                        <a:rPr lang="en-US" altLang="zh-CN" sz="1800" b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8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response time  </a:t>
                      </a:r>
                      <a:endParaRPr lang="zh-CN" altLang="en-US" sz="1800" b="0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35845"/>
                  </a:ext>
                </a:extLst>
              </a:tr>
              <a:tr h="5536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8.0 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786783"/>
                  </a:ext>
                </a:extLst>
              </a:tr>
              <a:tr h="5536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J-PARC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 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972546"/>
                  </a:ext>
                </a:extLst>
              </a:tr>
              <a:tr h="5536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CSNS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980613"/>
                  </a:ext>
                </a:extLst>
              </a:tr>
            </a:tbl>
          </a:graphicData>
        </a:graphic>
      </p:graphicFrame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9BCFE3FF-7999-4785-88BF-96C7C892B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557390"/>
              </p:ext>
            </p:extLst>
          </p:nvPr>
        </p:nvGraphicFramePr>
        <p:xfrm>
          <a:off x="767408" y="5438612"/>
          <a:ext cx="10948381" cy="1193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9321728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val="1435835480"/>
                    </a:ext>
                  </a:extLst>
                </a:gridCol>
                <a:gridCol w="4827701">
                  <a:extLst>
                    <a:ext uri="{9D8B030D-6E8A-4147-A177-3AD203B41FA5}">
                      <a16:colId xmlns:a16="http://schemas.microsoft.com/office/drawing/2014/main" val="3204371221"/>
                    </a:ext>
                  </a:extLst>
                </a:gridCol>
              </a:tblGrid>
              <a:tr h="553681">
                <a:tc>
                  <a:txBody>
                    <a:bodyPr/>
                    <a:lstStyle/>
                    <a:p>
                      <a:pPr algn="l"/>
                      <a:endParaRPr lang="zh-CN" alt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kern="1200" dirty="0">
                          <a:solidFill>
                            <a:schemeClr val="lt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 time from receiving the fault signal to cut off the timing for ion source 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total time from receiving the fault signal to cut off RFQ Power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35845"/>
                  </a:ext>
                </a:extLst>
              </a:tr>
              <a:tr h="553681">
                <a:tc>
                  <a:txBody>
                    <a:bodyPr/>
                    <a:lstStyle/>
                    <a:p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Results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 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≈ </a:t>
                      </a:r>
                      <a:r>
                        <a:rPr lang="en-US" altLang="zh-CN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 </a:t>
                      </a:r>
                      <a:r>
                        <a:rPr lang="en-US" altLang="zh-CN" sz="1800" b="0" kern="120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μs</a:t>
                      </a:r>
                      <a:endParaRPr lang="zh-CN" altLang="en-US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78678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AD15455-DE9F-4221-9C00-2BB58350943C}"/>
              </a:ext>
            </a:extLst>
          </p:cNvPr>
          <p:cNvSpPr txBox="1"/>
          <p:nvPr/>
        </p:nvSpPr>
        <p:spPr>
          <a:xfrm>
            <a:off x="597398" y="115595"/>
            <a:ext cx="8666954" cy="461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  <a:lvl1pPr marL="0" indent="0" algn="ctr" defTabSz="91440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algn="l"/>
            <a:r>
              <a:rPr kumimoji="1" lang="en-US" altLang="zh-CN" sz="3600" dirty="0">
                <a:solidFill>
                  <a:srgbClr val="005DA2"/>
                </a:solidFill>
                <a:ea typeface="微软雅黑" panose="020B0503020204020204" charset="-122"/>
              </a:rPr>
              <a:t>Current Status for CSNS</a:t>
            </a:r>
            <a:endParaRPr kumimoji="1" lang="zh-CN" altLang="en-US" sz="3600" dirty="0">
              <a:solidFill>
                <a:srgbClr val="005DA2"/>
              </a:solidFill>
              <a:ea typeface="微软雅黑" panose="020B0503020204020204" charset="-122"/>
            </a:endParaRP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D9D4C2B-4E1A-4AA2-9963-0881EE284B91}"/>
              </a:ext>
            </a:extLst>
          </p:cNvPr>
          <p:cNvSpPr txBox="1">
            <a:spLocks/>
          </p:cNvSpPr>
          <p:nvPr/>
        </p:nvSpPr>
        <p:spPr bwMode="auto">
          <a:xfrm>
            <a:off x="641057" y="1037302"/>
            <a:ext cx="10855543" cy="47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ea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n"/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Performance: 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The response time for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Linac</a:t>
            </a:r>
            <a:endParaRPr lang="en-US" sz="20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FC290-40B7-47F0-BFA7-4BDB6C5EE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1665063"/>
            <a:ext cx="6322122" cy="36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6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02F3C-AADC-476E-A861-1A2E8869B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203A2-D78F-4469-96D9-FE4450EF57DC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22DAE5B4-98DD-4AB9-A06E-9AE087E44118}"/>
              </a:ext>
            </a:extLst>
          </p:cNvPr>
          <p:cNvSpPr txBox="1"/>
          <p:nvPr/>
        </p:nvSpPr>
        <p:spPr>
          <a:xfrm>
            <a:off x="727249" y="175424"/>
            <a:ext cx="1984375" cy="5892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defTabSz="762000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kumimoji="1" lang="en-US" altLang="zh-CN" sz="3600" b="1" dirty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Outline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B1A6CC-2763-4ACA-BDC9-F1EF1AC69433}"/>
              </a:ext>
            </a:extLst>
          </p:cNvPr>
          <p:cNvSpPr/>
          <p:nvPr/>
        </p:nvSpPr>
        <p:spPr>
          <a:xfrm>
            <a:off x="551384" y="1564568"/>
            <a:ext cx="7045844" cy="792088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B4279739-68F7-469B-A7F2-A5C18F1DB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069286"/>
            <a:ext cx="9649072" cy="29585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0" rIns="0" bIns="0" anchor="ctr">
            <a:spAutoFit/>
          </a:bodyPr>
          <a:lstStyle/>
          <a:p>
            <a:pPr marL="571500" indent="-571500" defTabSz="705485" eaLnBrk="1" latinLnBrk="0" hangingPunct="1">
              <a:lnSpc>
                <a:spcPct val="150000"/>
              </a:lnSpc>
              <a:buClr>
                <a:srgbClr val="00467A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Overview of FPS for CSNS 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00467A"/>
              </a:buClr>
              <a:buFont typeface="+mj-lt"/>
              <a:buAutoNum type="romanUcPeriod"/>
            </a:pP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Current status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1F497D"/>
              </a:buClr>
              <a:buFont typeface="+mj-lt"/>
              <a:buAutoNum type="romanUcPeriod"/>
            </a:pPr>
            <a:r>
              <a:rPr kumimoji="1" lang="en-US" altLang="zh-CN" sz="3200" b="1" dirty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Design and development  for CSNS-II</a:t>
            </a:r>
          </a:p>
          <a:p>
            <a:pPr marL="571500" indent="-571500" defTabSz="705485" eaLnBrk="1" latinLnBrk="0" hangingPunct="1">
              <a:lnSpc>
                <a:spcPct val="150000"/>
              </a:lnSpc>
              <a:buClr>
                <a:srgbClr val="1F497D"/>
              </a:buClr>
              <a:buFont typeface="+mj-lt"/>
              <a:buAutoNum type="romanUcPeriod"/>
            </a:pP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50C07C-9639-4E35-90A5-C7A370038F87}"/>
              </a:ext>
            </a:extLst>
          </p:cNvPr>
          <p:cNvSpPr/>
          <p:nvPr/>
        </p:nvSpPr>
        <p:spPr>
          <a:xfrm>
            <a:off x="590568" y="1118654"/>
            <a:ext cx="9985498" cy="1493817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3538D1-4209-45FC-8F0E-FE75A551E70C}"/>
              </a:ext>
            </a:extLst>
          </p:cNvPr>
          <p:cNvSpPr/>
          <p:nvPr/>
        </p:nvSpPr>
        <p:spPr>
          <a:xfrm>
            <a:off x="523002" y="3453845"/>
            <a:ext cx="9985498" cy="1415316"/>
          </a:xfrm>
          <a:prstGeom prst="rect">
            <a:avLst/>
          </a:prstGeom>
          <a:solidFill>
            <a:schemeClr val="bg1">
              <a:alpha val="70000"/>
            </a:schemeClr>
          </a:solidFill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320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zYyODY5ZGJhZjUwNTMyYzA2MzkzZjkzZDE1MjhmNj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accent3"/>
          </a:solidFill>
          <a:prstDash val="dash"/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tx2">
            <a:lumMod val="60000"/>
            <a:lumOff val="40000"/>
          </a:schemeClr>
        </a:solidFill>
      </a:spPr>
      <a:bodyPr wrap="square">
        <a:noAutofit/>
      </a:bodyPr>
      <a:lstStyle>
        <a:defPPr algn="just">
          <a:lnSpc>
            <a:spcPct val="110000"/>
          </a:lnSpc>
          <a:spcBef>
            <a:spcPts val="0"/>
          </a:spcBef>
          <a:spcAft>
            <a:spcPts val="600"/>
          </a:spcAft>
          <a:buClr>
            <a:schemeClr val="tx1"/>
          </a:buClr>
          <a:defRPr sz="2000" b="1" dirty="0">
            <a:solidFill>
              <a:schemeClr val="bg1"/>
            </a:solidFill>
            <a:latin typeface="Times New Roman" panose="02020603050405020304" pitchFamily="18" charset="0"/>
            <a:ea typeface="微软雅黑" panose="020B0503020204020204" pitchFamily="34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JjYTRmODk1ZS0zOGY4LTQwYmYtOWQ3MS00YTMwN2Q0MzNiNTYiCn0K"/>
    </extobj>
    <extobj name="F35B0BEE-F18A-47BB-8FCB-E00DA2F2635D-2">
      <extobjdata type="F35B0BEE-F18A-47BB-8FCB-E00DA2F2635D" data="ewoJIkRlc2lnbklkIiA6ICJjYTRmODk1ZS0zOGY4LTQwYmYtOWQ3MS00YTMwN2Q0MzNiNTYiCn0K"/>
    </extobj>
  </extobjs>
</s:customData>
</file>

<file path=customXml/itemProps1.xml><?xml version="1.0" encoding="utf-8"?>
<ds:datastoreItem xmlns:ds="http://schemas.openxmlformats.org/officeDocument/2006/customXml" ds:itemID="{F2B2A0FF-6528-4EDC-9216-79BDD19112C0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5287</TotalTime>
  <Words>1570</Words>
  <Application>Microsoft Office PowerPoint</Application>
  <PresentationFormat>Widescreen</PresentationFormat>
  <Paragraphs>366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-apple-system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Office 主题</vt:lpstr>
      <vt:lpstr>The Fast Protection System for CSNS-II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 ！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zhup</cp:lastModifiedBy>
  <cp:revision>4218</cp:revision>
  <dcterms:created xsi:type="dcterms:W3CDTF">2011-02-21T08:42:00Z</dcterms:created>
  <dcterms:modified xsi:type="dcterms:W3CDTF">2025-09-16T03:10:30Z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E8FAD0FAEB734A1C8D82C2B5BA8AA21F_13</vt:lpwstr>
  </property>
  <property fmtid="{D5CDD505-2E9C-101B-9397-08002B2CF9AE}" pid="3" name="KSOProductBuildVer">
    <vt:lpwstr>2052-12.1.0.19302</vt:lpwstr>
  </property>
</Properties>
</file>