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17" r:id="rId2"/>
    <p:sldId id="366" r:id="rId3"/>
    <p:sldId id="324" r:id="rId4"/>
    <p:sldId id="360" r:id="rId5"/>
    <p:sldId id="362" r:id="rId6"/>
    <p:sldId id="355" r:id="rId7"/>
    <p:sldId id="356" r:id="rId8"/>
    <p:sldId id="363" r:id="rId9"/>
    <p:sldId id="357" r:id="rId10"/>
    <p:sldId id="364" r:id="rId11"/>
    <p:sldId id="358" r:id="rId12"/>
    <p:sldId id="365" r:id="rId13"/>
    <p:sldId id="359" r:id="rId14"/>
    <p:sldId id="323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ngwei yue" initials="hy" lastIdx="1" clrIdx="0">
    <p:extLst>
      <p:ext uri="{19B8F6BF-5375-455C-9EA6-DF929625EA0E}">
        <p15:presenceInfo xmlns:p15="http://schemas.microsoft.com/office/powerpoint/2012/main" userId="16354a378d52700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EFF1E5"/>
    <a:srgbClr val="445171"/>
    <a:srgbClr val="F6C344"/>
    <a:srgbClr val="405228"/>
    <a:srgbClr val="B0803A"/>
    <a:srgbClr val="FAD000"/>
    <a:srgbClr val="406260"/>
    <a:srgbClr val="704884"/>
    <a:srgbClr val="28B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9" autoAdjust="0"/>
    <p:restoredTop sz="94660"/>
  </p:normalViewPr>
  <p:slideViewPr>
    <p:cSldViewPr snapToGrid="0">
      <p:cViewPr varScale="1">
        <p:scale>
          <a:sx n="94" d="100"/>
          <a:sy n="94" d="100"/>
        </p:scale>
        <p:origin x="57" y="-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E19A2A7-C6C9-460E-A9CE-ABB4FF270D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BC41E95-4759-47A8-9E3A-CACCAED1A8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0F390-070A-45E0-81F8-11B33E1BFC0A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F40DA8-BE22-4027-81F2-E60850B04A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275DA6-21E6-4DD6-B8F8-A0AD0BACE9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E6A4D-4F41-41E1-8B38-37E91085C1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4450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78620-A1EC-49BA-91EC-505D100CEE2F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67B44-B5F0-40BA-96F4-5317FC0F42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62630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363B3-FAE1-4B6C-B04F-71CDA25519BE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>
                <a:solidFill>
                  <a:srgbClr val="4D4D4D"/>
                </a:solidFill>
                <a:latin typeface="-apple-system"/>
              </a:rPr>
              <a:t>第</a:t>
            </a:r>
            <a:r>
              <a:rPr lang="en-US" altLang="zh-CN">
                <a:solidFill>
                  <a:srgbClr val="4D4D4D"/>
                </a:solidFill>
                <a:latin typeface="-apple-system"/>
              </a:rPr>
              <a:t>‹#›</a:t>
            </a:r>
            <a:r>
              <a:rPr lang="zh-CN" altLang="en-US">
                <a:solidFill>
                  <a:srgbClr val="4D4D4D"/>
                </a:solidFill>
                <a:latin typeface="-apple-system"/>
              </a:rPr>
              <a:t>页</a:t>
            </a:r>
            <a:r>
              <a:rPr lang="en-US" altLang="zh-CN">
                <a:solidFill>
                  <a:srgbClr val="4D4D4D"/>
                </a:solidFill>
                <a:latin typeface="-apple-system"/>
              </a:rPr>
              <a:t>/</a:t>
            </a:r>
            <a:r>
              <a:rPr lang="zh-CN" altLang="en-US">
                <a:solidFill>
                  <a:srgbClr val="4D4D4D"/>
                </a:solidFill>
                <a:latin typeface="-apple-system"/>
              </a:rPr>
              <a:t>共</a:t>
            </a:r>
            <a:r>
              <a:rPr lang="en-US" altLang="zh-CN">
                <a:solidFill>
                  <a:srgbClr val="4D4D4D"/>
                </a:solidFill>
                <a:latin typeface="-apple-system"/>
              </a:rPr>
              <a:t>11</a:t>
            </a:r>
            <a:r>
              <a:rPr lang="zh-CN" altLang="en-US">
                <a:solidFill>
                  <a:srgbClr val="4D4D4D"/>
                </a:solidFill>
                <a:latin typeface="-apple-system"/>
              </a:rPr>
              <a:t>页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EFE18-1285-4575-9A63-57A31F8048A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>
                <a:solidFill>
                  <a:srgbClr val="4D4D4D"/>
                </a:solidFill>
                <a:latin typeface="-apple-system"/>
              </a:rPr>
              <a:t>第</a:t>
            </a:r>
            <a:r>
              <a:rPr lang="en-US" altLang="zh-CN">
                <a:solidFill>
                  <a:srgbClr val="4D4D4D"/>
                </a:solidFill>
                <a:latin typeface="-apple-system"/>
              </a:rPr>
              <a:t>‹#›</a:t>
            </a:r>
            <a:r>
              <a:rPr lang="zh-CN" altLang="en-US">
                <a:solidFill>
                  <a:srgbClr val="4D4D4D"/>
                </a:solidFill>
                <a:latin typeface="-apple-system"/>
              </a:rPr>
              <a:t>页</a:t>
            </a:r>
            <a:r>
              <a:rPr lang="en-US" altLang="zh-CN">
                <a:solidFill>
                  <a:srgbClr val="4D4D4D"/>
                </a:solidFill>
                <a:latin typeface="-apple-system"/>
              </a:rPr>
              <a:t>/</a:t>
            </a:r>
            <a:r>
              <a:rPr lang="zh-CN" altLang="en-US">
                <a:solidFill>
                  <a:srgbClr val="4D4D4D"/>
                </a:solidFill>
                <a:latin typeface="-apple-system"/>
              </a:rPr>
              <a:t>共</a:t>
            </a:r>
            <a:r>
              <a:rPr lang="en-US" altLang="zh-CN">
                <a:solidFill>
                  <a:srgbClr val="4D4D4D"/>
                </a:solidFill>
                <a:latin typeface="-apple-system"/>
              </a:rPr>
              <a:t>11</a:t>
            </a:r>
            <a:r>
              <a:rPr lang="zh-CN" altLang="en-US">
                <a:solidFill>
                  <a:srgbClr val="4D4D4D"/>
                </a:solidFill>
                <a:latin typeface="-apple-system"/>
              </a:rPr>
              <a:t>页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77389AE0-802F-9551-609C-6F28071B6A80}"/>
              </a:ext>
            </a:extLst>
          </p:cNvPr>
          <p:cNvSpPr/>
          <p:nvPr/>
        </p:nvSpPr>
        <p:spPr>
          <a:xfrm>
            <a:off x="0" y="4191000"/>
            <a:ext cx="12192000" cy="4191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6512508-2573-BBF6-1B54-06CD27C22991}"/>
              </a:ext>
            </a:extLst>
          </p:cNvPr>
          <p:cNvSpPr/>
          <p:nvPr/>
        </p:nvSpPr>
        <p:spPr>
          <a:xfrm>
            <a:off x="0" y="1905000"/>
            <a:ext cx="12192000" cy="228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FDCA72F-042E-AE27-D8C2-3163481FA48D}"/>
              </a:ext>
            </a:extLst>
          </p:cNvPr>
          <p:cNvSpPr txBox="1"/>
          <p:nvPr/>
        </p:nvSpPr>
        <p:spPr>
          <a:xfrm>
            <a:off x="267999" y="2170837"/>
            <a:ext cx="116560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Construction and testing of the LLRF test platform for the 1.0 GeV linear accelerator of Wuhan Advanced Light Source Research Center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17E7531-5E82-7A8C-1FA8-073E31AC7988}"/>
              </a:ext>
            </a:extLst>
          </p:cNvPr>
          <p:cNvSpPr txBox="1"/>
          <p:nvPr/>
        </p:nvSpPr>
        <p:spPr>
          <a:xfrm>
            <a:off x="2475507" y="4922271"/>
            <a:ext cx="7240986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ln w="0"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Presenter: Yue Hongwei</a:t>
            </a:r>
          </a:p>
          <a:p>
            <a:pPr algn="ctr">
              <a:lnSpc>
                <a:spcPct val="150000"/>
              </a:lnSpc>
            </a:pPr>
            <a:r>
              <a:rPr lang="en-US" altLang="zh-CN" dirty="0">
                <a:ln w="0"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Supervisor: </a:t>
            </a:r>
            <a:r>
              <a:rPr lang="en-US" altLang="zh-CN" dirty="0" err="1">
                <a:ln w="0"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Nie</a:t>
            </a:r>
            <a:r>
              <a:rPr lang="en-US" altLang="zh-CN" dirty="0">
                <a:ln w="0"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dirty="0" err="1">
                <a:ln w="0"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Yuancun</a:t>
            </a:r>
            <a:endParaRPr lang="en-US" altLang="zh-CN" dirty="0">
              <a:ln w="0"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ln w="0"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Wuhan Advanced Light Source Research Center</a:t>
            </a:r>
            <a:endParaRPr lang="zh-CN" altLang="en-US" dirty="0">
              <a:ln w="0"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C449CA6-2F87-40FA-9BC2-4942B820C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3" y="226610"/>
            <a:ext cx="5760000" cy="82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60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77"/>
    </mc:Choice>
    <mc:Fallback>
      <p:transition spd="slow" advTm="2077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D3C6087-BACE-4201-892B-2CF75E1E2D7B}"/>
              </a:ext>
            </a:extLst>
          </p:cNvPr>
          <p:cNvCxnSpPr>
            <a:cxnSpLocks/>
          </p:cNvCxnSpPr>
          <p:nvPr/>
        </p:nvCxnSpPr>
        <p:spPr>
          <a:xfrm flipV="1">
            <a:off x="390000" y="684000"/>
            <a:ext cx="114120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43A14E-25C6-4F85-B135-AFB5251BB1E1}"/>
              </a:ext>
            </a:extLst>
          </p:cNvPr>
          <p:cNvGrpSpPr/>
          <p:nvPr/>
        </p:nvGrpSpPr>
        <p:grpSpPr>
          <a:xfrm>
            <a:off x="390000" y="128772"/>
            <a:ext cx="404400" cy="404400"/>
            <a:chOff x="205273" y="143069"/>
            <a:chExt cx="404400" cy="4044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73A4BC2-29F1-426C-AED9-D8BD6C1D328E}"/>
                </a:ext>
              </a:extLst>
            </p:cNvPr>
            <p:cNvSpPr/>
            <p:nvPr/>
          </p:nvSpPr>
          <p:spPr>
            <a:xfrm>
              <a:off x="205273" y="143069"/>
              <a:ext cx="329682" cy="331115"/>
            </a:xfrm>
            <a:prstGeom prst="rect">
              <a:avLst/>
            </a:prstGeom>
            <a:solidFill>
              <a:srgbClr val="5B9B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298FC81-7159-432F-A66E-881E4055ECE9}"/>
                </a:ext>
              </a:extLst>
            </p:cNvPr>
            <p:cNvSpPr/>
            <p:nvPr/>
          </p:nvSpPr>
          <p:spPr>
            <a:xfrm>
              <a:off x="357673" y="295469"/>
              <a:ext cx="252000" cy="252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833C42A-FAF8-4BC1-B539-4C3037E8E492}"/>
              </a:ext>
            </a:extLst>
          </p:cNvPr>
          <p:cNvSpPr txBox="1"/>
          <p:nvPr/>
        </p:nvSpPr>
        <p:spPr>
          <a:xfrm>
            <a:off x="852944" y="69362"/>
            <a:ext cx="692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3.2 Low Level RF Control System Test</a:t>
            </a:r>
            <a:endParaRPr lang="zh-CN" alt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1F07731-F83A-433D-B691-444191781C2E}"/>
              </a:ext>
            </a:extLst>
          </p:cNvPr>
          <p:cNvGrpSpPr/>
          <p:nvPr/>
        </p:nvGrpSpPr>
        <p:grpSpPr>
          <a:xfrm>
            <a:off x="520813" y="2958665"/>
            <a:ext cx="11357588" cy="646331"/>
            <a:chOff x="1151818" y="5089745"/>
            <a:chExt cx="11357588" cy="646331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1225969-23B9-4C19-8079-E50B5F579C1D}"/>
                </a:ext>
              </a:extLst>
            </p:cNvPr>
            <p:cNvSpPr txBox="1"/>
            <p:nvPr/>
          </p:nvSpPr>
          <p:spPr>
            <a:xfrm>
              <a:off x="8840330" y="5089745"/>
              <a:ext cx="36690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Amplitude and phase measurement resolution(RMS)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FD8F74E-2691-4107-B26A-1FE7CB1603B8}"/>
                </a:ext>
              </a:extLst>
            </p:cNvPr>
            <p:cNvSpPr txBox="1"/>
            <p:nvPr/>
          </p:nvSpPr>
          <p:spPr>
            <a:xfrm>
              <a:off x="5524974" y="5228244"/>
              <a:ext cx="17679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Output Power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8C6AAB16-CC1F-4BAB-9818-D8731F352E5E}"/>
                </a:ext>
              </a:extLst>
            </p:cNvPr>
            <p:cNvSpPr txBox="1"/>
            <p:nvPr/>
          </p:nvSpPr>
          <p:spPr>
            <a:xfrm>
              <a:off x="1151818" y="5228244"/>
              <a:ext cx="26112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Operating Frequency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3CA2275-4DB9-4264-A28A-C2AFB7BDD2F0}"/>
              </a:ext>
            </a:extLst>
          </p:cNvPr>
          <p:cNvGrpSpPr/>
          <p:nvPr/>
        </p:nvGrpSpPr>
        <p:grpSpPr>
          <a:xfrm>
            <a:off x="294667" y="1146035"/>
            <a:ext cx="11602666" cy="1800000"/>
            <a:chOff x="412081" y="987625"/>
            <a:chExt cx="11602666" cy="180000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78936386-1162-42A6-9B7F-8AE210DC5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" t="1920" r="-625" b="9293"/>
            <a:stretch/>
          </p:blipFill>
          <p:spPr>
            <a:xfrm>
              <a:off x="412081" y="987625"/>
              <a:ext cx="3604072" cy="18000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67756C9-82C8-4D1B-8799-B99C0C643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335" b="17838"/>
            <a:stretch/>
          </p:blipFill>
          <p:spPr>
            <a:xfrm>
              <a:off x="8158033" y="987625"/>
              <a:ext cx="3856714" cy="1800000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76E08703-598C-4F3C-BE49-CBCD2FA5F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22" b="22632"/>
            <a:stretch/>
          </p:blipFill>
          <p:spPr>
            <a:xfrm>
              <a:off x="4016153" y="987625"/>
              <a:ext cx="4141880" cy="1800000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BE6509D2-A1EF-4E3B-8BDB-65C45D6B01E1}"/>
              </a:ext>
            </a:extLst>
          </p:cNvPr>
          <p:cNvGrpSpPr/>
          <p:nvPr/>
        </p:nvGrpSpPr>
        <p:grpSpPr>
          <a:xfrm>
            <a:off x="37200" y="3742331"/>
            <a:ext cx="12117600" cy="1800000"/>
            <a:chOff x="54785" y="3088680"/>
            <a:chExt cx="12117600" cy="1800000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24574041-DC50-42CE-9FE8-29D167B5F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674" t="33436" r="15466" b="33127"/>
            <a:stretch/>
          </p:blipFill>
          <p:spPr>
            <a:xfrm>
              <a:off x="7459708" y="3088680"/>
              <a:ext cx="4712677" cy="1800000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EAA0970-8451-4012-821E-76E9D0937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6" t="10765" r="4006" b="15586"/>
            <a:stretch/>
          </p:blipFill>
          <p:spPr>
            <a:xfrm>
              <a:off x="54785" y="3088680"/>
              <a:ext cx="3600005" cy="18000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5B8B403-F446-4845-BD90-1F8632CF7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5118" y="3088680"/>
              <a:ext cx="3202965" cy="1800000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0A6D3F4-0C06-4D6F-9269-F839B4FFD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4742" y="3088680"/>
              <a:ext cx="3202965" cy="1800000"/>
            </a:xfrm>
            <a:prstGeom prst="rect">
              <a:avLst/>
            </a:prstGeom>
          </p:spPr>
        </p:pic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519AB15-2D66-4352-B0A5-D93AD9AC735C}"/>
              </a:ext>
            </a:extLst>
          </p:cNvPr>
          <p:cNvGrpSpPr/>
          <p:nvPr/>
        </p:nvGrpSpPr>
        <p:grpSpPr>
          <a:xfrm>
            <a:off x="88142" y="5745327"/>
            <a:ext cx="12015716" cy="646331"/>
            <a:chOff x="328684" y="5333697"/>
            <a:chExt cx="12015716" cy="646331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C0ACBBE-A683-4FDE-9920-1020F2F6F50C}"/>
                </a:ext>
              </a:extLst>
            </p:cNvPr>
            <p:cNvSpPr txBox="1"/>
            <p:nvPr/>
          </p:nvSpPr>
          <p:spPr>
            <a:xfrm>
              <a:off x="328684" y="5333697"/>
              <a:ext cx="372263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Amplitude and Phase stability with solid-state amplifier(RMS)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F2C535A-F78C-480D-8EBD-6478A9C48416}"/>
                </a:ext>
              </a:extLst>
            </p:cNvPr>
            <p:cNvSpPr txBox="1"/>
            <p:nvPr/>
          </p:nvSpPr>
          <p:spPr>
            <a:xfrm>
              <a:off x="4103996" y="5333697"/>
              <a:ext cx="26414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Reflection protection response time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6ACA3E2-3AAC-45DC-9155-4EE4B62D47FF}"/>
                </a:ext>
              </a:extLst>
            </p:cNvPr>
            <p:cNvSpPr txBox="1"/>
            <p:nvPr/>
          </p:nvSpPr>
          <p:spPr>
            <a:xfrm>
              <a:off x="7017467" y="5333697"/>
              <a:ext cx="320296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Timing trigger adjustment resolution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DE25707-F850-40D1-8142-3B03306E010A}"/>
                </a:ext>
              </a:extLst>
            </p:cNvPr>
            <p:cNvSpPr txBox="1"/>
            <p:nvPr/>
          </p:nvSpPr>
          <p:spPr>
            <a:xfrm>
              <a:off x="10245693" y="5333697"/>
              <a:ext cx="209870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Channel isolation degree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7664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79"/>
    </mc:Choice>
    <mc:Fallback>
      <p:transition spd="slow" advTm="3337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D3C6087-BACE-4201-892B-2CF75E1E2D7B}"/>
              </a:ext>
            </a:extLst>
          </p:cNvPr>
          <p:cNvCxnSpPr>
            <a:cxnSpLocks/>
          </p:cNvCxnSpPr>
          <p:nvPr/>
        </p:nvCxnSpPr>
        <p:spPr>
          <a:xfrm flipV="1">
            <a:off x="390000" y="684000"/>
            <a:ext cx="114120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43A14E-25C6-4F85-B135-AFB5251BB1E1}"/>
              </a:ext>
            </a:extLst>
          </p:cNvPr>
          <p:cNvGrpSpPr/>
          <p:nvPr/>
        </p:nvGrpSpPr>
        <p:grpSpPr>
          <a:xfrm>
            <a:off x="390000" y="128772"/>
            <a:ext cx="404400" cy="404400"/>
            <a:chOff x="205273" y="143069"/>
            <a:chExt cx="404400" cy="4044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73A4BC2-29F1-426C-AED9-D8BD6C1D328E}"/>
                </a:ext>
              </a:extLst>
            </p:cNvPr>
            <p:cNvSpPr/>
            <p:nvPr/>
          </p:nvSpPr>
          <p:spPr>
            <a:xfrm>
              <a:off x="205273" y="143069"/>
              <a:ext cx="329682" cy="331115"/>
            </a:xfrm>
            <a:prstGeom prst="rect">
              <a:avLst/>
            </a:prstGeom>
            <a:solidFill>
              <a:srgbClr val="5B9B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298FC81-7159-432F-A66E-881E4055ECE9}"/>
                </a:ext>
              </a:extLst>
            </p:cNvPr>
            <p:cNvSpPr/>
            <p:nvPr/>
          </p:nvSpPr>
          <p:spPr>
            <a:xfrm>
              <a:off x="357673" y="295469"/>
              <a:ext cx="252000" cy="252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833C42A-FAF8-4BC1-B539-4C3037E8E492}"/>
              </a:ext>
            </a:extLst>
          </p:cNvPr>
          <p:cNvSpPr txBox="1"/>
          <p:nvPr/>
        </p:nvSpPr>
        <p:spPr>
          <a:xfrm>
            <a:off x="852945" y="69362"/>
            <a:ext cx="8741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3.3 Timing and Signal Distribution System Test</a:t>
            </a:r>
            <a:endParaRPr lang="zh-CN" alt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68608A80-27D9-48C2-B8BE-1BDE4CDA22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179031"/>
              </p:ext>
            </p:extLst>
          </p:nvPr>
        </p:nvGraphicFramePr>
        <p:xfrm>
          <a:off x="5773199" y="2968283"/>
          <a:ext cx="5411095" cy="367818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918888">
                  <a:extLst>
                    <a:ext uri="{9D8B030D-6E8A-4147-A177-3AD203B41FA5}">
                      <a16:colId xmlns:a16="http://schemas.microsoft.com/office/drawing/2014/main" val="45699242"/>
                    </a:ext>
                  </a:extLst>
                </a:gridCol>
                <a:gridCol w="1492207">
                  <a:extLst>
                    <a:ext uri="{9D8B030D-6E8A-4147-A177-3AD203B41FA5}">
                      <a16:colId xmlns:a16="http://schemas.microsoft.com/office/drawing/2014/main" val="3834474308"/>
                    </a:ext>
                  </a:extLst>
                </a:gridCol>
              </a:tblGrid>
              <a:tr h="341986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7439229"/>
                  </a:ext>
                </a:extLst>
              </a:tr>
              <a:tr h="547176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Shake Of Timing Output Signal Relative To Rf Reference Input Signal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≤7ps</a:t>
                      </a:r>
                      <a:endParaRPr lang="zh-CN" alt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487136"/>
                  </a:ext>
                </a:extLst>
              </a:tr>
              <a:tr h="315762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Timing Output Signal Rising Edge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≤0.7ns</a:t>
                      </a:r>
                      <a:endParaRPr lang="zh-CN" alt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1453847"/>
                  </a:ext>
                </a:extLst>
              </a:tr>
              <a:tr h="410070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5ps Delay Time Precision Adjustment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2585919"/>
                  </a:ext>
                </a:extLst>
              </a:tr>
              <a:tr h="481160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 / 20 Event Clock Precision Adjustment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CN" alt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5619571"/>
                  </a:ext>
                </a:extLst>
              </a:tr>
              <a:tr h="481160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Event Clock Precision Adjustment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zh-CN" alt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611262"/>
                  </a:ext>
                </a:extLst>
              </a:tr>
              <a:tr h="547176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Phase Jitter Of The Output Of The Signal Distribution Receiver</a:t>
                      </a:r>
                      <a:endParaRPr lang="zh-CN" alt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≤0.01</a:t>
                      </a: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6150412"/>
                  </a:ext>
                </a:extLst>
              </a:tr>
              <a:tr h="547176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Drift Of Signal Distribution Receiver Output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84020263"/>
                  </a:ext>
                </a:extLst>
              </a:tr>
            </a:tbl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352DC7F3-80D0-480C-BF02-FA081DBB3EEA}"/>
              </a:ext>
            </a:extLst>
          </p:cNvPr>
          <p:cNvSpPr txBox="1"/>
          <p:nvPr/>
        </p:nvSpPr>
        <p:spPr>
          <a:xfrm>
            <a:off x="390000" y="803942"/>
            <a:ext cx="11412000" cy="2062103"/>
          </a:xfrm>
          <a:prstGeom prst="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Timing and Signal Distribution System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Function : Provides a unified clock reference and trigger signal for linear accelerators.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Performance : </a:t>
            </a:r>
          </a:p>
          <a:p>
            <a:pPr marL="800100" lvl="1" indent="-342900">
              <a:buFont typeface="+mj-ea"/>
              <a:buAutoNum type="circleNumDbPlain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timing device has low signal jitter, stable rising edge, 5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delay time accuracy adjustment, 1 / 20 event clock accuracy adjustment and event clock accuracy adjustment;</a:t>
            </a:r>
          </a:p>
          <a:p>
            <a:pPr marL="800100" lvl="1" indent="-342900">
              <a:buFont typeface="+mj-ea"/>
              <a:buAutoNum type="circleNumDbPlain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signal distribution system needs to ensure low phase jitter and low drift performance.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Test : Timing and signal distribution devices have been cross-tested and meet the design requirements.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454E7B4-3F65-41B5-973C-155EE356C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t="4209" r="5189"/>
          <a:stretch/>
        </p:blipFill>
        <p:spPr>
          <a:xfrm>
            <a:off x="848788" y="2968283"/>
            <a:ext cx="4119985" cy="339031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A2FD56F-6927-49CF-9328-260C9014490D}"/>
              </a:ext>
            </a:extLst>
          </p:cNvPr>
          <p:cNvSpPr txBox="1"/>
          <p:nvPr/>
        </p:nvSpPr>
        <p:spPr>
          <a:xfrm>
            <a:off x="740408" y="6374724"/>
            <a:ext cx="4336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Timing and signal distribution system </a:t>
            </a:r>
            <a:r>
              <a:rPr lang="zh-CN" altLang="en-US" sz="1600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diagram</a:t>
            </a:r>
          </a:p>
        </p:txBody>
      </p:sp>
    </p:spTree>
    <p:extLst>
      <p:ext uri="{BB962C8B-B14F-4D97-AF65-F5344CB8AC3E}">
        <p14:creationId xmlns:p14="http://schemas.microsoft.com/office/powerpoint/2010/main" val="372837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095"/>
    </mc:Choice>
    <mc:Fallback>
      <p:transition spd="slow" advTm="14709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D3C6087-BACE-4201-892B-2CF75E1E2D7B}"/>
              </a:ext>
            </a:extLst>
          </p:cNvPr>
          <p:cNvCxnSpPr>
            <a:cxnSpLocks/>
          </p:cNvCxnSpPr>
          <p:nvPr/>
        </p:nvCxnSpPr>
        <p:spPr>
          <a:xfrm flipV="1">
            <a:off x="390000" y="684000"/>
            <a:ext cx="114120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43A14E-25C6-4F85-B135-AFB5251BB1E1}"/>
              </a:ext>
            </a:extLst>
          </p:cNvPr>
          <p:cNvGrpSpPr/>
          <p:nvPr/>
        </p:nvGrpSpPr>
        <p:grpSpPr>
          <a:xfrm>
            <a:off x="390000" y="128772"/>
            <a:ext cx="404400" cy="404400"/>
            <a:chOff x="205273" y="143069"/>
            <a:chExt cx="404400" cy="4044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73A4BC2-29F1-426C-AED9-D8BD6C1D328E}"/>
                </a:ext>
              </a:extLst>
            </p:cNvPr>
            <p:cNvSpPr/>
            <p:nvPr/>
          </p:nvSpPr>
          <p:spPr>
            <a:xfrm>
              <a:off x="205273" y="143069"/>
              <a:ext cx="329682" cy="331115"/>
            </a:xfrm>
            <a:prstGeom prst="rect">
              <a:avLst/>
            </a:prstGeom>
            <a:solidFill>
              <a:srgbClr val="5B9B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298FC81-7159-432F-A66E-881E4055ECE9}"/>
                </a:ext>
              </a:extLst>
            </p:cNvPr>
            <p:cNvSpPr/>
            <p:nvPr/>
          </p:nvSpPr>
          <p:spPr>
            <a:xfrm>
              <a:off x="357673" y="295469"/>
              <a:ext cx="252000" cy="252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833C42A-FAF8-4BC1-B539-4C3037E8E492}"/>
              </a:ext>
            </a:extLst>
          </p:cNvPr>
          <p:cNvSpPr txBox="1"/>
          <p:nvPr/>
        </p:nvSpPr>
        <p:spPr>
          <a:xfrm>
            <a:off x="852945" y="69362"/>
            <a:ext cx="8741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3.3 Timing and Signal Distribution System Test</a:t>
            </a:r>
            <a:endParaRPr lang="zh-CN" alt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904ABF7-F645-4B87-A45C-24E524DE352B}"/>
              </a:ext>
            </a:extLst>
          </p:cNvPr>
          <p:cNvGrpSpPr/>
          <p:nvPr/>
        </p:nvGrpSpPr>
        <p:grpSpPr>
          <a:xfrm>
            <a:off x="305122" y="995261"/>
            <a:ext cx="11581756" cy="2160000"/>
            <a:chOff x="220244" y="1103566"/>
            <a:chExt cx="11581756" cy="21600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DFD7C27-C676-4BF2-B692-9CFDD3FEF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244" y="1103566"/>
              <a:ext cx="3843559" cy="2160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4EFFEDC-F514-45A1-BAAE-2A21658AC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343" y="1103566"/>
              <a:ext cx="3843559" cy="21600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E97EDFE-B74E-400F-8C33-C529EE630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8441" y="1103566"/>
              <a:ext cx="3843559" cy="2160000"/>
            </a:xfrm>
            <a:prstGeom prst="rect">
              <a:avLst/>
            </a:prstGeom>
          </p:spPr>
        </p:pic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44F24F43-881E-4B61-A342-2F8031CE91D1}"/>
              </a:ext>
            </a:extLst>
          </p:cNvPr>
          <p:cNvGrpSpPr/>
          <p:nvPr/>
        </p:nvGrpSpPr>
        <p:grpSpPr>
          <a:xfrm>
            <a:off x="305122" y="3898710"/>
            <a:ext cx="11581756" cy="2160000"/>
            <a:chOff x="390000" y="3776017"/>
            <a:chExt cx="11581756" cy="2160000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116FC208-BE9E-446E-8DBD-06BEA8AD61C1}"/>
                </a:ext>
              </a:extLst>
            </p:cNvPr>
            <p:cNvGrpSpPr/>
            <p:nvPr/>
          </p:nvGrpSpPr>
          <p:grpSpPr>
            <a:xfrm>
              <a:off x="390000" y="3776017"/>
              <a:ext cx="8476065" cy="2160000"/>
              <a:chOff x="170438" y="3798072"/>
              <a:chExt cx="8476065" cy="2160000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9D36ADCD-5FDD-4901-9BB7-EE2206D56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438" y="3798072"/>
                <a:ext cx="3843559" cy="2160000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8BA877E3-A153-4E98-BD95-E4B6E2AB58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0437" y="3798072"/>
                <a:ext cx="4956066" cy="2160000"/>
              </a:xfrm>
              <a:prstGeom prst="rect">
                <a:avLst/>
              </a:prstGeom>
            </p:spPr>
          </p:pic>
        </p:grp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E684FDE9-2488-49CF-B340-D7C5E5FB9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71756" y="3776017"/>
              <a:ext cx="3600000" cy="2160000"/>
            </a:xfrm>
            <a:prstGeom prst="rect">
              <a:avLst/>
            </a:prstGeom>
          </p:spPr>
        </p:pic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58A06823-BCD0-4AD3-98DF-BE54F8902C0A}"/>
              </a:ext>
            </a:extLst>
          </p:cNvPr>
          <p:cNvGrpSpPr/>
          <p:nvPr/>
        </p:nvGrpSpPr>
        <p:grpSpPr>
          <a:xfrm>
            <a:off x="417206" y="3242231"/>
            <a:ext cx="11202711" cy="646332"/>
            <a:chOff x="1151818" y="5089744"/>
            <a:chExt cx="11202711" cy="646332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2FD601F2-04B7-44E0-8E30-718B19ADEB42}"/>
                </a:ext>
              </a:extLst>
            </p:cNvPr>
            <p:cNvSpPr txBox="1"/>
            <p:nvPr/>
          </p:nvSpPr>
          <p:spPr>
            <a:xfrm>
              <a:off x="9153535" y="5089744"/>
              <a:ext cx="320099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 / 20 event clock precision adjustment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BE0858A3-89CC-446F-8BCB-CE8C8779C752}"/>
                </a:ext>
              </a:extLst>
            </p:cNvPr>
            <p:cNvSpPr txBox="1"/>
            <p:nvPr/>
          </p:nvSpPr>
          <p:spPr>
            <a:xfrm>
              <a:off x="5356159" y="5089745"/>
              <a:ext cx="292144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5ps delay time precision adjustment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020ADBF9-122D-4FB4-98FE-A7D9B44A1C23}"/>
                </a:ext>
              </a:extLst>
            </p:cNvPr>
            <p:cNvSpPr txBox="1"/>
            <p:nvPr/>
          </p:nvSpPr>
          <p:spPr>
            <a:xfrm>
              <a:off x="1151818" y="5089745"/>
              <a:ext cx="30544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Timing device phase jitter and rising edge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31BED0E-D22C-4961-908F-0AD5F0DA7A45}"/>
              </a:ext>
            </a:extLst>
          </p:cNvPr>
          <p:cNvGrpSpPr/>
          <p:nvPr/>
        </p:nvGrpSpPr>
        <p:grpSpPr>
          <a:xfrm>
            <a:off x="663396" y="6086846"/>
            <a:ext cx="11272943" cy="646331"/>
            <a:chOff x="1398008" y="5089745"/>
            <a:chExt cx="11272943" cy="646331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5A670E25-6A3A-4C9B-81E2-A8B9AED24278}"/>
                </a:ext>
              </a:extLst>
            </p:cNvPr>
            <p:cNvSpPr txBox="1"/>
            <p:nvPr/>
          </p:nvSpPr>
          <p:spPr>
            <a:xfrm>
              <a:off x="5300277" y="5089745"/>
              <a:ext cx="325394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Phase drift of signal distribution receiver output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7C7714B0-A067-4CA1-874B-7EE94B5D78CE}"/>
                </a:ext>
              </a:extLst>
            </p:cNvPr>
            <p:cNvSpPr txBox="1"/>
            <p:nvPr/>
          </p:nvSpPr>
          <p:spPr>
            <a:xfrm>
              <a:off x="8899222" y="5089745"/>
              <a:ext cx="377172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The phase jitter of the output of the signal distribution receiver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F62BBA65-B5FD-499A-BA1E-783DF7D73D95}"/>
                </a:ext>
              </a:extLst>
            </p:cNvPr>
            <p:cNvSpPr txBox="1"/>
            <p:nvPr/>
          </p:nvSpPr>
          <p:spPr>
            <a:xfrm>
              <a:off x="1398008" y="5089745"/>
              <a:ext cx="26112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Event clock precision adjustment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60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8"/>
    </mc:Choice>
    <mc:Fallback>
      <p:transition spd="slow" advTm="104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D3C6087-BACE-4201-892B-2CF75E1E2D7B}"/>
              </a:ext>
            </a:extLst>
          </p:cNvPr>
          <p:cNvCxnSpPr>
            <a:cxnSpLocks/>
          </p:cNvCxnSpPr>
          <p:nvPr/>
        </p:nvCxnSpPr>
        <p:spPr>
          <a:xfrm flipV="1">
            <a:off x="390000" y="684000"/>
            <a:ext cx="114120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43A14E-25C6-4F85-B135-AFB5251BB1E1}"/>
              </a:ext>
            </a:extLst>
          </p:cNvPr>
          <p:cNvGrpSpPr/>
          <p:nvPr/>
        </p:nvGrpSpPr>
        <p:grpSpPr>
          <a:xfrm>
            <a:off x="390000" y="128772"/>
            <a:ext cx="404400" cy="404400"/>
            <a:chOff x="205273" y="143069"/>
            <a:chExt cx="404400" cy="4044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73A4BC2-29F1-426C-AED9-D8BD6C1D328E}"/>
                </a:ext>
              </a:extLst>
            </p:cNvPr>
            <p:cNvSpPr/>
            <p:nvPr/>
          </p:nvSpPr>
          <p:spPr>
            <a:xfrm>
              <a:off x="205273" y="143069"/>
              <a:ext cx="329682" cy="331115"/>
            </a:xfrm>
            <a:prstGeom prst="rect">
              <a:avLst/>
            </a:prstGeom>
            <a:solidFill>
              <a:srgbClr val="5B9B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298FC81-7159-432F-A66E-881E4055ECE9}"/>
                </a:ext>
              </a:extLst>
            </p:cNvPr>
            <p:cNvSpPr/>
            <p:nvPr/>
          </p:nvSpPr>
          <p:spPr>
            <a:xfrm>
              <a:off x="357673" y="295469"/>
              <a:ext cx="252000" cy="252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833C42A-FAF8-4BC1-B539-4C3037E8E492}"/>
              </a:ext>
            </a:extLst>
          </p:cNvPr>
          <p:cNvSpPr txBox="1"/>
          <p:nvPr/>
        </p:nvSpPr>
        <p:spPr>
          <a:xfrm>
            <a:off x="852945" y="69362"/>
            <a:ext cx="8663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Summary and Prospect of LLRF Test Platform</a:t>
            </a:r>
            <a:endParaRPr lang="zh-CN" alt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6E39A8A-0C94-4782-BBA9-05C94607BADC}"/>
              </a:ext>
            </a:extLst>
          </p:cNvPr>
          <p:cNvGrpSpPr/>
          <p:nvPr/>
        </p:nvGrpSpPr>
        <p:grpSpPr>
          <a:xfrm>
            <a:off x="1168218" y="1387650"/>
            <a:ext cx="9855565" cy="2031325"/>
            <a:chOff x="3389904" y="1891003"/>
            <a:chExt cx="8965235" cy="2031325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7F265E97-6961-4C6E-A809-914936A6D3A1}"/>
                </a:ext>
              </a:extLst>
            </p:cNvPr>
            <p:cNvSpPr txBox="1"/>
            <p:nvPr/>
          </p:nvSpPr>
          <p:spPr>
            <a:xfrm>
              <a:off x="3545201" y="1891003"/>
              <a:ext cx="8809938" cy="2031325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altLang="zh-CN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buAutoNum type="arabicPeriod"/>
              </a:pPr>
              <a:r>
                <a:rPr lang="en-US" altLang="zh-CN" dirty="0"/>
                <a:t>The test platform has been successfully built, and the individual and joint tests of S-band solid-state amplifier, low-level control system and timing and signal distribution system have been completed.  </a:t>
              </a:r>
            </a:p>
            <a:p>
              <a:pPr marL="342900" indent="-342900">
                <a:buAutoNum type="arabicPeriod"/>
              </a:pPr>
              <a:r>
                <a:rPr lang="en-US" altLang="zh-CN" dirty="0"/>
                <a:t>The system construction, debugging and optimization methods have been mastered, and it has the ability to support the subsequent accelerator operation.</a:t>
              </a:r>
              <a:endParaRPr lang="zh-CN" altLang="en-US" dirty="0"/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DE501CB6-95F1-4EE1-A8D8-19B326DA6ED3}"/>
                </a:ext>
              </a:extLst>
            </p:cNvPr>
            <p:cNvGrpSpPr/>
            <p:nvPr/>
          </p:nvGrpSpPr>
          <p:grpSpPr>
            <a:xfrm>
              <a:off x="3389904" y="2009192"/>
              <a:ext cx="2174605" cy="590938"/>
              <a:chOff x="3389904" y="2009192"/>
              <a:chExt cx="2174605" cy="590938"/>
            </a:xfrm>
          </p:grpSpPr>
          <p:sp>
            <p:nvSpPr>
              <p:cNvPr id="18" name="矩形: 单圆角 17">
                <a:extLst>
                  <a:ext uri="{FF2B5EF4-FFF2-40B4-BE49-F238E27FC236}">
                    <a16:creationId xmlns:a16="http://schemas.microsoft.com/office/drawing/2014/main" id="{0391D9E0-6D8B-41DD-9D6F-896A4A317259}"/>
                  </a:ext>
                </a:extLst>
              </p:cNvPr>
              <p:cNvSpPr/>
              <p:nvPr/>
            </p:nvSpPr>
            <p:spPr>
              <a:xfrm>
                <a:off x="3389904" y="2009192"/>
                <a:ext cx="2174605" cy="391886"/>
              </a:xfrm>
              <a:prstGeom prst="round1Rect">
                <a:avLst>
                  <a:gd name="adj" fmla="val 50000"/>
                </a:avLst>
              </a:prstGeom>
              <a:solidFill>
                <a:srgbClr val="5B9BD5"/>
              </a:solidFill>
              <a:ln>
                <a:solidFill>
                  <a:srgbClr val="00A1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Summary</a:t>
                </a:r>
                <a:endParaRPr lang="zh-CN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直角三角形 18">
                <a:extLst>
                  <a:ext uri="{FF2B5EF4-FFF2-40B4-BE49-F238E27FC236}">
                    <a16:creationId xmlns:a16="http://schemas.microsoft.com/office/drawing/2014/main" id="{5A695A99-9278-4E97-8B73-764CF6AEB78D}"/>
                  </a:ext>
                </a:extLst>
              </p:cNvPr>
              <p:cNvSpPr/>
              <p:nvPr/>
            </p:nvSpPr>
            <p:spPr>
              <a:xfrm rot="10800000">
                <a:off x="3389905" y="2401077"/>
                <a:ext cx="155296" cy="199053"/>
              </a:xfrm>
              <a:prstGeom prst="rtTriangle">
                <a:avLst/>
              </a:prstGeom>
              <a:solidFill>
                <a:srgbClr val="5B9BD5"/>
              </a:solidFill>
              <a:ln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9707556-A0FE-4A5C-8991-51204D947EE1}"/>
              </a:ext>
            </a:extLst>
          </p:cNvPr>
          <p:cNvGrpSpPr/>
          <p:nvPr/>
        </p:nvGrpSpPr>
        <p:grpSpPr>
          <a:xfrm>
            <a:off x="1168218" y="3904648"/>
            <a:ext cx="9855565" cy="2031325"/>
            <a:chOff x="3389904" y="1891003"/>
            <a:chExt cx="8965235" cy="2031325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EC283A1-74AC-4D55-88A8-B01914A3FAAD}"/>
                </a:ext>
              </a:extLst>
            </p:cNvPr>
            <p:cNvSpPr txBox="1"/>
            <p:nvPr/>
          </p:nvSpPr>
          <p:spPr>
            <a:xfrm>
              <a:off x="3545201" y="1891003"/>
              <a:ext cx="8809938" cy="2031325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altLang="zh-CN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US" altLang="zh-CN" dirty="0"/>
                <a:t>Upgrade the test platform to achieve joint debugging and performance verification with the klystron ; 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altLang="zh-CN" dirty="0"/>
                <a:t>Optimize and upgrade the hardware and software of the platform ; 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altLang="zh-CN" dirty="0"/>
                <a:t>It provides a reliable experimental verification platform for linear accelerator and free electron laser LLRF systems.</a:t>
              </a:r>
              <a:endParaRPr lang="zh-CN" altLang="en-US" dirty="0"/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0A31D347-32BE-4C44-8026-F2299FB44056}"/>
                </a:ext>
              </a:extLst>
            </p:cNvPr>
            <p:cNvGrpSpPr/>
            <p:nvPr/>
          </p:nvGrpSpPr>
          <p:grpSpPr>
            <a:xfrm>
              <a:off x="3389904" y="2009192"/>
              <a:ext cx="2174605" cy="590938"/>
              <a:chOff x="3389904" y="2009192"/>
              <a:chExt cx="2174605" cy="590938"/>
            </a:xfrm>
          </p:grpSpPr>
          <p:sp>
            <p:nvSpPr>
              <p:cNvPr id="23" name="矩形: 单圆角 22">
                <a:extLst>
                  <a:ext uri="{FF2B5EF4-FFF2-40B4-BE49-F238E27FC236}">
                    <a16:creationId xmlns:a16="http://schemas.microsoft.com/office/drawing/2014/main" id="{F5B18310-8944-438E-BA0E-EE51E335A495}"/>
                  </a:ext>
                </a:extLst>
              </p:cNvPr>
              <p:cNvSpPr/>
              <p:nvPr/>
            </p:nvSpPr>
            <p:spPr>
              <a:xfrm>
                <a:off x="3389904" y="2009192"/>
                <a:ext cx="2174605" cy="391886"/>
              </a:xfrm>
              <a:prstGeom prst="round1Rect">
                <a:avLst>
                  <a:gd name="adj" fmla="val 50000"/>
                </a:avLst>
              </a:prstGeom>
              <a:solidFill>
                <a:srgbClr val="5B9BD5"/>
              </a:solidFill>
              <a:ln>
                <a:solidFill>
                  <a:srgbClr val="00A1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Prospect</a:t>
                </a:r>
                <a:endParaRPr lang="zh-CN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直角三角形 23">
                <a:extLst>
                  <a:ext uri="{FF2B5EF4-FFF2-40B4-BE49-F238E27FC236}">
                    <a16:creationId xmlns:a16="http://schemas.microsoft.com/office/drawing/2014/main" id="{E644A008-DE7F-4BDD-A916-0D2ACDBFFE90}"/>
                  </a:ext>
                </a:extLst>
              </p:cNvPr>
              <p:cNvSpPr/>
              <p:nvPr/>
            </p:nvSpPr>
            <p:spPr>
              <a:xfrm rot="10800000">
                <a:off x="3389905" y="2401077"/>
                <a:ext cx="155296" cy="199053"/>
              </a:xfrm>
              <a:prstGeom prst="rtTriangle">
                <a:avLst/>
              </a:prstGeom>
              <a:solidFill>
                <a:srgbClr val="5B9BD5"/>
              </a:solidFill>
              <a:ln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881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99"/>
    </mc:Choice>
    <mc:Fallback>
      <p:transition spd="slow" advTm="5939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D3F016B-3F2F-4CE6-879A-FB45352FA824}"/>
              </a:ext>
            </a:extLst>
          </p:cNvPr>
          <p:cNvGrpSpPr/>
          <p:nvPr/>
        </p:nvGrpSpPr>
        <p:grpSpPr>
          <a:xfrm>
            <a:off x="0" y="2076450"/>
            <a:ext cx="12192000" cy="2705100"/>
            <a:chOff x="0" y="1905000"/>
            <a:chExt cx="12192000" cy="2705100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7389AE0-802F-9551-609C-6F28071B6A80}"/>
                </a:ext>
              </a:extLst>
            </p:cNvPr>
            <p:cNvSpPr/>
            <p:nvPr/>
          </p:nvSpPr>
          <p:spPr>
            <a:xfrm>
              <a:off x="0" y="4191000"/>
              <a:ext cx="12192000" cy="419100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6512508-2573-BBF6-1B54-06CD27C22991}"/>
                </a:ext>
              </a:extLst>
            </p:cNvPr>
            <p:cNvSpPr/>
            <p:nvPr/>
          </p:nvSpPr>
          <p:spPr>
            <a:xfrm>
              <a:off x="0" y="1905000"/>
              <a:ext cx="12192000" cy="2286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1FDCA72F-042E-AE27-D8C2-3163481FA48D}"/>
                </a:ext>
              </a:extLst>
            </p:cNvPr>
            <p:cNvSpPr txBox="1"/>
            <p:nvPr/>
          </p:nvSpPr>
          <p:spPr>
            <a:xfrm>
              <a:off x="1779499" y="2586335"/>
              <a:ext cx="86330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 dirty="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Thanks for your attention!</a:t>
              </a:r>
              <a:endParaRPr lang="zh-CN" altLang="en-US" sz="5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3354269-5D45-4919-97B9-4AD66687B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3" y="226610"/>
            <a:ext cx="5760000" cy="82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"/>
    </mc:Choice>
    <mc:Fallback xmlns="">
      <p:transition spd="slow" advTm="65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11B65C3-EDA2-A9C1-246B-E7A40F3FBF95}"/>
              </a:ext>
            </a:extLst>
          </p:cNvPr>
          <p:cNvSpPr txBox="1"/>
          <p:nvPr/>
        </p:nvSpPr>
        <p:spPr>
          <a:xfrm>
            <a:off x="755608" y="1195849"/>
            <a:ext cx="25209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zh-CN" altLang="en-US" sz="4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BA8A99D-9812-8949-EEEB-3A6D7913DD91}"/>
              </a:ext>
            </a:extLst>
          </p:cNvPr>
          <p:cNvSpPr txBox="1"/>
          <p:nvPr/>
        </p:nvSpPr>
        <p:spPr>
          <a:xfrm>
            <a:off x="2116225" y="2497629"/>
            <a:ext cx="7959550" cy="334784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 of 1.0 GeV Linear Accelerator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Overall Design of LLRF Test Platform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3.1 S-band Solid-state Amplifier Test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3.2 Low Level RF Control System Test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3.3 Timing and Signal Distribution System Test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Summary and Prospect of LLRF Test Platform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CF0DECE-9F06-A746-E52C-0DD6E81AAB43}"/>
              </a:ext>
            </a:extLst>
          </p:cNvPr>
          <p:cNvSpPr/>
          <p:nvPr/>
        </p:nvSpPr>
        <p:spPr>
          <a:xfrm>
            <a:off x="0" y="0"/>
            <a:ext cx="12192000" cy="64804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B9BD5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80A6878-5D07-A6FA-B95B-FBC0E51D0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245" y="24972"/>
            <a:ext cx="4298744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9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06"/>
    </mc:Choice>
    <mc:Fallback>
      <p:transition spd="slow" advTm="1910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D3C6087-BACE-4201-892B-2CF75E1E2D7B}"/>
              </a:ext>
            </a:extLst>
          </p:cNvPr>
          <p:cNvCxnSpPr>
            <a:cxnSpLocks/>
          </p:cNvCxnSpPr>
          <p:nvPr/>
        </p:nvCxnSpPr>
        <p:spPr>
          <a:xfrm flipV="1">
            <a:off x="390000" y="684000"/>
            <a:ext cx="114120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43A14E-25C6-4F85-B135-AFB5251BB1E1}"/>
              </a:ext>
            </a:extLst>
          </p:cNvPr>
          <p:cNvGrpSpPr/>
          <p:nvPr/>
        </p:nvGrpSpPr>
        <p:grpSpPr>
          <a:xfrm>
            <a:off x="390000" y="128772"/>
            <a:ext cx="404400" cy="404400"/>
            <a:chOff x="205273" y="143069"/>
            <a:chExt cx="404400" cy="4044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73A4BC2-29F1-426C-AED9-D8BD6C1D328E}"/>
                </a:ext>
              </a:extLst>
            </p:cNvPr>
            <p:cNvSpPr/>
            <p:nvPr/>
          </p:nvSpPr>
          <p:spPr>
            <a:xfrm>
              <a:off x="205273" y="143069"/>
              <a:ext cx="329682" cy="331115"/>
            </a:xfrm>
            <a:prstGeom prst="rect">
              <a:avLst/>
            </a:prstGeom>
            <a:solidFill>
              <a:srgbClr val="5B9B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298FC81-7159-432F-A66E-881E4055ECE9}"/>
                </a:ext>
              </a:extLst>
            </p:cNvPr>
            <p:cNvSpPr/>
            <p:nvPr/>
          </p:nvSpPr>
          <p:spPr>
            <a:xfrm>
              <a:off x="357673" y="295469"/>
              <a:ext cx="252000" cy="252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833C42A-FAF8-4BC1-B539-4C3037E8E492}"/>
              </a:ext>
            </a:extLst>
          </p:cNvPr>
          <p:cNvSpPr txBox="1"/>
          <p:nvPr/>
        </p:nvSpPr>
        <p:spPr>
          <a:xfrm>
            <a:off x="852945" y="69362"/>
            <a:ext cx="883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 of 1.0 GeV Linear Accelerator</a:t>
            </a:r>
            <a:endParaRPr lang="zh-CN" alt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885B466-4573-4556-8543-1A24A402FB1D}"/>
              </a:ext>
            </a:extLst>
          </p:cNvPr>
          <p:cNvGrpSpPr/>
          <p:nvPr/>
        </p:nvGrpSpPr>
        <p:grpSpPr>
          <a:xfrm>
            <a:off x="6073883" y="959383"/>
            <a:ext cx="5646876" cy="3510922"/>
            <a:chOff x="2441322" y="670976"/>
            <a:chExt cx="7714034" cy="3756786"/>
          </a:xfrm>
        </p:grpSpPr>
        <p:sp>
          <p:nvSpPr>
            <p:cNvPr id="27" name="椭圆 6">
              <a:extLst>
                <a:ext uri="{FF2B5EF4-FFF2-40B4-BE49-F238E27FC236}">
                  <a16:creationId xmlns:a16="http://schemas.microsoft.com/office/drawing/2014/main" id="{0EC1C961-6C05-4E16-BD21-5E5021246D3C}"/>
                </a:ext>
              </a:extLst>
            </p:cNvPr>
            <p:cNvSpPr/>
            <p:nvPr/>
          </p:nvSpPr>
          <p:spPr>
            <a:xfrm>
              <a:off x="3652297" y="1143821"/>
              <a:ext cx="5367107" cy="2944565"/>
            </a:xfrm>
            <a:prstGeom prst="ellipse">
              <a:avLst/>
            </a:prstGeom>
            <a:noFill/>
            <a:ln w="12700" cap="flat" cmpd="sng" algn="ctr">
              <a:solidFill>
                <a:srgbClr val="00B050"/>
              </a:solidFill>
              <a:prstDash val="lgDash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41AAD5"/>
                </a:solidFill>
                <a:effectLst>
                  <a:innerShdw blurRad="63500" dist="50800" dir="16200000">
                    <a:prstClr val="black">
                      <a:alpha val="3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39242476-089C-4559-8A17-EF2E384502C9}"/>
                </a:ext>
              </a:extLst>
            </p:cNvPr>
            <p:cNvSpPr/>
            <p:nvPr/>
          </p:nvSpPr>
          <p:spPr>
            <a:xfrm>
              <a:off x="3457027" y="3510168"/>
              <a:ext cx="2333819" cy="917594"/>
            </a:xfrm>
            <a:prstGeom prst="ellipse">
              <a:avLst/>
            </a:prstGeom>
            <a:solidFill>
              <a:srgbClr val="185D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Advanced Materials Modification</a:t>
              </a:r>
              <a:endPara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343E527E-FF4C-43B1-BB63-AC1025BB0C5E}"/>
                </a:ext>
              </a:extLst>
            </p:cNvPr>
            <p:cNvSpPr/>
            <p:nvPr/>
          </p:nvSpPr>
          <p:spPr>
            <a:xfrm>
              <a:off x="4667438" y="2171964"/>
              <a:ext cx="3485766" cy="88828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1.0GeV</a:t>
              </a:r>
              <a:r>
                <a:rPr lang="zh-CN" altLang="en-US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LINAC</a:t>
              </a:r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3C2412D-33CC-418B-92B9-9A5A863FCBDA}"/>
                </a:ext>
              </a:extLst>
            </p:cNvPr>
            <p:cNvSpPr/>
            <p:nvPr/>
          </p:nvSpPr>
          <p:spPr>
            <a:xfrm>
              <a:off x="2441322" y="1698508"/>
              <a:ext cx="2290010" cy="917595"/>
            </a:xfrm>
            <a:prstGeom prst="ellipse">
              <a:avLst/>
            </a:prstGeom>
            <a:solidFill>
              <a:srgbClr val="185D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Medical Applications</a:t>
              </a:r>
              <a:r>
                <a:rPr lang="zh-CN" altLang="en-US" sz="14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，</a:t>
              </a:r>
              <a:r>
                <a:rPr lang="en-US" altLang="zh-CN" sz="14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FLASH</a:t>
              </a: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B86DB0FC-BE24-43AB-941F-5098B6E9E17E}"/>
                </a:ext>
              </a:extLst>
            </p:cNvPr>
            <p:cNvSpPr/>
            <p:nvPr/>
          </p:nvSpPr>
          <p:spPr>
            <a:xfrm>
              <a:off x="5458953" y="670976"/>
              <a:ext cx="2270701" cy="888281"/>
            </a:xfrm>
            <a:prstGeom prst="ellipse">
              <a:avLst/>
            </a:prstGeom>
            <a:solidFill>
              <a:srgbClr val="185D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High-Energy Electron Imaging</a:t>
              </a:r>
              <a:endPara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83148C4E-02D6-4BAA-89A5-0C61F5666EE7}"/>
                </a:ext>
              </a:extLst>
            </p:cNvPr>
            <p:cNvSpPr/>
            <p:nvPr/>
          </p:nvSpPr>
          <p:spPr>
            <a:xfrm>
              <a:off x="7894196" y="1656762"/>
              <a:ext cx="2261160" cy="959341"/>
            </a:xfrm>
            <a:prstGeom prst="ellipse">
              <a:avLst/>
            </a:prstGeom>
            <a:solidFill>
              <a:srgbClr val="185D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Advanced Acceleration</a:t>
              </a:r>
              <a:endPara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290EC1C8-8E0E-4D7E-B2FB-C77AFA95982C}"/>
                </a:ext>
              </a:extLst>
            </p:cNvPr>
            <p:cNvSpPr/>
            <p:nvPr/>
          </p:nvSpPr>
          <p:spPr>
            <a:xfrm>
              <a:off x="7053448" y="3510167"/>
              <a:ext cx="2759617" cy="917595"/>
            </a:xfrm>
            <a:prstGeom prst="ellipse">
              <a:avLst/>
            </a:prstGeom>
            <a:solidFill>
              <a:srgbClr val="185D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Laser Inverse Compton Scattering</a:t>
              </a:r>
              <a:endPara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id="{45E6A1A6-28C9-4A32-99F1-F7EA8C530F30}"/>
              </a:ext>
            </a:extLst>
          </p:cNvPr>
          <p:cNvSpPr/>
          <p:nvPr/>
        </p:nvSpPr>
        <p:spPr>
          <a:xfrm>
            <a:off x="240741" y="4868301"/>
            <a:ext cx="11710519" cy="16312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Motivation: </a:t>
            </a:r>
            <a:r>
              <a:rPr lang="en-US" altLang="zh-CN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multipurpose 1.0 GeV electron beam application research platform / future 1.5 GeV injector of the WALS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（</a:t>
            </a:r>
            <a:r>
              <a:rPr lang="en-US" altLang="zh-CN" b="1" i="0" dirty="0">
                <a:solidFill>
                  <a:srgbClr val="2429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high-energy electron beams have many potential applications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2900" indent="-342900" algn="just">
              <a:lnSpc>
                <a:spcPts val="3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Extensive efforts have been made in physical design, technical study, and the mass production of 1.0 GeV components (with an investment exceeding 100 million RMB)</a:t>
            </a:r>
            <a:endParaRPr lang="zh-CN" altLang="en-US" dirty="0">
              <a:solidFill>
                <a:srgbClr val="24292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81BFE08-EE77-492A-98BE-CB65760034D2}"/>
              </a:ext>
            </a:extLst>
          </p:cNvPr>
          <p:cNvGrpSpPr/>
          <p:nvPr/>
        </p:nvGrpSpPr>
        <p:grpSpPr>
          <a:xfrm>
            <a:off x="203982" y="959383"/>
            <a:ext cx="5841202" cy="3488441"/>
            <a:chOff x="106390" y="1013197"/>
            <a:chExt cx="5938794" cy="3434627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8DA66F81-0C2D-4E5C-A3A0-43B0CCA1ECE1}"/>
                </a:ext>
              </a:extLst>
            </p:cNvPr>
            <p:cNvGrpSpPr/>
            <p:nvPr/>
          </p:nvGrpSpPr>
          <p:grpSpPr>
            <a:xfrm>
              <a:off x="106390" y="1013197"/>
              <a:ext cx="5938794" cy="3434627"/>
              <a:chOff x="189520" y="971632"/>
              <a:chExt cx="5938794" cy="3434627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E5CFFFF7-3103-4FD9-92EA-FB9FE1F55F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33193"/>
              <a:stretch>
                <a:fillRect/>
              </a:stretch>
            </p:blipFill>
            <p:spPr>
              <a:xfrm>
                <a:off x="501827" y="1372948"/>
                <a:ext cx="5626487" cy="3033311"/>
              </a:xfrm>
              <a:prstGeom prst="rect">
                <a:avLst/>
              </a:prstGeom>
            </p:spPr>
          </p:pic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2EDD5417-BD11-4AF8-8BC6-912A4F00DC2B}"/>
                  </a:ext>
                </a:extLst>
              </p:cNvPr>
              <p:cNvSpPr txBox="1"/>
              <p:nvPr/>
            </p:nvSpPr>
            <p:spPr>
              <a:xfrm>
                <a:off x="365302" y="1615157"/>
                <a:ext cx="3172397" cy="36363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08D99DFE-8571-4482-A656-A1CD64963542}"/>
                  </a:ext>
                </a:extLst>
              </p:cNvPr>
              <p:cNvSpPr/>
              <p:nvPr/>
            </p:nvSpPr>
            <p:spPr>
              <a:xfrm>
                <a:off x="427362" y="1097565"/>
                <a:ext cx="3004456" cy="398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1.0GeV LINAC</a:t>
                </a: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F4EDED79-3A2E-4AA1-8184-347AE4473D7D}"/>
                  </a:ext>
                </a:extLst>
              </p:cNvPr>
              <p:cNvSpPr/>
              <p:nvPr/>
            </p:nvSpPr>
            <p:spPr>
              <a:xfrm>
                <a:off x="189520" y="2077080"/>
                <a:ext cx="309400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b="0" i="0" dirty="0">
                    <a:solidFill>
                      <a:srgbClr val="24292F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The Starting Point of the Light Source</a:t>
                </a:r>
                <a:endParaRPr lang="zh-CN" altLang="en-US" sz="2000" b="1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CC62CBE7-8AA5-414E-B1B8-2B6B9BC437CD}"/>
                  </a:ext>
                </a:extLst>
              </p:cNvPr>
              <p:cNvSpPr txBox="1"/>
              <p:nvPr/>
            </p:nvSpPr>
            <p:spPr>
              <a:xfrm>
                <a:off x="2781914" y="973473"/>
                <a:ext cx="2553335" cy="3683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C7C1689C-9F79-4922-B1F6-8D0A5FBB3F65}"/>
                  </a:ext>
                </a:extLst>
              </p:cNvPr>
              <p:cNvSpPr txBox="1"/>
              <p:nvPr/>
            </p:nvSpPr>
            <p:spPr>
              <a:xfrm>
                <a:off x="2821120" y="971632"/>
                <a:ext cx="2912110" cy="4108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Application Platform</a:t>
                </a:r>
              </a:p>
            </p:txBody>
          </p:sp>
        </p:grp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C73FF0B6-B0D3-4151-A040-417D55804890}"/>
                </a:ext>
              </a:extLst>
            </p:cNvPr>
            <p:cNvSpPr/>
            <p:nvPr/>
          </p:nvSpPr>
          <p:spPr>
            <a:xfrm>
              <a:off x="450851" y="1730374"/>
              <a:ext cx="758824" cy="2860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Gun</a:t>
              </a:r>
              <a:endPara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915574CF-282D-4D2C-806F-049B0297FDE1}"/>
                </a:ext>
              </a:extLst>
            </p:cNvPr>
            <p:cNvSpPr/>
            <p:nvPr/>
          </p:nvSpPr>
          <p:spPr>
            <a:xfrm>
              <a:off x="1449883" y="1730374"/>
              <a:ext cx="1170349" cy="2860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LINAC</a:t>
              </a:r>
              <a:endPara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23678F47-E820-46C6-B5C4-6F3CC886E032}"/>
                </a:ext>
              </a:extLst>
            </p:cNvPr>
            <p:cNvSpPr/>
            <p:nvPr/>
          </p:nvSpPr>
          <p:spPr>
            <a:xfrm>
              <a:off x="3831531" y="2729604"/>
              <a:ext cx="1615577" cy="292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 Ring</a:t>
              </a:r>
              <a:endPara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809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31"/>
    </mc:Choice>
    <mc:Fallback>
      <p:transition spd="slow" advTm="5893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D3C6087-BACE-4201-892B-2CF75E1E2D7B}"/>
              </a:ext>
            </a:extLst>
          </p:cNvPr>
          <p:cNvCxnSpPr>
            <a:cxnSpLocks/>
          </p:cNvCxnSpPr>
          <p:nvPr/>
        </p:nvCxnSpPr>
        <p:spPr>
          <a:xfrm flipV="1">
            <a:off x="390000" y="684000"/>
            <a:ext cx="114120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43A14E-25C6-4F85-B135-AFB5251BB1E1}"/>
              </a:ext>
            </a:extLst>
          </p:cNvPr>
          <p:cNvGrpSpPr/>
          <p:nvPr/>
        </p:nvGrpSpPr>
        <p:grpSpPr>
          <a:xfrm>
            <a:off x="390000" y="128772"/>
            <a:ext cx="404400" cy="404400"/>
            <a:chOff x="205273" y="143069"/>
            <a:chExt cx="404400" cy="4044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73A4BC2-29F1-426C-AED9-D8BD6C1D328E}"/>
                </a:ext>
              </a:extLst>
            </p:cNvPr>
            <p:cNvSpPr/>
            <p:nvPr/>
          </p:nvSpPr>
          <p:spPr>
            <a:xfrm>
              <a:off x="205273" y="143069"/>
              <a:ext cx="329682" cy="331115"/>
            </a:xfrm>
            <a:prstGeom prst="rect">
              <a:avLst/>
            </a:prstGeom>
            <a:solidFill>
              <a:srgbClr val="5B9B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298FC81-7159-432F-A66E-881E4055ECE9}"/>
                </a:ext>
              </a:extLst>
            </p:cNvPr>
            <p:cNvSpPr/>
            <p:nvPr/>
          </p:nvSpPr>
          <p:spPr>
            <a:xfrm>
              <a:off x="357673" y="295469"/>
              <a:ext cx="252000" cy="252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833C42A-FAF8-4BC1-B539-4C3037E8E492}"/>
              </a:ext>
            </a:extLst>
          </p:cNvPr>
          <p:cNvSpPr txBox="1"/>
          <p:nvPr/>
        </p:nvSpPr>
        <p:spPr>
          <a:xfrm>
            <a:off x="852945" y="69362"/>
            <a:ext cx="8347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 of 1.0 GeV Linear Accelerator</a:t>
            </a:r>
            <a:endParaRPr lang="zh-CN" alt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0E5C601-4688-4564-86CE-EEF7B2630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07" y="1805606"/>
            <a:ext cx="7578141" cy="2175456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3395E929-BF35-4710-B995-6A5DF7C2C556}"/>
              </a:ext>
            </a:extLst>
          </p:cNvPr>
          <p:cNvSpPr txBox="1"/>
          <p:nvPr/>
        </p:nvSpPr>
        <p:spPr>
          <a:xfrm>
            <a:off x="3184515" y="4027511"/>
            <a:ext cx="18819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kern="1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1600" kern="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onceptual design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78F22DB-1956-47B7-A157-9BBA4CEB3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t="7131" r="808" b="19378"/>
          <a:stretch/>
        </p:blipFill>
        <p:spPr>
          <a:xfrm>
            <a:off x="336407" y="4412514"/>
            <a:ext cx="7578141" cy="199551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BB79CB9A-3FD0-4ABF-BEF7-8599C7175A6A}"/>
              </a:ext>
            </a:extLst>
          </p:cNvPr>
          <p:cNvSpPr txBox="1"/>
          <p:nvPr/>
        </p:nvSpPr>
        <p:spPr>
          <a:xfrm>
            <a:off x="3426596" y="6454478"/>
            <a:ext cx="1397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kern="100" dirty="0">
                <a:latin typeface="Arial" panose="020B0604020202020204" pitchFamily="34" charset="0"/>
                <a:cs typeface="Arial" panose="020B0604020202020204" pitchFamily="34" charset="0"/>
              </a:rPr>
              <a:t>LINAC tunnel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5192846E-0E66-4771-8D21-D183707E6B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885219"/>
              </p:ext>
            </p:extLst>
          </p:nvPr>
        </p:nvGraphicFramePr>
        <p:xfrm>
          <a:off x="7963320" y="1858945"/>
          <a:ext cx="3964073" cy="450651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611683">
                  <a:extLst>
                    <a:ext uri="{9D8B030D-6E8A-4147-A177-3AD203B41FA5}">
                      <a16:colId xmlns:a16="http://schemas.microsoft.com/office/drawing/2014/main" val="45699242"/>
                    </a:ext>
                  </a:extLst>
                </a:gridCol>
                <a:gridCol w="1352390">
                  <a:extLst>
                    <a:ext uri="{9D8B030D-6E8A-4147-A177-3AD203B41FA5}">
                      <a16:colId xmlns:a16="http://schemas.microsoft.com/office/drawing/2014/main" val="3834474308"/>
                    </a:ext>
                  </a:extLst>
                </a:gridCol>
              </a:tblGrid>
              <a:tr h="63091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000" b="1" kern="1200" dirty="0">
                          <a:solidFill>
                            <a:schemeClr val="lt1"/>
                          </a:solidFill>
                          <a:effectLst/>
                        </a:rPr>
                        <a:t>Parameters</a:t>
                      </a:r>
                      <a:endParaRPr lang="zh-CN" altLang="zh-CN" sz="20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2000" kern="100" dirty="0">
                          <a:effectLst/>
                        </a:rPr>
                        <a:t>Values</a:t>
                      </a:r>
                      <a:endParaRPr lang="en-US" altLang="zh-CN" sz="200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7439229"/>
                  </a:ext>
                </a:extLst>
              </a:tr>
              <a:tr h="630912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Energy</a:t>
                      </a:r>
                      <a:endParaRPr lang="en-US" altLang="zh-CN" sz="160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00" dirty="0">
                          <a:effectLst/>
                        </a:rPr>
                        <a:t>1.0 </a:t>
                      </a:r>
                      <a:r>
                        <a:rPr lang="en-US" altLang="zh-CN" sz="1600" kern="100" dirty="0">
                          <a:effectLst/>
                        </a:rPr>
                        <a:t>GeV</a:t>
                      </a:r>
                      <a:endParaRPr lang="zh-CN" altLang="zh-CN" sz="160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487136"/>
                  </a:ext>
                </a:extLst>
              </a:tr>
              <a:tr h="630912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Energy Spread</a:t>
                      </a:r>
                      <a:r>
                        <a:rPr lang="zh-CN" sz="1600" kern="100" dirty="0">
                          <a:effectLst/>
                        </a:rPr>
                        <a:t>（</a:t>
                      </a:r>
                      <a:r>
                        <a:rPr lang="en-US" sz="1600" kern="100" dirty="0">
                          <a:effectLst/>
                        </a:rPr>
                        <a:t>RMS</a:t>
                      </a:r>
                      <a:r>
                        <a:rPr lang="zh-CN" sz="1600" kern="100" dirty="0">
                          <a:effectLst/>
                        </a:rPr>
                        <a:t>）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sz="1600" kern="100" dirty="0">
                          <a:effectLst/>
                        </a:rPr>
                        <a:t>≤1%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1453847"/>
                  </a:ext>
                </a:extLst>
              </a:tr>
              <a:tr h="7210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effectLst/>
                        </a:rPr>
                        <a:t>Normalized Emittance</a:t>
                      </a:r>
                      <a:r>
                        <a:rPr lang="zh-CN" altLang="zh-CN" sz="1600" kern="100" dirty="0">
                          <a:effectLst/>
                        </a:rPr>
                        <a:t>（</a:t>
                      </a:r>
                      <a:r>
                        <a:rPr lang="en-US" altLang="zh-CN" sz="1600" kern="100" dirty="0">
                          <a:effectLst/>
                        </a:rPr>
                        <a:t>RMS</a:t>
                      </a:r>
                      <a:r>
                        <a:rPr lang="zh-CN" altLang="zh-CN" sz="1600" kern="100" dirty="0">
                          <a:effectLst/>
                        </a:rPr>
                        <a:t>）</a:t>
                      </a:r>
                      <a:endParaRPr lang="zh-CN" altLang="zh-CN" sz="1600" b="1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sz="1600" kern="100" dirty="0">
                          <a:effectLst/>
                        </a:rPr>
                        <a:t>≤50 </a:t>
                      </a:r>
                      <a:r>
                        <a:rPr lang="en-US" altLang="zh-CN" sz="1600" kern="100" dirty="0" err="1">
                          <a:effectLst/>
                        </a:rPr>
                        <a:t>mm·mrad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611262"/>
                  </a:ext>
                </a:extLst>
              </a:tr>
              <a:tr h="6309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effectLst/>
                        </a:rPr>
                        <a:t>Bunch Charge</a:t>
                      </a:r>
                      <a:endParaRPr lang="zh-CN" altLang="zh-CN" sz="1600" b="1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1-2 </a:t>
                      </a:r>
                      <a:r>
                        <a:rPr lang="en-US" altLang="zh-CN" sz="1600" kern="100" dirty="0" err="1">
                          <a:effectLst/>
                        </a:rPr>
                        <a:t>nC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6150412"/>
                  </a:ext>
                </a:extLst>
              </a:tr>
              <a:tr h="630912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Macro Pulse Repetition Frequency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10 </a:t>
                      </a:r>
                      <a:r>
                        <a:rPr lang="en-US" altLang="zh-CN" sz="1600" kern="100" dirty="0">
                          <a:effectLst/>
                        </a:rPr>
                        <a:t>Hz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84020263"/>
                  </a:ext>
                </a:extLst>
              </a:tr>
              <a:tr h="6309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effectLst/>
                        </a:rPr>
                        <a:t>Micro-pulse Repetition Frequency</a:t>
                      </a:r>
                      <a:endParaRPr lang="zh-CN" altLang="zh-CN" sz="1600" b="1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500 </a:t>
                      </a:r>
                      <a:r>
                        <a:rPr lang="en-US" altLang="zh-CN" sz="1600" kern="100" dirty="0">
                          <a:effectLst/>
                        </a:rPr>
                        <a:t>MHz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6777645"/>
                  </a:ext>
                </a:extLst>
              </a:tr>
            </a:tbl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07B8B764-69D5-4B90-93F6-B340AAAA4FB5}"/>
              </a:ext>
            </a:extLst>
          </p:cNvPr>
          <p:cNvSpPr txBox="1"/>
          <p:nvPr/>
        </p:nvSpPr>
        <p:spPr>
          <a:xfrm>
            <a:off x="594794" y="899991"/>
            <a:ext cx="1100241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zh-CN" kern="100" dirty="0">
                <a:latin typeface="Arial" panose="020B0604020202020204" pitchFamily="34" charset="0"/>
                <a:cs typeface="Arial" panose="020B0604020202020204" pitchFamily="34" charset="0"/>
              </a:rPr>
              <a:t>        From 2021 to 2023, the physical design, the project CDR (conceptual design report) and TDR (technical design report) were completed successively.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75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620"/>
    </mc:Choice>
    <mc:Fallback>
      <p:transition spd="slow" advTm="8562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D3C6087-BACE-4201-892B-2CF75E1E2D7B}"/>
              </a:ext>
            </a:extLst>
          </p:cNvPr>
          <p:cNvCxnSpPr>
            <a:cxnSpLocks/>
          </p:cNvCxnSpPr>
          <p:nvPr/>
        </p:nvCxnSpPr>
        <p:spPr>
          <a:xfrm flipV="1">
            <a:off x="390000" y="684000"/>
            <a:ext cx="114120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43A14E-25C6-4F85-B135-AFB5251BB1E1}"/>
              </a:ext>
            </a:extLst>
          </p:cNvPr>
          <p:cNvGrpSpPr/>
          <p:nvPr/>
        </p:nvGrpSpPr>
        <p:grpSpPr>
          <a:xfrm>
            <a:off x="390000" y="128772"/>
            <a:ext cx="404400" cy="404400"/>
            <a:chOff x="205273" y="143069"/>
            <a:chExt cx="404400" cy="4044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73A4BC2-29F1-426C-AED9-D8BD6C1D328E}"/>
                </a:ext>
              </a:extLst>
            </p:cNvPr>
            <p:cNvSpPr/>
            <p:nvPr/>
          </p:nvSpPr>
          <p:spPr>
            <a:xfrm>
              <a:off x="205273" y="143069"/>
              <a:ext cx="329682" cy="331115"/>
            </a:xfrm>
            <a:prstGeom prst="rect">
              <a:avLst/>
            </a:prstGeom>
            <a:solidFill>
              <a:srgbClr val="5B9B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298FC81-7159-432F-A66E-881E4055ECE9}"/>
                </a:ext>
              </a:extLst>
            </p:cNvPr>
            <p:cNvSpPr/>
            <p:nvPr/>
          </p:nvSpPr>
          <p:spPr>
            <a:xfrm>
              <a:off x="357673" y="295469"/>
              <a:ext cx="252000" cy="252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833C42A-FAF8-4BC1-B539-4C3037E8E492}"/>
              </a:ext>
            </a:extLst>
          </p:cNvPr>
          <p:cNvSpPr txBox="1"/>
          <p:nvPr/>
        </p:nvSpPr>
        <p:spPr>
          <a:xfrm>
            <a:off x="852945" y="69362"/>
            <a:ext cx="836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 of 1.0 GeV Linear Accelerator</a:t>
            </a:r>
            <a:endParaRPr lang="zh-CN" alt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B5DA0416-A709-48D8-B9B6-194DA4BF281E}"/>
              </a:ext>
            </a:extLst>
          </p:cNvPr>
          <p:cNvSpPr txBox="1"/>
          <p:nvPr/>
        </p:nvSpPr>
        <p:spPr>
          <a:xfrm>
            <a:off x="106390" y="6265787"/>
            <a:ext cx="4514192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科技创新，点亮武汉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0B17A909-1493-437C-BD13-69A3D0D45FA3}"/>
              </a:ext>
            </a:extLst>
          </p:cNvPr>
          <p:cNvGrpSpPr/>
          <p:nvPr/>
        </p:nvGrpSpPr>
        <p:grpSpPr>
          <a:xfrm>
            <a:off x="235180" y="2658850"/>
            <a:ext cx="11877890" cy="3629964"/>
            <a:chOff x="235180" y="2284765"/>
            <a:chExt cx="11877890" cy="3629964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BC87F4EE-DCFF-4FE9-B458-B7D7FCD38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9608" y="2310500"/>
              <a:ext cx="2564469" cy="900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9098FF29-EF5E-4A9C-8DFF-BBB7236EA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180" y="2310500"/>
              <a:ext cx="1604228" cy="1620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9113D476-5045-485B-B55B-270298E10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56396" y="2314719"/>
              <a:ext cx="1623163" cy="1620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2A5DB6ED-B0F9-484D-A456-63BB653E9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4315" y="2321244"/>
              <a:ext cx="2474180" cy="1620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04F722A0-D846-4F78-87D9-C08D31CF0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7292" y="3401887"/>
              <a:ext cx="2602922" cy="576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28A1A4D2-9088-40D3-9589-70A66B339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2541" y="4401844"/>
              <a:ext cx="2849797" cy="1512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DC18CFA0-4D54-4AA1-B534-12BA3531A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73776" y="4402729"/>
              <a:ext cx="1820095" cy="1512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30C262EB-042C-401F-9E3B-419A2F0EB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16162" y="4397680"/>
              <a:ext cx="1078842" cy="1512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F3532C45-7B06-4ED6-A92F-960C995E4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36038" y="4367769"/>
              <a:ext cx="1493620" cy="1512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B3780B6D-681B-4B6E-BADA-53029F7B0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17" b="30722"/>
            <a:stretch>
              <a:fillRect/>
            </a:stretch>
          </p:blipFill>
          <p:spPr>
            <a:xfrm>
              <a:off x="8760954" y="2284765"/>
              <a:ext cx="3352116" cy="720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AD313BBC-B22F-4601-9F08-D7E994DD8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0932" y="3096993"/>
              <a:ext cx="884297" cy="900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043563C5-8331-4F11-9EA5-B120A9BBD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53" b="5202"/>
            <a:stretch>
              <a:fillRect/>
            </a:stretch>
          </p:blipFill>
          <p:spPr>
            <a:xfrm>
              <a:off x="10585229" y="3082388"/>
              <a:ext cx="1293221" cy="864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9" name="Picture 2" descr="E:\03R-技术部\01-进行项目\22年项目\22-002\验收\微信图片_20231115170811.png">
              <a:extLst>
                <a:ext uri="{FF2B5EF4-FFF2-40B4-BE49-F238E27FC236}">
                  <a16:creationId xmlns:a16="http://schemas.microsoft.com/office/drawing/2014/main" id="{94004ED1-1C8E-47CA-879F-C34DA9802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4223" y="4397680"/>
              <a:ext cx="2207797" cy="1512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84E002D4-0B64-4DF1-ABD2-2A6D82AF8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984660" y="4377790"/>
              <a:ext cx="1126683" cy="1512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EA6DE523-101E-42ED-B19C-873C9081F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909897" y="3131244"/>
              <a:ext cx="744898" cy="864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6D6111BF-FEB4-4F45-9428-198B32AC3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" r="15266"/>
            <a:stretch>
              <a:fillRect/>
            </a:stretch>
          </p:blipFill>
          <p:spPr>
            <a:xfrm>
              <a:off x="10054750" y="4359456"/>
              <a:ext cx="1133250" cy="1512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562855E2-F436-4245-AE2E-A47FEE1DE7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r="52140"/>
            <a:stretch>
              <a:fillRect/>
            </a:stretch>
          </p:blipFill>
          <p:spPr>
            <a:xfrm>
              <a:off x="11092207" y="4339766"/>
              <a:ext cx="631363" cy="15120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sp>
        <p:nvSpPr>
          <p:cNvPr id="64" name="文本框 63">
            <a:extLst>
              <a:ext uri="{FF2B5EF4-FFF2-40B4-BE49-F238E27FC236}">
                <a16:creationId xmlns:a16="http://schemas.microsoft.com/office/drawing/2014/main" id="{535F3B55-7321-46F9-9134-41AB94FD3E53}"/>
              </a:ext>
            </a:extLst>
          </p:cNvPr>
          <p:cNvSpPr txBox="1"/>
          <p:nvPr/>
        </p:nvSpPr>
        <p:spPr>
          <a:xfrm>
            <a:off x="427361" y="4328699"/>
            <a:ext cx="1179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RF</a:t>
            </a:r>
            <a:r>
              <a:rPr lang="zh-CN" altLang="en-US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gun</a:t>
            </a:r>
            <a:r>
              <a:rPr lang="zh-CN" altLang="en-US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21E72F7F-9D43-4168-A662-118AA8F357BE}"/>
              </a:ext>
            </a:extLst>
          </p:cNvPr>
          <p:cNvSpPr txBox="1"/>
          <p:nvPr/>
        </p:nvSpPr>
        <p:spPr>
          <a:xfrm>
            <a:off x="1500927" y="4381274"/>
            <a:ext cx="29992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Photocathode production</a:t>
            </a:r>
            <a:r>
              <a:rPr lang="zh-CN" altLang="en-US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3AE3A27A-CB9B-4761-AA09-6C7451BF8538}"/>
              </a:ext>
            </a:extLst>
          </p:cNvPr>
          <p:cNvSpPr txBox="1"/>
          <p:nvPr/>
        </p:nvSpPr>
        <p:spPr>
          <a:xfrm>
            <a:off x="4163140" y="4357907"/>
            <a:ext cx="17623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Driver laser</a:t>
            </a:r>
            <a:endParaRPr lang="zh-CN" altLang="en-US" sz="1600" b="1" kern="1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8A18DBCA-ECE7-4C0A-B1AE-7D09E33E1BC9}"/>
              </a:ext>
            </a:extLst>
          </p:cNvPr>
          <p:cNvSpPr txBox="1"/>
          <p:nvPr/>
        </p:nvSpPr>
        <p:spPr>
          <a:xfrm>
            <a:off x="6096000" y="4374378"/>
            <a:ext cx="65754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Dual-feed accelerator tube</a:t>
            </a:r>
            <a:endParaRPr lang="zh-CN" altLang="en-US" sz="1600" b="1" kern="1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973D4C48-400F-4340-83C3-7A1CCC974827}"/>
              </a:ext>
            </a:extLst>
          </p:cNvPr>
          <p:cNvSpPr txBox="1"/>
          <p:nvPr/>
        </p:nvSpPr>
        <p:spPr>
          <a:xfrm>
            <a:off x="9217601" y="4376675"/>
            <a:ext cx="35356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Thermionic components</a:t>
            </a:r>
            <a:endParaRPr lang="zh-CN" altLang="en-US" sz="1600" b="1" kern="1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BCB0E2D1-9828-406B-A8CE-C479C74994DE}"/>
              </a:ext>
            </a:extLst>
          </p:cNvPr>
          <p:cNvSpPr txBox="1"/>
          <p:nvPr/>
        </p:nvSpPr>
        <p:spPr>
          <a:xfrm>
            <a:off x="2679234" y="6447404"/>
            <a:ext cx="6394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High-voltage pulse modulator</a:t>
            </a:r>
            <a:endParaRPr lang="zh-CN" altLang="en-US" sz="1600" b="1" kern="1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A0F78C6F-4A8B-450A-A1C5-DE27D76855DC}"/>
              </a:ext>
            </a:extLst>
          </p:cNvPr>
          <p:cNvSpPr txBox="1"/>
          <p:nvPr/>
        </p:nvSpPr>
        <p:spPr>
          <a:xfrm>
            <a:off x="9483934" y="6485422"/>
            <a:ext cx="22789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LLRF test platform</a:t>
            </a:r>
            <a:endParaRPr lang="zh-CN" altLang="en-US" sz="1600" b="1" kern="1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138792FD-880F-4525-A362-9D3EC2020244}"/>
              </a:ext>
            </a:extLst>
          </p:cNvPr>
          <p:cNvSpPr txBox="1"/>
          <p:nvPr/>
        </p:nvSpPr>
        <p:spPr>
          <a:xfrm>
            <a:off x="362541" y="6392213"/>
            <a:ext cx="6394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High-power klystron</a:t>
            </a:r>
            <a:endParaRPr lang="zh-CN" altLang="en-US" sz="1600" b="1" kern="1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82D7405-F69D-4910-B34A-83FC8B9762E4}"/>
              </a:ext>
            </a:extLst>
          </p:cNvPr>
          <p:cNvSpPr txBox="1"/>
          <p:nvPr/>
        </p:nvSpPr>
        <p:spPr>
          <a:xfrm>
            <a:off x="654740" y="807957"/>
            <a:ext cx="10882520" cy="14747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07950" algn="ctr">
              <a:lnSpc>
                <a:spcPts val="2200"/>
              </a:lnSpc>
              <a:defRPr/>
            </a:pPr>
            <a:r>
              <a:rPr lang="en-US" altLang="zh-CN" sz="2000" b="1" i="0" dirty="0">
                <a:solidFill>
                  <a:srgbClr val="2429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Technical support for facility performance</a:t>
            </a:r>
            <a:endParaRPr lang="en-US" altLang="zh-CN" sz="2000" b="0" i="0" dirty="0">
              <a:solidFill>
                <a:srgbClr val="24292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45" lvl="0" indent="-252095">
              <a:lnSpc>
                <a:spcPts val="22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zh-CN" sz="1600" b="0" i="0" dirty="0">
                <a:solidFill>
                  <a:srgbClr val="2429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Electron Gun: 10^-8 Pa high vacuum, replaceable photocathode.</a:t>
            </a:r>
          </a:p>
          <a:p>
            <a:pPr marL="360045" lvl="0" indent="-252095">
              <a:lnSpc>
                <a:spcPts val="22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zh-CN" sz="1600" b="0" i="0" dirty="0">
                <a:solidFill>
                  <a:srgbClr val="2429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Accelerator Tube: New type of dual-feed traveling wave tube, segmented external water cooling design.</a:t>
            </a:r>
          </a:p>
          <a:p>
            <a:pPr marL="360045" lvl="0" indent="-252095">
              <a:lnSpc>
                <a:spcPts val="22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zh-CN" sz="1600" b="0" i="0" dirty="0">
                <a:solidFill>
                  <a:srgbClr val="2429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Klystron: Domestic 50MW</a:t>
            </a:r>
          </a:p>
          <a:p>
            <a:pPr marL="360045" lvl="0" indent="-252095">
              <a:lnSpc>
                <a:spcPts val="22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zh-CN" sz="1600" b="0" i="0" dirty="0">
                <a:solidFill>
                  <a:srgbClr val="2429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LLRF: </a:t>
            </a:r>
            <a:r>
              <a:rPr lang="en-US" altLang="zh-CN" sz="1600" dirty="0">
                <a:solidFill>
                  <a:srgbClr val="2429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amplitude </a:t>
            </a:r>
            <a:r>
              <a:rPr lang="en-US" altLang="zh-CN" sz="1600" b="0" i="0" dirty="0">
                <a:solidFill>
                  <a:srgbClr val="24292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phase stability better than 0.04% and 0.02°.</a:t>
            </a:r>
            <a:endParaRPr kumimoji="1" lang="en-US" altLang="zh-CN" sz="1600" b="1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833D8B7F-5E1F-46EA-B42F-8D0665EC9A94}"/>
              </a:ext>
            </a:extLst>
          </p:cNvPr>
          <p:cNvSpPr txBox="1"/>
          <p:nvPr/>
        </p:nvSpPr>
        <p:spPr>
          <a:xfrm>
            <a:off x="6085121" y="6458851"/>
            <a:ext cx="6394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Microwave elements</a:t>
            </a:r>
            <a:endParaRPr lang="zh-CN" altLang="en-US" sz="1600" b="1" kern="1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61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857"/>
    </mc:Choice>
    <mc:Fallback>
      <p:transition spd="slow" advTm="10485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D3C6087-BACE-4201-892B-2CF75E1E2D7B}"/>
              </a:ext>
            </a:extLst>
          </p:cNvPr>
          <p:cNvCxnSpPr>
            <a:cxnSpLocks/>
          </p:cNvCxnSpPr>
          <p:nvPr/>
        </p:nvCxnSpPr>
        <p:spPr>
          <a:xfrm flipV="1">
            <a:off x="390000" y="684000"/>
            <a:ext cx="114120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43A14E-25C6-4F85-B135-AFB5251BB1E1}"/>
              </a:ext>
            </a:extLst>
          </p:cNvPr>
          <p:cNvGrpSpPr/>
          <p:nvPr/>
        </p:nvGrpSpPr>
        <p:grpSpPr>
          <a:xfrm>
            <a:off x="390000" y="128772"/>
            <a:ext cx="404400" cy="404400"/>
            <a:chOff x="205273" y="143069"/>
            <a:chExt cx="404400" cy="4044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73A4BC2-29F1-426C-AED9-D8BD6C1D328E}"/>
                </a:ext>
              </a:extLst>
            </p:cNvPr>
            <p:cNvSpPr/>
            <p:nvPr/>
          </p:nvSpPr>
          <p:spPr>
            <a:xfrm>
              <a:off x="205273" y="143069"/>
              <a:ext cx="329682" cy="331115"/>
            </a:xfrm>
            <a:prstGeom prst="rect">
              <a:avLst/>
            </a:prstGeom>
            <a:solidFill>
              <a:srgbClr val="5B9B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298FC81-7159-432F-A66E-881E4055ECE9}"/>
                </a:ext>
              </a:extLst>
            </p:cNvPr>
            <p:cNvSpPr/>
            <p:nvPr/>
          </p:nvSpPr>
          <p:spPr>
            <a:xfrm>
              <a:off x="357673" y="295469"/>
              <a:ext cx="252000" cy="252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833C42A-FAF8-4BC1-B539-4C3037E8E492}"/>
              </a:ext>
            </a:extLst>
          </p:cNvPr>
          <p:cNvSpPr txBox="1"/>
          <p:nvPr/>
        </p:nvSpPr>
        <p:spPr>
          <a:xfrm>
            <a:off x="852945" y="69362"/>
            <a:ext cx="7756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Overall Design of LLRF Test Platform</a:t>
            </a:r>
            <a:endParaRPr lang="zh-CN" alt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B2C99A7-DBE3-401C-BC29-9449322871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t="-1" r="11949" b="27577"/>
          <a:stretch/>
        </p:blipFill>
        <p:spPr>
          <a:xfrm>
            <a:off x="538394" y="3299020"/>
            <a:ext cx="7569195" cy="30368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CE9CD81-5FDC-4609-B886-A3044A9A2373}"/>
              </a:ext>
            </a:extLst>
          </p:cNvPr>
          <p:cNvSpPr txBox="1"/>
          <p:nvPr/>
        </p:nvSpPr>
        <p:spPr>
          <a:xfrm>
            <a:off x="538393" y="987987"/>
            <a:ext cx="7569196" cy="20621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Design goal 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 LLRF test platform for Wuhan Light Source 1.0 GeV linear accelerator is built. 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Verify the performance of key subsystems ( solid state amplifier, low level control system, timing and signal distribution system ). 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Provide technical support for subsequent engineering construction and optimization.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BDFD30-BFCD-469C-811E-A4E4343365E2}"/>
              </a:ext>
            </a:extLst>
          </p:cNvPr>
          <p:cNvGrpSpPr/>
          <p:nvPr/>
        </p:nvGrpSpPr>
        <p:grpSpPr>
          <a:xfrm>
            <a:off x="8342305" y="775419"/>
            <a:ext cx="3231383" cy="5747768"/>
            <a:chOff x="8064973" y="775419"/>
            <a:chExt cx="3231383" cy="574776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171CB68-1512-46C2-B68B-7A2D54304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973" y="775419"/>
              <a:ext cx="3231383" cy="5747768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B0001DA-289F-4D6E-ADC9-6777D8214055}"/>
                </a:ext>
              </a:extLst>
            </p:cNvPr>
            <p:cNvSpPr/>
            <p:nvPr/>
          </p:nvSpPr>
          <p:spPr>
            <a:xfrm>
              <a:off x="8271803" y="2869809"/>
              <a:ext cx="1005840" cy="34991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22A6F97-F01A-40EB-A6CB-C0A5C7B0C123}"/>
                </a:ext>
              </a:extLst>
            </p:cNvPr>
            <p:cNvSpPr/>
            <p:nvPr/>
          </p:nvSpPr>
          <p:spPr>
            <a:xfrm>
              <a:off x="8271803" y="4148036"/>
              <a:ext cx="1042464" cy="34991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A27D738-2485-464B-8EA8-87EA61468808}"/>
                </a:ext>
              </a:extLst>
            </p:cNvPr>
            <p:cNvSpPr/>
            <p:nvPr/>
          </p:nvSpPr>
          <p:spPr>
            <a:xfrm>
              <a:off x="8252156" y="3706708"/>
              <a:ext cx="1062111" cy="34991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0705BF81-AAC1-4A6E-8FD3-E1711B102EBF}"/>
                </a:ext>
              </a:extLst>
            </p:cNvPr>
            <p:cNvSpPr/>
            <p:nvPr/>
          </p:nvSpPr>
          <p:spPr>
            <a:xfrm>
              <a:off x="8271803" y="3311137"/>
              <a:ext cx="1042464" cy="29764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标注: 弯曲线形 7">
              <a:extLst>
                <a:ext uri="{FF2B5EF4-FFF2-40B4-BE49-F238E27FC236}">
                  <a16:creationId xmlns:a16="http://schemas.microsoft.com/office/drawing/2014/main" id="{30BBC449-3412-46BB-9DB6-3360EC0BCF0B}"/>
                </a:ext>
              </a:extLst>
            </p:cNvPr>
            <p:cNvSpPr/>
            <p:nvPr/>
          </p:nvSpPr>
          <p:spPr>
            <a:xfrm>
              <a:off x="9566413" y="2649129"/>
              <a:ext cx="1441172" cy="365757"/>
            </a:xfrm>
            <a:prstGeom prst="borderCallout2">
              <a:avLst>
                <a:gd name="adj1" fmla="val 3365"/>
                <a:gd name="adj2" fmla="val -1500"/>
                <a:gd name="adj3" fmla="val 9134"/>
                <a:gd name="adj4" fmla="val -23011"/>
                <a:gd name="adj5" fmla="val 54807"/>
                <a:gd name="adj6" fmla="val -51060"/>
              </a:avLst>
            </a:prstGeom>
            <a:solidFill>
              <a:srgbClr val="FF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Timing system</a:t>
              </a:r>
              <a:endParaRPr lang="zh-CN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标注: 弯曲线形 18">
              <a:extLst>
                <a:ext uri="{FF2B5EF4-FFF2-40B4-BE49-F238E27FC236}">
                  <a16:creationId xmlns:a16="http://schemas.microsoft.com/office/drawing/2014/main" id="{3BD75AD2-8A73-4039-BFCF-34E17CB8F458}"/>
                </a:ext>
              </a:extLst>
            </p:cNvPr>
            <p:cNvSpPr/>
            <p:nvPr/>
          </p:nvSpPr>
          <p:spPr>
            <a:xfrm>
              <a:off x="9738494" y="4132189"/>
              <a:ext cx="1441172" cy="365757"/>
            </a:xfrm>
            <a:prstGeom prst="borderCallout2">
              <a:avLst>
                <a:gd name="adj1" fmla="val 3365"/>
                <a:gd name="adj2" fmla="val -1500"/>
                <a:gd name="adj3" fmla="val 12980"/>
                <a:gd name="adj4" fmla="val -19595"/>
                <a:gd name="adj5" fmla="val -68270"/>
                <a:gd name="adj6" fmla="val -49595"/>
              </a:avLst>
            </a:prstGeom>
            <a:solidFill>
              <a:srgbClr val="FF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Low level RF controller</a:t>
              </a:r>
              <a:endParaRPr lang="zh-CN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标注: 弯曲线形 19">
              <a:extLst>
                <a:ext uri="{FF2B5EF4-FFF2-40B4-BE49-F238E27FC236}">
                  <a16:creationId xmlns:a16="http://schemas.microsoft.com/office/drawing/2014/main" id="{36B8FC7A-BCAC-4C20-930F-7BBD41127A39}"/>
                </a:ext>
              </a:extLst>
            </p:cNvPr>
            <p:cNvSpPr/>
            <p:nvPr/>
          </p:nvSpPr>
          <p:spPr>
            <a:xfrm>
              <a:off x="9615054" y="3624957"/>
              <a:ext cx="1681302" cy="365757"/>
            </a:xfrm>
            <a:prstGeom prst="borderCallout2">
              <a:avLst>
                <a:gd name="adj1" fmla="val 3365"/>
                <a:gd name="adj2" fmla="val -1500"/>
                <a:gd name="adj3" fmla="val 3365"/>
                <a:gd name="adj4" fmla="val -10112"/>
                <a:gd name="adj5" fmla="val -43270"/>
                <a:gd name="adj6" fmla="val -33698"/>
              </a:avLst>
            </a:prstGeom>
            <a:solidFill>
              <a:srgbClr val="FF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Signal distribution system</a:t>
              </a:r>
              <a:endParaRPr lang="zh-CN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标注: 弯曲线形 20">
              <a:extLst>
                <a:ext uri="{FF2B5EF4-FFF2-40B4-BE49-F238E27FC236}">
                  <a16:creationId xmlns:a16="http://schemas.microsoft.com/office/drawing/2014/main" id="{C696B032-3BAE-4BE6-B416-40BB681D62EA}"/>
                </a:ext>
              </a:extLst>
            </p:cNvPr>
            <p:cNvSpPr/>
            <p:nvPr/>
          </p:nvSpPr>
          <p:spPr>
            <a:xfrm>
              <a:off x="9489393" y="5074072"/>
              <a:ext cx="1806963" cy="365757"/>
            </a:xfrm>
            <a:prstGeom prst="borderCallout2">
              <a:avLst>
                <a:gd name="adj1" fmla="val 3365"/>
                <a:gd name="adj2" fmla="val -1500"/>
                <a:gd name="adj3" fmla="val -35097"/>
                <a:gd name="adj4" fmla="val -20205"/>
                <a:gd name="adj5" fmla="val -150964"/>
                <a:gd name="adj6" fmla="val -36959"/>
              </a:avLst>
            </a:prstGeom>
            <a:solidFill>
              <a:srgbClr val="FF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Solid-state amplifier</a:t>
              </a:r>
              <a:endParaRPr lang="zh-CN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970CC819-BBEA-4DBF-BCE5-94003001F58B}"/>
              </a:ext>
            </a:extLst>
          </p:cNvPr>
          <p:cNvSpPr txBox="1"/>
          <p:nvPr/>
        </p:nvSpPr>
        <p:spPr>
          <a:xfrm>
            <a:off x="9029671" y="6493489"/>
            <a:ext cx="18566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LLRF test platform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842B451-0638-474D-8114-0C258CC59B3E}"/>
              </a:ext>
            </a:extLst>
          </p:cNvPr>
          <p:cNvSpPr txBox="1"/>
          <p:nvPr/>
        </p:nvSpPr>
        <p:spPr>
          <a:xfrm>
            <a:off x="2936087" y="6366730"/>
            <a:ext cx="27738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Design of LLRF test platform</a:t>
            </a:r>
          </a:p>
        </p:txBody>
      </p:sp>
    </p:spTree>
    <p:extLst>
      <p:ext uri="{BB962C8B-B14F-4D97-AF65-F5344CB8AC3E}">
        <p14:creationId xmlns:p14="http://schemas.microsoft.com/office/powerpoint/2010/main" val="408592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10"/>
    </mc:Choice>
    <mc:Fallback>
      <p:transition spd="slow" advTm="7191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D3C6087-BACE-4201-892B-2CF75E1E2D7B}"/>
              </a:ext>
            </a:extLst>
          </p:cNvPr>
          <p:cNvCxnSpPr>
            <a:cxnSpLocks/>
          </p:cNvCxnSpPr>
          <p:nvPr/>
        </p:nvCxnSpPr>
        <p:spPr>
          <a:xfrm flipV="1">
            <a:off x="390000" y="684000"/>
            <a:ext cx="114120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43A14E-25C6-4F85-B135-AFB5251BB1E1}"/>
              </a:ext>
            </a:extLst>
          </p:cNvPr>
          <p:cNvGrpSpPr/>
          <p:nvPr/>
        </p:nvGrpSpPr>
        <p:grpSpPr>
          <a:xfrm>
            <a:off x="390000" y="128772"/>
            <a:ext cx="404400" cy="404400"/>
            <a:chOff x="205273" y="143069"/>
            <a:chExt cx="404400" cy="4044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73A4BC2-29F1-426C-AED9-D8BD6C1D328E}"/>
                </a:ext>
              </a:extLst>
            </p:cNvPr>
            <p:cNvSpPr/>
            <p:nvPr/>
          </p:nvSpPr>
          <p:spPr>
            <a:xfrm>
              <a:off x="205273" y="143069"/>
              <a:ext cx="329682" cy="331115"/>
            </a:xfrm>
            <a:prstGeom prst="rect">
              <a:avLst/>
            </a:prstGeom>
            <a:solidFill>
              <a:srgbClr val="5B9B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298FC81-7159-432F-A66E-881E4055ECE9}"/>
                </a:ext>
              </a:extLst>
            </p:cNvPr>
            <p:cNvSpPr/>
            <p:nvPr/>
          </p:nvSpPr>
          <p:spPr>
            <a:xfrm>
              <a:off x="357673" y="295469"/>
              <a:ext cx="252000" cy="252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833C42A-FAF8-4BC1-B539-4C3037E8E492}"/>
              </a:ext>
            </a:extLst>
          </p:cNvPr>
          <p:cNvSpPr txBox="1"/>
          <p:nvPr/>
        </p:nvSpPr>
        <p:spPr>
          <a:xfrm>
            <a:off x="852945" y="69362"/>
            <a:ext cx="7031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3.1</a:t>
            </a:r>
            <a:r>
              <a:rPr lang="zh-CN" alt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S-band Solid-state Amplifier Test</a:t>
            </a:r>
            <a:endParaRPr lang="zh-CN" alt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5DE51DE2-FE6C-4433-859C-D68A59DBC5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045747"/>
              </p:ext>
            </p:extLst>
          </p:nvPr>
        </p:nvGraphicFramePr>
        <p:xfrm>
          <a:off x="6191692" y="2643605"/>
          <a:ext cx="5404042" cy="394399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810821">
                  <a:extLst>
                    <a:ext uri="{9D8B030D-6E8A-4147-A177-3AD203B41FA5}">
                      <a16:colId xmlns:a16="http://schemas.microsoft.com/office/drawing/2014/main" val="45699242"/>
                    </a:ext>
                  </a:extLst>
                </a:gridCol>
                <a:gridCol w="2593221">
                  <a:extLst>
                    <a:ext uri="{9D8B030D-6E8A-4147-A177-3AD203B41FA5}">
                      <a16:colId xmlns:a16="http://schemas.microsoft.com/office/drawing/2014/main" val="3834474308"/>
                    </a:ext>
                  </a:extLst>
                </a:gridCol>
              </a:tblGrid>
              <a:tr h="394399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2000" kern="100" dirty="0">
                          <a:effectLst/>
                        </a:rPr>
                        <a:t>Parameters</a:t>
                      </a:r>
                      <a:endParaRPr lang="en-US" altLang="zh-CN" sz="20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2000" kern="100" dirty="0">
                          <a:effectLst/>
                        </a:rPr>
                        <a:t>Values</a:t>
                      </a:r>
                      <a:endParaRPr lang="en-US" altLang="zh-CN" sz="20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7439229"/>
                  </a:ext>
                </a:extLst>
              </a:tr>
              <a:tr h="394399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Operating Frequency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2997.924 MHz±3 MHz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487136"/>
                  </a:ext>
                </a:extLst>
              </a:tr>
              <a:tr h="394399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Output Power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sz="1600" kern="100" dirty="0">
                          <a:effectLst/>
                        </a:rPr>
                        <a:t>50-1280W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1453847"/>
                  </a:ext>
                </a:extLst>
              </a:tr>
              <a:tr h="394399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dirty="0"/>
                        <a:t>Amplitude Stability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(RMS)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sz="1600" kern="100" dirty="0">
                          <a:effectLst/>
                        </a:rPr>
                        <a:t>≤0.02%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611262"/>
                  </a:ext>
                </a:extLst>
              </a:tr>
              <a:tr h="394399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dirty="0"/>
                        <a:t>Phase Stability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(RMS)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sz="1600" kern="100" dirty="0">
                          <a:effectLst/>
                        </a:rPr>
                        <a:t>≤0.02</a:t>
                      </a:r>
                      <a:r>
                        <a:rPr lang="en-US" altLang="zh-CN" sz="1600" kern="100" dirty="0">
                          <a:effectLst/>
                        </a:rPr>
                        <a:t>°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2983623"/>
                  </a:ext>
                </a:extLst>
              </a:tr>
              <a:tr h="394399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Pulse Width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l-GR" sz="1600" kern="100" dirty="0">
                          <a:effectLst/>
                        </a:rPr>
                        <a:t>1-10μ</a:t>
                      </a:r>
                      <a:r>
                        <a:rPr lang="en-US" sz="1600" kern="100" dirty="0">
                          <a:effectLst/>
                        </a:rPr>
                        <a:t>s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84020263"/>
                  </a:ext>
                </a:extLst>
              </a:tr>
              <a:tr h="394399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Pulse Repetition Frequency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1-100Hz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6777645"/>
                  </a:ext>
                </a:extLst>
              </a:tr>
              <a:tr h="39439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Rising and Failing Edge</a:t>
                      </a:r>
                      <a:endParaRPr lang="zh-CN" altLang="en-US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zh-CN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0.05us</a:t>
                      </a:r>
                      <a:endParaRPr lang="zh-CN" altLang="en-US" sz="16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818872"/>
                  </a:ext>
                </a:extLst>
              </a:tr>
              <a:tr h="394399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Pulse Leading Edge Jitter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zh-CN" altLang="en-US" sz="16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1600" kern="100" dirty="0">
                          <a:effectLst/>
                        </a:rPr>
                        <a:t>0.3ns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8788395"/>
                  </a:ext>
                </a:extLst>
              </a:tr>
              <a:tr h="394399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Input and Output Isolation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zh-CN" altLang="en-US" sz="1600" kern="100" dirty="0">
                          <a:effectLst/>
                        </a:rPr>
                        <a:t>≥</a:t>
                      </a:r>
                      <a:r>
                        <a:rPr lang="en-US" altLang="zh-CN" sz="1600" kern="100" dirty="0">
                          <a:effectLst/>
                        </a:rPr>
                        <a:t>85dBc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4157663"/>
                  </a:ext>
                </a:extLst>
              </a:tr>
            </a:tbl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C2183786-A218-4014-B6D0-E1DE70BE54ED}"/>
              </a:ext>
            </a:extLst>
          </p:cNvPr>
          <p:cNvSpPr txBox="1"/>
          <p:nvPr/>
        </p:nvSpPr>
        <p:spPr>
          <a:xfrm>
            <a:off x="979705" y="909410"/>
            <a:ext cx="10232591" cy="1508105"/>
          </a:xfrm>
          <a:prstGeom prst="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S-band Solid-state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Function : The solid-state amplifier is the driver stage of the klystron, which needs to provide stable and low-noise RF power input. 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Performance : The output power and phase need to have high stability and consistency. 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Test : The key indicators of the solid-state amplifier are systematically tested.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E2B1F3B-BA47-4079-9B77-960E4D34AD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" r="2307" b="10893"/>
          <a:stretch/>
        </p:blipFill>
        <p:spPr>
          <a:xfrm>
            <a:off x="475408" y="2738620"/>
            <a:ext cx="5550022" cy="359463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BAE32B5-E663-4747-AE5C-2AE19FB5EAD0}"/>
              </a:ext>
            </a:extLst>
          </p:cNvPr>
          <p:cNvSpPr txBox="1"/>
          <p:nvPr/>
        </p:nvSpPr>
        <p:spPr>
          <a:xfrm>
            <a:off x="1419295" y="6344056"/>
            <a:ext cx="3662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Solid-state amplifier physical diagram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34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71"/>
    </mc:Choice>
    <mc:Fallback>
      <p:transition spd="slow" advTm="8687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D3C6087-BACE-4201-892B-2CF75E1E2D7B}"/>
              </a:ext>
            </a:extLst>
          </p:cNvPr>
          <p:cNvCxnSpPr>
            <a:cxnSpLocks/>
          </p:cNvCxnSpPr>
          <p:nvPr/>
        </p:nvCxnSpPr>
        <p:spPr>
          <a:xfrm flipV="1">
            <a:off x="390000" y="684000"/>
            <a:ext cx="114120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43A14E-25C6-4F85-B135-AFB5251BB1E1}"/>
              </a:ext>
            </a:extLst>
          </p:cNvPr>
          <p:cNvGrpSpPr/>
          <p:nvPr/>
        </p:nvGrpSpPr>
        <p:grpSpPr>
          <a:xfrm>
            <a:off x="390000" y="128772"/>
            <a:ext cx="404400" cy="404400"/>
            <a:chOff x="205273" y="143069"/>
            <a:chExt cx="404400" cy="4044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73A4BC2-29F1-426C-AED9-D8BD6C1D328E}"/>
                </a:ext>
              </a:extLst>
            </p:cNvPr>
            <p:cNvSpPr/>
            <p:nvPr/>
          </p:nvSpPr>
          <p:spPr>
            <a:xfrm>
              <a:off x="205273" y="143069"/>
              <a:ext cx="329682" cy="331115"/>
            </a:xfrm>
            <a:prstGeom prst="rect">
              <a:avLst/>
            </a:prstGeom>
            <a:solidFill>
              <a:srgbClr val="5B9B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298FC81-7159-432F-A66E-881E4055ECE9}"/>
                </a:ext>
              </a:extLst>
            </p:cNvPr>
            <p:cNvSpPr/>
            <p:nvPr/>
          </p:nvSpPr>
          <p:spPr>
            <a:xfrm>
              <a:off x="357673" y="295469"/>
              <a:ext cx="252000" cy="252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833C42A-FAF8-4BC1-B539-4C3037E8E492}"/>
              </a:ext>
            </a:extLst>
          </p:cNvPr>
          <p:cNvSpPr txBox="1"/>
          <p:nvPr/>
        </p:nvSpPr>
        <p:spPr>
          <a:xfrm>
            <a:off x="852945" y="69362"/>
            <a:ext cx="706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3.1</a:t>
            </a:r>
            <a:r>
              <a:rPr lang="zh-CN" alt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 </a:t>
            </a:r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S-band Solid-state Amplifier Test</a:t>
            </a:r>
            <a:endParaRPr lang="zh-CN" alt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FCE5EDFB-78D5-4890-B68C-69AC166E307B}"/>
              </a:ext>
            </a:extLst>
          </p:cNvPr>
          <p:cNvGrpSpPr/>
          <p:nvPr/>
        </p:nvGrpSpPr>
        <p:grpSpPr>
          <a:xfrm>
            <a:off x="75026" y="4186028"/>
            <a:ext cx="12041948" cy="2160000"/>
            <a:chOff x="127500" y="4269433"/>
            <a:chExt cx="12041948" cy="2160000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CF2774A-CABE-48EF-82B4-D8FA89EE9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00" y="4269433"/>
              <a:ext cx="2880112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F4A16DA-2CEF-4C9B-B5CF-DE4338624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438" y="4269433"/>
              <a:ext cx="2880113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8AF8827A-32E2-40C2-BE96-F5A6583B0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377" y="4269433"/>
              <a:ext cx="2880113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956307D-D9E5-40FE-8B0F-6E2591C8D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09316" y="4269433"/>
              <a:ext cx="3360132" cy="2160000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75EFF9AE-60F9-4987-979B-332EE7F7EF65}"/>
              </a:ext>
            </a:extLst>
          </p:cNvPr>
          <p:cNvGrpSpPr/>
          <p:nvPr/>
        </p:nvGrpSpPr>
        <p:grpSpPr>
          <a:xfrm>
            <a:off x="75026" y="1557482"/>
            <a:ext cx="12041948" cy="2160000"/>
            <a:chOff x="127500" y="1518370"/>
            <a:chExt cx="12041948" cy="216000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7B23950-C216-41F7-8936-242172E07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8168" y="1518370"/>
              <a:ext cx="4300612" cy="21600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990D6266-CBB0-4D09-AA18-8B69C849F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7088" y="1518370"/>
              <a:ext cx="384236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6AF38023-DCE0-4450-AB99-562220E20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00" y="1518370"/>
              <a:ext cx="384236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9CBDAF15-08F8-4F7B-B87D-F8AE23BBBAD9}"/>
              </a:ext>
            </a:extLst>
          </p:cNvPr>
          <p:cNvSpPr txBox="1"/>
          <p:nvPr/>
        </p:nvSpPr>
        <p:spPr>
          <a:xfrm>
            <a:off x="204252" y="957506"/>
            <a:ext cx="11783497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/>
              <a:t>Especially, the </a:t>
            </a:r>
            <a:r>
              <a:rPr lang="en-US" altLang="zh-CN" sz="2000" dirty="0">
                <a:solidFill>
                  <a:srgbClr val="5B9BD5"/>
                </a:solidFill>
              </a:rPr>
              <a:t>amplitude and phase stability ( RMS value ) </a:t>
            </a:r>
            <a:r>
              <a:rPr lang="en-US" altLang="zh-CN" dirty="0"/>
              <a:t>of the solid-state amplifier is better than </a:t>
            </a:r>
            <a:r>
              <a:rPr lang="en-US" altLang="zh-CN" sz="2000" dirty="0">
                <a:solidFill>
                  <a:srgbClr val="5B9BD5"/>
                </a:solidFill>
              </a:rPr>
              <a:t>0.02 % and 0.02 °.</a:t>
            </a:r>
            <a:endParaRPr lang="zh-CN" altLang="en-US" dirty="0">
              <a:solidFill>
                <a:srgbClr val="5B9BD5"/>
              </a:solidFill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33C2B73-8A32-43FF-8000-50665B14331F}"/>
              </a:ext>
            </a:extLst>
          </p:cNvPr>
          <p:cNvGrpSpPr/>
          <p:nvPr/>
        </p:nvGrpSpPr>
        <p:grpSpPr>
          <a:xfrm>
            <a:off x="747281" y="6362136"/>
            <a:ext cx="11239049" cy="369332"/>
            <a:chOff x="1083398" y="6348068"/>
            <a:chExt cx="11239049" cy="369332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2FDF44A8-4D16-4840-BDE3-05CFAE645B77}"/>
                </a:ext>
              </a:extLst>
            </p:cNvPr>
            <p:cNvSpPr txBox="1"/>
            <p:nvPr/>
          </p:nvSpPr>
          <p:spPr>
            <a:xfrm>
              <a:off x="6200213" y="6348068"/>
              <a:ext cx="28801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Pulse leading edge jitter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077D1714-A7CE-439E-A08F-46A45EFCCFDC}"/>
                </a:ext>
              </a:extLst>
            </p:cNvPr>
            <p:cNvSpPr txBox="1"/>
            <p:nvPr/>
          </p:nvSpPr>
          <p:spPr>
            <a:xfrm>
              <a:off x="9248841" y="6348068"/>
              <a:ext cx="30736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Input and output isolation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AC095351-400A-4179-AF3A-926D052C35FB}"/>
                </a:ext>
              </a:extLst>
            </p:cNvPr>
            <p:cNvSpPr txBox="1"/>
            <p:nvPr/>
          </p:nvSpPr>
          <p:spPr>
            <a:xfrm>
              <a:off x="3300630" y="6348068"/>
              <a:ext cx="27979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Rising and failing edge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9C807D8-7685-4D9D-B641-EACC10AE9328}"/>
                </a:ext>
              </a:extLst>
            </p:cNvPr>
            <p:cNvSpPr txBox="1"/>
            <p:nvPr/>
          </p:nvSpPr>
          <p:spPr>
            <a:xfrm>
              <a:off x="1083398" y="6348068"/>
              <a:ext cx="15936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6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Output power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5FEB25F-F6E2-405C-9B40-B2753C88134D}"/>
              </a:ext>
            </a:extLst>
          </p:cNvPr>
          <p:cNvGrpSpPr/>
          <p:nvPr/>
        </p:nvGrpSpPr>
        <p:grpSpPr>
          <a:xfrm>
            <a:off x="267120" y="3724516"/>
            <a:ext cx="10778525" cy="369332"/>
            <a:chOff x="-382214" y="3689346"/>
            <a:chExt cx="10778525" cy="369332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9CA5D8D5-F5CD-4230-BA7F-0AABBD001203}"/>
                </a:ext>
              </a:extLst>
            </p:cNvPr>
            <p:cNvSpPr txBox="1"/>
            <p:nvPr/>
          </p:nvSpPr>
          <p:spPr>
            <a:xfrm>
              <a:off x="-382214" y="3689346"/>
              <a:ext cx="34201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Pulse repetition frequency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AC852042-9E7B-497C-81A5-AE96AB7431C1}"/>
                </a:ext>
              </a:extLst>
            </p:cNvPr>
            <p:cNvSpPr txBox="1"/>
            <p:nvPr/>
          </p:nvSpPr>
          <p:spPr>
            <a:xfrm>
              <a:off x="3726663" y="3689346"/>
              <a:ext cx="36585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Amplitude and phase stability</a:t>
              </a:r>
              <a:endParaRPr lang="en-US" altLang="zh-CN" sz="1600" b="1" kern="1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CE9851E3-EBB7-4855-8BBF-78EE9ECF7F86}"/>
                </a:ext>
              </a:extLst>
            </p:cNvPr>
            <p:cNvSpPr txBox="1"/>
            <p:nvPr/>
          </p:nvSpPr>
          <p:spPr>
            <a:xfrm>
              <a:off x="8802616" y="3689346"/>
              <a:ext cx="159369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Pulse width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265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32"/>
    </mc:Choice>
    <mc:Fallback>
      <p:transition spd="slow" advTm="4733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D3C6087-BACE-4201-892B-2CF75E1E2D7B}"/>
              </a:ext>
            </a:extLst>
          </p:cNvPr>
          <p:cNvCxnSpPr>
            <a:cxnSpLocks/>
          </p:cNvCxnSpPr>
          <p:nvPr/>
        </p:nvCxnSpPr>
        <p:spPr>
          <a:xfrm flipV="1">
            <a:off x="390000" y="684000"/>
            <a:ext cx="1141200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A43A14E-25C6-4F85-B135-AFB5251BB1E1}"/>
              </a:ext>
            </a:extLst>
          </p:cNvPr>
          <p:cNvGrpSpPr/>
          <p:nvPr/>
        </p:nvGrpSpPr>
        <p:grpSpPr>
          <a:xfrm>
            <a:off x="390000" y="128772"/>
            <a:ext cx="404400" cy="404400"/>
            <a:chOff x="205273" y="143069"/>
            <a:chExt cx="404400" cy="40440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73A4BC2-29F1-426C-AED9-D8BD6C1D328E}"/>
                </a:ext>
              </a:extLst>
            </p:cNvPr>
            <p:cNvSpPr/>
            <p:nvPr/>
          </p:nvSpPr>
          <p:spPr>
            <a:xfrm>
              <a:off x="205273" y="143069"/>
              <a:ext cx="329682" cy="331115"/>
            </a:xfrm>
            <a:prstGeom prst="rect">
              <a:avLst/>
            </a:prstGeom>
            <a:solidFill>
              <a:srgbClr val="5B9B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298FC81-7159-432F-A66E-881E4055ECE9}"/>
                </a:ext>
              </a:extLst>
            </p:cNvPr>
            <p:cNvSpPr/>
            <p:nvPr/>
          </p:nvSpPr>
          <p:spPr>
            <a:xfrm>
              <a:off x="357673" y="295469"/>
              <a:ext cx="252000" cy="252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833C42A-FAF8-4BC1-B539-4C3037E8E492}"/>
              </a:ext>
            </a:extLst>
          </p:cNvPr>
          <p:cNvSpPr txBox="1"/>
          <p:nvPr/>
        </p:nvSpPr>
        <p:spPr>
          <a:xfrm>
            <a:off x="852944" y="69362"/>
            <a:ext cx="692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</a:rPr>
              <a:t>3.2 Low Level RF Control System Test</a:t>
            </a:r>
            <a:endParaRPr lang="zh-CN" altLang="en-US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</a:endParaRP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28C971A2-7E37-4ACF-9A48-CB94864C4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049795"/>
              </p:ext>
            </p:extLst>
          </p:nvPr>
        </p:nvGraphicFramePr>
        <p:xfrm>
          <a:off x="6068406" y="3101258"/>
          <a:ext cx="5486238" cy="356648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973308">
                  <a:extLst>
                    <a:ext uri="{9D8B030D-6E8A-4147-A177-3AD203B41FA5}">
                      <a16:colId xmlns:a16="http://schemas.microsoft.com/office/drawing/2014/main" val="45699242"/>
                    </a:ext>
                  </a:extLst>
                </a:gridCol>
                <a:gridCol w="1512930">
                  <a:extLst>
                    <a:ext uri="{9D8B030D-6E8A-4147-A177-3AD203B41FA5}">
                      <a16:colId xmlns:a16="http://schemas.microsoft.com/office/drawing/2014/main" val="3834474308"/>
                    </a:ext>
                  </a:extLst>
                </a:gridCol>
              </a:tblGrid>
              <a:tr h="283968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20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7439229"/>
                  </a:ext>
                </a:extLst>
              </a:tr>
              <a:tr h="262193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 Frequency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2997.924 MHz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487136"/>
                  </a:ext>
                </a:extLst>
              </a:tr>
              <a:tr h="262193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Output Power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zh-CN" altLang="en-US" sz="1600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≥</a:t>
                      </a: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10dBm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1453847"/>
                  </a:ext>
                </a:extLst>
              </a:tr>
              <a:tr h="453533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Amplitude Measurement Resolution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(rms)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≤0.02%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2585919"/>
                  </a:ext>
                </a:extLst>
              </a:tr>
              <a:tr h="454348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</a:t>
                      </a: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Amplitude Measurement Resolution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(rms)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≤0.02</a:t>
                      </a: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5619571"/>
                  </a:ext>
                </a:extLst>
              </a:tr>
              <a:tr h="454348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Amplitude Stability with Solid-state Amplifier(rms)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≤0.02%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611262"/>
                  </a:ext>
                </a:extLst>
              </a:tr>
              <a:tr h="454348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Stability with Solid-state Amplifier(rms)</a:t>
                      </a:r>
                      <a:endParaRPr lang="zh-CN" alt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≤0.02</a:t>
                      </a: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6150412"/>
                  </a:ext>
                </a:extLst>
              </a:tr>
              <a:tr h="262193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Timing Trigger Adjustment Resolution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</a:t>
                      </a:r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6ns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84020263"/>
                  </a:ext>
                </a:extLst>
              </a:tr>
              <a:tr h="262193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Reflection Protection Response Time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≤1us</a:t>
                      </a:r>
                      <a:endParaRPr lang="zh-CN" alt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6777645"/>
                  </a:ext>
                </a:extLst>
              </a:tr>
              <a:tr h="262193">
                <a:tc>
                  <a:txBody>
                    <a:bodyPr/>
                    <a:lstStyle/>
                    <a:p>
                      <a:pPr algn="ctr">
                        <a:spcBef>
                          <a:spcPts val="360"/>
                        </a:spcBef>
                        <a:spcAft>
                          <a:spcPts val="360"/>
                        </a:spcAft>
                      </a:pP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Channel Isolation Degree</a:t>
                      </a:r>
                      <a:endParaRPr 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36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≥</a:t>
                      </a:r>
                      <a:r>
                        <a:rPr lang="en-US" altLang="zh-CN" sz="1600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60dB</a:t>
                      </a:r>
                      <a:endParaRPr lang="zh-CN" altLang="zh-CN" sz="16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8788395"/>
                  </a:ext>
                </a:extLst>
              </a:tr>
            </a:tbl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488C09F0-B815-4DA1-9526-4ADB308BF34A}"/>
              </a:ext>
            </a:extLst>
          </p:cNvPr>
          <p:cNvSpPr txBox="1"/>
          <p:nvPr/>
        </p:nvSpPr>
        <p:spPr>
          <a:xfrm>
            <a:off x="322782" y="723078"/>
            <a:ext cx="11546437" cy="2339102"/>
          </a:xfrm>
          <a:prstGeom prst="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Low Level RF Control System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Function : Be responsible for the real-time stable control of the amplitude and phase of the acceleration cavity.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Performance : </a:t>
            </a:r>
          </a:p>
          <a:p>
            <a:pPr marL="800100" lvl="1" indent="-342900">
              <a:buFont typeface="+mj-ea"/>
              <a:buAutoNum type="circleNumDbPlain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resolution of amplitude and phase measurement is better than 0.02 % and 0.02 °; </a:t>
            </a:r>
          </a:p>
          <a:p>
            <a:pPr marL="800100" lvl="1" indent="-342900">
              <a:buFont typeface="+mj-ea"/>
              <a:buAutoNum type="circleNumDbPlain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Support open-loop and closed-loop feedback control mode ; </a:t>
            </a:r>
          </a:p>
          <a:p>
            <a:pPr marL="800100" lvl="1" indent="-342900">
              <a:buFont typeface="+mj-ea"/>
              <a:buAutoNum type="circleNumDbPlain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Support internal and external trigger mode ; </a:t>
            </a:r>
          </a:p>
          <a:p>
            <a:pPr marL="800100" lvl="1" indent="-342900">
              <a:buFont typeface="+mj-ea"/>
              <a:buAutoNum type="circleNumDbPlain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Have the ability of temperature drift compensation and suppression.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Test : Open-loop closed-loop test with solid-state amplifier and timing device.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C95D4AC-78CD-4522-9ACC-6584BC336E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34" y="3221502"/>
            <a:ext cx="5405120" cy="304038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A025DD9-199F-4C2A-978C-9134978FE769}"/>
              </a:ext>
            </a:extLst>
          </p:cNvPr>
          <p:cNvSpPr txBox="1"/>
          <p:nvPr/>
        </p:nvSpPr>
        <p:spPr>
          <a:xfrm>
            <a:off x="1361667" y="6269342"/>
            <a:ext cx="29591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Low level controllers produced</a:t>
            </a:r>
          </a:p>
        </p:txBody>
      </p:sp>
    </p:spTree>
    <p:extLst>
      <p:ext uri="{BB962C8B-B14F-4D97-AF65-F5344CB8AC3E}">
        <p14:creationId xmlns:p14="http://schemas.microsoft.com/office/powerpoint/2010/main" val="2969220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302"/>
    </mc:Choice>
    <mc:Fallback>
      <p:transition spd="slow" advTm="13930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edc3d11b-7d28-430f-a7f6-a4376700bbeb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adrpmh3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15977</TotalTime>
  <Words>1106</Words>
  <Application>Microsoft Office PowerPoint</Application>
  <PresentationFormat>宽屏</PresentationFormat>
  <Paragraphs>188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0" baseType="lpstr">
      <vt:lpstr>-apple-system</vt:lpstr>
      <vt:lpstr>等线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hongwei yue</cp:lastModifiedBy>
  <cp:revision>385</cp:revision>
  <dcterms:created xsi:type="dcterms:W3CDTF">2022-03-14T05:36:00Z</dcterms:created>
  <dcterms:modified xsi:type="dcterms:W3CDTF">2025-09-16T00:17:03Z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KSOTemplateUUID">
    <vt:lpwstr>v1.0_mb_wvjgjEQd6ePaTfoVBFAHEQ==</vt:lpwstr>
  </property>
  <property fmtid="{D5CDD505-2E9C-101B-9397-08002B2CF9AE}" pid="4" name="ICV">
    <vt:lpwstr>E2A8E618BBFE4A95BC45DC248CB5E9B1</vt:lpwstr>
  </property>
</Properties>
</file>