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1" r:id="rId2"/>
    <p:sldId id="264" r:id="rId3"/>
    <p:sldId id="266" r:id="rId4"/>
    <p:sldId id="267" r:id="rId5"/>
    <p:sldId id="269" r:id="rId6"/>
    <p:sldId id="276" r:id="rId7"/>
    <p:sldId id="268" r:id="rId8"/>
    <p:sldId id="270" r:id="rId9"/>
    <p:sldId id="274" r:id="rId10"/>
    <p:sldId id="275" r:id="rId11"/>
    <p:sldId id="284" r:id="rId12"/>
    <p:sldId id="287" r:id="rId13"/>
    <p:sldId id="285" r:id="rId14"/>
    <p:sldId id="283" r:id="rId15"/>
    <p:sldId id="280" r:id="rId16"/>
    <p:sldId id="272" r:id="rId17"/>
    <p:sldId id="273" r:id="rId18"/>
    <p:sldId id="257"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388"/>
    <a:srgbClr val="FFFFFF"/>
    <a:srgbClr val="1C1412"/>
    <a:srgbClr val="3AB153"/>
    <a:srgbClr val="F9BE00"/>
    <a:srgbClr val="007BC8"/>
    <a:srgbClr val="674499"/>
    <a:srgbClr val="00B9EF"/>
    <a:srgbClr val="D9D9D9"/>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3" autoAdjust="0"/>
    <p:restoredTop sz="59733" autoAdjust="0"/>
  </p:normalViewPr>
  <p:slideViewPr>
    <p:cSldViewPr snapToGrid="0">
      <p:cViewPr>
        <p:scale>
          <a:sx n="75" d="100"/>
          <a:sy n="75" d="100"/>
        </p:scale>
        <p:origin x="1882" y="77"/>
      </p:cViewPr>
      <p:guideLst>
        <p:guide orient="horz" pos="165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9897F-717D-4CAC-9E80-72E5008053F8}" type="datetimeFigureOut">
              <a:rPr lang="zh-CN" altLang="en-US" smtClean="0"/>
              <a:t>2025/9/17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760FD-E991-4480-A84C-604626371849}" type="slidenum">
              <a:rPr lang="zh-CN" altLang="en-US" smtClean="0"/>
              <a:t>‹#›</a:t>
            </a:fld>
            <a:endParaRPr lang="zh-CN" altLang="en-US"/>
          </a:p>
        </p:txBody>
      </p:sp>
    </p:spTree>
    <p:extLst>
      <p:ext uri="{BB962C8B-B14F-4D97-AF65-F5344CB8AC3E}">
        <p14:creationId xmlns:p14="http://schemas.microsoft.com/office/powerpoint/2010/main" val="136533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I’m Zhu </a:t>
            </a:r>
            <a:r>
              <a:rPr lang="en-US" altLang="zh-CN" dirty="0" err="1"/>
              <a:t>Junhua</a:t>
            </a:r>
            <a:r>
              <a:rPr lang="en-US" altLang="zh-CN" dirty="0"/>
              <a:t> from IASF in Shenzhen. </a:t>
            </a:r>
          </a:p>
          <a:p>
            <a:endParaRPr lang="en-US" altLang="zh-CN" dirty="0"/>
          </a:p>
          <a:p>
            <a:r>
              <a:rPr lang="en-US" altLang="zh-CN" dirty="0"/>
              <a:t>I’m going to talk about How we realized IOC Deployment and Management Based on Container Technology in S3FEL.</a:t>
            </a:r>
            <a:endParaRPr lang="zh-CN" altLang="en-US" dirty="0"/>
          </a:p>
        </p:txBody>
      </p:sp>
      <p:sp>
        <p:nvSpPr>
          <p:cNvPr id="4" name="灯片编号占位符 3"/>
          <p:cNvSpPr>
            <a:spLocks noGrp="1"/>
          </p:cNvSpPr>
          <p:nvPr>
            <p:ph type="sldNum" sz="quarter" idx="5"/>
          </p:nvPr>
        </p:nvSpPr>
        <p:spPr/>
        <p:txBody>
          <a:bodyPr/>
          <a:lstStyle/>
          <a:p>
            <a:fld id="{79A760FD-E991-4480-A84C-604626371849}" type="slidenum">
              <a:rPr lang="zh-CN" altLang="en-US" smtClean="0"/>
              <a:t>1</a:t>
            </a:fld>
            <a:endParaRPr lang="zh-CN" altLang="en-US"/>
          </a:p>
        </p:txBody>
      </p:sp>
    </p:spTree>
    <p:extLst>
      <p:ext uri="{BB962C8B-B14F-4D97-AF65-F5344CB8AC3E}">
        <p14:creationId xmlns:p14="http://schemas.microsoft.com/office/powerpoint/2010/main" val="307137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rgbClr val="C00000"/>
                </a:solidFill>
              </a:rPr>
              <a:t>CLI command also provides many other management functions such as condition filtering for IOC projects, and file content difference detection for IOC project files.</a:t>
            </a:r>
            <a:endParaRPr lang="zh-CN" altLang="en-US" b="0" dirty="0"/>
          </a:p>
          <a:p>
            <a:endParaRPr lang="en-US" altLang="zh-CN" dirty="0"/>
          </a:p>
          <a:p>
            <a:r>
              <a:rPr lang="en-US" altLang="zh-CN" dirty="0"/>
              <a:t>We developed it to do life-cycle management of IOC projects.</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10</a:t>
            </a:fld>
            <a:endParaRPr lang="zh-CN" altLang="en-US"/>
          </a:p>
        </p:txBody>
      </p:sp>
    </p:spTree>
    <p:extLst>
      <p:ext uri="{BB962C8B-B14F-4D97-AF65-F5344CB8AC3E}">
        <p14:creationId xmlns:p14="http://schemas.microsoft.com/office/powerpoint/2010/main" val="351462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Besides the tools for managing IOC projects, we do more works for provisioning automated system status monitoring and alerting. </a:t>
            </a:r>
          </a:p>
          <a:p>
            <a:endParaRPr lang="en-US" altLang="zh-CN" dirty="0"/>
          </a:p>
          <a:p>
            <a:r>
              <a:rPr lang="en-US" altLang="zh-CN" dirty="0"/>
              <a:t>Firstly, we develop a code architecture to manage container services in cluster, it contains all well-configured services that are not IOC as the cluster infrastructure.</a:t>
            </a:r>
          </a:p>
          <a:p>
            <a:endParaRPr lang="en-US" altLang="zh-CN" dirty="0"/>
          </a:p>
          <a:p>
            <a:r>
              <a:rPr lang="en-US" altLang="zh-CN" dirty="0"/>
              <a:t>Then we integrate Prometheus toolkit, Loki toolkits and Grafana, These toolkits help to achieve high availability as they monitor system status and program logs, and send alerts if the metrics value meets the condition, this can help the operators quickly locating and solving problems before things gets worse.</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11</a:t>
            </a:fld>
            <a:endParaRPr lang="zh-CN" altLang="en-US"/>
          </a:p>
        </p:txBody>
      </p:sp>
    </p:spTree>
    <p:extLst>
      <p:ext uri="{BB962C8B-B14F-4D97-AF65-F5344CB8AC3E}">
        <p14:creationId xmlns:p14="http://schemas.microsoft.com/office/powerpoint/2010/main" val="267561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Let me introduce with Prometheus, Prometheus is an open-source toolkits for system monitoring and alerting, it is very popular now.</a:t>
            </a:r>
          </a:p>
          <a:p>
            <a:endParaRPr lang="en-US" altLang="zh-CN" dirty="0"/>
          </a:p>
          <a:p>
            <a:r>
              <a:rPr lang="en-US" altLang="zh-CN" dirty="0"/>
              <a:t>It scrape all system metrics from exporter and save them into its time serial database. It do aggregation and calculation for metrics, determine whether the alerts should be sent.</a:t>
            </a:r>
          </a:p>
          <a:p>
            <a:endParaRPr lang="en-US" altLang="zh-CN" dirty="0"/>
          </a:p>
          <a:p>
            <a:r>
              <a:rPr lang="en-US" altLang="zh-CN" dirty="0"/>
              <a:t>It also supports query with historical system data, further analysis could be made based on these historical data to check running status of the system .</a:t>
            </a:r>
          </a:p>
          <a:p>
            <a:endParaRPr lang="en-US" altLang="zh-CN" dirty="0"/>
          </a:p>
        </p:txBody>
      </p:sp>
      <p:sp>
        <p:nvSpPr>
          <p:cNvPr id="4" name="灯片编号占位符 3"/>
          <p:cNvSpPr>
            <a:spLocks noGrp="1"/>
          </p:cNvSpPr>
          <p:nvPr>
            <p:ph type="sldNum" sz="quarter" idx="5"/>
          </p:nvPr>
        </p:nvSpPr>
        <p:spPr/>
        <p:txBody>
          <a:bodyPr/>
          <a:lstStyle/>
          <a:p>
            <a:fld id="{69164A02-4E8E-41A2-9131-AFBA0F6F4151}" type="slidenum">
              <a:rPr lang="zh-CN" altLang="en-US" smtClean="0"/>
              <a:t>12</a:t>
            </a:fld>
            <a:endParaRPr lang="zh-CN" altLang="en-US"/>
          </a:p>
        </p:txBody>
      </p:sp>
    </p:spTree>
    <p:extLst>
      <p:ext uri="{BB962C8B-B14F-4D97-AF65-F5344CB8AC3E}">
        <p14:creationId xmlns:p14="http://schemas.microsoft.com/office/powerpoint/2010/main" val="278706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configured Prometheus to monitor many common metrics to track system running status.</a:t>
            </a:r>
          </a:p>
          <a:p>
            <a:endParaRPr lang="en-US" altLang="zh-CN" dirty="0"/>
          </a:p>
          <a:p>
            <a:r>
              <a:rPr lang="en-US" altLang="zh-CN" dirty="0"/>
              <a:t>These are the metrics and the related alerting threshold we are currently using. </a:t>
            </a:r>
          </a:p>
          <a:p>
            <a:endParaRPr lang="en-US" altLang="zh-CN" dirty="0"/>
          </a:p>
          <a:p>
            <a:r>
              <a:rPr lang="en-US" altLang="zh-CN" dirty="0"/>
              <a:t>They are mainly about CPU, memory, I/O and specific container or mechanism offline detection. </a:t>
            </a:r>
          </a:p>
          <a:p>
            <a:endParaRPr lang="en-US" altLang="zh-CN" dirty="0"/>
          </a:p>
          <a:p>
            <a:r>
              <a:rPr lang="en-US" altLang="zh-CN" dirty="0"/>
              <a:t>These are not all, we could add more if in need. </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13</a:t>
            </a:fld>
            <a:endParaRPr lang="zh-CN" altLang="en-US"/>
          </a:p>
        </p:txBody>
      </p:sp>
    </p:spTree>
    <p:extLst>
      <p:ext uri="{BB962C8B-B14F-4D97-AF65-F5344CB8AC3E}">
        <p14:creationId xmlns:p14="http://schemas.microsoft.com/office/powerpoint/2010/main" val="182932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This is the pictures shows how Prometheus works in our system.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first, we do a CPU stress test, let the value of the CPU metric increases, Prometheus will continuously monitor this, after reaching the threshold for specified time interval, as step2 shows, Prometheus will firing the alert to suggest that CPU usage is beyond the threshold we have set.</a:t>
            </a:r>
          </a:p>
          <a:p>
            <a:endParaRPr lang="en-US" altLang="zh-CN" dirty="0"/>
          </a:p>
          <a:p>
            <a:r>
              <a:rPr lang="en-US" altLang="zh-CN" dirty="0"/>
              <a:t>Then Prometheus will send all firing alerts to </a:t>
            </a:r>
            <a:r>
              <a:rPr lang="en-US" altLang="zh-CN" dirty="0" err="1"/>
              <a:t>Alertmanager</a:t>
            </a:r>
            <a:r>
              <a:rPr lang="en-US" altLang="zh-CN" dirty="0"/>
              <a:t>, which is responsible for alerts routing and dispatching, we configured email as the alerts receiver so finally the operators should get the message that CPU usage in a container has exceed the threshold, and he may need to do troubleshooting to figure out what is actually happening.</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14</a:t>
            </a:fld>
            <a:endParaRPr lang="zh-CN" altLang="en-US"/>
          </a:p>
        </p:txBody>
      </p:sp>
    </p:spTree>
    <p:extLst>
      <p:ext uri="{BB962C8B-B14F-4D97-AF65-F5344CB8AC3E}">
        <p14:creationId xmlns:p14="http://schemas.microsoft.com/office/powerpoint/2010/main" val="210676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Let me introduce with Loki. </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Loki is a set of open source components that can be composed into a fully featured logging stack.</a:t>
            </a:r>
            <a:endParaRPr lang="zh-CN" altLang="en-US" sz="1200" dirty="0"/>
          </a:p>
          <a:p>
            <a:endParaRPr lang="en-US" altLang="zh-CN" dirty="0"/>
          </a:p>
          <a:p>
            <a:r>
              <a:rPr lang="en-US" altLang="zh-CN" dirty="0"/>
              <a:t>We use Loki to collect and store the logs from programs running in the containers, we could use the query Language provided by Loki to perform filtering of log lines just like the left picture shows. </a:t>
            </a:r>
          </a:p>
          <a:p>
            <a:endParaRPr lang="en-US" altLang="zh-CN" dirty="0"/>
          </a:p>
          <a:p>
            <a:r>
              <a:rPr lang="en-US" altLang="zh-CN" dirty="0"/>
              <a:t>This helps us make quickly Troubleshooting if something gets wrong and we want to see its logs to see what is happening. </a:t>
            </a:r>
          </a:p>
          <a:p>
            <a:endParaRPr lang="en-US" altLang="zh-CN" dirty="0"/>
          </a:p>
          <a:p>
            <a:r>
              <a:rPr lang="en-US" altLang="zh-CN" dirty="0"/>
              <a:t>Loki is configured to detect the keywords in logs from IOC shell such as “error”  “disconnect” “warning”, it will send alerts when these key words are detected in IOC log line. </a:t>
            </a:r>
          </a:p>
          <a:p>
            <a:endParaRPr lang="en-US" altLang="zh-CN" dirty="0"/>
          </a:p>
          <a:p>
            <a:r>
              <a:rPr lang="en-US" altLang="zh-CN" dirty="0"/>
              <a:t>The right picture shows that when a keyword named “no reply” occurred in the log lines of IOC shell, the alert was send to specified email receiver automatically at once.</a:t>
            </a:r>
          </a:p>
          <a:p>
            <a:endParaRPr lang="en-US" altLang="zh-CN" dirty="0"/>
          </a:p>
          <a:p>
            <a:r>
              <a:rPr lang="en-US" altLang="zh-CN" dirty="0"/>
              <a:t>With these mechanisms, we could observe the comprehensive running status of programs running in container, which also helps us a lot to achieve high availability of control system.</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15</a:t>
            </a:fld>
            <a:endParaRPr lang="zh-CN" altLang="en-US"/>
          </a:p>
        </p:txBody>
      </p:sp>
    </p:spTree>
    <p:extLst>
      <p:ext uri="{BB962C8B-B14F-4D97-AF65-F5344CB8AC3E}">
        <p14:creationId xmlns:p14="http://schemas.microsoft.com/office/powerpoint/2010/main" val="358416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Then I will give an introduction of how </a:t>
            </a:r>
            <a:r>
              <a:rPr lang="en-US" altLang="zh-CN" dirty="0" err="1"/>
              <a:t>IocDock</a:t>
            </a:r>
            <a:r>
              <a:rPr lang="en-US" altLang="zh-CN" dirty="0"/>
              <a:t> is working in the control system of DALS.</a:t>
            </a:r>
          </a:p>
          <a:p>
            <a:endParaRPr lang="en-US" altLang="zh-CN" dirty="0"/>
          </a:p>
          <a:p>
            <a:r>
              <a:rPr lang="en-US" altLang="zh-CN" dirty="0"/>
              <a:t>We test </a:t>
            </a:r>
            <a:r>
              <a:rPr lang="en-US" altLang="zh-CN" dirty="0" err="1"/>
              <a:t>IocDock</a:t>
            </a:r>
            <a:r>
              <a:rPr lang="en-US" altLang="zh-CN" dirty="0"/>
              <a:t> in DALS, use it to do IOC management, it helps to form a standardized project structure, and improves the management efficiency. </a:t>
            </a:r>
          </a:p>
          <a:p>
            <a:endParaRPr lang="en-US" altLang="zh-CN" dirty="0"/>
          </a:p>
          <a:p>
            <a:r>
              <a:rPr lang="en-US" altLang="zh-CN" dirty="0"/>
              <a:t>We choose docker swarm as our container orchestration. Our cluster servers are running in VMware, with 3 virtual machines as manager nodes and 4 virtual machines as worker nodes. </a:t>
            </a:r>
          </a:p>
          <a:p>
            <a:endParaRPr lang="en-US" altLang="zh-CN" dirty="0"/>
          </a:p>
          <a:p>
            <a:r>
              <a:rPr lang="en-US" altLang="zh-CN" dirty="0"/>
              <a:t>There are 12 IOCs with about 11000 process values now running in </a:t>
            </a:r>
            <a:r>
              <a:rPr lang="en-US" altLang="zh-CN" dirty="0" err="1"/>
              <a:t>IocDock</a:t>
            </a:r>
            <a:r>
              <a:rPr lang="en-US" altLang="zh-CN" dirty="0"/>
              <a:t>. However, it is not of them, for example, IOCs in machine protection system are not included, but they also can be deployed in this system if we want. </a:t>
            </a:r>
          </a:p>
          <a:p>
            <a:endParaRPr lang="en-US" altLang="zh-CN" dirty="0"/>
          </a:p>
          <a:p>
            <a:pPr marL="0" indent="0">
              <a:lnSpc>
                <a:spcPct val="125000"/>
              </a:lnSpc>
              <a:buFont typeface="Wingdings" panose="05000000000000000000" pitchFamily="2" charset="2"/>
              <a:buNone/>
            </a:pPr>
            <a:r>
              <a:rPr lang="en-US" altLang="zh-CN" sz="1200" dirty="0"/>
              <a:t>It contains comprehensive metrics monitoring with dashboard, convenient log query WEB UI and a alarming mechanism that automatically sending alarm through email.</a:t>
            </a:r>
            <a:endParaRPr lang="en-US" altLang="zh-CN"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have run this system in DALS for more than a year, it shows good efficiency and reliability,  there is no record of abnormal termination about container running, and we are going to apply it in the construction of control system in S3FEL.</a:t>
            </a:r>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16</a:t>
            </a:fld>
            <a:endParaRPr lang="zh-CN" altLang="en-US"/>
          </a:p>
        </p:txBody>
      </p:sp>
    </p:spTree>
    <p:extLst>
      <p:ext uri="{BB962C8B-B14F-4D97-AF65-F5344CB8AC3E}">
        <p14:creationId xmlns:p14="http://schemas.microsoft.com/office/powerpoint/2010/main" val="208420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Let’s make a summary the speech.</a:t>
            </a:r>
          </a:p>
          <a:p>
            <a:endParaRPr lang="en-US" altLang="zh-CN" dirty="0"/>
          </a:p>
          <a:p>
            <a:r>
              <a:rPr lang="en-US" altLang="zh-CN" dirty="0"/>
              <a:t>We have talked about IOC containerization and a developed project named </a:t>
            </a:r>
            <a:r>
              <a:rPr lang="en-US" altLang="zh-CN" dirty="0" err="1"/>
              <a:t>IocDock</a:t>
            </a:r>
            <a:r>
              <a:rPr lang="en-US" altLang="zh-CN" dirty="0"/>
              <a:t> to do IOC deployment and management. </a:t>
            </a:r>
          </a:p>
          <a:p>
            <a:endParaRPr lang="en-US" altLang="zh-CN" dirty="0"/>
          </a:p>
          <a:p>
            <a:r>
              <a:rPr lang="en-US" altLang="zh-CN" dirty="0" err="1"/>
              <a:t>IocDock</a:t>
            </a:r>
            <a:r>
              <a:rPr lang="en-US" altLang="zh-CN" dirty="0"/>
              <a:t> is an out-of-box toolkit with CLI to do IOC management and it has well-configured </a:t>
            </a:r>
            <a:r>
              <a:rPr lang="en-US" altLang="zh-CN"/>
              <a:t>metrics and </a:t>
            </a:r>
            <a:r>
              <a:rPr lang="en-US" altLang="zh-CN" dirty="0"/>
              <a:t>logs monitoring and alerting mechanism. </a:t>
            </a:r>
          </a:p>
          <a:p>
            <a:endParaRPr lang="en-US" altLang="zh-CN" dirty="0"/>
          </a:p>
          <a:p>
            <a:r>
              <a:rPr lang="en-US" altLang="zh-CN" dirty="0"/>
              <a:t>We established a set of operation and maintenance workflows of control system based on it to improve efficiency and reliability.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 is well-configured for most common system users, </a:t>
            </a:r>
            <a:r>
              <a:rPr lang="en-US" altLang="zh-CN" sz="1200" dirty="0">
                <a:solidFill>
                  <a:srgbClr val="FF0000"/>
                </a:solidFill>
              </a:rPr>
              <a:t>auto-discover mechanism works well for newly deployed IOCs, </a:t>
            </a:r>
            <a:r>
              <a:rPr lang="en-US" altLang="zh-CN" dirty="0"/>
              <a:t>there is no need </a:t>
            </a:r>
            <a:r>
              <a:rPr lang="en-US" altLang="zh-CN" sz="1200" dirty="0">
                <a:solidFill>
                  <a:srgbClr val="FF0000"/>
                </a:solidFill>
              </a:rPr>
              <a:t>for further configuration,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It is developed mainly to manage IOC but not only for IOC, but for all programs that can run in container.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If you are interested in this project, you can find it at this </a:t>
            </a:r>
            <a:r>
              <a:rPr lang="en-US" altLang="zh-CN" sz="1200" dirty="0" err="1">
                <a:solidFill>
                  <a:srgbClr val="FF0000"/>
                </a:solidFill>
              </a:rPr>
              <a:t>github</a:t>
            </a:r>
            <a:r>
              <a:rPr lang="en-US" altLang="zh-CN" sz="1200" dirty="0">
                <a:solidFill>
                  <a:srgbClr val="FF0000"/>
                </a:solidFill>
              </a:rPr>
              <a:t> address.</a:t>
            </a:r>
          </a:p>
          <a:p>
            <a:endParaRPr lang="en-US" altLang="zh-CN"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17</a:t>
            </a:fld>
            <a:endParaRPr lang="zh-CN" altLang="en-US"/>
          </a:p>
        </p:txBody>
      </p:sp>
    </p:spTree>
    <p:extLst>
      <p:ext uri="{BB962C8B-B14F-4D97-AF65-F5344CB8AC3E}">
        <p14:creationId xmlns:p14="http://schemas.microsoft.com/office/powerpoint/2010/main" val="50953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So we get to the problem, How to deploy and manage such many IOC projects with </a:t>
            </a:r>
            <a:r>
              <a:rPr lang="en-US" altLang="zh-CN" sz="1200" b="1" dirty="0">
                <a:solidFill>
                  <a:srgbClr val="FF0000"/>
                </a:solidFill>
              </a:rPr>
              <a:t>efficiency</a:t>
            </a:r>
            <a:r>
              <a:rPr lang="en-US" altLang="zh-CN" sz="1200" dirty="0">
                <a:solidFill>
                  <a:srgbClr val="FF0000"/>
                </a:solidFill>
              </a:rPr>
              <a:t> and </a:t>
            </a:r>
            <a:r>
              <a:rPr lang="en-US" altLang="zh-CN" sz="1200" b="1" dirty="0">
                <a:solidFill>
                  <a:srgbClr val="FF0000"/>
                </a:solidFill>
              </a:rPr>
              <a:t>reliability</a:t>
            </a:r>
            <a:r>
              <a:rPr lang="en-US" altLang="zh-CN" sz="1200" dirty="0">
                <a:solidFill>
                  <a:srgbClr val="FF0000"/>
                </a:solidFill>
              </a:rPr>
              <a:t> is an urgent challenge we are facing with.</a:t>
            </a:r>
          </a:p>
        </p:txBody>
      </p:sp>
      <p:sp>
        <p:nvSpPr>
          <p:cNvPr id="4" name="灯片编号占位符 3"/>
          <p:cNvSpPr>
            <a:spLocks noGrp="1"/>
          </p:cNvSpPr>
          <p:nvPr>
            <p:ph type="sldNum" sz="quarter" idx="5"/>
          </p:nvPr>
        </p:nvSpPr>
        <p:spPr/>
        <p:txBody>
          <a:bodyPr/>
          <a:lstStyle/>
          <a:p>
            <a:fld id="{79A760FD-E991-4480-A84C-604626371849}" type="slidenum">
              <a:rPr lang="zh-CN" altLang="en-US" smtClean="0"/>
              <a:t>2</a:t>
            </a:fld>
            <a:endParaRPr lang="zh-CN" altLang="en-US"/>
          </a:p>
        </p:txBody>
      </p:sp>
    </p:spTree>
    <p:extLst>
      <p:ext uri="{BB962C8B-B14F-4D97-AF65-F5344CB8AC3E}">
        <p14:creationId xmlns:p14="http://schemas.microsoft.com/office/powerpoint/2010/main" val="102576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1E15-DA10-16D6-263C-6544FFF873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C48015-16B5-5BCD-506C-6407F25C20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0186D9-FD61-62B9-1928-7FF4D52759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you know, there are many IOC projects and they are distributed across many servers.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each IOC, you will have a lot to do to manage it well.  You may need to create it, then build and deploy it, you may need to start or stop it as convenient as possible, you may need to find out the exact one from all deployed IOCs then do some updates for it, or you want to make a backup for a specific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Under this situation, a centralized project management is needed, with a centralized project repository of IOCs, you can manage IOCs on one machine as manager, and you don’t need to telnet or ssh everywhere to do further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run these IOC projects, A standardized running environment for all IOC projects is preferred, it is easy to maintain a unified running environment rather than a unique one for each IOC.</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let us talk about the reliability. </a:t>
            </a:r>
          </a:p>
          <a:p>
            <a:endParaRPr lang="en-US" altLang="zh-CN" dirty="0"/>
          </a:p>
          <a:p>
            <a:r>
              <a:rPr lang="en-US" altLang="zh-CN" dirty="0"/>
              <a:t>If you want to run IOC with reliability, you’d better be able to track all their running status as metrics and logs in real time.</a:t>
            </a:r>
          </a:p>
          <a:p>
            <a:endParaRPr lang="en-US" altLang="zh-CN" dirty="0"/>
          </a:p>
          <a:p>
            <a:r>
              <a:rPr lang="en-US" altLang="zh-CN" dirty="0"/>
              <a:t>High availability is also very important.  To achieve this, IOC should be able to automatically recover from breakdown in most cases, such as the crash of IOC process, or the crash of the host OS.</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84F8EC0C-7F66-E2AA-4A38-750E9EEDEBBA}"/>
              </a:ext>
            </a:extLst>
          </p:cNvPr>
          <p:cNvSpPr>
            <a:spLocks noGrp="1"/>
          </p:cNvSpPr>
          <p:nvPr>
            <p:ph type="sldNum" sz="quarter" idx="5"/>
          </p:nvPr>
        </p:nvSpPr>
        <p:spPr/>
        <p:txBody>
          <a:bodyPr/>
          <a:lstStyle/>
          <a:p>
            <a:fld id="{79A760FD-E991-4480-A84C-604626371849}" type="slidenum">
              <a:rPr lang="zh-CN" altLang="en-US" smtClean="0"/>
              <a:t>3</a:t>
            </a:fld>
            <a:endParaRPr lang="zh-CN" altLang="en-US"/>
          </a:p>
        </p:txBody>
      </p:sp>
    </p:spTree>
    <p:extLst>
      <p:ext uri="{BB962C8B-B14F-4D97-AF65-F5344CB8AC3E}">
        <p14:creationId xmlns:p14="http://schemas.microsoft.com/office/powerpoint/2010/main" val="290175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AF3A-BBFE-1B4A-8D5D-EDECF2A678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1B42B8-DDF4-F4CB-7677-FB4B29B05E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677A94-9A33-BD4D-E492-30EAB9C749F6}"/>
              </a:ext>
            </a:extLst>
          </p:cNvPr>
          <p:cNvSpPr>
            <a:spLocks noGrp="1"/>
          </p:cNvSpPr>
          <p:nvPr>
            <p:ph type="body" idx="1"/>
          </p:nvPr>
        </p:nvSpPr>
        <p:spPr/>
        <p:txBody>
          <a:bodyPr/>
          <a:lstStyle/>
          <a:p>
            <a:r>
              <a:rPr lang="en-US" altLang="zh-CN" dirty="0"/>
              <a:t>To solve the problems mentioned above, We turned to run IOC in container for our control system.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run IOC in container, we split an IOC project into two parts, one part is the pre-built dockers image, it contains </a:t>
            </a:r>
            <a:r>
              <a:rPr lang="en-US" altLang="zh-CN" sz="1200" dirty="0"/>
              <a:t>necessary dependencies for operating system such as basic libraries and packages, it also contains EPICS base, EPICS modules and extensions, and pre-compiled IOC project files that provide an executable entry for IOC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Another part is about project-related running files, it also consists of two parts, one part is the configuration file, all the IOC related configurations are collected here. Another part contains database files, protocol files and other settings files, they are source files of an IOC.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Given by this structure, to run an IOC project, you just let container image load the running files and start at the entry of IOC executable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Configuration file and the source files contain all the information needed to run an specific IOC, they can be treated as a smallest manageable unit to represent an IOC.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p:txBody>
      </p:sp>
      <p:sp>
        <p:nvSpPr>
          <p:cNvPr id="4" name="灯片编号占位符 3">
            <a:extLst>
              <a:ext uri="{FF2B5EF4-FFF2-40B4-BE49-F238E27FC236}">
                <a16:creationId xmlns:a16="http://schemas.microsoft.com/office/drawing/2014/main" id="{64A35EA3-3707-2473-07FE-1EAB6E8879D3}"/>
              </a:ext>
            </a:extLst>
          </p:cNvPr>
          <p:cNvSpPr>
            <a:spLocks noGrp="1"/>
          </p:cNvSpPr>
          <p:nvPr>
            <p:ph type="sldNum" sz="quarter" idx="5"/>
          </p:nvPr>
        </p:nvSpPr>
        <p:spPr/>
        <p:txBody>
          <a:bodyPr/>
          <a:lstStyle/>
          <a:p>
            <a:fld id="{79A760FD-E991-4480-A84C-604626371849}" type="slidenum">
              <a:rPr lang="zh-CN" altLang="en-US" smtClean="0"/>
              <a:t>4</a:t>
            </a:fld>
            <a:endParaRPr lang="zh-CN" altLang="en-US"/>
          </a:p>
        </p:txBody>
      </p:sp>
    </p:spTree>
    <p:extLst>
      <p:ext uri="{BB962C8B-B14F-4D97-AF65-F5344CB8AC3E}">
        <p14:creationId xmlns:p14="http://schemas.microsoft.com/office/powerpoint/2010/main" val="107519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AF3A-BBFE-1B4A-8D5D-EDECF2A678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1B42B8-DDF4-F4CB-7677-FB4B29B05E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677A94-9A33-BD4D-E492-30EAB9C749F6}"/>
              </a:ext>
            </a:extLst>
          </p:cNvPr>
          <p:cNvSpPr>
            <a:spLocks noGrp="1"/>
          </p:cNvSpPr>
          <p:nvPr>
            <p:ph type="body" idx="1"/>
          </p:nvPr>
        </p:nvSpPr>
        <p:spPr/>
        <p:txBody>
          <a:bodyPr/>
          <a:lstStyle/>
          <a:p>
            <a:r>
              <a:rPr lang="en-US" altLang="zh-CN" dirty="0"/>
              <a:t>There are many advantages to run IOC in container. </a:t>
            </a:r>
          </a:p>
          <a:p>
            <a:endParaRPr lang="en-US" altLang="zh-CN" dirty="0"/>
          </a:p>
          <a:p>
            <a:r>
              <a:rPr lang="en-US" altLang="zh-CN" dirty="0"/>
              <a:t>Firstly, images are fixed, we pack all the dependencies that are needed to run a program into an image, so to make it a standardized and portable and cross-platform running environment. </a:t>
            </a:r>
          </a:p>
          <a:p>
            <a:endParaRPr lang="en-US" altLang="zh-CN" dirty="0"/>
          </a:p>
          <a:p>
            <a:r>
              <a:rPr lang="en-US" altLang="zh-CN" dirty="0"/>
              <a:t>Secondly, Container technology supports resource isolation and limitation in container, programs running in container could get limited resources allocated, which prevents single point failures from  spreading to the entire operating system. </a:t>
            </a:r>
          </a:p>
          <a:p>
            <a:endParaRPr lang="en-US" altLang="zh-CN" dirty="0"/>
          </a:p>
          <a:p>
            <a:r>
              <a:rPr lang="en-US" altLang="zh-CN" dirty="0"/>
              <a:t>Third, Programs deployed in container can have high availability. Container orchestration tool continuously detect container status and try to maintain the running status of container programs according to the declared status configuration. It attempts to schedule and restart container programs automatically when a failure occurs.</a:t>
            </a:r>
          </a:p>
          <a:p>
            <a:endParaRPr lang="en-US" altLang="zh-CN" dirty="0"/>
          </a:p>
          <a:p>
            <a:r>
              <a:rPr lang="en-US" altLang="zh-CN" dirty="0"/>
              <a:t>At last, Currently, container technology is the most popular way to deploy and manage </a:t>
            </a:r>
            <a:r>
              <a:rPr lang="en-US" altLang="zh-CN" b="1" dirty="0"/>
              <a:t>programs and applications</a:t>
            </a:r>
            <a:r>
              <a:rPr lang="en-US" altLang="zh-CN" dirty="0"/>
              <a:t>. It has a rich ecosystem that provide various useful tools for program deployment and management, we could use them to build a more automated and intelligent control system.</a:t>
            </a:r>
            <a:endParaRPr lang="zh-CN" altLang="en-US" dirty="0"/>
          </a:p>
        </p:txBody>
      </p:sp>
      <p:sp>
        <p:nvSpPr>
          <p:cNvPr id="4" name="灯片编号占位符 3">
            <a:extLst>
              <a:ext uri="{FF2B5EF4-FFF2-40B4-BE49-F238E27FC236}">
                <a16:creationId xmlns:a16="http://schemas.microsoft.com/office/drawing/2014/main" id="{64A35EA3-3707-2473-07FE-1EAB6E8879D3}"/>
              </a:ext>
            </a:extLst>
          </p:cNvPr>
          <p:cNvSpPr>
            <a:spLocks noGrp="1"/>
          </p:cNvSpPr>
          <p:nvPr>
            <p:ph type="sldNum" sz="quarter" idx="5"/>
          </p:nvPr>
        </p:nvSpPr>
        <p:spPr/>
        <p:txBody>
          <a:bodyPr/>
          <a:lstStyle/>
          <a:p>
            <a:fld id="{79A760FD-E991-4480-A84C-604626371849}" type="slidenum">
              <a:rPr lang="zh-CN" altLang="en-US" smtClean="0"/>
              <a:t>5</a:t>
            </a:fld>
            <a:endParaRPr lang="zh-CN" altLang="en-US"/>
          </a:p>
        </p:txBody>
      </p:sp>
    </p:spTree>
    <p:extLst>
      <p:ext uri="{BB962C8B-B14F-4D97-AF65-F5344CB8AC3E}">
        <p14:creationId xmlns:p14="http://schemas.microsoft.com/office/powerpoint/2010/main" val="344281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AF3A-BBFE-1B4A-8D5D-EDECF2A6782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1B42B8-DDF4-F4CB-7677-FB4B29B05E8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677A94-9A33-BD4D-E492-30EAB9C749F6}"/>
              </a:ext>
            </a:extLst>
          </p:cNvPr>
          <p:cNvSpPr>
            <a:spLocks noGrp="1"/>
          </p:cNvSpPr>
          <p:nvPr>
            <p:ph type="body" idx="1"/>
          </p:nvPr>
        </p:nvSpPr>
        <p:spPr/>
        <p:txBody>
          <a:bodyPr/>
          <a:lstStyle/>
          <a:p>
            <a:r>
              <a:rPr lang="en-US" altLang="zh-CN" dirty="0"/>
              <a:t>This is the picture shows </a:t>
            </a:r>
            <a:r>
              <a:rPr lang="en-US" altLang="zh-CN" sz="1200" b="0" i="0" kern="1200" dirty="0">
                <a:solidFill>
                  <a:schemeClr val="tx1"/>
                </a:solidFill>
                <a:effectLst/>
                <a:latin typeface="+mn-lt"/>
                <a:ea typeface="+mn-ea"/>
                <a:cs typeface="+mn-cs"/>
              </a:rPr>
              <a:t>the ability of self-healing of containerized IOC projects under cluster deployment.</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When a node encountered some failures and get unexpected termination, container orchestration will automatically restart the affected containers at other nodes in the cluster to keep the services running in it as the status we hoped. </a:t>
            </a:r>
            <a:endParaRPr lang="zh-CN" altLang="en-US" dirty="0"/>
          </a:p>
        </p:txBody>
      </p:sp>
      <p:sp>
        <p:nvSpPr>
          <p:cNvPr id="4" name="灯片编号占位符 3">
            <a:extLst>
              <a:ext uri="{FF2B5EF4-FFF2-40B4-BE49-F238E27FC236}">
                <a16:creationId xmlns:a16="http://schemas.microsoft.com/office/drawing/2014/main" id="{64A35EA3-3707-2473-07FE-1EAB6E8879D3}"/>
              </a:ext>
            </a:extLst>
          </p:cNvPr>
          <p:cNvSpPr>
            <a:spLocks noGrp="1"/>
          </p:cNvSpPr>
          <p:nvPr>
            <p:ph type="sldNum" sz="quarter" idx="5"/>
          </p:nvPr>
        </p:nvSpPr>
        <p:spPr/>
        <p:txBody>
          <a:bodyPr/>
          <a:lstStyle/>
          <a:p>
            <a:fld id="{79A760FD-E991-4480-A84C-604626371849}" type="slidenum">
              <a:rPr lang="zh-CN" altLang="en-US" smtClean="0"/>
              <a:t>6</a:t>
            </a:fld>
            <a:endParaRPr lang="zh-CN" altLang="en-US"/>
          </a:p>
        </p:txBody>
      </p:sp>
    </p:spTree>
    <p:extLst>
      <p:ext uri="{BB962C8B-B14F-4D97-AF65-F5344CB8AC3E}">
        <p14:creationId xmlns:p14="http://schemas.microsoft.com/office/powerpoint/2010/main" val="196441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To make our control system more convenient and automated when dealing with so much IOC projects, we developed a project named </a:t>
            </a:r>
            <a:r>
              <a:rPr lang="en-US" altLang="zh-CN" dirty="0" err="1"/>
              <a:t>IocDock</a:t>
            </a:r>
            <a:r>
              <a:rPr lang="en-US" altLang="zh-CN" dirty="0"/>
              <a:t>.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It is an out-of-box toolkit with command line interface for quickly setting up a well-configured cluster for the deployment and management of containerized IOC.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It contains the following five major functions as its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a:t>It is a toolkit to build and manage the server cluster in control system, it has many automated scripts help to set up cluster environment and A CLI to interact with.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a:t>It realized IOC project management based on a centralized repository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a:t>It realized IOC deployment based on container orchestration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a:t>It has well-configured metrics monitoring and alerting mechanism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dirty="0"/>
              <a:t>It has well-configured logs analysis and alerting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rPr>
              <a:t>These five major functions help to build a highly available and an easy-to-maintain infrastructure of control system.</a:t>
            </a:r>
          </a:p>
          <a:p>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7</a:t>
            </a:fld>
            <a:endParaRPr lang="zh-CN" altLang="en-US"/>
          </a:p>
        </p:txBody>
      </p:sp>
    </p:spTree>
    <p:extLst>
      <p:ext uri="{BB962C8B-B14F-4D97-AF65-F5344CB8AC3E}">
        <p14:creationId xmlns:p14="http://schemas.microsoft.com/office/powerpoint/2010/main" val="342759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dirty="0"/>
              <a:t>This is how the CLI helps to conveniently manage IOC projects.</a:t>
            </a:r>
          </a:p>
          <a:p>
            <a:endParaRPr lang="en-US" altLang="zh-CN" dirty="0"/>
          </a:p>
          <a:p>
            <a:r>
              <a:rPr lang="en-US" altLang="zh-CN" dirty="0"/>
              <a:t>Just like the command shows in picture, You can use a simple command to create, manage, build and deploy IOC projects. </a:t>
            </a:r>
          </a:p>
          <a:p>
            <a:endParaRPr lang="en-US" altLang="zh-CN" dirty="0"/>
          </a:p>
          <a:p>
            <a:r>
              <a:rPr lang="en-US" altLang="zh-CN" dirty="0"/>
              <a:t>The right picture is an Example of IOC configuration file, to configure an IOC project to run, all you need to do is to edit this file. </a:t>
            </a:r>
          </a:p>
          <a:p>
            <a:endParaRPr lang="en-US" altLang="zh-CN" dirty="0"/>
          </a:p>
          <a:p>
            <a:r>
              <a:rPr lang="en-US" altLang="zh-CN" dirty="0"/>
              <a:t>It collects and abstracts all necessary configurations and deployment options to run an IOC project.</a:t>
            </a:r>
            <a:endParaRPr lang="zh-CN" altLang="en-US"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8</a:t>
            </a:fld>
            <a:endParaRPr lang="zh-CN" altLang="en-US"/>
          </a:p>
        </p:txBody>
      </p:sp>
    </p:spTree>
    <p:extLst>
      <p:ext uri="{BB962C8B-B14F-4D97-AF65-F5344CB8AC3E}">
        <p14:creationId xmlns:p14="http://schemas.microsoft.com/office/powerpoint/2010/main" val="221872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0B43-C535-ECAF-BDDA-D723BAA09F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03495B-BB0B-D8C2-5330-28016FD956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8DA339-A315-3BFF-826B-DF5E80D7A1FE}"/>
              </a:ext>
            </a:extLst>
          </p:cNvPr>
          <p:cNvSpPr>
            <a:spLocks noGrp="1"/>
          </p:cNvSpPr>
          <p:nvPr>
            <p:ph type="body" idx="1"/>
          </p:nvPr>
        </p:nvSpPr>
        <p:spPr/>
        <p:txBody>
          <a:bodyPr/>
          <a:lstStyle/>
          <a:p>
            <a:r>
              <a:rPr lang="en-US" altLang="zh-CN" b="0" dirty="0"/>
              <a:t>This is the picture shows how to use CLI command to </a:t>
            </a:r>
            <a:r>
              <a:rPr lang="en-US" altLang="zh-CN" sz="1200" b="0" dirty="0">
                <a:solidFill>
                  <a:srgbClr val="C00000"/>
                </a:solidFill>
              </a:rPr>
              <a:t>generate deployment files and deploy an IOC project. </a:t>
            </a:r>
          </a:p>
          <a:p>
            <a:endParaRPr lang="en-US" altLang="zh-CN" sz="1200" b="0" dirty="0">
              <a:solidFill>
                <a:srgbClr val="C00000"/>
              </a:solidFill>
            </a:endParaRPr>
          </a:p>
          <a:p>
            <a:r>
              <a:rPr lang="en-US" altLang="zh-CN" sz="1200" b="0" dirty="0">
                <a:solidFill>
                  <a:srgbClr val="C00000"/>
                </a:solidFill>
              </a:rPr>
              <a:t>After the IOC is deployed, you can use CLI command to see the running status of the cluster.</a:t>
            </a:r>
            <a:endParaRPr lang="zh-CN" altLang="en-US" b="0" dirty="0"/>
          </a:p>
        </p:txBody>
      </p:sp>
      <p:sp>
        <p:nvSpPr>
          <p:cNvPr id="4" name="灯片编号占位符 3">
            <a:extLst>
              <a:ext uri="{FF2B5EF4-FFF2-40B4-BE49-F238E27FC236}">
                <a16:creationId xmlns:a16="http://schemas.microsoft.com/office/drawing/2014/main" id="{C7243534-ED0F-3C6D-B0CD-4362F181EEF7}"/>
              </a:ext>
            </a:extLst>
          </p:cNvPr>
          <p:cNvSpPr>
            <a:spLocks noGrp="1"/>
          </p:cNvSpPr>
          <p:nvPr>
            <p:ph type="sldNum" sz="quarter" idx="5"/>
          </p:nvPr>
        </p:nvSpPr>
        <p:spPr/>
        <p:txBody>
          <a:bodyPr/>
          <a:lstStyle/>
          <a:p>
            <a:fld id="{79A760FD-E991-4480-A84C-604626371849}" type="slidenum">
              <a:rPr lang="zh-CN" altLang="en-US" smtClean="0"/>
              <a:t>9</a:t>
            </a:fld>
            <a:endParaRPr lang="zh-CN" altLang="en-US"/>
          </a:p>
        </p:txBody>
      </p:sp>
    </p:spTree>
    <p:extLst>
      <p:ext uri="{BB962C8B-B14F-4D97-AF65-F5344CB8AC3E}">
        <p14:creationId xmlns:p14="http://schemas.microsoft.com/office/powerpoint/2010/main" val="15905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920"/>
            <a:ext cx="7349400" cy="1928137"/>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767"/>
            <a:ext cx="7349400" cy="1104493"/>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602"/>
            <a:ext cx="8229600" cy="4112819"/>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326"/>
            <a:ext cx="7349400" cy="764234"/>
          </a:xfrm>
        </p:spPr>
        <p:txBody>
          <a:bodyPr vert="horz" lIns="90000" tIns="46800" rIns="90000" bIns="468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767"/>
            <a:ext cx="7349400" cy="353762"/>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2025/9/17</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96"/>
            <a:ext cx="8226900" cy="3570024"/>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805"/>
            <a:ext cx="5826600" cy="575201"/>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2006"/>
            <a:ext cx="5826600" cy="650814"/>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97"/>
            <a:ext cx="3882600" cy="3561923"/>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97"/>
            <a:ext cx="3882600" cy="3561923"/>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88"/>
            <a:ext cx="4006800" cy="28625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743"/>
            <a:ext cx="4006800" cy="3297277"/>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83"/>
            <a:ext cx="4006800" cy="28625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743"/>
            <a:ext cx="4006800" cy="3297277"/>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80"/>
            <a:ext cx="8226900" cy="529293"/>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248" y="1166540"/>
            <a:ext cx="3924776" cy="3456751"/>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604"/>
            <a:ext cx="3920400" cy="3456605"/>
          </a:xfrm>
        </p:spPr>
        <p:txBody>
          <a:bodyPr vert="horz" lIns="90000" tIns="46800" rIns="90000" bIns="46800" rtlCol="0">
            <a:normAutofit/>
          </a:bodyPr>
          <a:lstStyle>
            <a:lvl1pPr>
              <a:buNone/>
              <a:defRPr sz="12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920"/>
            <a:ext cx="783000" cy="3772560"/>
          </a:xfrm>
        </p:spPr>
        <p:txBody>
          <a:bodyPr vert="eaVert" lIns="90000" tIns="46800" rIns="90000" bIns="46800" rtlCol="0" anchor="ctr" anchorCtr="0">
            <a:normAutofit/>
          </a:bodyPr>
          <a:lstStyle>
            <a:lvl1pPr>
              <a:buNone/>
              <a:defRPr sz="21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920"/>
            <a:ext cx="6876900" cy="377256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80"/>
            <a:ext cx="8226900" cy="529293"/>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96"/>
            <a:ext cx="8226900" cy="3570024"/>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628"/>
            <a:ext cx="2025000" cy="237642"/>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2025/9/17</a:t>
            </a:fld>
            <a:endParaRPr lang="zh-CN" altLang="en-US"/>
          </a:p>
        </p:txBody>
      </p:sp>
      <p:sp>
        <p:nvSpPr>
          <p:cNvPr id="5" name="页脚占位符 4"/>
          <p:cNvSpPr>
            <a:spLocks noGrp="1"/>
          </p:cNvSpPr>
          <p:nvPr>
            <p:ph type="ftr" sz="quarter" idx="3"/>
            <p:custDataLst>
              <p:tags r:id="rId18"/>
            </p:custDataLst>
          </p:nvPr>
        </p:nvSpPr>
        <p:spPr>
          <a:xfrm>
            <a:off x="3087000" y="4736628"/>
            <a:ext cx="2970000" cy="237642"/>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628"/>
            <a:ext cx="2025000" cy="237642"/>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hyperlink" Target="https://github.com/zhuzzzzzz/IocDock.git"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400" y="-24130"/>
            <a:ext cx="9169400" cy="5244465"/>
          </a:xfrm>
          <a:prstGeom prst="rect">
            <a:avLst/>
          </a:prstGeom>
          <a:solidFill>
            <a:srgbClr val="0C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9" name="图片 8" descr="粒子研究院ppt-02"/>
          <p:cNvPicPr>
            <a:picLocks noChangeAspect="1"/>
          </p:cNvPicPr>
          <p:nvPr/>
        </p:nvPicPr>
        <p:blipFill>
          <a:blip r:embed="rId4"/>
          <a:stretch>
            <a:fillRect/>
          </a:stretch>
        </p:blipFill>
        <p:spPr>
          <a:xfrm>
            <a:off x="1270" y="76835"/>
            <a:ext cx="9142730" cy="51435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rcRect/>
          <a:stretch/>
        </p:blipFill>
        <p:spPr>
          <a:xfrm>
            <a:off x="734060" y="444480"/>
            <a:ext cx="3197225" cy="680125"/>
          </a:xfrm>
          <a:prstGeom prst="rect">
            <a:avLst/>
          </a:prstGeom>
        </p:spPr>
      </p:pic>
      <p:sp>
        <p:nvSpPr>
          <p:cNvPr id="6" name="文本框 5">
            <a:extLst>
              <a:ext uri="{FF2B5EF4-FFF2-40B4-BE49-F238E27FC236}">
                <a16:creationId xmlns:a16="http://schemas.microsoft.com/office/drawing/2014/main" id="{43BFA436-89F2-4215-9F88-51D59C8D603C}"/>
              </a:ext>
            </a:extLst>
          </p:cNvPr>
          <p:cNvSpPr txBox="1"/>
          <p:nvPr/>
        </p:nvSpPr>
        <p:spPr>
          <a:xfrm>
            <a:off x="74802" y="2363256"/>
            <a:ext cx="4515740" cy="1015663"/>
          </a:xfrm>
          <a:prstGeom prst="rect">
            <a:avLst/>
          </a:prstGeom>
          <a:noFill/>
        </p:spPr>
        <p:txBody>
          <a:bodyPr wrap="square" rtlCol="0">
            <a:spAutoFit/>
          </a:bodyPr>
          <a:lstStyle/>
          <a:p>
            <a:pPr algn="ctr"/>
            <a:r>
              <a:rPr lang="en-US" altLang="zh-CN" sz="2000" dirty="0">
                <a:solidFill>
                  <a:schemeClr val="bg1"/>
                </a:solidFill>
              </a:rPr>
              <a:t>IOC Deployment and Management</a:t>
            </a:r>
          </a:p>
          <a:p>
            <a:pPr algn="ctr"/>
            <a:r>
              <a:rPr lang="en-US" altLang="zh-CN" sz="2000" dirty="0">
                <a:solidFill>
                  <a:schemeClr val="bg1"/>
                </a:solidFill>
              </a:rPr>
              <a:t>Based on Container Technology</a:t>
            </a:r>
          </a:p>
          <a:p>
            <a:pPr algn="ctr"/>
            <a:r>
              <a:rPr lang="en-US" altLang="zh-CN" sz="2000" dirty="0">
                <a:solidFill>
                  <a:schemeClr val="bg1"/>
                </a:solidFill>
              </a:rPr>
              <a:t>In S</a:t>
            </a:r>
            <a:r>
              <a:rPr lang="en-US" altLang="zh-CN" sz="2000" baseline="30000" dirty="0">
                <a:solidFill>
                  <a:schemeClr val="bg1"/>
                </a:solidFill>
              </a:rPr>
              <a:t>3</a:t>
            </a:r>
            <a:r>
              <a:rPr lang="en-US" altLang="zh-CN" sz="2000" dirty="0">
                <a:solidFill>
                  <a:schemeClr val="bg1"/>
                </a:solidFill>
              </a:rPr>
              <a:t>FEL </a:t>
            </a:r>
            <a:endParaRPr lang="zh-CN" altLang="en-US" sz="2000" dirty="0">
              <a:solidFill>
                <a:schemeClr val="bg1"/>
              </a:solidFill>
            </a:endParaRPr>
          </a:p>
        </p:txBody>
      </p:sp>
      <p:sp>
        <p:nvSpPr>
          <p:cNvPr id="7" name="文本框 6">
            <a:extLst>
              <a:ext uri="{FF2B5EF4-FFF2-40B4-BE49-F238E27FC236}">
                <a16:creationId xmlns:a16="http://schemas.microsoft.com/office/drawing/2014/main" id="{44637E0E-03F6-40FF-B119-551F078C1CEB}"/>
              </a:ext>
            </a:extLst>
          </p:cNvPr>
          <p:cNvSpPr txBox="1"/>
          <p:nvPr/>
        </p:nvSpPr>
        <p:spPr>
          <a:xfrm>
            <a:off x="2449322" y="3682625"/>
            <a:ext cx="1853438" cy="338554"/>
          </a:xfrm>
          <a:prstGeom prst="rect">
            <a:avLst/>
          </a:prstGeom>
          <a:noFill/>
        </p:spPr>
        <p:txBody>
          <a:bodyPr wrap="square" rtlCol="0">
            <a:spAutoFit/>
          </a:bodyPr>
          <a:lstStyle/>
          <a:p>
            <a:r>
              <a:rPr lang="en-US" altLang="zh-CN" sz="1600" dirty="0" err="1">
                <a:solidFill>
                  <a:schemeClr val="bg1"/>
                </a:solidFill>
              </a:rPr>
              <a:t>Junhua</a:t>
            </a:r>
            <a:r>
              <a:rPr lang="en-US" altLang="zh-CN" sz="1600" dirty="0">
                <a:solidFill>
                  <a:schemeClr val="bg1"/>
                </a:solidFill>
              </a:rPr>
              <a:t> Zhu,</a:t>
            </a:r>
            <a:r>
              <a:rPr lang="zh-CN" altLang="en-US" sz="1600" dirty="0">
                <a:solidFill>
                  <a:schemeClr val="bg1"/>
                </a:solidFill>
              </a:rPr>
              <a:t> </a:t>
            </a:r>
            <a:r>
              <a:rPr lang="en-US" altLang="zh-CN" sz="1600" dirty="0">
                <a:solidFill>
                  <a:schemeClr val="bg1"/>
                </a:solidFill>
              </a:rPr>
              <a:t>IASF </a:t>
            </a:r>
            <a:endParaRPr lang="zh-CN" altLang="en-US" sz="16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a:solidFill>
                  <a:schemeClr val="tx1">
                    <a:lumMod val="65000"/>
                    <a:lumOff val="35000"/>
                  </a:schemeClr>
                </a:solidFill>
              </a:rPr>
              <a:t>Use </a:t>
            </a:r>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CLI to manage and deploy IOC</a:t>
            </a:r>
            <a:endParaRPr lang="zh-CN" altLang="en-US" sz="1600" b="1" dirty="0">
              <a:solidFill>
                <a:schemeClr val="tx1">
                  <a:lumMod val="65000"/>
                  <a:lumOff val="35000"/>
                </a:schemeClr>
              </a:solidFill>
            </a:endParaRPr>
          </a:p>
        </p:txBody>
      </p:sp>
      <p:pic>
        <p:nvPicPr>
          <p:cNvPr id="3" name="图片 2">
            <a:extLst>
              <a:ext uri="{FF2B5EF4-FFF2-40B4-BE49-F238E27FC236}">
                <a16:creationId xmlns:a16="http://schemas.microsoft.com/office/drawing/2014/main" id="{7280CF0F-7402-499A-AF6A-44E4359D5336}"/>
              </a:ext>
            </a:extLst>
          </p:cNvPr>
          <p:cNvPicPr>
            <a:picLocks noChangeAspect="1"/>
          </p:cNvPicPr>
          <p:nvPr/>
        </p:nvPicPr>
        <p:blipFill>
          <a:blip r:embed="rId5"/>
          <a:stretch>
            <a:fillRect/>
          </a:stretch>
        </p:blipFill>
        <p:spPr>
          <a:xfrm>
            <a:off x="331469" y="1005546"/>
            <a:ext cx="8294948" cy="3132407"/>
          </a:xfrm>
          <a:prstGeom prst="rect">
            <a:avLst/>
          </a:prstGeom>
        </p:spPr>
      </p:pic>
      <p:sp>
        <p:nvSpPr>
          <p:cNvPr id="14" name="矩形 13">
            <a:extLst>
              <a:ext uri="{FF2B5EF4-FFF2-40B4-BE49-F238E27FC236}">
                <a16:creationId xmlns:a16="http://schemas.microsoft.com/office/drawing/2014/main" id="{930C91FD-EA72-422E-8475-37E107522A49}"/>
              </a:ext>
            </a:extLst>
          </p:cNvPr>
          <p:cNvSpPr/>
          <p:nvPr/>
        </p:nvSpPr>
        <p:spPr>
          <a:xfrm>
            <a:off x="94340" y="964517"/>
            <a:ext cx="8836300" cy="3080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9D38E010-7798-4F2E-BBA9-37C0D6A8D5FC}"/>
              </a:ext>
            </a:extLst>
          </p:cNvPr>
          <p:cNvSpPr txBox="1"/>
          <p:nvPr/>
        </p:nvSpPr>
        <p:spPr>
          <a:xfrm>
            <a:off x="3178493" y="1005546"/>
            <a:ext cx="4048125" cy="246221"/>
          </a:xfrm>
          <a:prstGeom prst="rect">
            <a:avLst/>
          </a:prstGeom>
          <a:noFill/>
        </p:spPr>
        <p:txBody>
          <a:bodyPr wrap="square" rtlCol="0">
            <a:spAutoFit/>
          </a:bodyPr>
          <a:lstStyle/>
          <a:p>
            <a:r>
              <a:rPr lang="en-US" altLang="zh-CN" sz="1000" b="1" dirty="0">
                <a:solidFill>
                  <a:srgbClr val="C00000"/>
                </a:solidFill>
              </a:rPr>
              <a:t>Use filter to search through IOC</a:t>
            </a:r>
            <a:endParaRPr lang="zh-CN" altLang="en-US" sz="1000" b="1" dirty="0">
              <a:solidFill>
                <a:srgbClr val="C00000"/>
              </a:solidFill>
            </a:endParaRPr>
          </a:p>
        </p:txBody>
      </p:sp>
      <p:sp>
        <p:nvSpPr>
          <p:cNvPr id="16" name="矩形 15">
            <a:extLst>
              <a:ext uri="{FF2B5EF4-FFF2-40B4-BE49-F238E27FC236}">
                <a16:creationId xmlns:a16="http://schemas.microsoft.com/office/drawing/2014/main" id="{B55D617D-113D-4FE8-A555-FF093CFEB8D5}"/>
              </a:ext>
            </a:extLst>
          </p:cNvPr>
          <p:cNvSpPr/>
          <p:nvPr/>
        </p:nvSpPr>
        <p:spPr>
          <a:xfrm>
            <a:off x="94340" y="1272541"/>
            <a:ext cx="8836300" cy="29064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87B2C26B-2A17-4E9A-9D3B-21FB6ED59E69}"/>
              </a:ext>
            </a:extLst>
          </p:cNvPr>
          <p:cNvSpPr txBox="1"/>
          <p:nvPr/>
        </p:nvSpPr>
        <p:spPr>
          <a:xfrm>
            <a:off x="4042409" y="2021317"/>
            <a:ext cx="4048125" cy="246221"/>
          </a:xfrm>
          <a:prstGeom prst="rect">
            <a:avLst/>
          </a:prstGeom>
          <a:noFill/>
        </p:spPr>
        <p:txBody>
          <a:bodyPr wrap="square" rtlCol="0">
            <a:spAutoFit/>
          </a:bodyPr>
          <a:lstStyle/>
          <a:p>
            <a:r>
              <a:rPr lang="en-US" altLang="zh-CN" sz="1000" b="1" dirty="0">
                <a:solidFill>
                  <a:srgbClr val="C00000"/>
                </a:solidFill>
              </a:rPr>
              <a:t>project file difference detection</a:t>
            </a:r>
            <a:endParaRPr lang="zh-CN" altLang="en-US" sz="1000" b="1" dirty="0">
              <a:solidFill>
                <a:srgbClr val="C00000"/>
              </a:solidFill>
            </a:endParaRPr>
          </a:p>
        </p:txBody>
      </p:sp>
    </p:spTree>
    <p:custDataLst>
      <p:tags r:id="rId1"/>
    </p:custDataLst>
    <p:extLst>
      <p:ext uri="{BB962C8B-B14F-4D97-AF65-F5344CB8AC3E}">
        <p14:creationId xmlns:p14="http://schemas.microsoft.com/office/powerpoint/2010/main" val="313285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741135" cy="338554"/>
          </a:xfrm>
          <a:prstGeom prst="rect">
            <a:avLst/>
          </a:prstGeom>
          <a:noFill/>
        </p:spPr>
        <p:txBody>
          <a:bodyPr wrap="square" rtlCol="0">
            <a:spAutoFit/>
          </a:bodyPr>
          <a:lstStyle/>
          <a:p>
            <a:r>
              <a:rPr lang="en-US" altLang="zh-CN" sz="1600" b="1" dirty="0">
                <a:solidFill>
                  <a:schemeClr val="tx1">
                    <a:lumMod val="65000"/>
                    <a:lumOff val="35000"/>
                  </a:schemeClr>
                </a:solidFill>
              </a:rPr>
              <a:t>Works for automated system status monitoring and alerting</a:t>
            </a:r>
            <a:endParaRPr lang="zh-CN" altLang="en-US" sz="1600" b="1" dirty="0">
              <a:solidFill>
                <a:schemeClr val="tx1">
                  <a:lumMod val="65000"/>
                  <a:lumOff val="35000"/>
                </a:schemeClr>
              </a:solidFill>
            </a:endParaRPr>
          </a:p>
        </p:txBody>
      </p:sp>
      <p:sp>
        <p:nvSpPr>
          <p:cNvPr id="12" name="文本框 11">
            <a:extLst>
              <a:ext uri="{FF2B5EF4-FFF2-40B4-BE49-F238E27FC236}">
                <a16:creationId xmlns:a16="http://schemas.microsoft.com/office/drawing/2014/main" id="{16D55201-4403-48AB-B3A4-E3A57FF241A4}"/>
              </a:ext>
            </a:extLst>
          </p:cNvPr>
          <p:cNvSpPr txBox="1"/>
          <p:nvPr/>
        </p:nvSpPr>
        <p:spPr>
          <a:xfrm>
            <a:off x="331468" y="760729"/>
            <a:ext cx="7432196" cy="2874313"/>
          </a:xfrm>
          <a:prstGeom prst="rect">
            <a:avLst/>
          </a:prstGeom>
          <a:noFill/>
        </p:spPr>
        <p:txBody>
          <a:bodyPr wrap="square" rtlCol="0">
            <a:spAutoFit/>
          </a:bodyPr>
          <a:lstStyle/>
          <a:p>
            <a:r>
              <a:rPr lang="en-US" altLang="zh-CN" sz="2000" dirty="0">
                <a:solidFill>
                  <a:srgbClr val="0C3388"/>
                </a:solidFill>
              </a:rPr>
              <a:t>1. A code architecture for managing container services in cluster</a:t>
            </a:r>
          </a:p>
          <a:p>
            <a:endParaRPr lang="en-US" altLang="zh-CN" sz="2000" dirty="0">
              <a:solidFill>
                <a:srgbClr val="0C3388"/>
              </a:solidFill>
            </a:endParaRPr>
          </a:p>
          <a:p>
            <a:endParaRPr lang="en-US" altLang="zh-CN" sz="2000" dirty="0">
              <a:solidFill>
                <a:srgbClr val="0C3388"/>
              </a:solidFill>
            </a:endParaRPr>
          </a:p>
          <a:p>
            <a:r>
              <a:rPr lang="en-US" altLang="zh-CN" sz="2000" dirty="0">
                <a:solidFill>
                  <a:srgbClr val="0C3388"/>
                </a:solidFill>
              </a:rPr>
              <a:t>2. </a:t>
            </a:r>
            <a:r>
              <a:rPr lang="en-US" altLang="zh-CN" sz="2000" dirty="0" err="1">
                <a:solidFill>
                  <a:srgbClr val="0C3388"/>
                </a:solidFill>
              </a:rPr>
              <a:t>IocDock</a:t>
            </a:r>
            <a:r>
              <a:rPr lang="en-US" altLang="zh-CN" sz="2000" dirty="0">
                <a:solidFill>
                  <a:srgbClr val="0C3388"/>
                </a:solidFill>
              </a:rPr>
              <a:t> Integrate with well-configured toolkits</a:t>
            </a:r>
          </a:p>
          <a:p>
            <a:pPr marL="285750" indent="-285750">
              <a:lnSpc>
                <a:spcPct val="125000"/>
              </a:lnSpc>
              <a:buFontTx/>
              <a:buChar char="-"/>
            </a:pPr>
            <a:r>
              <a:rPr lang="en-US" altLang="zh-CN" sz="1400" dirty="0"/>
              <a:t>Integrate Prometheus with pre-defined metrics monitoring and alerting</a:t>
            </a:r>
          </a:p>
          <a:p>
            <a:pPr>
              <a:lnSpc>
                <a:spcPct val="125000"/>
              </a:lnSpc>
            </a:pPr>
            <a:r>
              <a:rPr lang="en-US" altLang="zh-CN" sz="1200" dirty="0"/>
              <a:t>	Prometheus, </a:t>
            </a:r>
            <a:r>
              <a:rPr lang="en-US" altLang="zh-CN" sz="1200" dirty="0" err="1"/>
              <a:t>cAdvisor</a:t>
            </a:r>
            <a:r>
              <a:rPr lang="en-US" altLang="zh-CN" sz="1200" dirty="0"/>
              <a:t>, </a:t>
            </a:r>
            <a:r>
              <a:rPr lang="en-US" altLang="zh-CN" sz="1200" dirty="0" err="1"/>
              <a:t>nodeExporter</a:t>
            </a:r>
            <a:r>
              <a:rPr lang="en-US" altLang="zh-CN" sz="1200" dirty="0"/>
              <a:t>, </a:t>
            </a:r>
            <a:r>
              <a:rPr lang="en-US" altLang="zh-CN" sz="1200" dirty="0" err="1"/>
              <a:t>alertmaneger</a:t>
            </a:r>
            <a:endParaRPr lang="en-US" altLang="zh-CN" sz="1200" dirty="0"/>
          </a:p>
          <a:p>
            <a:pPr marL="285750" indent="-285750">
              <a:lnSpc>
                <a:spcPct val="125000"/>
              </a:lnSpc>
              <a:buFontTx/>
              <a:buChar char="-"/>
            </a:pPr>
            <a:r>
              <a:rPr lang="en-US" altLang="zh-CN" sz="1400" dirty="0"/>
              <a:t>Integrate Loki with pre-defined logs collecting and alerting</a:t>
            </a:r>
          </a:p>
          <a:p>
            <a:pPr>
              <a:lnSpc>
                <a:spcPct val="125000"/>
              </a:lnSpc>
            </a:pPr>
            <a:r>
              <a:rPr lang="en-US" altLang="zh-CN" sz="1200" dirty="0"/>
              <a:t>	Loki, Alloy</a:t>
            </a:r>
          </a:p>
          <a:p>
            <a:pPr marL="285750" indent="-285750">
              <a:lnSpc>
                <a:spcPct val="125000"/>
              </a:lnSpc>
              <a:buFontTx/>
              <a:buChar char="-"/>
            </a:pPr>
            <a:r>
              <a:rPr lang="en-US" altLang="zh-CN" sz="1400" dirty="0"/>
              <a:t>Integrate Grafana with provisioned dashboard for data visualization</a:t>
            </a:r>
          </a:p>
          <a:p>
            <a:pPr>
              <a:lnSpc>
                <a:spcPct val="125000"/>
              </a:lnSpc>
            </a:pPr>
            <a:r>
              <a:rPr lang="en-US" altLang="zh-CN" sz="1200" dirty="0"/>
              <a:t>	Dashboard for containers in cluster and nodes in cluster</a:t>
            </a:r>
          </a:p>
        </p:txBody>
      </p:sp>
    </p:spTree>
    <p:custDataLst>
      <p:tags r:id="rId1"/>
    </p:custDataLst>
    <p:extLst>
      <p:ext uri="{BB962C8B-B14F-4D97-AF65-F5344CB8AC3E}">
        <p14:creationId xmlns:p14="http://schemas.microsoft.com/office/powerpoint/2010/main" val="2677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pic>
        <p:nvPicPr>
          <p:cNvPr id="3" name="图片 2">
            <a:extLst>
              <a:ext uri="{FF2B5EF4-FFF2-40B4-BE49-F238E27FC236}">
                <a16:creationId xmlns:a16="http://schemas.microsoft.com/office/drawing/2014/main" id="{29B62CC6-1AC0-4EC2-8B29-17B997F1335C}"/>
              </a:ext>
            </a:extLst>
          </p:cNvPr>
          <p:cNvPicPr>
            <a:picLocks noChangeAspect="1"/>
          </p:cNvPicPr>
          <p:nvPr/>
        </p:nvPicPr>
        <p:blipFill rotWithShape="1">
          <a:blip r:embed="rId5"/>
          <a:srcRect r="18243"/>
          <a:stretch/>
        </p:blipFill>
        <p:spPr>
          <a:xfrm>
            <a:off x="331469" y="1022647"/>
            <a:ext cx="5612130" cy="3419721"/>
          </a:xfrm>
          <a:prstGeom prst="rect">
            <a:avLst/>
          </a:prstGeom>
        </p:spPr>
      </p:pic>
      <p:sp>
        <p:nvSpPr>
          <p:cNvPr id="21" name="文本框 20">
            <a:extLst>
              <a:ext uri="{FF2B5EF4-FFF2-40B4-BE49-F238E27FC236}">
                <a16:creationId xmlns:a16="http://schemas.microsoft.com/office/drawing/2014/main" id="{5B6752D8-CAED-4DC2-9A9B-CC1774EF104E}"/>
              </a:ext>
            </a:extLst>
          </p:cNvPr>
          <p:cNvSpPr txBox="1"/>
          <p:nvPr/>
        </p:nvSpPr>
        <p:spPr>
          <a:xfrm>
            <a:off x="5943599" y="972112"/>
            <a:ext cx="2724912" cy="3506986"/>
          </a:xfrm>
          <a:prstGeom prst="rect">
            <a:avLst/>
          </a:prstGeom>
          <a:noFill/>
        </p:spPr>
        <p:txBody>
          <a:bodyPr wrap="square" rtlCol="0">
            <a:spAutoFit/>
          </a:bodyPr>
          <a:lstStyle/>
          <a:p>
            <a:pPr>
              <a:lnSpc>
                <a:spcPct val="150000"/>
              </a:lnSpc>
            </a:pPr>
            <a:r>
              <a:rPr lang="en-US" altLang="zh-CN" sz="1000" b="1" dirty="0">
                <a:solidFill>
                  <a:srgbClr val="0C3388"/>
                </a:solidFill>
              </a:rPr>
              <a:t>Prometheus server</a:t>
            </a:r>
          </a:p>
          <a:p>
            <a:pPr>
              <a:lnSpc>
                <a:spcPct val="150000"/>
              </a:lnSpc>
            </a:pPr>
            <a:r>
              <a:rPr lang="zh-CN" altLang="en-US" sz="900" dirty="0"/>
              <a:t>抓取指标并存储至时序数据库，执行数值计算与逻辑计算，判断报警状态，并向外提供基于</a:t>
            </a:r>
            <a:r>
              <a:rPr lang="en-US" altLang="zh-CN" sz="900" dirty="0" err="1"/>
              <a:t>PromQL</a:t>
            </a:r>
            <a:r>
              <a:rPr lang="zh-CN" altLang="en-US" sz="900" dirty="0"/>
              <a:t>的指标查询、计算，以及推送报警等服务</a:t>
            </a:r>
            <a:endParaRPr lang="en-US" altLang="zh-CN" sz="900" dirty="0"/>
          </a:p>
          <a:p>
            <a:pPr>
              <a:lnSpc>
                <a:spcPct val="150000"/>
              </a:lnSpc>
            </a:pPr>
            <a:r>
              <a:rPr lang="en-US" altLang="zh-CN" sz="1000" b="1" dirty="0">
                <a:solidFill>
                  <a:srgbClr val="0C3388"/>
                </a:solidFill>
              </a:rPr>
              <a:t>Exporter</a:t>
            </a:r>
          </a:p>
          <a:p>
            <a:pPr>
              <a:lnSpc>
                <a:spcPct val="150000"/>
              </a:lnSpc>
            </a:pPr>
            <a:r>
              <a:rPr lang="zh-CN" altLang="en-US" sz="900" dirty="0"/>
              <a:t>采集业务端各项运行指标，包括 </a:t>
            </a:r>
            <a:r>
              <a:rPr lang="en-US" altLang="zh-CN" sz="900" dirty="0"/>
              <a:t>CPU</a:t>
            </a:r>
            <a:r>
              <a:rPr lang="zh-CN" altLang="en-US" sz="900" dirty="0"/>
              <a:t>、内存、磁盘、</a:t>
            </a:r>
            <a:r>
              <a:rPr lang="en-US" altLang="zh-CN" sz="900" dirty="0"/>
              <a:t>I/O</a:t>
            </a:r>
            <a:r>
              <a:rPr lang="zh-CN" altLang="en-US" sz="900" dirty="0"/>
              <a:t>等，以供抓取</a:t>
            </a:r>
            <a:endParaRPr lang="en-US" altLang="zh-CN" sz="900" dirty="0"/>
          </a:p>
          <a:p>
            <a:pPr>
              <a:lnSpc>
                <a:spcPct val="150000"/>
              </a:lnSpc>
            </a:pPr>
            <a:r>
              <a:rPr lang="en-US" altLang="zh-CN" sz="1000" b="1" dirty="0" err="1">
                <a:solidFill>
                  <a:srgbClr val="0C3388"/>
                </a:solidFill>
              </a:rPr>
              <a:t>Alertmanager</a:t>
            </a:r>
            <a:endParaRPr lang="en-US" altLang="zh-CN" sz="1000" b="1" dirty="0">
              <a:solidFill>
                <a:srgbClr val="0C3388"/>
              </a:solidFill>
            </a:endParaRPr>
          </a:p>
          <a:p>
            <a:pPr>
              <a:lnSpc>
                <a:spcPct val="150000"/>
              </a:lnSpc>
            </a:pPr>
            <a:r>
              <a:rPr lang="zh-CN" altLang="en-US" sz="900" dirty="0"/>
              <a:t>接受告警，对告警进行分组、抑制、静默处理，并向外部发送告警通知</a:t>
            </a:r>
            <a:r>
              <a:rPr lang="en-US" altLang="zh-CN" sz="900" dirty="0"/>
              <a:t>(</a:t>
            </a:r>
            <a:r>
              <a:rPr lang="zh-CN" altLang="en-US" sz="900" dirty="0"/>
              <a:t>支持多个第三方平台，如邮箱，微信</a:t>
            </a:r>
            <a:r>
              <a:rPr lang="en-US" altLang="zh-CN" sz="900" dirty="0"/>
              <a:t>…)</a:t>
            </a:r>
          </a:p>
          <a:p>
            <a:pPr>
              <a:lnSpc>
                <a:spcPct val="150000"/>
              </a:lnSpc>
            </a:pPr>
            <a:r>
              <a:rPr lang="en-US" altLang="zh-CN" sz="1000" b="1" dirty="0" err="1">
                <a:solidFill>
                  <a:srgbClr val="0C3388"/>
                </a:solidFill>
              </a:rPr>
              <a:t>Pushgateway</a:t>
            </a:r>
            <a:endParaRPr lang="en-US" altLang="zh-CN" sz="1000" b="1" dirty="0">
              <a:solidFill>
                <a:srgbClr val="0C3388"/>
              </a:solidFill>
            </a:endParaRPr>
          </a:p>
          <a:p>
            <a:pPr>
              <a:lnSpc>
                <a:spcPct val="150000"/>
              </a:lnSpc>
            </a:pPr>
            <a:r>
              <a:rPr lang="zh-CN" altLang="en-US" sz="900" dirty="0"/>
              <a:t>中间代理组件，与 </a:t>
            </a:r>
            <a:r>
              <a:rPr lang="en-US" altLang="zh-CN" sz="900" dirty="0"/>
              <a:t>Prometheus </a:t>
            </a:r>
            <a:r>
              <a:rPr lang="zh-CN" altLang="en-US" sz="900" dirty="0"/>
              <a:t>的默认拉取模式互补，适用于无法主动暴露 </a:t>
            </a:r>
            <a:r>
              <a:rPr lang="en-US" altLang="zh-CN" sz="900" dirty="0"/>
              <a:t>/metrics </a:t>
            </a:r>
            <a:r>
              <a:rPr lang="zh-CN" altLang="en-US" sz="900" dirty="0"/>
              <a:t>接口的目标</a:t>
            </a:r>
            <a:endParaRPr lang="en-US" altLang="zh-CN" sz="900" dirty="0"/>
          </a:p>
          <a:p>
            <a:pPr>
              <a:lnSpc>
                <a:spcPct val="150000"/>
              </a:lnSpc>
            </a:pPr>
            <a:r>
              <a:rPr lang="en-US" altLang="zh-CN" sz="1000" b="1" dirty="0" err="1">
                <a:solidFill>
                  <a:srgbClr val="0C3388"/>
                </a:solidFill>
              </a:rPr>
              <a:t>DataVisualization</a:t>
            </a:r>
            <a:endParaRPr lang="en-US" altLang="zh-CN" sz="1000" b="1" dirty="0">
              <a:solidFill>
                <a:srgbClr val="0C3388"/>
              </a:solidFill>
            </a:endParaRPr>
          </a:p>
          <a:p>
            <a:pPr>
              <a:lnSpc>
                <a:spcPct val="150000"/>
              </a:lnSpc>
            </a:pPr>
            <a:r>
              <a:rPr lang="zh-CN" altLang="en-US" sz="900" dirty="0"/>
              <a:t>数据可视化，</a:t>
            </a:r>
            <a:r>
              <a:rPr lang="en-US" altLang="zh-CN" sz="900" dirty="0"/>
              <a:t>Prometheus UI</a:t>
            </a:r>
            <a:r>
              <a:rPr lang="zh-CN" altLang="en-US" sz="900" dirty="0"/>
              <a:t>，</a:t>
            </a:r>
            <a:r>
              <a:rPr lang="en-US" altLang="zh-CN" sz="900" dirty="0" err="1"/>
              <a:t>grafana</a:t>
            </a:r>
            <a:endParaRPr lang="en-US" altLang="zh-CN" sz="900" dirty="0"/>
          </a:p>
        </p:txBody>
      </p:sp>
      <p:sp>
        <p:nvSpPr>
          <p:cNvPr id="4" name="文本框 3">
            <a:extLst>
              <a:ext uri="{FF2B5EF4-FFF2-40B4-BE49-F238E27FC236}">
                <a16:creationId xmlns:a16="http://schemas.microsoft.com/office/drawing/2014/main" id="{34475606-CF63-61E3-0B38-F298BC00438C}"/>
              </a:ext>
            </a:extLst>
          </p:cNvPr>
          <p:cNvSpPr txBox="1"/>
          <p:nvPr/>
        </p:nvSpPr>
        <p:spPr>
          <a:xfrm>
            <a:off x="331469" y="275590"/>
            <a:ext cx="6069965" cy="338554"/>
          </a:xfrm>
          <a:prstGeom prst="rect">
            <a:avLst/>
          </a:prstGeom>
          <a:noFill/>
        </p:spPr>
        <p:txBody>
          <a:bodyPr wrap="square" rtlCol="0">
            <a:spAutoFit/>
          </a:bodyPr>
          <a:lstStyle/>
          <a:p>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integrated with Prometheus</a:t>
            </a:r>
            <a:endParaRPr lang="zh-CN" altLang="en-US" sz="1600" b="1" dirty="0">
              <a:solidFill>
                <a:schemeClr val="tx1">
                  <a:lumMod val="65000"/>
                  <a:lumOff val="35000"/>
                </a:schemeClr>
              </a:solidFill>
            </a:endParaRPr>
          </a:p>
        </p:txBody>
      </p:sp>
      <p:sp>
        <p:nvSpPr>
          <p:cNvPr id="5" name="文本框 4">
            <a:extLst>
              <a:ext uri="{FF2B5EF4-FFF2-40B4-BE49-F238E27FC236}">
                <a16:creationId xmlns:a16="http://schemas.microsoft.com/office/drawing/2014/main" id="{F340C94A-1C99-6659-B0D8-AF86365D719B}"/>
              </a:ext>
            </a:extLst>
          </p:cNvPr>
          <p:cNvSpPr txBox="1"/>
          <p:nvPr/>
        </p:nvSpPr>
        <p:spPr>
          <a:xfrm>
            <a:off x="331469" y="587495"/>
            <a:ext cx="8461376" cy="335156"/>
          </a:xfrm>
          <a:prstGeom prst="rect">
            <a:avLst/>
          </a:prstGeom>
          <a:noFill/>
        </p:spPr>
        <p:txBody>
          <a:bodyPr wrap="square" rtlCol="0">
            <a:spAutoFit/>
          </a:bodyPr>
          <a:lstStyle/>
          <a:p>
            <a:pPr>
              <a:lnSpc>
                <a:spcPct val="125000"/>
              </a:lnSpc>
            </a:pPr>
            <a:r>
              <a:rPr lang="en-US" altLang="zh-CN" sz="1400" dirty="0"/>
              <a:t>Prometheus is an open-source toolkits for system monitoring and alerting.</a:t>
            </a:r>
          </a:p>
        </p:txBody>
      </p:sp>
    </p:spTree>
    <p:custDataLst>
      <p:tags r:id="rId1"/>
    </p:custDataLst>
    <p:extLst>
      <p:ext uri="{BB962C8B-B14F-4D97-AF65-F5344CB8AC3E}">
        <p14:creationId xmlns:p14="http://schemas.microsoft.com/office/powerpoint/2010/main" val="178548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integrated with Prometheus</a:t>
            </a:r>
            <a:endParaRPr lang="zh-CN" altLang="en-US" sz="1600" b="1" dirty="0">
              <a:solidFill>
                <a:schemeClr val="tx1">
                  <a:lumMod val="65000"/>
                  <a:lumOff val="35000"/>
                </a:schemeClr>
              </a:solidFill>
            </a:endParaRPr>
          </a:p>
        </p:txBody>
      </p:sp>
      <p:sp>
        <p:nvSpPr>
          <p:cNvPr id="3" name="文本框 2">
            <a:extLst>
              <a:ext uri="{FF2B5EF4-FFF2-40B4-BE49-F238E27FC236}">
                <a16:creationId xmlns:a16="http://schemas.microsoft.com/office/drawing/2014/main" id="{665EE178-C64A-BB75-A692-77BDE1A41ECB}"/>
              </a:ext>
            </a:extLst>
          </p:cNvPr>
          <p:cNvSpPr txBox="1"/>
          <p:nvPr/>
        </p:nvSpPr>
        <p:spPr>
          <a:xfrm>
            <a:off x="256349" y="1062504"/>
            <a:ext cx="7912291" cy="3660361"/>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CPU usage </a:t>
            </a:r>
            <a:r>
              <a:rPr lang="en-US" altLang="zh-CN" sz="1200" dirty="0">
                <a:solidFill>
                  <a:schemeClr val="tx2">
                    <a:lumMod val="75000"/>
                    <a:lumOff val="25000"/>
                  </a:schemeClr>
                </a:solidFill>
              </a:rPr>
              <a:t>(threshold:</a:t>
            </a:r>
            <a:r>
              <a:rPr lang="zh-CN" altLang="en-US" sz="1200" dirty="0">
                <a:solidFill>
                  <a:schemeClr val="tx2">
                    <a:lumMod val="75000"/>
                    <a:lumOff val="25000"/>
                  </a:schemeClr>
                </a:solidFill>
              </a:rPr>
              <a:t> </a:t>
            </a:r>
            <a:r>
              <a:rPr lang="en-US" altLang="zh-CN" sz="1200" dirty="0">
                <a:solidFill>
                  <a:schemeClr val="tx2">
                    <a:lumMod val="75000"/>
                    <a:lumOff val="25000"/>
                  </a:schemeClr>
                </a:solidFill>
              </a:rPr>
              <a:t>70% of one core,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memory usage </a:t>
            </a:r>
            <a:r>
              <a:rPr lang="en-US" altLang="zh-CN" sz="1200" dirty="0">
                <a:solidFill>
                  <a:schemeClr val="tx2">
                    <a:lumMod val="75000"/>
                    <a:lumOff val="25000"/>
                  </a:schemeClr>
                </a:solidFill>
              </a:rPr>
              <a:t>(threshold:</a:t>
            </a:r>
            <a:r>
              <a:rPr lang="zh-CN" altLang="en-US" sz="1200" dirty="0">
                <a:solidFill>
                  <a:schemeClr val="tx2">
                    <a:lumMod val="75000"/>
                    <a:lumOff val="25000"/>
                  </a:schemeClr>
                </a:solidFill>
              </a:rPr>
              <a:t> </a:t>
            </a:r>
            <a:r>
              <a:rPr lang="en-US" altLang="zh-CN" sz="1200" dirty="0">
                <a:solidFill>
                  <a:schemeClr val="tx2">
                    <a:lumMod val="75000"/>
                    <a:lumOff val="25000"/>
                  </a:schemeClr>
                </a:solidFill>
              </a:rPr>
              <a:t>70% of max allowed quota,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disk device I/O rate </a:t>
            </a:r>
            <a:r>
              <a:rPr lang="en-US" altLang="zh-CN" sz="1200" dirty="0">
                <a:solidFill>
                  <a:schemeClr val="tx2">
                    <a:lumMod val="75000"/>
                    <a:lumOff val="25000"/>
                  </a:schemeClr>
                </a:solidFill>
              </a:rPr>
              <a:t>(threshold:10 MB/s,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filesystem usage </a:t>
            </a:r>
            <a:r>
              <a:rPr lang="en-US" altLang="zh-CN" sz="1200" dirty="0">
                <a:solidFill>
                  <a:schemeClr val="tx2">
                    <a:lumMod val="75000"/>
                    <a:lumOff val="25000"/>
                  </a:schemeClr>
                </a:solidFill>
              </a:rPr>
              <a:t>(threshold: 70% of max capacity,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filesystem read/write rate</a:t>
            </a:r>
            <a:r>
              <a:rPr lang="zh-CN" altLang="en-US" sz="1200" b="1" dirty="0">
                <a:solidFill>
                  <a:schemeClr val="tx2">
                    <a:lumMod val="75000"/>
                    <a:lumOff val="25000"/>
                  </a:schemeClr>
                </a:solidFill>
              </a:rPr>
              <a:t> </a:t>
            </a:r>
            <a:r>
              <a:rPr lang="en-US" altLang="zh-CN" sz="1200" dirty="0">
                <a:solidFill>
                  <a:schemeClr val="tx2">
                    <a:lumMod val="75000"/>
                    <a:lumOff val="25000"/>
                  </a:schemeClr>
                </a:solidFill>
              </a:rPr>
              <a:t>(threshold:10 MB/s,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Container network package error or drop rate </a:t>
            </a:r>
            <a:r>
              <a:rPr lang="en-US" altLang="zh-CN" sz="1200" dirty="0">
                <a:solidFill>
                  <a:schemeClr val="tx2">
                    <a:lumMod val="75000"/>
                    <a:lumOff val="25000"/>
                  </a:schemeClr>
                </a:solidFill>
              </a:rPr>
              <a:t>(threshold: 10 pack/s,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Offline detection </a:t>
            </a:r>
            <a:r>
              <a:rPr lang="en-US" altLang="zh-CN" sz="1200" dirty="0">
                <a:solidFill>
                  <a:schemeClr val="tx2">
                    <a:lumMod val="75000"/>
                    <a:lumOff val="25000"/>
                  </a:schemeClr>
                </a:solidFill>
              </a:rPr>
              <a:t>(threshold: 60 s of no heartbeat, info for containers,</a:t>
            </a:r>
            <a:r>
              <a:rPr lang="zh-CN" altLang="en-US" sz="1200" dirty="0">
                <a:solidFill>
                  <a:schemeClr val="tx2">
                    <a:lumMod val="75000"/>
                    <a:lumOff val="25000"/>
                  </a:schemeClr>
                </a:solidFill>
              </a:rPr>
              <a:t> </a:t>
            </a:r>
            <a:r>
              <a:rPr lang="en-US" altLang="zh-CN" sz="1200" dirty="0">
                <a:solidFill>
                  <a:schemeClr val="tx2">
                    <a:lumMod val="75000"/>
                    <a:lumOff val="25000"/>
                  </a:schemeClr>
                </a:solidFill>
              </a:rPr>
              <a:t>warning for tasks, critical for services)</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Node CPU usage </a:t>
            </a:r>
            <a:r>
              <a:rPr lang="en-US" altLang="zh-CN" sz="1200" dirty="0">
                <a:solidFill>
                  <a:schemeClr val="tx2">
                    <a:lumMod val="75000"/>
                    <a:lumOff val="25000"/>
                  </a:schemeClr>
                </a:solidFill>
              </a:rPr>
              <a:t>(threshold: 70% of all cores averaged,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Node memory usage </a:t>
            </a:r>
            <a:r>
              <a:rPr lang="en-US" altLang="zh-CN" sz="1200" dirty="0">
                <a:solidFill>
                  <a:schemeClr val="tx2">
                    <a:lumMod val="75000"/>
                    <a:lumOff val="25000"/>
                  </a:schemeClr>
                </a:solidFill>
              </a:rPr>
              <a:t>(threshold:</a:t>
            </a:r>
            <a:r>
              <a:rPr lang="zh-CN" altLang="en-US" sz="1200" dirty="0">
                <a:solidFill>
                  <a:schemeClr val="tx2">
                    <a:lumMod val="75000"/>
                    <a:lumOff val="25000"/>
                  </a:schemeClr>
                </a:solidFill>
              </a:rPr>
              <a:t> </a:t>
            </a:r>
            <a:r>
              <a:rPr lang="en-US" altLang="zh-CN" sz="1200" dirty="0">
                <a:solidFill>
                  <a:schemeClr val="tx2">
                    <a:lumMod val="75000"/>
                    <a:lumOff val="25000"/>
                  </a:schemeClr>
                </a:solidFill>
              </a:rPr>
              <a:t>70% of node max memory,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Node disk device I/O rate </a:t>
            </a:r>
            <a:r>
              <a:rPr lang="en-US" altLang="zh-CN" sz="1200" dirty="0">
                <a:solidFill>
                  <a:schemeClr val="tx2">
                    <a:lumMod val="75000"/>
                    <a:lumOff val="25000"/>
                  </a:schemeClr>
                </a:solidFill>
              </a:rPr>
              <a:t>(threshold:10 MB/s,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Node filesystem usage </a:t>
            </a:r>
            <a:r>
              <a:rPr lang="en-US" altLang="zh-CN" sz="1200" dirty="0">
                <a:solidFill>
                  <a:schemeClr val="tx2">
                    <a:lumMod val="75000"/>
                    <a:lumOff val="25000"/>
                  </a:schemeClr>
                </a:solidFill>
              </a:rPr>
              <a:t>(threshold: 70% of max capacity,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Node network I/O rate </a:t>
            </a:r>
            <a:r>
              <a:rPr lang="en-US" altLang="zh-CN" sz="1200" dirty="0">
                <a:solidFill>
                  <a:schemeClr val="tx2">
                    <a:lumMod val="75000"/>
                    <a:lumOff val="25000"/>
                  </a:schemeClr>
                </a:solidFill>
              </a:rPr>
              <a:t>(threshold: 500 MB/s, warning)</a:t>
            </a:r>
          </a:p>
          <a:p>
            <a:pPr marL="285750" indent="-285750">
              <a:lnSpc>
                <a:spcPct val="150000"/>
              </a:lnSpc>
              <a:buFont typeface="Wingdings" panose="05000000000000000000" pitchFamily="2" charset="2"/>
              <a:buChar char="n"/>
            </a:pPr>
            <a:r>
              <a:rPr lang="en-US" altLang="zh-CN" sz="1200" b="1" dirty="0">
                <a:solidFill>
                  <a:schemeClr val="tx2">
                    <a:lumMod val="75000"/>
                    <a:lumOff val="25000"/>
                  </a:schemeClr>
                </a:solidFill>
              </a:rPr>
              <a:t>Offline detection for scrape mechanism</a:t>
            </a:r>
          </a:p>
        </p:txBody>
      </p:sp>
      <p:sp>
        <p:nvSpPr>
          <p:cNvPr id="4" name="矩形 3">
            <a:extLst>
              <a:ext uri="{FF2B5EF4-FFF2-40B4-BE49-F238E27FC236}">
                <a16:creationId xmlns:a16="http://schemas.microsoft.com/office/drawing/2014/main" id="{37298E89-6E7B-C8CA-9190-ED1977045A68}"/>
              </a:ext>
            </a:extLst>
          </p:cNvPr>
          <p:cNvSpPr/>
          <p:nvPr/>
        </p:nvSpPr>
        <p:spPr>
          <a:xfrm>
            <a:off x="256349" y="644761"/>
            <a:ext cx="8698675" cy="416011"/>
          </a:xfrm>
          <a:prstGeom prst="rect">
            <a:avLst/>
          </a:prstGeom>
        </p:spPr>
        <p:txBody>
          <a:bodyPr wrap="square">
            <a:spAutoFit/>
          </a:bodyPr>
          <a:lstStyle/>
          <a:p>
            <a:pPr>
              <a:lnSpc>
                <a:spcPct val="150000"/>
              </a:lnSpc>
            </a:pPr>
            <a:r>
              <a:rPr lang="en-US" altLang="zh-CN" sz="1600" b="1" dirty="0">
                <a:solidFill>
                  <a:srgbClr val="C00000"/>
                </a:solidFill>
              </a:rPr>
              <a:t>Metrics currently being monitored by Prometheus and its alerting threshold: </a:t>
            </a:r>
            <a:endParaRPr lang="zh-CN" altLang="en-US" sz="1600" b="1" dirty="0">
              <a:solidFill>
                <a:srgbClr val="C00000"/>
              </a:solidFill>
            </a:endParaRPr>
          </a:p>
        </p:txBody>
      </p:sp>
    </p:spTree>
    <p:custDataLst>
      <p:tags r:id="rId1"/>
    </p:custDataLst>
    <p:extLst>
      <p:ext uri="{BB962C8B-B14F-4D97-AF65-F5344CB8AC3E}">
        <p14:creationId xmlns:p14="http://schemas.microsoft.com/office/powerpoint/2010/main" val="107014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integrated with Prometheus</a:t>
            </a:r>
            <a:endParaRPr lang="zh-CN" altLang="en-US" sz="1600" b="1" dirty="0">
              <a:solidFill>
                <a:schemeClr val="tx1">
                  <a:lumMod val="65000"/>
                  <a:lumOff val="35000"/>
                </a:schemeClr>
              </a:solidFill>
            </a:endParaRPr>
          </a:p>
        </p:txBody>
      </p:sp>
      <p:pic>
        <p:nvPicPr>
          <p:cNvPr id="4" name="图片 3">
            <a:extLst>
              <a:ext uri="{FF2B5EF4-FFF2-40B4-BE49-F238E27FC236}">
                <a16:creationId xmlns:a16="http://schemas.microsoft.com/office/drawing/2014/main" id="{D7CF5BEC-B52C-4DB7-BA15-A1C9EAB0F654}"/>
              </a:ext>
            </a:extLst>
          </p:cNvPr>
          <p:cNvPicPr>
            <a:picLocks noChangeAspect="1"/>
          </p:cNvPicPr>
          <p:nvPr/>
        </p:nvPicPr>
        <p:blipFill rotWithShape="1">
          <a:blip r:embed="rId5"/>
          <a:srcRect l="21525"/>
          <a:stretch/>
        </p:blipFill>
        <p:spPr>
          <a:xfrm>
            <a:off x="215591" y="677978"/>
            <a:ext cx="4465301" cy="2095758"/>
          </a:xfrm>
          <a:prstGeom prst="rect">
            <a:avLst/>
          </a:prstGeom>
        </p:spPr>
      </p:pic>
      <p:pic>
        <p:nvPicPr>
          <p:cNvPr id="7" name="图片 6">
            <a:extLst>
              <a:ext uri="{FF2B5EF4-FFF2-40B4-BE49-F238E27FC236}">
                <a16:creationId xmlns:a16="http://schemas.microsoft.com/office/drawing/2014/main" id="{EB7323F3-F58D-4036-9582-357D87CDAE6A}"/>
              </a:ext>
            </a:extLst>
          </p:cNvPr>
          <p:cNvPicPr>
            <a:picLocks noChangeAspect="1"/>
          </p:cNvPicPr>
          <p:nvPr/>
        </p:nvPicPr>
        <p:blipFill>
          <a:blip r:embed="rId6"/>
          <a:stretch>
            <a:fillRect/>
          </a:stretch>
        </p:blipFill>
        <p:spPr>
          <a:xfrm>
            <a:off x="215591" y="2862614"/>
            <a:ext cx="5966338" cy="2107571"/>
          </a:xfrm>
          <a:prstGeom prst="rect">
            <a:avLst/>
          </a:prstGeom>
        </p:spPr>
      </p:pic>
      <p:pic>
        <p:nvPicPr>
          <p:cNvPr id="15" name="图片 14">
            <a:extLst>
              <a:ext uri="{FF2B5EF4-FFF2-40B4-BE49-F238E27FC236}">
                <a16:creationId xmlns:a16="http://schemas.microsoft.com/office/drawing/2014/main" id="{9071B57C-81F3-4794-ACF8-47F1EC06E332}"/>
              </a:ext>
            </a:extLst>
          </p:cNvPr>
          <p:cNvPicPr>
            <a:picLocks noChangeAspect="1"/>
          </p:cNvPicPr>
          <p:nvPr/>
        </p:nvPicPr>
        <p:blipFill>
          <a:blip r:embed="rId7"/>
          <a:stretch>
            <a:fillRect/>
          </a:stretch>
        </p:blipFill>
        <p:spPr>
          <a:xfrm>
            <a:off x="4572000" y="614144"/>
            <a:ext cx="4490105" cy="2095758"/>
          </a:xfrm>
          <a:prstGeom prst="rect">
            <a:avLst/>
          </a:prstGeom>
        </p:spPr>
      </p:pic>
      <p:pic>
        <p:nvPicPr>
          <p:cNvPr id="16" name="图片 15">
            <a:extLst>
              <a:ext uri="{FF2B5EF4-FFF2-40B4-BE49-F238E27FC236}">
                <a16:creationId xmlns:a16="http://schemas.microsoft.com/office/drawing/2014/main" id="{4C65DF0D-A080-47C8-931B-FA09FE9FCC18}"/>
              </a:ext>
            </a:extLst>
          </p:cNvPr>
          <p:cNvPicPr>
            <a:picLocks noChangeAspect="1"/>
          </p:cNvPicPr>
          <p:nvPr/>
        </p:nvPicPr>
        <p:blipFill rotWithShape="1">
          <a:blip r:embed="rId8"/>
          <a:srcRect b="4961"/>
          <a:stretch/>
        </p:blipFill>
        <p:spPr>
          <a:xfrm>
            <a:off x="6077338" y="2214331"/>
            <a:ext cx="2937062" cy="2844379"/>
          </a:xfrm>
          <a:prstGeom prst="rect">
            <a:avLst/>
          </a:prstGeom>
        </p:spPr>
      </p:pic>
      <p:sp>
        <p:nvSpPr>
          <p:cNvPr id="12" name="文本框 11">
            <a:extLst>
              <a:ext uri="{FF2B5EF4-FFF2-40B4-BE49-F238E27FC236}">
                <a16:creationId xmlns:a16="http://schemas.microsoft.com/office/drawing/2014/main" id="{2671975F-1E11-401C-8E37-5A45E74F2046}"/>
              </a:ext>
            </a:extLst>
          </p:cNvPr>
          <p:cNvSpPr txBox="1"/>
          <p:nvPr/>
        </p:nvSpPr>
        <p:spPr>
          <a:xfrm>
            <a:off x="331468" y="677979"/>
            <a:ext cx="8056751" cy="307777"/>
          </a:xfrm>
          <a:prstGeom prst="rect">
            <a:avLst/>
          </a:prstGeom>
          <a:noFill/>
        </p:spPr>
        <p:txBody>
          <a:bodyPr wrap="square" rtlCol="0">
            <a:spAutoFit/>
          </a:bodyPr>
          <a:lstStyle/>
          <a:p>
            <a:r>
              <a:rPr lang="en-US" altLang="zh-CN" sz="1400" b="1" dirty="0">
                <a:solidFill>
                  <a:srgbClr val="C00000"/>
                </a:solidFill>
              </a:rPr>
              <a:t>A abnormal increased metric of  CPU usage and the consequent firing alert in </a:t>
            </a:r>
            <a:r>
              <a:rPr lang="en-US" altLang="zh-CN" sz="1400" b="1" dirty="0" err="1">
                <a:solidFill>
                  <a:srgbClr val="C00000"/>
                </a:solidFill>
              </a:rPr>
              <a:t>AlertManager</a:t>
            </a:r>
            <a:endParaRPr lang="zh-CN" altLang="en-US" sz="1400" b="1" dirty="0">
              <a:solidFill>
                <a:srgbClr val="C00000"/>
              </a:solidFill>
            </a:endParaRPr>
          </a:p>
        </p:txBody>
      </p:sp>
      <p:sp>
        <p:nvSpPr>
          <p:cNvPr id="2" name="流程图: 接点 1">
            <a:extLst>
              <a:ext uri="{FF2B5EF4-FFF2-40B4-BE49-F238E27FC236}">
                <a16:creationId xmlns:a16="http://schemas.microsoft.com/office/drawing/2014/main" id="{FE4866F3-FF8D-1665-8B42-2F3D79F0C157}"/>
              </a:ext>
            </a:extLst>
          </p:cNvPr>
          <p:cNvSpPr/>
          <p:nvPr/>
        </p:nvSpPr>
        <p:spPr>
          <a:xfrm>
            <a:off x="2043898" y="1107928"/>
            <a:ext cx="233265" cy="233265"/>
          </a:xfrm>
          <a:prstGeom prst="flowChartConnector">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1</a:t>
            </a:r>
            <a:endParaRPr lang="zh-CN" altLang="en-US" dirty="0">
              <a:solidFill>
                <a:srgbClr val="FF0000"/>
              </a:solidFill>
            </a:endParaRPr>
          </a:p>
        </p:txBody>
      </p:sp>
      <p:sp>
        <p:nvSpPr>
          <p:cNvPr id="3" name="流程图: 接点 2">
            <a:extLst>
              <a:ext uri="{FF2B5EF4-FFF2-40B4-BE49-F238E27FC236}">
                <a16:creationId xmlns:a16="http://schemas.microsoft.com/office/drawing/2014/main" id="{97BE9F06-7F26-DA3F-670A-9C59F7208023}"/>
              </a:ext>
            </a:extLst>
          </p:cNvPr>
          <p:cNvSpPr/>
          <p:nvPr/>
        </p:nvSpPr>
        <p:spPr>
          <a:xfrm>
            <a:off x="2796567" y="3630885"/>
            <a:ext cx="233265" cy="233265"/>
          </a:xfrm>
          <a:prstGeom prst="flowChartConnector">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2</a:t>
            </a:r>
            <a:endParaRPr lang="zh-CN" altLang="en-US" dirty="0">
              <a:solidFill>
                <a:srgbClr val="FF0000"/>
              </a:solidFill>
            </a:endParaRPr>
          </a:p>
        </p:txBody>
      </p:sp>
      <p:sp>
        <p:nvSpPr>
          <p:cNvPr id="9" name="流程图: 接点 8">
            <a:extLst>
              <a:ext uri="{FF2B5EF4-FFF2-40B4-BE49-F238E27FC236}">
                <a16:creationId xmlns:a16="http://schemas.microsoft.com/office/drawing/2014/main" id="{A6A068B1-FB78-C32D-B59D-B65D91DC4BB9}"/>
              </a:ext>
            </a:extLst>
          </p:cNvPr>
          <p:cNvSpPr/>
          <p:nvPr/>
        </p:nvSpPr>
        <p:spPr>
          <a:xfrm>
            <a:off x="6754866" y="1107928"/>
            <a:ext cx="233265" cy="233265"/>
          </a:xfrm>
          <a:prstGeom prst="flowChartConnector">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3</a:t>
            </a:r>
            <a:endParaRPr lang="zh-CN" altLang="en-US" dirty="0">
              <a:solidFill>
                <a:srgbClr val="FF0000"/>
              </a:solidFill>
            </a:endParaRPr>
          </a:p>
        </p:txBody>
      </p:sp>
      <p:sp>
        <p:nvSpPr>
          <p:cNvPr id="10" name="流程图: 接点 9">
            <a:extLst>
              <a:ext uri="{FF2B5EF4-FFF2-40B4-BE49-F238E27FC236}">
                <a16:creationId xmlns:a16="http://schemas.microsoft.com/office/drawing/2014/main" id="{7026C8FB-DBC7-D7AF-4CF2-72D076C8B865}"/>
              </a:ext>
            </a:extLst>
          </p:cNvPr>
          <p:cNvSpPr/>
          <p:nvPr/>
        </p:nvSpPr>
        <p:spPr>
          <a:xfrm>
            <a:off x="8025284" y="3630885"/>
            <a:ext cx="233265" cy="233265"/>
          </a:xfrm>
          <a:prstGeom prst="flowChartConnector">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F0000"/>
                </a:solidFill>
              </a:rPr>
              <a:t>4</a:t>
            </a:r>
            <a:endParaRPr lang="zh-CN" altLang="en-US" dirty="0">
              <a:solidFill>
                <a:srgbClr val="FF0000"/>
              </a:solidFill>
            </a:endParaRPr>
          </a:p>
        </p:txBody>
      </p:sp>
    </p:spTree>
    <p:custDataLst>
      <p:tags r:id="rId1"/>
    </p:custDataLst>
    <p:extLst>
      <p:ext uri="{BB962C8B-B14F-4D97-AF65-F5344CB8AC3E}">
        <p14:creationId xmlns:p14="http://schemas.microsoft.com/office/powerpoint/2010/main" val="118515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integrated with Loki</a:t>
            </a:r>
            <a:endParaRPr lang="zh-CN" altLang="en-US" sz="1600" b="1" dirty="0">
              <a:solidFill>
                <a:schemeClr val="tx1">
                  <a:lumMod val="65000"/>
                  <a:lumOff val="35000"/>
                </a:schemeClr>
              </a:solidFill>
            </a:endParaRPr>
          </a:p>
        </p:txBody>
      </p:sp>
      <p:sp>
        <p:nvSpPr>
          <p:cNvPr id="9" name="文本框 8">
            <a:extLst>
              <a:ext uri="{FF2B5EF4-FFF2-40B4-BE49-F238E27FC236}">
                <a16:creationId xmlns:a16="http://schemas.microsoft.com/office/drawing/2014/main" id="{9020A578-7510-4AEC-A308-79AD9149C348}"/>
              </a:ext>
            </a:extLst>
          </p:cNvPr>
          <p:cNvSpPr txBox="1"/>
          <p:nvPr/>
        </p:nvSpPr>
        <p:spPr>
          <a:xfrm>
            <a:off x="331469" y="587495"/>
            <a:ext cx="8461376" cy="604461"/>
          </a:xfrm>
          <a:prstGeom prst="rect">
            <a:avLst/>
          </a:prstGeom>
          <a:noFill/>
        </p:spPr>
        <p:txBody>
          <a:bodyPr wrap="square" rtlCol="0">
            <a:spAutoFit/>
          </a:bodyPr>
          <a:lstStyle/>
          <a:p>
            <a:pPr>
              <a:lnSpc>
                <a:spcPct val="125000"/>
              </a:lnSpc>
            </a:pPr>
            <a:r>
              <a:rPr lang="en-US" altLang="zh-CN" sz="1400" dirty="0"/>
              <a:t>Loki is a set of open source components that can be composed into a fully featured logging stack. </a:t>
            </a:r>
          </a:p>
          <a:p>
            <a:pPr>
              <a:lnSpc>
                <a:spcPct val="125000"/>
              </a:lnSpc>
            </a:pPr>
            <a:r>
              <a:rPr lang="en-US" altLang="zh-CN" sz="1400" dirty="0">
                <a:solidFill>
                  <a:srgbClr val="FF0000"/>
                </a:solidFill>
              </a:rPr>
              <a:t>We configured Loki with A query WEB UI and to send alerts when keywords detected in collected logs</a:t>
            </a:r>
            <a:endParaRPr lang="zh-CN" altLang="en-US" sz="1400" dirty="0">
              <a:solidFill>
                <a:srgbClr val="FF0000"/>
              </a:solidFill>
            </a:endParaRPr>
          </a:p>
        </p:txBody>
      </p:sp>
      <p:pic>
        <p:nvPicPr>
          <p:cNvPr id="3" name="图片 2">
            <a:extLst>
              <a:ext uri="{FF2B5EF4-FFF2-40B4-BE49-F238E27FC236}">
                <a16:creationId xmlns:a16="http://schemas.microsoft.com/office/drawing/2014/main" id="{1C5A97DC-E071-4C1C-8674-944E9DB9572C}"/>
              </a:ext>
            </a:extLst>
          </p:cNvPr>
          <p:cNvPicPr>
            <a:picLocks noChangeAspect="1"/>
          </p:cNvPicPr>
          <p:nvPr/>
        </p:nvPicPr>
        <p:blipFill>
          <a:blip r:embed="rId5"/>
          <a:stretch>
            <a:fillRect/>
          </a:stretch>
        </p:blipFill>
        <p:spPr>
          <a:xfrm>
            <a:off x="402590" y="1240053"/>
            <a:ext cx="5931408" cy="2931687"/>
          </a:xfrm>
          <a:prstGeom prst="rect">
            <a:avLst/>
          </a:prstGeom>
        </p:spPr>
      </p:pic>
      <p:pic>
        <p:nvPicPr>
          <p:cNvPr id="10" name="图片 9">
            <a:extLst>
              <a:ext uri="{FF2B5EF4-FFF2-40B4-BE49-F238E27FC236}">
                <a16:creationId xmlns:a16="http://schemas.microsoft.com/office/drawing/2014/main" id="{DD5A52D0-37A6-404A-89B1-46659322D319}"/>
              </a:ext>
            </a:extLst>
          </p:cNvPr>
          <p:cNvPicPr>
            <a:picLocks noChangeAspect="1"/>
          </p:cNvPicPr>
          <p:nvPr/>
        </p:nvPicPr>
        <p:blipFill>
          <a:blip r:embed="rId6"/>
          <a:stretch>
            <a:fillRect/>
          </a:stretch>
        </p:blipFill>
        <p:spPr>
          <a:xfrm>
            <a:off x="4244055" y="2086741"/>
            <a:ext cx="4548790" cy="2887492"/>
          </a:xfrm>
          <a:prstGeom prst="rect">
            <a:avLst/>
          </a:prstGeom>
        </p:spPr>
      </p:pic>
      <p:sp>
        <p:nvSpPr>
          <p:cNvPr id="2" name="矩形 1">
            <a:extLst>
              <a:ext uri="{FF2B5EF4-FFF2-40B4-BE49-F238E27FC236}">
                <a16:creationId xmlns:a16="http://schemas.microsoft.com/office/drawing/2014/main" id="{B77BA9C7-F640-B032-61A2-4F4187E366E8}"/>
              </a:ext>
            </a:extLst>
          </p:cNvPr>
          <p:cNvSpPr/>
          <p:nvPr/>
        </p:nvSpPr>
        <p:spPr>
          <a:xfrm>
            <a:off x="2243456" y="2946287"/>
            <a:ext cx="652973" cy="13259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24AAD2C8-6354-A229-ACE5-63EB49E924F7}"/>
              </a:ext>
            </a:extLst>
          </p:cNvPr>
          <p:cNvSpPr txBox="1"/>
          <p:nvPr/>
        </p:nvSpPr>
        <p:spPr>
          <a:xfrm>
            <a:off x="7135670" y="1681639"/>
            <a:ext cx="1890578" cy="246221"/>
          </a:xfrm>
          <a:prstGeom prst="rect">
            <a:avLst/>
          </a:prstGeom>
          <a:noFill/>
        </p:spPr>
        <p:txBody>
          <a:bodyPr wrap="square" rtlCol="0">
            <a:spAutoFit/>
          </a:bodyPr>
          <a:lstStyle/>
          <a:p>
            <a:r>
              <a:rPr lang="en-US" altLang="zh-CN" sz="1000" b="1" dirty="0">
                <a:solidFill>
                  <a:srgbClr val="C00000"/>
                </a:solidFill>
              </a:rPr>
              <a:t>Received alert email</a:t>
            </a:r>
            <a:endParaRPr lang="zh-CN" altLang="en-US" sz="1000" b="1" dirty="0">
              <a:solidFill>
                <a:srgbClr val="C00000"/>
              </a:solidFill>
            </a:endParaRPr>
          </a:p>
        </p:txBody>
      </p:sp>
      <p:cxnSp>
        <p:nvCxnSpPr>
          <p:cNvPr id="7" name="直接连接符 6">
            <a:extLst>
              <a:ext uri="{FF2B5EF4-FFF2-40B4-BE49-F238E27FC236}">
                <a16:creationId xmlns:a16="http://schemas.microsoft.com/office/drawing/2014/main" id="{F779B1BD-D49B-C2C4-9E12-20EC06B13D7A}"/>
              </a:ext>
            </a:extLst>
          </p:cNvPr>
          <p:cNvCxnSpPr>
            <a:cxnSpLocks/>
          </p:cNvCxnSpPr>
          <p:nvPr/>
        </p:nvCxnSpPr>
        <p:spPr>
          <a:xfrm flipV="1">
            <a:off x="7306212" y="1927860"/>
            <a:ext cx="420468" cy="3681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3F7D2286-593B-5ACF-D8C0-F75A0A26E04D}"/>
              </a:ext>
            </a:extLst>
          </p:cNvPr>
          <p:cNvSpPr txBox="1"/>
          <p:nvPr/>
        </p:nvSpPr>
        <p:spPr>
          <a:xfrm>
            <a:off x="836747" y="4518706"/>
            <a:ext cx="1890578" cy="246221"/>
          </a:xfrm>
          <a:prstGeom prst="rect">
            <a:avLst/>
          </a:prstGeom>
          <a:noFill/>
        </p:spPr>
        <p:txBody>
          <a:bodyPr wrap="square" rtlCol="0">
            <a:spAutoFit/>
          </a:bodyPr>
          <a:lstStyle/>
          <a:p>
            <a:r>
              <a:rPr lang="en-US" altLang="zh-CN" sz="1000" b="1" dirty="0">
                <a:solidFill>
                  <a:srgbClr val="C00000"/>
                </a:solidFill>
              </a:rPr>
              <a:t>Filtered log lines by regex</a:t>
            </a:r>
            <a:endParaRPr lang="zh-CN" altLang="en-US" sz="1000" b="1" dirty="0">
              <a:solidFill>
                <a:srgbClr val="C00000"/>
              </a:solidFill>
            </a:endParaRPr>
          </a:p>
        </p:txBody>
      </p:sp>
      <p:cxnSp>
        <p:nvCxnSpPr>
          <p:cNvPr id="13" name="直接连接符 12">
            <a:extLst>
              <a:ext uri="{FF2B5EF4-FFF2-40B4-BE49-F238E27FC236}">
                <a16:creationId xmlns:a16="http://schemas.microsoft.com/office/drawing/2014/main" id="{4E2CF7DE-4B1E-CB48-3592-D263952F60AF}"/>
              </a:ext>
            </a:extLst>
          </p:cNvPr>
          <p:cNvCxnSpPr>
            <a:cxnSpLocks/>
            <a:endCxn id="12" idx="0"/>
          </p:cNvCxnSpPr>
          <p:nvPr/>
        </p:nvCxnSpPr>
        <p:spPr>
          <a:xfrm flipH="1">
            <a:off x="1782036" y="4219837"/>
            <a:ext cx="610644" cy="2988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7550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a:solidFill>
                  <a:schemeClr val="tx1">
                    <a:lumMod val="65000"/>
                    <a:lumOff val="35000"/>
                  </a:schemeClr>
                </a:solidFill>
              </a:rPr>
              <a:t>Control System in DALS</a:t>
            </a:r>
            <a:endParaRPr lang="zh-CN" altLang="en-US" sz="1600" b="1" dirty="0">
              <a:solidFill>
                <a:schemeClr val="tx1">
                  <a:lumMod val="65000"/>
                  <a:lumOff val="35000"/>
                </a:schemeClr>
              </a:solidFill>
            </a:endParaRPr>
          </a:p>
        </p:txBody>
      </p:sp>
      <p:sp>
        <p:nvSpPr>
          <p:cNvPr id="12" name="文本框 11">
            <a:extLst>
              <a:ext uri="{FF2B5EF4-FFF2-40B4-BE49-F238E27FC236}">
                <a16:creationId xmlns:a16="http://schemas.microsoft.com/office/drawing/2014/main" id="{B0A600BE-7818-40DA-A34D-D6C6888C2617}"/>
              </a:ext>
            </a:extLst>
          </p:cNvPr>
          <p:cNvSpPr txBox="1"/>
          <p:nvPr/>
        </p:nvSpPr>
        <p:spPr>
          <a:xfrm>
            <a:off x="128033" y="719720"/>
            <a:ext cx="3270148" cy="4068871"/>
          </a:xfrm>
          <a:prstGeom prst="rect">
            <a:avLst/>
          </a:prstGeom>
          <a:noFill/>
        </p:spPr>
        <p:txBody>
          <a:bodyPr wrap="square" rtlCol="0">
            <a:spAutoFit/>
          </a:bodyPr>
          <a:lstStyle/>
          <a:p>
            <a:pPr marL="171450" indent="-171450">
              <a:lnSpc>
                <a:spcPct val="125000"/>
              </a:lnSpc>
              <a:buFont typeface="Wingdings" panose="05000000000000000000" pitchFamily="2" charset="2"/>
              <a:buChar char="Ø"/>
            </a:pPr>
            <a:r>
              <a:rPr lang="en-US" altLang="zh-CN" sz="1300" dirty="0"/>
              <a:t>use </a:t>
            </a:r>
            <a:r>
              <a:rPr lang="en-US" altLang="zh-CN" sz="1300" dirty="0" err="1"/>
              <a:t>IocDock</a:t>
            </a:r>
            <a:r>
              <a:rPr lang="en-US" altLang="zh-CN" sz="1300" dirty="0"/>
              <a:t> for IOC management</a:t>
            </a:r>
          </a:p>
          <a:p>
            <a:pPr marL="171450" indent="-171450">
              <a:lnSpc>
                <a:spcPct val="125000"/>
              </a:lnSpc>
              <a:buFont typeface="Wingdings" panose="05000000000000000000" pitchFamily="2" charset="2"/>
              <a:buChar char="Ø"/>
            </a:pPr>
            <a:r>
              <a:rPr lang="en-US" altLang="zh-CN" sz="1300" dirty="0"/>
              <a:t>use docker swarm as container orchestration</a:t>
            </a:r>
          </a:p>
          <a:p>
            <a:pPr marL="171450" indent="-171450">
              <a:lnSpc>
                <a:spcPct val="125000"/>
              </a:lnSpc>
              <a:buFont typeface="Wingdings" panose="05000000000000000000" pitchFamily="2" charset="2"/>
              <a:buChar char="Ø"/>
            </a:pPr>
            <a:r>
              <a:rPr lang="en-US" altLang="zh-CN" sz="1300" dirty="0"/>
              <a:t>server cluster running in VMware</a:t>
            </a:r>
          </a:p>
          <a:p>
            <a:pPr marL="171450" indent="-171450">
              <a:lnSpc>
                <a:spcPct val="125000"/>
              </a:lnSpc>
              <a:buFont typeface="Wingdings" panose="05000000000000000000" pitchFamily="2" charset="2"/>
              <a:buChar char="Ø"/>
            </a:pPr>
            <a:r>
              <a:rPr lang="en-US" altLang="zh-CN" sz="1300" dirty="0"/>
              <a:t>3 virtual machine as manager nodes</a:t>
            </a:r>
          </a:p>
          <a:p>
            <a:pPr marL="171450" indent="-171450">
              <a:lnSpc>
                <a:spcPct val="125000"/>
              </a:lnSpc>
              <a:buFont typeface="Wingdings" panose="05000000000000000000" pitchFamily="2" charset="2"/>
              <a:buChar char="Ø"/>
            </a:pPr>
            <a:r>
              <a:rPr lang="en-US" altLang="zh-CN" sz="1300" dirty="0"/>
              <a:t>4 virtual machine as worker nodes</a:t>
            </a:r>
          </a:p>
          <a:p>
            <a:pPr marL="171450" indent="-171450">
              <a:lnSpc>
                <a:spcPct val="125000"/>
              </a:lnSpc>
              <a:buFont typeface="Wingdings" panose="05000000000000000000" pitchFamily="2" charset="2"/>
              <a:buChar char="Ø"/>
            </a:pPr>
            <a:r>
              <a:rPr lang="en-US" altLang="zh-CN" sz="1300" dirty="0"/>
              <a:t>a NFS server for shared storage</a:t>
            </a:r>
          </a:p>
          <a:p>
            <a:pPr marL="171450" indent="-171450">
              <a:lnSpc>
                <a:spcPct val="125000"/>
              </a:lnSpc>
              <a:buFont typeface="Wingdings" panose="05000000000000000000" pitchFamily="2" charset="2"/>
              <a:buChar char="Ø"/>
            </a:pPr>
            <a:r>
              <a:rPr lang="en-US" altLang="zh-CN" sz="1300" dirty="0"/>
              <a:t>12 IOCs with about 11000 PVs (not all)</a:t>
            </a:r>
          </a:p>
          <a:p>
            <a:pPr marL="171450" indent="-171450">
              <a:lnSpc>
                <a:spcPct val="125000"/>
              </a:lnSpc>
              <a:buFont typeface="Wingdings" panose="05000000000000000000" pitchFamily="2" charset="2"/>
              <a:buChar char="Ø"/>
            </a:pPr>
            <a:r>
              <a:rPr lang="en-US" altLang="zh-CN" sz="1300" dirty="0"/>
              <a:t>comprehensive metrics monitoring with dashboard</a:t>
            </a:r>
          </a:p>
          <a:p>
            <a:pPr marL="171450" indent="-171450">
              <a:lnSpc>
                <a:spcPct val="125000"/>
              </a:lnSpc>
              <a:buFont typeface="Wingdings" panose="05000000000000000000" pitchFamily="2" charset="2"/>
              <a:buChar char="Ø"/>
            </a:pPr>
            <a:r>
              <a:rPr lang="en-US" altLang="zh-CN" sz="1300" dirty="0"/>
              <a:t>convenient log query WEB UI</a:t>
            </a:r>
          </a:p>
          <a:p>
            <a:pPr marL="171450" indent="-171450">
              <a:lnSpc>
                <a:spcPct val="125000"/>
              </a:lnSpc>
              <a:buFont typeface="Wingdings" panose="05000000000000000000" pitchFamily="2" charset="2"/>
              <a:buChar char="Ø"/>
            </a:pPr>
            <a:r>
              <a:rPr lang="en-US" altLang="zh-CN" sz="1300" dirty="0"/>
              <a:t>automatically sending alarm through email</a:t>
            </a:r>
            <a:endParaRPr lang="en-US" altLang="zh-CN" sz="1200" dirty="0"/>
          </a:p>
          <a:p>
            <a:pPr marL="171450" indent="-171450">
              <a:lnSpc>
                <a:spcPct val="125000"/>
              </a:lnSpc>
              <a:buFont typeface="Wingdings" panose="05000000000000000000" pitchFamily="2" charset="2"/>
              <a:buChar char="Ø"/>
            </a:pPr>
            <a:r>
              <a:rPr lang="en-US" altLang="zh-CN" sz="1300" dirty="0"/>
              <a:t>no records of abnormal termination for more than a year</a:t>
            </a:r>
          </a:p>
          <a:p>
            <a:pPr marL="171450" indent="-171450">
              <a:lnSpc>
                <a:spcPct val="125000"/>
              </a:lnSpc>
              <a:buFont typeface="Wingdings" panose="05000000000000000000" pitchFamily="2" charset="2"/>
              <a:buChar char="Ø"/>
            </a:pPr>
            <a:r>
              <a:rPr lang="en-US" altLang="zh-CN" sz="1300" dirty="0"/>
              <a:t>apply in S3FEL in future</a:t>
            </a:r>
          </a:p>
        </p:txBody>
      </p:sp>
      <p:pic>
        <p:nvPicPr>
          <p:cNvPr id="2" name="图片 1">
            <a:extLst>
              <a:ext uri="{FF2B5EF4-FFF2-40B4-BE49-F238E27FC236}">
                <a16:creationId xmlns:a16="http://schemas.microsoft.com/office/drawing/2014/main" id="{906F1370-A4A4-4FAB-A627-146D71E5AE9F}"/>
              </a:ext>
            </a:extLst>
          </p:cNvPr>
          <p:cNvPicPr>
            <a:picLocks noChangeAspect="1"/>
          </p:cNvPicPr>
          <p:nvPr/>
        </p:nvPicPr>
        <p:blipFill>
          <a:blip r:embed="rId5"/>
          <a:stretch>
            <a:fillRect/>
          </a:stretch>
        </p:blipFill>
        <p:spPr>
          <a:xfrm>
            <a:off x="3398181" y="169267"/>
            <a:ext cx="5617787" cy="2478566"/>
          </a:xfrm>
          <a:prstGeom prst="rect">
            <a:avLst/>
          </a:prstGeom>
        </p:spPr>
      </p:pic>
      <p:pic>
        <p:nvPicPr>
          <p:cNvPr id="3" name="图片 2">
            <a:extLst>
              <a:ext uri="{FF2B5EF4-FFF2-40B4-BE49-F238E27FC236}">
                <a16:creationId xmlns:a16="http://schemas.microsoft.com/office/drawing/2014/main" id="{74A21FAA-6B8A-4BC5-94E5-C7F4ABEE1872}"/>
              </a:ext>
            </a:extLst>
          </p:cNvPr>
          <p:cNvPicPr>
            <a:picLocks noChangeAspect="1"/>
          </p:cNvPicPr>
          <p:nvPr/>
        </p:nvPicPr>
        <p:blipFill>
          <a:blip r:embed="rId6"/>
          <a:stretch>
            <a:fillRect/>
          </a:stretch>
        </p:blipFill>
        <p:spPr>
          <a:xfrm>
            <a:off x="3405214" y="2754156"/>
            <a:ext cx="5617788" cy="2240074"/>
          </a:xfrm>
          <a:prstGeom prst="rect">
            <a:avLst/>
          </a:prstGeom>
        </p:spPr>
      </p:pic>
    </p:spTree>
    <p:custDataLst>
      <p:tags r:id="rId1"/>
    </p:custDataLst>
    <p:extLst>
      <p:ext uri="{BB962C8B-B14F-4D97-AF65-F5344CB8AC3E}">
        <p14:creationId xmlns:p14="http://schemas.microsoft.com/office/powerpoint/2010/main" val="54019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a:solidFill>
                  <a:schemeClr val="tx1">
                    <a:lumMod val="65000"/>
                    <a:lumOff val="35000"/>
                  </a:schemeClr>
                </a:solidFill>
              </a:rPr>
              <a:t>Summary</a:t>
            </a:r>
            <a:endParaRPr lang="zh-CN" altLang="en-US" sz="1600" b="1" dirty="0">
              <a:solidFill>
                <a:schemeClr val="tx1">
                  <a:lumMod val="65000"/>
                  <a:lumOff val="35000"/>
                </a:schemeClr>
              </a:solidFill>
            </a:endParaRPr>
          </a:p>
        </p:txBody>
      </p:sp>
      <p:sp>
        <p:nvSpPr>
          <p:cNvPr id="7" name="文本框 6">
            <a:extLst>
              <a:ext uri="{FF2B5EF4-FFF2-40B4-BE49-F238E27FC236}">
                <a16:creationId xmlns:a16="http://schemas.microsoft.com/office/drawing/2014/main" id="{A7E00014-D6F9-495D-A650-81643C1B8C9F}"/>
              </a:ext>
            </a:extLst>
          </p:cNvPr>
          <p:cNvSpPr txBox="1"/>
          <p:nvPr/>
        </p:nvSpPr>
        <p:spPr>
          <a:xfrm>
            <a:off x="402590" y="1029171"/>
            <a:ext cx="7611620" cy="3724096"/>
          </a:xfrm>
          <a:prstGeom prst="rect">
            <a:avLst/>
          </a:prstGeom>
          <a:noFill/>
        </p:spPr>
        <p:txBody>
          <a:bodyPr wrap="square" rtlCol="0">
            <a:spAutoFit/>
          </a:bodyPr>
          <a:lstStyle/>
          <a:p>
            <a:pPr marL="285750" indent="-285750">
              <a:buFont typeface="Wingdings" panose="05000000000000000000" pitchFamily="2" charset="2"/>
              <a:buChar char="p"/>
            </a:pPr>
            <a:r>
              <a:rPr lang="en-US" altLang="zh-CN" sz="1600" dirty="0"/>
              <a:t>IOC containerization</a:t>
            </a:r>
          </a:p>
          <a:p>
            <a:endParaRPr lang="en-US" altLang="zh-CN" sz="1600" dirty="0"/>
          </a:p>
          <a:p>
            <a:pPr marL="285750" indent="-285750">
              <a:buFont typeface="Wingdings" panose="05000000000000000000" pitchFamily="2" charset="2"/>
              <a:buChar char="p"/>
            </a:pPr>
            <a:r>
              <a:rPr lang="en-US" altLang="zh-CN" sz="1600" dirty="0" err="1"/>
              <a:t>IocDock</a:t>
            </a:r>
            <a:r>
              <a:rPr lang="en-US" altLang="zh-CN" sz="1600" dirty="0"/>
              <a:t>, an out-of-box toolkit with efficient managing CLI and well-configured metrics or logs monitoring  and alerting mechanism. </a:t>
            </a:r>
          </a:p>
          <a:p>
            <a:endParaRPr lang="en-US" altLang="zh-CN" sz="1600" dirty="0"/>
          </a:p>
          <a:p>
            <a:endParaRPr lang="en-US" altLang="zh-CN" sz="1600" dirty="0"/>
          </a:p>
          <a:p>
            <a:pPr marL="285750" indent="-285750">
              <a:buFont typeface="Arial" panose="020B0604020202020204" pitchFamily="34" charset="0"/>
              <a:buChar char="•"/>
            </a:pPr>
            <a:r>
              <a:rPr lang="en-US" altLang="zh-CN" sz="1600" dirty="0">
                <a:solidFill>
                  <a:srgbClr val="FF0000"/>
                </a:solidFill>
              </a:rPr>
              <a:t>No need for further configuration, auto-discover mechanism works well for newly deployed IOCs</a:t>
            </a:r>
          </a:p>
          <a:p>
            <a:pPr marL="285750" indent="-285750">
              <a:buFont typeface="Arial" panose="020B0604020202020204" pitchFamily="34" charset="0"/>
              <a:buChar char="•"/>
            </a:pPr>
            <a:endParaRPr lang="en-US" altLang="zh-CN" sz="1600" dirty="0">
              <a:solidFill>
                <a:srgbClr val="FF0000"/>
              </a:solidFill>
            </a:endParaRPr>
          </a:p>
          <a:p>
            <a:pPr marL="285750" indent="-285750">
              <a:buFont typeface="Arial" panose="020B0604020202020204" pitchFamily="34" charset="0"/>
              <a:buChar char="•"/>
            </a:pPr>
            <a:r>
              <a:rPr lang="en-US" altLang="zh-CN" sz="1600" dirty="0">
                <a:solidFill>
                  <a:srgbClr val="FF0000"/>
                </a:solidFill>
              </a:rPr>
              <a:t>Not only for IOC, but for all programs that can run in container. </a:t>
            </a:r>
          </a:p>
          <a:p>
            <a:pPr marL="285750" indent="-285750">
              <a:buFont typeface="Arial" panose="020B0604020202020204" pitchFamily="34" charset="0"/>
              <a:buChar char="•"/>
            </a:pPr>
            <a:endParaRPr lang="en-US" altLang="zh-CN" sz="1600" dirty="0">
              <a:solidFill>
                <a:srgbClr val="FF0000"/>
              </a:solidFill>
            </a:endParaRPr>
          </a:p>
          <a:p>
            <a:r>
              <a:rPr lang="en-US" altLang="zh-CN" sz="1600" dirty="0"/>
              <a:t>To experience or co-develop to make it better, find project at:</a:t>
            </a:r>
          </a:p>
          <a:p>
            <a:r>
              <a:rPr lang="en-US" altLang="zh-CN" sz="1600" dirty="0">
                <a:hlinkClick r:id="rId5"/>
              </a:rPr>
              <a:t>https://github.com/zhuzzzzzz/IocDock.git</a:t>
            </a:r>
            <a:endParaRPr lang="en-US" altLang="zh-CN" sz="1600" dirty="0"/>
          </a:p>
          <a:p>
            <a:endParaRPr lang="en-US" altLang="zh-CN" sz="1600" dirty="0"/>
          </a:p>
          <a:p>
            <a:pPr marL="171450" indent="-171450">
              <a:buFontTx/>
              <a:buChar char="-"/>
            </a:pPr>
            <a:endParaRPr lang="en-US" altLang="zh-CN" sz="1200" dirty="0"/>
          </a:p>
        </p:txBody>
      </p:sp>
    </p:spTree>
    <p:custDataLst>
      <p:tags r:id="rId1"/>
    </p:custDataLst>
    <p:extLst>
      <p:ext uri="{BB962C8B-B14F-4D97-AF65-F5344CB8AC3E}">
        <p14:creationId xmlns:p14="http://schemas.microsoft.com/office/powerpoint/2010/main" val="237197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400" y="-24130"/>
            <a:ext cx="9169400" cy="5244465"/>
          </a:xfrm>
          <a:prstGeom prst="rect">
            <a:avLst/>
          </a:prstGeom>
          <a:solidFill>
            <a:srgbClr val="0C3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95220" y="1783080"/>
            <a:ext cx="6323330" cy="953135"/>
          </a:xfrm>
          <a:prstGeom prst="rect">
            <a:avLst/>
          </a:prstGeom>
          <a:noFill/>
        </p:spPr>
        <p:txBody>
          <a:bodyPr wrap="square" rtlCol="0">
            <a:spAutoFit/>
          </a:bodyPr>
          <a:lstStyle/>
          <a:p>
            <a:r>
              <a:rPr lang="zh-CN" altLang="en-US" sz="5600" b="1">
                <a:solidFill>
                  <a:schemeClr val="bg1"/>
                </a:solidFill>
              </a:rPr>
              <a:t>THANK YOU</a:t>
            </a:r>
          </a:p>
        </p:txBody>
      </p:sp>
      <p:sp>
        <p:nvSpPr>
          <p:cNvPr id="11" name="矩形 10"/>
          <p:cNvSpPr/>
          <p:nvPr/>
        </p:nvSpPr>
        <p:spPr>
          <a:xfrm>
            <a:off x="1104900" y="3987165"/>
            <a:ext cx="6934835" cy="43200"/>
          </a:xfrm>
          <a:prstGeom prst="rect">
            <a:avLst/>
          </a:prstGeom>
          <a:solidFill>
            <a:srgbClr val="0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4173212"/>
            <a:ext cx="2486660" cy="528971"/>
          </a:xfrm>
          <a:prstGeom prst="rect">
            <a:avLst/>
          </a:prstGeom>
        </p:spPr>
      </p:pic>
      <p:cxnSp>
        <p:nvCxnSpPr>
          <p:cNvPr id="7" name="直接连接符 6"/>
          <p:cNvCxnSpPr/>
          <p:nvPr/>
        </p:nvCxnSpPr>
        <p:spPr>
          <a:xfrm>
            <a:off x="3886200" y="4311015"/>
            <a:ext cx="0" cy="290830"/>
          </a:xfrm>
          <a:prstGeom prst="line">
            <a:avLst/>
          </a:prstGeom>
          <a:ln w="1016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098925" y="4276725"/>
            <a:ext cx="1491617" cy="323165"/>
          </a:xfrm>
          <a:prstGeom prst="rect">
            <a:avLst/>
          </a:prstGeom>
          <a:noFill/>
        </p:spPr>
        <p:txBody>
          <a:bodyPr wrap="square" rtlCol="0">
            <a:spAutoFit/>
          </a:bodyPr>
          <a:lstStyle/>
          <a:p>
            <a:r>
              <a:rPr lang="zh-CN" altLang="en-US" sz="750" dirty="0">
                <a:solidFill>
                  <a:schemeClr val="bg1"/>
                </a:solidFill>
              </a:rPr>
              <a:t>深圳市光明区新湖街道</a:t>
            </a:r>
            <a:endParaRPr lang="en-US" altLang="zh-CN" sz="750" dirty="0">
              <a:solidFill>
                <a:schemeClr val="bg1"/>
              </a:solidFill>
            </a:endParaRPr>
          </a:p>
          <a:p>
            <a:r>
              <a:rPr lang="zh-CN" altLang="en-US" sz="750" dirty="0">
                <a:solidFill>
                  <a:schemeClr val="bg1"/>
                </a:solidFill>
              </a:rPr>
              <a:t>圳园路</a:t>
            </a:r>
            <a:r>
              <a:rPr lang="en-US" altLang="zh-CN" sz="750" dirty="0">
                <a:solidFill>
                  <a:schemeClr val="bg1"/>
                </a:solidFill>
              </a:rPr>
              <a:t>268</a:t>
            </a:r>
            <a:r>
              <a:rPr lang="zh-CN" altLang="en-US" sz="750" dirty="0">
                <a:solidFill>
                  <a:schemeClr val="bg1"/>
                </a:solidFill>
              </a:rPr>
              <a:t>号</a:t>
            </a:r>
            <a:r>
              <a:rPr lang="en-US" altLang="zh-CN" sz="750" dirty="0">
                <a:solidFill>
                  <a:schemeClr val="bg1"/>
                </a:solidFill>
              </a:rPr>
              <a:t>3</a:t>
            </a:r>
            <a:r>
              <a:rPr lang="zh-CN" altLang="en-US" sz="750" dirty="0">
                <a:solidFill>
                  <a:schemeClr val="bg1"/>
                </a:solidFill>
              </a:rPr>
              <a:t>号楼</a:t>
            </a:r>
          </a:p>
        </p:txBody>
      </p:sp>
      <p:sp>
        <p:nvSpPr>
          <p:cNvPr id="9" name="文本框 8"/>
          <p:cNvSpPr txBox="1"/>
          <p:nvPr/>
        </p:nvSpPr>
        <p:spPr>
          <a:xfrm>
            <a:off x="5476875" y="4267835"/>
            <a:ext cx="4591685" cy="323165"/>
          </a:xfrm>
          <a:prstGeom prst="rect">
            <a:avLst/>
          </a:prstGeom>
          <a:noFill/>
        </p:spPr>
        <p:txBody>
          <a:bodyPr wrap="square" rtlCol="0">
            <a:spAutoFit/>
          </a:bodyPr>
          <a:lstStyle/>
          <a:p>
            <a:r>
              <a:rPr lang="en-US" altLang="zh-CN" sz="750" dirty="0">
                <a:solidFill>
                  <a:schemeClr val="bg1"/>
                </a:solidFill>
              </a:rPr>
              <a:t>268 </a:t>
            </a:r>
            <a:r>
              <a:rPr lang="en-US" altLang="zh-CN" sz="750" dirty="0" err="1">
                <a:solidFill>
                  <a:schemeClr val="bg1"/>
                </a:solidFill>
              </a:rPr>
              <a:t>Zhenyuan</a:t>
            </a:r>
            <a:r>
              <a:rPr lang="en-US" altLang="zh-CN" sz="750" dirty="0">
                <a:solidFill>
                  <a:schemeClr val="bg1"/>
                </a:solidFill>
              </a:rPr>
              <a:t> St, Building A3, Floor 3-6, </a:t>
            </a:r>
            <a:r>
              <a:rPr lang="en-US" altLang="zh-CN" sz="750" dirty="0" err="1">
                <a:solidFill>
                  <a:schemeClr val="bg1"/>
                </a:solidFill>
              </a:rPr>
              <a:t>Guangming</a:t>
            </a:r>
            <a:r>
              <a:rPr lang="en-US" altLang="zh-CN" sz="750" dirty="0">
                <a:solidFill>
                  <a:schemeClr val="bg1"/>
                </a:solidFill>
              </a:rPr>
              <a:t> District, </a:t>
            </a:r>
          </a:p>
          <a:p>
            <a:r>
              <a:rPr lang="en-US" altLang="zh-CN" sz="750" dirty="0">
                <a:solidFill>
                  <a:schemeClr val="bg1"/>
                </a:solidFill>
              </a:rPr>
              <a:t>Shenzhen, Guangdong, </a:t>
            </a:r>
            <a:r>
              <a:rPr lang="en-US" altLang="zh-CN" sz="750" dirty="0" err="1">
                <a:solidFill>
                  <a:schemeClr val="bg1"/>
                </a:solidFill>
              </a:rPr>
              <a:t>P.R.China</a:t>
            </a:r>
            <a:endParaRPr lang="zh-CN" altLang="en-US" sz="750" dirty="0">
              <a:solidFill>
                <a:schemeClr val="bg1"/>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p:cNvSpPr txBox="1"/>
          <p:nvPr/>
        </p:nvSpPr>
        <p:spPr>
          <a:xfrm>
            <a:off x="331470" y="275590"/>
            <a:ext cx="1777746" cy="338554"/>
          </a:xfrm>
          <a:prstGeom prst="rect">
            <a:avLst/>
          </a:prstGeom>
          <a:noFill/>
        </p:spPr>
        <p:txBody>
          <a:bodyPr wrap="square" rtlCol="0">
            <a:spAutoFit/>
          </a:bodyPr>
          <a:lstStyle/>
          <a:p>
            <a:r>
              <a:rPr lang="en-US" altLang="zh-CN" sz="1600" b="1" dirty="0">
                <a:solidFill>
                  <a:schemeClr val="tx1">
                    <a:lumMod val="65000"/>
                    <a:lumOff val="35000"/>
                  </a:schemeClr>
                </a:solidFill>
              </a:rPr>
              <a:t>Backgrounds</a:t>
            </a:r>
            <a:endParaRPr lang="zh-CN" altLang="en-US" sz="1600" b="1" dirty="0">
              <a:solidFill>
                <a:schemeClr val="tx1">
                  <a:lumMod val="65000"/>
                  <a:lumOff val="35000"/>
                </a:schemeClr>
              </a:solidFill>
            </a:endParaRPr>
          </a:p>
        </p:txBody>
      </p:sp>
      <p:sp>
        <p:nvSpPr>
          <p:cNvPr id="2" name="文本框 1">
            <a:extLst>
              <a:ext uri="{FF2B5EF4-FFF2-40B4-BE49-F238E27FC236}">
                <a16:creationId xmlns:a16="http://schemas.microsoft.com/office/drawing/2014/main" id="{7D25A80C-24E0-410A-81A2-B6E5E842D051}"/>
              </a:ext>
            </a:extLst>
          </p:cNvPr>
          <p:cNvSpPr txBox="1"/>
          <p:nvPr/>
        </p:nvSpPr>
        <p:spPr>
          <a:xfrm>
            <a:off x="331467" y="760729"/>
            <a:ext cx="8461377" cy="912237"/>
          </a:xfrm>
          <a:prstGeom prst="rect">
            <a:avLst/>
          </a:prstGeom>
          <a:noFill/>
        </p:spPr>
        <p:txBody>
          <a:bodyPr wrap="square" rtlCol="0">
            <a:spAutoFit/>
          </a:bodyPr>
          <a:lstStyle/>
          <a:p>
            <a:pPr>
              <a:lnSpc>
                <a:spcPct val="125000"/>
              </a:lnSpc>
            </a:pPr>
            <a:r>
              <a:rPr lang="en-US" altLang="zh-CN" sz="1600" b="1" dirty="0">
                <a:solidFill>
                  <a:srgbClr val="0C3388"/>
                </a:solidFill>
              </a:rPr>
              <a:t>Backgrounds</a:t>
            </a:r>
            <a:endParaRPr lang="en-US" altLang="zh-CN" sz="1600" b="1" dirty="0"/>
          </a:p>
          <a:p>
            <a:pPr>
              <a:lnSpc>
                <a:spcPct val="125000"/>
              </a:lnSpc>
            </a:pPr>
            <a:r>
              <a:rPr lang="en-US" altLang="zh-CN" sz="1400" dirty="0"/>
              <a:t>Large-scale scientific facility place a high standard to its control system to ensure maximum reliability. </a:t>
            </a:r>
          </a:p>
          <a:p>
            <a:pPr>
              <a:lnSpc>
                <a:spcPct val="125000"/>
              </a:lnSpc>
            </a:pPr>
            <a:r>
              <a:rPr lang="en-US" altLang="zh-CN" sz="1400" dirty="0"/>
              <a:t>IOC, as the most important component of EPICS, is used extensively within the control system. </a:t>
            </a:r>
          </a:p>
        </p:txBody>
      </p:sp>
      <p:sp>
        <p:nvSpPr>
          <p:cNvPr id="10" name="文本框 9">
            <a:extLst>
              <a:ext uri="{FF2B5EF4-FFF2-40B4-BE49-F238E27FC236}">
                <a16:creationId xmlns:a16="http://schemas.microsoft.com/office/drawing/2014/main" id="{38F90312-9302-1462-A4BC-EBC0D34D57F3}"/>
              </a:ext>
            </a:extLst>
          </p:cNvPr>
          <p:cNvSpPr txBox="1"/>
          <p:nvPr/>
        </p:nvSpPr>
        <p:spPr>
          <a:xfrm>
            <a:off x="1220343" y="3698473"/>
            <a:ext cx="6491104" cy="830997"/>
          </a:xfrm>
          <a:prstGeom prst="rect">
            <a:avLst/>
          </a:prstGeom>
          <a:noFill/>
        </p:spPr>
        <p:txBody>
          <a:bodyPr wrap="square" rtlCol="0">
            <a:spAutoFit/>
          </a:bodyPr>
          <a:lstStyle/>
          <a:p>
            <a:endParaRPr lang="en-US" altLang="zh-CN" sz="1600" dirty="0"/>
          </a:p>
          <a:p>
            <a:r>
              <a:rPr lang="en-US" altLang="zh-CN" sz="1600" dirty="0">
                <a:solidFill>
                  <a:srgbClr val="FF0000"/>
                </a:solidFill>
              </a:rPr>
              <a:t>How to deploy and manage such many IOCs </a:t>
            </a:r>
            <a:r>
              <a:rPr lang="en-US" altLang="zh-CN" sz="1600" b="1" dirty="0">
                <a:solidFill>
                  <a:srgbClr val="FF0000"/>
                </a:solidFill>
              </a:rPr>
              <a:t>efficiently</a:t>
            </a:r>
            <a:r>
              <a:rPr lang="en-US" altLang="zh-CN" sz="1600" dirty="0">
                <a:solidFill>
                  <a:srgbClr val="FF0000"/>
                </a:solidFill>
              </a:rPr>
              <a:t> and </a:t>
            </a:r>
            <a:r>
              <a:rPr lang="en-US" altLang="zh-CN" sz="1600" b="1" dirty="0">
                <a:solidFill>
                  <a:srgbClr val="FF0000"/>
                </a:solidFill>
              </a:rPr>
              <a:t>reliably</a:t>
            </a:r>
            <a:r>
              <a:rPr lang="en-US" altLang="zh-CN" sz="1600" dirty="0">
                <a:solidFill>
                  <a:srgbClr val="FF0000"/>
                </a:solidFill>
              </a:rPr>
              <a:t> is a challenge we are facing</a:t>
            </a:r>
          </a:p>
        </p:txBody>
      </p:sp>
      <p:sp>
        <p:nvSpPr>
          <p:cNvPr id="9" name="文本框 8">
            <a:extLst>
              <a:ext uri="{FF2B5EF4-FFF2-40B4-BE49-F238E27FC236}">
                <a16:creationId xmlns:a16="http://schemas.microsoft.com/office/drawing/2014/main" id="{0F4AE5DF-102E-43B6-AF30-08EE44F7C068}"/>
              </a:ext>
            </a:extLst>
          </p:cNvPr>
          <p:cNvSpPr txBox="1"/>
          <p:nvPr/>
        </p:nvSpPr>
        <p:spPr>
          <a:xfrm>
            <a:off x="331465" y="2210365"/>
            <a:ext cx="8461379" cy="1220014"/>
          </a:xfrm>
          <a:prstGeom prst="rect">
            <a:avLst/>
          </a:prstGeom>
          <a:noFill/>
        </p:spPr>
        <p:txBody>
          <a:bodyPr wrap="square" rtlCol="0">
            <a:spAutoFit/>
          </a:bodyPr>
          <a:lstStyle/>
          <a:p>
            <a:pPr>
              <a:lnSpc>
                <a:spcPct val="125000"/>
              </a:lnSpc>
            </a:pPr>
            <a:r>
              <a:rPr lang="en-US" altLang="zh-CN" b="1" dirty="0">
                <a:solidFill>
                  <a:srgbClr val="0C3388"/>
                </a:solidFill>
              </a:rPr>
              <a:t>Facts</a:t>
            </a:r>
            <a:endParaRPr lang="en-US" altLang="zh-CN" sz="1600" b="1" dirty="0">
              <a:solidFill>
                <a:srgbClr val="0C3388"/>
              </a:solidFill>
            </a:endParaRPr>
          </a:p>
          <a:p>
            <a:pPr>
              <a:lnSpc>
                <a:spcPct val="125000"/>
              </a:lnSpc>
            </a:pPr>
            <a:r>
              <a:rPr lang="en-US" altLang="zh-CN" sz="1400" dirty="0"/>
              <a:t>There are approximately </a:t>
            </a:r>
            <a:r>
              <a:rPr lang="en-US" altLang="zh-CN" sz="1400" b="1" dirty="0"/>
              <a:t>500</a:t>
            </a:r>
            <a:r>
              <a:rPr lang="en-US" altLang="zh-CN" sz="1400" dirty="0"/>
              <a:t> IOCs needed to be deployed into the control system of S</a:t>
            </a:r>
            <a:r>
              <a:rPr lang="en-US" altLang="zh-CN" sz="1400" baseline="30000" dirty="0"/>
              <a:t>3</a:t>
            </a:r>
            <a:r>
              <a:rPr lang="en-US" altLang="zh-CN" sz="1400" dirty="0"/>
              <a:t>FEL. </a:t>
            </a:r>
          </a:p>
          <a:p>
            <a:pPr>
              <a:lnSpc>
                <a:spcPct val="125000"/>
              </a:lnSpc>
            </a:pPr>
            <a:r>
              <a:rPr lang="en-US" altLang="zh-CN" sz="1400" dirty="0"/>
              <a:t>These IOCs are distributed separately across many different servers. </a:t>
            </a:r>
          </a:p>
          <a:p>
            <a:pPr>
              <a:lnSpc>
                <a:spcPct val="125000"/>
              </a:lnSpc>
            </a:pPr>
            <a:r>
              <a:rPr lang="en-US" altLang="zh-CN" sz="1400" dirty="0"/>
              <a:t>To build, deploy and manage these IOC projects will be a very time-consuming and labor-intensive work.</a:t>
            </a:r>
          </a:p>
        </p:txBody>
      </p:sp>
    </p:spTree>
    <p:custDataLst>
      <p:tags r:id="rId1"/>
    </p:custDataLst>
    <p:extLst>
      <p:ext uri="{BB962C8B-B14F-4D97-AF65-F5344CB8AC3E}">
        <p14:creationId xmlns:p14="http://schemas.microsoft.com/office/powerpoint/2010/main" val="119361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D5B7-5342-C0B9-C865-BCCE98FDFA9E}"/>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3B32020-C4EF-C0C3-CD45-A267E57940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989ADBDA-271E-FFB2-877A-8F3EF930B811}"/>
              </a:ext>
            </a:extLst>
          </p:cNvPr>
          <p:cNvSpPr txBox="1"/>
          <p:nvPr/>
        </p:nvSpPr>
        <p:spPr>
          <a:xfrm>
            <a:off x="331470" y="275590"/>
            <a:ext cx="1777746" cy="338554"/>
          </a:xfrm>
          <a:prstGeom prst="rect">
            <a:avLst/>
          </a:prstGeom>
          <a:noFill/>
        </p:spPr>
        <p:txBody>
          <a:bodyPr wrap="square" rtlCol="0">
            <a:spAutoFit/>
          </a:bodyPr>
          <a:lstStyle/>
          <a:p>
            <a:r>
              <a:rPr lang="en-US" altLang="zh-CN" sz="1600" b="1" dirty="0">
                <a:solidFill>
                  <a:schemeClr val="tx1">
                    <a:lumMod val="65000"/>
                    <a:lumOff val="35000"/>
                  </a:schemeClr>
                </a:solidFill>
              </a:rPr>
              <a:t>Challenges</a:t>
            </a:r>
            <a:endParaRPr lang="zh-CN" altLang="en-US" sz="1600" b="1" dirty="0">
              <a:solidFill>
                <a:schemeClr val="tx1">
                  <a:lumMod val="65000"/>
                  <a:lumOff val="35000"/>
                </a:schemeClr>
              </a:solidFill>
            </a:endParaRPr>
          </a:p>
        </p:txBody>
      </p:sp>
      <p:sp>
        <p:nvSpPr>
          <p:cNvPr id="2" name="文本框 1">
            <a:extLst>
              <a:ext uri="{FF2B5EF4-FFF2-40B4-BE49-F238E27FC236}">
                <a16:creationId xmlns:a16="http://schemas.microsoft.com/office/drawing/2014/main" id="{6BCE82ED-5152-83BD-A401-D82F91B22B98}"/>
              </a:ext>
            </a:extLst>
          </p:cNvPr>
          <p:cNvSpPr txBox="1"/>
          <p:nvPr/>
        </p:nvSpPr>
        <p:spPr>
          <a:xfrm>
            <a:off x="331470" y="785534"/>
            <a:ext cx="7929882" cy="3828420"/>
          </a:xfrm>
          <a:prstGeom prst="rect">
            <a:avLst/>
          </a:prstGeom>
          <a:noFill/>
        </p:spPr>
        <p:txBody>
          <a:bodyPr wrap="square" rtlCol="0">
            <a:spAutoFit/>
          </a:bodyPr>
          <a:lstStyle/>
          <a:p>
            <a:r>
              <a:rPr lang="en-US" altLang="zh-CN" sz="1600" b="1" dirty="0">
                <a:solidFill>
                  <a:srgbClr val="0C3388"/>
                </a:solidFill>
              </a:rPr>
              <a:t>How to manage IOCs efficiently</a:t>
            </a:r>
          </a:p>
          <a:p>
            <a:pPr marL="171450" indent="-171450">
              <a:lnSpc>
                <a:spcPct val="125000"/>
              </a:lnSpc>
              <a:buFontTx/>
              <a:buChar char="-"/>
            </a:pPr>
            <a:r>
              <a:rPr lang="en-US" altLang="zh-CN" sz="1400" dirty="0"/>
              <a:t>Standardized running environment</a:t>
            </a:r>
          </a:p>
          <a:p>
            <a:pPr marL="171450" indent="-171450">
              <a:lnSpc>
                <a:spcPct val="125000"/>
              </a:lnSpc>
              <a:buFontTx/>
              <a:buChar char="-"/>
            </a:pPr>
            <a:r>
              <a:rPr lang="en-US" altLang="zh-CN" sz="1400" dirty="0"/>
              <a:t>Fast and Automated build for IOC projects </a:t>
            </a:r>
          </a:p>
          <a:p>
            <a:pPr marL="171450" indent="-171450">
              <a:lnSpc>
                <a:spcPct val="125000"/>
              </a:lnSpc>
              <a:buFontTx/>
              <a:buChar char="-"/>
            </a:pPr>
            <a:r>
              <a:rPr lang="en-US" altLang="zh-CN" sz="1400" dirty="0"/>
              <a:t>Centralized project management</a:t>
            </a:r>
          </a:p>
          <a:p>
            <a:pPr>
              <a:lnSpc>
                <a:spcPct val="125000"/>
              </a:lnSpc>
            </a:pPr>
            <a:r>
              <a:rPr lang="en-US" altLang="zh-CN" sz="1200" dirty="0"/>
              <a:t>	create, delete, build, deploy, start, stop, search, make backups, …</a:t>
            </a:r>
          </a:p>
          <a:p>
            <a:pPr marL="171450" indent="-171450">
              <a:lnSpc>
                <a:spcPct val="125000"/>
              </a:lnSpc>
              <a:buFontTx/>
              <a:buChar char="-"/>
            </a:pPr>
            <a:endParaRPr lang="en-US" altLang="zh-CN" sz="1200" dirty="0"/>
          </a:p>
          <a:p>
            <a:r>
              <a:rPr lang="en-US" altLang="zh-CN" sz="1600" b="1" dirty="0">
                <a:solidFill>
                  <a:srgbClr val="0C3388"/>
                </a:solidFill>
              </a:rPr>
              <a:t>How to run IOCs reliably </a:t>
            </a:r>
          </a:p>
          <a:p>
            <a:pPr marL="171450" indent="-171450">
              <a:lnSpc>
                <a:spcPct val="125000"/>
              </a:lnSpc>
              <a:buFontTx/>
              <a:buChar char="-"/>
            </a:pPr>
            <a:r>
              <a:rPr lang="en-US" altLang="zh-CN" sz="1400" dirty="0"/>
              <a:t>Status monitoring</a:t>
            </a:r>
          </a:p>
          <a:p>
            <a:pPr>
              <a:lnSpc>
                <a:spcPct val="125000"/>
              </a:lnSpc>
            </a:pPr>
            <a:r>
              <a:rPr lang="en-US" altLang="zh-CN" sz="1200" dirty="0"/>
              <a:t>	IOC or OS metrics (CPU, memory, filesystem, disk, network, I/O, custom metrics…) </a:t>
            </a:r>
          </a:p>
          <a:p>
            <a:pPr>
              <a:lnSpc>
                <a:spcPct val="125000"/>
              </a:lnSpc>
            </a:pPr>
            <a:r>
              <a:rPr lang="en-US" altLang="zh-CN" sz="1200" dirty="0"/>
              <a:t>	program logs</a:t>
            </a:r>
          </a:p>
          <a:p>
            <a:pPr marL="171450" indent="-171450">
              <a:lnSpc>
                <a:spcPct val="125000"/>
              </a:lnSpc>
              <a:buFontTx/>
              <a:buChar char="-"/>
            </a:pPr>
            <a:r>
              <a:rPr lang="en-US" altLang="zh-CN" sz="1400" dirty="0"/>
              <a:t>Alert from abnormal situation</a:t>
            </a:r>
          </a:p>
          <a:p>
            <a:pPr>
              <a:lnSpc>
                <a:spcPct val="125000"/>
              </a:lnSpc>
            </a:pPr>
            <a:r>
              <a:rPr lang="en-US" altLang="zh-CN" sz="1200" dirty="0"/>
              <a:t>	set threshold and send alerts</a:t>
            </a:r>
          </a:p>
          <a:p>
            <a:pPr marL="171450" indent="-171450">
              <a:lnSpc>
                <a:spcPct val="125000"/>
              </a:lnSpc>
              <a:buFontTx/>
              <a:buChar char="-"/>
            </a:pPr>
            <a:r>
              <a:rPr lang="en-US" altLang="zh-CN" sz="1400" dirty="0"/>
              <a:t>High availability</a:t>
            </a:r>
          </a:p>
          <a:p>
            <a:pPr>
              <a:lnSpc>
                <a:spcPct val="125000"/>
              </a:lnSpc>
            </a:pPr>
            <a:r>
              <a:rPr lang="en-US" altLang="zh-CN" sz="1200" dirty="0"/>
              <a:t>	recover from IOC crash or OS crash</a:t>
            </a:r>
          </a:p>
          <a:p>
            <a:pPr>
              <a:lnSpc>
                <a:spcPct val="125000"/>
              </a:lnSpc>
            </a:pPr>
            <a:r>
              <a:rPr lang="en-US" altLang="zh-CN" sz="1400" dirty="0"/>
              <a:t>	</a:t>
            </a:r>
          </a:p>
        </p:txBody>
      </p:sp>
    </p:spTree>
    <p:custDataLst>
      <p:tags r:id="rId1"/>
    </p:custDataLst>
    <p:extLst>
      <p:ext uri="{BB962C8B-B14F-4D97-AF65-F5344CB8AC3E}">
        <p14:creationId xmlns:p14="http://schemas.microsoft.com/office/powerpoint/2010/main" val="419190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C6FE-5F4D-0793-0D2F-2E4A4CFAED6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3B95A597-BFDC-D3D8-CE10-97B841DC34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9A6626D1-95A7-FCF7-12C3-19081A0E5759}"/>
              </a:ext>
            </a:extLst>
          </p:cNvPr>
          <p:cNvSpPr txBox="1"/>
          <p:nvPr/>
        </p:nvSpPr>
        <p:spPr>
          <a:xfrm>
            <a:off x="331469" y="275590"/>
            <a:ext cx="5712279" cy="338554"/>
          </a:xfrm>
          <a:prstGeom prst="rect">
            <a:avLst/>
          </a:prstGeom>
          <a:noFill/>
        </p:spPr>
        <p:txBody>
          <a:bodyPr wrap="square" rtlCol="0">
            <a:spAutoFit/>
          </a:bodyPr>
          <a:lstStyle/>
          <a:p>
            <a:r>
              <a:rPr lang="en-US" altLang="zh-CN" sz="1600" b="1" dirty="0">
                <a:solidFill>
                  <a:schemeClr val="tx1">
                    <a:lumMod val="65000"/>
                    <a:lumOff val="35000"/>
                  </a:schemeClr>
                </a:solidFill>
              </a:rPr>
              <a:t>Our Solution —— Run IOC in Container</a:t>
            </a:r>
            <a:endParaRPr lang="zh-CN" altLang="en-US" sz="1600" b="1" dirty="0">
              <a:solidFill>
                <a:schemeClr val="tx1">
                  <a:lumMod val="65000"/>
                  <a:lumOff val="35000"/>
                </a:schemeClr>
              </a:solidFill>
            </a:endParaRPr>
          </a:p>
        </p:txBody>
      </p:sp>
      <p:sp>
        <p:nvSpPr>
          <p:cNvPr id="2" name="文本框 1">
            <a:extLst>
              <a:ext uri="{FF2B5EF4-FFF2-40B4-BE49-F238E27FC236}">
                <a16:creationId xmlns:a16="http://schemas.microsoft.com/office/drawing/2014/main" id="{033C96FC-FEAB-4D5A-96CE-8328D357591E}"/>
              </a:ext>
            </a:extLst>
          </p:cNvPr>
          <p:cNvSpPr txBox="1"/>
          <p:nvPr/>
        </p:nvSpPr>
        <p:spPr>
          <a:xfrm>
            <a:off x="331469" y="741589"/>
            <a:ext cx="7929882" cy="338554"/>
          </a:xfrm>
          <a:prstGeom prst="rect">
            <a:avLst/>
          </a:prstGeom>
          <a:noFill/>
        </p:spPr>
        <p:txBody>
          <a:bodyPr wrap="square" rtlCol="0">
            <a:spAutoFit/>
          </a:bodyPr>
          <a:lstStyle/>
          <a:p>
            <a:r>
              <a:rPr lang="en-US" altLang="zh-CN" sz="1600" dirty="0">
                <a:solidFill>
                  <a:srgbClr val="0C3388"/>
                </a:solidFill>
              </a:rPr>
              <a:t>IOC Containerization: Split IOC projects in proper structure for running in container </a:t>
            </a:r>
            <a:endParaRPr lang="en-US" altLang="zh-CN" sz="1100" dirty="0">
              <a:solidFill>
                <a:srgbClr val="0C3388"/>
              </a:solidFill>
            </a:endParaRPr>
          </a:p>
        </p:txBody>
      </p:sp>
      <p:sp>
        <p:nvSpPr>
          <p:cNvPr id="9" name="文本框 8">
            <a:extLst>
              <a:ext uri="{FF2B5EF4-FFF2-40B4-BE49-F238E27FC236}">
                <a16:creationId xmlns:a16="http://schemas.microsoft.com/office/drawing/2014/main" id="{E4543F5F-2ADE-4005-B42D-8788DA21E489}"/>
              </a:ext>
            </a:extLst>
          </p:cNvPr>
          <p:cNvSpPr txBox="1"/>
          <p:nvPr/>
        </p:nvSpPr>
        <p:spPr>
          <a:xfrm>
            <a:off x="341312" y="1207588"/>
            <a:ext cx="8461375" cy="3377848"/>
          </a:xfrm>
          <a:prstGeom prst="rect">
            <a:avLst/>
          </a:prstGeom>
          <a:noFill/>
        </p:spPr>
        <p:txBody>
          <a:bodyPr wrap="square" rtlCol="0">
            <a:spAutoFit/>
          </a:bodyPr>
          <a:lstStyle/>
          <a:p>
            <a:r>
              <a:rPr lang="en-US" altLang="zh-CN" sz="1600" dirty="0"/>
              <a:t>pre-built docker image</a:t>
            </a:r>
          </a:p>
          <a:p>
            <a:pPr marL="171450" indent="-171450">
              <a:lnSpc>
                <a:spcPct val="125000"/>
              </a:lnSpc>
              <a:buFontTx/>
              <a:buChar char="-"/>
            </a:pPr>
            <a:r>
              <a:rPr lang="en-US" altLang="zh-CN" sz="1200" dirty="0"/>
              <a:t>OS libraries and packages</a:t>
            </a:r>
          </a:p>
          <a:p>
            <a:pPr marL="171450" indent="-171450">
              <a:lnSpc>
                <a:spcPct val="125000"/>
              </a:lnSpc>
              <a:buFontTx/>
              <a:buChar char="-"/>
            </a:pPr>
            <a:r>
              <a:rPr lang="en-US" altLang="zh-CN" sz="1200" dirty="0"/>
              <a:t>EPICS base</a:t>
            </a:r>
          </a:p>
          <a:p>
            <a:pPr marL="171450" indent="-171450">
              <a:lnSpc>
                <a:spcPct val="125000"/>
              </a:lnSpc>
              <a:buFontTx/>
              <a:buChar char="-"/>
            </a:pPr>
            <a:r>
              <a:rPr lang="en-US" altLang="zh-CN" sz="1200" dirty="0"/>
              <a:t>EPICS modules and extensions</a:t>
            </a:r>
          </a:p>
          <a:p>
            <a:pPr marL="171450" indent="-171450">
              <a:lnSpc>
                <a:spcPct val="125000"/>
              </a:lnSpc>
              <a:buFontTx/>
              <a:buChar char="-"/>
            </a:pPr>
            <a:r>
              <a:rPr lang="en-US" altLang="zh-CN" sz="1200" dirty="0"/>
              <a:t>IOC executable files</a:t>
            </a:r>
          </a:p>
          <a:p>
            <a:pPr>
              <a:lnSpc>
                <a:spcPct val="125000"/>
              </a:lnSpc>
            </a:pPr>
            <a:endParaRPr lang="en-US" altLang="zh-CN" sz="1200" dirty="0"/>
          </a:p>
          <a:p>
            <a:r>
              <a:rPr lang="en-US" altLang="zh-CN" sz="1600" dirty="0"/>
              <a:t>project-related running files</a:t>
            </a:r>
          </a:p>
          <a:p>
            <a:pPr marL="171450" indent="-171450">
              <a:lnSpc>
                <a:spcPct val="125000"/>
              </a:lnSpc>
              <a:buFontTx/>
              <a:buChar char="-"/>
            </a:pPr>
            <a:r>
              <a:rPr lang="en-US" altLang="zh-CN" sz="1200" dirty="0"/>
              <a:t>configuration file</a:t>
            </a:r>
          </a:p>
          <a:p>
            <a:pPr marL="171450" indent="-171450">
              <a:lnSpc>
                <a:spcPct val="125000"/>
              </a:lnSpc>
              <a:buFontTx/>
              <a:buChar char="-"/>
            </a:pPr>
            <a:r>
              <a:rPr lang="en-US" altLang="zh-CN" sz="1200" dirty="0"/>
              <a:t>database files</a:t>
            </a:r>
          </a:p>
          <a:p>
            <a:pPr marL="171450" indent="-171450">
              <a:lnSpc>
                <a:spcPct val="125000"/>
              </a:lnSpc>
              <a:buFontTx/>
              <a:buChar char="-"/>
            </a:pPr>
            <a:r>
              <a:rPr lang="en-US" altLang="zh-CN" sz="1200" dirty="0"/>
              <a:t>protocol files</a:t>
            </a:r>
          </a:p>
          <a:p>
            <a:pPr marL="171450" indent="-171450">
              <a:lnSpc>
                <a:spcPct val="125000"/>
              </a:lnSpc>
              <a:buFontTx/>
              <a:buChar char="-"/>
            </a:pPr>
            <a:r>
              <a:rPr lang="en-US" altLang="zh-CN" sz="1200" dirty="0"/>
              <a:t>settings files</a:t>
            </a:r>
          </a:p>
          <a:p>
            <a:pPr marL="171450" indent="-171450">
              <a:buFontTx/>
              <a:buChar char="-"/>
            </a:pPr>
            <a:endParaRPr lang="en-US" altLang="zh-CN" sz="1200" dirty="0"/>
          </a:p>
          <a:p>
            <a:r>
              <a:rPr lang="en-US" altLang="zh-CN" sz="1600" dirty="0">
                <a:solidFill>
                  <a:srgbClr val="0C3388"/>
                </a:solidFill>
              </a:rPr>
              <a:t>Configuration file and source files are collected as a smallest manageable unit, which contains all information to run a specific IOC.</a:t>
            </a:r>
          </a:p>
        </p:txBody>
      </p:sp>
      <p:sp>
        <p:nvSpPr>
          <p:cNvPr id="3" name="矩形: 圆角 2">
            <a:extLst>
              <a:ext uri="{FF2B5EF4-FFF2-40B4-BE49-F238E27FC236}">
                <a16:creationId xmlns:a16="http://schemas.microsoft.com/office/drawing/2014/main" id="{E0116EC5-1901-4366-B65F-7AD5CF9FD188}"/>
              </a:ext>
            </a:extLst>
          </p:cNvPr>
          <p:cNvSpPr/>
          <p:nvPr/>
        </p:nvSpPr>
        <p:spPr>
          <a:xfrm>
            <a:off x="4840226" y="1950860"/>
            <a:ext cx="8229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a:t>source files</a:t>
            </a:r>
            <a:endParaRPr lang="zh-CN" altLang="en-US" sz="1200" dirty="0"/>
          </a:p>
        </p:txBody>
      </p:sp>
      <p:sp>
        <p:nvSpPr>
          <p:cNvPr id="12" name="矩形: 圆角 11">
            <a:extLst>
              <a:ext uri="{FF2B5EF4-FFF2-40B4-BE49-F238E27FC236}">
                <a16:creationId xmlns:a16="http://schemas.microsoft.com/office/drawing/2014/main" id="{1A74CD71-2128-404E-B7E0-548C57CD721F}"/>
              </a:ext>
            </a:extLst>
          </p:cNvPr>
          <p:cNvSpPr/>
          <p:nvPr/>
        </p:nvSpPr>
        <p:spPr>
          <a:xfrm>
            <a:off x="4840226" y="2703041"/>
            <a:ext cx="8229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a:t>config file</a:t>
            </a:r>
            <a:endParaRPr lang="zh-CN" altLang="en-US" sz="1200" dirty="0"/>
          </a:p>
        </p:txBody>
      </p:sp>
      <p:cxnSp>
        <p:nvCxnSpPr>
          <p:cNvPr id="7" name="连接符: 肘形 6">
            <a:extLst>
              <a:ext uri="{FF2B5EF4-FFF2-40B4-BE49-F238E27FC236}">
                <a16:creationId xmlns:a16="http://schemas.microsoft.com/office/drawing/2014/main" id="{6880F7F0-90D3-48A1-8E56-B4853E91E8B8}"/>
              </a:ext>
            </a:extLst>
          </p:cNvPr>
          <p:cNvCxnSpPr>
            <a:cxnSpLocks/>
          </p:cNvCxnSpPr>
          <p:nvPr/>
        </p:nvCxnSpPr>
        <p:spPr>
          <a:xfrm>
            <a:off x="5663186" y="2185290"/>
            <a:ext cx="783588" cy="343494"/>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连接符: 肘形 13">
            <a:extLst>
              <a:ext uri="{FF2B5EF4-FFF2-40B4-BE49-F238E27FC236}">
                <a16:creationId xmlns:a16="http://schemas.microsoft.com/office/drawing/2014/main" id="{48729D47-9A6B-47EC-9509-C11054F97922}"/>
              </a:ext>
            </a:extLst>
          </p:cNvPr>
          <p:cNvCxnSpPr>
            <a:cxnSpLocks/>
            <a:stCxn id="12" idx="3"/>
          </p:cNvCxnSpPr>
          <p:nvPr/>
        </p:nvCxnSpPr>
        <p:spPr>
          <a:xfrm flipV="1">
            <a:off x="5663186" y="2660778"/>
            <a:ext cx="792480" cy="28000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圆角 17">
            <a:extLst>
              <a:ext uri="{FF2B5EF4-FFF2-40B4-BE49-F238E27FC236}">
                <a16:creationId xmlns:a16="http://schemas.microsoft.com/office/drawing/2014/main" id="{24BCA8CF-E09B-470E-B554-A8BF9EA391B7}"/>
              </a:ext>
            </a:extLst>
          </p:cNvPr>
          <p:cNvSpPr/>
          <p:nvPr/>
        </p:nvSpPr>
        <p:spPr>
          <a:xfrm>
            <a:off x="6458555" y="2356774"/>
            <a:ext cx="8229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200" dirty="0"/>
              <a:t>running files</a:t>
            </a:r>
            <a:endParaRPr lang="zh-CN" altLang="en-US" sz="1200" dirty="0"/>
          </a:p>
        </p:txBody>
      </p:sp>
      <p:sp>
        <p:nvSpPr>
          <p:cNvPr id="19" name="矩形: 圆角 18">
            <a:extLst>
              <a:ext uri="{FF2B5EF4-FFF2-40B4-BE49-F238E27FC236}">
                <a16:creationId xmlns:a16="http://schemas.microsoft.com/office/drawing/2014/main" id="{AFA60576-7112-4D2B-B711-0CC7B08CBC14}"/>
              </a:ext>
            </a:extLst>
          </p:cNvPr>
          <p:cNvSpPr/>
          <p:nvPr/>
        </p:nvSpPr>
        <p:spPr>
          <a:xfrm>
            <a:off x="6458555" y="3107459"/>
            <a:ext cx="8229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docker</a:t>
            </a:r>
          </a:p>
          <a:p>
            <a:pPr algn="ctr"/>
            <a:r>
              <a:rPr lang="en-US" altLang="zh-CN" sz="1100" dirty="0"/>
              <a:t>image</a:t>
            </a:r>
            <a:endParaRPr lang="zh-CN" altLang="en-US" sz="1100" dirty="0"/>
          </a:p>
        </p:txBody>
      </p:sp>
      <p:sp>
        <p:nvSpPr>
          <p:cNvPr id="20" name="矩形: 圆角 19">
            <a:extLst>
              <a:ext uri="{FF2B5EF4-FFF2-40B4-BE49-F238E27FC236}">
                <a16:creationId xmlns:a16="http://schemas.microsoft.com/office/drawing/2014/main" id="{A3B42483-93F9-4BD1-8BEC-629B37A94444}"/>
              </a:ext>
            </a:extLst>
          </p:cNvPr>
          <p:cNvSpPr/>
          <p:nvPr/>
        </p:nvSpPr>
        <p:spPr>
          <a:xfrm>
            <a:off x="7735508" y="2726491"/>
            <a:ext cx="822960" cy="475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IOC</a:t>
            </a:r>
          </a:p>
          <a:p>
            <a:pPr algn="ctr"/>
            <a:r>
              <a:rPr lang="en-US" altLang="zh-CN" sz="1100" dirty="0"/>
              <a:t>container</a:t>
            </a:r>
            <a:endParaRPr lang="zh-CN" altLang="en-US" sz="1100" dirty="0"/>
          </a:p>
        </p:txBody>
      </p:sp>
      <p:cxnSp>
        <p:nvCxnSpPr>
          <p:cNvPr id="22" name="连接符: 肘形 21">
            <a:extLst>
              <a:ext uri="{FF2B5EF4-FFF2-40B4-BE49-F238E27FC236}">
                <a16:creationId xmlns:a16="http://schemas.microsoft.com/office/drawing/2014/main" id="{974595FD-9232-4282-9E57-63C690B0EC03}"/>
              </a:ext>
            </a:extLst>
          </p:cNvPr>
          <p:cNvCxnSpPr>
            <a:cxnSpLocks/>
            <a:stCxn id="19" idx="3"/>
            <a:endCxn id="20" idx="1"/>
          </p:cNvCxnSpPr>
          <p:nvPr/>
        </p:nvCxnSpPr>
        <p:spPr>
          <a:xfrm flipV="1">
            <a:off x="7281515" y="2964235"/>
            <a:ext cx="453993" cy="380968"/>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连接符: 肘形 22">
            <a:extLst>
              <a:ext uri="{FF2B5EF4-FFF2-40B4-BE49-F238E27FC236}">
                <a16:creationId xmlns:a16="http://schemas.microsoft.com/office/drawing/2014/main" id="{137CAD1E-70DD-46A1-896C-6A5550ACF8CE}"/>
              </a:ext>
            </a:extLst>
          </p:cNvPr>
          <p:cNvCxnSpPr>
            <a:cxnSpLocks/>
            <a:stCxn id="18" idx="3"/>
            <a:endCxn id="20" idx="1"/>
          </p:cNvCxnSpPr>
          <p:nvPr/>
        </p:nvCxnSpPr>
        <p:spPr>
          <a:xfrm>
            <a:off x="7281515" y="2594518"/>
            <a:ext cx="453993" cy="369717"/>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457C590B-8186-F5B1-03AE-AB9474EB7E55}"/>
              </a:ext>
            </a:extLst>
          </p:cNvPr>
          <p:cNvSpPr/>
          <p:nvPr/>
        </p:nvSpPr>
        <p:spPr>
          <a:xfrm>
            <a:off x="331469" y="3122738"/>
            <a:ext cx="1345248" cy="6974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056BDAF-D1E0-6E09-918A-0B713BFB1DE0}"/>
              </a:ext>
            </a:extLst>
          </p:cNvPr>
          <p:cNvSpPr txBox="1"/>
          <p:nvPr/>
        </p:nvSpPr>
        <p:spPr>
          <a:xfrm>
            <a:off x="1515749" y="3368086"/>
            <a:ext cx="1912674" cy="246221"/>
          </a:xfrm>
          <a:prstGeom prst="rect">
            <a:avLst/>
          </a:prstGeom>
          <a:noFill/>
        </p:spPr>
        <p:txBody>
          <a:bodyPr wrap="square" rtlCol="0">
            <a:spAutoFit/>
          </a:bodyPr>
          <a:lstStyle/>
          <a:p>
            <a:r>
              <a:rPr lang="en-US" altLang="zh-CN" sz="1000" b="1" dirty="0">
                <a:solidFill>
                  <a:srgbClr val="C00000"/>
                </a:solidFill>
              </a:rPr>
              <a:t>source files</a:t>
            </a:r>
            <a:endParaRPr lang="zh-CN" altLang="en-US" sz="1000" b="1" dirty="0">
              <a:solidFill>
                <a:srgbClr val="C00000"/>
              </a:solidFill>
            </a:endParaRPr>
          </a:p>
        </p:txBody>
      </p:sp>
    </p:spTree>
    <p:custDataLst>
      <p:tags r:id="rId1"/>
    </p:custDataLst>
    <p:extLst>
      <p:ext uri="{BB962C8B-B14F-4D97-AF65-F5344CB8AC3E}">
        <p14:creationId xmlns:p14="http://schemas.microsoft.com/office/powerpoint/2010/main" val="392456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C6FE-5F4D-0793-0D2F-2E4A4CFAED6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3B95A597-BFDC-D3D8-CE10-97B841DC34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9A6626D1-95A7-FCF7-12C3-19081A0E5759}"/>
              </a:ext>
            </a:extLst>
          </p:cNvPr>
          <p:cNvSpPr txBox="1"/>
          <p:nvPr/>
        </p:nvSpPr>
        <p:spPr>
          <a:xfrm>
            <a:off x="331470" y="275590"/>
            <a:ext cx="3827780" cy="338554"/>
          </a:xfrm>
          <a:prstGeom prst="rect">
            <a:avLst/>
          </a:prstGeom>
          <a:noFill/>
        </p:spPr>
        <p:txBody>
          <a:bodyPr wrap="square" rtlCol="0">
            <a:spAutoFit/>
          </a:bodyPr>
          <a:lstStyle/>
          <a:p>
            <a:r>
              <a:rPr lang="en-US" altLang="zh-CN" sz="1600" b="1" dirty="0">
                <a:solidFill>
                  <a:schemeClr val="tx1">
                    <a:lumMod val="65000"/>
                    <a:lumOff val="35000"/>
                  </a:schemeClr>
                </a:solidFill>
              </a:rPr>
              <a:t>Advantages of IOC containerization</a:t>
            </a:r>
            <a:endParaRPr lang="zh-CN" altLang="en-US" sz="1600" b="1" dirty="0">
              <a:solidFill>
                <a:schemeClr val="tx1">
                  <a:lumMod val="65000"/>
                  <a:lumOff val="35000"/>
                </a:schemeClr>
              </a:solidFill>
            </a:endParaRPr>
          </a:p>
        </p:txBody>
      </p:sp>
      <p:sp>
        <p:nvSpPr>
          <p:cNvPr id="10" name="文本框 9">
            <a:extLst>
              <a:ext uri="{FF2B5EF4-FFF2-40B4-BE49-F238E27FC236}">
                <a16:creationId xmlns:a16="http://schemas.microsoft.com/office/drawing/2014/main" id="{38B022F0-1E06-4114-920A-112FD7503983}"/>
              </a:ext>
            </a:extLst>
          </p:cNvPr>
          <p:cNvSpPr txBox="1"/>
          <p:nvPr/>
        </p:nvSpPr>
        <p:spPr>
          <a:xfrm>
            <a:off x="331468" y="760729"/>
            <a:ext cx="7929882" cy="3516797"/>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dirty="0">
                <a:solidFill>
                  <a:srgbClr val="0C3388"/>
                </a:solidFill>
              </a:rPr>
              <a:t>Standardized running environment</a:t>
            </a:r>
          </a:p>
          <a:p>
            <a:pPr marL="171450" indent="-171450">
              <a:lnSpc>
                <a:spcPct val="125000"/>
              </a:lnSpc>
              <a:buFontTx/>
              <a:buChar char="-"/>
            </a:pPr>
            <a:r>
              <a:rPr lang="en-US" altLang="zh-CN" sz="1200" dirty="0"/>
              <a:t>docker image as standardized environment</a:t>
            </a:r>
          </a:p>
          <a:p>
            <a:pPr marL="171450" indent="-171450">
              <a:lnSpc>
                <a:spcPct val="125000"/>
              </a:lnSpc>
              <a:buFontTx/>
              <a:buChar char="-"/>
            </a:pPr>
            <a:r>
              <a:rPr lang="en-US" altLang="zh-CN" sz="1200" dirty="0"/>
              <a:t>read-only, portable and cross-platform</a:t>
            </a:r>
          </a:p>
          <a:p>
            <a:pPr marL="285750" indent="-285750">
              <a:lnSpc>
                <a:spcPct val="125000"/>
              </a:lnSpc>
              <a:buFont typeface="Arial" panose="020B0604020202020204" pitchFamily="34" charset="0"/>
              <a:buChar char="•"/>
            </a:pPr>
            <a:endParaRPr lang="en-US" altLang="zh-CN" sz="1600" b="1" dirty="0">
              <a:solidFill>
                <a:srgbClr val="0C3388"/>
              </a:solidFill>
            </a:endParaRPr>
          </a:p>
          <a:p>
            <a:pPr marL="285750" indent="-285750">
              <a:buFont typeface="Arial" panose="020B0604020202020204" pitchFamily="34" charset="0"/>
              <a:buChar char="•"/>
            </a:pPr>
            <a:r>
              <a:rPr lang="en-US" altLang="zh-CN" sz="1600" b="1" dirty="0">
                <a:solidFill>
                  <a:srgbClr val="0C3388"/>
                </a:solidFill>
              </a:rPr>
              <a:t>Resource isolation and limitation</a:t>
            </a:r>
          </a:p>
          <a:p>
            <a:pPr marL="171450" indent="-171450">
              <a:lnSpc>
                <a:spcPct val="125000"/>
              </a:lnSpc>
              <a:buFontTx/>
              <a:buChar char="-"/>
            </a:pPr>
            <a:r>
              <a:rPr lang="en-US" altLang="zh-CN" sz="1200" dirty="0"/>
              <a:t>allocate fixed quotas of system resources</a:t>
            </a:r>
          </a:p>
          <a:p>
            <a:pPr marL="171450" indent="-171450">
              <a:lnSpc>
                <a:spcPct val="125000"/>
              </a:lnSpc>
              <a:buFontTx/>
              <a:buChar char="-"/>
            </a:pPr>
            <a:r>
              <a:rPr lang="en-US" altLang="zh-CN" sz="1200" dirty="0"/>
              <a:t>prevent single point failures from spreading</a:t>
            </a:r>
          </a:p>
          <a:p>
            <a:pPr marL="171450" indent="-171450">
              <a:lnSpc>
                <a:spcPct val="125000"/>
              </a:lnSpc>
              <a:buFontTx/>
              <a:buChar char="-"/>
            </a:pPr>
            <a:endParaRPr lang="en-US" altLang="zh-CN" sz="1200" dirty="0"/>
          </a:p>
          <a:p>
            <a:pPr marL="285750" indent="-285750">
              <a:buFont typeface="Arial" panose="020B0604020202020204" pitchFamily="34" charset="0"/>
              <a:buChar char="•"/>
            </a:pPr>
            <a:r>
              <a:rPr lang="en-US" altLang="zh-CN" sz="1600" b="1" dirty="0">
                <a:solidFill>
                  <a:srgbClr val="0C3388"/>
                </a:solidFill>
              </a:rPr>
              <a:t>High availability </a:t>
            </a:r>
          </a:p>
          <a:p>
            <a:pPr marL="171450" indent="-171450">
              <a:lnSpc>
                <a:spcPct val="125000"/>
              </a:lnSpc>
              <a:buFontTx/>
              <a:buChar char="-"/>
            </a:pPr>
            <a:r>
              <a:rPr lang="en-US" altLang="zh-CN" sz="1200" dirty="0"/>
              <a:t>running status monitored by container orchestration</a:t>
            </a:r>
          </a:p>
          <a:p>
            <a:pPr marL="171450" indent="-171450">
              <a:lnSpc>
                <a:spcPct val="125000"/>
              </a:lnSpc>
              <a:buFontTx/>
              <a:buChar char="-"/>
            </a:pPr>
            <a:r>
              <a:rPr lang="en-US" altLang="zh-CN" sz="1200" dirty="0"/>
              <a:t>automatically recover from failures</a:t>
            </a:r>
          </a:p>
          <a:p>
            <a:pPr marL="171450" indent="-171450">
              <a:lnSpc>
                <a:spcPct val="125000"/>
              </a:lnSpc>
              <a:buFontTx/>
              <a:buChar char="-"/>
            </a:pPr>
            <a:endParaRPr lang="en-US" altLang="zh-CN" sz="1600" dirty="0"/>
          </a:p>
          <a:p>
            <a:pPr marL="285750" indent="-285750">
              <a:buFont typeface="Arial" panose="020B0604020202020204" pitchFamily="34" charset="0"/>
              <a:buChar char="•"/>
            </a:pPr>
            <a:r>
              <a:rPr lang="en-US" altLang="zh-CN" sz="1600" b="1" dirty="0">
                <a:solidFill>
                  <a:srgbClr val="0C3388"/>
                </a:solidFill>
              </a:rPr>
              <a:t>Advanced architecture with plenty of powerful toolkits</a:t>
            </a:r>
          </a:p>
          <a:p>
            <a:pPr marL="171450" indent="-171450">
              <a:lnSpc>
                <a:spcPct val="125000"/>
              </a:lnSpc>
              <a:buFontTx/>
              <a:buChar char="-"/>
            </a:pPr>
            <a:r>
              <a:rPr lang="en-US" altLang="zh-CN" sz="1200" dirty="0"/>
              <a:t>container monitoring toolkits</a:t>
            </a:r>
          </a:p>
        </p:txBody>
      </p:sp>
    </p:spTree>
    <p:custDataLst>
      <p:tags r:id="rId1"/>
    </p:custDataLst>
    <p:extLst>
      <p:ext uri="{BB962C8B-B14F-4D97-AF65-F5344CB8AC3E}">
        <p14:creationId xmlns:p14="http://schemas.microsoft.com/office/powerpoint/2010/main" val="349457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C6FE-5F4D-0793-0D2F-2E4A4CFAED6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3B95A597-BFDC-D3D8-CE10-97B841DC34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9A6626D1-95A7-FCF7-12C3-19081A0E5759}"/>
              </a:ext>
            </a:extLst>
          </p:cNvPr>
          <p:cNvSpPr txBox="1"/>
          <p:nvPr/>
        </p:nvSpPr>
        <p:spPr>
          <a:xfrm>
            <a:off x="331470" y="275590"/>
            <a:ext cx="3827780" cy="338554"/>
          </a:xfrm>
          <a:prstGeom prst="rect">
            <a:avLst/>
          </a:prstGeom>
          <a:noFill/>
        </p:spPr>
        <p:txBody>
          <a:bodyPr wrap="square" rtlCol="0">
            <a:spAutoFit/>
          </a:bodyPr>
          <a:lstStyle/>
          <a:p>
            <a:r>
              <a:rPr lang="en-US" altLang="zh-CN" sz="1600" b="1" dirty="0">
                <a:solidFill>
                  <a:schemeClr val="tx1">
                    <a:lumMod val="65000"/>
                    <a:lumOff val="35000"/>
                  </a:schemeClr>
                </a:solidFill>
              </a:rPr>
              <a:t>Advantages of IOC containerization</a:t>
            </a:r>
            <a:endParaRPr lang="zh-CN" altLang="en-US" sz="1600" b="1" dirty="0">
              <a:solidFill>
                <a:schemeClr val="tx1">
                  <a:lumMod val="65000"/>
                  <a:lumOff val="35000"/>
                </a:schemeClr>
              </a:solidFill>
            </a:endParaRPr>
          </a:p>
        </p:txBody>
      </p:sp>
      <p:pic>
        <p:nvPicPr>
          <p:cNvPr id="3" name="图片 2">
            <a:extLst>
              <a:ext uri="{FF2B5EF4-FFF2-40B4-BE49-F238E27FC236}">
                <a16:creationId xmlns:a16="http://schemas.microsoft.com/office/drawing/2014/main" id="{BCE48BCE-FDAD-4D8B-8F50-6F35AE7E2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840" y="704751"/>
            <a:ext cx="6887647" cy="3916680"/>
          </a:xfrm>
          <a:prstGeom prst="rect">
            <a:avLst/>
          </a:prstGeom>
        </p:spPr>
      </p:pic>
      <p:sp>
        <p:nvSpPr>
          <p:cNvPr id="76" name="文本框 75">
            <a:extLst>
              <a:ext uri="{FF2B5EF4-FFF2-40B4-BE49-F238E27FC236}">
                <a16:creationId xmlns:a16="http://schemas.microsoft.com/office/drawing/2014/main" id="{2E9C3311-728A-4F8E-9BA8-38B403B61494}"/>
              </a:ext>
            </a:extLst>
          </p:cNvPr>
          <p:cNvSpPr txBox="1"/>
          <p:nvPr/>
        </p:nvSpPr>
        <p:spPr>
          <a:xfrm>
            <a:off x="4860656" y="1847968"/>
            <a:ext cx="4283344" cy="255152"/>
          </a:xfrm>
          <a:prstGeom prst="rect">
            <a:avLst/>
          </a:prstGeom>
          <a:noFill/>
        </p:spPr>
        <p:txBody>
          <a:bodyPr wrap="square" rtlCol="0">
            <a:spAutoFit/>
          </a:bodyPr>
          <a:lstStyle/>
          <a:p>
            <a:r>
              <a:rPr lang="en-US" altLang="zh-CN" sz="1000" b="1" dirty="0">
                <a:solidFill>
                  <a:srgbClr val="C00000"/>
                </a:solidFill>
              </a:rPr>
              <a:t>An example of high availability achieved by container orchestration</a:t>
            </a:r>
            <a:endParaRPr lang="zh-CN" altLang="en-US" sz="1000" b="1" dirty="0">
              <a:solidFill>
                <a:srgbClr val="C00000"/>
              </a:solidFill>
            </a:endParaRPr>
          </a:p>
        </p:txBody>
      </p:sp>
    </p:spTree>
    <p:custDataLst>
      <p:tags r:id="rId1"/>
    </p:custDataLst>
    <p:extLst>
      <p:ext uri="{BB962C8B-B14F-4D97-AF65-F5344CB8AC3E}">
        <p14:creationId xmlns:p14="http://schemas.microsoft.com/office/powerpoint/2010/main" val="403394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694482" cy="338554"/>
          </a:xfrm>
          <a:prstGeom prst="rect">
            <a:avLst/>
          </a:prstGeom>
          <a:noFill/>
        </p:spPr>
        <p:txBody>
          <a:bodyPr wrap="square" rtlCol="0">
            <a:spAutoFit/>
          </a:bodyPr>
          <a:lstStyle/>
          <a:p>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A deployment and management toolkit for IOC projects</a:t>
            </a:r>
            <a:endParaRPr lang="zh-CN" altLang="en-US" sz="1600" b="1" dirty="0">
              <a:solidFill>
                <a:schemeClr val="tx1">
                  <a:lumMod val="65000"/>
                  <a:lumOff val="35000"/>
                </a:schemeClr>
              </a:solidFill>
            </a:endParaRPr>
          </a:p>
        </p:txBody>
      </p:sp>
      <p:sp>
        <p:nvSpPr>
          <p:cNvPr id="10" name="文本框 9">
            <a:extLst>
              <a:ext uri="{FF2B5EF4-FFF2-40B4-BE49-F238E27FC236}">
                <a16:creationId xmlns:a16="http://schemas.microsoft.com/office/drawing/2014/main" id="{02308092-E173-4FF5-AA7F-7ED0D9AA1C9D}"/>
              </a:ext>
            </a:extLst>
          </p:cNvPr>
          <p:cNvSpPr txBox="1"/>
          <p:nvPr/>
        </p:nvSpPr>
        <p:spPr>
          <a:xfrm>
            <a:off x="331468" y="2336098"/>
            <a:ext cx="7929882" cy="1797095"/>
          </a:xfrm>
          <a:prstGeom prst="rect">
            <a:avLst/>
          </a:prstGeom>
          <a:noFill/>
        </p:spPr>
        <p:txBody>
          <a:bodyPr wrap="square" rtlCol="0">
            <a:spAutoFit/>
          </a:bodyPr>
          <a:lstStyle/>
          <a:p>
            <a:pPr>
              <a:lnSpc>
                <a:spcPct val="125000"/>
              </a:lnSpc>
            </a:pPr>
            <a:r>
              <a:rPr lang="en-US" altLang="zh-CN" dirty="0">
                <a:solidFill>
                  <a:srgbClr val="0C3388"/>
                </a:solidFill>
              </a:rPr>
              <a:t>Main Features</a:t>
            </a:r>
          </a:p>
          <a:p>
            <a:pPr marL="342900" indent="-342900">
              <a:lnSpc>
                <a:spcPct val="125000"/>
              </a:lnSpc>
              <a:buFont typeface="Wingdings" panose="05000000000000000000" pitchFamily="2" charset="2"/>
              <a:buChar char="n"/>
            </a:pPr>
            <a:r>
              <a:rPr lang="en-US" altLang="zh-CN" sz="1400" dirty="0"/>
              <a:t>toolkit to build and manage server cluster in control system </a:t>
            </a:r>
          </a:p>
          <a:p>
            <a:pPr marL="342900" indent="-342900">
              <a:lnSpc>
                <a:spcPct val="125000"/>
              </a:lnSpc>
              <a:buFont typeface="Wingdings" panose="05000000000000000000" pitchFamily="2" charset="2"/>
              <a:buChar char="n"/>
            </a:pPr>
            <a:r>
              <a:rPr lang="en-US" altLang="zh-CN" sz="1400" dirty="0"/>
              <a:t>IOC project management based on a centralized repository</a:t>
            </a:r>
            <a:endParaRPr lang="zh-CN" altLang="en-US" sz="1400" dirty="0"/>
          </a:p>
          <a:p>
            <a:pPr marL="342900" indent="-342900">
              <a:lnSpc>
                <a:spcPct val="125000"/>
              </a:lnSpc>
              <a:buFont typeface="Wingdings" panose="05000000000000000000" pitchFamily="2" charset="2"/>
              <a:buChar char="n"/>
            </a:pPr>
            <a:r>
              <a:rPr lang="en-US" altLang="zh-CN" sz="1400" dirty="0"/>
              <a:t>IOC deployment based on container orchestration</a:t>
            </a:r>
          </a:p>
          <a:p>
            <a:pPr marL="342900" indent="-342900">
              <a:lnSpc>
                <a:spcPct val="125000"/>
              </a:lnSpc>
              <a:buFont typeface="Wingdings" panose="05000000000000000000" pitchFamily="2" charset="2"/>
              <a:buChar char="n"/>
            </a:pPr>
            <a:r>
              <a:rPr lang="en-US" altLang="zh-CN" sz="1400" dirty="0"/>
              <a:t>well-configured metrics monitoring and alerting</a:t>
            </a:r>
            <a:endParaRPr lang="zh-CN" altLang="en-US" sz="1400" dirty="0"/>
          </a:p>
          <a:p>
            <a:pPr marL="342900" indent="-342900">
              <a:lnSpc>
                <a:spcPct val="125000"/>
              </a:lnSpc>
              <a:buFont typeface="Wingdings" panose="05000000000000000000" pitchFamily="2" charset="2"/>
              <a:buChar char="n"/>
            </a:pPr>
            <a:r>
              <a:rPr lang="en-US" altLang="zh-CN" sz="1400" dirty="0"/>
              <a:t>well-configured logs collecting and alerting</a:t>
            </a:r>
          </a:p>
        </p:txBody>
      </p:sp>
      <p:sp>
        <p:nvSpPr>
          <p:cNvPr id="12" name="文本框 11">
            <a:extLst>
              <a:ext uri="{FF2B5EF4-FFF2-40B4-BE49-F238E27FC236}">
                <a16:creationId xmlns:a16="http://schemas.microsoft.com/office/drawing/2014/main" id="{16D55201-4403-48AB-B3A4-E3A57FF241A4}"/>
              </a:ext>
            </a:extLst>
          </p:cNvPr>
          <p:cNvSpPr txBox="1"/>
          <p:nvPr/>
        </p:nvSpPr>
        <p:spPr>
          <a:xfrm>
            <a:off x="331468" y="760729"/>
            <a:ext cx="7432196" cy="912237"/>
          </a:xfrm>
          <a:prstGeom prst="rect">
            <a:avLst/>
          </a:prstGeom>
          <a:noFill/>
        </p:spPr>
        <p:txBody>
          <a:bodyPr wrap="square" rtlCol="0">
            <a:spAutoFit/>
          </a:bodyPr>
          <a:lstStyle/>
          <a:p>
            <a:r>
              <a:rPr lang="en-US" altLang="zh-CN" sz="2000" dirty="0">
                <a:solidFill>
                  <a:srgbClr val="0C3388"/>
                </a:solidFill>
              </a:rPr>
              <a:t>We developed </a:t>
            </a:r>
            <a:r>
              <a:rPr lang="en-US" altLang="zh-CN" sz="2000" dirty="0" err="1">
                <a:solidFill>
                  <a:srgbClr val="0C3388"/>
                </a:solidFill>
              </a:rPr>
              <a:t>IocDock</a:t>
            </a:r>
            <a:endParaRPr lang="en-US" altLang="zh-CN" sz="1400" dirty="0">
              <a:solidFill>
                <a:srgbClr val="0C3388"/>
              </a:solidFill>
            </a:endParaRPr>
          </a:p>
          <a:p>
            <a:pPr marL="171450" indent="-171450">
              <a:lnSpc>
                <a:spcPct val="125000"/>
              </a:lnSpc>
              <a:buFont typeface="Arial" panose="020B0604020202020204" pitchFamily="34" charset="0"/>
              <a:buChar char="•"/>
            </a:pPr>
            <a:r>
              <a:rPr lang="en-US" altLang="zh-CN" sz="1400" dirty="0">
                <a:solidFill>
                  <a:srgbClr val="FF0000"/>
                </a:solidFill>
              </a:rPr>
              <a:t>An out-of-box toolkit with CLI for quickly setting up a well-configured cluster for the deployment and management of containerized IOC</a:t>
            </a:r>
          </a:p>
        </p:txBody>
      </p:sp>
    </p:spTree>
    <p:custDataLst>
      <p:tags r:id="rId1"/>
    </p:custDataLst>
    <p:extLst>
      <p:ext uri="{BB962C8B-B14F-4D97-AF65-F5344CB8AC3E}">
        <p14:creationId xmlns:p14="http://schemas.microsoft.com/office/powerpoint/2010/main" val="85407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a:solidFill>
                  <a:schemeClr val="tx1">
                    <a:lumMod val="65000"/>
                    <a:lumOff val="35000"/>
                  </a:schemeClr>
                </a:solidFill>
              </a:rPr>
              <a:t>Use </a:t>
            </a:r>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CLI to manage and deploy IOC</a:t>
            </a:r>
            <a:endParaRPr lang="zh-CN" altLang="en-US" sz="1600" b="1" dirty="0">
              <a:solidFill>
                <a:schemeClr val="tx1">
                  <a:lumMod val="65000"/>
                  <a:lumOff val="35000"/>
                </a:schemeClr>
              </a:solidFill>
            </a:endParaRPr>
          </a:p>
        </p:txBody>
      </p:sp>
      <p:pic>
        <p:nvPicPr>
          <p:cNvPr id="2" name="图片 1">
            <a:extLst>
              <a:ext uri="{FF2B5EF4-FFF2-40B4-BE49-F238E27FC236}">
                <a16:creationId xmlns:a16="http://schemas.microsoft.com/office/drawing/2014/main" id="{32BC39FD-ACE8-4BE7-A14C-F950D10D4830}"/>
              </a:ext>
            </a:extLst>
          </p:cNvPr>
          <p:cNvPicPr>
            <a:picLocks noChangeAspect="1"/>
          </p:cNvPicPr>
          <p:nvPr/>
        </p:nvPicPr>
        <p:blipFill>
          <a:blip r:embed="rId5"/>
          <a:stretch>
            <a:fillRect/>
          </a:stretch>
        </p:blipFill>
        <p:spPr>
          <a:xfrm>
            <a:off x="5530259" y="122126"/>
            <a:ext cx="3313020" cy="5021374"/>
          </a:xfrm>
          <a:prstGeom prst="rect">
            <a:avLst/>
          </a:prstGeom>
        </p:spPr>
      </p:pic>
      <p:sp>
        <p:nvSpPr>
          <p:cNvPr id="13" name="文本框 12">
            <a:extLst>
              <a:ext uri="{FF2B5EF4-FFF2-40B4-BE49-F238E27FC236}">
                <a16:creationId xmlns:a16="http://schemas.microsoft.com/office/drawing/2014/main" id="{EE51C4F7-2C29-4926-9747-63AD1E4ACB1F}"/>
              </a:ext>
            </a:extLst>
          </p:cNvPr>
          <p:cNvSpPr txBox="1"/>
          <p:nvPr/>
        </p:nvSpPr>
        <p:spPr>
          <a:xfrm>
            <a:off x="369732" y="1367009"/>
            <a:ext cx="4769783" cy="335156"/>
          </a:xfrm>
          <a:prstGeom prst="rect">
            <a:avLst/>
          </a:prstGeom>
          <a:noFill/>
        </p:spPr>
        <p:txBody>
          <a:bodyPr wrap="square" rtlCol="0">
            <a:spAutoFit/>
          </a:bodyPr>
          <a:lstStyle/>
          <a:p>
            <a:pPr>
              <a:lnSpc>
                <a:spcPct val="125000"/>
              </a:lnSpc>
            </a:pPr>
            <a:r>
              <a:rPr lang="en-US" altLang="zh-CN" sz="1400" dirty="0"/>
              <a:t>1)  Create an empty IOC project by </a:t>
            </a:r>
            <a:r>
              <a:rPr lang="en-US" altLang="zh-CN" sz="1400" dirty="0" err="1"/>
              <a:t>IocDock</a:t>
            </a:r>
            <a:endParaRPr lang="en-US" altLang="zh-CN" sz="1400" dirty="0"/>
          </a:p>
        </p:txBody>
      </p:sp>
      <p:sp>
        <p:nvSpPr>
          <p:cNvPr id="14" name="矩形 13">
            <a:extLst>
              <a:ext uri="{FF2B5EF4-FFF2-40B4-BE49-F238E27FC236}">
                <a16:creationId xmlns:a16="http://schemas.microsoft.com/office/drawing/2014/main" id="{71295307-A29E-439E-8746-24272E48BF11}"/>
              </a:ext>
            </a:extLst>
          </p:cNvPr>
          <p:cNvSpPr/>
          <p:nvPr/>
        </p:nvSpPr>
        <p:spPr>
          <a:xfrm>
            <a:off x="5499271" y="683364"/>
            <a:ext cx="1758271" cy="589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E32CFE4-AB46-4CB0-9386-66134A24282D}"/>
              </a:ext>
            </a:extLst>
          </p:cNvPr>
          <p:cNvSpPr/>
          <p:nvPr/>
        </p:nvSpPr>
        <p:spPr>
          <a:xfrm>
            <a:off x="5499270" y="1646023"/>
            <a:ext cx="1214711" cy="11683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894FE05-BD26-4312-9AB2-7DB9B5A100B7}"/>
              </a:ext>
            </a:extLst>
          </p:cNvPr>
          <p:cNvSpPr/>
          <p:nvPr/>
        </p:nvSpPr>
        <p:spPr>
          <a:xfrm>
            <a:off x="5499270" y="2855605"/>
            <a:ext cx="3272111" cy="23268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0960E65F-BC3B-48AE-8293-B38C3060ACFC}"/>
              </a:ext>
            </a:extLst>
          </p:cNvPr>
          <p:cNvSpPr txBox="1"/>
          <p:nvPr/>
        </p:nvSpPr>
        <p:spPr>
          <a:xfrm>
            <a:off x="6830992" y="1481950"/>
            <a:ext cx="1890578" cy="246221"/>
          </a:xfrm>
          <a:prstGeom prst="rect">
            <a:avLst/>
          </a:prstGeom>
          <a:noFill/>
        </p:spPr>
        <p:txBody>
          <a:bodyPr wrap="square" rtlCol="0">
            <a:spAutoFit/>
          </a:bodyPr>
          <a:lstStyle/>
          <a:p>
            <a:r>
              <a:rPr lang="en-US" altLang="zh-CN" sz="1000" b="1" dirty="0">
                <a:solidFill>
                  <a:srgbClr val="C00000"/>
                </a:solidFill>
              </a:rPr>
              <a:t>Deploy Configurations</a:t>
            </a:r>
            <a:endParaRPr lang="zh-CN" altLang="en-US" sz="1000" b="1" dirty="0">
              <a:solidFill>
                <a:srgbClr val="C00000"/>
              </a:solidFill>
            </a:endParaRPr>
          </a:p>
        </p:txBody>
      </p:sp>
      <p:sp>
        <p:nvSpPr>
          <p:cNvPr id="18" name="文本框 17">
            <a:extLst>
              <a:ext uri="{FF2B5EF4-FFF2-40B4-BE49-F238E27FC236}">
                <a16:creationId xmlns:a16="http://schemas.microsoft.com/office/drawing/2014/main" id="{C70982E4-1202-4473-BC18-69182FE4ACBF}"/>
              </a:ext>
            </a:extLst>
          </p:cNvPr>
          <p:cNvSpPr txBox="1"/>
          <p:nvPr/>
        </p:nvSpPr>
        <p:spPr>
          <a:xfrm>
            <a:off x="6496176" y="4870550"/>
            <a:ext cx="1910715" cy="246221"/>
          </a:xfrm>
          <a:prstGeom prst="rect">
            <a:avLst/>
          </a:prstGeom>
          <a:noFill/>
        </p:spPr>
        <p:txBody>
          <a:bodyPr wrap="square" rtlCol="0">
            <a:spAutoFit/>
          </a:bodyPr>
          <a:lstStyle/>
          <a:p>
            <a:r>
              <a:rPr lang="en-US" altLang="zh-CN" sz="1000" b="1" dirty="0">
                <a:solidFill>
                  <a:srgbClr val="C00000"/>
                </a:solidFill>
              </a:rPr>
              <a:t>Module </a:t>
            </a:r>
            <a:r>
              <a:rPr lang="en-US" altLang="zh-CN" sz="1000" b="1" dirty="0" err="1">
                <a:solidFill>
                  <a:srgbClr val="C00000"/>
                </a:solidFill>
              </a:rPr>
              <a:t>init</a:t>
            </a:r>
            <a:r>
              <a:rPr lang="en-US" altLang="zh-CN" sz="1000" b="1" dirty="0">
                <a:solidFill>
                  <a:srgbClr val="C00000"/>
                </a:solidFill>
              </a:rPr>
              <a:t> string for st.cmd</a:t>
            </a:r>
            <a:endParaRPr lang="zh-CN" altLang="en-US" sz="1000" b="1" dirty="0">
              <a:solidFill>
                <a:srgbClr val="C00000"/>
              </a:solidFill>
            </a:endParaRPr>
          </a:p>
        </p:txBody>
      </p:sp>
      <p:cxnSp>
        <p:nvCxnSpPr>
          <p:cNvPr id="4" name="直接连接符 3">
            <a:extLst>
              <a:ext uri="{FF2B5EF4-FFF2-40B4-BE49-F238E27FC236}">
                <a16:creationId xmlns:a16="http://schemas.microsoft.com/office/drawing/2014/main" id="{7EBBA158-7B26-4BFB-8A49-F5C70DA364D2}"/>
              </a:ext>
            </a:extLst>
          </p:cNvPr>
          <p:cNvCxnSpPr/>
          <p:nvPr/>
        </p:nvCxnSpPr>
        <p:spPr>
          <a:xfrm>
            <a:off x="7028716" y="1138541"/>
            <a:ext cx="228826" cy="3960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2825384F-5DFB-496C-85C8-FFAFF963B4FF}"/>
              </a:ext>
            </a:extLst>
          </p:cNvPr>
          <p:cNvCxnSpPr>
            <a:cxnSpLocks/>
          </p:cNvCxnSpPr>
          <p:nvPr/>
        </p:nvCxnSpPr>
        <p:spPr>
          <a:xfrm flipV="1">
            <a:off x="6617717" y="1711116"/>
            <a:ext cx="639825" cy="2263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5DAD0F42-8A09-4BD9-914B-9CFEBB6A23A0}"/>
              </a:ext>
            </a:extLst>
          </p:cNvPr>
          <p:cNvSpPr txBox="1"/>
          <p:nvPr/>
        </p:nvSpPr>
        <p:spPr>
          <a:xfrm>
            <a:off x="6286964" y="199450"/>
            <a:ext cx="2119927" cy="246221"/>
          </a:xfrm>
          <a:prstGeom prst="rect">
            <a:avLst/>
          </a:prstGeom>
          <a:noFill/>
        </p:spPr>
        <p:txBody>
          <a:bodyPr wrap="square" rtlCol="0">
            <a:spAutoFit/>
          </a:bodyPr>
          <a:lstStyle/>
          <a:p>
            <a:r>
              <a:rPr lang="en-US" altLang="zh-CN" sz="1000" b="1" dirty="0">
                <a:solidFill>
                  <a:srgbClr val="C00000"/>
                </a:solidFill>
              </a:rPr>
              <a:t>A Configuration File Example</a:t>
            </a:r>
            <a:endParaRPr lang="zh-CN" altLang="en-US" sz="1000" b="1" dirty="0">
              <a:solidFill>
                <a:srgbClr val="C00000"/>
              </a:solidFill>
            </a:endParaRPr>
          </a:p>
        </p:txBody>
      </p:sp>
      <p:pic>
        <p:nvPicPr>
          <p:cNvPr id="3" name="图片 2">
            <a:extLst>
              <a:ext uri="{FF2B5EF4-FFF2-40B4-BE49-F238E27FC236}">
                <a16:creationId xmlns:a16="http://schemas.microsoft.com/office/drawing/2014/main" id="{BF9AB64E-D86A-492C-99E8-B7A5A096F7FE}"/>
              </a:ext>
            </a:extLst>
          </p:cNvPr>
          <p:cNvPicPr>
            <a:picLocks noChangeAspect="1"/>
          </p:cNvPicPr>
          <p:nvPr/>
        </p:nvPicPr>
        <p:blipFill>
          <a:blip r:embed="rId6"/>
          <a:stretch>
            <a:fillRect/>
          </a:stretch>
        </p:blipFill>
        <p:spPr>
          <a:xfrm>
            <a:off x="608733" y="1694243"/>
            <a:ext cx="4145746" cy="297975"/>
          </a:xfrm>
          <a:prstGeom prst="rect">
            <a:avLst/>
          </a:prstGeom>
        </p:spPr>
      </p:pic>
      <p:pic>
        <p:nvPicPr>
          <p:cNvPr id="7" name="图片 6">
            <a:extLst>
              <a:ext uri="{FF2B5EF4-FFF2-40B4-BE49-F238E27FC236}">
                <a16:creationId xmlns:a16="http://schemas.microsoft.com/office/drawing/2014/main" id="{F3C834C4-266B-4709-8AA5-FB001412327C}"/>
              </a:ext>
            </a:extLst>
          </p:cNvPr>
          <p:cNvPicPr>
            <a:picLocks noChangeAspect="1"/>
          </p:cNvPicPr>
          <p:nvPr/>
        </p:nvPicPr>
        <p:blipFill rotWithShape="1">
          <a:blip r:embed="rId7"/>
          <a:srcRect t="-2640" r="4936"/>
          <a:stretch/>
        </p:blipFill>
        <p:spPr>
          <a:xfrm>
            <a:off x="545626" y="2416749"/>
            <a:ext cx="4821338" cy="424209"/>
          </a:xfrm>
          <a:prstGeom prst="rect">
            <a:avLst/>
          </a:prstGeom>
        </p:spPr>
      </p:pic>
      <p:sp>
        <p:nvSpPr>
          <p:cNvPr id="9" name="文本框 8">
            <a:extLst>
              <a:ext uri="{FF2B5EF4-FFF2-40B4-BE49-F238E27FC236}">
                <a16:creationId xmlns:a16="http://schemas.microsoft.com/office/drawing/2014/main" id="{47C539E8-DB3D-E61F-F49B-FDACAF067513}"/>
              </a:ext>
            </a:extLst>
          </p:cNvPr>
          <p:cNvSpPr txBox="1"/>
          <p:nvPr/>
        </p:nvSpPr>
        <p:spPr>
          <a:xfrm>
            <a:off x="391718" y="2980130"/>
            <a:ext cx="4769783" cy="1412374"/>
          </a:xfrm>
          <a:prstGeom prst="rect">
            <a:avLst/>
          </a:prstGeom>
          <a:noFill/>
        </p:spPr>
        <p:txBody>
          <a:bodyPr wrap="square" rtlCol="0">
            <a:spAutoFit/>
          </a:bodyPr>
          <a:lstStyle/>
          <a:p>
            <a:pPr>
              <a:lnSpc>
                <a:spcPct val="125000"/>
              </a:lnSpc>
            </a:pPr>
            <a:r>
              <a:rPr lang="en-US" altLang="zh-CN" sz="1400" dirty="0"/>
              <a:t>3)  Set deploy configurations</a:t>
            </a:r>
          </a:p>
          <a:p>
            <a:pPr>
              <a:lnSpc>
                <a:spcPct val="125000"/>
              </a:lnSpc>
            </a:pPr>
            <a:endParaRPr lang="en-US" altLang="zh-CN" sz="1400" dirty="0"/>
          </a:p>
          <a:p>
            <a:pPr>
              <a:lnSpc>
                <a:spcPct val="125000"/>
              </a:lnSpc>
            </a:pPr>
            <a:r>
              <a:rPr lang="en-US" altLang="zh-CN" sz="1400" dirty="0"/>
              <a:t>4)  Set module load strings as expected in st.cmd </a:t>
            </a:r>
          </a:p>
          <a:p>
            <a:pPr>
              <a:lnSpc>
                <a:spcPct val="125000"/>
              </a:lnSpc>
            </a:pPr>
            <a:endParaRPr lang="en-US" altLang="zh-CN" sz="1400" dirty="0"/>
          </a:p>
          <a:p>
            <a:pPr>
              <a:lnSpc>
                <a:spcPct val="125000"/>
              </a:lnSpc>
            </a:pPr>
            <a:r>
              <a:rPr lang="en-US" altLang="zh-CN" sz="1400" dirty="0"/>
              <a:t>5)  Build and deploy</a:t>
            </a:r>
            <a:endParaRPr lang="zh-CN" altLang="en-US" sz="1400" dirty="0"/>
          </a:p>
        </p:txBody>
      </p:sp>
      <p:sp>
        <p:nvSpPr>
          <p:cNvPr id="10" name="文本框 9">
            <a:extLst>
              <a:ext uri="{FF2B5EF4-FFF2-40B4-BE49-F238E27FC236}">
                <a16:creationId xmlns:a16="http://schemas.microsoft.com/office/drawing/2014/main" id="{255EEB20-0AE2-76C3-8D03-237E60371FBC}"/>
              </a:ext>
            </a:extLst>
          </p:cNvPr>
          <p:cNvSpPr txBox="1"/>
          <p:nvPr/>
        </p:nvSpPr>
        <p:spPr>
          <a:xfrm>
            <a:off x="395621" y="2086086"/>
            <a:ext cx="4769783" cy="335156"/>
          </a:xfrm>
          <a:prstGeom prst="rect">
            <a:avLst/>
          </a:prstGeom>
          <a:noFill/>
        </p:spPr>
        <p:txBody>
          <a:bodyPr wrap="square" rtlCol="0">
            <a:spAutoFit/>
          </a:bodyPr>
          <a:lstStyle/>
          <a:p>
            <a:pPr>
              <a:lnSpc>
                <a:spcPct val="125000"/>
              </a:lnSpc>
            </a:pPr>
            <a:r>
              <a:rPr lang="en-US" altLang="zh-CN" sz="1400" dirty="0"/>
              <a:t>2)  Collect source files for IOC project</a:t>
            </a:r>
          </a:p>
        </p:txBody>
      </p:sp>
      <p:sp>
        <p:nvSpPr>
          <p:cNvPr id="12" name="文本框 11">
            <a:extLst>
              <a:ext uri="{FF2B5EF4-FFF2-40B4-BE49-F238E27FC236}">
                <a16:creationId xmlns:a16="http://schemas.microsoft.com/office/drawing/2014/main" id="{BB469446-7D03-4647-14AD-00CA99E78532}"/>
              </a:ext>
            </a:extLst>
          </p:cNvPr>
          <p:cNvSpPr txBox="1"/>
          <p:nvPr/>
        </p:nvSpPr>
        <p:spPr>
          <a:xfrm>
            <a:off x="369731" y="830487"/>
            <a:ext cx="4769783" cy="369845"/>
          </a:xfrm>
          <a:prstGeom prst="rect">
            <a:avLst/>
          </a:prstGeom>
          <a:noFill/>
        </p:spPr>
        <p:txBody>
          <a:bodyPr wrap="square" rtlCol="0">
            <a:spAutoFit/>
          </a:bodyPr>
          <a:lstStyle/>
          <a:p>
            <a:pPr>
              <a:lnSpc>
                <a:spcPct val="125000"/>
              </a:lnSpc>
            </a:pPr>
            <a:r>
              <a:rPr lang="en-US" altLang="zh-CN" sz="1600" b="1" dirty="0">
                <a:solidFill>
                  <a:srgbClr val="FF0000"/>
                </a:solidFill>
              </a:rPr>
              <a:t>5 steps to create and deploy an IOC project</a:t>
            </a:r>
          </a:p>
        </p:txBody>
      </p:sp>
    </p:spTree>
    <p:custDataLst>
      <p:tags r:id="rId1"/>
    </p:custDataLst>
    <p:extLst>
      <p:ext uri="{BB962C8B-B14F-4D97-AF65-F5344CB8AC3E}">
        <p14:creationId xmlns:p14="http://schemas.microsoft.com/office/powerpoint/2010/main" val="181662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73F6-D5E8-C48C-0E21-2E75A4AE56DC}"/>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7EBB58C5-D87B-48B1-ED5F-C3BBC2718F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130" y="169267"/>
            <a:ext cx="1910715" cy="398065"/>
          </a:xfrm>
          <a:prstGeom prst="rect">
            <a:avLst/>
          </a:prstGeom>
        </p:spPr>
      </p:pic>
      <p:sp>
        <p:nvSpPr>
          <p:cNvPr id="35" name="文本框 34">
            <a:extLst>
              <a:ext uri="{FF2B5EF4-FFF2-40B4-BE49-F238E27FC236}">
                <a16:creationId xmlns:a16="http://schemas.microsoft.com/office/drawing/2014/main" id="{7EA25CA9-68AF-8E6F-9974-A5877AA039E8}"/>
              </a:ext>
            </a:extLst>
          </p:cNvPr>
          <p:cNvSpPr txBox="1"/>
          <p:nvPr/>
        </p:nvSpPr>
        <p:spPr>
          <a:xfrm>
            <a:off x="331469" y="275590"/>
            <a:ext cx="6069965" cy="338554"/>
          </a:xfrm>
          <a:prstGeom prst="rect">
            <a:avLst/>
          </a:prstGeom>
          <a:noFill/>
        </p:spPr>
        <p:txBody>
          <a:bodyPr wrap="square" rtlCol="0">
            <a:spAutoFit/>
          </a:bodyPr>
          <a:lstStyle/>
          <a:p>
            <a:r>
              <a:rPr lang="en-US" altLang="zh-CN" sz="1600" b="1" dirty="0">
                <a:solidFill>
                  <a:schemeClr val="tx1">
                    <a:lumMod val="65000"/>
                    <a:lumOff val="35000"/>
                  </a:schemeClr>
                </a:solidFill>
              </a:rPr>
              <a:t>Use </a:t>
            </a:r>
            <a:r>
              <a:rPr lang="en-US" altLang="zh-CN" sz="1600" b="1" dirty="0" err="1">
                <a:solidFill>
                  <a:schemeClr val="tx1">
                    <a:lumMod val="65000"/>
                    <a:lumOff val="35000"/>
                  </a:schemeClr>
                </a:solidFill>
              </a:rPr>
              <a:t>IocDock</a:t>
            </a:r>
            <a:r>
              <a:rPr lang="en-US" altLang="zh-CN" sz="1600" b="1" dirty="0">
                <a:solidFill>
                  <a:schemeClr val="tx1">
                    <a:lumMod val="65000"/>
                    <a:lumOff val="35000"/>
                  </a:schemeClr>
                </a:solidFill>
              </a:rPr>
              <a:t> CLI to manage and deploy IOC</a:t>
            </a:r>
            <a:endParaRPr lang="zh-CN" altLang="en-US" sz="1600" b="1" dirty="0">
              <a:solidFill>
                <a:schemeClr val="tx1">
                  <a:lumMod val="65000"/>
                  <a:lumOff val="35000"/>
                </a:schemeClr>
              </a:solidFill>
            </a:endParaRPr>
          </a:p>
        </p:txBody>
      </p:sp>
      <p:pic>
        <p:nvPicPr>
          <p:cNvPr id="7" name="图片 6">
            <a:extLst>
              <a:ext uri="{FF2B5EF4-FFF2-40B4-BE49-F238E27FC236}">
                <a16:creationId xmlns:a16="http://schemas.microsoft.com/office/drawing/2014/main" id="{9DFC755E-C004-4AFC-B7C6-558EE1C2FEAC}"/>
              </a:ext>
            </a:extLst>
          </p:cNvPr>
          <p:cNvPicPr>
            <a:picLocks noChangeAspect="1"/>
          </p:cNvPicPr>
          <p:nvPr/>
        </p:nvPicPr>
        <p:blipFill>
          <a:blip r:embed="rId5"/>
          <a:stretch>
            <a:fillRect/>
          </a:stretch>
        </p:blipFill>
        <p:spPr>
          <a:xfrm>
            <a:off x="331469" y="757500"/>
            <a:ext cx="8176129" cy="3729463"/>
          </a:xfrm>
          <a:prstGeom prst="rect">
            <a:avLst/>
          </a:prstGeom>
        </p:spPr>
      </p:pic>
      <p:sp>
        <p:nvSpPr>
          <p:cNvPr id="9" name="矩形 8">
            <a:extLst>
              <a:ext uri="{FF2B5EF4-FFF2-40B4-BE49-F238E27FC236}">
                <a16:creationId xmlns:a16="http://schemas.microsoft.com/office/drawing/2014/main" id="{43A09A62-A997-4F71-AFA5-47BBDEE9E5AD}"/>
              </a:ext>
            </a:extLst>
          </p:cNvPr>
          <p:cNvSpPr/>
          <p:nvPr/>
        </p:nvSpPr>
        <p:spPr>
          <a:xfrm>
            <a:off x="94340" y="732737"/>
            <a:ext cx="8647705" cy="10046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D8F80958-8534-4E6B-BC5F-249E86FE844B}"/>
              </a:ext>
            </a:extLst>
          </p:cNvPr>
          <p:cNvSpPr txBox="1"/>
          <p:nvPr/>
        </p:nvSpPr>
        <p:spPr>
          <a:xfrm>
            <a:off x="3831697" y="1383160"/>
            <a:ext cx="4560982" cy="246221"/>
          </a:xfrm>
          <a:prstGeom prst="rect">
            <a:avLst/>
          </a:prstGeom>
          <a:noFill/>
        </p:spPr>
        <p:txBody>
          <a:bodyPr wrap="square" rtlCol="0">
            <a:spAutoFit/>
          </a:bodyPr>
          <a:lstStyle/>
          <a:p>
            <a:r>
              <a:rPr lang="en-US" altLang="zh-CN" sz="1000" b="1" dirty="0">
                <a:solidFill>
                  <a:srgbClr val="C00000"/>
                </a:solidFill>
              </a:rPr>
              <a:t>Commands for generating deployment files and deploying automatically</a:t>
            </a:r>
            <a:endParaRPr lang="zh-CN" altLang="en-US" sz="1000" b="1" dirty="0">
              <a:solidFill>
                <a:srgbClr val="C00000"/>
              </a:solidFill>
            </a:endParaRPr>
          </a:p>
        </p:txBody>
      </p:sp>
      <p:sp>
        <p:nvSpPr>
          <p:cNvPr id="12" name="矩形 11">
            <a:extLst>
              <a:ext uri="{FF2B5EF4-FFF2-40B4-BE49-F238E27FC236}">
                <a16:creationId xmlns:a16="http://schemas.microsoft.com/office/drawing/2014/main" id="{D74518ED-C00F-4938-97D9-DE19AEFAD89E}"/>
              </a:ext>
            </a:extLst>
          </p:cNvPr>
          <p:cNvSpPr/>
          <p:nvPr/>
        </p:nvSpPr>
        <p:spPr>
          <a:xfrm>
            <a:off x="94340" y="1737360"/>
            <a:ext cx="8647705" cy="27743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93E6563E-B1EB-48E8-8419-6FA1CC4E2264}"/>
              </a:ext>
            </a:extLst>
          </p:cNvPr>
          <p:cNvSpPr txBox="1"/>
          <p:nvPr/>
        </p:nvSpPr>
        <p:spPr>
          <a:xfrm>
            <a:off x="4851175" y="2912106"/>
            <a:ext cx="3541504" cy="246221"/>
          </a:xfrm>
          <a:prstGeom prst="rect">
            <a:avLst/>
          </a:prstGeom>
          <a:noFill/>
        </p:spPr>
        <p:txBody>
          <a:bodyPr wrap="square" rtlCol="0">
            <a:spAutoFit/>
          </a:bodyPr>
          <a:lstStyle/>
          <a:p>
            <a:r>
              <a:rPr lang="en-US" altLang="zh-CN" sz="1000" b="1" dirty="0">
                <a:solidFill>
                  <a:srgbClr val="C00000"/>
                </a:solidFill>
              </a:rPr>
              <a:t>Information panel for management</a:t>
            </a:r>
            <a:endParaRPr lang="zh-CN" altLang="en-US" sz="1000" b="1" dirty="0">
              <a:solidFill>
                <a:srgbClr val="C00000"/>
              </a:solidFill>
            </a:endParaRPr>
          </a:p>
        </p:txBody>
      </p:sp>
    </p:spTree>
    <p:custDataLst>
      <p:tags r:id="rId1"/>
    </p:custDataLst>
    <p:extLst>
      <p:ext uri="{BB962C8B-B14F-4D97-AF65-F5344CB8AC3E}">
        <p14:creationId xmlns:p14="http://schemas.microsoft.com/office/powerpoint/2010/main" val="4117115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4575</TotalTime>
  <Words>3169</Words>
  <Application>Microsoft Office PowerPoint</Application>
  <PresentationFormat>全屏显示(16:9)</PresentationFormat>
  <Paragraphs>317</Paragraphs>
  <Slides>18</Slides>
  <Notes>17</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等线</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zhu</cp:lastModifiedBy>
  <cp:revision>2319</cp:revision>
  <dcterms:created xsi:type="dcterms:W3CDTF">2019-06-19T02:08:00Z</dcterms:created>
  <dcterms:modified xsi:type="dcterms:W3CDTF">2025-09-17T02:23:27Z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2052-11.1.0.10695</vt:lpwstr>
  </property>
  <property fmtid="{D5CDD505-2E9C-101B-9397-08002B2CF9AE}" pid="3" name="ICV">
    <vt:lpwstr>A05B5842083242A8A395FB2289481208</vt:lpwstr>
  </property>
</Properties>
</file>