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  <p:sldMasterId id="2147483648" r:id="rId2"/>
  </p:sldMasterIdLst>
  <p:notesMasterIdLst>
    <p:notesMasterId r:id="rId23"/>
  </p:notesMasterIdLst>
  <p:sldIdLst>
    <p:sldId id="261" r:id="rId3"/>
    <p:sldId id="323" r:id="rId4"/>
    <p:sldId id="288" r:id="rId5"/>
    <p:sldId id="290" r:id="rId6"/>
    <p:sldId id="570" r:id="rId7"/>
    <p:sldId id="571" r:id="rId8"/>
    <p:sldId id="572" r:id="rId9"/>
    <p:sldId id="326" r:id="rId10"/>
    <p:sldId id="327" r:id="rId11"/>
    <p:sldId id="328" r:id="rId12"/>
    <p:sldId id="329" r:id="rId13"/>
    <p:sldId id="336" r:id="rId14"/>
    <p:sldId id="330" r:id="rId15"/>
    <p:sldId id="331" r:id="rId16"/>
    <p:sldId id="332" r:id="rId17"/>
    <p:sldId id="333" r:id="rId18"/>
    <p:sldId id="573" r:id="rId19"/>
    <p:sldId id="574" r:id="rId20"/>
    <p:sldId id="575" r:id="rId21"/>
    <p:sldId id="267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C52"/>
    <a:srgbClr val="DB4E12"/>
    <a:srgbClr val="152B54"/>
    <a:srgbClr val="24446A"/>
    <a:srgbClr val="245795"/>
    <a:srgbClr val="6488B4"/>
    <a:srgbClr val="162B54"/>
    <a:srgbClr val="8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4" autoAdjust="0"/>
    <p:restoredTop sz="94691"/>
  </p:normalViewPr>
  <p:slideViewPr>
    <p:cSldViewPr snapToGrid="0">
      <p:cViewPr varScale="1">
        <p:scale>
          <a:sx n="100" d="100"/>
          <a:sy n="100" d="100"/>
        </p:scale>
        <p:origin x="6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FAC16-FD82-DD4F-9FBD-2958EA72214C}" type="datetimeFigureOut">
              <a:rPr lang="de-DE" smtClean="0"/>
              <a:t>29.08.2025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91BEB-DD1D-774B-B56A-230C19C73C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28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91BEB-DD1D-774B-B56A-230C19C73CE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298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91BEB-DD1D-774B-B56A-230C19C73CE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0614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36D2A-CD27-F3BB-CD03-E35FD73334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4175" y="1122363"/>
            <a:ext cx="9144000" cy="1015663"/>
          </a:xfrm>
          <a:prstGeom prst="rect">
            <a:avLst/>
          </a:prstGeom>
          <a:solidFill>
            <a:srgbClr val="1D2C52"/>
          </a:solidFill>
        </p:spPr>
        <p:txBody>
          <a:bodyPr lIns="0" anchor="t" anchorCtr="0">
            <a:spAutoFit/>
          </a:bodyPr>
          <a:lstStyle>
            <a:lvl1pPr algn="l">
              <a:lnSpc>
                <a:spcPct val="100000"/>
              </a:lnSpc>
              <a:defRPr sz="60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0AC7A2-1050-11B3-CCF2-86BB5BA07D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4175" y="2013462"/>
            <a:ext cx="9144000" cy="630942"/>
          </a:xfrm>
          <a:solidFill>
            <a:srgbClr val="1D2C52"/>
          </a:solidFill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buFont typeface="+mj-lt"/>
              <a:buNone/>
              <a:defRPr sz="3500" b="1" cap="all" baseline="0">
                <a:ln w="12700">
                  <a:solidFill>
                    <a:schemeClr val="bg1"/>
                  </a:solidFill>
                </a:ln>
                <a:solidFill>
                  <a:srgbClr val="162B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Subline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needed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595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esign, orange enthält.&#10;&#10;Automatisch generierte Beschreibung">
            <a:extLst>
              <a:ext uri="{FF2B5EF4-FFF2-40B4-BE49-F238E27FC236}">
                <a16:creationId xmlns:a16="http://schemas.microsoft.com/office/drawing/2014/main" id="{44E88142-4FE9-B1DD-CF17-1FCD995C29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036D2A-CD27-F3BB-CD03-E35FD73334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4175" y="1122363"/>
            <a:ext cx="9144000" cy="1015663"/>
          </a:xfrm>
          <a:prstGeom prst="rect">
            <a:avLst/>
          </a:prstGeom>
          <a:noFill/>
        </p:spPr>
        <p:txBody>
          <a:bodyPr lIns="0" anchor="t" anchorCtr="0">
            <a:spAutoFit/>
          </a:bodyPr>
          <a:lstStyle>
            <a:lvl1pPr algn="l">
              <a:lnSpc>
                <a:spcPct val="100000"/>
              </a:lnSpc>
              <a:defRPr sz="60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Chapter </a:t>
            </a:r>
            <a:r>
              <a:rPr lang="de-DE" dirty="0" err="1"/>
              <a:t>one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0AC7A2-1050-11B3-CCF2-86BB5BA07D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4175" y="2013462"/>
            <a:ext cx="9144000" cy="630942"/>
          </a:xfrm>
          <a:noFill/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buFont typeface="+mj-lt"/>
              <a:buNone/>
              <a:defRPr sz="3500" b="1" cap="all" baseline="0">
                <a:ln w="12700">
                  <a:solidFill>
                    <a:schemeClr val="bg1"/>
                  </a:solidFill>
                </a:ln>
                <a:solidFill>
                  <a:srgbClr val="DB4E1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Subline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needed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838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, Grafiken, Grafikdesign, Design enthält.&#10;&#10;Automatisch generierte Beschreibung">
            <a:extLst>
              <a:ext uri="{FF2B5EF4-FFF2-40B4-BE49-F238E27FC236}">
                <a16:creationId xmlns:a16="http://schemas.microsoft.com/office/drawing/2014/main" id="{52CD5266-E4A1-C2C2-D957-56B7C7DB9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DC85544-B117-6EDE-D4F3-DC64E15D51BA}"/>
              </a:ext>
            </a:extLst>
          </p:cNvPr>
          <p:cNvSpPr txBox="1">
            <a:spLocks/>
          </p:cNvSpPr>
          <p:nvPr userDrawn="1"/>
        </p:nvSpPr>
        <p:spPr>
          <a:xfrm>
            <a:off x="1204175" y="2666278"/>
            <a:ext cx="9144000" cy="369332"/>
          </a:xfrm>
          <a:prstGeom prst="rect">
            <a:avLst/>
          </a:prstGeom>
          <a:noFill/>
        </p:spPr>
        <p:txBody>
          <a:bodyPr vert="horz" lIns="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800" dirty="0" err="1">
                <a:solidFill>
                  <a:srgbClr val="DB4E12"/>
                </a:solidFill>
              </a:rPr>
              <a:t>Kvg-gmbh.de</a:t>
            </a:r>
            <a:endParaRPr lang="de-DE" sz="1800" dirty="0">
              <a:solidFill>
                <a:srgbClr val="DB4E12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1EDE3EF-A2AF-37D2-8CAD-CE4A3D2065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4175" y="1122363"/>
            <a:ext cx="9144000" cy="1015663"/>
          </a:xfrm>
          <a:prstGeom prst="rect">
            <a:avLst/>
          </a:prstGeom>
          <a:noFill/>
        </p:spPr>
        <p:txBody>
          <a:bodyPr lIns="0" anchor="t" anchorCtr="0">
            <a:spAutoFit/>
          </a:bodyPr>
          <a:lstStyle>
            <a:lvl1pPr algn="l">
              <a:lnSpc>
                <a:spcPct val="100000"/>
              </a:lnSpc>
              <a:defRPr sz="60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8509EFB1-3226-3690-288D-FACEB578DE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4175" y="2013462"/>
            <a:ext cx="9144000" cy="630942"/>
          </a:xfrm>
          <a:noFill/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buFont typeface="+mj-lt"/>
              <a:buNone/>
              <a:defRPr sz="3500" b="1" cap="all" baseline="0">
                <a:ln w="12700">
                  <a:solidFill>
                    <a:schemeClr val="bg1"/>
                  </a:solidFill>
                </a:ln>
                <a:solidFill>
                  <a:srgbClr val="162B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708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1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9FCD03-EFFD-46E4-AB5F-2C30C3342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DB4E1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DB4E1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DB4E1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DB4E1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DB4E1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8D7B2E-5184-8B16-4952-045CBC3292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3901"/>
            <a:ext cx="8493525" cy="477054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500" b="1" cap="all" baseline="0">
                <a:solidFill>
                  <a:srgbClr val="DB4E1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Headline in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line</a:t>
            </a:r>
            <a:endParaRPr lang="de-DE" dirty="0"/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4509BCE3-0C4B-324D-8940-DE887BBDDA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10955"/>
            <a:ext cx="8493525" cy="369332"/>
          </a:xfrm>
        </p:spPr>
        <p:txBody>
          <a:bodyPr wrap="square">
            <a:spAutoFit/>
          </a:bodyPr>
          <a:lstStyle>
            <a:lvl1pPr marL="0" indent="0">
              <a:buNone/>
              <a:defRPr sz="2000" b="1" cap="all" baseline="0">
                <a:ln>
                  <a:solidFill>
                    <a:srgbClr val="DB4E12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a </a:t>
            </a: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B503647-E133-7F64-F50C-4B714419EA4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Sep 15 – 17, 2025</a:t>
            </a:r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7C4014F-9CC5-66A4-50CB-5FD5B629523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872BC4D-778B-FB7A-3678-69A829F9FD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6191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1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9FCD03-EFFD-46E4-AB5F-2C30C3342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DB4E1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DB4E1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DB4E1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DB4E1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DB4E1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EF0993-7224-1728-6822-8C1B1EE38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634233-EF7B-8B82-0268-73765E43D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3DB2CD-BB80-3EE3-9B95-8189FC51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D96C0C3-82A3-27EE-0D0B-FEC829BD76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17080"/>
            <a:ext cx="8432968" cy="477054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500" b="1" cap="all" baseline="0">
                <a:solidFill>
                  <a:srgbClr val="DB4E1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Headline in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995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Titel, Subline und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7CC7C6-98B9-ED80-7922-AC5DEA51A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B3CF9D-C0CF-8B95-F011-F0F84E36C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C81C0D-1312-C190-E14C-1E64B789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‹#›</a:t>
            </a:fld>
            <a:endParaRPr lang="de-DE"/>
          </a:p>
        </p:txBody>
      </p:sp>
      <p:pic>
        <p:nvPicPr>
          <p:cNvPr id="13" name="Grafik 12" descr="Ein Bild, das Screenshot, Reihe, Design, Kunst enthält.&#10;&#10;Automatisch generierte Beschreibung">
            <a:extLst>
              <a:ext uri="{FF2B5EF4-FFF2-40B4-BE49-F238E27FC236}">
                <a16:creationId xmlns:a16="http://schemas.microsoft.com/office/drawing/2014/main" id="{2297B471-1AA1-1D4C-818D-970866E5A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0800" y="4077367"/>
            <a:ext cx="3251200" cy="2425700"/>
          </a:xfrm>
          <a:prstGeom prst="rect">
            <a:avLst/>
          </a:prstGeom>
        </p:spPr>
      </p:pic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1D84487E-615A-BF71-8C4C-D6142B90D6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1828801"/>
            <a:ext cx="5181600" cy="40011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 b="1" cap="all" baseline="0">
                <a:solidFill>
                  <a:srgbClr val="245795"/>
                </a:solidFill>
              </a:defRPr>
            </a:lvl1pPr>
          </a:lstStyle>
          <a:p>
            <a:pPr lvl="0"/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smaller</a:t>
            </a:r>
            <a:r>
              <a:rPr lang="de-DE" dirty="0"/>
              <a:t> Headline</a:t>
            </a:r>
          </a:p>
        </p:txBody>
      </p:sp>
      <p:sp>
        <p:nvSpPr>
          <p:cNvPr id="18" name="Inhaltsplatzhalter 3">
            <a:extLst>
              <a:ext uri="{FF2B5EF4-FFF2-40B4-BE49-F238E27FC236}">
                <a16:creationId xmlns:a16="http://schemas.microsoft.com/office/drawing/2014/main" id="{5CA16A5A-0FBB-E0AA-0CAC-6CB4D7EEE80D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169617" y="2316997"/>
            <a:ext cx="5181600" cy="3831371"/>
          </a:xfrm>
        </p:spPr>
        <p:txBody>
          <a:bodyPr/>
          <a:lstStyle>
            <a:lvl1pPr>
              <a:buClr>
                <a:srgbClr val="DB4E12"/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DB4E1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DB4E12"/>
              </a:buCl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DB4E12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DB4E12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BFCFEF51-CAD7-8571-C655-ACEA08095F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783" y="1828801"/>
            <a:ext cx="5181600" cy="1200329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800" b="0" cap="none" baseline="0">
                <a:solidFill>
                  <a:srgbClr val="245795"/>
                </a:solidFill>
              </a:defRPr>
            </a:lvl1pPr>
          </a:lstStyle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just a </a:t>
            </a:r>
            <a:r>
              <a:rPr lang="de-DE" dirty="0" err="1"/>
              <a:t>special</a:t>
            </a:r>
            <a:r>
              <a:rPr lang="de-DE" dirty="0"/>
              <a:t> Text, </a:t>
            </a:r>
            <a:r>
              <a:rPr lang="de-DE" dirty="0" err="1"/>
              <a:t>highlighted</a:t>
            </a:r>
            <a:r>
              <a:rPr lang="de-DE" dirty="0"/>
              <a:t> in </a:t>
            </a:r>
            <a:r>
              <a:rPr lang="de-DE" dirty="0" err="1"/>
              <a:t>blue</a:t>
            </a:r>
            <a:r>
              <a:rPr lang="de-DE" dirty="0"/>
              <a:t> and a </a:t>
            </a:r>
            <a:r>
              <a:rPr lang="de-DE" dirty="0" err="1"/>
              <a:t>little</a:t>
            </a:r>
            <a:r>
              <a:rPr lang="de-DE" dirty="0"/>
              <a:t> </a:t>
            </a:r>
            <a:r>
              <a:rPr lang="de-DE" dirty="0" err="1"/>
              <a:t>bit</a:t>
            </a:r>
            <a:r>
              <a:rPr lang="de-DE" dirty="0"/>
              <a:t> </a:t>
            </a:r>
            <a:r>
              <a:rPr lang="de-DE" dirty="0" err="1"/>
              <a:t>bigger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copytext</a:t>
            </a:r>
            <a:r>
              <a:rPr lang="de-DE" dirty="0"/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ecero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restem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nonet</a:t>
            </a:r>
            <a:r>
              <a:rPr lang="de-DE" dirty="0">
                <a:effectLst/>
                <a:latin typeface="Arial" panose="020B0604020202020204" pitchFamily="34" charset="0"/>
              </a:rPr>
              <a:t> ex </a:t>
            </a:r>
            <a:r>
              <a:rPr lang="de-DE" dirty="0" err="1">
                <a:effectLst/>
                <a:latin typeface="Arial" panose="020B0604020202020204" pitchFamily="34" charset="0"/>
              </a:rPr>
              <a:t>exeritat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int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faceper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ferit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tem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inus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voluptur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sus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delis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estempe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litius</a:t>
            </a:r>
            <a:r>
              <a:rPr lang="de-DE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1" name="Inhaltsplatzhalter 3">
            <a:extLst>
              <a:ext uri="{FF2B5EF4-FFF2-40B4-BE49-F238E27FC236}">
                <a16:creationId xmlns:a16="http://schemas.microsoft.com/office/drawing/2014/main" id="{3BE8D5B2-FB6D-C9DC-09DA-89AC439995F0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40783" y="3138407"/>
            <a:ext cx="5181600" cy="3038556"/>
          </a:xfrm>
        </p:spPr>
        <p:txBody>
          <a:bodyPr/>
          <a:lstStyle>
            <a:lvl1pPr>
              <a:buClr>
                <a:srgbClr val="DB4E12"/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DB4E1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DB4E12"/>
              </a:buCl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DB4E12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DB4E12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6447E9-BB62-4A6D-1C60-15AD9854A1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3901"/>
            <a:ext cx="8493525" cy="477054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500" b="1" cap="all" baseline="0">
                <a:solidFill>
                  <a:srgbClr val="DB4E1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Headline in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line</a:t>
            </a:r>
            <a:endParaRPr lang="de-DE" dirty="0"/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B18BB64A-2F07-0E5A-C685-03252E672C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10955"/>
            <a:ext cx="8493525" cy="369332"/>
          </a:xfrm>
        </p:spPr>
        <p:txBody>
          <a:bodyPr wrap="square">
            <a:spAutoFit/>
          </a:bodyPr>
          <a:lstStyle>
            <a:lvl1pPr marL="0" indent="0">
              <a:buNone/>
              <a:defRPr sz="2000" b="1" cap="all" baseline="0">
                <a:ln>
                  <a:solidFill>
                    <a:srgbClr val="DB4E12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a </a:t>
            </a:r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3876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Titel und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7CC7C6-98B9-ED80-7922-AC5DEA51A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B3CF9D-C0CF-8B95-F011-F0F84E36C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C81C0D-1312-C190-E14C-1E64B789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‹#›</a:t>
            </a:fld>
            <a:endParaRPr lang="de-DE"/>
          </a:p>
        </p:txBody>
      </p:sp>
      <p:pic>
        <p:nvPicPr>
          <p:cNvPr id="13" name="Grafik 12" descr="Ein Bild, das Screenshot, Reihe, Design, Kunst enthält.&#10;&#10;Automatisch generierte Beschreibung">
            <a:extLst>
              <a:ext uri="{FF2B5EF4-FFF2-40B4-BE49-F238E27FC236}">
                <a16:creationId xmlns:a16="http://schemas.microsoft.com/office/drawing/2014/main" id="{2297B471-1AA1-1D4C-818D-970866E5A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0800" y="4077367"/>
            <a:ext cx="3251200" cy="2425700"/>
          </a:xfrm>
          <a:prstGeom prst="rect">
            <a:avLst/>
          </a:prstGeom>
        </p:spPr>
      </p:pic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84E4DB9E-4927-47FC-4DE8-A67EB19D8F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1828801"/>
            <a:ext cx="5181600" cy="40011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 b="1" cap="all" baseline="0">
                <a:solidFill>
                  <a:srgbClr val="245795"/>
                </a:solidFill>
              </a:defRPr>
            </a:lvl1pPr>
          </a:lstStyle>
          <a:p>
            <a:pPr lvl="0"/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smaller</a:t>
            </a:r>
            <a:r>
              <a:rPr lang="de-DE" dirty="0"/>
              <a:t> Headline</a:t>
            </a:r>
          </a:p>
        </p:txBody>
      </p:sp>
      <p:sp>
        <p:nvSpPr>
          <p:cNvPr id="10" name="Textplatzhalter 15">
            <a:extLst>
              <a:ext uri="{FF2B5EF4-FFF2-40B4-BE49-F238E27FC236}">
                <a16:creationId xmlns:a16="http://schemas.microsoft.com/office/drawing/2014/main" id="{4D0B1E58-F16A-D176-AB51-BA8F3F110A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783" y="1828801"/>
            <a:ext cx="5181600" cy="1200329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800" b="0" cap="none" baseline="0">
                <a:solidFill>
                  <a:srgbClr val="245795"/>
                </a:solidFill>
              </a:defRPr>
            </a:lvl1pPr>
          </a:lstStyle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just a </a:t>
            </a:r>
            <a:r>
              <a:rPr lang="de-DE" dirty="0" err="1"/>
              <a:t>special</a:t>
            </a:r>
            <a:r>
              <a:rPr lang="de-DE" dirty="0"/>
              <a:t> Text, </a:t>
            </a:r>
            <a:r>
              <a:rPr lang="de-DE" dirty="0" err="1"/>
              <a:t>highlighted</a:t>
            </a:r>
            <a:r>
              <a:rPr lang="de-DE" dirty="0"/>
              <a:t> in </a:t>
            </a:r>
            <a:r>
              <a:rPr lang="de-DE" dirty="0" err="1"/>
              <a:t>blue</a:t>
            </a:r>
            <a:r>
              <a:rPr lang="de-DE" dirty="0"/>
              <a:t> and a </a:t>
            </a:r>
            <a:r>
              <a:rPr lang="de-DE" dirty="0" err="1"/>
              <a:t>little</a:t>
            </a:r>
            <a:r>
              <a:rPr lang="de-DE" dirty="0"/>
              <a:t> </a:t>
            </a:r>
            <a:r>
              <a:rPr lang="de-DE" dirty="0" err="1"/>
              <a:t>bit</a:t>
            </a:r>
            <a:r>
              <a:rPr lang="de-DE" dirty="0"/>
              <a:t> </a:t>
            </a:r>
            <a:r>
              <a:rPr lang="de-DE" dirty="0" err="1"/>
              <a:t>bigger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copytext</a:t>
            </a:r>
            <a:r>
              <a:rPr lang="de-DE" dirty="0"/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ecero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restem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nonet</a:t>
            </a:r>
            <a:r>
              <a:rPr lang="de-DE" dirty="0">
                <a:effectLst/>
                <a:latin typeface="Arial" panose="020B0604020202020204" pitchFamily="34" charset="0"/>
              </a:rPr>
              <a:t> ex </a:t>
            </a:r>
            <a:r>
              <a:rPr lang="de-DE" dirty="0" err="1">
                <a:effectLst/>
                <a:latin typeface="Arial" panose="020B0604020202020204" pitchFamily="34" charset="0"/>
              </a:rPr>
              <a:t>exeritat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int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faceper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ferit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tem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inus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voluptur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sus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delis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estempe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litius</a:t>
            </a:r>
            <a:r>
              <a:rPr lang="de-DE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2533B437-ADFC-6E2C-987D-5000F4E6098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40783" y="3138407"/>
            <a:ext cx="5181600" cy="3038556"/>
          </a:xfrm>
        </p:spPr>
        <p:txBody>
          <a:bodyPr/>
          <a:lstStyle>
            <a:lvl1pPr>
              <a:buClr>
                <a:srgbClr val="DB4E12"/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DB4E1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DB4E12"/>
              </a:buCl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DB4E12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DB4E12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8" name="Inhaltsplatzhalter 3">
            <a:extLst>
              <a:ext uri="{FF2B5EF4-FFF2-40B4-BE49-F238E27FC236}">
                <a16:creationId xmlns:a16="http://schemas.microsoft.com/office/drawing/2014/main" id="{6A50296D-5291-53FE-9E82-4F608C64BB03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169617" y="2316997"/>
            <a:ext cx="5181600" cy="3831371"/>
          </a:xfrm>
        </p:spPr>
        <p:txBody>
          <a:bodyPr/>
          <a:lstStyle>
            <a:lvl1pPr>
              <a:buClr>
                <a:srgbClr val="DB4E12"/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DB4E1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DB4E12"/>
              </a:buCl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DB4E12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DB4E12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BDB1EF-E6BC-482C-5C35-4012C830D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17080"/>
            <a:ext cx="8432968" cy="477054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500" b="1" cap="all" baseline="0">
                <a:solidFill>
                  <a:srgbClr val="DB4E1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Headline in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599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Titel, Subline, 2 Spalten (Produk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7CC7C6-98B9-ED80-7922-AC5DEA51A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B3CF9D-C0CF-8B95-F011-F0F84E36C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C81C0D-1312-C190-E14C-1E64B789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‹#›</a:t>
            </a:fld>
            <a:endParaRPr lang="de-DE"/>
          </a:p>
        </p:txBody>
      </p:sp>
      <p:pic>
        <p:nvPicPr>
          <p:cNvPr id="8" name="Grafik 7" descr="Ein Bild, das Screenshot, Symmetrie, Muster, Quadrat enthält.&#10;&#10;Automatisch generierte Beschreibung">
            <a:extLst>
              <a:ext uri="{FF2B5EF4-FFF2-40B4-BE49-F238E27FC236}">
                <a16:creationId xmlns:a16="http://schemas.microsoft.com/office/drawing/2014/main" id="{3A2F1696-6823-B7FA-93B6-9BFEB671B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21318"/>
            <a:ext cx="5435600" cy="5080000"/>
          </a:xfrm>
          <a:prstGeom prst="rect">
            <a:avLst/>
          </a:prstGeom>
        </p:spPr>
      </p:pic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9694586-F921-54FF-A0E9-8F36D8CCB2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8875" y="2099697"/>
            <a:ext cx="2216473" cy="2132013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FE2014B3-8C59-1A57-01D8-0DC0371FDD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66448" y="4378271"/>
            <a:ext cx="1921790" cy="162799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A344D06-D304-03C4-9FA8-6763D84B3F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1828801"/>
            <a:ext cx="5181600" cy="40011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 b="1" cap="all" baseline="0">
                <a:solidFill>
                  <a:srgbClr val="245795"/>
                </a:solidFill>
              </a:defRPr>
            </a:lvl1pPr>
          </a:lstStyle>
          <a:p>
            <a:pPr lvl="0"/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smaller</a:t>
            </a:r>
            <a:r>
              <a:rPr lang="de-DE" dirty="0"/>
              <a:t> Headline</a:t>
            </a:r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C239879A-0789-2A4D-6344-84CA4B59407B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169617" y="2316997"/>
            <a:ext cx="5181600" cy="3831371"/>
          </a:xfrm>
        </p:spPr>
        <p:txBody>
          <a:bodyPr/>
          <a:lstStyle>
            <a:lvl1pPr>
              <a:buClr>
                <a:srgbClr val="DB4E12"/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DB4E1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DB4E12"/>
              </a:buCl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DB4E12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DB4E12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010200-9486-7F8D-89F7-F93A51235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3901"/>
            <a:ext cx="8493525" cy="477054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500" b="1" cap="all" baseline="0">
                <a:solidFill>
                  <a:srgbClr val="DB4E1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Headline in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line</a:t>
            </a:r>
            <a:endParaRPr lang="de-DE" dirty="0"/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3200E989-8B46-9D3A-FABE-8EEAACEE6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10955"/>
            <a:ext cx="8493525" cy="369332"/>
          </a:xfrm>
        </p:spPr>
        <p:txBody>
          <a:bodyPr wrap="square">
            <a:spAutoFit/>
          </a:bodyPr>
          <a:lstStyle>
            <a:lvl1pPr marL="0" indent="0">
              <a:buNone/>
              <a:defRPr sz="2000" b="1" cap="all" baseline="0">
                <a:ln>
                  <a:solidFill>
                    <a:srgbClr val="DB4E12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a </a:t>
            </a:r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1304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Titel, 2 Spalten (Produk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7CC7C6-98B9-ED80-7922-AC5DEA51A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B3CF9D-C0CF-8B95-F011-F0F84E36C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C81C0D-1312-C190-E14C-1E64B789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‹#›</a:t>
            </a:fld>
            <a:endParaRPr lang="de-DE"/>
          </a:p>
        </p:txBody>
      </p:sp>
      <p:pic>
        <p:nvPicPr>
          <p:cNvPr id="8" name="Grafik 7" descr="Ein Bild, das Screenshot, Symmetrie, Muster, Quadrat enthält.&#10;&#10;Automatisch generierte Beschreibung">
            <a:extLst>
              <a:ext uri="{FF2B5EF4-FFF2-40B4-BE49-F238E27FC236}">
                <a16:creationId xmlns:a16="http://schemas.microsoft.com/office/drawing/2014/main" id="{3A2F1696-6823-B7FA-93B6-9BFEB671B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21318"/>
            <a:ext cx="5435600" cy="5080000"/>
          </a:xfrm>
          <a:prstGeom prst="rect">
            <a:avLst/>
          </a:prstGeom>
        </p:spPr>
      </p:pic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9694586-F921-54FF-A0E9-8F36D8CCB2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8875" y="2099697"/>
            <a:ext cx="2216473" cy="213201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FE2014B3-8C59-1A57-01D8-0DC0371FDD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66448" y="4378271"/>
            <a:ext cx="1921790" cy="162799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Inhaltsplatzhalter 3">
            <a:extLst>
              <a:ext uri="{FF2B5EF4-FFF2-40B4-BE49-F238E27FC236}">
                <a16:creationId xmlns:a16="http://schemas.microsoft.com/office/drawing/2014/main" id="{5CAB52E9-B536-D9C5-8C23-1D242001E667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169617" y="2316997"/>
            <a:ext cx="5181600" cy="3831371"/>
          </a:xfrm>
        </p:spPr>
        <p:txBody>
          <a:bodyPr/>
          <a:lstStyle>
            <a:lvl1pPr>
              <a:buClr>
                <a:srgbClr val="DB4E12"/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DB4E1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DB4E12"/>
              </a:buCl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DB4E12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DB4E12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CBF15F2E-B2E8-851E-115A-1F5E7FE19C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1828801"/>
            <a:ext cx="5181600" cy="400110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 b="1" cap="all" baseline="0">
                <a:solidFill>
                  <a:srgbClr val="245795"/>
                </a:solidFill>
              </a:defRPr>
            </a:lvl1pPr>
          </a:lstStyle>
          <a:p>
            <a:pPr lvl="0"/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smaller</a:t>
            </a:r>
            <a:r>
              <a:rPr lang="de-DE" dirty="0"/>
              <a:t> Headline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CAC704A-0DAE-FF4C-4CB4-7226A8D3C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17080"/>
            <a:ext cx="8432968" cy="477054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500" b="1" cap="all" baseline="0">
                <a:solidFill>
                  <a:srgbClr val="DB4E1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Headline in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1959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87F67C-FF6A-C4FD-1A8B-107D528E7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83140D-579C-C2BC-3EAD-5524B9A4C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/>
              <a:t>Sep 15 – 17, 2025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F230B6-7443-5F04-2D6E-89FE4E327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376205-305F-2F4E-8708-B4BF58BB4DAF}" type="slidenum">
              <a:rPr lang="de-DE" smtClean="0"/>
              <a:t>‹#›</a:t>
            </a:fld>
            <a:endParaRPr lang="de-DE" dirty="0"/>
          </a:p>
        </p:txBody>
      </p:sp>
      <p:pic>
        <p:nvPicPr>
          <p:cNvPr id="8" name="Grafik 7" descr="Ein Bild, das Screenshot, Text, Grafiken, Grafikdesign enthält.&#10;&#10;Automatisch generierte Beschreibung">
            <a:extLst>
              <a:ext uri="{FF2B5EF4-FFF2-40B4-BE49-F238E27FC236}">
                <a16:creationId xmlns:a16="http://schemas.microsoft.com/office/drawing/2014/main" id="{7099382F-4056-5E59-4F22-65A5E321E8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elplatzhalter 8">
            <a:extLst>
              <a:ext uri="{FF2B5EF4-FFF2-40B4-BE49-F238E27FC236}">
                <a16:creationId xmlns:a16="http://schemas.microsoft.com/office/drawing/2014/main" id="{C391A40D-0068-C9E3-18E6-1BDB7DDC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667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78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, Reihe, Rechteck enthält.&#10;&#10;Automatisch generierte Beschreibung">
            <a:extLst>
              <a:ext uri="{FF2B5EF4-FFF2-40B4-BE49-F238E27FC236}">
                <a16:creationId xmlns:a16="http://schemas.microsoft.com/office/drawing/2014/main" id="{4E54C91A-FFCA-070B-38D1-AE3167202BF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AD53C9E-89C5-6008-759E-AD3E6F6E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D43B10-3190-EB7C-DF3A-11502F4D3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0946C8-C808-61E0-F2A0-34FC7B050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0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Sep 15 – 17, 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32724E-4E0B-3B8F-84DD-48D8D6CC1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09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41D992-1269-6DF4-DC48-E664891DB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0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703AE9-57B6-7846-8ED8-739DCAEA979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372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93" r:id="rId2"/>
    <p:sldLayoutId id="2147483652" r:id="rId3"/>
    <p:sldLayoutId id="2147483660" r:id="rId4"/>
    <p:sldLayoutId id="2147483662" r:id="rId5"/>
    <p:sldLayoutId id="2147483663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jbai@kvg-gmbh.de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EA2BEE91-1B24-5638-4EBE-662F21E9340B}"/>
              </a:ext>
            </a:extLst>
          </p:cNvPr>
          <p:cNvSpPr txBox="1">
            <a:spLocks noChangeArrowheads="1"/>
          </p:cNvSpPr>
          <p:nvPr/>
        </p:nvSpPr>
        <p:spPr>
          <a:xfrm>
            <a:off x="1399728" y="1286148"/>
            <a:ext cx="10030272" cy="2968352"/>
          </a:xfrm>
          <a:prstGeom prst="rect">
            <a:avLst/>
          </a:prstGeom>
          <a:solidFill>
            <a:srgbClr val="1D2C52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90000"/>
              </a:lnSpc>
              <a:buNone/>
            </a:pPr>
            <a:r>
              <a:rPr lang="en-US" altLang="de-DE" sz="3600" b="1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Precision Timing &amp; Advanced RF Solutions for Particle Accelerators</a:t>
            </a:r>
          </a:p>
          <a:p>
            <a:pPr marL="45720" indent="0" algn="ctr">
              <a:lnSpc>
                <a:spcPct val="90000"/>
              </a:lnSpc>
              <a:buNone/>
            </a:pPr>
            <a:endParaRPr lang="en-US" altLang="de-DE" sz="2800" b="1" dirty="0">
              <a:solidFill>
                <a:schemeClr val="accent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" indent="0" algn="ctr">
              <a:lnSpc>
                <a:spcPct val="90000"/>
              </a:lnSpc>
              <a:buNone/>
            </a:pPr>
            <a:r>
              <a:rPr lang="en-US" altLang="de-DE" sz="2400" b="1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Sub – fs Main Oscillator</a:t>
            </a:r>
          </a:p>
          <a:p>
            <a:pPr marL="45720" indent="0" algn="ctr">
              <a:lnSpc>
                <a:spcPct val="90000"/>
              </a:lnSpc>
              <a:buNone/>
            </a:pPr>
            <a:r>
              <a:rPr lang="en-US" altLang="de-DE" sz="2400" b="1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Local Oscillator Generation in </a:t>
            </a:r>
            <a:r>
              <a:rPr lang="en-US" altLang="de-DE" sz="2400" b="1" dirty="0" err="1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MicroTCA.4</a:t>
            </a:r>
            <a:r>
              <a:rPr lang="en-US" altLang="de-DE" sz="2400" b="1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45720" indent="0" algn="ctr">
              <a:lnSpc>
                <a:spcPct val="90000"/>
              </a:lnSpc>
              <a:buNone/>
            </a:pPr>
            <a:r>
              <a:rPr lang="en-US" altLang="de-DE" sz="2400" b="1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X-Band Middleware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9E44AD-947D-3E14-E9EE-EBB422E82F3F}"/>
              </a:ext>
            </a:extLst>
          </p:cNvPr>
          <p:cNvSpPr txBox="1"/>
          <p:nvPr/>
        </p:nvSpPr>
        <p:spPr>
          <a:xfrm>
            <a:off x="6879771" y="4672375"/>
            <a:ext cx="15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Dr. Jiaoni Bai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15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5E9AE6-1E2E-CD24-80FF-D4FC66FD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F05EB09-8C39-5588-0C4E-167C90059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BB754D-89D6-35E0-8BB1-53005FDA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10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359ED29-E870-3302-1897-B9A150B92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080"/>
            <a:ext cx="8432968" cy="477054"/>
          </a:xfrm>
        </p:spPr>
        <p:txBody>
          <a:bodyPr/>
          <a:lstStyle/>
          <a:p>
            <a:r>
              <a:rPr lang="de-DE" dirty="0" err="1"/>
              <a:t>MO1300</a:t>
            </a:r>
            <a:r>
              <a:rPr lang="de-DE" dirty="0"/>
              <a:t> RF Performance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8D51BE-7AE5-7EDB-E69C-CAFE7A1A7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5937AEA-A303-9991-9355-946E4D36A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4653" y="1123485"/>
            <a:ext cx="9184772" cy="52104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0A046D-8148-07E9-0FD6-2B68D3B724CC}"/>
              </a:ext>
            </a:extLst>
          </p:cNvPr>
          <p:cNvSpPr txBox="1"/>
          <p:nvPr/>
        </p:nvSpPr>
        <p:spPr>
          <a:xfrm>
            <a:off x="6610518" y="128988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Ultra-low phase noise at 1.3 GHz</a:t>
            </a:r>
          </a:p>
        </p:txBody>
      </p:sp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ADE57C6E-321A-3E48-9827-009DFA4C13C0}"/>
              </a:ext>
            </a:extLst>
          </p:cNvPr>
          <p:cNvSpPr txBox="1">
            <a:spLocks/>
          </p:cNvSpPr>
          <p:nvPr/>
        </p:nvSpPr>
        <p:spPr>
          <a:xfrm>
            <a:off x="6118768" y="6091783"/>
            <a:ext cx="60732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900" dirty="0">
                <a:solidFill>
                  <a:srgbClr val="24446A"/>
                </a:solidFill>
              </a:rPr>
              <a:t>Measurement result provided by </a:t>
            </a:r>
            <a:r>
              <a:rPr lang="de-DE" altLang="de-DE" sz="900" dirty="0">
                <a:solidFill>
                  <a:srgbClr val="24446A"/>
                </a:solidFill>
              </a:rPr>
              <a:t>F.Ludwig and </a:t>
            </a:r>
            <a:r>
              <a:rPr lang="pt-BR" altLang="de-DE" sz="900" dirty="0">
                <a:solidFill>
                  <a:srgbClr val="24446A"/>
                </a:solidFill>
              </a:rPr>
              <a:t>H</a:t>
            </a:r>
            <a:r>
              <a:rPr lang="de-DE" altLang="de-DE" sz="900" dirty="0">
                <a:solidFill>
                  <a:srgbClr val="24446A"/>
                </a:solidFill>
              </a:rPr>
              <a:t>.Pryschelski </a:t>
            </a:r>
            <a:r>
              <a:rPr lang="en-US" sz="900" dirty="0">
                <a:solidFill>
                  <a:srgbClr val="24446A"/>
                </a:solidFill>
              </a:rPr>
              <a:t>(MSK, DESY)</a:t>
            </a:r>
            <a:endParaRPr lang="de-DE" sz="900" dirty="0">
              <a:solidFill>
                <a:srgbClr val="244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26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DC597-8EE5-F639-B09F-F98CF6443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8A5213-C8B9-97D9-F5E0-0968DB1C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Sep 15 – 17, 2025</a:t>
            </a:r>
            <a:endParaRPr lang="en-CA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7450C84-B153-7FB5-195D-ADB03637E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noProof="0" dirty="0"/>
              <a:t>2025 </a:t>
            </a:r>
            <a:r>
              <a:rPr lang="en-CA" noProof="0" dirty="0" err="1"/>
              <a:t>MicroTCA</a:t>
            </a:r>
            <a:r>
              <a:rPr lang="en-CA" noProof="0" dirty="0"/>
              <a:t>/</a:t>
            </a:r>
            <a:r>
              <a:rPr lang="en-CA" noProof="0" dirty="0" err="1"/>
              <a:t>ATCA</a:t>
            </a:r>
            <a:r>
              <a:rPr lang="en-CA" noProof="0" dirty="0"/>
              <a:t> International Workshop ​for Large Scientific Facility Control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FFAB50-4427-BA05-B58D-17F2FB787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en-CA" noProof="0" smtClean="0"/>
              <a:t>11</a:t>
            </a:fld>
            <a:endParaRPr lang="en-CA" noProof="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87F8862-2110-8477-2445-87AFA1D17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080"/>
            <a:ext cx="8432968" cy="477054"/>
          </a:xfrm>
        </p:spPr>
        <p:txBody>
          <a:bodyPr/>
          <a:lstStyle/>
          <a:p>
            <a:r>
              <a:rPr lang="en-CA" noProof="0" dirty="0" err="1"/>
              <a:t>MO1300</a:t>
            </a:r>
            <a:r>
              <a:rPr lang="en-CA" noProof="0" dirty="0"/>
              <a:t> RF Performance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136F3D-7363-C96C-56BF-A199E6AAA35B}"/>
              </a:ext>
            </a:extLst>
          </p:cNvPr>
          <p:cNvSpPr txBox="1"/>
          <p:nvPr/>
        </p:nvSpPr>
        <p:spPr>
          <a:xfrm>
            <a:off x="7823200" y="2151811"/>
            <a:ext cx="3815849" cy="17799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en-CA" noProof="0" dirty="0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Ultra-low integrated jitter at 1.3 GHz</a:t>
            </a:r>
          </a:p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en-CA" noProof="0" dirty="0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12 fs [10 Hz to 100 Hz]</a:t>
            </a:r>
          </a:p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en-CA" noProof="0" dirty="0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2.1 fs [100 Hz to 1 kHz]</a:t>
            </a:r>
          </a:p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en-CA" noProof="0" dirty="0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0.8 fs [1 kHz to 1 MHz]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727394-12F6-3490-D56D-A33040F02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00850" cy="4351338"/>
          </a:xfrm>
        </p:spPr>
        <p:txBody>
          <a:bodyPr/>
          <a:lstStyle/>
          <a:p>
            <a:endParaRPr lang="en-CA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4394F1A-1E96-E732-8816-3260042018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952" b="12921"/>
          <a:stretch/>
        </p:blipFill>
        <p:spPr>
          <a:xfrm>
            <a:off x="887719" y="1416057"/>
            <a:ext cx="6701812" cy="4760906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0579EF63-5DAD-2191-FBF8-B8F87E7D3203}"/>
              </a:ext>
            </a:extLst>
          </p:cNvPr>
          <p:cNvSpPr txBox="1">
            <a:spLocks/>
          </p:cNvSpPr>
          <p:nvPr/>
        </p:nvSpPr>
        <p:spPr>
          <a:xfrm>
            <a:off x="1644412" y="6125830"/>
            <a:ext cx="60732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CA" sz="900" noProof="0" dirty="0">
                <a:solidFill>
                  <a:srgbClr val="24446A"/>
                </a:solidFill>
              </a:rPr>
              <a:t>Measurement result provided by </a:t>
            </a:r>
            <a:r>
              <a:rPr lang="en-CA" sz="900" noProof="0" dirty="0" err="1">
                <a:solidFill>
                  <a:srgbClr val="24446A"/>
                </a:solidFill>
              </a:rPr>
              <a:t>F.Ludwig</a:t>
            </a:r>
            <a:r>
              <a:rPr lang="en-CA" sz="900" noProof="0" dirty="0">
                <a:solidFill>
                  <a:srgbClr val="24446A"/>
                </a:solidFill>
              </a:rPr>
              <a:t> and </a:t>
            </a:r>
            <a:r>
              <a:rPr lang="en-CA" sz="900" noProof="0" dirty="0" err="1">
                <a:solidFill>
                  <a:srgbClr val="24446A"/>
                </a:solidFill>
              </a:rPr>
              <a:t>H.Pryschelski</a:t>
            </a:r>
            <a:r>
              <a:rPr lang="en-CA" sz="900" noProof="0" dirty="0">
                <a:solidFill>
                  <a:srgbClr val="24446A"/>
                </a:solidFill>
              </a:rPr>
              <a:t> (</a:t>
            </a:r>
            <a:r>
              <a:rPr lang="en-CA" sz="900" noProof="0" dirty="0" err="1">
                <a:solidFill>
                  <a:srgbClr val="24446A"/>
                </a:solidFill>
              </a:rPr>
              <a:t>MSK</a:t>
            </a:r>
            <a:r>
              <a:rPr lang="en-CA" sz="900" noProof="0" dirty="0">
                <a:solidFill>
                  <a:srgbClr val="24446A"/>
                </a:solidFill>
              </a:rPr>
              <a:t>, DESY)</a:t>
            </a:r>
          </a:p>
        </p:txBody>
      </p:sp>
    </p:spTree>
    <p:extLst>
      <p:ext uri="{BB962C8B-B14F-4D97-AF65-F5344CB8AC3E}">
        <p14:creationId xmlns:p14="http://schemas.microsoft.com/office/powerpoint/2010/main" val="3707597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4F5999A-8D8B-054C-EC1A-C82CBDA33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4927" r="6377" b="11572"/>
          <a:stretch>
            <a:fillRect/>
          </a:stretch>
        </p:blipFill>
        <p:spPr>
          <a:xfrm>
            <a:off x="2847975" y="1403126"/>
            <a:ext cx="6743701" cy="4262466"/>
          </a:xfr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BDE7A0-4F6C-950A-0E8E-C08D6A3C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93E9B5-B751-B2ED-FCD4-0F7D62E5A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9C9C3-6B44-9F92-50EE-8AD8DD4F1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12</a:t>
            </a:fld>
            <a:endParaRPr lang="de-D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B21A3C-E521-07D6-C89A-D57C6C5D8354}"/>
              </a:ext>
            </a:extLst>
          </p:cNvPr>
          <p:cNvSpPr txBox="1"/>
          <p:nvPr/>
        </p:nvSpPr>
        <p:spPr>
          <a:xfrm>
            <a:off x="2847975" y="5878218"/>
            <a:ext cx="88198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We provide </a:t>
            </a:r>
            <a:r>
              <a:rPr lang="en-US" altLang="zh-CN" sz="2000" b="1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Main Oscillator</a:t>
            </a:r>
            <a:r>
              <a:rPr lang="en-CA" sz="2000" b="1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 for your frequency application</a:t>
            </a:r>
            <a:r>
              <a:rPr lang="en-CA" sz="20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.</a:t>
            </a:r>
            <a:endParaRPr lang="en-US" sz="2000" dirty="0">
              <a:solidFill>
                <a:srgbClr val="24446A"/>
              </a:solidFill>
            </a:endParaRPr>
          </a:p>
        </p:txBody>
      </p:sp>
      <p:sp>
        <p:nvSpPr>
          <p:cNvPr id="7" name="Titel 8">
            <a:extLst>
              <a:ext uri="{FF2B5EF4-FFF2-40B4-BE49-F238E27FC236}">
                <a16:creationId xmlns:a16="http://schemas.microsoft.com/office/drawing/2014/main" id="{3E94B371-0B82-3B47-0281-16530D82EF1C}"/>
              </a:ext>
            </a:extLst>
          </p:cNvPr>
          <p:cNvSpPr txBox="1">
            <a:spLocks/>
          </p:cNvSpPr>
          <p:nvPr/>
        </p:nvSpPr>
        <p:spPr>
          <a:xfrm>
            <a:off x="990600" y="569480"/>
            <a:ext cx="8432968" cy="4770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kern="1200" cap="all" baseline="0">
                <a:solidFill>
                  <a:srgbClr val="DB4E1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Main Oscillator (MO)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0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9154A25-8E7F-EE26-1D4C-EA06E7BB9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344" y="2621567"/>
            <a:ext cx="8051120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A multi-channel local oscillator, RF signal and clock generator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Two double-width, full-height, </a:t>
            </a:r>
            <a:r>
              <a:rPr lang="en-US" sz="1800" dirty="0" err="1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MicroTCA.4</a:t>
            </a:r>
            <a:r>
              <a:rPr lang="en-US" sz="18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 compliant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LO residual phase noise @ 1.354 GHz [10 Hz to 1 MHz] &lt; 5 fs (rms)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On/Off switching of output clocks and RF signals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Temperature regulation for long-term stability of RF signals</a:t>
            </a:r>
          </a:p>
          <a:p>
            <a:pPr marL="361950" lvl="1" indent="-3619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Diagnostic for RF power, DC voltage, temperature, humidity </a:t>
            </a:r>
          </a:p>
          <a:p>
            <a:endParaRPr lang="de-DE" dirty="0">
              <a:solidFill>
                <a:srgbClr val="24446A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FBA8081-26B5-525E-1B13-4708456A3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C4566CA-1231-0E4C-EA62-4CE1DEFF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D8AE38F-723D-F8D4-9C4F-8E207644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13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71825C0-3355-D685-D9CE-68344B3A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Oscillator</a:t>
            </a:r>
            <a:r>
              <a:rPr lang="de-DE" dirty="0"/>
              <a:t> Generation (</a:t>
            </a:r>
            <a:r>
              <a:rPr lang="de-DE" dirty="0" err="1"/>
              <a:t>D</a:t>
            </a:r>
            <a:r>
              <a:rPr lang="de-DE" cap="none" dirty="0" err="1"/>
              <a:t>e</a:t>
            </a:r>
            <a:r>
              <a:rPr lang="de-DE" dirty="0" err="1"/>
              <a:t>RTM</a:t>
            </a:r>
            <a:r>
              <a:rPr lang="de-DE" dirty="0"/>
              <a:t>-LOG)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728D4A1-670C-F4EF-C37E-99DB2E32315C}"/>
              </a:ext>
            </a:extLst>
          </p:cNvPr>
          <p:cNvGrpSpPr/>
          <p:nvPr/>
        </p:nvGrpSpPr>
        <p:grpSpPr>
          <a:xfrm>
            <a:off x="8116485" y="2042378"/>
            <a:ext cx="3055471" cy="4238459"/>
            <a:chOff x="6897216" y="1412776"/>
            <a:chExt cx="3429000" cy="4865487"/>
          </a:xfrm>
        </p:grpSpPr>
        <p:pic>
          <p:nvPicPr>
            <p:cNvPr id="8" name="Picture 18">
              <a:extLst>
                <a:ext uri="{FF2B5EF4-FFF2-40B4-BE49-F238E27FC236}">
                  <a16:creationId xmlns:a16="http://schemas.microsoft.com/office/drawing/2014/main" id="{9E85EC9D-E408-A136-6F49-8BCD654EE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177">
              <a:off x="6897216" y="1412776"/>
              <a:ext cx="3429000" cy="4865487"/>
            </a:xfrm>
            <a:prstGeom prst="rect">
              <a:avLst/>
            </a:prstGeom>
          </p:spPr>
        </p:pic>
        <p:pic>
          <p:nvPicPr>
            <p:cNvPr id="9" name="Picture 19">
              <a:extLst>
                <a:ext uri="{FF2B5EF4-FFF2-40B4-BE49-F238E27FC236}">
                  <a16:creationId xmlns:a16="http://schemas.microsoft.com/office/drawing/2014/main" id="{AD07EAD6-3044-278A-0F13-34734B3EE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78930">
              <a:off x="8782033" y="2315859"/>
              <a:ext cx="947507" cy="26823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D37949F-120A-52F7-0EFA-7E892CDD32C1}"/>
              </a:ext>
            </a:extLst>
          </p:cNvPr>
          <p:cNvSpPr txBox="1"/>
          <p:nvPr/>
        </p:nvSpPr>
        <p:spPr>
          <a:xfrm>
            <a:off x="9644221" y="6176963"/>
            <a:ext cx="2303755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indent="444500" algn="ctr">
              <a:lnSpc>
                <a:spcPts val="890"/>
              </a:lnSpc>
            </a:pPr>
            <a:r>
              <a:rPr lang="en-US" sz="9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Under license from DESY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5ADD12-40B0-A3C4-D56A-1FA2B04EF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530" y="5368510"/>
            <a:ext cx="658639" cy="6586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9F6241-B92F-652E-4F5E-E77F3480B1AF}"/>
              </a:ext>
            </a:extLst>
          </p:cNvPr>
          <p:cNvSpPr txBox="1"/>
          <p:nvPr/>
        </p:nvSpPr>
        <p:spPr>
          <a:xfrm>
            <a:off x="783307" y="1338338"/>
            <a:ext cx="106253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err="1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DeRTM</a:t>
            </a:r>
            <a:r>
              <a:rPr lang="en-US" dirty="0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-LOG module is a critical component in </a:t>
            </a:r>
            <a:r>
              <a:rPr lang="en-US" dirty="0" err="1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LLRF</a:t>
            </a:r>
            <a:r>
              <a:rPr lang="en-US" dirty="0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systems responsible for generating </a:t>
            </a:r>
            <a:r>
              <a:rPr lang="en-CA" dirty="0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oscillator, RF reference and clock signals for the </a:t>
            </a:r>
            <a:r>
              <a:rPr lang="en-CA" dirty="0" err="1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MicroTCA.4</a:t>
            </a:r>
            <a:r>
              <a:rPr lang="en-CA" dirty="0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standard.</a:t>
            </a:r>
          </a:p>
          <a:p>
            <a:endParaRPr lang="en-US" dirty="0">
              <a:solidFill>
                <a:srgbClr val="1D2C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08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7D5CCF4-4761-FE5A-61AA-58807D3A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2259E13-2078-FFAA-4A76-E847CBF3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622FDB-E4AE-2C19-43AC-EBD6A51F8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14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959CCE7-B047-411D-FC9F-E8683FA71A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BD30D25-7367-C443-378E-1CDFF7824E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412944"/>
            <a:ext cx="5181600" cy="170303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 err="1">
                <a:solidFill>
                  <a:srgbClr val="24446A"/>
                </a:solidFill>
              </a:rPr>
              <a:t>DeRTM</a:t>
            </a:r>
            <a:r>
              <a:rPr lang="de-DE" dirty="0">
                <a:solidFill>
                  <a:srgbClr val="24446A"/>
                </a:solidFill>
              </a:rPr>
              <a:t>-LOG 1.3 GHz: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de-DE" dirty="0" err="1">
                <a:solidFill>
                  <a:srgbClr val="24446A"/>
                </a:solidFill>
              </a:rPr>
              <a:t>REF</a:t>
            </a:r>
            <a:r>
              <a:rPr lang="de-DE" dirty="0">
                <a:solidFill>
                  <a:srgbClr val="24446A"/>
                </a:solidFill>
              </a:rPr>
              <a:t> 	1.300 GHz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24446A"/>
                </a:solidFill>
              </a:rPr>
              <a:t>LO   	1.354 GHz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24446A"/>
                </a:solidFill>
              </a:rPr>
              <a:t>CLK 	81.25 MHz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C226B5CB-0EBD-284C-2540-489CDF61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080"/>
            <a:ext cx="8432968" cy="477054"/>
          </a:xfrm>
        </p:spPr>
        <p:txBody>
          <a:bodyPr/>
          <a:lstStyle/>
          <a:p>
            <a:r>
              <a:rPr lang="de-DE" dirty="0" err="1"/>
              <a:t>D</a:t>
            </a:r>
            <a:r>
              <a:rPr lang="de-DE" cap="none" dirty="0" err="1"/>
              <a:t>e</a:t>
            </a:r>
            <a:r>
              <a:rPr lang="de-DE" dirty="0" err="1"/>
              <a:t>RTM</a:t>
            </a:r>
            <a:r>
              <a:rPr lang="de-DE" dirty="0"/>
              <a:t>-LOG 1.3 GHz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8121A7BF-F7CB-7F30-C9D0-431CB796A747}"/>
              </a:ext>
            </a:extLst>
          </p:cNvPr>
          <p:cNvPicPr>
            <a:picLocks noGrp="1" noChangeAspect="1"/>
          </p:cNvPicPr>
          <p:nvPr>
            <p:ph sz="half" idx="18"/>
          </p:nvPr>
        </p:nvPicPr>
        <p:blipFill>
          <a:blip r:embed="rId2"/>
          <a:stretch>
            <a:fillRect/>
          </a:stretch>
        </p:blipFill>
        <p:spPr>
          <a:xfrm>
            <a:off x="2036514" y="3402445"/>
            <a:ext cx="2790138" cy="3038475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2AD11B3-CD6F-AB15-2A59-C711B845DDCE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396360"/>
            <a:ext cx="5426854" cy="2772690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CB7D4FA5-4B4E-BAB1-E934-C53925F59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034" y="1548415"/>
            <a:ext cx="3123531" cy="157572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182427FE-4020-8B60-09C8-86C7786B12E7}"/>
              </a:ext>
            </a:extLst>
          </p:cNvPr>
          <p:cNvSpPr txBox="1">
            <a:spLocks/>
          </p:cNvSpPr>
          <p:nvPr/>
        </p:nvSpPr>
        <p:spPr>
          <a:xfrm>
            <a:off x="6428836" y="6186926"/>
            <a:ext cx="3726650" cy="3150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900" dirty="0">
                <a:solidFill>
                  <a:srgbClr val="24446A"/>
                </a:solidFill>
              </a:rPr>
              <a:t>Measurement results provided by U.Mavrič (MSK, DESY)</a:t>
            </a:r>
            <a:endParaRPr lang="de-DE" sz="900" dirty="0">
              <a:solidFill>
                <a:srgbClr val="24446A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94CF5E-AF04-6312-1971-D4C3E17FC3CF}"/>
              </a:ext>
            </a:extLst>
          </p:cNvPr>
          <p:cNvSpPr txBox="1"/>
          <p:nvPr/>
        </p:nvSpPr>
        <p:spPr>
          <a:xfrm>
            <a:off x="6524086" y="4921682"/>
            <a:ext cx="5320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charset="0"/>
                <a:ea typeface="Batang" pitchFamily="18" charset="-127"/>
              </a:rPr>
              <a:t>Measured</a:t>
            </a:r>
            <a:r>
              <a:rPr lang="de-DE" sz="1600" b="1" dirty="0">
                <a:latin typeface="Arial" charset="0"/>
                <a:ea typeface="Batang" pitchFamily="18" charset="-127"/>
              </a:rPr>
              <a:t> Residual Phase Noise</a:t>
            </a:r>
          </a:p>
          <a:p>
            <a:r>
              <a:rPr lang="de-DE" sz="1600" b="1" dirty="0">
                <a:latin typeface="Arial" charset="0"/>
                <a:ea typeface="Batang" pitchFamily="18" charset="-127"/>
              </a:rPr>
              <a:t>LO 1.354 GHz 4.6 fs </a:t>
            </a:r>
            <a:r>
              <a:rPr lang="en-US" sz="1600" b="1" dirty="0">
                <a:latin typeface="Arial" charset="0"/>
                <a:ea typeface="Batang" pitchFamily="18" charset="-127"/>
              </a:rPr>
              <a:t>[10 Hz to 1 MHz]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1786191F-F46F-9150-81CC-41A3F3C14054}"/>
              </a:ext>
            </a:extLst>
          </p:cNvPr>
          <p:cNvSpPr txBox="1">
            <a:spLocks/>
          </p:cNvSpPr>
          <p:nvPr/>
        </p:nvSpPr>
        <p:spPr>
          <a:xfrm>
            <a:off x="838200" y="3103216"/>
            <a:ext cx="5181600" cy="45653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cap="none" baseline="0">
                <a:solidFill>
                  <a:srgbClr val="2457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noProof="0" dirty="0">
                <a:solidFill>
                  <a:srgbClr val="24446A"/>
                </a:solidFill>
              </a:rPr>
              <a:t>Application for </a:t>
            </a:r>
            <a:r>
              <a:rPr lang="en-CA" noProof="0" dirty="0" err="1">
                <a:solidFill>
                  <a:srgbClr val="24446A"/>
                </a:solidFill>
              </a:rPr>
              <a:t>XFEL</a:t>
            </a:r>
            <a:r>
              <a:rPr lang="en-CA" dirty="0">
                <a:solidFill>
                  <a:srgbClr val="24446A"/>
                </a:solidFill>
              </a:rPr>
              <a:t> and </a:t>
            </a:r>
            <a:r>
              <a:rPr lang="en-CA" noProof="0" dirty="0">
                <a:solidFill>
                  <a:srgbClr val="24446A"/>
                </a:solidFill>
              </a:rPr>
              <a:t>FLASH in DESY</a:t>
            </a:r>
          </a:p>
        </p:txBody>
      </p:sp>
    </p:spTree>
    <p:extLst>
      <p:ext uri="{BB962C8B-B14F-4D97-AF65-F5344CB8AC3E}">
        <p14:creationId xmlns:p14="http://schemas.microsoft.com/office/powerpoint/2010/main" val="314189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0A90B-4881-EC21-8403-6A83BF4FE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D30E187-CB88-AAF2-2D49-AF8D4C74B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B392A4-77E3-5548-6EDE-74C4FB3BE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6673E1-ECE0-A4A4-31EA-6F108926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15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121F3A5-55F0-8CD8-BFA0-3B4CD6A606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1" y="1392389"/>
            <a:ext cx="5181600" cy="2159566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 err="1">
                <a:solidFill>
                  <a:srgbClr val="24446A"/>
                </a:solidFill>
              </a:rPr>
              <a:t>DeRTM</a:t>
            </a:r>
            <a:r>
              <a:rPr lang="de-DE" dirty="0">
                <a:solidFill>
                  <a:srgbClr val="24446A"/>
                </a:solidFill>
              </a:rPr>
              <a:t>-LOG 1.5 GHz: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de-DE" dirty="0" err="1">
                <a:solidFill>
                  <a:srgbClr val="24446A"/>
                </a:solidFill>
              </a:rPr>
              <a:t>REF</a:t>
            </a:r>
            <a:r>
              <a:rPr lang="de-DE" dirty="0">
                <a:solidFill>
                  <a:srgbClr val="24446A"/>
                </a:solidFill>
              </a:rPr>
              <a:t>	1.500 GHz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24446A"/>
                </a:solidFill>
              </a:rPr>
              <a:t>LO	1.561 GHz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24446A"/>
                </a:solidFill>
              </a:rPr>
              <a:t>CLK 	93.66 MHz</a:t>
            </a:r>
          </a:p>
          <a:p>
            <a:endParaRPr lang="de-DE" dirty="0">
              <a:solidFill>
                <a:srgbClr val="24446A"/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A9C7420-5FD9-0180-FEAA-F739469A3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080"/>
            <a:ext cx="8432968" cy="477054"/>
          </a:xfrm>
        </p:spPr>
        <p:txBody>
          <a:bodyPr/>
          <a:lstStyle/>
          <a:p>
            <a:r>
              <a:rPr lang="de-DE" dirty="0" err="1"/>
              <a:t>D</a:t>
            </a:r>
            <a:r>
              <a:rPr lang="de-DE" cap="none" dirty="0" err="1"/>
              <a:t>e</a:t>
            </a:r>
            <a:r>
              <a:rPr lang="de-DE" dirty="0" err="1"/>
              <a:t>RTM</a:t>
            </a:r>
            <a:r>
              <a:rPr lang="de-DE" dirty="0"/>
              <a:t>-LOG 1.5 Ghz</a:t>
            </a:r>
          </a:p>
        </p:txBody>
      </p:sp>
      <p:pic>
        <p:nvPicPr>
          <p:cNvPr id="15" name="Picture 17">
            <a:extLst>
              <a:ext uri="{FF2B5EF4-FFF2-40B4-BE49-F238E27FC236}">
                <a16:creationId xmlns:a16="http://schemas.microsoft.com/office/drawing/2014/main" id="{CF420F21-EC63-7E80-405C-94D8FBEAB691}"/>
              </a:ext>
            </a:extLst>
          </p:cNvPr>
          <p:cNvPicPr>
            <a:picLocks noGrp="1" noChangeAspect="1"/>
          </p:cNvPicPr>
          <p:nvPr>
            <p:ph sz="half" idx="18"/>
          </p:nvPr>
        </p:nvPicPr>
        <p:blipFill>
          <a:blip r:embed="rId3"/>
          <a:stretch>
            <a:fillRect/>
          </a:stretch>
        </p:blipFill>
        <p:spPr>
          <a:xfrm>
            <a:off x="1143000" y="3193062"/>
            <a:ext cx="4419600" cy="322970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DB255D14-2DC0-A33C-20E0-2B8A8D429094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4"/>
          <a:stretch>
            <a:fillRect/>
          </a:stretch>
        </p:blipFill>
        <p:spPr>
          <a:xfrm>
            <a:off x="5686425" y="2472172"/>
            <a:ext cx="5181600" cy="3695604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4CB96844-B9A8-C181-8033-CCCA1A2E0DD7}"/>
              </a:ext>
            </a:extLst>
          </p:cNvPr>
          <p:cNvSpPr txBox="1">
            <a:spLocks/>
          </p:cNvSpPr>
          <p:nvPr/>
        </p:nvSpPr>
        <p:spPr>
          <a:xfrm>
            <a:off x="6990272" y="6146803"/>
            <a:ext cx="3420552" cy="27596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900" dirty="0">
                <a:solidFill>
                  <a:srgbClr val="24446A"/>
                </a:solidFill>
              </a:rPr>
              <a:t>Measurement results provided by U.Mavrič (MSK, DESY)</a:t>
            </a:r>
            <a:endParaRPr lang="de-DE" sz="900" dirty="0">
              <a:solidFill>
                <a:srgbClr val="24446A"/>
              </a:solidFill>
            </a:endParaRP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056AB05F-3918-6B11-3912-BB6F443358F8}"/>
              </a:ext>
            </a:extLst>
          </p:cNvPr>
          <p:cNvSpPr txBox="1">
            <a:spLocks/>
          </p:cNvSpPr>
          <p:nvPr/>
        </p:nvSpPr>
        <p:spPr>
          <a:xfrm>
            <a:off x="3352800" y="1392389"/>
            <a:ext cx="7581900" cy="4565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cap="none" baseline="0">
                <a:solidFill>
                  <a:srgbClr val="2457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noProof="0" dirty="0">
                <a:solidFill>
                  <a:srgbClr val="24446A"/>
                </a:solidFill>
              </a:rPr>
              <a:t>Application for BESSY II Light Source in Helmholtz-Zentrum Berlin (</a:t>
            </a:r>
            <a:r>
              <a:rPr lang="en-CA" noProof="0" dirty="0" err="1">
                <a:solidFill>
                  <a:srgbClr val="24446A"/>
                </a:solidFill>
              </a:rPr>
              <a:t>HZB</a:t>
            </a:r>
            <a:r>
              <a:rPr lang="en-CA" noProof="0" dirty="0">
                <a:solidFill>
                  <a:srgbClr val="24446A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9861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DD44839-1600-B230-E1D7-058C59EFB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244D4B-2617-3410-9177-FD74F57E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A70552-516C-6F77-A7AE-16961BC36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16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62FBE03-67B2-193D-0EE7-F0D1DFFD61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0060" y="1681438"/>
            <a:ext cx="6123189" cy="774571"/>
          </a:xfrm>
        </p:spPr>
        <p:txBody>
          <a:bodyPr/>
          <a:lstStyle/>
          <a:p>
            <a:r>
              <a:rPr lang="en-US" dirty="0">
                <a:solidFill>
                  <a:srgbClr val="24446A"/>
                </a:solidFill>
              </a:rPr>
              <a:t>A fully automated test stand developed and provided</a:t>
            </a:r>
          </a:p>
          <a:p>
            <a:r>
              <a:rPr lang="en-US" dirty="0">
                <a:solidFill>
                  <a:srgbClr val="24446A"/>
                </a:solidFill>
              </a:rPr>
              <a:t>by DESY to check possible production errors.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0C68535-9BFB-3471-5EB2-CA5321AE3E68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55365" y="2605298"/>
            <a:ext cx="5181600" cy="383562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4446A"/>
                </a:solidFill>
              </a:rPr>
              <a:t>Measure: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24446A"/>
                </a:solidFill>
              </a:rPr>
              <a:t>individual mezzanines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24446A"/>
                </a:solidFill>
              </a:rPr>
              <a:t>    (DC/DC mezz., RF mezz., ...)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24446A"/>
                </a:solidFill>
              </a:rPr>
              <a:t>A fully assembled module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4446A"/>
                </a:solidFill>
              </a:rPr>
              <a:t>Test: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24446A"/>
                </a:solidFill>
              </a:rPr>
              <a:t>CLK frequency [1 MHz to 500 MHz]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24446A"/>
                </a:solidFill>
              </a:rPr>
              <a:t>LO, REF and calibration signals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24446A"/>
                </a:solidFill>
              </a:rPr>
              <a:t>    [1 MHz to 6 GHz]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E1E0555-00EB-06AD-7967-73EE733CD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080"/>
            <a:ext cx="8432968" cy="477054"/>
          </a:xfrm>
        </p:spPr>
        <p:txBody>
          <a:bodyPr/>
          <a:lstStyle/>
          <a:p>
            <a:r>
              <a:rPr lang="de-DE" dirty="0" err="1"/>
              <a:t>D</a:t>
            </a:r>
            <a:r>
              <a:rPr lang="de-DE" cap="none" dirty="0" err="1"/>
              <a:t>e</a:t>
            </a:r>
            <a:r>
              <a:rPr lang="de-DE" dirty="0" err="1"/>
              <a:t>RTM</a:t>
            </a:r>
            <a:r>
              <a:rPr lang="de-DE" dirty="0"/>
              <a:t>-LOG Test-Stand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253BF71A-95C8-9ACE-E962-E9BDDDC6229C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19890" r="5324" b="12362"/>
          <a:stretch/>
        </p:blipFill>
        <p:spPr>
          <a:xfrm rot="5400000">
            <a:off x="8114975" y="2432813"/>
            <a:ext cx="4649771" cy="2743199"/>
          </a:xfrm>
          <a:prstGeom prst="rect">
            <a:avLst/>
          </a:prstGeom>
        </p:spPr>
      </p:pic>
      <p:grpSp>
        <p:nvGrpSpPr>
          <p:cNvPr id="11" name="Group 6">
            <a:extLst>
              <a:ext uri="{FF2B5EF4-FFF2-40B4-BE49-F238E27FC236}">
                <a16:creationId xmlns:a16="http://schemas.microsoft.com/office/drawing/2014/main" id="{1DEE3A99-54D9-7118-1B17-B12272E81A68}"/>
              </a:ext>
            </a:extLst>
          </p:cNvPr>
          <p:cNvGrpSpPr/>
          <p:nvPr/>
        </p:nvGrpSpPr>
        <p:grpSpPr>
          <a:xfrm>
            <a:off x="6482982" y="1543027"/>
            <a:ext cx="2383648" cy="2463568"/>
            <a:chOff x="8259648" y="1704500"/>
            <a:chExt cx="1277302" cy="1408402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543B7645-EDF4-8A64-9F4A-BD2035AAB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9648" y="1704500"/>
              <a:ext cx="1087562" cy="1214585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771602E9-B11A-5E0D-2BEC-B4DC109CC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9264" y="1780655"/>
              <a:ext cx="1087562" cy="1214585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42560883-1A9D-2195-EA6A-BAD54D29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9388" y="1898317"/>
              <a:ext cx="1087562" cy="1214585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  <p:pic>
        <p:nvPicPr>
          <p:cNvPr id="15" name="Picture 5">
            <a:extLst>
              <a:ext uri="{FF2B5EF4-FFF2-40B4-BE49-F238E27FC236}">
                <a16:creationId xmlns:a16="http://schemas.microsoft.com/office/drawing/2014/main" id="{8C8757A2-6132-4DE0-881C-8D3F3564EC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t="15405" r="22583" b="17327"/>
          <a:stretch/>
        </p:blipFill>
        <p:spPr>
          <a:xfrm rot="16200000">
            <a:off x="7242973" y="4702740"/>
            <a:ext cx="1880577" cy="13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36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116B10-FD95-FE95-5C57-18982A407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8B6EE9-E6B4-BFD0-E39A-A068CE25B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98A95-0C8B-398C-48FB-918118587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17</a:t>
            </a:fld>
            <a:endParaRPr lang="de-DE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D0BF5F7-F70B-F9CF-B1AC-E9B175535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</a:t>
            </a:r>
            <a:r>
              <a:rPr lang="de-DE" cap="none" dirty="0"/>
              <a:t>e</a:t>
            </a:r>
            <a:r>
              <a:rPr lang="de-DE" dirty="0"/>
              <a:t>RTM-LOG</a:t>
            </a:r>
            <a:endParaRPr lang="en-CA" dirty="0"/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EDF24928-2ADD-6E48-7591-6A0166AB747C}"/>
              </a:ext>
            </a:extLst>
          </p:cNvPr>
          <p:cNvSpPr txBox="1">
            <a:spLocks/>
          </p:cNvSpPr>
          <p:nvPr/>
        </p:nvSpPr>
        <p:spPr>
          <a:xfrm>
            <a:off x="795986" y="2320533"/>
            <a:ext cx="10557814" cy="3831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B4E1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B4E1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B4E1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B4E1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B4E1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Available Options</a:t>
            </a:r>
            <a:r>
              <a:rPr lang="en-US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: </a:t>
            </a:r>
            <a:r>
              <a:rPr lang="en-CA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DeRTM-LOG 1.3 GHz and 1.5 GHz</a:t>
            </a:r>
          </a:p>
          <a:p>
            <a:pPr marL="0" indent="0">
              <a:buNone/>
            </a:pPr>
            <a:endParaRPr lang="en-CA" b="1" dirty="0">
              <a:solidFill>
                <a:srgbClr val="24446A"/>
              </a:solidFill>
              <a:latin typeface="Arial" charset="0"/>
              <a:ea typeface="Batang" pitchFamily="18" charset="-127"/>
            </a:endParaRPr>
          </a:p>
          <a:p>
            <a:pPr marL="0" indent="0">
              <a:buNone/>
            </a:pPr>
            <a:r>
              <a:rPr lang="en-CA" b="1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Further developments by DESY</a:t>
            </a:r>
            <a:r>
              <a:rPr lang="en-CA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 with new architecture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Cover various LO and CLK generation scenarios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Cover more REF frequencies applications</a:t>
            </a:r>
            <a:endParaRPr lang="en-CA" dirty="0">
              <a:solidFill>
                <a:srgbClr val="24446A"/>
              </a:solidFill>
              <a:latin typeface="Arial" charset="0"/>
              <a:ea typeface="Batang" pitchFamily="18" charset="-127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Residual phase noise of the LO and CLK generation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≤ -165 dBc/Hz white noise </a:t>
            </a:r>
            <a:r>
              <a:rPr lang="en-US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	</a:t>
            </a:r>
            <a:endParaRPr lang="en-CA" dirty="0">
              <a:solidFill>
                <a:srgbClr val="24446A"/>
              </a:solidFill>
              <a:latin typeface="Arial" charset="0"/>
              <a:ea typeface="Batang" pitchFamily="18" charset="-127"/>
            </a:endParaRPr>
          </a:p>
          <a:p>
            <a:endParaRPr lang="de-DE" sz="1400" dirty="0">
              <a:solidFill>
                <a:srgbClr val="24446A"/>
              </a:solidFill>
            </a:endParaRP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B5E094E0-BDE7-8F51-CDBB-1298C5734E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1400" y="1504429"/>
            <a:ext cx="6686550" cy="400110"/>
          </a:xfrm>
        </p:spPr>
        <p:txBody>
          <a:bodyPr/>
          <a:lstStyle/>
          <a:p>
            <a:r>
              <a:rPr lang="en-CA" noProof="0" dirty="0">
                <a:solidFill>
                  <a:srgbClr val="24446A"/>
                </a:solidFill>
              </a:rPr>
              <a:t>Production and Future Development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9CC7919-720A-CC1D-A202-49E7E3DA32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75" y="2678546"/>
            <a:ext cx="4435434" cy="18744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A1BF60-D4D4-683C-14AB-3499FEF69000}"/>
              </a:ext>
            </a:extLst>
          </p:cNvPr>
          <p:cNvSpPr txBox="1"/>
          <p:nvPr/>
        </p:nvSpPr>
        <p:spPr>
          <a:xfrm>
            <a:off x="866775" y="5751794"/>
            <a:ext cx="88198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We provide DeRTM-LOG for your frequency application</a:t>
            </a:r>
            <a:r>
              <a:rPr lang="en-CA" sz="20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.</a:t>
            </a:r>
            <a:endParaRPr lang="en-US" sz="2000" dirty="0">
              <a:solidFill>
                <a:srgbClr val="244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64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0DDC2F-E709-19F6-0887-C93B2FC4E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70A66-D233-5ADD-8420-987F630A0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C01DD-CFCE-0AEE-40E5-E79024F64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18</a:t>
            </a:fld>
            <a:endParaRPr lang="de-DE" dirty="0"/>
          </a:p>
        </p:txBody>
      </p:sp>
      <p:sp>
        <p:nvSpPr>
          <p:cNvPr id="10" name="Titel 8">
            <a:extLst>
              <a:ext uri="{FF2B5EF4-FFF2-40B4-BE49-F238E27FC236}">
                <a16:creationId xmlns:a16="http://schemas.microsoft.com/office/drawing/2014/main" id="{68467DD9-D1CE-82AE-C081-29C8150415B6}"/>
              </a:ext>
            </a:extLst>
          </p:cNvPr>
          <p:cNvSpPr txBox="1">
            <a:spLocks/>
          </p:cNvSpPr>
          <p:nvPr/>
        </p:nvSpPr>
        <p:spPr>
          <a:xfrm>
            <a:off x="990600" y="569480"/>
            <a:ext cx="8432968" cy="4770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kern="1200" cap="all" baseline="0">
                <a:solidFill>
                  <a:srgbClr val="DB4E1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X-Band Middleware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8A8C74-923D-42FB-0EED-C931454ACC3B}"/>
              </a:ext>
            </a:extLst>
          </p:cNvPr>
          <p:cNvGrpSpPr/>
          <p:nvPr/>
        </p:nvGrpSpPr>
        <p:grpSpPr>
          <a:xfrm>
            <a:off x="2357475" y="1622086"/>
            <a:ext cx="7778812" cy="3112744"/>
            <a:chOff x="-82612" y="1371256"/>
            <a:chExt cx="7778812" cy="3112744"/>
          </a:xfrm>
        </p:grpSpPr>
        <p:sp>
          <p:nvSpPr>
            <p:cNvPr id="18" name="Rectangle: Rounded Corners 1">
              <a:extLst>
                <a:ext uri="{FF2B5EF4-FFF2-40B4-BE49-F238E27FC236}">
                  <a16:creationId xmlns:a16="http://schemas.microsoft.com/office/drawing/2014/main" id="{1F4F71E6-5C7E-2F71-3E7D-95DB8EC219BA}"/>
                </a:ext>
              </a:extLst>
            </p:cNvPr>
            <p:cNvSpPr/>
            <p:nvPr/>
          </p:nvSpPr>
          <p:spPr>
            <a:xfrm>
              <a:off x="-82612" y="1371256"/>
              <a:ext cx="7778812" cy="59424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4446A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12 GHz </a:t>
              </a:r>
            </a:p>
            <a:p>
              <a:pPr algn="ctr"/>
              <a:r>
                <a:rPr lang="en-US" sz="1600" dirty="0">
                  <a:solidFill>
                    <a:srgbClr val="24446A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new cavity Polarizable X-band Transverse Deflecting Structure (PolariX TDS)</a:t>
              </a:r>
              <a:endParaRPr lang="en-US" sz="1600" dirty="0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Rounded Corners 2">
              <a:extLst>
                <a:ext uri="{FF2B5EF4-FFF2-40B4-BE49-F238E27FC236}">
                  <a16:creationId xmlns:a16="http://schemas.microsoft.com/office/drawing/2014/main" id="{8AD8B67C-3D87-E979-819F-C709B663DD23}"/>
                </a:ext>
              </a:extLst>
            </p:cNvPr>
            <p:cNvSpPr/>
            <p:nvPr/>
          </p:nvSpPr>
          <p:spPr>
            <a:xfrm>
              <a:off x="243124" y="2437401"/>
              <a:ext cx="6676552" cy="1080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rgbClr val="152B54"/>
                  </a:solidFill>
                  <a:latin typeface="Arial" charset="0"/>
                  <a:ea typeface="Batang" pitchFamily="18" charset="-127"/>
                  <a:cs typeface="Arial" panose="020B0604020202020204" pitchFamily="34" charset="0"/>
                </a:rPr>
                <a:t>X-Band Middleware</a:t>
              </a:r>
            </a:p>
            <a:p>
              <a:pPr marL="285750" indent="-285750">
                <a:buClr>
                  <a:srgbClr val="DB4E12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152B54"/>
                  </a:solidFill>
                  <a:latin typeface="Arial" charset="0"/>
                  <a:ea typeface="Batang" pitchFamily="18" charset="-127"/>
                  <a:cs typeface="Arial" panose="020B0604020202020204" pitchFamily="34" charset="0"/>
                </a:rPr>
                <a:t>X-band Local Oscillator Generation Module (XLOGM)</a:t>
              </a:r>
            </a:p>
            <a:p>
              <a:pPr marL="285750" indent="-285750">
                <a:buClr>
                  <a:srgbClr val="DB4E12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rgbClr val="152B54"/>
                  </a:solidFill>
                  <a:latin typeface="Arial" charset="0"/>
                  <a:ea typeface="Batang" pitchFamily="18" charset="-127"/>
                  <a:cs typeface="Arial" panose="020B0604020202020204" pitchFamily="34" charset="0"/>
                </a:rPr>
                <a:t>X-band Downconverter Module and Upconverter (XDWCM_UPC)</a:t>
              </a:r>
              <a:endParaRPr lang="en-US" sz="1600" dirty="0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: Rounded Corners 3">
              <a:extLst>
                <a:ext uri="{FF2B5EF4-FFF2-40B4-BE49-F238E27FC236}">
                  <a16:creationId xmlns:a16="http://schemas.microsoft.com/office/drawing/2014/main" id="{97C3708B-D8F5-28DC-C467-15CB8E7E225D}"/>
                </a:ext>
              </a:extLst>
            </p:cNvPr>
            <p:cNvSpPr/>
            <p:nvPr/>
          </p:nvSpPr>
          <p:spPr>
            <a:xfrm>
              <a:off x="2019418" y="4036301"/>
              <a:ext cx="3230525" cy="44769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4446A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existing 3 GHz RF frontend</a:t>
              </a:r>
              <a:endParaRPr lang="en-US" sz="1600" dirty="0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Arrow: Up-Down 22">
              <a:extLst>
                <a:ext uri="{FF2B5EF4-FFF2-40B4-BE49-F238E27FC236}">
                  <a16:creationId xmlns:a16="http://schemas.microsoft.com/office/drawing/2014/main" id="{834D971D-A785-CCD8-7474-F72C0D4504D0}"/>
                </a:ext>
              </a:extLst>
            </p:cNvPr>
            <p:cNvSpPr/>
            <p:nvPr/>
          </p:nvSpPr>
          <p:spPr>
            <a:xfrm>
              <a:off x="3459948" y="1965000"/>
              <a:ext cx="242903" cy="472901"/>
            </a:xfrm>
            <a:prstGeom prst="upDownArrow">
              <a:avLst/>
            </a:prstGeom>
            <a:solidFill>
              <a:srgbClr val="1D2C52"/>
            </a:solidFill>
            <a:ln>
              <a:solidFill>
                <a:srgbClr val="1D2C5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4" name="Arrow: Up-Down 23">
              <a:extLst>
                <a:ext uri="{FF2B5EF4-FFF2-40B4-BE49-F238E27FC236}">
                  <a16:creationId xmlns:a16="http://schemas.microsoft.com/office/drawing/2014/main" id="{AB3BE192-0506-5188-0536-D73A499648A4}"/>
                </a:ext>
              </a:extLst>
            </p:cNvPr>
            <p:cNvSpPr/>
            <p:nvPr/>
          </p:nvSpPr>
          <p:spPr>
            <a:xfrm>
              <a:off x="3432944" y="3516402"/>
              <a:ext cx="242903" cy="472901"/>
            </a:xfrm>
            <a:prstGeom prst="upDownArrow">
              <a:avLst/>
            </a:prstGeom>
            <a:solidFill>
              <a:srgbClr val="1D2C52"/>
            </a:solidFill>
            <a:ln>
              <a:solidFill>
                <a:srgbClr val="1D2C5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8FB5C60-E313-ACFD-0B56-F2E44B7E739D}"/>
              </a:ext>
            </a:extLst>
          </p:cNvPr>
          <p:cNvSpPr txBox="1"/>
          <p:nvPr/>
        </p:nvSpPr>
        <p:spPr>
          <a:xfrm>
            <a:off x="1709035" y="5539723"/>
            <a:ext cx="67437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noProof="0" dirty="0">
                <a:solidFill>
                  <a:srgbClr val="24446A"/>
                </a:solidFill>
              </a:rPr>
              <a:t>Application for </a:t>
            </a:r>
            <a:r>
              <a:rPr lang="en-US" dirty="0" err="1">
                <a:solidFill>
                  <a:srgbClr val="24446A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PolariX</a:t>
            </a:r>
            <a:r>
              <a:rPr lang="en-US" dirty="0">
                <a:solidFill>
                  <a:srgbClr val="24446A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TDS </a:t>
            </a:r>
            <a:r>
              <a:rPr lang="en-CA" noProof="0" dirty="0">
                <a:solidFill>
                  <a:srgbClr val="24446A"/>
                </a:solidFill>
              </a:rPr>
              <a:t>in DESY.</a:t>
            </a:r>
          </a:p>
        </p:txBody>
      </p:sp>
    </p:spTree>
    <p:extLst>
      <p:ext uri="{BB962C8B-B14F-4D97-AF65-F5344CB8AC3E}">
        <p14:creationId xmlns:p14="http://schemas.microsoft.com/office/powerpoint/2010/main" val="3916635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02D23-A36D-DFFF-8ABB-B2C6B63A9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85E14F-DE9C-EB97-65F8-F517E98CB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B4395-ECB9-DDCB-172C-64CE4767C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B03F4-64B3-0E3B-9F0D-CDE2A5AE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19</a:t>
            </a:fld>
            <a:endParaRPr lang="de-DE" dirty="0"/>
          </a:p>
        </p:txBody>
      </p:sp>
      <p:sp>
        <p:nvSpPr>
          <p:cNvPr id="10" name="Titel 8">
            <a:extLst>
              <a:ext uri="{FF2B5EF4-FFF2-40B4-BE49-F238E27FC236}">
                <a16:creationId xmlns:a16="http://schemas.microsoft.com/office/drawing/2014/main" id="{F6C20065-BA6D-B46C-F823-316A753AC9FA}"/>
              </a:ext>
            </a:extLst>
          </p:cNvPr>
          <p:cNvSpPr txBox="1">
            <a:spLocks/>
          </p:cNvSpPr>
          <p:nvPr/>
        </p:nvSpPr>
        <p:spPr>
          <a:xfrm>
            <a:off x="990600" y="569480"/>
            <a:ext cx="8432968" cy="4770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kern="1200" cap="all" baseline="0">
                <a:solidFill>
                  <a:srgbClr val="DB4E1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X-Band Middleware </a:t>
            </a: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419B1CB7-E4D9-4541-10A5-E20BD7715890}"/>
              </a:ext>
            </a:extLst>
          </p:cNvPr>
          <p:cNvSpPr txBox="1"/>
          <p:nvPr/>
        </p:nvSpPr>
        <p:spPr>
          <a:xfrm>
            <a:off x="1190625" y="3300639"/>
            <a:ext cx="5854472" cy="311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864"/>
              </a:spcBef>
            </a:pPr>
            <a:r>
              <a:rPr lang="en-CA" b="1" dirty="0">
                <a:solidFill>
                  <a:srgbClr val="152B54"/>
                </a:solidFill>
                <a:latin typeface="+mj-lt"/>
                <a:ea typeface="Batang" pitchFamily="18" charset="-127"/>
              </a:rPr>
              <a:t>XDWCM_UPC</a:t>
            </a:r>
          </a:p>
          <a:p>
            <a:pPr marL="285750" indent="-285750" algn="just">
              <a:spcBef>
                <a:spcPts val="864"/>
              </a:spcBef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US" dirty="0"/>
              <a:t>7-Ch. </a:t>
            </a:r>
            <a:r>
              <a:rPr lang="en-CA" dirty="0">
                <a:solidFill>
                  <a:srgbClr val="152B54"/>
                </a:solidFill>
                <a:latin typeface="+mj-lt"/>
                <a:cs typeface="Arial" panose="020B0604020202020204" pitchFamily="34" charset="0"/>
              </a:rPr>
              <a:t>downconverter und 1 channel upconverter</a:t>
            </a:r>
          </a:p>
          <a:p>
            <a:pPr marL="285750" indent="-285750" algn="just">
              <a:spcBef>
                <a:spcPts val="864"/>
              </a:spcBef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US" dirty="0"/>
              <a:t>1-Ch. </a:t>
            </a:r>
            <a:r>
              <a:rPr lang="en-CA" dirty="0">
                <a:solidFill>
                  <a:srgbClr val="152B54"/>
                </a:solidFill>
                <a:latin typeface="+mj-lt"/>
                <a:cs typeface="Arial" panose="020B0604020202020204" pitchFamily="34" charset="0"/>
              </a:rPr>
              <a:t>LO input 9 GHz</a:t>
            </a:r>
          </a:p>
          <a:p>
            <a:pPr marL="285750" indent="-285750" algn="just">
              <a:spcBef>
                <a:spcPts val="864"/>
              </a:spcBef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US" dirty="0"/>
              <a:t>7-Ch. </a:t>
            </a:r>
            <a:r>
              <a:rPr lang="en-CA" dirty="0">
                <a:solidFill>
                  <a:srgbClr val="152B54"/>
                </a:solidFill>
                <a:latin typeface="+mj-lt"/>
                <a:cs typeface="Arial" panose="020B0604020202020204" pitchFamily="34" charset="0"/>
              </a:rPr>
              <a:t>RF input 12 GHz</a:t>
            </a:r>
          </a:p>
          <a:p>
            <a:pPr marL="285750" indent="-285750" algn="just">
              <a:spcBef>
                <a:spcPts val="864"/>
              </a:spcBef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US" dirty="0"/>
              <a:t>7-Ch. </a:t>
            </a:r>
            <a:r>
              <a:rPr lang="en-CA" dirty="0">
                <a:solidFill>
                  <a:srgbClr val="152B54"/>
                </a:solidFill>
                <a:latin typeface="+mj-lt"/>
                <a:cs typeface="Arial" panose="020B0604020202020204" pitchFamily="34" charset="0"/>
              </a:rPr>
              <a:t>IF output 3 GHz</a:t>
            </a:r>
          </a:p>
          <a:p>
            <a:pPr marL="285750" indent="-285750" algn="just">
              <a:spcBef>
                <a:spcPts val="864"/>
              </a:spcBef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US" dirty="0"/>
              <a:t>1-Ch. </a:t>
            </a:r>
            <a:r>
              <a:rPr lang="en-CA" dirty="0">
                <a:solidFill>
                  <a:srgbClr val="152B54"/>
                </a:solidFill>
                <a:latin typeface="+mj-lt"/>
                <a:cs typeface="Arial" panose="020B0604020202020204" pitchFamily="34" charset="0"/>
              </a:rPr>
              <a:t>IF input 3 GHz</a:t>
            </a:r>
          </a:p>
          <a:p>
            <a:pPr marL="285750" indent="-285750" algn="just">
              <a:spcBef>
                <a:spcPts val="864"/>
              </a:spcBef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US" dirty="0"/>
              <a:t>1-Ch. </a:t>
            </a:r>
            <a:r>
              <a:rPr lang="en-CA" dirty="0">
                <a:solidFill>
                  <a:srgbClr val="152B54"/>
                </a:solidFill>
                <a:latin typeface="+mj-lt"/>
                <a:cs typeface="Arial" panose="020B0604020202020204" pitchFamily="34" charset="0"/>
              </a:rPr>
              <a:t>RF output 12 GHz</a:t>
            </a:r>
          </a:p>
          <a:p>
            <a:pPr marL="285750" indent="-285750" algn="just">
              <a:spcBef>
                <a:spcPts val="864"/>
              </a:spcBef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152B54"/>
                </a:solidFill>
                <a:cs typeface="Arial" panose="020B0604020202020204" pitchFamily="34" charset="0"/>
              </a:rPr>
              <a:t>Dimensions [H × W × D]: 2U ×19“ × 450 mm</a:t>
            </a:r>
            <a:endParaRPr lang="en-CA" dirty="0">
              <a:solidFill>
                <a:srgbClr val="152B5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1F3D3F-E837-7CBB-FE5C-06AEAAD5E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289" y="3664474"/>
            <a:ext cx="3996557" cy="2388568"/>
          </a:xfrm>
          <a:prstGeom prst="rect">
            <a:avLst/>
          </a:prstGeom>
        </p:spPr>
      </p:pic>
      <p:sp>
        <p:nvSpPr>
          <p:cNvPr id="13" name="TextBox 27">
            <a:extLst>
              <a:ext uri="{FF2B5EF4-FFF2-40B4-BE49-F238E27FC236}">
                <a16:creationId xmlns:a16="http://schemas.microsoft.com/office/drawing/2014/main" id="{36E8077F-CA1D-A225-042F-665417AF5082}"/>
              </a:ext>
            </a:extLst>
          </p:cNvPr>
          <p:cNvSpPr txBox="1"/>
          <p:nvPr/>
        </p:nvSpPr>
        <p:spPr>
          <a:xfrm>
            <a:off x="1190625" y="1448879"/>
            <a:ext cx="12258212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1895990" algn="just">
              <a:spcBef>
                <a:spcPts val="864"/>
              </a:spcBef>
              <a:tabLst>
                <a:tab pos="1292346" algn="l"/>
                <a:tab pos="1295090" algn="l"/>
              </a:tabLst>
            </a:pPr>
            <a:r>
              <a:rPr lang="en-CA" b="1" dirty="0">
                <a:solidFill>
                  <a:srgbClr val="152B54"/>
                </a:solidFill>
                <a:latin typeface="+mj-lt"/>
                <a:ea typeface="Batang" pitchFamily="18" charset="-127"/>
              </a:rPr>
              <a:t>XLOGM</a:t>
            </a:r>
          </a:p>
          <a:p>
            <a:pPr marL="285750" indent="-285750" algn="just">
              <a:spcBef>
                <a:spcPts val="864"/>
              </a:spcBef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CA" dirty="0">
                <a:solidFill>
                  <a:srgbClr val="152B54"/>
                </a:solidFill>
                <a:latin typeface="+mj-lt"/>
                <a:cs typeface="Arial" panose="020B0604020202020204" pitchFamily="34" charset="0"/>
              </a:rPr>
              <a:t>1 REF input 3 GHz</a:t>
            </a:r>
          </a:p>
          <a:p>
            <a:pPr marL="285750" indent="-285750" algn="just">
              <a:spcBef>
                <a:spcPts val="864"/>
              </a:spcBef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US" dirty="0"/>
              <a:t>4-Ch. </a:t>
            </a:r>
            <a:r>
              <a:rPr lang="en-CA" dirty="0">
                <a:solidFill>
                  <a:srgbClr val="152B54"/>
                </a:solidFill>
                <a:latin typeface="+mj-lt"/>
                <a:cs typeface="Arial" panose="020B0604020202020204" pitchFamily="34" charset="0"/>
              </a:rPr>
              <a:t>LO output 9 GHz</a:t>
            </a:r>
          </a:p>
          <a:p>
            <a:pPr marL="285750" indent="-285750" algn="just">
              <a:spcBef>
                <a:spcPts val="864"/>
              </a:spcBef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152B54"/>
                </a:solidFill>
                <a:latin typeface="+mj-lt"/>
                <a:cs typeface="Arial" panose="020B0604020202020204" pitchFamily="34" charset="0"/>
              </a:rPr>
              <a:t>Dimensions [H × W × D]: 2U ×19“ × 450 mm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9BC4DB-F664-A9D8-B636-EE2FE17BF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172" y="1448879"/>
            <a:ext cx="3088828" cy="209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67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5733FED-2F1E-3D12-57CD-206FCD243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90700" indent="-352425" algn="l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24446A"/>
                </a:solidFill>
                <a:latin typeface="+mj-lt"/>
              </a:rPr>
              <a:t>KVG Introduction</a:t>
            </a:r>
          </a:p>
          <a:p>
            <a:pPr marL="1790700" indent="-352425" algn="l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24446A"/>
                </a:solidFill>
                <a:latin typeface="+mj-lt"/>
              </a:rPr>
              <a:t>Quartz Crystal Products</a:t>
            </a:r>
          </a:p>
          <a:p>
            <a:pPr marL="1790700" indent="-352425" algn="l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24446A"/>
                </a:solidFill>
                <a:latin typeface="+mj-lt"/>
              </a:rPr>
              <a:t>Main Oscillator with high Power and sub-fs Resolution</a:t>
            </a:r>
          </a:p>
          <a:p>
            <a:pPr marL="1790700" indent="-352425" algn="l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24446A"/>
                </a:solidFill>
                <a:latin typeface="+mj-lt"/>
              </a:rPr>
              <a:t>High Performance Local Oscillator Generation</a:t>
            </a:r>
          </a:p>
          <a:p>
            <a:pPr marL="1790700" indent="-352425" algn="l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24446A"/>
                </a:solidFill>
                <a:latin typeface="+mj-lt"/>
              </a:rPr>
              <a:t>X-Band Middleware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AA5361-35CA-0D2F-CA7B-93A9EB377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07B52F-8319-0F0E-2BB7-E5A549282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5BE332-F289-99DA-8257-5204BB360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2E4EC09-4050-A359-34A4-C65917B4B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127584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EE101-D53E-5D6A-EBE2-A8EA5199C2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noProof="0" dirty="0"/>
              <a:t>Thank</a:t>
            </a:r>
            <a:r>
              <a:rPr lang="de-DE" dirty="0"/>
              <a:t> </a:t>
            </a:r>
            <a:r>
              <a:rPr lang="en-CA" noProof="0" dirty="0"/>
              <a:t>You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505EF0-7468-7CBA-8B03-CB4E9E83ED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noProof="0" dirty="0"/>
              <a:t>For Your Attention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87217-C1F5-D797-E4ED-D6ACA9D016D5}"/>
              </a:ext>
            </a:extLst>
          </p:cNvPr>
          <p:cNvSpPr txBox="1"/>
          <p:nvPr/>
        </p:nvSpPr>
        <p:spPr>
          <a:xfrm>
            <a:off x="3333750" y="3429000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 algn="ctr" fontAlgn="auto">
              <a:lnSpc>
                <a:spcPct val="90000"/>
              </a:lnSpc>
              <a:buNone/>
            </a:pPr>
            <a:r>
              <a:rPr lang="en-CA" altLang="de-DE" sz="2000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Further questions, please contact us.</a:t>
            </a:r>
          </a:p>
          <a:p>
            <a:pPr marL="45720" indent="0" algn="ctr" fontAlgn="auto">
              <a:lnSpc>
                <a:spcPct val="90000"/>
              </a:lnSpc>
              <a:buNone/>
            </a:pPr>
            <a:endParaRPr lang="en-CA" altLang="de-DE" sz="2000" dirty="0">
              <a:solidFill>
                <a:schemeClr val="bg1"/>
              </a:solidFill>
              <a:latin typeface="Arial" charset="0"/>
              <a:ea typeface="Batang" pitchFamily="18" charset="-127"/>
            </a:endParaRPr>
          </a:p>
          <a:p>
            <a:pPr marL="45720" indent="0" algn="ctr">
              <a:buNone/>
            </a:pPr>
            <a:r>
              <a:rPr lang="en-US" altLang="zh-CN" sz="2000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Email: </a:t>
            </a:r>
            <a:r>
              <a:rPr lang="de-DE" sz="2000" dirty="0" err="1">
                <a:solidFill>
                  <a:schemeClr val="bg1"/>
                </a:solidFill>
                <a:latin typeface="Arial" charset="0"/>
                <a:ea typeface="Batang" pitchFamily="18" charset="-12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jbai@kvg-gmbh.de</a:t>
            </a:r>
            <a:endParaRPr lang="en-US" sz="2000" dirty="0">
              <a:solidFill>
                <a:schemeClr val="bg1"/>
              </a:solidFill>
              <a:latin typeface="Arial" charset="0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451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31FEEFC-9433-7F1F-66B2-D6EE2EF22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F7E0EB8-A7F8-D442-93C5-EE9A1C04F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3EFADD-08E8-77C8-A077-158B6D224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3</a:t>
            </a:fld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4078D26-FF80-1126-20C1-1C3A32849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391"/>
            <a:ext cx="8432968" cy="477054"/>
          </a:xfrm>
        </p:spPr>
        <p:txBody>
          <a:bodyPr/>
          <a:lstStyle/>
          <a:p>
            <a:r>
              <a:rPr lang="de-DE" dirty="0"/>
              <a:t>Company Facts</a:t>
            </a:r>
          </a:p>
        </p:txBody>
      </p:sp>
      <p:sp>
        <p:nvSpPr>
          <p:cNvPr id="10" name="Inhaltsplatzhalter 7">
            <a:extLst>
              <a:ext uri="{FF2B5EF4-FFF2-40B4-BE49-F238E27FC236}">
                <a16:creationId xmlns:a16="http://schemas.microsoft.com/office/drawing/2014/main" id="{A30650FD-3518-1E3B-7B1B-A7302C241A0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40782" y="1323569"/>
            <a:ext cx="7312618" cy="4858870"/>
          </a:xfrm>
        </p:spPr>
        <p:txBody>
          <a:bodyPr>
            <a:noAutofit/>
          </a:bodyPr>
          <a:lstStyle/>
          <a:p>
            <a:pPr marL="0" indent="-85725">
              <a:spcBef>
                <a:spcPct val="0"/>
              </a:spcBef>
              <a:buNone/>
            </a:pPr>
            <a:r>
              <a:rPr lang="en-CA" b="1" noProof="0" dirty="0">
                <a:solidFill>
                  <a:srgbClr val="245795"/>
                </a:solidFill>
                <a:latin typeface="Arial" charset="0"/>
              </a:rPr>
              <a:t>KVG Quartz Crystal Technology GmbH</a:t>
            </a:r>
          </a:p>
          <a:p>
            <a:pPr marL="0" indent="-85725">
              <a:spcBef>
                <a:spcPct val="0"/>
              </a:spcBef>
              <a:buNone/>
            </a:pPr>
            <a:endParaRPr lang="en-CA" b="1" noProof="0" dirty="0">
              <a:solidFill>
                <a:srgbClr val="245795"/>
              </a:solidFill>
              <a:latin typeface="Arial" charset="0"/>
            </a:endParaRPr>
          </a:p>
          <a:p>
            <a:pPr marL="0" indent="-85725">
              <a:spcBef>
                <a:spcPct val="0"/>
              </a:spcBef>
              <a:buNone/>
            </a:pPr>
            <a:r>
              <a:rPr lang="en-CA" b="1" noProof="0" dirty="0">
                <a:solidFill>
                  <a:srgbClr val="245795"/>
                </a:solidFill>
                <a:latin typeface="Arial" charset="0"/>
              </a:rPr>
              <a:t>Location / Headquarter: </a:t>
            </a:r>
            <a:r>
              <a:rPr lang="en-CA" noProof="0" dirty="0">
                <a:solidFill>
                  <a:srgbClr val="245795"/>
                </a:solidFill>
                <a:latin typeface="Arial" charset="0"/>
              </a:rPr>
              <a:t>Neckarbischofsheim, Germany</a:t>
            </a:r>
          </a:p>
          <a:p>
            <a:pPr marL="0" indent="-85725">
              <a:spcBef>
                <a:spcPct val="0"/>
              </a:spcBef>
              <a:buNone/>
            </a:pPr>
            <a:endParaRPr lang="en-CA" noProof="0" dirty="0">
              <a:solidFill>
                <a:srgbClr val="245795"/>
              </a:solidFill>
              <a:latin typeface="Arial" charset="0"/>
            </a:endParaRPr>
          </a:p>
          <a:p>
            <a:pPr marL="0" indent="-85725">
              <a:spcBef>
                <a:spcPct val="0"/>
              </a:spcBef>
              <a:buNone/>
            </a:pPr>
            <a:r>
              <a:rPr lang="en-CA" b="1" noProof="0" dirty="0">
                <a:solidFill>
                  <a:srgbClr val="245795"/>
                </a:solidFill>
                <a:latin typeface="Arial" charset="0"/>
              </a:rPr>
              <a:t>We provide</a:t>
            </a:r>
          </a:p>
          <a:p>
            <a:pPr marL="0" indent="-85725">
              <a:spcBef>
                <a:spcPct val="0"/>
              </a:spcBef>
              <a:buNone/>
            </a:pPr>
            <a:endParaRPr lang="en-CA" b="1" noProof="0" dirty="0">
              <a:solidFill>
                <a:srgbClr val="245795"/>
              </a:solidFill>
              <a:latin typeface="Arial" charset="0"/>
            </a:endParaRPr>
          </a:p>
          <a:p>
            <a:pPr marL="200025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CA" noProof="0" dirty="0">
                <a:solidFill>
                  <a:srgbClr val="245795"/>
                </a:solidFill>
                <a:latin typeface="Arial" charset="0"/>
              </a:rPr>
              <a:t>State-of-the-art frequency control products for Science &amp; Industry</a:t>
            </a:r>
          </a:p>
          <a:p>
            <a:pPr marL="0" indent="-85725">
              <a:lnSpc>
                <a:spcPct val="150000"/>
              </a:lnSpc>
              <a:spcBef>
                <a:spcPct val="0"/>
              </a:spcBef>
              <a:buNone/>
            </a:pPr>
            <a:r>
              <a:rPr lang="en-CA" noProof="0" dirty="0">
                <a:solidFill>
                  <a:srgbClr val="245795"/>
                </a:solidFill>
                <a:latin typeface="Arial" charset="0"/>
              </a:rPr>
              <a:t> e.g., crystals, oscillators, filters, specific quartz crystal products, etc. </a:t>
            </a:r>
          </a:p>
          <a:p>
            <a:pPr marL="200025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CA" noProof="0" dirty="0">
                <a:solidFill>
                  <a:srgbClr val="245795"/>
                </a:solidFill>
                <a:latin typeface="Arial" charset="0"/>
              </a:rPr>
              <a:t>Customized products, solution and excellent service </a:t>
            </a:r>
          </a:p>
          <a:p>
            <a:pPr marL="200025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CA" noProof="0" dirty="0">
                <a:solidFill>
                  <a:srgbClr val="245795"/>
                </a:solidFill>
                <a:latin typeface="Arial" charset="0"/>
              </a:rPr>
              <a:t>Certification </a:t>
            </a:r>
            <a:r>
              <a:rPr lang="en-CA" noProof="0" dirty="0" err="1">
                <a:solidFill>
                  <a:srgbClr val="245795"/>
                </a:solidFill>
                <a:latin typeface="Arial" charset="0"/>
              </a:rPr>
              <a:t>EN9100</a:t>
            </a:r>
            <a:r>
              <a:rPr lang="en-CA" noProof="0" dirty="0">
                <a:solidFill>
                  <a:srgbClr val="245795"/>
                </a:solidFill>
                <a:latin typeface="Arial" charset="0"/>
              </a:rPr>
              <a:t> and </a:t>
            </a:r>
            <a:r>
              <a:rPr lang="en-CA" noProof="0" dirty="0" err="1">
                <a:solidFill>
                  <a:srgbClr val="245795"/>
                </a:solidFill>
                <a:latin typeface="Arial" charset="0"/>
              </a:rPr>
              <a:t>ISO14001</a:t>
            </a:r>
            <a:r>
              <a:rPr lang="en-CA" noProof="0" dirty="0">
                <a:solidFill>
                  <a:srgbClr val="245795"/>
                </a:solidFill>
                <a:latin typeface="Arial" charset="0"/>
              </a:rPr>
              <a:t> </a:t>
            </a:r>
          </a:p>
          <a:p>
            <a:pPr marL="0" indent="0">
              <a:spcBef>
                <a:spcPct val="0"/>
              </a:spcBef>
              <a:buNone/>
            </a:pPr>
            <a:endParaRPr lang="en-CA" noProof="0" dirty="0">
              <a:solidFill>
                <a:srgbClr val="245795"/>
              </a:solidFill>
              <a:latin typeface="Arial" charset="0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236FFD7-F820-E682-3FE7-737A91C0AC6A}"/>
              </a:ext>
            </a:extLst>
          </p:cNvPr>
          <p:cNvGrpSpPr/>
          <p:nvPr/>
        </p:nvGrpSpPr>
        <p:grpSpPr>
          <a:xfrm>
            <a:off x="8153400" y="940520"/>
            <a:ext cx="2268070" cy="2943990"/>
            <a:chOff x="6393160" y="1052736"/>
            <a:chExt cx="2074109" cy="2780928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EC8A8A50-7C97-65B4-BAFB-4B271F755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3160" y="1052736"/>
              <a:ext cx="2074109" cy="2780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Grafik 12" descr="Wasser">
              <a:extLst>
                <a:ext uri="{FF2B5EF4-FFF2-40B4-BE49-F238E27FC236}">
                  <a16:creationId xmlns:a16="http://schemas.microsoft.com/office/drawing/2014/main" id="{1143D49F-91A0-B6D3-7504-C3CD1C55E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6731667" y="2374907"/>
              <a:ext cx="619130" cy="754766"/>
            </a:xfrm>
            <a:prstGeom prst="rect">
              <a:avLst/>
            </a:prstGeom>
          </p:spPr>
        </p:pic>
      </p:grpSp>
      <p:pic>
        <p:nvPicPr>
          <p:cNvPr id="14" name="Grafik 4">
            <a:extLst>
              <a:ext uri="{FF2B5EF4-FFF2-40B4-BE49-F238E27FC236}">
                <a16:creationId xmlns:a16="http://schemas.microsoft.com/office/drawing/2014/main" id="{AF8E234E-A931-9DD7-440F-052606810D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3859" y="3142346"/>
            <a:ext cx="4977843" cy="335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>
            <a:extLst>
              <a:ext uri="{FF2B5EF4-FFF2-40B4-BE49-F238E27FC236}">
                <a16:creationId xmlns:a16="http://schemas.microsoft.com/office/drawing/2014/main" id="{EC3C4C43-5EA9-2AC5-D6AF-4D28652F2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428" y="4542926"/>
            <a:ext cx="1300829" cy="1851095"/>
          </a:xfrm>
          <a:prstGeom prst="rect">
            <a:avLst/>
          </a:prstGeom>
        </p:spPr>
      </p:pic>
      <p:pic>
        <p:nvPicPr>
          <p:cNvPr id="6" name="Grafik 12">
            <a:extLst>
              <a:ext uri="{FF2B5EF4-FFF2-40B4-BE49-F238E27FC236}">
                <a16:creationId xmlns:a16="http://schemas.microsoft.com/office/drawing/2014/main" id="{8C9B4A4C-82D4-5321-F742-556074DA8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0359" y="4485602"/>
            <a:ext cx="1301966" cy="185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54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C1A3BCB-BE41-D0FA-3352-D5D2A1AF8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74BA98B-66FF-A757-7C68-666471E61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002305-A3F3-E427-6BF2-2211FF345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4</a:t>
            </a:fld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59087BC-C353-EC57-8975-61FE52E2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Company Timeline</a:t>
            </a:r>
          </a:p>
        </p:txBody>
      </p:sp>
      <p:sp>
        <p:nvSpPr>
          <p:cNvPr id="10" name="Inhaltsplatzhalter 7">
            <a:extLst>
              <a:ext uri="{FF2B5EF4-FFF2-40B4-BE49-F238E27FC236}">
                <a16:creationId xmlns:a16="http://schemas.microsoft.com/office/drawing/2014/main" id="{65300FCA-5590-446A-F9AD-7E46825A1A3A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5325949" y="1470213"/>
            <a:ext cx="6683232" cy="5199259"/>
          </a:xfrm>
        </p:spPr>
        <p:txBody>
          <a:bodyPr wrap="square">
            <a:normAutofit fontScale="85000" lnSpcReduction="20000"/>
          </a:bodyPr>
          <a:lstStyle/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en-GB" altLang="de-DE" sz="1800" b="1" dirty="0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1946: 	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KVG was founded by Kurt </a:t>
            </a:r>
            <a:r>
              <a:rPr lang="en-GB" altLang="de-DE" sz="1800" dirty="0" err="1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Klingsporn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 as “</a:t>
            </a:r>
            <a:r>
              <a:rPr lang="en-GB" altLang="de-DE" sz="1800" dirty="0" err="1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Kristallverarbeitung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 	</a:t>
            </a:r>
            <a:r>
              <a:rPr lang="en-GB" altLang="de-DE" sz="1800" dirty="0" err="1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Neckarbischofsheim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”</a:t>
            </a: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en-GB" altLang="de-DE" sz="1800" b="1" dirty="0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1964: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 	Start of Production of Crystal Filters</a:t>
            </a: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en-GB" altLang="de-DE" sz="1800" b="1" dirty="0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1983: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 	Manufacturing of Sensor Crystals</a:t>
            </a: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en-GB" altLang="de-DE" sz="1800" b="1" dirty="0">
                <a:solidFill>
                  <a:schemeClr val="accent1"/>
                </a:solidFill>
                <a:latin typeface="Arial" charset="0"/>
              </a:rPr>
              <a:t>1984: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</a:rPr>
              <a:t> 	First supplier for NMT- Base stations, Crystal filters and OCXO. </a:t>
            </a: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en-GB" altLang="de-DE" sz="1800" b="1" dirty="0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1986: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 	Surface Mount Technology (SMT) for Filters and Oscillators</a:t>
            </a: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en-GB" altLang="de-DE" sz="1800" b="1" dirty="0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1990: 	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First supplier to Nokia Corporation and Alcatel of OCXO’s for 	GSM-Base stations</a:t>
            </a: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en-GB" altLang="de-DE" sz="1800" b="1" dirty="0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1995: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  <a:cs typeface="Times New Roman" pitchFamily="18" charset="0"/>
              </a:rPr>
              <a:t> 	Introduction of  IM HFF Crystals</a:t>
            </a: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en-GB" altLang="de-DE" sz="1800" b="1" dirty="0">
                <a:solidFill>
                  <a:schemeClr val="accent1"/>
                </a:solidFill>
                <a:latin typeface="Arial" charset="0"/>
              </a:rPr>
              <a:t>1997: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</a:rPr>
              <a:t> 	Main supplier for Pager Crystals to customer Motorola</a:t>
            </a: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en-GB" altLang="de-DE" sz="1800" b="1" dirty="0">
                <a:solidFill>
                  <a:schemeClr val="accent1"/>
                </a:solidFill>
                <a:latin typeface="Arial" charset="0"/>
              </a:rPr>
              <a:t>1998: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</a:rPr>
              <a:t> 	Implementation of ASIC Technology for TCXOs</a:t>
            </a: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en-GB" altLang="de-DE" sz="1800" b="1" dirty="0">
                <a:solidFill>
                  <a:schemeClr val="accent1"/>
                </a:solidFill>
                <a:latin typeface="Arial" charset="0"/>
              </a:rPr>
              <a:t>2002: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</a:rPr>
              <a:t> 	private owned “KVG Quartz Crystal Technology GmbH”</a:t>
            </a: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en-GB" altLang="de-DE" sz="1800" b="1" dirty="0">
                <a:solidFill>
                  <a:schemeClr val="accent1"/>
                </a:solidFill>
                <a:latin typeface="Arial" charset="0"/>
              </a:rPr>
              <a:t>2005: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</a:rPr>
              <a:t> 	Low Phase Noise OCXOs and RF TCXOs</a:t>
            </a: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en-GB" altLang="de-DE" sz="1800" b="1" dirty="0">
                <a:solidFill>
                  <a:schemeClr val="accent1"/>
                </a:solidFill>
                <a:latin typeface="Arial" charset="0"/>
              </a:rPr>
              <a:t>2010: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</a:rPr>
              <a:t> 	Low G-Sensitivity OCXOs</a:t>
            </a: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en-GB" altLang="de-DE" sz="1800" b="1" dirty="0">
                <a:solidFill>
                  <a:schemeClr val="accent1"/>
                </a:solidFill>
                <a:latin typeface="Arial" charset="0"/>
              </a:rPr>
              <a:t>2014: 	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</a:rPr>
              <a:t>Introduction of mechanical damped OCXO modules</a:t>
            </a: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en-GB" altLang="de-DE" sz="1800" b="1" dirty="0">
                <a:solidFill>
                  <a:schemeClr val="accent1"/>
                </a:solidFill>
                <a:latin typeface="Arial" charset="0"/>
              </a:rPr>
              <a:t>2015: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</a:rPr>
              <a:t> 	Ultra low Phase Noise RF-OCXO and very low G-Sensitivity 	OCXO</a:t>
            </a: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de-DE" altLang="de-DE" sz="1800" b="1" dirty="0">
                <a:solidFill>
                  <a:schemeClr val="accent1"/>
                </a:solidFill>
                <a:latin typeface="Arial" charset="0"/>
              </a:rPr>
              <a:t>2016:</a:t>
            </a:r>
            <a:r>
              <a:rPr lang="de-DE" altLang="de-DE" sz="1800" dirty="0">
                <a:solidFill>
                  <a:schemeClr val="accent1"/>
                </a:solidFill>
                <a:latin typeface="Arial" charset="0"/>
              </a:rPr>
              <a:t> 	EN9100 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</a:rPr>
              <a:t>certification</a:t>
            </a:r>
            <a:endParaRPr lang="de-DE" altLang="de-DE" sz="1800" b="1" dirty="0">
              <a:solidFill>
                <a:schemeClr val="accent1"/>
              </a:solidFill>
              <a:latin typeface="Arial" charset="0"/>
            </a:endParaRP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de-DE" altLang="de-DE" sz="1800" b="1" dirty="0">
                <a:solidFill>
                  <a:schemeClr val="accent1"/>
                </a:solidFill>
                <a:latin typeface="Arial" charset="0"/>
              </a:rPr>
              <a:t>2017: 	</a:t>
            </a:r>
            <a:r>
              <a:rPr lang="de-DE" altLang="de-DE" sz="1800" dirty="0">
                <a:solidFill>
                  <a:schemeClr val="accent1"/>
                </a:solidFill>
                <a:latin typeface="Arial" charset="0"/>
              </a:rPr>
              <a:t>PLL-OCXO Module 10/100 MHz</a:t>
            </a: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de-DE" altLang="de-DE" sz="1800" b="1" dirty="0">
                <a:solidFill>
                  <a:schemeClr val="accent1"/>
                </a:solidFill>
                <a:latin typeface="Arial" charset="0"/>
              </a:rPr>
              <a:t>2019: 	</a:t>
            </a:r>
            <a:r>
              <a:rPr lang="de-DE" altLang="de-DE" sz="1800" dirty="0" err="1">
                <a:solidFill>
                  <a:schemeClr val="accent1"/>
                </a:solidFill>
                <a:latin typeface="Arial" charset="0"/>
              </a:rPr>
              <a:t>Frequency</a:t>
            </a:r>
            <a:r>
              <a:rPr lang="de-DE" altLang="de-DE" sz="1800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de-DE" altLang="de-DE" sz="1800" dirty="0" err="1">
                <a:solidFill>
                  <a:schemeClr val="accent1"/>
                </a:solidFill>
                <a:latin typeface="Arial" charset="0"/>
              </a:rPr>
              <a:t>sources</a:t>
            </a:r>
            <a:r>
              <a:rPr lang="de-DE" altLang="de-DE" sz="1800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GB" altLang="de-DE" sz="1800" dirty="0">
                <a:solidFill>
                  <a:schemeClr val="accent1"/>
                </a:solidFill>
                <a:latin typeface="Arial" charset="0"/>
              </a:rPr>
              <a:t>up</a:t>
            </a:r>
            <a:r>
              <a:rPr lang="de-DE" altLang="de-DE" sz="1800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de-DE" altLang="de-DE" sz="1800" dirty="0" err="1">
                <a:solidFill>
                  <a:schemeClr val="accent1"/>
                </a:solidFill>
                <a:latin typeface="Arial" charset="0"/>
              </a:rPr>
              <a:t>to</a:t>
            </a:r>
            <a:r>
              <a:rPr lang="de-DE" altLang="de-DE" sz="1800" dirty="0">
                <a:solidFill>
                  <a:schemeClr val="accent1"/>
                </a:solidFill>
                <a:latin typeface="Arial" charset="0"/>
              </a:rPr>
              <a:t> 10 GHz</a:t>
            </a: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en-US" sz="1800" b="1" dirty="0">
                <a:solidFill>
                  <a:schemeClr val="bg1"/>
                </a:solidFill>
                <a:highlight>
                  <a:srgbClr val="DB4E12"/>
                </a:highlight>
                <a:latin typeface="Arial" charset="0"/>
              </a:rPr>
              <a:t>2022:</a:t>
            </a:r>
            <a:r>
              <a:rPr lang="en-US" sz="1800" dirty="0">
                <a:solidFill>
                  <a:schemeClr val="bg1"/>
                </a:solidFill>
                <a:highlight>
                  <a:srgbClr val="DB4E12"/>
                </a:highlight>
                <a:latin typeface="Arial" charset="0"/>
              </a:rPr>
              <a:t> 	</a:t>
            </a:r>
            <a:r>
              <a:rPr lang="en-US" sz="1800" b="0" i="0" dirty="0">
                <a:solidFill>
                  <a:schemeClr val="bg1"/>
                </a:solidFill>
                <a:effectLst/>
                <a:highlight>
                  <a:srgbClr val="DB4E12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Research cooperation with DESY for precision timing &amp; advanced 	RF solutions for particle accelerators</a:t>
            </a:r>
          </a:p>
          <a:p>
            <a:pPr marL="0" indent="0" fontAlgn="auto">
              <a:lnSpc>
                <a:spcPct val="90000"/>
              </a:lnSpc>
              <a:spcBef>
                <a:spcPct val="30000"/>
              </a:spcBef>
              <a:buNone/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2024:</a:t>
            </a: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1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Research cooperation with </a:t>
            </a:r>
            <a:r>
              <a:rPr lang="en-US" sz="1800" b="0" i="0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PTB</a:t>
            </a:r>
            <a:r>
              <a:rPr lang="en-US" sz="1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Braunschweig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2D850C96-124C-0D89-86B7-F38BD58566E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509" y="1501059"/>
            <a:ext cx="2524032" cy="242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Bildplatzhalter 19">
            <a:extLst>
              <a:ext uri="{FF2B5EF4-FFF2-40B4-BE49-F238E27FC236}">
                <a16:creationId xmlns:a16="http://schemas.microsoft.com/office/drawing/2014/main" id="{E9DEEBDF-7AF0-547D-2C2E-3221EAE488B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1484" y="3995876"/>
            <a:ext cx="2743200" cy="2323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platzhalter 8">
            <a:extLst>
              <a:ext uri="{FF2B5EF4-FFF2-40B4-BE49-F238E27FC236}">
                <a16:creationId xmlns:a16="http://schemas.microsoft.com/office/drawing/2014/main" id="{D581B54A-36A9-F16B-033B-A2663CB2B5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172" y="4498779"/>
            <a:ext cx="1714690" cy="16495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F5A202C-2C26-70B9-061C-2B576F5025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390" y="2519236"/>
            <a:ext cx="1793916" cy="179391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9ACDF4E-D0E2-D3EB-82B1-1D482E6DB18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003" y="1470213"/>
            <a:ext cx="1550484" cy="154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65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6">
            <a:extLst>
              <a:ext uri="{FF2B5EF4-FFF2-40B4-BE49-F238E27FC236}">
                <a16:creationId xmlns:a16="http://schemas.microsoft.com/office/drawing/2014/main" id="{1D0C5F7D-8F6C-C639-A5AF-8567C58BC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448" y="3275969"/>
            <a:ext cx="6118070" cy="320198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D4C67-6B32-1ACE-5E00-89869732F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0C88EE-6923-B6EF-0F71-AACACD1D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F4E02-9937-4AD4-400C-032D1D54A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5</a:t>
            </a:fld>
            <a:endParaRPr lang="de-D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5CE26DF-30D2-DC13-991D-617065D3F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080"/>
            <a:ext cx="8432968" cy="477054"/>
          </a:xfrm>
        </p:spPr>
        <p:txBody>
          <a:bodyPr/>
          <a:lstStyle/>
          <a:p>
            <a:r>
              <a:rPr lang="en-CA" dirty="0"/>
              <a:t>Quartz Crystal Products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65C9FB5-65FF-9260-B72E-8E032E9FFF9E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1" y="333484"/>
            <a:ext cx="9912089" cy="534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90000"/>
              </a:lnSpc>
              <a:buNone/>
            </a:pPr>
            <a:endParaRPr lang="de-DE" altLang="de-DE" sz="2800" b="1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</p:txBody>
      </p:sp>
      <p:sp>
        <p:nvSpPr>
          <p:cNvPr id="8" name="Rectangle 1027">
            <a:extLst>
              <a:ext uri="{FF2B5EF4-FFF2-40B4-BE49-F238E27FC236}">
                <a16:creationId xmlns:a16="http://schemas.microsoft.com/office/drawing/2014/main" id="{2CE6F3FD-E4BB-B874-665F-43B4BBB147DF}"/>
              </a:ext>
            </a:extLst>
          </p:cNvPr>
          <p:cNvSpPr txBox="1">
            <a:spLocks noChangeArrowheads="1"/>
          </p:cNvSpPr>
          <p:nvPr/>
        </p:nvSpPr>
        <p:spPr>
          <a:xfrm>
            <a:off x="578813" y="1544991"/>
            <a:ext cx="5064453" cy="360040"/>
          </a:xfrm>
          <a:prstGeom prst="rect">
            <a:avLst/>
          </a:prstGeom>
          <a:solidFill>
            <a:srgbClr val="1D2C52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de-DE" altLang="de-DE" sz="18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Ultra-</a:t>
            </a:r>
            <a:r>
              <a:rPr lang="en-US" altLang="de-DE" sz="18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low</a:t>
            </a:r>
            <a:r>
              <a:rPr lang="de-DE" altLang="de-DE" sz="18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 Phase Noise </a:t>
            </a:r>
            <a:r>
              <a:rPr lang="de-DE" altLang="de-DE" sz="1800" b="1" dirty="0" err="1">
                <a:solidFill>
                  <a:schemeClr val="bg1"/>
                </a:solidFill>
                <a:latin typeface="Arial" charset="0"/>
                <a:ea typeface="Batang" pitchFamily="18" charset="-127"/>
              </a:rPr>
              <a:t>OCXO</a:t>
            </a:r>
            <a:r>
              <a:rPr lang="de-DE" altLang="de-DE" sz="18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 Series 10 MHz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012D42-B6F6-ADD6-981B-380E1CFD3140}"/>
              </a:ext>
            </a:extLst>
          </p:cNvPr>
          <p:cNvSpPr txBox="1"/>
          <p:nvPr/>
        </p:nvSpPr>
        <p:spPr>
          <a:xfrm>
            <a:off x="1008418" y="2132764"/>
            <a:ext cx="4205244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200"/>
              </a:spcAft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US" altLang="zh-TW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Case: </a:t>
            </a:r>
            <a:r>
              <a:rPr lang="en-US" altLang="zh-TW" kern="0" dirty="0" err="1">
                <a:solidFill>
                  <a:srgbClr val="245795"/>
                </a:solidFill>
                <a:latin typeface="Arial" charset="0"/>
                <a:cs typeface="Arial" charset="0"/>
              </a:rPr>
              <a:t>51x51x16</a:t>
            </a:r>
            <a:r>
              <a:rPr lang="en-US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 mm THT</a:t>
            </a:r>
          </a:p>
          <a:p>
            <a:pPr marL="285750" indent="-285750">
              <a:spcAft>
                <a:spcPts val="200"/>
              </a:spcAft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US" altLang="zh-TW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Supply voltage: </a:t>
            </a:r>
            <a:r>
              <a:rPr lang="en-US" altLang="zh-TW" kern="0" dirty="0" err="1">
                <a:solidFill>
                  <a:srgbClr val="245795"/>
                </a:solidFill>
                <a:latin typeface="Arial" charset="0"/>
                <a:cs typeface="Arial" charset="0"/>
              </a:rPr>
              <a:t>12.0V</a:t>
            </a:r>
            <a:endParaRPr lang="en-US" altLang="zh-TW" kern="0" dirty="0">
              <a:solidFill>
                <a:srgbClr val="245795"/>
              </a:solidFill>
              <a:latin typeface="Arial" charset="0"/>
              <a:cs typeface="Arial" charset="0"/>
            </a:endParaRPr>
          </a:p>
          <a:p>
            <a:pPr marL="285750" indent="-285750">
              <a:spcAft>
                <a:spcPts val="200"/>
              </a:spcAft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US" altLang="zh-TW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Current consumption:</a:t>
            </a:r>
          </a:p>
          <a:p>
            <a:pPr lvl="1" indent="-190500">
              <a:spcAft>
                <a:spcPts val="200"/>
              </a:spcAft>
            </a:pPr>
            <a:r>
              <a:rPr lang="en-US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Warm-up ≤ 7.2 W max.</a:t>
            </a:r>
          </a:p>
          <a:p>
            <a:pPr lvl="1" indent="-190500">
              <a:spcAft>
                <a:spcPts val="200"/>
              </a:spcAft>
            </a:pPr>
            <a:r>
              <a:rPr lang="en-US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Steady State ≤ 3 W max </a:t>
            </a:r>
          </a:p>
          <a:p>
            <a:pPr marL="95250" indent="-285750">
              <a:spcAft>
                <a:spcPts val="200"/>
              </a:spcAft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US" altLang="zh-TW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Frequency stability:</a:t>
            </a:r>
          </a:p>
          <a:p>
            <a:pPr lvl="1" indent="-190500">
              <a:spcAft>
                <a:spcPts val="200"/>
              </a:spcAft>
            </a:pPr>
            <a:r>
              <a:rPr lang="en-US" altLang="zh-TW" kern="0" dirty="0" err="1">
                <a:solidFill>
                  <a:srgbClr val="245795"/>
                </a:solidFill>
                <a:latin typeface="Arial" charset="0"/>
                <a:cs typeface="Arial" charset="0"/>
              </a:rPr>
              <a:t>20</a:t>
            </a:r>
            <a:r>
              <a:rPr lang="en-US" altLang="zh-TW" kern="0" baseline="30000" dirty="0" err="1">
                <a:solidFill>
                  <a:srgbClr val="245795"/>
                </a:solidFill>
                <a:latin typeface="Arial" charset="0"/>
                <a:cs typeface="Arial" charset="0"/>
              </a:rPr>
              <a:t>°</a:t>
            </a:r>
            <a:r>
              <a:rPr lang="en-US" altLang="zh-TW" kern="0" dirty="0" err="1">
                <a:solidFill>
                  <a:srgbClr val="245795"/>
                </a:solidFill>
                <a:latin typeface="Arial" charset="0"/>
                <a:cs typeface="Arial" charset="0"/>
              </a:rPr>
              <a:t>C</a:t>
            </a:r>
            <a:r>
              <a:rPr lang="en-US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 ~ </a:t>
            </a:r>
            <a:r>
              <a:rPr lang="en-US" altLang="zh-TW" kern="0" dirty="0" err="1">
                <a:solidFill>
                  <a:srgbClr val="245795"/>
                </a:solidFill>
                <a:latin typeface="Arial" charset="0"/>
                <a:cs typeface="Arial" charset="0"/>
              </a:rPr>
              <a:t>70°C</a:t>
            </a:r>
            <a:r>
              <a:rPr lang="en-US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 ≤ ± 2 ppb</a:t>
            </a:r>
          </a:p>
          <a:p>
            <a:pPr marL="285750" indent="-285750">
              <a:spcAft>
                <a:spcPts val="200"/>
              </a:spcAft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US" altLang="zh-TW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Output power: </a:t>
            </a:r>
          </a:p>
          <a:p>
            <a:pPr indent="269875">
              <a:spcAft>
                <a:spcPts val="200"/>
              </a:spcAft>
            </a:pPr>
            <a:r>
              <a:rPr lang="en-US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≥ +5 dBm, Sine wave, 50 Ohm </a:t>
            </a:r>
          </a:p>
          <a:p>
            <a:pPr marL="285750" lvl="1" indent="-285750">
              <a:spcAft>
                <a:spcPts val="200"/>
              </a:spcAft>
              <a:buClr>
                <a:srgbClr val="DB4E12"/>
              </a:buClr>
              <a:buFont typeface="Wingdings" panose="05000000000000000000" pitchFamily="2" charset="2"/>
              <a:buChar char="Ø"/>
              <a:tabLst>
                <a:tab pos="4846638" algn="l"/>
              </a:tabLst>
            </a:pPr>
            <a:r>
              <a:rPr lang="en-CA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Short-term stability</a:t>
            </a:r>
            <a:r>
              <a:rPr lang="en-CA" dirty="0">
                <a:solidFill>
                  <a:srgbClr val="245795"/>
                </a:solidFill>
                <a:latin typeface="Tahoma" pitchFamily="34" charset="0"/>
              </a:rPr>
              <a:t>: </a:t>
            </a:r>
          </a:p>
          <a:p>
            <a:pPr marL="442913" lvl="1" indent="-176213">
              <a:spcAft>
                <a:spcPts val="200"/>
              </a:spcAft>
              <a:tabLst>
                <a:tab pos="4846638" algn="l"/>
              </a:tabLst>
            </a:pPr>
            <a:r>
              <a:rPr lang="en-US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≤ </a:t>
            </a:r>
            <a:r>
              <a:rPr lang="en-CA" kern="0" dirty="0">
                <a:solidFill>
                  <a:srgbClr val="245795"/>
                </a:solidFill>
                <a:latin typeface="Arial" charset="0"/>
                <a:cs typeface="Arial" charset="0"/>
              </a:rPr>
              <a:t>9 x 10</a:t>
            </a:r>
            <a:r>
              <a:rPr lang="en-CA" kern="0" baseline="30000" dirty="0">
                <a:solidFill>
                  <a:srgbClr val="245795"/>
                </a:solidFill>
                <a:latin typeface="Arial" charset="0"/>
                <a:cs typeface="Arial" charset="0"/>
              </a:rPr>
              <a:t>-14</a:t>
            </a:r>
            <a:r>
              <a:rPr lang="en-CA" kern="0" dirty="0">
                <a:solidFill>
                  <a:srgbClr val="245795"/>
                </a:solidFill>
                <a:latin typeface="Arial" charset="0"/>
                <a:cs typeface="Arial" charset="0"/>
              </a:rPr>
              <a:t> @ tau = 1 sec</a:t>
            </a:r>
          </a:p>
          <a:p>
            <a:pPr marL="285750" indent="-285750">
              <a:spcAft>
                <a:spcPts val="200"/>
              </a:spcAft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US" altLang="zh-CN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Low a</a:t>
            </a:r>
            <a:r>
              <a:rPr lang="en-US" altLang="zh-TW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ging:</a:t>
            </a:r>
          </a:p>
          <a:p>
            <a:pPr indent="269875">
              <a:spcAft>
                <a:spcPts val="200"/>
              </a:spcAft>
            </a:pPr>
            <a:r>
              <a:rPr lang="en-US" altLang="zh-TW" dirty="0">
                <a:solidFill>
                  <a:srgbClr val="245795"/>
                </a:solidFill>
                <a:latin typeface="Tahoma" pitchFamily="34" charset="0"/>
              </a:rPr>
              <a:t>&lt; </a:t>
            </a:r>
            <a:r>
              <a:rPr lang="de-DE" dirty="0">
                <a:solidFill>
                  <a:srgbClr val="245795"/>
                </a:solidFill>
                <a:latin typeface="Tahoma" pitchFamily="34" charset="0"/>
              </a:rPr>
              <a:t>± </a:t>
            </a:r>
            <a:r>
              <a:rPr lang="en-US" altLang="zh-TW" dirty="0" err="1">
                <a:solidFill>
                  <a:srgbClr val="245795"/>
                </a:solidFill>
                <a:latin typeface="Tahoma" pitchFamily="34" charset="0"/>
              </a:rPr>
              <a:t>20ppb</a:t>
            </a:r>
            <a:r>
              <a:rPr lang="en-US" altLang="zh-TW" dirty="0">
                <a:solidFill>
                  <a:srgbClr val="245795"/>
                </a:solidFill>
                <a:latin typeface="Tahoma" pitchFamily="34" charset="0"/>
              </a:rPr>
              <a:t> per year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D2334F-1FE4-F6B7-45E3-B9AF9FCD4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301" y="1424414"/>
            <a:ext cx="2142208" cy="2134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B674CC-E715-45C0-465A-1DE889332080}"/>
              </a:ext>
            </a:extLst>
          </p:cNvPr>
          <p:cNvSpPr txBox="1"/>
          <p:nvPr/>
        </p:nvSpPr>
        <p:spPr>
          <a:xfrm>
            <a:off x="5902653" y="1424414"/>
            <a:ext cx="42052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US" altLang="zh-TW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Phase noise:</a:t>
            </a:r>
          </a:p>
          <a:p>
            <a:r>
              <a:rPr lang="en-US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     ≤ - 90 dBc/Hz at 0.1 Hz</a:t>
            </a:r>
          </a:p>
          <a:p>
            <a:pPr lvl="1" indent="-190500">
              <a:tabLst>
                <a:tab pos="4846638" algn="l"/>
              </a:tabLst>
            </a:pPr>
            <a:r>
              <a:rPr lang="en-US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≤ - 124 dBc/Hz at 1 Hz</a:t>
            </a:r>
          </a:p>
          <a:p>
            <a:pPr lvl="1" indent="-190500">
              <a:tabLst>
                <a:tab pos="4846638" algn="l"/>
              </a:tabLst>
            </a:pPr>
            <a:r>
              <a:rPr lang="en-US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≤ - 149 dBc/Hz at 10 Hz</a:t>
            </a:r>
          </a:p>
          <a:p>
            <a:pPr lvl="1" indent="-190500">
              <a:tabLst>
                <a:tab pos="4846638" algn="l"/>
              </a:tabLst>
            </a:pPr>
            <a:r>
              <a:rPr lang="en-US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≤ - 162 dBc/Hz at 100 Hz</a:t>
            </a:r>
          </a:p>
          <a:p>
            <a:pPr lvl="1" indent="-190500">
              <a:tabLst>
                <a:tab pos="4846638" algn="l"/>
              </a:tabLst>
            </a:pPr>
            <a:r>
              <a:rPr lang="en-US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≤ - 166 dBc/Hz at 1 kHz</a:t>
            </a:r>
          </a:p>
          <a:p>
            <a:pPr lvl="1" indent="-190500">
              <a:tabLst>
                <a:tab pos="4846638" algn="l"/>
              </a:tabLst>
            </a:pPr>
            <a:r>
              <a:rPr lang="en-US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≤ - 166 dBc/Hz at 10 kHz</a:t>
            </a:r>
          </a:p>
        </p:txBody>
      </p:sp>
    </p:spTree>
    <p:extLst>
      <p:ext uri="{BB962C8B-B14F-4D97-AF65-F5344CB8AC3E}">
        <p14:creationId xmlns:p14="http://schemas.microsoft.com/office/powerpoint/2010/main" val="1537917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33579A-3107-994A-8266-606B871C9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26599-A59A-EE86-92B9-A958A1B3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5785E-C986-9AE7-D326-F9B7275D3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6</a:t>
            </a:fld>
            <a:endParaRPr lang="de-D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4BFC29D-0F9D-5670-A57B-80462CA3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Quartz Crystal Products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CF606F-A265-F798-05BB-FA9AAB475B4C}"/>
              </a:ext>
            </a:extLst>
          </p:cNvPr>
          <p:cNvSpPr txBox="1"/>
          <p:nvPr/>
        </p:nvSpPr>
        <p:spPr>
          <a:xfrm>
            <a:off x="857250" y="2459263"/>
            <a:ext cx="5275384" cy="3395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200"/>
              </a:spcAft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CA" altLang="zh-TW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Case: </a:t>
            </a:r>
            <a:r>
              <a:rPr lang="en-CA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51 x 51 x 29 mm </a:t>
            </a:r>
            <a:r>
              <a:rPr lang="en-CA" altLang="zh-TW" kern="0" dirty="0" err="1">
                <a:solidFill>
                  <a:srgbClr val="245795"/>
                </a:solidFill>
                <a:latin typeface="Arial" charset="0"/>
                <a:cs typeface="Arial" charset="0"/>
              </a:rPr>
              <a:t>SMA</a:t>
            </a:r>
            <a:endParaRPr lang="en-CA" altLang="zh-TW" b="1" kern="0" dirty="0">
              <a:solidFill>
                <a:srgbClr val="245795"/>
              </a:solidFill>
              <a:latin typeface="Arial" charset="0"/>
              <a:cs typeface="Arial" charset="0"/>
            </a:endParaRPr>
          </a:p>
          <a:p>
            <a:pPr marL="285750" indent="-285750">
              <a:spcAft>
                <a:spcPts val="200"/>
              </a:spcAft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CA" altLang="zh-TW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Supply voltage: </a:t>
            </a:r>
            <a:r>
              <a:rPr lang="en-CA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12.0V</a:t>
            </a:r>
          </a:p>
          <a:p>
            <a:pPr marL="285750" indent="-285750">
              <a:spcAft>
                <a:spcPts val="200"/>
              </a:spcAft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US" altLang="zh-TW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Current consumption:</a:t>
            </a:r>
          </a:p>
          <a:p>
            <a:pPr lvl="1" indent="-190500">
              <a:spcAft>
                <a:spcPts val="200"/>
              </a:spcAft>
            </a:pPr>
            <a:r>
              <a:rPr lang="en-US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Warm-up ≤ 500 mA (6.0 W max.)</a:t>
            </a:r>
          </a:p>
          <a:p>
            <a:pPr lvl="1" indent="-190500">
              <a:spcAft>
                <a:spcPts val="200"/>
              </a:spcAft>
            </a:pPr>
            <a:r>
              <a:rPr lang="en-US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Steady State ≤ 250 mA (3.0W max.) </a:t>
            </a:r>
          </a:p>
          <a:p>
            <a:pPr marL="285750" indent="-285750">
              <a:spcAft>
                <a:spcPts val="200"/>
              </a:spcAft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CA" altLang="zh-TW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Frequency stability:</a:t>
            </a:r>
          </a:p>
          <a:p>
            <a:pPr lvl="1" indent="-190500">
              <a:spcAft>
                <a:spcPts val="200"/>
              </a:spcAft>
            </a:pPr>
            <a:r>
              <a:rPr lang="en-CA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-20</a:t>
            </a:r>
            <a:r>
              <a:rPr lang="en-CA" altLang="zh-TW" kern="0" baseline="30000" dirty="0">
                <a:solidFill>
                  <a:srgbClr val="245795"/>
                </a:solidFill>
                <a:latin typeface="Arial" charset="0"/>
                <a:cs typeface="Arial" charset="0"/>
              </a:rPr>
              <a:t>°</a:t>
            </a:r>
            <a:r>
              <a:rPr lang="en-CA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C ~ 70°C ≤ </a:t>
            </a:r>
            <a:r>
              <a:rPr lang="en-CA" b="1" dirty="0">
                <a:solidFill>
                  <a:srgbClr val="245795"/>
                </a:solidFill>
                <a:latin typeface="Arial" charset="0"/>
                <a:cs typeface="Times New Roman" pitchFamily="18" charset="0"/>
              </a:rPr>
              <a:t>± </a:t>
            </a:r>
            <a:r>
              <a:rPr lang="en-CA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100 ppb </a:t>
            </a:r>
          </a:p>
          <a:p>
            <a:pPr marL="285750" indent="-285750">
              <a:spcAft>
                <a:spcPts val="200"/>
              </a:spcAft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CA" altLang="zh-TW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Output power: </a:t>
            </a:r>
          </a:p>
          <a:p>
            <a:pPr indent="269875">
              <a:spcAft>
                <a:spcPts val="200"/>
              </a:spcAft>
            </a:pPr>
            <a:r>
              <a:rPr lang="en-CA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≥ +18 dBm, Sine wave, 50 Ohm </a:t>
            </a:r>
          </a:p>
          <a:p>
            <a:pPr marL="285750" lvl="1" indent="-285750">
              <a:spcAft>
                <a:spcPts val="200"/>
              </a:spcAft>
              <a:buClr>
                <a:srgbClr val="DB4E12"/>
              </a:buClr>
              <a:buFont typeface="Wingdings" panose="05000000000000000000" pitchFamily="2" charset="2"/>
              <a:buChar char="Ø"/>
              <a:tabLst>
                <a:tab pos="4846638" algn="l"/>
              </a:tabLst>
            </a:pPr>
            <a:r>
              <a:rPr lang="en-CA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Low aging:</a:t>
            </a:r>
          </a:p>
          <a:p>
            <a:pPr marL="442913" lvl="1" indent="-176213">
              <a:spcAft>
                <a:spcPts val="200"/>
              </a:spcAft>
              <a:tabLst>
                <a:tab pos="4846638" algn="l"/>
              </a:tabLst>
            </a:pPr>
            <a:r>
              <a:rPr lang="en-CA" dirty="0">
                <a:solidFill>
                  <a:srgbClr val="245795"/>
                </a:solidFill>
                <a:latin typeface="Tahoma" pitchFamily="34" charset="0"/>
                <a:cs typeface="Tahoma" pitchFamily="34" charset="0"/>
              </a:rPr>
              <a:t>per year ≤ ±300 ppb</a:t>
            </a:r>
            <a:endParaRPr lang="en-CA" dirty="0">
              <a:solidFill>
                <a:srgbClr val="245795"/>
              </a:solidFill>
              <a:latin typeface="Tahoma" pitchFamily="34" charset="0"/>
            </a:endParaRPr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3DD713F1-5D48-D653-B290-F25DAB7C0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315" y="3149879"/>
            <a:ext cx="6087903" cy="3313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ED9EA3-1D7E-9CE1-5A86-E6AC541BA36B}"/>
              </a:ext>
            </a:extLst>
          </p:cNvPr>
          <p:cNvSpPr txBox="1"/>
          <p:nvPr/>
        </p:nvSpPr>
        <p:spPr>
          <a:xfrm>
            <a:off x="6132634" y="1341490"/>
            <a:ext cx="3383078" cy="248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200"/>
              </a:spcAft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CA" altLang="zh-TW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Phase noise:</a:t>
            </a:r>
          </a:p>
          <a:p>
            <a:pPr lvl="1" indent="-190500">
              <a:spcAft>
                <a:spcPts val="200"/>
              </a:spcAft>
              <a:tabLst>
                <a:tab pos="4846638" algn="l"/>
              </a:tabLst>
            </a:pPr>
            <a:r>
              <a:rPr lang="en-CA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≤ - 110 dBc/Hz at 10 Hz</a:t>
            </a:r>
          </a:p>
          <a:p>
            <a:pPr lvl="1" indent="-190500">
              <a:spcAft>
                <a:spcPts val="200"/>
              </a:spcAft>
              <a:tabLst>
                <a:tab pos="4846638" algn="l"/>
              </a:tabLst>
            </a:pPr>
            <a:r>
              <a:rPr lang="en-CA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≤ - 140 dBc/Hz at 100 Hz</a:t>
            </a:r>
          </a:p>
          <a:p>
            <a:pPr lvl="1" indent="-190500">
              <a:spcAft>
                <a:spcPts val="200"/>
              </a:spcAft>
              <a:tabLst>
                <a:tab pos="4846638" algn="l"/>
              </a:tabLst>
            </a:pPr>
            <a:r>
              <a:rPr lang="en-CA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≤ - 170 dBc/Hz at 1 kHz</a:t>
            </a:r>
          </a:p>
          <a:p>
            <a:pPr lvl="1" indent="-190500">
              <a:spcAft>
                <a:spcPts val="200"/>
              </a:spcAft>
              <a:tabLst>
                <a:tab pos="4846638" algn="l"/>
              </a:tabLst>
            </a:pPr>
            <a:r>
              <a:rPr lang="en-CA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≤ - 185 dBc/Hz at 10 kHz</a:t>
            </a:r>
          </a:p>
          <a:p>
            <a:pPr lvl="1" indent="-190500">
              <a:spcAft>
                <a:spcPts val="200"/>
              </a:spcAft>
              <a:tabLst>
                <a:tab pos="4846638" algn="l"/>
              </a:tabLst>
            </a:pPr>
            <a:r>
              <a:rPr lang="en-CA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≤ - 190 dBc/Hz at 100 kHz</a:t>
            </a:r>
          </a:p>
          <a:p>
            <a:pPr lvl="1" indent="-190500">
              <a:spcAft>
                <a:spcPts val="200"/>
              </a:spcAft>
              <a:tabLst>
                <a:tab pos="4846638" algn="l"/>
              </a:tabLst>
            </a:pPr>
            <a:r>
              <a:rPr lang="en-CA" altLang="zh-TW" kern="0" dirty="0">
                <a:solidFill>
                  <a:srgbClr val="245795"/>
                </a:solidFill>
                <a:latin typeface="Arial" charset="0"/>
                <a:cs typeface="Arial" charset="0"/>
              </a:rPr>
              <a:t>≤ - 190 dBc/Hz at 1 MHz</a:t>
            </a:r>
          </a:p>
          <a:p>
            <a:pPr lvl="1" indent="-190500">
              <a:spcAft>
                <a:spcPts val="200"/>
              </a:spcAft>
              <a:tabLst>
                <a:tab pos="4846638" algn="l"/>
              </a:tabLst>
            </a:pPr>
            <a:endParaRPr lang="en-CA" b="1" kern="0" dirty="0">
              <a:solidFill>
                <a:srgbClr val="245795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246B73B-B750-5B74-B805-34D94A532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309" y="1154262"/>
            <a:ext cx="2308763" cy="23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027">
            <a:extLst>
              <a:ext uri="{FF2B5EF4-FFF2-40B4-BE49-F238E27FC236}">
                <a16:creationId xmlns:a16="http://schemas.microsoft.com/office/drawing/2014/main" id="{776B0068-3D25-394E-50BB-1FC72A58F2B9}"/>
              </a:ext>
            </a:extLst>
          </p:cNvPr>
          <p:cNvSpPr txBox="1">
            <a:spLocks noChangeArrowheads="1"/>
          </p:cNvSpPr>
          <p:nvPr/>
        </p:nvSpPr>
        <p:spPr>
          <a:xfrm>
            <a:off x="587928" y="1540337"/>
            <a:ext cx="5202117" cy="360040"/>
          </a:xfrm>
          <a:prstGeom prst="rect">
            <a:avLst/>
          </a:prstGeom>
          <a:solidFill>
            <a:srgbClr val="1D2C52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de-DE" altLang="de-DE" sz="18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Ultra-</a:t>
            </a:r>
            <a:r>
              <a:rPr lang="en-US" altLang="de-DE" sz="18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low</a:t>
            </a:r>
            <a:r>
              <a:rPr lang="de-DE" altLang="de-DE" sz="18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 Phase Noise </a:t>
            </a:r>
            <a:r>
              <a:rPr lang="de-DE" altLang="de-DE" sz="1800" b="1" dirty="0" err="1">
                <a:solidFill>
                  <a:schemeClr val="bg1"/>
                </a:solidFill>
                <a:latin typeface="Arial" charset="0"/>
                <a:ea typeface="Batang" pitchFamily="18" charset="-127"/>
              </a:rPr>
              <a:t>OCXO</a:t>
            </a:r>
            <a:r>
              <a:rPr lang="de-DE" altLang="de-DE" sz="18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 Series 100 MHz </a:t>
            </a:r>
          </a:p>
        </p:txBody>
      </p:sp>
    </p:spTree>
    <p:extLst>
      <p:ext uri="{BB962C8B-B14F-4D97-AF65-F5344CB8AC3E}">
        <p14:creationId xmlns:p14="http://schemas.microsoft.com/office/powerpoint/2010/main" val="459645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769B54-5EA2-3C3D-76DB-67B46519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0DB0B-B13F-D8DC-56CC-B291846FF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64033-C497-7E16-3BEC-9225E9C08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7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E098A-0087-B079-0776-EFCC91944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 b="4741"/>
          <a:stretch/>
        </p:blipFill>
        <p:spPr>
          <a:xfrm>
            <a:off x="5268615" y="1467457"/>
            <a:ext cx="6683970" cy="4203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83D0B-CC41-BD87-9397-F905425AF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4275162"/>
            <a:ext cx="3960440" cy="28003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33A60B-837C-63F9-A7D0-A01A2D8BA5D4}"/>
              </a:ext>
            </a:extLst>
          </p:cNvPr>
          <p:cNvSpPr txBox="1"/>
          <p:nvPr/>
        </p:nvSpPr>
        <p:spPr>
          <a:xfrm>
            <a:off x="849091" y="1979870"/>
            <a:ext cx="5464618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CA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Frequency options</a:t>
            </a:r>
            <a:r>
              <a:rPr lang="en-CA" dirty="0">
                <a:solidFill>
                  <a:srgbClr val="245795"/>
                </a:solidFill>
                <a:latin typeface="Arial" charset="0"/>
                <a:ea typeface="Batang" pitchFamily="18" charset="-127"/>
              </a:rPr>
              <a:t>: </a:t>
            </a:r>
          </a:p>
          <a:p>
            <a:pPr lvl="1"/>
            <a:r>
              <a:rPr lang="en-CA" dirty="0">
                <a:solidFill>
                  <a:srgbClr val="245795"/>
                </a:solidFill>
                <a:latin typeface="Arial" charset="0"/>
                <a:ea typeface="Batang" pitchFamily="18" charset="-127"/>
              </a:rPr>
              <a:t>100 MHz, 300 MHz, 1 GHz, </a:t>
            </a:r>
          </a:p>
          <a:p>
            <a:pPr lvl="1"/>
            <a:r>
              <a:rPr lang="en-CA" dirty="0">
                <a:solidFill>
                  <a:srgbClr val="245795"/>
                </a:solidFill>
                <a:latin typeface="Arial" charset="0"/>
                <a:ea typeface="Batang" pitchFamily="18" charset="-127"/>
              </a:rPr>
              <a:t>1.3 GHz Up to 24 GHz	</a:t>
            </a:r>
          </a:p>
          <a:p>
            <a:pPr marL="342900" indent="-342900"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CA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External reference input options:</a:t>
            </a:r>
          </a:p>
          <a:p>
            <a:pPr lvl="1"/>
            <a:r>
              <a:rPr lang="en-US" dirty="0">
                <a:solidFill>
                  <a:srgbClr val="245795"/>
                </a:solidFill>
                <a:latin typeface="Arial" charset="0"/>
                <a:ea typeface="Batang" pitchFamily="18" charset="-127"/>
              </a:rPr>
              <a:t>10 MHz, 20 MHz or 100 MHz 	</a:t>
            </a:r>
            <a:r>
              <a:rPr lang="en-CA" dirty="0">
                <a:solidFill>
                  <a:srgbClr val="245795"/>
                </a:solidFill>
                <a:latin typeface="Arial" panose="020B0604020202020204" pitchFamily="34" charset="0"/>
              </a:rPr>
              <a:t> 	</a:t>
            </a:r>
          </a:p>
          <a:p>
            <a:pPr marL="342900" indent="-342900"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CA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External tuning voltage options:</a:t>
            </a:r>
          </a:p>
          <a:p>
            <a:pPr lvl="1"/>
            <a:r>
              <a:rPr lang="en-CA" dirty="0">
                <a:solidFill>
                  <a:srgbClr val="245795"/>
                </a:solidFill>
                <a:latin typeface="Arial" charset="0"/>
                <a:ea typeface="Batang" pitchFamily="18" charset="-127"/>
              </a:rPr>
              <a:t>0 …. 5 V or 0 …. 10 V </a:t>
            </a:r>
            <a:r>
              <a:rPr lang="en-CA" dirty="0">
                <a:solidFill>
                  <a:srgbClr val="245795"/>
                </a:solidFill>
                <a:latin typeface="Arial" panose="020B0604020202020204" pitchFamily="34" charset="0"/>
              </a:rPr>
              <a:t>	</a:t>
            </a:r>
          </a:p>
          <a:p>
            <a:pPr marL="342900" indent="-342900"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US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Supply voltage: </a:t>
            </a:r>
            <a:r>
              <a:rPr lang="en-US" dirty="0" err="1">
                <a:solidFill>
                  <a:srgbClr val="245795"/>
                </a:solidFill>
                <a:latin typeface="Arial" charset="0"/>
                <a:ea typeface="Batang" pitchFamily="18" charset="-127"/>
              </a:rPr>
              <a:t>14.7V</a:t>
            </a:r>
            <a:r>
              <a:rPr lang="en-US" dirty="0">
                <a:solidFill>
                  <a:srgbClr val="245795"/>
                </a:solidFill>
                <a:latin typeface="Arial" charset="0"/>
                <a:ea typeface="Batang" pitchFamily="18" charset="-127"/>
              </a:rPr>
              <a:t> </a:t>
            </a:r>
            <a:r>
              <a:rPr lang="en-US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Current: </a:t>
            </a:r>
            <a:r>
              <a:rPr lang="en-US" dirty="0" err="1">
                <a:solidFill>
                  <a:srgbClr val="245795"/>
                </a:solidFill>
                <a:latin typeface="Arial" charset="0"/>
                <a:ea typeface="Batang" pitchFamily="18" charset="-127"/>
              </a:rPr>
              <a:t>1.5A</a:t>
            </a:r>
            <a:endParaRPr lang="en-US" dirty="0">
              <a:solidFill>
                <a:srgbClr val="245795"/>
              </a:solidFill>
              <a:latin typeface="Arial" charset="0"/>
              <a:ea typeface="Batang" pitchFamily="18" charset="-127"/>
            </a:endParaRPr>
          </a:p>
          <a:p>
            <a:pPr marL="342900" indent="-342900"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CA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Diagnostic outputs</a:t>
            </a:r>
          </a:p>
          <a:p>
            <a:pPr marL="342900" indent="-342900">
              <a:buClr>
                <a:srgbClr val="DB4E12"/>
              </a:buClr>
              <a:buFont typeface="Wingdings" panose="05000000000000000000" pitchFamily="2" charset="2"/>
              <a:buChar char="Ø"/>
            </a:pPr>
            <a:r>
              <a:rPr lang="en-US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Dimensions: </a:t>
            </a:r>
          </a:p>
          <a:p>
            <a:pPr lvl="1"/>
            <a:r>
              <a:rPr lang="en-US" dirty="0">
                <a:solidFill>
                  <a:srgbClr val="245795"/>
                </a:solidFill>
                <a:latin typeface="Arial" charset="0"/>
                <a:ea typeface="Batang" pitchFamily="18" charset="-127"/>
              </a:rPr>
              <a:t>Max. 96.3 mm x 215 mm x 28.8 mm</a:t>
            </a:r>
          </a:p>
          <a:p>
            <a:pPr lvl="1"/>
            <a:r>
              <a:rPr lang="en-US" dirty="0">
                <a:solidFill>
                  <a:srgbClr val="245795"/>
                </a:solidFill>
                <a:latin typeface="Arial" charset="0"/>
                <a:ea typeface="Batang" pitchFamily="18" charset="-127"/>
              </a:rPr>
              <a:t>incl. connectors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CA" b="1" kern="0" dirty="0">
              <a:solidFill>
                <a:srgbClr val="245795"/>
              </a:solidFill>
              <a:latin typeface="Arial" charset="0"/>
              <a:cs typeface="Arial" charset="0"/>
            </a:endParaRPr>
          </a:p>
          <a:p>
            <a:endParaRPr lang="en-CA" sz="1600" dirty="0">
              <a:solidFill>
                <a:srgbClr val="245795"/>
              </a:solidFill>
              <a:latin typeface="Arial" charset="0"/>
              <a:ea typeface="Batang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8EE222-7F75-27BF-4A36-AEAE19292D2B}"/>
              </a:ext>
            </a:extLst>
          </p:cNvPr>
          <p:cNvSpPr txBox="1"/>
          <p:nvPr/>
        </p:nvSpPr>
        <p:spPr>
          <a:xfrm>
            <a:off x="6324600" y="5685648"/>
            <a:ext cx="5280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 kern="0" dirty="0">
                <a:solidFill>
                  <a:srgbClr val="245795"/>
                </a:solidFill>
                <a:latin typeface="Arial" charset="0"/>
                <a:cs typeface="Arial" charset="0"/>
              </a:rPr>
              <a:t>RMS jitter [10 Hz – 10 MHz] 	typ. &lt; 10 fs @ 1300 MHz </a:t>
            </a:r>
            <a:r>
              <a:rPr lang="en-CA" sz="1600" dirty="0">
                <a:solidFill>
                  <a:srgbClr val="245795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5" name="Rectangle 1027">
            <a:extLst>
              <a:ext uri="{FF2B5EF4-FFF2-40B4-BE49-F238E27FC236}">
                <a16:creationId xmlns:a16="http://schemas.microsoft.com/office/drawing/2014/main" id="{B07FC0A6-8CFA-14FB-33CB-8687B73280E5}"/>
              </a:ext>
            </a:extLst>
          </p:cNvPr>
          <p:cNvSpPr txBox="1">
            <a:spLocks noChangeArrowheads="1"/>
          </p:cNvSpPr>
          <p:nvPr/>
        </p:nvSpPr>
        <p:spPr>
          <a:xfrm>
            <a:off x="838201" y="1467456"/>
            <a:ext cx="4075580" cy="360040"/>
          </a:xfrm>
          <a:prstGeom prst="rect">
            <a:avLst/>
          </a:prstGeom>
          <a:solidFill>
            <a:srgbClr val="1D2C5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Customizable RF signal source 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  <a:ea typeface="Batang" pitchFamily="18" charset="-127"/>
              </a:rPr>
              <a:t>X14</a:t>
            </a:r>
            <a:endParaRPr lang="en-US" altLang="de-DE" sz="1600" b="1" dirty="0">
              <a:solidFill>
                <a:schemeClr val="bg1"/>
              </a:solidFill>
              <a:latin typeface="Arial" charset="0"/>
              <a:ea typeface="Batang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D66894-A00E-D78F-F627-DB9E8CC9A93D}"/>
              </a:ext>
            </a:extLst>
          </p:cNvPr>
          <p:cNvSpPr txBox="1"/>
          <p:nvPr/>
        </p:nvSpPr>
        <p:spPr>
          <a:xfrm>
            <a:off x="9613509" y="2719261"/>
            <a:ext cx="2239447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rgbClr val="2457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Ultra-low phase noise at 1.3 GHz</a:t>
            </a:r>
          </a:p>
          <a:p>
            <a:r>
              <a:rPr lang="en-CA" sz="1100" dirty="0">
                <a:solidFill>
                  <a:srgbClr val="2457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  -91 dBc/Hz at 10 Hz</a:t>
            </a:r>
          </a:p>
          <a:p>
            <a:r>
              <a:rPr lang="en-CA" sz="1100" dirty="0">
                <a:solidFill>
                  <a:srgbClr val="2457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-122 dBc/Hz at 100 Hz </a:t>
            </a:r>
          </a:p>
          <a:p>
            <a:r>
              <a:rPr lang="en-CA" sz="1100" dirty="0">
                <a:solidFill>
                  <a:srgbClr val="2457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-146 dBc/Hz at 1 kHz </a:t>
            </a:r>
          </a:p>
          <a:p>
            <a:r>
              <a:rPr lang="en-CA" sz="1100" dirty="0">
                <a:solidFill>
                  <a:srgbClr val="2457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-154 dBc/Hz at 10 kHz </a:t>
            </a:r>
          </a:p>
          <a:p>
            <a:r>
              <a:rPr lang="en-CA" sz="1100" dirty="0">
                <a:solidFill>
                  <a:srgbClr val="2457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-159 dBc/Hz at 100 kHz</a:t>
            </a:r>
          </a:p>
          <a:p>
            <a:r>
              <a:rPr lang="en-CA" sz="1100" dirty="0">
                <a:solidFill>
                  <a:srgbClr val="2457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-167 dBc/Hz at 1 MHz</a:t>
            </a:r>
          </a:p>
          <a:p>
            <a:r>
              <a:rPr lang="en-CA" sz="1100" dirty="0">
                <a:solidFill>
                  <a:srgbClr val="2457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-170 dBc/Hz at 10 MHz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BB8143-6E82-46C9-BAF6-31760D0BD691}"/>
              </a:ext>
            </a:extLst>
          </p:cNvPr>
          <p:cNvSpPr txBox="1"/>
          <p:nvPr/>
        </p:nvSpPr>
        <p:spPr>
          <a:xfrm>
            <a:off x="5894055" y="2075860"/>
            <a:ext cx="6754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kern="0" dirty="0">
                <a:solidFill>
                  <a:srgbClr val="DB4E12"/>
                </a:solidFill>
                <a:latin typeface="Arial" charset="0"/>
                <a:cs typeface="Arial" charset="0"/>
              </a:rPr>
              <a:t>Phase noise will be improved 8-14 dB in 2026.</a:t>
            </a:r>
            <a:r>
              <a:rPr lang="en-CA" sz="3200" dirty="0">
                <a:solidFill>
                  <a:srgbClr val="DB4E12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E688C846-7AD8-6731-8EC5-8F164CEA8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080"/>
            <a:ext cx="8432968" cy="477054"/>
          </a:xfrm>
        </p:spPr>
        <p:txBody>
          <a:bodyPr/>
          <a:lstStyle/>
          <a:p>
            <a:r>
              <a:rPr lang="en-CA" dirty="0"/>
              <a:t>Quartz Crystal Products</a:t>
            </a:r>
          </a:p>
        </p:txBody>
      </p:sp>
    </p:spTree>
    <p:extLst>
      <p:ext uri="{BB962C8B-B14F-4D97-AF65-F5344CB8AC3E}">
        <p14:creationId xmlns:p14="http://schemas.microsoft.com/office/powerpoint/2010/main" val="347331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73EB5C6-F66A-1589-B951-419EC8EF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1F06079-E7E9-49E7-CEDC-B7A36B18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D5780A-CC30-8E98-B5B6-E6546CD8E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8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F3DBE46-3583-FD40-F7FF-127C0CCEFD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475425"/>
            <a:ext cx="5930900" cy="1351652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en-US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MO provides high-power and ultra-low phase noise RF-signals in modern accelerators.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CA" dirty="0">
                <a:solidFill>
                  <a:srgbClr val="24446A"/>
                </a:solidFill>
              </a:rPr>
              <a:t>Application for </a:t>
            </a:r>
            <a:r>
              <a:rPr lang="en-CA" dirty="0" err="1">
                <a:solidFill>
                  <a:srgbClr val="24446A"/>
                </a:solidFill>
              </a:rPr>
              <a:t>XFEL</a:t>
            </a:r>
            <a:r>
              <a:rPr lang="en-CA" dirty="0">
                <a:solidFill>
                  <a:srgbClr val="24446A"/>
                </a:solidFill>
              </a:rPr>
              <a:t> and FLASH in DESY</a:t>
            </a:r>
            <a:r>
              <a:rPr lang="de-DE" dirty="0">
                <a:solidFill>
                  <a:srgbClr val="24446A"/>
                </a:solidFill>
              </a:rPr>
              <a:t>.</a:t>
            </a:r>
            <a:endParaRPr lang="en-CA" dirty="0">
              <a:solidFill>
                <a:srgbClr val="24446A"/>
              </a:solidFill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625332A-93D6-AD5D-5C81-46031BECCFD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38200" y="3191558"/>
            <a:ext cx="5676899" cy="3038556"/>
          </a:xfrm>
        </p:spPr>
        <p:txBody>
          <a:bodyPr>
            <a:normAutofit fontScale="92500"/>
          </a:bodyPr>
          <a:lstStyle/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Custom designed 19″ 600 mm 5U housing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Excellent short-term phase noise and sub-fs jitter 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Frequency stability better than 10</a:t>
            </a:r>
            <a:r>
              <a:rPr lang="en-US" sz="1900" baseline="300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-12</a:t>
            </a:r>
            <a:r>
              <a:rPr lang="en-US" sz="19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 (hours-days)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Support high power outputs ≥ +46 dBm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Provide different frequencies (optional)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Support remote diagnostic for maintenance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24446A"/>
                </a:solidFill>
                <a:latin typeface="Arial" charset="0"/>
                <a:ea typeface="Batang" pitchFamily="18" charset="-127"/>
              </a:rPr>
              <a:t>Tight operational reliability</a:t>
            </a:r>
          </a:p>
          <a:p>
            <a:endParaRPr lang="de-DE" dirty="0">
              <a:solidFill>
                <a:srgbClr val="24446A"/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14165E29-AE51-7DEF-274A-D17C31DB7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080"/>
            <a:ext cx="8432968" cy="477054"/>
          </a:xfrm>
        </p:spPr>
        <p:txBody>
          <a:bodyPr/>
          <a:lstStyle/>
          <a:p>
            <a:r>
              <a:rPr lang="en-US" dirty="0"/>
              <a:t>Main Oscillator (MO)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20607FC1-BBC7-F9F8-B63D-F6CA85A54F1E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2"/>
          <a:stretch>
            <a:fillRect/>
          </a:stretch>
        </p:blipFill>
        <p:spPr>
          <a:xfrm>
            <a:off x="6977488" y="1610924"/>
            <a:ext cx="4025775" cy="2189222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3298DE-465B-1F8A-270C-35FC3E0304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556" b="25277"/>
          <a:stretch>
            <a:fillRect/>
          </a:stretch>
        </p:blipFill>
        <p:spPr>
          <a:xfrm>
            <a:off x="7007315" y="4083722"/>
            <a:ext cx="4114799" cy="182594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FF941D-07F2-59DA-4F70-F15ABF35F177}"/>
              </a:ext>
            </a:extLst>
          </p:cNvPr>
          <p:cNvSpPr txBox="1"/>
          <p:nvPr/>
        </p:nvSpPr>
        <p:spPr>
          <a:xfrm>
            <a:off x="9847222" y="6022365"/>
            <a:ext cx="2303755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indent="444500" algn="ctr">
              <a:lnSpc>
                <a:spcPts val="890"/>
              </a:lnSpc>
            </a:pPr>
            <a:r>
              <a:rPr lang="en-US" sz="9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Under license from DESY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23C5FB-7DB4-70F2-85ED-78435BCFF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31" y="5213912"/>
            <a:ext cx="658639" cy="65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62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40">
            <a:extLst>
              <a:ext uri="{FF2B5EF4-FFF2-40B4-BE49-F238E27FC236}">
                <a16:creationId xmlns:a16="http://schemas.microsoft.com/office/drawing/2014/main" id="{E71D4C4A-3ADF-2AF5-452D-4DECB994CE65}"/>
              </a:ext>
            </a:extLst>
          </p:cNvPr>
          <p:cNvGrpSpPr/>
          <p:nvPr/>
        </p:nvGrpSpPr>
        <p:grpSpPr>
          <a:xfrm>
            <a:off x="2950826" y="2258106"/>
            <a:ext cx="6336346" cy="2913551"/>
            <a:chOff x="4875059" y="2714927"/>
            <a:chExt cx="5040555" cy="2426939"/>
          </a:xfrm>
        </p:grpSpPr>
        <p:pic>
          <p:nvPicPr>
            <p:cNvPr id="25" name="Picture 41">
              <a:extLst>
                <a:ext uri="{FF2B5EF4-FFF2-40B4-BE49-F238E27FC236}">
                  <a16:creationId xmlns:a16="http://schemas.microsoft.com/office/drawing/2014/main" id="{D6AB3E81-89A8-D36B-9626-E00D9A8F4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5000"/>
                      </a14:imgEffect>
                    </a14:imgLayer>
                  </a14:imgProps>
                </a:ext>
              </a:extLst>
            </a:blip>
            <a:srcRect l="4931" t="24154" r="55815" b="8647"/>
            <a:stretch/>
          </p:blipFill>
          <p:spPr>
            <a:xfrm>
              <a:off x="4875059" y="2714927"/>
              <a:ext cx="5040555" cy="2426939"/>
            </a:xfrm>
            <a:prstGeom prst="rect">
              <a:avLst/>
            </a:prstGeom>
          </p:spPr>
        </p:pic>
        <p:pic>
          <p:nvPicPr>
            <p:cNvPr id="26" name="Picture 42">
              <a:extLst>
                <a:ext uri="{FF2B5EF4-FFF2-40B4-BE49-F238E27FC236}">
                  <a16:creationId xmlns:a16="http://schemas.microsoft.com/office/drawing/2014/main" id="{49B70C88-AC5F-F840-CF25-15D478D4B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874" y="2910708"/>
              <a:ext cx="266807" cy="138206"/>
            </a:xfrm>
            <a:prstGeom prst="rect">
              <a:avLst/>
            </a:prstGeom>
          </p:spPr>
        </p:pic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17CC6B7-BED0-0C66-EE13-81DCEC4F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Sep 15 – 17, 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76BC33D-0560-3054-E90A-95DEA3449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2025 MicroTCA/ATCA International Workshop ​for Large Scientific Facility Control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19E948-55DF-BACE-153A-ADA7FC441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3AE9-57B6-7846-8ED8-739DCAEA979E}" type="slidenum">
              <a:rPr lang="de-DE" smtClean="0"/>
              <a:t>9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576CB18-2A2E-E931-8019-20E1A09F94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435416"/>
            <a:ext cx="10561598" cy="132856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CA" noProof="0" dirty="0">
                <a:solidFill>
                  <a:srgbClr val="24446A"/>
                </a:solidFill>
              </a:rPr>
              <a:t>MO synchronizes an ultra-low phase noise DRO output signal with a 1.3 GHz signal synthesized from an ultra-stable </a:t>
            </a:r>
            <a:r>
              <a:rPr lang="en-CA" noProof="0" dirty="0" err="1">
                <a:solidFill>
                  <a:srgbClr val="24446A"/>
                </a:solidFill>
              </a:rPr>
              <a:t>GPSDO</a:t>
            </a:r>
            <a:r>
              <a:rPr lang="en-CA" noProof="0" dirty="0">
                <a:solidFill>
                  <a:srgbClr val="24446A"/>
                </a:solidFill>
              </a:rPr>
              <a:t> 10 MHz signal. </a:t>
            </a:r>
          </a:p>
          <a:p>
            <a:endParaRPr lang="en-CA" noProof="0" dirty="0">
              <a:solidFill>
                <a:srgbClr val="24446A"/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37888BE-889B-9A7F-2F2B-2114E42D1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080"/>
            <a:ext cx="8432968" cy="477054"/>
          </a:xfrm>
        </p:spPr>
        <p:txBody>
          <a:bodyPr/>
          <a:lstStyle/>
          <a:p>
            <a:r>
              <a:rPr lang="de-DE" dirty="0"/>
              <a:t>MO1300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C6DD643-23ED-A713-6AA0-3D6A1B0952B9}"/>
              </a:ext>
            </a:extLst>
          </p:cNvPr>
          <p:cNvGrpSpPr/>
          <p:nvPr/>
        </p:nvGrpSpPr>
        <p:grpSpPr>
          <a:xfrm>
            <a:off x="1392877" y="5321175"/>
            <a:ext cx="9452244" cy="1080000"/>
            <a:chOff x="344488" y="2385985"/>
            <a:chExt cx="9452244" cy="1080000"/>
          </a:xfrm>
        </p:grpSpPr>
        <p:sp>
          <p:nvSpPr>
            <p:cNvPr id="11" name="Rectangle: Rounded Corners 1">
              <a:extLst>
                <a:ext uri="{FF2B5EF4-FFF2-40B4-BE49-F238E27FC236}">
                  <a16:creationId xmlns:a16="http://schemas.microsoft.com/office/drawing/2014/main" id="{574680C6-F9C5-3614-B14D-82E2C87E842B}"/>
                </a:ext>
              </a:extLst>
            </p:cNvPr>
            <p:cNvSpPr/>
            <p:nvPr/>
          </p:nvSpPr>
          <p:spPr>
            <a:xfrm>
              <a:off x="1333177" y="2385985"/>
              <a:ext cx="1298225" cy="1080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24446A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solidFill>
                    <a:srgbClr val="24446A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Lock module 10 MHz to 100 MHz</a:t>
              </a:r>
            </a:p>
            <a:p>
              <a:pPr algn="ctr"/>
              <a:endParaRPr lang="en-US" sz="1400" dirty="0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04036419-6679-B63E-931E-5377D874E12A}"/>
                </a:ext>
              </a:extLst>
            </p:cNvPr>
            <p:cNvSpPr/>
            <p:nvPr/>
          </p:nvSpPr>
          <p:spPr>
            <a:xfrm>
              <a:off x="2843360" y="2385985"/>
              <a:ext cx="1278537" cy="1080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24446A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solidFill>
                    <a:srgbClr val="24446A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Multiplier module 100MHz to 1.3 GHz </a:t>
              </a:r>
            </a:p>
            <a:p>
              <a:pPr algn="ctr"/>
              <a:endParaRPr lang="en-US" sz="1400" dirty="0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3">
              <a:extLst>
                <a:ext uri="{FF2B5EF4-FFF2-40B4-BE49-F238E27FC236}">
                  <a16:creationId xmlns:a16="http://schemas.microsoft.com/office/drawing/2014/main" id="{4801EB1D-74E6-58E5-8B7F-A02D2D930B51}"/>
                </a:ext>
              </a:extLst>
            </p:cNvPr>
            <p:cNvSpPr/>
            <p:nvPr/>
          </p:nvSpPr>
          <p:spPr>
            <a:xfrm>
              <a:off x="4333855" y="2385985"/>
              <a:ext cx="1435729" cy="1080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24446A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Lock module 1.3 GHz multiplier to DRO</a:t>
              </a:r>
              <a:endParaRPr lang="en-US" sz="1400" dirty="0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1B3B4928-5D78-E892-E095-83951E8EB15F}"/>
                </a:ext>
              </a:extLst>
            </p:cNvPr>
            <p:cNvSpPr/>
            <p:nvPr/>
          </p:nvSpPr>
          <p:spPr>
            <a:xfrm>
              <a:off x="5989861" y="2385985"/>
              <a:ext cx="1126672" cy="1080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24446A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1.3 GHz </a:t>
              </a:r>
              <a:r>
                <a:rPr lang="en-US" altLang="zh-CN" sz="1400" dirty="0">
                  <a:solidFill>
                    <a:srgbClr val="24446A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D</a:t>
              </a:r>
              <a:r>
                <a:rPr lang="en-US" sz="1400" dirty="0">
                  <a:solidFill>
                    <a:srgbClr val="24446A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ielectric Resonator Oscillator DRO</a:t>
              </a:r>
              <a:endParaRPr lang="en-US" sz="1400" dirty="0">
                <a:solidFill>
                  <a:srgbClr val="244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6">
              <a:extLst>
                <a:ext uri="{FF2B5EF4-FFF2-40B4-BE49-F238E27FC236}">
                  <a16:creationId xmlns:a16="http://schemas.microsoft.com/office/drawing/2014/main" id="{C012C17C-BF93-4C38-32B3-E2877C8BA612}"/>
                </a:ext>
              </a:extLst>
            </p:cNvPr>
            <p:cNvSpPr/>
            <p:nvPr/>
          </p:nvSpPr>
          <p:spPr>
            <a:xfrm>
              <a:off x="7336810" y="2385985"/>
              <a:ext cx="1167036" cy="1080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24446A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1.3 GHz high power amplifier</a:t>
              </a:r>
            </a:p>
          </p:txBody>
        </p:sp>
        <p:sp>
          <p:nvSpPr>
            <p:cNvPr id="16" name="Arrow: Right 7">
              <a:extLst>
                <a:ext uri="{FF2B5EF4-FFF2-40B4-BE49-F238E27FC236}">
                  <a16:creationId xmlns:a16="http://schemas.microsoft.com/office/drawing/2014/main" id="{244B2458-AAF2-FBCD-6D9D-A8BE97B13909}"/>
                </a:ext>
              </a:extLst>
            </p:cNvPr>
            <p:cNvSpPr/>
            <p:nvPr/>
          </p:nvSpPr>
          <p:spPr>
            <a:xfrm>
              <a:off x="1129030" y="2781022"/>
              <a:ext cx="216024" cy="299729"/>
            </a:xfrm>
            <a:prstGeom prst="rightArrow">
              <a:avLst/>
            </a:prstGeom>
            <a:solidFill>
              <a:srgbClr val="006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12278591-9F78-7B78-EB10-6E8B7FB95C58}"/>
                </a:ext>
              </a:extLst>
            </p:cNvPr>
            <p:cNvSpPr txBox="1"/>
            <p:nvPr/>
          </p:nvSpPr>
          <p:spPr>
            <a:xfrm>
              <a:off x="344488" y="2669276"/>
              <a:ext cx="969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24446A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GPSDO </a:t>
              </a:r>
            </a:p>
            <a:p>
              <a:r>
                <a:rPr lang="de-DE" sz="1400" dirty="0">
                  <a:solidFill>
                    <a:srgbClr val="24446A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10 MHz</a:t>
              </a:r>
              <a:endParaRPr lang="en-US" sz="1400" dirty="0">
                <a:solidFill>
                  <a:srgbClr val="24446A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8" name="Arrow: Right 9">
              <a:extLst>
                <a:ext uri="{FF2B5EF4-FFF2-40B4-BE49-F238E27FC236}">
                  <a16:creationId xmlns:a16="http://schemas.microsoft.com/office/drawing/2014/main" id="{4C4CF2EF-B267-A121-5625-C9949D33D1BD}"/>
                </a:ext>
              </a:extLst>
            </p:cNvPr>
            <p:cNvSpPr/>
            <p:nvPr/>
          </p:nvSpPr>
          <p:spPr>
            <a:xfrm>
              <a:off x="2639213" y="2776121"/>
              <a:ext cx="216024" cy="299729"/>
            </a:xfrm>
            <a:prstGeom prst="rightArrow">
              <a:avLst/>
            </a:prstGeom>
            <a:solidFill>
              <a:srgbClr val="006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Arrow: Right 10">
              <a:extLst>
                <a:ext uri="{FF2B5EF4-FFF2-40B4-BE49-F238E27FC236}">
                  <a16:creationId xmlns:a16="http://schemas.microsoft.com/office/drawing/2014/main" id="{6F7EA121-FD22-1C75-EFDD-AAD4417DE3F4}"/>
                </a:ext>
              </a:extLst>
            </p:cNvPr>
            <p:cNvSpPr/>
            <p:nvPr/>
          </p:nvSpPr>
          <p:spPr>
            <a:xfrm>
              <a:off x="4121897" y="2776121"/>
              <a:ext cx="216024" cy="299729"/>
            </a:xfrm>
            <a:prstGeom prst="rightArrow">
              <a:avLst/>
            </a:prstGeom>
            <a:solidFill>
              <a:srgbClr val="006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Arrow: Right 11">
              <a:extLst>
                <a:ext uri="{FF2B5EF4-FFF2-40B4-BE49-F238E27FC236}">
                  <a16:creationId xmlns:a16="http://schemas.microsoft.com/office/drawing/2014/main" id="{AC386226-9DF6-CAB0-4056-6B377AE8005C}"/>
                </a:ext>
              </a:extLst>
            </p:cNvPr>
            <p:cNvSpPr/>
            <p:nvPr/>
          </p:nvSpPr>
          <p:spPr>
            <a:xfrm>
              <a:off x="5782154" y="2776121"/>
              <a:ext cx="216024" cy="299729"/>
            </a:xfrm>
            <a:prstGeom prst="rightArrow">
              <a:avLst/>
            </a:prstGeom>
            <a:solidFill>
              <a:srgbClr val="006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Arrow: Right 23">
              <a:extLst>
                <a:ext uri="{FF2B5EF4-FFF2-40B4-BE49-F238E27FC236}">
                  <a16:creationId xmlns:a16="http://schemas.microsoft.com/office/drawing/2014/main" id="{49F62809-5BBC-E897-A070-348702C5C405}"/>
                </a:ext>
              </a:extLst>
            </p:cNvPr>
            <p:cNvSpPr/>
            <p:nvPr/>
          </p:nvSpPr>
          <p:spPr>
            <a:xfrm>
              <a:off x="7124850" y="2776121"/>
              <a:ext cx="216024" cy="299729"/>
            </a:xfrm>
            <a:prstGeom prst="rightArrow">
              <a:avLst/>
            </a:prstGeom>
            <a:solidFill>
              <a:srgbClr val="006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Arrow: Right 24">
              <a:extLst>
                <a:ext uri="{FF2B5EF4-FFF2-40B4-BE49-F238E27FC236}">
                  <a16:creationId xmlns:a16="http://schemas.microsoft.com/office/drawing/2014/main" id="{8DE970FF-CAB5-7C4B-45D5-282F062FE831}"/>
                </a:ext>
              </a:extLst>
            </p:cNvPr>
            <p:cNvSpPr/>
            <p:nvPr/>
          </p:nvSpPr>
          <p:spPr>
            <a:xfrm>
              <a:off x="8503846" y="2776121"/>
              <a:ext cx="216024" cy="299729"/>
            </a:xfrm>
            <a:prstGeom prst="rightArrow">
              <a:avLst/>
            </a:prstGeom>
            <a:solidFill>
              <a:srgbClr val="006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id="{31893C1E-275E-EE9E-5554-65A32833F840}"/>
                </a:ext>
              </a:extLst>
            </p:cNvPr>
            <p:cNvSpPr txBox="1"/>
            <p:nvPr/>
          </p:nvSpPr>
          <p:spPr>
            <a:xfrm>
              <a:off x="8661293" y="2689183"/>
              <a:ext cx="11354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24446A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1.3 GHz </a:t>
              </a:r>
            </a:p>
            <a:p>
              <a:r>
                <a:rPr lang="en-US" sz="1400" dirty="0">
                  <a:solidFill>
                    <a:srgbClr val="24446A"/>
                  </a:solidFill>
                  <a:latin typeface="Arial" charset="0"/>
                  <a:ea typeface="Batang" pitchFamily="18" charset="-127"/>
                </a:rPr>
                <a:t>≥</a:t>
              </a:r>
              <a:r>
                <a:rPr lang="en-US" sz="1400" dirty="0">
                  <a:solidFill>
                    <a:srgbClr val="24446A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 +46 dBm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2927711"/>
      </p:ext>
    </p:extLst>
  </p:cSld>
  <p:clrMapOvr>
    <a:masterClrMapping/>
  </p:clrMapOvr>
</p:sld>
</file>

<file path=ppt/theme/theme1.xml><?xml version="1.0" encoding="utf-8"?>
<a:theme xmlns:a="http://schemas.openxmlformats.org/drawingml/2006/main" name="1_Benutzerdefiniertes Design">
  <a:themeElements>
    <a:clrScheme name="KVG 01">
      <a:dk1>
        <a:srgbClr val="000000"/>
      </a:dk1>
      <a:lt1>
        <a:srgbClr val="FFFFFF"/>
      </a:lt1>
      <a:dk2>
        <a:srgbClr val="484848"/>
      </a:dk2>
      <a:lt2>
        <a:srgbClr val="E7E6E6"/>
      </a:lt2>
      <a:accent1>
        <a:srgbClr val="245795"/>
      </a:accent1>
      <a:accent2>
        <a:srgbClr val="8C0000"/>
      </a:accent2>
      <a:accent3>
        <a:srgbClr val="DA4D11"/>
      </a:accent3>
      <a:accent4>
        <a:srgbClr val="244469"/>
      </a:accent4>
      <a:accent5>
        <a:srgbClr val="0C5E30"/>
      </a:accent5>
      <a:accent6>
        <a:srgbClr val="851214"/>
      </a:accent6>
      <a:hlink>
        <a:srgbClr val="DA4D11"/>
      </a:hlink>
      <a:folHlink>
        <a:srgbClr val="8B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VG_PP_Folienmaster_Lay01" id="{D380A84E-666B-E140-BD0F-2CF438A63DC0}" vid="{FE0AC92B-A47B-6549-9F26-672B0FE3FC83}"/>
    </a:ext>
  </a:extLst>
</a:theme>
</file>

<file path=ppt/theme/theme2.xml><?xml version="1.0" encoding="utf-8"?>
<a:theme xmlns:a="http://schemas.openxmlformats.org/drawingml/2006/main" name="Office">
  <a:themeElements>
    <a:clrScheme name="KVG">
      <a:dk1>
        <a:srgbClr val="000000"/>
      </a:dk1>
      <a:lt1>
        <a:srgbClr val="FFFFFF"/>
      </a:lt1>
      <a:dk2>
        <a:srgbClr val="484848"/>
      </a:dk2>
      <a:lt2>
        <a:srgbClr val="E7E6E6"/>
      </a:lt2>
      <a:accent1>
        <a:srgbClr val="245795"/>
      </a:accent1>
      <a:accent2>
        <a:srgbClr val="8C0000"/>
      </a:accent2>
      <a:accent3>
        <a:srgbClr val="DA4D11"/>
      </a:accent3>
      <a:accent4>
        <a:srgbClr val="244469"/>
      </a:accent4>
      <a:accent5>
        <a:srgbClr val="0C5E30"/>
      </a:accent5>
      <a:accent6>
        <a:srgbClr val="851214"/>
      </a:accent6>
      <a:hlink>
        <a:srgbClr val="DA4D11"/>
      </a:hlink>
      <a:folHlink>
        <a:srgbClr val="8B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VG_PP_Folienmaster_Lay01" id="{D380A84E-666B-E140-BD0F-2CF438A63DC0}" vid="{343EEAA1-54F2-D14E-A89A-E5E7FC1B0E77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KVG_PP_Folienmaster_VORLAGE</Template>
  <TotalTime>0</TotalTime>
  <Words>1814</Words>
  <Application>Microsoft Office PowerPoint</Application>
  <PresentationFormat>Widescreen</PresentationFormat>
  <Paragraphs>272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Arial</vt:lpstr>
      <vt:lpstr>Tahoma</vt:lpstr>
      <vt:lpstr>Wingdings</vt:lpstr>
      <vt:lpstr>1_Benutzerdefiniertes Design</vt:lpstr>
      <vt:lpstr>Office</vt:lpstr>
      <vt:lpstr>PowerPoint Presentation</vt:lpstr>
      <vt:lpstr>Agenda</vt:lpstr>
      <vt:lpstr>Company Facts</vt:lpstr>
      <vt:lpstr>Company Timeline</vt:lpstr>
      <vt:lpstr>Quartz Crystal Products</vt:lpstr>
      <vt:lpstr>Quartz Crystal Products</vt:lpstr>
      <vt:lpstr>Quartz Crystal Products</vt:lpstr>
      <vt:lpstr>Main Oscillator (MO)</vt:lpstr>
      <vt:lpstr>MO1300</vt:lpstr>
      <vt:lpstr>MO1300 RF Performance</vt:lpstr>
      <vt:lpstr>MO1300 RF Performance</vt:lpstr>
      <vt:lpstr>PowerPoint Presentation</vt:lpstr>
      <vt:lpstr>Local Oscillator Generation (DeRTM-LOG)</vt:lpstr>
      <vt:lpstr>DeRTM-LOG 1.3 GHz</vt:lpstr>
      <vt:lpstr>DeRTM-LOG 1.5 Ghz</vt:lpstr>
      <vt:lpstr>DeRTM-LOG Test-Stand</vt:lpstr>
      <vt:lpstr>DeRTM-LOG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Emmerich, Julian</dc:creator>
  <cp:lastModifiedBy>Bai, Jiaoni</cp:lastModifiedBy>
  <cp:revision>70</cp:revision>
  <dcterms:created xsi:type="dcterms:W3CDTF">2025-01-31T09:41:08Z</dcterms:created>
  <dcterms:modified xsi:type="dcterms:W3CDTF">2025-08-29T13:32:13Z</dcterms:modified>
</cp:coreProperties>
</file>